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8475"/>
          </a:xfrm>
          <a:prstGeom prst="rect">
            <a:avLst/>
          </a:prstGeom>
        </p:spPr>
        <p:txBody>
          <a:bodyPr rtlCol="0"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endParaRPr lang="zh-CN" altLang="en-US" sz="1200"/>
          </a:p>
        </p:txBody>
      </p:sp>
      <p:sp>
        <p:nvSpPr>
          <p:cNvPr id="2051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8475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FEED7895-DF17-43F1-8793-57FF00B0CBD0}" type="datetime1">
              <a:rPr lang="zh-CN" altLang="en-US" sz="1200"/>
              <a:t>2023/12/29</a:t>
            </a:fld>
            <a:endParaRPr lang="zh-CN" altLang="en-US" sz="1200"/>
          </a:p>
        </p:txBody>
      </p:sp>
      <p:sp>
        <p:nvSpPr>
          <p:cNvPr id="2052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2053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786313"/>
            <a:ext cx="5486400" cy="391636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4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47213"/>
            <a:ext cx="2971800" cy="49847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zh-CN" altLang="en-US" sz="1200"/>
          </a:p>
        </p:txBody>
      </p:sp>
      <p:sp>
        <p:nvSpPr>
          <p:cNvPr id="2055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9447213"/>
            <a:ext cx="2971800" cy="49847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5CA41342-D0E7-4421-987E-60B6D5E26E78}" type="slidenum">
              <a:rPr lang="zh-CN" altLang="en-US" sz="1200"/>
              <a:t>‹#›</a:t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幻灯片图像占位符 1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miter lim="800000"/>
          </a:ln>
        </p:spPr>
      </p:sp>
      <p:sp>
        <p:nvSpPr>
          <p:cNvPr id="10243" name="备注占位符 2"/>
          <p:cNvSpPr txBox="1">
            <a:spLocks noGrp="1"/>
          </p:cNvSpPr>
          <p:nvPr>
            <p:ph type="body" idx="3"/>
          </p:nvPr>
        </p:nvSpPr>
        <p:spPr>
          <a:xfrm>
            <a:off x="685800" y="4786313"/>
            <a:ext cx="5486400" cy="39163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  <a:endParaRPr lang="zh-CN" altLang="en-US"/>
          </a:p>
        </p:txBody>
      </p:sp>
      <p:sp>
        <p:nvSpPr>
          <p:cNvPr id="10244" name="灯片编号占位符 3"/>
          <p:cNvSpPr>
            <a:spLocks noGrp="1"/>
          </p:cNvSpPr>
          <p:nvPr>
            <p:ph type="sldNum"/>
          </p:nvPr>
        </p:nvSpPr>
        <p:spPr>
          <a:xfrm>
            <a:off x="3884613" y="9447213"/>
            <a:ext cx="2971800" cy="498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78AC27F0-502B-4798-8A15-1DE75848AC18}" type="slidenum">
              <a:rPr lang="zh-CN" altLang="en-US" sz="1200"/>
              <a:t>6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8AF29-3E2E-459E-AF63-DA68E8C7F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3DFD9-FA3F-4EDD-978C-88718AE0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59955-2C3C-4EA9-9636-7F335D142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A69FB-31AF-4D02-9D29-7C7EFE29D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8691E-12E9-4409-88C8-7A497B0C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215FF9-07C9-4F7F-BF40-B8770AFEC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16C07-52E2-4288-96D7-21164F10B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E999A-77A2-487C-B353-C62BCD873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79111-271D-47E6-9BF3-A465EE4CE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0C0C7-542B-46E5-B158-3BF6BB8E2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1A8E4-EA79-4A2B-8094-56D00C808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7B6B17-2137-46C9-92A2-15C0B6B49A02}" type="slidenum">
              <a:rPr lang="en-US" altLang="zh-CN" sz="1400"/>
              <a:t>‹#›</a:t>
            </a:fld>
            <a:endParaRPr lang="en-US" altLang="zh-CN" sz="1400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4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5.png" /><Relationship Id="rId7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slide" Target="slide4.xml" TargetMode="In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71321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文本框 38" title=""/>
          <p:cNvSpPr/>
          <p:nvPr/>
        </p:nvSpPr>
        <p:spPr>
          <a:xfrm>
            <a:off x="304800" y="471488"/>
            <a:ext cx="4876800" cy="520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</a:rPr>
              <a:t>一、钠及其重要化合物  </a:t>
            </a:r>
          </a:p>
        </p:txBody>
      </p:sp>
      <p:sp>
        <p:nvSpPr>
          <p:cNvPr id="4099" name="Text Box 32" title=""/>
          <p:cNvSpPr/>
          <p:nvPr/>
        </p:nvSpPr>
        <p:spPr>
          <a:xfrm>
            <a:off x="842963" y="5891213"/>
            <a:ext cx="8382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zh-CN" altLang="en-US" sz="2400" b="1">
                <a:latin typeface="Times New Roman" pitchFamily="18" charset="0"/>
              </a:rPr>
              <a:t>侯式制碱法：</a:t>
            </a:r>
            <a:r>
              <a:rPr kumimoji="1" lang="en-US" altLang="zh-CN" sz="2400" b="1">
                <a:latin typeface="Times New Roman" pitchFamily="18" charset="0"/>
              </a:rPr>
              <a:t>NaCl + NH</a:t>
            </a:r>
            <a:r>
              <a:rPr kumimoji="1" lang="en-US" altLang="zh-CN" sz="2400" b="1" baseline="-25000">
                <a:latin typeface="Times New Roman" pitchFamily="18" charset="0"/>
              </a:rPr>
              <a:t>3</a:t>
            </a:r>
            <a:r>
              <a:rPr kumimoji="1" lang="en-US" altLang="zh-CN" sz="2400" b="1">
                <a:latin typeface="Times New Roman" pitchFamily="18" charset="0"/>
              </a:rPr>
              <a:t> + CO</a:t>
            </a:r>
            <a:r>
              <a:rPr kumimoji="1" lang="en-US" altLang="zh-CN" sz="2400" b="1" baseline="-25000">
                <a:latin typeface="Times New Roman" pitchFamily="18" charset="0"/>
              </a:rPr>
              <a:t>2</a:t>
            </a:r>
            <a:r>
              <a:rPr kumimoji="1" lang="en-US" altLang="zh-CN" sz="2400" b="1">
                <a:latin typeface="Times New Roman" pitchFamily="18" charset="0"/>
              </a:rPr>
              <a:t> + H</a:t>
            </a:r>
            <a:r>
              <a:rPr kumimoji="1" lang="en-US" altLang="zh-CN" sz="2400" b="1" baseline="-25000">
                <a:latin typeface="Times New Roman" pitchFamily="18" charset="0"/>
              </a:rPr>
              <a:t>2</a:t>
            </a:r>
            <a:r>
              <a:rPr kumimoji="1" lang="en-US" altLang="zh-CN" sz="2400" b="1">
                <a:latin typeface="Times New Roman" pitchFamily="18" charset="0"/>
              </a:rPr>
              <a:t>O= NaHCO</a:t>
            </a:r>
            <a:r>
              <a:rPr kumimoji="1" lang="en-US" altLang="zh-CN" sz="2400" b="1" baseline="-25000">
                <a:latin typeface="Times New Roman" pitchFamily="18" charset="0"/>
              </a:rPr>
              <a:t>3</a:t>
            </a:r>
            <a:r>
              <a:rPr kumimoji="1" lang="en-US" altLang="zh-CN" sz="2400" b="1">
                <a:latin typeface="Times New Roman" pitchFamily="18" charset="0"/>
              </a:rPr>
              <a:t> </a:t>
            </a:r>
            <a:r>
              <a:rPr kumimoji="1" lang="en-US" altLang="zh-CN" sz="2400">
                <a:latin typeface="Times New Roman" pitchFamily="18" charset="0"/>
              </a:rPr>
              <a:t>↓</a:t>
            </a:r>
            <a:r>
              <a:rPr kumimoji="1" lang="en-US" altLang="zh-CN" sz="2400" b="1">
                <a:latin typeface="Times New Roman" pitchFamily="18" charset="0"/>
              </a:rPr>
              <a:t>+ NH</a:t>
            </a:r>
            <a:r>
              <a:rPr kumimoji="1" lang="en-US" altLang="zh-CN" sz="2400" b="1" baseline="-25000">
                <a:latin typeface="Times New Roman" pitchFamily="18" charset="0"/>
              </a:rPr>
              <a:t>4</a:t>
            </a:r>
            <a:r>
              <a:rPr kumimoji="1" lang="en-US" altLang="zh-CN" sz="2400" b="1">
                <a:latin typeface="Times New Roman" pitchFamily="18" charset="0"/>
              </a:rPr>
              <a:t>Cl</a:t>
            </a:r>
          </a:p>
        </p:txBody>
      </p:sp>
      <p:sp>
        <p:nvSpPr>
          <p:cNvPr id="4100" name="Text Box 30" title=""/>
          <p:cNvSpPr/>
          <p:nvPr/>
        </p:nvSpPr>
        <p:spPr>
          <a:xfrm>
            <a:off x="1341438" y="5235575"/>
            <a:ext cx="7985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en-US" altLang="zh-CN" sz="2400" b="1">
                <a:latin typeface="Times New Roman" pitchFamily="18" charset="0"/>
              </a:rPr>
              <a:t>NaHCO</a:t>
            </a:r>
            <a:r>
              <a:rPr kumimoji="1" lang="en-US" altLang="zh-CN" sz="2400" b="1" baseline="-25000">
                <a:latin typeface="Times New Roman" pitchFamily="18" charset="0"/>
              </a:rPr>
              <a:t>3</a:t>
            </a:r>
            <a:r>
              <a:rPr kumimoji="1" lang="en-US" altLang="zh-CN" sz="2400" b="1">
                <a:latin typeface="Times New Roman" pitchFamily="18" charset="0"/>
              </a:rPr>
              <a:t> + Ca(OH)</a:t>
            </a:r>
            <a:r>
              <a:rPr kumimoji="1" lang="en-US" altLang="zh-CN" sz="2400" b="1" baseline="-25000">
                <a:latin typeface="Times New Roman" pitchFamily="18" charset="0"/>
              </a:rPr>
              <a:t>2</a:t>
            </a:r>
            <a:r>
              <a:rPr kumimoji="1" lang="zh-CN" altLang="en-US" sz="2400" b="1" baseline="-25000">
                <a:latin typeface="Times New Roman" pitchFamily="18" charset="0"/>
              </a:rPr>
              <a:t>（足量） </a:t>
            </a:r>
            <a:r>
              <a:rPr kumimoji="1" lang="en-US" altLang="zh-CN" sz="2400" b="1">
                <a:latin typeface="Times New Roman" pitchFamily="18" charset="0"/>
              </a:rPr>
              <a:t>= CaCO</a:t>
            </a:r>
            <a:r>
              <a:rPr kumimoji="1" lang="en-US" altLang="zh-CN" sz="2400" b="1" baseline="-25000">
                <a:latin typeface="Times New Roman" pitchFamily="18" charset="0"/>
              </a:rPr>
              <a:t>3</a:t>
            </a:r>
            <a:r>
              <a:rPr kumimoji="1" lang="en-US" altLang="zh-CN" sz="2400">
                <a:latin typeface="Times New Roman" pitchFamily="18" charset="0"/>
              </a:rPr>
              <a:t>↓</a:t>
            </a:r>
            <a:r>
              <a:rPr kumimoji="1" lang="en-US" altLang="zh-CN" sz="2400" b="1">
                <a:latin typeface="Times New Roman" pitchFamily="18" charset="0"/>
              </a:rPr>
              <a:t>+ NaOH + H</a:t>
            </a:r>
            <a:r>
              <a:rPr kumimoji="1" lang="en-US" altLang="zh-CN" sz="2400" b="1" baseline="-25000">
                <a:latin typeface="Times New Roman" pitchFamily="18" charset="0"/>
              </a:rPr>
              <a:t>2</a:t>
            </a:r>
            <a:r>
              <a:rPr kumimoji="1" lang="en-US" altLang="zh-CN" sz="2400" b="1">
                <a:latin typeface="Times New Roman" pitchFamily="18" charset="0"/>
              </a:rPr>
              <a:t>O</a:t>
            </a:r>
            <a:r>
              <a:rPr kumimoji="1" lang="en-US" altLang="zh-CN" sz="2400" b="1" baseline="-25000">
                <a:latin typeface="Times New Roman" pitchFamily="18" charset="0"/>
              </a:rPr>
              <a:t> </a:t>
            </a:r>
          </a:p>
        </p:txBody>
      </p:sp>
      <p:sp>
        <p:nvSpPr>
          <p:cNvPr id="4101" name="文本框 3" title=""/>
          <p:cNvSpPr txBox="1">
            <a:spLocks noChangeArrowheads="1"/>
          </p:cNvSpPr>
          <p:nvPr/>
        </p:nvSpPr>
        <p:spPr bwMode="auto">
          <a:xfrm>
            <a:off x="3810000" y="-46038"/>
            <a:ext cx="5070475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zh-CN" altLang="en-US" sz="3200" b="1">
                <a:solidFill>
                  <a:srgbClr val="CC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仿宋" pitchFamily="49" charset="-122"/>
                <a:ea typeface="仿宋" pitchFamily="49" charset="-122"/>
              </a:rPr>
              <a:t>第二章   归纳与整理</a:t>
            </a:r>
          </a:p>
        </p:txBody>
      </p:sp>
      <p:pic>
        <p:nvPicPr>
          <p:cNvPr id="4102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914400"/>
            <a:ext cx="8172450" cy="4243388"/>
          </a:xfrm>
          <a:prstGeom prst="rect">
            <a:avLst/>
          </a:prstGeom>
          <a:noFill/>
          <a:ln>
            <a:noFill/>
            <a:miter lim="800000"/>
          </a:ln>
        </p:spPr>
      </p:pic>
      <p:cxnSp>
        <p:nvCxnSpPr>
          <p:cNvPr id="4103" name="直接箭头连接符 4" title=""/>
          <p:cNvCxnSpPr/>
          <p:nvPr/>
        </p:nvCxnSpPr>
        <p:spPr>
          <a:xfrm flipH="1" flipV="1">
            <a:off x="5076825" y="2776538"/>
            <a:ext cx="1165225" cy="641350"/>
          </a:xfrm>
          <a:prstGeom prst="line">
            <a:avLst/>
          </a:prstGeom>
          <a:noFill/>
          <a:ln>
            <a:solidFill>
              <a:srgbClr val="292989"/>
            </a:solidFill>
            <a:miter lim="800000"/>
            <a:tailEnd type="triangle"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/>
      <p:bldP spid="410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文本框 50179" title=""/>
          <p:cNvSpPr/>
          <p:nvPr/>
        </p:nvSpPr>
        <p:spPr>
          <a:xfrm>
            <a:off x="304800" y="228600"/>
            <a:ext cx="11811000" cy="1422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50000"/>
              </a:spcBef>
              <a:buNone/>
            </a:pPr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</a:rPr>
              <a:t>讨论</a:t>
            </a:r>
            <a:r>
              <a:rPr lang="en-US" altLang="zh-CN" sz="2400" b="1">
                <a:solidFill>
                  <a:srgbClr val="CC0066"/>
                </a:solidFill>
                <a:latin typeface="Times New Roman" pitchFamily="18" charset="0"/>
              </a:rPr>
              <a:t>1</a:t>
            </a:r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</a:rPr>
              <a:t>：</a:t>
            </a:r>
            <a:r>
              <a:rPr lang="zh-CN" altLang="en-US" sz="2400" b="1">
                <a:latin typeface="Times New Roman" pitchFamily="18" charset="0"/>
              </a:rPr>
              <a:t>在甲、乙、丙、丁四个烧杯中各加入</a:t>
            </a:r>
            <a:r>
              <a:rPr lang="en-US" altLang="zh-CN" sz="2400" b="1">
                <a:latin typeface="Times New Roman" pitchFamily="18" charset="0"/>
              </a:rPr>
              <a:t>100 mL</a:t>
            </a:r>
            <a:r>
              <a:rPr lang="zh-CN" altLang="en-US" sz="2400" b="1">
                <a:latin typeface="Times New Roman" pitchFamily="18" charset="0"/>
              </a:rPr>
              <a:t>水，分别加入</a:t>
            </a:r>
            <a:r>
              <a:rPr lang="en-US" altLang="zh-CN" sz="2400" b="1">
                <a:latin typeface="Times New Roman" pitchFamily="18" charset="0"/>
              </a:rPr>
              <a:t>0.1 mol</a:t>
            </a:r>
            <a:r>
              <a:rPr lang="zh-CN" altLang="en-US" sz="2400" b="1">
                <a:latin typeface="Times New Roman" pitchFamily="18" charset="0"/>
              </a:rPr>
              <a:t>的钠、氧化钠、过氧化钠、氢氧化钠，固体完全溶解后，四个烧杯中溶质的质量分数大小顺序是</a:t>
            </a:r>
            <a:r>
              <a:rPr lang="en-US" altLang="zh-CN" sz="2400" b="1">
                <a:latin typeface="Times New Roman" pitchFamily="18" charset="0"/>
              </a:rPr>
              <a:t>________________________</a:t>
            </a:r>
            <a:r>
              <a:rPr lang="zh-CN" altLang="en-US" sz="2400" b="1">
                <a:latin typeface="Times New Roman" pitchFamily="18" charset="0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5" title=""/>
          <p:cNvSpPr/>
          <p:nvPr/>
        </p:nvSpPr>
        <p:spPr>
          <a:xfrm>
            <a:off x="560388" y="157163"/>
            <a:ext cx="555307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【</a:t>
            </a:r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归纳</a:t>
            </a:r>
            <a:r>
              <a:rPr lang="en-US" altLang="zh-CN" sz="2400" b="1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】Na</a:t>
            </a:r>
            <a:r>
              <a:rPr lang="en-US" altLang="zh-CN" sz="2400" b="1" baseline="-25000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2</a:t>
            </a:r>
            <a:r>
              <a:rPr lang="en-US" altLang="zh-CN" sz="2400" b="1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O</a:t>
            </a:r>
            <a:r>
              <a:rPr lang="en-US" altLang="zh-CN" sz="2400" b="1" baseline="-25000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2</a:t>
            </a:r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与</a:t>
            </a:r>
            <a:r>
              <a:rPr lang="en-US" altLang="zh-CN" sz="2400" b="1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CO</a:t>
            </a:r>
            <a:r>
              <a:rPr lang="en-US" altLang="zh-CN" sz="2400" b="1" baseline="-25000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2</a:t>
            </a:r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、</a:t>
            </a:r>
            <a:r>
              <a:rPr lang="en-US" altLang="zh-CN" sz="2400" b="1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H</a:t>
            </a:r>
            <a:r>
              <a:rPr lang="en-US" altLang="zh-CN" sz="2400" b="1" baseline="-25000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2</a:t>
            </a:r>
            <a:r>
              <a:rPr lang="en-US" altLang="zh-CN" sz="2400" b="1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O</a:t>
            </a:r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  <a:ea typeface="黑体" pitchFamily="49" charset="-122"/>
              </a:rPr>
              <a:t>反应的探究</a:t>
            </a:r>
          </a:p>
        </p:txBody>
      </p:sp>
      <p:sp>
        <p:nvSpPr>
          <p:cNvPr id="6147" name="Rectangle 6" title=""/>
          <p:cNvSpPr/>
          <p:nvPr/>
        </p:nvSpPr>
        <p:spPr>
          <a:xfrm>
            <a:off x="838200" y="1143000"/>
            <a:ext cx="2709863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00099"/>
                </a:solidFill>
                <a:latin typeface="Times New Roman" pitchFamily="18" charset="0"/>
                <a:ea typeface="仿宋_GB2312" pitchFamily="49" charset="-122"/>
              </a:rPr>
              <a:t>(1)</a:t>
            </a:r>
            <a:r>
              <a:rPr lang="zh-CN" altLang="en-US" sz="2400" b="1">
                <a:solidFill>
                  <a:srgbClr val="000099"/>
                </a:solidFill>
                <a:latin typeface="Times New Roman" pitchFamily="18" charset="0"/>
                <a:ea typeface="仿宋_GB2312" pitchFamily="49" charset="-122"/>
              </a:rPr>
              <a:t>从氧化还原角度</a:t>
            </a:r>
          </a:p>
        </p:txBody>
      </p:sp>
      <p:sp>
        <p:nvSpPr>
          <p:cNvPr id="6148" name="Rectangle 7" title=""/>
          <p:cNvSpPr/>
          <p:nvPr/>
        </p:nvSpPr>
        <p:spPr>
          <a:xfrm>
            <a:off x="3657600" y="762000"/>
            <a:ext cx="65532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① Na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与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H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O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、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CO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反应均为歧化反应。</a:t>
            </a:r>
          </a:p>
        </p:txBody>
      </p:sp>
      <p:sp>
        <p:nvSpPr>
          <p:cNvPr id="6149" name="AutoShape 7" title=""/>
          <p:cNvSpPr/>
          <p:nvPr/>
        </p:nvSpPr>
        <p:spPr>
          <a:xfrm>
            <a:off x="3429000" y="990600"/>
            <a:ext cx="228600" cy="762000"/>
          </a:xfrm>
          <a:prstGeom prst="leftBrace">
            <a:avLst>
              <a:gd name="adj1" fmla="val 27778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/>
          </a:p>
        </p:txBody>
      </p:sp>
      <p:sp>
        <p:nvSpPr>
          <p:cNvPr id="6150" name="Rectangle 8" title=""/>
          <p:cNvSpPr/>
          <p:nvPr/>
        </p:nvSpPr>
        <p:spPr>
          <a:xfrm>
            <a:off x="3644900" y="1295400"/>
            <a:ext cx="8166100" cy="1200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② 2 molNa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不论与水还是与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CO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反应均生成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1 molO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，</a:t>
            </a:r>
            <a:endParaRPr lang="en-US" altLang="zh-CN" sz="2400" b="1">
              <a:latin typeface="Times New Roman" pitchFamily="18" charset="0"/>
              <a:ea typeface="仿宋_GB2312" pitchFamily="49" charset="-122"/>
            </a:endParaRPr>
          </a:p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    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均转移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2 mol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电子。</a:t>
            </a:r>
          </a:p>
        </p:txBody>
      </p:sp>
      <p:sp>
        <p:nvSpPr>
          <p:cNvPr id="6151" name="Rectangle 14" title=""/>
          <p:cNvSpPr/>
          <p:nvPr/>
        </p:nvSpPr>
        <p:spPr>
          <a:xfrm>
            <a:off x="838200" y="24384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00099"/>
                </a:solidFill>
                <a:latin typeface="Times New Roman" pitchFamily="18" charset="0"/>
              </a:rPr>
              <a:t>(2)</a:t>
            </a:r>
            <a:r>
              <a:rPr lang="zh-CN" altLang="en-US" sz="2400" b="1">
                <a:solidFill>
                  <a:srgbClr val="000099"/>
                </a:solidFill>
                <a:latin typeface="Times New Roman" pitchFamily="18" charset="0"/>
              </a:rPr>
              <a:t>从质量的角度</a:t>
            </a:r>
          </a:p>
        </p:txBody>
      </p:sp>
      <p:sp>
        <p:nvSpPr>
          <p:cNvPr id="6152" name="Rectangle 15" title=""/>
          <p:cNvSpPr/>
          <p:nvPr/>
        </p:nvSpPr>
        <p:spPr>
          <a:xfrm>
            <a:off x="1066800" y="3048000"/>
            <a:ext cx="10896600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1mol  Na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与足量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CO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、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H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O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分别完全反应时相当于吸收了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28 g CO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、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2 g H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。</a:t>
            </a:r>
          </a:p>
        </p:txBody>
      </p:sp>
      <p:sp>
        <p:nvSpPr>
          <p:cNvPr id="6153" name="Rectangle 13" title=""/>
          <p:cNvSpPr/>
          <p:nvPr/>
        </p:nvSpPr>
        <p:spPr>
          <a:xfrm>
            <a:off x="895350" y="4038600"/>
            <a:ext cx="29908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00099"/>
                </a:solidFill>
                <a:latin typeface="Times New Roman" pitchFamily="18" charset="0"/>
              </a:rPr>
              <a:t>(3)</a:t>
            </a:r>
            <a:r>
              <a:rPr lang="zh-CN" altLang="en-US" sz="2400" b="1">
                <a:solidFill>
                  <a:srgbClr val="000099"/>
                </a:solidFill>
                <a:latin typeface="Times New Roman" pitchFamily="18" charset="0"/>
              </a:rPr>
              <a:t>从先后顺序的角度</a:t>
            </a:r>
          </a:p>
        </p:txBody>
      </p:sp>
      <p:sp>
        <p:nvSpPr>
          <p:cNvPr id="6154" name="Rectangle 12" title=""/>
          <p:cNvSpPr/>
          <p:nvPr/>
        </p:nvSpPr>
        <p:spPr>
          <a:xfrm>
            <a:off x="1109663" y="4459288"/>
            <a:ext cx="10706100" cy="1130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Na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与水蒸气、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CO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混合气体反应时，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Na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应视为首先与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CO</a:t>
            </a:r>
            <a:r>
              <a:rPr lang="en-US" altLang="zh-CN" sz="2400" b="1" baseline="-25000">
                <a:latin typeface="Times New Roman" pitchFamily="18" charset="0"/>
                <a:ea typeface="仿宋_GB2312" pitchFamily="49" charset="-122"/>
              </a:rPr>
              <a:t>2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反应，</a:t>
            </a:r>
            <a:endParaRPr lang="en-US" altLang="zh-CN" sz="2400" b="1">
              <a:latin typeface="Times New Roman" pitchFamily="18" charset="0"/>
              <a:ea typeface="仿宋_GB2312" pitchFamily="49" charset="-122"/>
            </a:endParaRPr>
          </a:p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再与水蒸气反应生成</a:t>
            </a:r>
            <a:r>
              <a:rPr lang="en-US" altLang="zh-CN" sz="2400" b="1">
                <a:latin typeface="Times New Roman" pitchFamily="18" charset="0"/>
                <a:ea typeface="仿宋_GB2312" pitchFamily="49" charset="-122"/>
              </a:rPr>
              <a:t>NaOH</a:t>
            </a:r>
            <a:r>
              <a:rPr lang="zh-CN" altLang="en-US" sz="2400" b="1">
                <a:latin typeface="Times New Roman" pitchFamily="18" charset="0"/>
                <a:ea typeface="仿宋_GB2312" pitchFamily="49" charset="-122"/>
              </a:rPr>
              <a:t>。</a:t>
            </a:r>
          </a:p>
        </p:txBody>
      </p:sp>
      <p:sp>
        <p:nvSpPr>
          <p:cNvPr id="6155" name="文本框 10" title=""/>
          <p:cNvSpPr/>
          <p:nvPr/>
        </p:nvSpPr>
        <p:spPr>
          <a:xfrm>
            <a:off x="1108075" y="5943600"/>
            <a:ext cx="3352800" cy="461963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>
              <a:spcBef>
                <a:spcPct val="0"/>
              </a:spcBef>
              <a:buNone/>
            </a:pPr>
            <a:r>
              <a:rPr lang="en-US" altLang="zh-CN" sz="2400" b="1"/>
              <a:t>《</a:t>
            </a:r>
            <a:r>
              <a:rPr lang="zh-CN" altLang="en-US" sz="2400" b="1"/>
              <a:t>周练</a:t>
            </a:r>
            <a:r>
              <a:rPr lang="en-US" altLang="zh-CN" sz="2400" b="1"/>
              <a:t>》P85    9</a:t>
            </a:r>
            <a:r>
              <a:rPr lang="zh-CN" altLang="en-US" sz="2400" b="1"/>
              <a:t>题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  <p:bldP spid="6148" grpId="0"/>
      <p:bldP spid="6149" grpId="0"/>
      <p:bldP spid="6150" grpId="0"/>
      <p:bldP spid="6151" grpId="0"/>
      <p:bldP spid="6152" grpId="0"/>
      <p:bldP spid="6153" grpId="0"/>
      <p:bldP spid="6154" grpId="0"/>
      <p:bldP spid="615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1" title=""/>
          <p:cNvSpPr/>
          <p:nvPr/>
        </p:nvSpPr>
        <p:spPr>
          <a:xfrm>
            <a:off x="685800" y="4800600"/>
            <a:ext cx="3352800" cy="461963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>
              <a:spcBef>
                <a:spcPct val="0"/>
              </a:spcBef>
              <a:buNone/>
            </a:pPr>
            <a:r>
              <a:rPr lang="en-US" altLang="zh-CN" sz="2400" b="1"/>
              <a:t>《</a:t>
            </a:r>
            <a:r>
              <a:rPr lang="zh-CN" altLang="en-US" sz="2400" b="1"/>
              <a:t>教材</a:t>
            </a:r>
            <a:r>
              <a:rPr lang="en-US" altLang="zh-CN" sz="2400" b="1"/>
              <a:t>》P43  5</a:t>
            </a:r>
            <a:r>
              <a:rPr lang="zh-CN" altLang="en-US" sz="2400" b="1"/>
              <a:t>、</a:t>
            </a:r>
            <a:r>
              <a:rPr lang="en-US" altLang="zh-CN" sz="2400" b="1"/>
              <a:t>6</a:t>
            </a:r>
            <a:r>
              <a:rPr lang="zh-CN" altLang="en-US" sz="2400" b="1"/>
              <a:t>题</a:t>
            </a:r>
          </a:p>
        </p:txBody>
      </p:sp>
      <p:sp>
        <p:nvSpPr>
          <p:cNvPr id="7171" name="文本框 50179" title=""/>
          <p:cNvSpPr/>
          <p:nvPr/>
        </p:nvSpPr>
        <p:spPr>
          <a:xfrm>
            <a:off x="304800" y="228600"/>
            <a:ext cx="11811000" cy="493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50000"/>
              </a:spcBef>
              <a:buNone/>
            </a:pPr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</a:rPr>
              <a:t>讨论</a:t>
            </a:r>
            <a:r>
              <a:rPr lang="en-US" altLang="zh-CN" sz="2400" b="1">
                <a:solidFill>
                  <a:srgbClr val="CC0066"/>
                </a:solidFill>
                <a:latin typeface="Times New Roman" pitchFamily="18" charset="0"/>
              </a:rPr>
              <a:t>2</a:t>
            </a:r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</a:rPr>
              <a:t>：</a:t>
            </a:r>
            <a:r>
              <a:rPr lang="zh-CN" altLang="en-US" sz="2400" b="1">
                <a:latin typeface="Times New Roman" pitchFamily="18" charset="0"/>
              </a:rPr>
              <a:t>向饱和碳酸钠溶液中通入</a:t>
            </a:r>
            <a:r>
              <a:rPr lang="en-US" altLang="zh-CN" sz="2400" b="1">
                <a:latin typeface="Times New Roman" pitchFamily="18" charset="0"/>
              </a:rPr>
              <a:t>CO</a:t>
            </a:r>
            <a:r>
              <a:rPr lang="en-US" altLang="zh-CN" sz="2400" b="1" baseline="-25000">
                <a:latin typeface="Times New Roman" pitchFamily="18" charset="0"/>
              </a:rPr>
              <a:t>2</a:t>
            </a:r>
            <a:r>
              <a:rPr lang="zh-CN" altLang="en-US" sz="2400" b="1">
                <a:latin typeface="Times New Roman" pitchFamily="18" charset="0"/>
              </a:rPr>
              <a:t>的现象及原因：</a:t>
            </a:r>
          </a:p>
        </p:txBody>
      </p:sp>
      <p:sp>
        <p:nvSpPr>
          <p:cNvPr id="7172" name="矩形 3" title=""/>
          <p:cNvSpPr/>
          <p:nvPr/>
        </p:nvSpPr>
        <p:spPr>
          <a:xfrm>
            <a:off x="1047750" y="1495425"/>
            <a:ext cx="8534400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原因：</a:t>
            </a:r>
            <a:r>
              <a:rPr lang="en-US" altLang="zh-CN" sz="2400" b="1">
                <a:latin typeface="Times New Roman" pitchFamily="18" charset="0"/>
              </a:rPr>
              <a:t>Na</a:t>
            </a:r>
            <a:r>
              <a:rPr lang="en-US" altLang="zh-CN" sz="2400" b="1" baseline="-30000">
                <a:latin typeface="Times New Roman" pitchFamily="18" charset="0"/>
              </a:rPr>
              <a:t>2</a:t>
            </a:r>
            <a:r>
              <a:rPr lang="en-US" altLang="zh-CN" sz="2400" b="1">
                <a:latin typeface="Times New Roman" pitchFamily="18" charset="0"/>
              </a:rPr>
              <a:t>CO</a:t>
            </a:r>
            <a:r>
              <a:rPr lang="en-US" altLang="zh-CN" sz="2400" b="1" baseline="-30000">
                <a:latin typeface="Times New Roman" pitchFamily="18" charset="0"/>
              </a:rPr>
              <a:t>3</a:t>
            </a:r>
            <a:r>
              <a:rPr lang="en-US" altLang="zh-CN" sz="2400" b="1">
                <a:latin typeface="Times New Roman" pitchFamily="18" charset="0"/>
              </a:rPr>
              <a:t> + CO</a:t>
            </a:r>
            <a:r>
              <a:rPr lang="en-US" altLang="zh-CN" sz="2400" b="1" baseline="-25000">
                <a:latin typeface="Times New Roman" pitchFamily="18" charset="0"/>
              </a:rPr>
              <a:t>2</a:t>
            </a:r>
            <a:r>
              <a:rPr lang="en-US" altLang="zh-CN" sz="2400" b="1">
                <a:latin typeface="Times New Roman" pitchFamily="18" charset="0"/>
              </a:rPr>
              <a:t> +  H</a:t>
            </a:r>
            <a:r>
              <a:rPr lang="en-US" altLang="zh-CN" sz="2400" b="1" baseline="-30000">
                <a:latin typeface="Times New Roman" pitchFamily="18" charset="0"/>
              </a:rPr>
              <a:t>2</a:t>
            </a:r>
            <a:r>
              <a:rPr lang="en-US" altLang="zh-CN" sz="2400" b="1">
                <a:latin typeface="Times New Roman" pitchFamily="18" charset="0"/>
              </a:rPr>
              <a:t>O == 2NaHCO</a:t>
            </a:r>
            <a:r>
              <a:rPr lang="en-US" altLang="zh-CN" sz="2400" b="1" baseline="-30000">
                <a:latin typeface="Times New Roman" pitchFamily="18" charset="0"/>
              </a:rPr>
              <a:t>3</a:t>
            </a:r>
            <a:endParaRPr lang="en-US" altLang="zh-CN" sz="2400" b="1">
              <a:latin typeface="Times New Roman" pitchFamily="18" charset="0"/>
            </a:endParaRPr>
          </a:p>
        </p:txBody>
      </p:sp>
      <p:sp>
        <p:nvSpPr>
          <p:cNvPr id="7173" name="文本框 4" title=""/>
          <p:cNvSpPr/>
          <p:nvPr/>
        </p:nvSpPr>
        <p:spPr>
          <a:xfrm>
            <a:off x="1071563" y="2901950"/>
            <a:ext cx="6553200" cy="1016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>
              <a:spcBef>
                <a:spcPct val="50000"/>
              </a:spcBef>
              <a:buNone/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溶解度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:</a:t>
            </a:r>
            <a:r>
              <a:rPr lang="en-US" altLang="zh-CN" sz="2400" b="1">
                <a:latin typeface="Times New Roman" pitchFamily="18" charset="0"/>
              </a:rPr>
              <a:t>  Na</a:t>
            </a:r>
            <a:r>
              <a:rPr lang="en-US" altLang="zh-CN" sz="2400" b="1" baseline="-30000">
                <a:latin typeface="Times New Roman" pitchFamily="18" charset="0"/>
              </a:rPr>
              <a:t>2</a:t>
            </a:r>
            <a:r>
              <a:rPr lang="en-US" altLang="zh-CN" sz="2400" b="1">
                <a:latin typeface="Times New Roman" pitchFamily="18" charset="0"/>
              </a:rPr>
              <a:t>CO</a:t>
            </a:r>
            <a:r>
              <a:rPr lang="en-US" altLang="zh-CN" sz="2400" b="1" baseline="-30000">
                <a:latin typeface="Times New Roman" pitchFamily="18" charset="0"/>
              </a:rPr>
              <a:t>3</a:t>
            </a:r>
            <a:r>
              <a:rPr lang="en-US" altLang="zh-CN" sz="2400" b="1">
                <a:latin typeface="Times New Roman" pitchFamily="18" charset="0"/>
              </a:rPr>
              <a:t>  &gt;  NaHCO</a:t>
            </a:r>
            <a:r>
              <a:rPr lang="en-US" altLang="zh-CN" sz="2400" b="1" baseline="-30000">
                <a:latin typeface="Times New Roman" pitchFamily="18" charset="0"/>
              </a:rPr>
              <a:t>3</a:t>
            </a:r>
          </a:p>
          <a:p>
            <a:pPr marL="0" lvl="0" indent="0">
              <a:spcBef>
                <a:spcPct val="50000"/>
              </a:spcBef>
              <a:buNone/>
            </a:pPr>
            <a:r>
              <a:rPr lang="en-US" altLang="zh-CN" sz="2400" b="1">
                <a:latin typeface="Times New Roman" pitchFamily="18" charset="0"/>
              </a:rPr>
              <a:t>              CaCO</a:t>
            </a:r>
            <a:r>
              <a:rPr lang="en-US" altLang="zh-CN" sz="2400" b="1" baseline="-30000">
                <a:latin typeface="Times New Roman" pitchFamily="18" charset="0"/>
              </a:rPr>
              <a:t>3</a:t>
            </a:r>
            <a:r>
              <a:rPr lang="en-US" altLang="zh-CN" sz="2400" b="1">
                <a:latin typeface="Times New Roman" pitchFamily="18" charset="0"/>
              </a:rPr>
              <a:t>    &lt;  Ca(HCO</a:t>
            </a:r>
            <a:r>
              <a:rPr lang="en-US" altLang="zh-CN" sz="2400" b="1" baseline="-30000">
                <a:latin typeface="Times New Roman" pitchFamily="18" charset="0"/>
              </a:rPr>
              <a:t>3</a:t>
            </a:r>
            <a:r>
              <a:rPr lang="en-US" altLang="zh-CN" sz="2400" b="1">
                <a:latin typeface="Times New Roman" pitchFamily="18" charset="0"/>
              </a:rPr>
              <a:t>)</a:t>
            </a:r>
            <a:r>
              <a:rPr lang="en-US" altLang="zh-CN" sz="2400" b="1" baseline="-30000">
                <a:latin typeface="Times New Roman" pitchFamily="18" charset="0"/>
              </a:rPr>
              <a:t>2 </a:t>
            </a:r>
          </a:p>
        </p:txBody>
      </p:sp>
      <p:sp>
        <p:nvSpPr>
          <p:cNvPr id="7174" name="文本框 5" title=""/>
          <p:cNvSpPr/>
          <p:nvPr/>
        </p:nvSpPr>
        <p:spPr>
          <a:xfrm>
            <a:off x="1066800" y="990600"/>
            <a:ext cx="6769100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>
              <a:spcBef>
                <a:spcPct val="50000"/>
              </a:spcBef>
              <a:buNone/>
            </a:pP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现象</a:t>
            </a:r>
            <a:r>
              <a:rPr lang="zh-CN" altLang="en-US" sz="2400" b="1">
                <a:latin typeface="Times New Roman" pitchFamily="18" charset="0"/>
              </a:rPr>
              <a:t>：溶液变浑浊。</a:t>
            </a:r>
          </a:p>
        </p:txBody>
      </p:sp>
      <p:sp>
        <p:nvSpPr>
          <p:cNvPr id="7175" name="矩形 6" title=""/>
          <p:cNvSpPr/>
          <p:nvPr/>
        </p:nvSpPr>
        <p:spPr>
          <a:xfrm>
            <a:off x="993775" y="1998663"/>
            <a:ext cx="10969625" cy="830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</a:rPr>
              <a:t>         </a:t>
            </a:r>
            <a:r>
              <a:rPr lang="zh-CN" altLang="en-US" sz="2400" b="1">
                <a:latin typeface="Times New Roman" pitchFamily="18" charset="0"/>
              </a:rPr>
              <a:t>通入</a:t>
            </a:r>
            <a:r>
              <a:rPr lang="en-US" altLang="zh-CN" sz="2400" b="1">
                <a:latin typeface="Times New Roman" pitchFamily="18" charset="0"/>
              </a:rPr>
              <a:t>CO</a:t>
            </a:r>
            <a:r>
              <a:rPr lang="en-US" altLang="zh-CN" sz="2400" b="1" baseline="-25000">
                <a:latin typeface="Times New Roman" pitchFamily="18" charset="0"/>
              </a:rPr>
              <a:t>2</a:t>
            </a:r>
            <a:r>
              <a:rPr lang="en-US" altLang="zh-CN" sz="2400" b="1">
                <a:latin typeface="Times New Roman" pitchFamily="18" charset="0"/>
              </a:rPr>
              <a:t> </a:t>
            </a:r>
            <a:r>
              <a:rPr lang="zh-CN" altLang="en-US" sz="2400" b="1">
                <a:latin typeface="Times New Roman" pitchFamily="18" charset="0"/>
              </a:rPr>
              <a:t>后生成的</a:t>
            </a:r>
            <a:r>
              <a:rPr lang="en-US" altLang="zh-CN" sz="2400" b="1">
                <a:latin typeface="Times New Roman" pitchFamily="18" charset="0"/>
              </a:rPr>
              <a:t>NaHCO</a:t>
            </a:r>
            <a:r>
              <a:rPr lang="en-US" altLang="zh-CN" sz="2400" b="1" baseline="-30000">
                <a:latin typeface="Times New Roman" pitchFamily="18" charset="0"/>
              </a:rPr>
              <a:t>3</a:t>
            </a:r>
            <a:r>
              <a:rPr lang="zh-CN" altLang="en-US" sz="2400" b="1">
                <a:latin typeface="Times New Roman" pitchFamily="18" charset="0"/>
              </a:rPr>
              <a:t>的质量大于</a:t>
            </a:r>
            <a:r>
              <a:rPr lang="en-US" altLang="zh-CN" sz="2400" b="1">
                <a:latin typeface="Times New Roman" pitchFamily="18" charset="0"/>
              </a:rPr>
              <a:t>Na</a:t>
            </a:r>
            <a:r>
              <a:rPr lang="en-US" altLang="zh-CN" sz="2400" b="1" baseline="-30000">
                <a:latin typeface="Times New Roman" pitchFamily="18" charset="0"/>
              </a:rPr>
              <a:t>2</a:t>
            </a:r>
            <a:r>
              <a:rPr lang="en-US" altLang="zh-CN" sz="2400" b="1">
                <a:latin typeface="Times New Roman" pitchFamily="18" charset="0"/>
              </a:rPr>
              <a:t>CO</a:t>
            </a:r>
            <a:r>
              <a:rPr lang="en-US" altLang="zh-CN" sz="2400" b="1" baseline="-30000">
                <a:latin typeface="Times New Roman" pitchFamily="18" charset="0"/>
              </a:rPr>
              <a:t>3</a:t>
            </a:r>
            <a:r>
              <a:rPr lang="zh-CN" altLang="en-US" sz="2400" b="1">
                <a:latin typeface="Times New Roman" pitchFamily="18" charset="0"/>
              </a:rPr>
              <a:t>的质量，且溶剂质量减少。由于同温下，</a:t>
            </a:r>
            <a:r>
              <a:rPr lang="en-US" altLang="zh-CN" sz="2400" b="1">
                <a:latin typeface="Times New Roman" pitchFamily="18" charset="0"/>
              </a:rPr>
              <a:t>NaHCO</a:t>
            </a:r>
            <a:r>
              <a:rPr lang="en-US" altLang="zh-CN" sz="2400" b="1" baseline="-30000">
                <a:latin typeface="Times New Roman" pitchFamily="18" charset="0"/>
              </a:rPr>
              <a:t>3</a:t>
            </a:r>
            <a:r>
              <a:rPr lang="zh-CN" altLang="en-US" sz="2400" b="1">
                <a:latin typeface="Times New Roman" pitchFamily="18" charset="0"/>
              </a:rPr>
              <a:t>的溶解度比</a:t>
            </a:r>
            <a:r>
              <a:rPr lang="en-US" altLang="zh-CN" sz="2400" b="1">
                <a:latin typeface="Times New Roman" pitchFamily="18" charset="0"/>
              </a:rPr>
              <a:t>Na</a:t>
            </a:r>
            <a:r>
              <a:rPr lang="en-US" altLang="zh-CN" sz="2400" b="1" baseline="-30000">
                <a:latin typeface="Times New Roman" pitchFamily="18" charset="0"/>
              </a:rPr>
              <a:t>2</a:t>
            </a:r>
            <a:r>
              <a:rPr lang="en-US" altLang="zh-CN" sz="2400" b="1">
                <a:latin typeface="Times New Roman" pitchFamily="18" charset="0"/>
              </a:rPr>
              <a:t>CO</a:t>
            </a:r>
            <a:r>
              <a:rPr lang="en-US" altLang="zh-CN" sz="2400" b="1" baseline="-30000">
                <a:latin typeface="Times New Roman" pitchFamily="18" charset="0"/>
              </a:rPr>
              <a:t>3</a:t>
            </a:r>
            <a:r>
              <a:rPr lang="zh-CN" altLang="en-US" sz="2400" b="1">
                <a:latin typeface="Times New Roman" pitchFamily="18" charset="0"/>
              </a:rPr>
              <a:t>的溶解度小，所以有固体析出。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2" grpId="0"/>
      <p:bldP spid="7173" grpId="0"/>
      <p:bldP spid="7174" grpId="0"/>
      <p:bldP spid="717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图片 1" title=""/>
          <p:cNvPicPr>
            <a:picLocks noChangeAspect="1"/>
          </p:cNvPicPr>
          <p:nvPr/>
        </p:nvPicPr>
        <p:blipFill>
          <a:blip r:embed="rId2"/>
          <a:srcRect t="6760" r="84642"/>
          <a:stretch>
            <a:fillRect/>
          </a:stretch>
        </p:blipFill>
        <p:spPr>
          <a:xfrm>
            <a:off x="222250" y="660400"/>
            <a:ext cx="1828800" cy="17049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5" name="矩形 2" title=""/>
          <p:cNvSpPr/>
          <p:nvPr/>
        </p:nvSpPr>
        <p:spPr>
          <a:xfrm>
            <a:off x="457200" y="76200"/>
            <a:ext cx="9001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/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</a:rPr>
              <a:t>讨论</a:t>
            </a:r>
            <a:r>
              <a:rPr lang="en-US" altLang="zh-CN" sz="2400" b="1">
                <a:solidFill>
                  <a:srgbClr val="CC0066"/>
                </a:solidFill>
                <a:latin typeface="Times New Roman" pitchFamily="18" charset="0"/>
              </a:rPr>
              <a:t>3</a:t>
            </a:r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</a:rPr>
              <a:t>：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用数形结合的思想理解碳酸钠、碳酸氢钠与盐酸的反应</a:t>
            </a:r>
            <a:endParaRPr lang="zh-CN" altLang="en-US" sz="2400" b="1"/>
          </a:p>
        </p:txBody>
      </p:sp>
      <p:pic>
        <p:nvPicPr>
          <p:cNvPr id="8196" name="图片 3" title=""/>
          <p:cNvPicPr>
            <a:picLocks noChangeAspect="1"/>
          </p:cNvPicPr>
          <p:nvPr/>
        </p:nvPicPr>
        <p:blipFill>
          <a:blip r:embed="rId2"/>
          <a:srcRect l="80162" t="-4166" b="0"/>
          <a:stretch>
            <a:fillRect/>
          </a:stretch>
        </p:blipFill>
        <p:spPr>
          <a:xfrm>
            <a:off x="6096000" y="3352800"/>
            <a:ext cx="2362200" cy="1905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7" name="图片 4" title=""/>
          <p:cNvPicPr>
            <a:picLocks noChangeAspect="1"/>
          </p:cNvPicPr>
          <p:nvPr/>
        </p:nvPicPr>
        <p:blipFill>
          <a:blip r:embed="rId2"/>
          <a:srcRect l="26044" t="8090" r="56037"/>
          <a:stretch>
            <a:fillRect/>
          </a:stretch>
        </p:blipFill>
        <p:spPr>
          <a:xfrm>
            <a:off x="5715000" y="660400"/>
            <a:ext cx="2133600" cy="16811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8" name="图片 5" title=""/>
          <p:cNvPicPr>
            <a:picLocks noChangeAspect="1"/>
          </p:cNvPicPr>
          <p:nvPr/>
        </p:nvPicPr>
        <p:blipFill>
          <a:blip r:embed="rId2"/>
          <a:srcRect l="52641" r="26241"/>
          <a:stretch>
            <a:fillRect/>
          </a:stretch>
        </p:blipFill>
        <p:spPr>
          <a:xfrm>
            <a:off x="212725" y="3505200"/>
            <a:ext cx="2514600" cy="1828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9" name="文本框 6" title=""/>
          <p:cNvSpPr/>
          <p:nvPr/>
        </p:nvSpPr>
        <p:spPr>
          <a:xfrm>
            <a:off x="9067800" y="76200"/>
            <a:ext cx="2971800" cy="461963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>
              <a:spcBef>
                <a:spcPct val="0"/>
              </a:spcBef>
              <a:buNone/>
            </a:pPr>
            <a:r>
              <a:rPr lang="en-US" altLang="zh-CN" sz="2400" b="1"/>
              <a:t>《</a:t>
            </a:r>
            <a:r>
              <a:rPr lang="zh-CN" altLang="en-US" sz="2400" b="1"/>
              <a:t>周练</a:t>
            </a:r>
            <a:r>
              <a:rPr lang="en-US" altLang="zh-CN" sz="2400" b="1"/>
              <a:t>》P130  15</a:t>
            </a:r>
            <a:r>
              <a:rPr lang="zh-CN" altLang="en-US" sz="2400" b="1"/>
              <a:t>题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 Box 2" title=""/>
          <p:cNvSpPr/>
          <p:nvPr/>
        </p:nvSpPr>
        <p:spPr>
          <a:xfrm>
            <a:off x="0" y="117475"/>
            <a:ext cx="12344400" cy="4968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10000"/>
              </a:lnSpc>
              <a:spcBef>
                <a:spcPct val="0"/>
              </a:spcBef>
              <a:buNone/>
            </a:pPr>
            <a:r>
              <a:rPr kumimoji="1" lang="zh-CN" altLang="en-US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讨论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4</a:t>
            </a:r>
            <a:r>
              <a:rPr kumimoji="1" lang="zh-CN" altLang="en-US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：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比利时人索尔维以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NaCl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、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NH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3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、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CO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、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H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O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为原料制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Na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CO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3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的方法称“索尔维法”。其主要过程为：①向氨化饱和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NaCl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溶液中通入足量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CO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制得小苏打；②把小苏打焙烧得到纯碱，分解产生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CO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循环使用；③在析出小苏打后的母液中加入生石灰，产生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NH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3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循环使用。我国著名化学家侯德榜先生对“索尔维法”进行改变，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1943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年研究成功联合制碱法。这种方法是把合成氨与纯碱联合生产，在析出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NaHCO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3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后的母液中通入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NH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3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并加入固体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NaCl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，使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NH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4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Cl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结晶析出，得到最终产品为纯碱和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NH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4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Cl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。回答以下问题：</a:t>
            </a:r>
          </a:p>
          <a:p>
            <a:pPr marL="0" lvl="0" indent="0" eaLnBrk="1" hangingPunct="1">
              <a:lnSpc>
                <a:spcPct val="110000"/>
              </a:lnSpc>
              <a:spcBef>
                <a:spcPct val="0"/>
              </a:spcBef>
              <a:buNone/>
            </a:pP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（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1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）能否在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NaCl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饱和溶液中直接通入过量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CO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以得到小苏打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____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（填“能”或“否”）。原因是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_________________________________________________________________________.</a:t>
            </a:r>
            <a:endParaRPr kumimoji="1" lang="zh-CN" altLang="en-US" sz="2400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  <a:p>
            <a:pPr marL="0" lvl="0" indent="0" eaLnBrk="1" hangingPunct="1">
              <a:lnSpc>
                <a:spcPct val="110000"/>
              </a:lnSpc>
              <a:spcBef>
                <a:spcPct val="0"/>
              </a:spcBef>
              <a:buNone/>
            </a:pP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（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）写出氨化饱和食盐水通入足量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CO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的反应离子方程式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: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 </a:t>
            </a:r>
          </a:p>
          <a:p>
            <a:pPr marL="0" lvl="0" indent="0" eaLnBrk="1" hangingPunct="1">
              <a:lnSpc>
                <a:spcPct val="110000"/>
              </a:lnSpc>
              <a:spcBef>
                <a:spcPct val="0"/>
              </a:spcBef>
              <a:buNone/>
            </a:pPr>
            <a:endParaRPr kumimoji="1" lang="zh-CN" altLang="en-US" sz="2400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  <a:p>
            <a:pPr marL="0" lvl="0" indent="0" eaLnBrk="1" hangingPunct="1">
              <a:lnSpc>
                <a:spcPct val="110000"/>
              </a:lnSpc>
              <a:spcBef>
                <a:spcPct val="0"/>
              </a:spcBef>
              <a:buNone/>
            </a:pPr>
            <a:endParaRPr kumimoji="1" lang="zh-CN" altLang="en-US" sz="2400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  <a:p>
            <a:pPr marL="0" lvl="0" indent="0" algn="just" eaLnBrk="1" hangingPunct="1">
              <a:lnSpc>
                <a:spcPct val="110000"/>
              </a:lnSpc>
              <a:spcBef>
                <a:spcPct val="0"/>
              </a:spcBef>
              <a:buNone/>
            </a:pPr>
            <a:endParaRPr kumimoji="1" lang="en-US" altLang="zh-CN" sz="2400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9219" name="Text Box 3" title=""/>
          <p:cNvSpPr/>
          <p:nvPr/>
        </p:nvSpPr>
        <p:spPr>
          <a:xfrm>
            <a:off x="8458200" y="2438400"/>
            <a:ext cx="4905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否</a:t>
            </a:r>
          </a:p>
        </p:txBody>
      </p:sp>
      <p:sp>
        <p:nvSpPr>
          <p:cNvPr id="9220" name="Text Box 4" title=""/>
          <p:cNvSpPr/>
          <p:nvPr/>
        </p:nvSpPr>
        <p:spPr>
          <a:xfrm>
            <a:off x="990600" y="2914650"/>
            <a:ext cx="11582400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zh-CN" altLang="en-US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碳酸比盐酸弱，因此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CO</a:t>
            </a:r>
            <a:r>
              <a:rPr kumimoji="1" lang="en-US" altLang="zh-CN" sz="2400" b="1" baseline="-30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zh-CN" altLang="en-US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不能与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NaCl</a:t>
            </a:r>
            <a:r>
              <a:rPr kumimoji="1" lang="zh-CN" altLang="en-US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反应生成强酸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—HCl</a:t>
            </a:r>
            <a:r>
              <a:rPr kumimoji="1" lang="zh-CN" altLang="en-US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，也就不能制得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NaHCO</a:t>
            </a:r>
            <a:r>
              <a:rPr kumimoji="1" lang="en-US" altLang="zh-CN" sz="2400" b="1" baseline="-30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3</a:t>
            </a:r>
            <a:endParaRPr kumimoji="1" lang="en-US" altLang="zh-CN" sz="2400" b="1">
              <a:solidFill>
                <a:srgbClr val="CC0066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9221" name="Text Box 8" title=""/>
          <p:cNvSpPr/>
          <p:nvPr/>
        </p:nvSpPr>
        <p:spPr>
          <a:xfrm>
            <a:off x="1295400" y="3776663"/>
            <a:ext cx="8763000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Na</a:t>
            </a:r>
            <a:r>
              <a:rPr kumimoji="1" lang="en-US" altLang="zh-CN" sz="2400" b="1" baseline="30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+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+ NH</a:t>
            </a:r>
            <a:r>
              <a:rPr kumimoji="1" lang="en-US" altLang="zh-CN" sz="2400" b="1" baseline="-25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3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 + CO</a:t>
            </a:r>
            <a:r>
              <a:rPr kumimoji="1" lang="en-US" altLang="zh-CN" sz="2400" b="1" baseline="-25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 + H</a:t>
            </a:r>
            <a:r>
              <a:rPr kumimoji="1" lang="en-US" altLang="zh-CN" sz="2400" b="1" baseline="-25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O= NaHCO</a:t>
            </a:r>
            <a:r>
              <a:rPr kumimoji="1" lang="en-US" altLang="zh-CN" sz="2400" b="1" baseline="-25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3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 </a:t>
            </a:r>
            <a:r>
              <a:rPr kumimoji="1" lang="en-US" altLang="zh-CN" sz="24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↓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+ NH</a:t>
            </a:r>
            <a:r>
              <a:rPr kumimoji="1" lang="en-US" altLang="zh-CN" sz="2400" b="1" baseline="-25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4</a:t>
            </a:r>
            <a:r>
              <a:rPr kumimoji="1" lang="en-US" altLang="zh-CN" sz="2400" b="1" baseline="30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+</a:t>
            </a:r>
            <a:endParaRPr kumimoji="1" lang="en-US" altLang="zh-CN" sz="2400" b="1">
              <a:solidFill>
                <a:srgbClr val="CC0066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9222" name="Text Box 2" title=""/>
          <p:cNvSpPr/>
          <p:nvPr/>
        </p:nvSpPr>
        <p:spPr>
          <a:xfrm>
            <a:off x="0" y="4198938"/>
            <a:ext cx="12106275" cy="2049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（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3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）向析出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NaHCO</a:t>
            </a:r>
            <a:r>
              <a:rPr kumimoji="1" lang="en-US" altLang="zh-CN" sz="2400" b="1" baseline="-300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3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后的母液中加入生石灰的反应方程式为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endParaRPr kumimoji="1" lang="zh-CN" altLang="en-US" sz="2400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kumimoji="1" lang="zh-CN" altLang="en-US" sz="2400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  <a:p>
            <a:pPr marL="0" lvl="0" indent="0" eaLnBrk="1" hangingPunct="1">
              <a:lnSpc>
                <a:spcPct val="110000"/>
              </a:lnSpc>
              <a:spcBef>
                <a:spcPct val="0"/>
              </a:spcBef>
              <a:buNone/>
            </a:pP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（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4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）“侯氏制碱法”与“索尔维法”相比较，其优点是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None/>
            </a:pP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 </a:t>
            </a:r>
            <a:r>
              <a:rPr kumimoji="1" lang="en-US" altLang="zh-CN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______________________________________________________________________</a:t>
            </a:r>
            <a:r>
              <a:rPr kumimoji="1" lang="zh-CN" altLang="en-US" sz="2400" b="1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。</a:t>
            </a:r>
          </a:p>
        </p:txBody>
      </p:sp>
      <p:graphicFrame>
        <p:nvGraphicFramePr>
          <p:cNvPr id="9223" name="Object 3" title=""/>
          <p:cNvGraphicFramePr>
            <a:graphicFrameLocks noChangeAspect="1"/>
          </p:cNvGraphicFramePr>
          <p:nvPr/>
        </p:nvGraphicFramePr>
        <p:xfrm>
          <a:off x="857250" y="4457700"/>
          <a:ext cx="2986088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2986088" imgH="914400" progId="">
                  <p:embed/>
                </p:oleObj>
              </mc:Choice>
              <mc:Fallback>
                <p:oleObj r:id="rId3" imgW="2986088" imgH="9144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rcRect r="64517"/>
                      <a:stretch>
                        <a:fillRect/>
                      </a:stretch>
                    </p:blipFill>
                    <p:spPr>
                      <a:xfrm>
                        <a:off x="857250" y="4457700"/>
                        <a:ext cx="2986088" cy="914400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4" name="Object 5" title=""/>
          <p:cNvGraphicFramePr>
            <a:graphicFrameLocks noChangeAspect="1"/>
          </p:cNvGraphicFramePr>
          <p:nvPr/>
        </p:nvGraphicFramePr>
        <p:xfrm>
          <a:off x="4546600" y="4443413"/>
          <a:ext cx="4970463" cy="942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5" imgW="4970463" imgH="942975" progId="">
                  <p:embed/>
                </p:oleObj>
              </mc:Choice>
              <mc:Fallback>
                <p:oleObj r:id="rId5" imgW="4970463" imgH="942975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rcRect l="36291"/>
                      <a:stretch>
                        <a:fillRect/>
                      </a:stretch>
                    </p:blipFill>
                    <p:spPr>
                      <a:xfrm>
                        <a:off x="4546600" y="4443413"/>
                        <a:ext cx="4970463" cy="94297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5" name="Text Box 4" title=""/>
          <p:cNvSpPr/>
          <p:nvPr/>
        </p:nvSpPr>
        <p:spPr>
          <a:xfrm>
            <a:off x="609600" y="5716588"/>
            <a:ext cx="11430000" cy="9413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None/>
            </a:pP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NaCl</a:t>
            </a:r>
            <a:r>
              <a:rPr kumimoji="1" lang="zh-CN" altLang="en-US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被充分利用，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NH</a:t>
            </a:r>
            <a:r>
              <a:rPr kumimoji="1" lang="en-US" altLang="zh-CN" sz="2400" b="1" baseline="-30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4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Cl</a:t>
            </a:r>
            <a:r>
              <a:rPr kumimoji="1" lang="zh-CN" altLang="en-US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可作氮肥和其它工业原料，不产生用途较小的</a:t>
            </a:r>
            <a:r>
              <a:rPr kumimoji="1" lang="en-US" altLang="zh-CN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CaCl</a:t>
            </a:r>
            <a:r>
              <a:rPr kumimoji="1" lang="en-US" altLang="zh-CN" sz="2400" b="1" baseline="-30000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2</a:t>
            </a:r>
            <a:r>
              <a:rPr kumimoji="1" lang="zh-CN" altLang="en-US" sz="2400" b="1">
                <a:solidFill>
                  <a:srgbClr val="CC0066"/>
                </a:solidFill>
                <a:latin typeface="Times New Roman" pitchFamily="18" charset="0"/>
                <a:ea typeface="Times New Roman" pitchFamily="18" charset="0"/>
              </a:rPr>
              <a:t>等废渣，降低生产成本。</a:t>
            </a:r>
          </a:p>
        </p:txBody>
      </p:sp>
      <p:sp>
        <p:nvSpPr>
          <p:cNvPr id="9226" name="文本框 9" title=""/>
          <p:cNvSpPr/>
          <p:nvPr/>
        </p:nvSpPr>
        <p:spPr>
          <a:xfrm>
            <a:off x="9007475" y="3825875"/>
            <a:ext cx="2971800" cy="461963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>
              <a:spcBef>
                <a:spcPct val="0"/>
              </a:spcBef>
              <a:buNone/>
            </a:pPr>
            <a:r>
              <a:rPr lang="en-US" altLang="zh-CN" sz="2400" b="1"/>
              <a:t>《</a:t>
            </a:r>
            <a:r>
              <a:rPr lang="zh-CN" altLang="en-US" sz="2400" b="1"/>
              <a:t>周练</a:t>
            </a:r>
            <a:r>
              <a:rPr lang="en-US" altLang="zh-CN" sz="2400" b="1"/>
              <a:t>》P131  20</a:t>
            </a:r>
            <a:r>
              <a:rPr lang="zh-CN" altLang="en-US" sz="2400" b="1"/>
              <a:t>题</a:t>
            </a: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11061700" y="11201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9220" grpId="0"/>
      <p:bldP spid="9221" grpId="0"/>
      <p:bldP spid="9225" grpId="0"/>
      <p:bldP spid="92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文本框 2" title=""/>
          <p:cNvSpPr/>
          <p:nvPr/>
        </p:nvSpPr>
        <p:spPr>
          <a:xfrm>
            <a:off x="533400" y="142875"/>
            <a:ext cx="71882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>
              <a:spcBef>
                <a:spcPct val="0"/>
              </a:spcBef>
              <a:buNone/>
            </a:pPr>
            <a:r>
              <a:rPr lang="zh-CN" altLang="en-US" b="1">
                <a:solidFill>
                  <a:srgbClr val="0000FF"/>
                </a:solidFill>
                <a:latin typeface="楷体" pitchFamily="49" charset="-122"/>
                <a:ea typeface="楷体" pitchFamily="49" charset="-122"/>
              </a:rPr>
              <a:t>二、氯及其重要化合物的相互转化关系</a:t>
            </a:r>
          </a:p>
        </p:txBody>
      </p:sp>
      <p:pic>
        <p:nvPicPr>
          <p:cNvPr id="11267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838200"/>
            <a:ext cx="10139363" cy="55626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13" title=""/>
          <p:cNvSpPr/>
          <p:nvPr/>
        </p:nvSpPr>
        <p:spPr>
          <a:xfrm>
            <a:off x="592138" y="252413"/>
            <a:ext cx="2767012" cy="457200"/>
          </a:xfrm>
          <a:prstGeom prst="rect">
            <a:avLst/>
          </a:prstGeom>
          <a:solidFill>
            <a:srgbClr val="FFC000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0000CC"/>
                </a:solidFill>
                <a:latin typeface="Times New Roman" pitchFamily="18" charset="0"/>
              </a:rPr>
              <a:t>  氯气的化学性质</a:t>
            </a:r>
          </a:p>
        </p:txBody>
      </p:sp>
      <p:sp>
        <p:nvSpPr>
          <p:cNvPr id="12291" name="Text Box 23" title=""/>
          <p:cNvSpPr/>
          <p:nvPr/>
        </p:nvSpPr>
        <p:spPr>
          <a:xfrm>
            <a:off x="1123950" y="685800"/>
            <a:ext cx="8785225" cy="3048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Times New Roman" pitchFamily="18" charset="0"/>
              </a:rPr>
              <a:t>（</a:t>
            </a:r>
            <a:r>
              <a:rPr lang="en-US" altLang="zh-CN" sz="2400" b="1">
                <a:latin typeface="Times New Roman" pitchFamily="18" charset="0"/>
              </a:rPr>
              <a:t>1</a:t>
            </a:r>
            <a:r>
              <a:rPr lang="zh-CN" altLang="en-US" sz="2400" b="1">
                <a:latin typeface="Times New Roman" pitchFamily="18" charset="0"/>
              </a:rPr>
              <a:t>）氧化性：</a:t>
            </a: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Times New Roman" pitchFamily="18" charset="0"/>
              </a:rPr>
              <a:t>      ①与金属</a:t>
            </a: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Times New Roman" pitchFamily="18" charset="0"/>
              </a:rPr>
              <a:t>      ②与非金属</a:t>
            </a: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Times New Roman" pitchFamily="18" charset="0"/>
              </a:rPr>
              <a:t>      ③与还原性物质反应</a:t>
            </a:r>
          </a:p>
        </p:txBody>
      </p:sp>
      <p:sp>
        <p:nvSpPr>
          <p:cNvPr id="12292" name="Text Box 24" title=""/>
          <p:cNvSpPr/>
          <p:nvPr/>
        </p:nvSpPr>
        <p:spPr>
          <a:xfrm>
            <a:off x="1125538" y="5019675"/>
            <a:ext cx="6049962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400" b="1">
                <a:latin typeface="Times New Roman" pitchFamily="18" charset="0"/>
              </a:rPr>
              <a:t>（</a:t>
            </a:r>
            <a:r>
              <a:rPr lang="en-US" altLang="zh-CN" sz="2400" b="1">
                <a:latin typeface="Times New Roman" pitchFamily="18" charset="0"/>
              </a:rPr>
              <a:t>2</a:t>
            </a:r>
            <a:r>
              <a:rPr lang="zh-CN" altLang="en-US" sz="2400" b="1">
                <a:latin typeface="Times New Roman" pitchFamily="18" charset="0"/>
              </a:rPr>
              <a:t>）与水反应</a:t>
            </a:r>
            <a:endParaRPr lang="zh-CN" altLang="zh-CN" sz="2400" b="1">
              <a:latin typeface="Times New Roman" pitchFamily="18" charset="0"/>
              <a:sym typeface="Wingdings" pitchFamily="2" charset="2"/>
            </a:endParaRPr>
          </a:p>
        </p:txBody>
      </p:sp>
      <p:sp>
        <p:nvSpPr>
          <p:cNvPr id="12293" name="Text Box 28" title=""/>
          <p:cNvSpPr/>
          <p:nvPr/>
        </p:nvSpPr>
        <p:spPr>
          <a:xfrm>
            <a:off x="1125538" y="5668963"/>
            <a:ext cx="2751137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400" b="1">
                <a:latin typeface="Times New Roman" pitchFamily="18" charset="0"/>
              </a:rPr>
              <a:t>（</a:t>
            </a:r>
            <a:r>
              <a:rPr lang="en-US" altLang="zh-CN" sz="2400" b="1">
                <a:latin typeface="Times New Roman" pitchFamily="18" charset="0"/>
              </a:rPr>
              <a:t>3</a:t>
            </a:r>
            <a:r>
              <a:rPr lang="zh-CN" altLang="en-US" sz="2400" b="1">
                <a:latin typeface="Times New Roman" pitchFamily="18" charset="0"/>
              </a:rPr>
              <a:t>）与碱反应</a:t>
            </a:r>
          </a:p>
        </p:txBody>
      </p:sp>
      <p:grpSp>
        <p:nvGrpSpPr>
          <p:cNvPr id="12294" name="Group 26" title=""/>
          <p:cNvGrpSpPr/>
          <p:nvPr/>
        </p:nvGrpSpPr>
        <p:grpSpPr>
          <a:xfrm>
            <a:off x="3111500" y="1009650"/>
            <a:ext cx="8058150" cy="1330325"/>
            <a:chOff x="1202" y="725"/>
            <a:chExt cx="5076" cy="838"/>
          </a:xfrm>
        </p:grpSpPr>
        <p:grpSp>
          <p:nvGrpSpPr>
            <p:cNvPr id="12310" name="Group 24"/>
            <p:cNvGrpSpPr/>
            <p:nvPr/>
          </p:nvGrpSpPr>
          <p:grpSpPr>
            <a:xfrm>
              <a:off x="1292" y="1162"/>
              <a:ext cx="1948" cy="401"/>
              <a:chOff x="482" y="789"/>
              <a:chExt cx="1840" cy="401"/>
            </a:xfrm>
          </p:grpSpPr>
          <p:sp>
            <p:nvSpPr>
              <p:cNvPr id="12322" name="Text Box 25"/>
              <p:cNvSpPr/>
              <p:nvPr/>
            </p:nvSpPr>
            <p:spPr>
              <a:xfrm>
                <a:off x="482" y="902"/>
                <a:ext cx="1840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342900" indent="-3429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2pPr>
                <a:lvl3pPr marL="1143000" indent="-2286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3pPr>
                <a:lvl4pPr marL="1600200" indent="-2286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4pPr>
                <a:lvl5pPr marL="2057400" indent="-2286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9pPr>
              </a:lstStyle>
              <a:p>
                <a:pPr marL="0" lvl="0" indent="0" eaLnBrk="1" hangingPunct="1">
                  <a:spcBef>
                    <a:spcPct val="0"/>
                  </a:spcBef>
                  <a:buNone/>
                </a:pPr>
                <a:r>
                  <a:rPr lang="en-US" altLang="zh-CN" sz="2400" b="1">
                    <a:solidFill>
                      <a:srgbClr val="080808"/>
                    </a:solidFill>
                    <a:latin typeface="Times New Roman" pitchFamily="18" charset="0"/>
                  </a:rPr>
                  <a:t>2Fe + 3Cl</a:t>
                </a:r>
                <a:r>
                  <a:rPr lang="en-US" altLang="zh-CN" sz="2400" b="1" baseline="-25000">
                    <a:solidFill>
                      <a:srgbClr val="080808"/>
                    </a:solidFill>
                    <a:latin typeface="Times New Roman" pitchFamily="18" charset="0"/>
                  </a:rPr>
                  <a:t>2</a:t>
                </a:r>
                <a:r>
                  <a:rPr lang="en-US" altLang="zh-CN" sz="2400" b="1">
                    <a:solidFill>
                      <a:srgbClr val="080808"/>
                    </a:solidFill>
                    <a:latin typeface="Times New Roman" pitchFamily="18" charset="0"/>
                  </a:rPr>
                  <a:t> === 2FeCl</a:t>
                </a:r>
                <a:r>
                  <a:rPr lang="en-US" altLang="zh-CN" sz="2400" b="1" baseline="-25000">
                    <a:solidFill>
                      <a:srgbClr val="080808"/>
                    </a:solidFill>
                    <a:latin typeface="Times New Roman" pitchFamily="18" charset="0"/>
                  </a:rPr>
                  <a:t>3</a:t>
                </a:r>
                <a:endParaRPr lang="en-US" altLang="zh-CN" sz="2400" b="1">
                  <a:solidFill>
                    <a:srgbClr val="080808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323" name="Text Box 26"/>
              <p:cNvSpPr/>
              <p:nvPr/>
            </p:nvSpPr>
            <p:spPr>
              <a:xfrm>
                <a:off x="1380" y="789"/>
                <a:ext cx="196" cy="233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342900" indent="-3429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2pPr>
                <a:lvl3pPr marL="1143000" indent="-2286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3pPr>
                <a:lvl4pPr marL="1600200" indent="-2286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4pPr>
                <a:lvl5pPr marL="2057400" indent="-2286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9pPr>
              </a:lstStyle>
              <a:p>
                <a:pPr marL="0" lvl="0" indent="0" eaLnBrk="1" hangingPunct="1">
                  <a:spcBef>
                    <a:spcPct val="0"/>
                  </a:spcBef>
                  <a:buNone/>
                </a:pPr>
                <a:r>
                  <a:rPr lang="el-GR" altLang="zh-CN" sz="1800" b="1">
                    <a:solidFill>
                      <a:srgbClr val="080808"/>
                    </a:solidFill>
                    <a:latin typeface="Times New Roman" pitchFamily="18" charset="0"/>
                  </a:rPr>
                  <a:t>Δ</a:t>
                </a:r>
                <a:endParaRPr lang="zh-CN" altLang="en-US" sz="1800" b="1">
                  <a:solidFill>
                    <a:srgbClr val="080808"/>
                  </a:solidFill>
                  <a:latin typeface="Times New Roman" pitchFamily="18" charset="0"/>
                </a:endParaRPr>
              </a:p>
            </p:txBody>
          </p:sp>
        </p:grpSp>
        <p:grpSp>
          <p:nvGrpSpPr>
            <p:cNvPr id="12311" name="Group 24"/>
            <p:cNvGrpSpPr/>
            <p:nvPr/>
          </p:nvGrpSpPr>
          <p:grpSpPr>
            <a:xfrm>
              <a:off x="1292" y="725"/>
              <a:ext cx="4986" cy="430"/>
              <a:chOff x="1382" y="725"/>
              <a:chExt cx="4986" cy="430"/>
            </a:xfrm>
          </p:grpSpPr>
          <p:grpSp>
            <p:nvGrpSpPr>
              <p:cNvPr id="12313" name="Group 19"/>
              <p:cNvGrpSpPr/>
              <p:nvPr/>
            </p:nvGrpSpPr>
            <p:grpSpPr>
              <a:xfrm>
                <a:off x="1382" y="749"/>
                <a:ext cx="2762" cy="406"/>
                <a:chOff x="624" y="384"/>
                <a:chExt cx="2628" cy="406"/>
              </a:xfrm>
            </p:grpSpPr>
            <p:sp>
              <p:nvSpPr>
                <p:cNvPr id="12319" name="Text Box 20"/>
                <p:cNvSpPr/>
                <p:nvPr/>
              </p:nvSpPr>
              <p:spPr>
                <a:xfrm>
                  <a:off x="624" y="502"/>
                  <a:ext cx="1664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342900" indent="-3429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•"/>
                    <a:defRPr kumimoji="0" lang="zh-CN" altLang="en-US" sz="32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  <a:cs typeface="+mn-cs"/>
                    </a:defRPr>
                  </a:lvl1pPr>
                  <a:lvl2pPr marL="742950" indent="-28575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–"/>
                    <a:defRPr kumimoji="0" lang="zh-CN" altLang="en-US" sz="28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2pPr>
                  <a:lvl3pPr marL="11430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•"/>
                    <a:defRPr kumimoji="0" lang="zh-CN" altLang="en-US" sz="24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3pPr>
                  <a:lvl4pPr marL="16002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–"/>
                    <a:defRPr kumimoji="0" lang="zh-CN" altLang="en-US" sz="20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4pPr>
                  <a:lvl5pPr marL="20574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»"/>
                    <a:defRPr kumimoji="0" lang="zh-CN" altLang="en-US" sz="20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5pPr>
                  <a:lvl6pPr marL="25146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6pPr>
                  <a:lvl7pPr marL="29718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7pPr>
                  <a:lvl8pPr marL="3429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8pPr>
                  <a:lvl9pPr marL="3886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9pPr>
                </a:lstStyle>
                <a:p>
                  <a:pPr marL="0" lvl="0" indent="0" eaLnBrk="1" hangingPunct="1">
                    <a:spcBef>
                      <a:spcPct val="0"/>
                    </a:spcBef>
                    <a:buNone/>
                  </a:pPr>
                  <a:r>
                    <a:rPr lang="en-US" altLang="zh-CN" sz="2400" b="1">
                      <a:solidFill>
                        <a:srgbClr val="080808"/>
                      </a:solidFill>
                      <a:latin typeface="Times New Roman" pitchFamily="18" charset="0"/>
                    </a:rPr>
                    <a:t>Cu + Cl</a:t>
                  </a:r>
                  <a:r>
                    <a:rPr lang="en-US" altLang="zh-CN" sz="2400" b="1" baseline="-25000">
                      <a:solidFill>
                        <a:srgbClr val="080808"/>
                      </a:solidFill>
                      <a:latin typeface="Times New Roman" pitchFamily="18" charset="0"/>
                    </a:rPr>
                    <a:t>2</a:t>
                  </a:r>
                  <a:r>
                    <a:rPr lang="en-US" altLang="zh-CN" sz="2400" b="1">
                      <a:solidFill>
                        <a:srgbClr val="080808"/>
                      </a:solidFill>
                      <a:latin typeface="Times New Roman" pitchFamily="18" charset="0"/>
                    </a:rPr>
                    <a:t> === CuCl</a:t>
                  </a:r>
                  <a:r>
                    <a:rPr lang="en-US" altLang="zh-CN" sz="2400" b="1" baseline="-25000">
                      <a:solidFill>
                        <a:srgbClr val="080808"/>
                      </a:solidFill>
                      <a:latin typeface="Times New Roman" pitchFamily="18" charset="0"/>
                    </a:rPr>
                    <a:t>2</a:t>
                  </a:r>
                  <a:endParaRPr lang="en-US" altLang="zh-CN" sz="2400" b="1">
                    <a:solidFill>
                      <a:srgbClr val="080808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12320" name="Text Box 21"/>
                <p:cNvSpPr/>
                <p:nvPr/>
              </p:nvSpPr>
              <p:spPr>
                <a:xfrm>
                  <a:off x="1380" y="384"/>
                  <a:ext cx="197" cy="233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342900" indent="-3429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•"/>
                    <a:defRPr kumimoji="0" lang="zh-CN" altLang="en-US" sz="32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  <a:cs typeface="+mn-cs"/>
                    </a:defRPr>
                  </a:lvl1pPr>
                  <a:lvl2pPr marL="742950" indent="-28575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–"/>
                    <a:defRPr kumimoji="0" lang="zh-CN" altLang="en-US" sz="28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2pPr>
                  <a:lvl3pPr marL="11430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•"/>
                    <a:defRPr kumimoji="0" lang="zh-CN" altLang="en-US" sz="24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3pPr>
                  <a:lvl4pPr marL="16002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–"/>
                    <a:defRPr kumimoji="0" lang="zh-CN" altLang="en-US" sz="20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4pPr>
                  <a:lvl5pPr marL="20574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»"/>
                    <a:defRPr kumimoji="0" lang="zh-CN" altLang="en-US" sz="20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5pPr>
                  <a:lvl6pPr marL="25146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6pPr>
                  <a:lvl7pPr marL="29718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7pPr>
                  <a:lvl8pPr marL="3429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8pPr>
                  <a:lvl9pPr marL="3886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9pPr>
                </a:lstStyle>
                <a:p>
                  <a:pPr marL="0" lvl="0" indent="0" eaLnBrk="1" hangingPunct="1">
                    <a:spcBef>
                      <a:spcPct val="0"/>
                    </a:spcBef>
                    <a:buNone/>
                  </a:pPr>
                  <a:r>
                    <a:rPr lang="el-GR" altLang="zh-CN" sz="1800" b="1">
                      <a:solidFill>
                        <a:srgbClr val="080808"/>
                      </a:solidFill>
                      <a:latin typeface="Times New Roman" pitchFamily="18" charset="0"/>
                    </a:rPr>
                    <a:t>Δ</a:t>
                  </a:r>
                  <a:endParaRPr lang="zh-CN" altLang="en-US" sz="1800" b="1">
                    <a:solidFill>
                      <a:srgbClr val="080808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12321" name="Text Box 22"/>
                <p:cNvSpPr txBox="1">
                  <a:spLocks noChangeArrowheads="1"/>
                </p:cNvSpPr>
                <p:nvPr/>
              </p:nvSpPr>
              <p:spPr bwMode="auto">
                <a:xfrm>
                  <a:off x="2163" y="493"/>
                  <a:ext cx="1089" cy="29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algn="ctr" dir="2700000" dist="35921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marR="0" lvl="0" indent="0"/>
                  <a:r>
                    <a:rPr lang="zh-CN" altLang="en-US" sz="2400" b="1">
                      <a:solidFill>
                        <a:srgbClr val="996633"/>
                      </a:solidFill>
                      <a:effectLst>
                        <a:outerShdw blurRad="38100" dist="38100" dir="2700000" algn="tl">
                          <a:schemeClr val="bg2"/>
                        </a:outerShdw>
                      </a:effectLst>
                    </a:rPr>
                    <a:t>（棕黄色）</a:t>
                  </a:r>
                  <a:r>
                    <a:rPr lang="zh-CN" altLang="en-US" sz="2400" b="1">
                      <a:solidFill>
                        <a:srgbClr val="996633"/>
                      </a:solidFill>
                    </a:rPr>
                    <a:t> </a:t>
                  </a:r>
                </a:p>
              </p:txBody>
            </p:sp>
          </p:grpSp>
          <p:sp>
            <p:nvSpPr>
              <p:cNvPr id="12314" name="Text Box 23"/>
              <p:cNvSpPr/>
              <p:nvPr/>
            </p:nvSpPr>
            <p:spPr>
              <a:xfrm>
                <a:off x="2561" y="725"/>
                <a:ext cx="116" cy="231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342900" indent="-3429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2pPr>
                <a:lvl3pPr marL="1143000" indent="-2286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3pPr>
                <a:lvl4pPr marL="1600200" indent="-2286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4pPr>
                <a:lvl5pPr marL="2057400" indent="-228600" algn="l" defTabSz="914400" rtl="0" eaLnBrk="0" fontAlgn="base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00" b="0" i="0" u="none" baseline="0">
                    <a:solidFill>
                      <a:schemeClr val="tx1"/>
                    </a:solidFill>
                    <a:effectLst/>
                    <a:latin typeface="+mn-lt"/>
                    <a:ea typeface="+mn-ea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lang="zh-CN" altLang="en-US" sz="2000">
                    <a:solidFill>
                      <a:schemeClr val="tx1"/>
                    </a:solidFill>
                    <a:latin typeface="+mn-lt"/>
                    <a:ea typeface="+mn-ea"/>
                  </a:defRPr>
                </a:lvl9pPr>
              </a:lstStyle>
              <a:p>
                <a:pPr marL="0" lvl="0" indent="0" eaLnBrk="1" hangingPunct="1">
                  <a:spcBef>
                    <a:spcPct val="0"/>
                  </a:spcBef>
                  <a:buNone/>
                </a:pPr>
                <a:endParaRPr lang="en-US" altLang="zh-CN" sz="1800" b="1">
                  <a:solidFill>
                    <a:srgbClr val="080808"/>
                  </a:solidFill>
                  <a:latin typeface="Times New Roman" pitchFamily="18" charset="0"/>
                </a:endParaRPr>
              </a:p>
            </p:txBody>
          </p:sp>
          <p:grpSp>
            <p:nvGrpSpPr>
              <p:cNvPr id="12315" name="Group 29"/>
              <p:cNvGrpSpPr/>
              <p:nvPr/>
            </p:nvGrpSpPr>
            <p:grpSpPr>
              <a:xfrm>
                <a:off x="4112" y="741"/>
                <a:ext cx="672" cy="346"/>
                <a:chOff x="3072" y="1334"/>
                <a:chExt cx="672" cy="346"/>
              </a:xfrm>
            </p:grpSpPr>
            <p:sp>
              <p:nvSpPr>
                <p:cNvPr id="12317" name="AutoShape 30"/>
                <p:cNvSpPr/>
                <p:nvPr/>
              </p:nvSpPr>
              <p:spPr>
                <a:xfrm>
                  <a:off x="3120" y="1584"/>
                  <a:ext cx="528" cy="96"/>
                </a:xfrm>
                <a:prstGeom prst="rightArrow">
                  <a:avLst>
                    <a:gd name="adj1" fmla="val 50000"/>
                    <a:gd name="adj2" fmla="val 137500"/>
                  </a:avLst>
                </a:prstGeom>
                <a:solidFill>
                  <a:srgbClr val="FF66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342900" indent="-3429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•"/>
                    <a:defRPr kumimoji="0" lang="zh-CN" altLang="en-US" sz="32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  <a:cs typeface="+mn-cs"/>
                    </a:defRPr>
                  </a:lvl1pPr>
                  <a:lvl2pPr marL="742950" indent="-28575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–"/>
                    <a:defRPr kumimoji="0" lang="zh-CN" altLang="en-US" sz="28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2pPr>
                  <a:lvl3pPr marL="11430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•"/>
                    <a:defRPr kumimoji="0" lang="zh-CN" altLang="en-US" sz="24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3pPr>
                  <a:lvl4pPr marL="16002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–"/>
                    <a:defRPr kumimoji="0" lang="zh-CN" altLang="en-US" sz="20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4pPr>
                  <a:lvl5pPr marL="20574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»"/>
                    <a:defRPr kumimoji="0" lang="zh-CN" altLang="en-US" sz="20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5pPr>
                  <a:lvl6pPr marL="25146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6pPr>
                  <a:lvl7pPr marL="29718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7pPr>
                  <a:lvl8pPr marL="3429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8pPr>
                  <a:lvl9pPr marL="3886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9pPr>
                </a:lstStyle>
                <a:p>
                  <a:pPr marL="0" lvl="0" indent="0" eaLnBrk="1" hangingPunct="1">
                    <a:spcBef>
                      <a:spcPct val="0"/>
                    </a:spcBef>
                    <a:buNone/>
                  </a:pPr>
                  <a:endParaRPr lang="zh-CN" altLang="en-US" sz="1800" b="1"/>
                </a:p>
              </p:txBody>
            </p:sp>
            <p:sp>
              <p:nvSpPr>
                <p:cNvPr id="12318" name="Text Box 31"/>
                <p:cNvSpPr/>
                <p:nvPr/>
              </p:nvSpPr>
              <p:spPr>
                <a:xfrm>
                  <a:off x="3072" y="1334"/>
                  <a:ext cx="672" cy="25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342900" indent="-3429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•"/>
                    <a:defRPr kumimoji="0" lang="zh-CN" altLang="en-US" sz="32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  <a:cs typeface="+mn-cs"/>
                    </a:defRPr>
                  </a:lvl1pPr>
                  <a:lvl2pPr marL="742950" indent="-28575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–"/>
                    <a:defRPr kumimoji="0" lang="zh-CN" altLang="en-US" sz="28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2pPr>
                  <a:lvl3pPr marL="11430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•"/>
                    <a:defRPr kumimoji="0" lang="zh-CN" altLang="en-US" sz="24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3pPr>
                  <a:lvl4pPr marL="16002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–"/>
                    <a:defRPr kumimoji="0" lang="zh-CN" altLang="en-US" sz="20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4pPr>
                  <a:lvl5pPr marL="2057400" indent="-228600" algn="l" defTabSz="914400" rtl="0" eaLnBrk="0" fontAlgn="base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Char char="»"/>
                    <a:defRPr kumimoji="0" lang="zh-CN" altLang="en-US" sz="2000" b="0" i="0" u="none" baseline="0">
                      <a:solidFill>
                        <a:schemeClr val="tx1"/>
                      </a:solidFill>
                      <a:effectLst/>
                      <a:latin typeface="+mn-lt"/>
                      <a:ea typeface="+mn-ea"/>
                    </a:defRPr>
                  </a:lvl5pPr>
                  <a:lvl6pPr marL="25146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6pPr>
                  <a:lvl7pPr marL="29718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7pPr>
                  <a:lvl8pPr marL="3429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8pPr>
                  <a:lvl9pPr marL="3886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lang="zh-CN" altLang="en-US" sz="2000">
                      <a:solidFill>
                        <a:schemeClr val="tx1"/>
                      </a:solidFill>
                      <a:latin typeface="+mn-lt"/>
                      <a:ea typeface="+mn-ea"/>
                    </a:defRPr>
                  </a:lvl9pPr>
                </a:lstStyle>
                <a:p>
                  <a:pPr marL="0" lvl="0" indent="0" eaLnBrk="1" hangingPunct="1">
                    <a:spcBef>
                      <a:spcPct val="50000"/>
                    </a:spcBef>
                    <a:buNone/>
                  </a:pPr>
                  <a:r>
                    <a:rPr lang="zh-CN" altLang="en-US" sz="2000" b="1">
                      <a:solidFill>
                        <a:srgbClr val="080808"/>
                      </a:solidFill>
                      <a:latin typeface="Times New Roman" pitchFamily="18" charset="0"/>
                    </a:rPr>
                    <a:t>溶于水</a:t>
                  </a:r>
                </a:p>
              </p:txBody>
            </p:sp>
          </p:grpSp>
          <p:sp>
            <p:nvSpPr>
              <p:cNvPr id="12316" name="Text Box 32"/>
              <p:cNvSpPr txBox="1">
                <a:spLocks noChangeArrowheads="1"/>
              </p:cNvSpPr>
              <p:nvPr/>
            </p:nvSpPr>
            <p:spPr bwMode="auto">
              <a:xfrm>
                <a:off x="4784" y="858"/>
                <a:ext cx="1584" cy="2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 len="sm" type="none" w="sm"/>
                    <a:tailEnd len="sm" type="none" w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marR="0" lvl="0" indent="0">
                  <a:spcBef>
                    <a:spcPct val="50000"/>
                  </a:spcBef>
                </a:pPr>
                <a:r>
                  <a:rPr lang="zh-CN" altLang="en-US" sz="2400" b="1">
                    <a:solidFill>
                      <a:srgbClr val="00B050"/>
                    </a:solidFill>
                    <a:effectLst>
                      <a:outerShdw blurRad="38100" dist="38100" dir="2700000" algn="tl">
                        <a:schemeClr val="bg2"/>
                      </a:outerShdw>
                    </a:effectLst>
                  </a:rPr>
                  <a:t>蓝绿色溶液</a:t>
                </a:r>
              </a:p>
            </p:txBody>
          </p:sp>
        </p:grpSp>
        <p:sp>
          <p:nvSpPr>
            <p:cNvPr id="12312" name="AutoShape 25"/>
            <p:cNvSpPr/>
            <p:nvPr/>
          </p:nvSpPr>
          <p:spPr>
            <a:xfrm>
              <a:off x="1202" y="1026"/>
              <a:ext cx="46" cy="408"/>
            </a:xfrm>
            <a:prstGeom prst="leftBrace">
              <a:avLst>
                <a:gd name="adj1" fmla="val 73913"/>
                <a:gd name="adj2" fmla="val 50000"/>
              </a:avLst>
            </a:prstGeom>
            <a:noFill/>
            <a:ln w="25400">
              <a:solidFill>
                <a:schemeClr val="tx1"/>
              </a:solidFill>
              <a:round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kumimoji="1" lang="zh-CN" altLang="en-US" sz="2400" b="1">
                <a:latin typeface="Times New Roman" pitchFamily="18" charset="0"/>
              </a:endParaRPr>
            </a:p>
          </p:txBody>
        </p:sp>
      </p:grpSp>
      <p:grpSp>
        <p:nvGrpSpPr>
          <p:cNvPr id="12295" name="Group 3" title=""/>
          <p:cNvGrpSpPr/>
          <p:nvPr/>
        </p:nvGrpSpPr>
        <p:grpSpPr>
          <a:xfrm>
            <a:off x="3543300" y="2279650"/>
            <a:ext cx="2705100" cy="604838"/>
            <a:chOff x="614" y="2403"/>
            <a:chExt cx="1658" cy="381"/>
          </a:xfrm>
        </p:grpSpPr>
        <p:sp>
          <p:nvSpPr>
            <p:cNvPr id="12308" name="Text Box 4"/>
            <p:cNvSpPr/>
            <p:nvPr/>
          </p:nvSpPr>
          <p:spPr>
            <a:xfrm>
              <a:off x="614" y="2496"/>
              <a:ext cx="1658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en-US" altLang="zh-CN" sz="2400" b="1">
                  <a:solidFill>
                    <a:srgbClr val="080808"/>
                  </a:solidFill>
                  <a:latin typeface="Times New Roman" pitchFamily="18" charset="0"/>
                </a:rPr>
                <a:t>H</a:t>
              </a:r>
              <a:r>
                <a:rPr lang="en-US" altLang="zh-CN" sz="2400" b="1" baseline="-25000">
                  <a:solidFill>
                    <a:srgbClr val="080808"/>
                  </a:solidFill>
                  <a:latin typeface="Times New Roman" pitchFamily="18" charset="0"/>
                </a:rPr>
                <a:t>2</a:t>
              </a:r>
              <a:r>
                <a:rPr lang="en-US" altLang="zh-CN" sz="2400" b="1">
                  <a:solidFill>
                    <a:srgbClr val="080808"/>
                  </a:solidFill>
                  <a:latin typeface="Times New Roman" pitchFamily="18" charset="0"/>
                </a:rPr>
                <a:t> + Cl</a:t>
              </a:r>
              <a:r>
                <a:rPr lang="en-US" altLang="zh-CN" sz="2400" b="1" baseline="-25000">
                  <a:solidFill>
                    <a:srgbClr val="080808"/>
                  </a:solidFill>
                  <a:latin typeface="Times New Roman" pitchFamily="18" charset="0"/>
                </a:rPr>
                <a:t>2</a:t>
              </a:r>
              <a:r>
                <a:rPr lang="en-US" altLang="zh-CN" sz="2400" b="1">
                  <a:solidFill>
                    <a:srgbClr val="080808"/>
                  </a:solidFill>
                  <a:latin typeface="Times New Roman" pitchFamily="18" charset="0"/>
                </a:rPr>
                <a:t> === 2HCl</a:t>
              </a:r>
            </a:p>
          </p:txBody>
        </p:sp>
        <p:sp>
          <p:nvSpPr>
            <p:cNvPr id="12309" name="Text Box 5"/>
            <p:cNvSpPr/>
            <p:nvPr/>
          </p:nvSpPr>
          <p:spPr>
            <a:xfrm>
              <a:off x="1364" y="2403"/>
              <a:ext cx="398" cy="233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zh-CN" altLang="en-US" sz="1800" b="1">
                  <a:solidFill>
                    <a:srgbClr val="080808"/>
                  </a:solidFill>
                  <a:latin typeface="Times New Roman" pitchFamily="18" charset="0"/>
                </a:rPr>
                <a:t>点燃</a:t>
              </a:r>
            </a:p>
          </p:txBody>
        </p:sp>
      </p:grpSp>
      <p:grpSp>
        <p:nvGrpSpPr>
          <p:cNvPr id="12296" name="Group 6" title=""/>
          <p:cNvGrpSpPr/>
          <p:nvPr/>
        </p:nvGrpSpPr>
        <p:grpSpPr>
          <a:xfrm>
            <a:off x="6711950" y="2279650"/>
            <a:ext cx="2619375" cy="604838"/>
            <a:chOff x="614" y="2403"/>
            <a:chExt cx="1621" cy="381"/>
          </a:xfrm>
        </p:grpSpPr>
        <p:sp>
          <p:nvSpPr>
            <p:cNvPr id="12306" name="Text Box 7"/>
            <p:cNvSpPr/>
            <p:nvPr/>
          </p:nvSpPr>
          <p:spPr>
            <a:xfrm>
              <a:off x="614" y="2496"/>
              <a:ext cx="1621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en-US" altLang="zh-CN" sz="2400" b="1">
                  <a:solidFill>
                    <a:srgbClr val="080808"/>
                  </a:solidFill>
                  <a:latin typeface="Times New Roman" pitchFamily="18" charset="0"/>
                </a:rPr>
                <a:t>H</a:t>
              </a:r>
              <a:r>
                <a:rPr lang="en-US" altLang="zh-CN" sz="2400" b="1" baseline="-25000">
                  <a:solidFill>
                    <a:srgbClr val="080808"/>
                  </a:solidFill>
                  <a:latin typeface="Times New Roman" pitchFamily="18" charset="0"/>
                </a:rPr>
                <a:t>2</a:t>
              </a:r>
              <a:r>
                <a:rPr lang="en-US" altLang="zh-CN" sz="2400" b="1">
                  <a:solidFill>
                    <a:srgbClr val="080808"/>
                  </a:solidFill>
                  <a:latin typeface="Times New Roman" pitchFamily="18" charset="0"/>
                </a:rPr>
                <a:t> + Cl</a:t>
              </a:r>
              <a:r>
                <a:rPr lang="en-US" altLang="zh-CN" sz="2400" b="1" baseline="-25000">
                  <a:solidFill>
                    <a:srgbClr val="080808"/>
                  </a:solidFill>
                  <a:latin typeface="Times New Roman" pitchFamily="18" charset="0"/>
                </a:rPr>
                <a:t>2</a:t>
              </a:r>
              <a:r>
                <a:rPr lang="en-US" altLang="zh-CN" sz="2400" b="1">
                  <a:solidFill>
                    <a:srgbClr val="080808"/>
                  </a:solidFill>
                  <a:latin typeface="Times New Roman" pitchFamily="18" charset="0"/>
                </a:rPr>
                <a:t> === 2HCl</a:t>
              </a:r>
            </a:p>
          </p:txBody>
        </p:sp>
        <p:sp>
          <p:nvSpPr>
            <p:cNvPr id="12307" name="Text Box 8"/>
            <p:cNvSpPr/>
            <p:nvPr/>
          </p:nvSpPr>
          <p:spPr>
            <a:xfrm>
              <a:off x="1364" y="2403"/>
              <a:ext cx="400" cy="233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zh-CN" altLang="en-US" sz="1800" b="1">
                  <a:solidFill>
                    <a:srgbClr val="080808"/>
                  </a:solidFill>
                  <a:latin typeface="Times New Roman" pitchFamily="18" charset="0"/>
                </a:rPr>
                <a:t>光照</a:t>
              </a:r>
            </a:p>
          </p:txBody>
        </p:sp>
      </p:grpSp>
      <p:sp>
        <p:nvSpPr>
          <p:cNvPr id="12297" name="Text Box 3" title=""/>
          <p:cNvSpPr/>
          <p:nvPr/>
        </p:nvSpPr>
        <p:spPr>
          <a:xfrm>
            <a:off x="3681413" y="4991100"/>
            <a:ext cx="4722812" cy="46196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Cl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+ H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O 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＝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H</a:t>
            </a:r>
            <a:r>
              <a:rPr lang="en-US" altLang="zh-CN" sz="2400" b="1" baseline="30000">
                <a:solidFill>
                  <a:srgbClr val="080808"/>
                </a:solidFill>
                <a:latin typeface="Times New Roman" pitchFamily="18" charset="0"/>
              </a:rPr>
              <a:t>+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+Cl</a:t>
            </a:r>
            <a:r>
              <a:rPr lang="en-US" altLang="zh-CN" sz="2400" b="1" baseline="30000">
                <a:solidFill>
                  <a:srgbClr val="080808"/>
                </a:solidFill>
                <a:latin typeface="Times New Roman" pitchFamily="18" charset="0"/>
              </a:rPr>
              <a:t>-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+ HClO </a:t>
            </a:r>
          </a:p>
        </p:txBody>
      </p:sp>
      <p:sp>
        <p:nvSpPr>
          <p:cNvPr id="12298" name="Text Box 3" title=""/>
          <p:cNvSpPr/>
          <p:nvPr/>
        </p:nvSpPr>
        <p:spPr>
          <a:xfrm>
            <a:off x="2262188" y="3505200"/>
            <a:ext cx="4176712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Cl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+ 2KI 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＝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2KCl + I</a:t>
            </a:r>
            <a:r>
              <a:rPr lang="en-US" altLang="zh-CN" sz="2400" b="1" baseline="-25000">
                <a:solidFill>
                  <a:srgbClr val="080808"/>
                </a:solidFill>
                <a:latin typeface="Times New Roman" pitchFamily="18" charset="0"/>
              </a:rPr>
              <a:t>2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2299" name="Text Box 3" title=""/>
          <p:cNvSpPr/>
          <p:nvPr/>
        </p:nvSpPr>
        <p:spPr>
          <a:xfrm>
            <a:off x="2228850" y="4456113"/>
            <a:ext cx="561657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Cl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+</a:t>
            </a:r>
            <a:r>
              <a:rPr lang="en-US" altLang="zh-CN" sz="2400" b="1">
                <a:latin typeface="Times New Roman" pitchFamily="18" charset="0"/>
              </a:rPr>
              <a:t> SO</a:t>
            </a:r>
            <a:r>
              <a:rPr lang="en-US" altLang="zh-CN" sz="2400" b="1" baseline="-25000">
                <a:latin typeface="Times New Roman" pitchFamily="18" charset="0"/>
              </a:rPr>
              <a:t>2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+ 2H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O 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＝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2HCl + H</a:t>
            </a:r>
            <a:r>
              <a:rPr lang="en-US" altLang="zh-CN" sz="2400" b="1" baseline="-25000">
                <a:solidFill>
                  <a:srgbClr val="080808"/>
                </a:solidFill>
                <a:latin typeface="Times New Roman" pitchFamily="18" charset="0"/>
              </a:rPr>
              <a:t>2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SO</a:t>
            </a:r>
            <a:r>
              <a:rPr lang="en-US" altLang="zh-CN" sz="2400" b="1" baseline="-25000">
                <a:solidFill>
                  <a:srgbClr val="080808"/>
                </a:solidFill>
                <a:latin typeface="Times New Roman" pitchFamily="18" charset="0"/>
              </a:rPr>
              <a:t>4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2300" name="Text Box 3" title=""/>
          <p:cNvSpPr/>
          <p:nvPr/>
        </p:nvSpPr>
        <p:spPr>
          <a:xfrm>
            <a:off x="5575300" y="3505200"/>
            <a:ext cx="4176713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Cl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+ H</a:t>
            </a:r>
            <a:r>
              <a:rPr lang="en-US" altLang="zh-CN" sz="2400" b="1" baseline="-25000">
                <a:solidFill>
                  <a:srgbClr val="080808"/>
                </a:solidFill>
                <a:latin typeface="Times New Roman" pitchFamily="18" charset="0"/>
              </a:rPr>
              <a:t>2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S 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＝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2HCl +S </a:t>
            </a:r>
          </a:p>
        </p:txBody>
      </p:sp>
      <p:sp>
        <p:nvSpPr>
          <p:cNvPr id="12301" name="Text Box 3" title=""/>
          <p:cNvSpPr/>
          <p:nvPr/>
        </p:nvSpPr>
        <p:spPr>
          <a:xfrm>
            <a:off x="2259013" y="4013200"/>
            <a:ext cx="4176712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Cl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+ 2FeCl</a:t>
            </a:r>
            <a:r>
              <a:rPr lang="en-US" altLang="zh-CN" sz="2400" b="1" baseline="-25000">
                <a:solidFill>
                  <a:srgbClr val="080808"/>
                </a:solidFill>
                <a:latin typeface="Times New Roman" pitchFamily="18" charset="0"/>
              </a:rPr>
              <a:t>2 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＝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2FeCl</a:t>
            </a:r>
            <a:r>
              <a:rPr lang="en-US" altLang="zh-CN" sz="2400" b="1" baseline="-25000">
                <a:solidFill>
                  <a:srgbClr val="080808"/>
                </a:solidFill>
                <a:latin typeface="Times New Roman" pitchFamily="18" charset="0"/>
              </a:rPr>
              <a:t>3</a:t>
            </a:r>
            <a:endParaRPr lang="en-US" altLang="zh-CN" sz="2400" b="1" baseline="-25000">
              <a:latin typeface="Times New Roman" pitchFamily="18" charset="0"/>
            </a:endParaRPr>
          </a:p>
        </p:txBody>
      </p:sp>
      <p:grpSp>
        <p:nvGrpSpPr>
          <p:cNvPr id="12302" name="Group 45" title=""/>
          <p:cNvGrpSpPr/>
          <p:nvPr/>
        </p:nvGrpSpPr>
        <p:grpSpPr>
          <a:xfrm>
            <a:off x="3357563" y="5548313"/>
            <a:ext cx="6323012" cy="893762"/>
            <a:chOff x="1338" y="3430"/>
            <a:chExt cx="3983" cy="563"/>
          </a:xfrm>
        </p:grpSpPr>
        <p:sp>
          <p:nvSpPr>
            <p:cNvPr id="12303" name="Text Box 4"/>
            <p:cNvSpPr/>
            <p:nvPr/>
          </p:nvSpPr>
          <p:spPr>
            <a:xfrm>
              <a:off x="1474" y="3430"/>
              <a:ext cx="3312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en-US" altLang="zh-CN" sz="2400" b="1">
                  <a:latin typeface="Times New Roman" pitchFamily="18" charset="0"/>
                </a:rPr>
                <a:t>2NaOH+Cl</a:t>
              </a:r>
              <a:r>
                <a:rPr lang="en-US" altLang="zh-CN" sz="2400" b="1" baseline="-30000">
                  <a:latin typeface="Times New Roman" pitchFamily="18" charset="0"/>
                </a:rPr>
                <a:t>2</a:t>
              </a:r>
              <a:r>
                <a:rPr lang="zh-CN" altLang="en-US" sz="2400" b="1">
                  <a:latin typeface="Times New Roman" pitchFamily="18" charset="0"/>
                </a:rPr>
                <a:t>＝</a:t>
              </a:r>
              <a:r>
                <a:rPr lang="en-US" altLang="zh-CN" sz="2400" b="1">
                  <a:latin typeface="Times New Roman" pitchFamily="18" charset="0"/>
                </a:rPr>
                <a:t>NaCl+NaClO+H</a:t>
              </a:r>
              <a:r>
                <a:rPr lang="en-US" altLang="zh-CN" sz="2400" b="1" baseline="-30000">
                  <a:latin typeface="Times New Roman" pitchFamily="18" charset="0"/>
                </a:rPr>
                <a:t>2</a:t>
              </a:r>
              <a:r>
                <a:rPr lang="en-US" altLang="zh-CN" sz="2400" b="1">
                  <a:latin typeface="Times New Roman" pitchFamily="18" charset="0"/>
                </a:rPr>
                <a:t>O</a:t>
              </a:r>
            </a:p>
          </p:txBody>
        </p:sp>
        <p:sp>
          <p:nvSpPr>
            <p:cNvPr id="12304" name="AutoShape 41"/>
            <p:cNvSpPr/>
            <p:nvPr/>
          </p:nvSpPr>
          <p:spPr>
            <a:xfrm>
              <a:off x="1338" y="3521"/>
              <a:ext cx="45" cy="363"/>
            </a:xfrm>
            <a:prstGeom prst="leftBrace">
              <a:avLst>
                <a:gd name="adj1" fmla="val 67222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endParaRPr kumimoji="1" lang="zh-CN" altLang="en-US" sz="2400" b="1">
                <a:latin typeface="Times New Roman" pitchFamily="18" charset="0"/>
              </a:endParaRPr>
            </a:p>
          </p:txBody>
        </p:sp>
        <p:sp>
          <p:nvSpPr>
            <p:cNvPr id="12305" name="Text Box 7"/>
            <p:cNvSpPr/>
            <p:nvPr/>
          </p:nvSpPr>
          <p:spPr>
            <a:xfrm>
              <a:off x="1471" y="3702"/>
              <a:ext cx="3850" cy="291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en-US" altLang="zh-CN" sz="2400" b="1">
                  <a:latin typeface="Times New Roman" pitchFamily="18" charset="0"/>
                </a:rPr>
                <a:t>2Ca(OH)</a:t>
              </a:r>
              <a:r>
                <a:rPr lang="en-US" altLang="zh-CN" sz="2400" b="1" baseline="-30000">
                  <a:latin typeface="Times New Roman" pitchFamily="18" charset="0"/>
                </a:rPr>
                <a:t>2 </a:t>
              </a:r>
              <a:r>
                <a:rPr lang="en-US" altLang="zh-CN" sz="2400" b="1">
                  <a:latin typeface="Times New Roman" pitchFamily="18" charset="0"/>
                </a:rPr>
                <a:t>+ 2Cl</a:t>
              </a:r>
              <a:r>
                <a:rPr lang="en-US" altLang="zh-CN" sz="2400" b="1" baseline="-30000">
                  <a:latin typeface="Times New Roman" pitchFamily="18" charset="0"/>
                </a:rPr>
                <a:t>2</a:t>
              </a:r>
              <a:r>
                <a:rPr lang="zh-CN" altLang="en-US" sz="2400" b="1">
                  <a:latin typeface="Times New Roman" pitchFamily="18" charset="0"/>
                </a:rPr>
                <a:t>＝</a:t>
              </a:r>
              <a:r>
                <a:rPr lang="en-US" altLang="zh-CN" sz="2400" b="1">
                  <a:latin typeface="Times New Roman" pitchFamily="18" charset="0"/>
                </a:rPr>
                <a:t>Ca(ClO)</a:t>
              </a:r>
              <a:r>
                <a:rPr lang="en-US" altLang="zh-CN" sz="2400" b="1" baseline="-30000">
                  <a:latin typeface="Times New Roman" pitchFamily="18" charset="0"/>
                </a:rPr>
                <a:t>2 </a:t>
              </a:r>
              <a:r>
                <a:rPr lang="en-US" altLang="zh-CN" sz="2400" b="1">
                  <a:latin typeface="Times New Roman" pitchFamily="18" charset="0"/>
                </a:rPr>
                <a:t>+ CaCl</a:t>
              </a:r>
              <a:r>
                <a:rPr lang="en-US" altLang="zh-CN" sz="2400" b="1" baseline="-30000">
                  <a:latin typeface="Times New Roman" pitchFamily="18" charset="0"/>
                </a:rPr>
                <a:t>2 </a:t>
              </a:r>
              <a:r>
                <a:rPr lang="en-US" altLang="zh-CN" sz="2400" b="1">
                  <a:latin typeface="Times New Roman" pitchFamily="18" charset="0"/>
                </a:rPr>
                <a:t>+ 2H</a:t>
              </a:r>
              <a:r>
                <a:rPr lang="en-US" altLang="zh-CN" sz="2400" b="1" baseline="-30000">
                  <a:latin typeface="Times New Roman" pitchFamily="18" charset="0"/>
                </a:rPr>
                <a:t>2</a:t>
              </a:r>
              <a:r>
                <a:rPr lang="en-US" altLang="zh-CN" sz="2400" b="1">
                  <a:latin typeface="Times New Roman" pitchFamily="18" charset="0"/>
                </a:rPr>
                <a:t>O 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/>
      <p:bldP spid="12292" grpId="0"/>
      <p:bldP spid="12293" grpId="0"/>
      <p:bldP spid="12297" grpId="0"/>
      <p:bldP spid="12298" grpId="0"/>
      <p:bldP spid="12299" grpId="0"/>
      <p:bldP spid="12300" grpId="0"/>
      <p:bldP spid="1230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4" title=""/>
          <p:cNvSpPr/>
          <p:nvPr/>
        </p:nvSpPr>
        <p:spPr>
          <a:xfrm>
            <a:off x="1066800" y="228600"/>
            <a:ext cx="3384550" cy="457200"/>
          </a:xfrm>
          <a:prstGeom prst="rect">
            <a:avLst/>
          </a:prstGeom>
          <a:solidFill>
            <a:srgbClr val="FFCC99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400" b="1">
                <a:latin typeface="Times New Roman" pitchFamily="18" charset="0"/>
              </a:rPr>
              <a:t>氯水的成分及性质</a:t>
            </a:r>
            <a:endParaRPr lang="zh-CN" altLang="zh-CN" sz="2400" b="1">
              <a:solidFill>
                <a:srgbClr val="0000CC"/>
              </a:solidFill>
              <a:latin typeface="Times New Roman" pitchFamily="18" charset="0"/>
              <a:sym typeface="Wingdings" pitchFamily="2" charset="2"/>
            </a:endParaRPr>
          </a:p>
        </p:txBody>
      </p:sp>
      <p:sp>
        <p:nvSpPr>
          <p:cNvPr id="13315" name="Text Box 5" title=""/>
          <p:cNvSpPr/>
          <p:nvPr/>
        </p:nvSpPr>
        <p:spPr>
          <a:xfrm>
            <a:off x="1082675" y="3581400"/>
            <a:ext cx="772477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CC0066"/>
                </a:solidFill>
                <a:latin typeface="Times New Roman" pitchFamily="18" charset="0"/>
                <a:ea typeface="楷体_GB2312" pitchFamily="49" charset="-122"/>
              </a:rPr>
              <a:t>思考：</a:t>
            </a:r>
            <a:r>
              <a:rPr lang="zh-CN" altLang="en-US" sz="2400" b="1">
                <a:latin typeface="Times New Roman" pitchFamily="18" charset="0"/>
              </a:rPr>
              <a:t>漂白粉的制备原理、使用原理和失效原理？</a:t>
            </a:r>
          </a:p>
        </p:txBody>
      </p:sp>
      <p:sp>
        <p:nvSpPr>
          <p:cNvPr id="13316" name="Text Box 7" title=""/>
          <p:cNvSpPr/>
          <p:nvPr/>
        </p:nvSpPr>
        <p:spPr>
          <a:xfrm>
            <a:off x="2982913" y="1787525"/>
            <a:ext cx="263207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H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O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、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Cl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、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HClO </a:t>
            </a:r>
          </a:p>
        </p:txBody>
      </p:sp>
      <p:sp>
        <p:nvSpPr>
          <p:cNvPr id="13317" name="Text Box 8" title=""/>
          <p:cNvSpPr/>
          <p:nvPr/>
        </p:nvSpPr>
        <p:spPr>
          <a:xfrm>
            <a:off x="6069013" y="1787525"/>
            <a:ext cx="414337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H</a:t>
            </a:r>
            <a:r>
              <a:rPr lang="en-US" altLang="zh-CN" sz="2400" b="1" baseline="30000">
                <a:solidFill>
                  <a:srgbClr val="080808"/>
                </a:solidFill>
                <a:latin typeface="Times New Roman" pitchFamily="18" charset="0"/>
              </a:rPr>
              <a:t>+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、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Cl</a:t>
            </a:r>
            <a:r>
              <a:rPr lang="en-US" altLang="zh-CN" sz="2400" b="1" baseline="30000">
                <a:solidFill>
                  <a:srgbClr val="080808"/>
                </a:solidFill>
                <a:latin typeface="宋体" pitchFamily="2" charset="-122"/>
              </a:rPr>
              <a:t>-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 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、 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ClO</a:t>
            </a:r>
            <a:r>
              <a:rPr lang="en-US" altLang="zh-CN" sz="2400" b="1" baseline="30000">
                <a:solidFill>
                  <a:srgbClr val="080808"/>
                </a:solidFill>
                <a:latin typeface="宋体" pitchFamily="2" charset="-122"/>
              </a:rPr>
              <a:t>-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 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（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OH </a:t>
            </a:r>
            <a:r>
              <a:rPr lang="en-US" altLang="zh-CN" sz="2400" b="1" baseline="30000">
                <a:solidFill>
                  <a:srgbClr val="080808"/>
                </a:solidFill>
                <a:latin typeface="宋体" pitchFamily="2" charset="-122"/>
              </a:rPr>
              <a:t>-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 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）</a:t>
            </a:r>
          </a:p>
        </p:txBody>
      </p:sp>
      <p:sp>
        <p:nvSpPr>
          <p:cNvPr id="13318" name="Text Box 9" title=""/>
          <p:cNvSpPr/>
          <p:nvPr/>
        </p:nvSpPr>
        <p:spPr>
          <a:xfrm>
            <a:off x="3659188" y="2276475"/>
            <a:ext cx="83502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H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O </a:t>
            </a:r>
          </a:p>
        </p:txBody>
      </p:sp>
      <p:sp>
        <p:nvSpPr>
          <p:cNvPr id="13319" name="Text Box 10" title=""/>
          <p:cNvSpPr/>
          <p:nvPr/>
        </p:nvSpPr>
        <p:spPr>
          <a:xfrm>
            <a:off x="7735888" y="2320925"/>
            <a:ext cx="132715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H</a:t>
            </a:r>
            <a:r>
              <a:rPr lang="en-US" altLang="zh-CN" sz="2400" b="1" baseline="30000">
                <a:solidFill>
                  <a:srgbClr val="080808"/>
                </a:solidFill>
                <a:latin typeface="Times New Roman" pitchFamily="18" charset="0"/>
              </a:rPr>
              <a:t>+</a:t>
            </a:r>
            <a:r>
              <a:rPr lang="zh-CN" altLang="en-US" sz="2400" b="1">
                <a:solidFill>
                  <a:srgbClr val="080808"/>
                </a:solidFill>
                <a:latin typeface="Times New Roman" pitchFamily="18" charset="0"/>
              </a:rPr>
              <a:t>、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Cl</a:t>
            </a:r>
            <a:r>
              <a:rPr lang="en-US" altLang="zh-CN" sz="2400" b="1" baseline="30000">
                <a:solidFill>
                  <a:srgbClr val="080808"/>
                </a:solidFill>
                <a:latin typeface="宋体" pitchFamily="2" charset="-122"/>
              </a:rPr>
              <a:t>-</a:t>
            </a: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3320" name="Text Box 11" title=""/>
          <p:cNvSpPr/>
          <p:nvPr/>
        </p:nvSpPr>
        <p:spPr>
          <a:xfrm>
            <a:off x="3835400" y="1284288"/>
            <a:ext cx="20574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2400" b="1">
                <a:solidFill>
                  <a:srgbClr val="080808"/>
                </a:solidFill>
                <a:latin typeface="Times New Roman" pitchFamily="18" charset="0"/>
              </a:rPr>
              <a:t>Cl</a:t>
            </a:r>
            <a:r>
              <a:rPr lang="en-US" altLang="zh-CN" sz="2400" b="1" baseline="-30000">
                <a:solidFill>
                  <a:srgbClr val="080808"/>
                </a:solidFill>
                <a:latin typeface="Times New Roman" pitchFamily="18" charset="0"/>
              </a:rPr>
              <a:t>2</a:t>
            </a:r>
          </a:p>
        </p:txBody>
      </p:sp>
      <p:grpSp>
        <p:nvGrpSpPr>
          <p:cNvPr id="13321" name="Group 12" title=""/>
          <p:cNvGrpSpPr/>
          <p:nvPr/>
        </p:nvGrpSpPr>
        <p:grpSpPr>
          <a:xfrm>
            <a:off x="995363" y="804863"/>
            <a:ext cx="8713787" cy="2008187"/>
            <a:chOff x="158" y="2221"/>
            <a:chExt cx="5489" cy="1265"/>
          </a:xfrm>
        </p:grpSpPr>
        <p:sp>
          <p:nvSpPr>
            <p:cNvPr id="13326" name="Text Box 13"/>
            <p:cNvSpPr/>
            <p:nvPr/>
          </p:nvSpPr>
          <p:spPr>
            <a:xfrm>
              <a:off x="288" y="2862"/>
              <a:ext cx="1296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zh-CN" altLang="en-US" sz="2400" b="1">
                  <a:solidFill>
                    <a:srgbClr val="990033"/>
                  </a:solidFill>
                  <a:latin typeface="Times New Roman" pitchFamily="18" charset="0"/>
                </a:rPr>
                <a:t>新制氯水</a:t>
              </a:r>
            </a:p>
          </p:txBody>
        </p:sp>
        <p:sp>
          <p:nvSpPr>
            <p:cNvPr id="13327" name="Text Box 14"/>
            <p:cNvSpPr/>
            <p:nvPr/>
          </p:nvSpPr>
          <p:spPr>
            <a:xfrm>
              <a:off x="1916" y="2221"/>
              <a:ext cx="646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zh-CN" altLang="en-US" sz="2400" b="1">
                  <a:solidFill>
                    <a:srgbClr val="080808"/>
                  </a:solidFill>
                  <a:latin typeface="Times New Roman" pitchFamily="18" charset="0"/>
                </a:rPr>
                <a:t>分子   </a:t>
              </a:r>
            </a:p>
          </p:txBody>
        </p:sp>
        <p:sp>
          <p:nvSpPr>
            <p:cNvPr id="13328" name="Text Box 15"/>
            <p:cNvSpPr/>
            <p:nvPr/>
          </p:nvSpPr>
          <p:spPr>
            <a:xfrm>
              <a:off x="3854" y="2221"/>
              <a:ext cx="886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en-US" altLang="zh-CN" sz="2400" b="1">
                  <a:solidFill>
                    <a:srgbClr val="080808"/>
                  </a:solidFill>
                  <a:latin typeface="Times New Roman" pitchFamily="18" charset="0"/>
                </a:rPr>
                <a:t>     </a:t>
              </a:r>
              <a:r>
                <a:rPr lang="zh-CN" altLang="en-US" sz="2400" b="1">
                  <a:solidFill>
                    <a:srgbClr val="080808"/>
                  </a:solidFill>
                  <a:latin typeface="Times New Roman" pitchFamily="18" charset="0"/>
                </a:rPr>
                <a:t>离子   </a:t>
              </a:r>
            </a:p>
          </p:txBody>
        </p:sp>
        <p:sp>
          <p:nvSpPr>
            <p:cNvPr id="13329" name="Text Box 16"/>
            <p:cNvSpPr/>
            <p:nvPr/>
          </p:nvSpPr>
          <p:spPr>
            <a:xfrm>
              <a:off x="316" y="3198"/>
              <a:ext cx="936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zh-CN" altLang="en-US" sz="2400" b="1">
                  <a:solidFill>
                    <a:srgbClr val="990033"/>
                  </a:solidFill>
                  <a:latin typeface="Times New Roman" pitchFamily="18" charset="0"/>
                </a:rPr>
                <a:t>久置氯水</a:t>
              </a:r>
              <a:r>
                <a:rPr lang="zh-CN" altLang="en-US" sz="2400" b="1">
                  <a:solidFill>
                    <a:srgbClr val="080808"/>
                  </a:solidFill>
                  <a:latin typeface="Times New Roman" pitchFamily="18" charset="0"/>
                </a:rPr>
                <a:t> </a:t>
              </a:r>
            </a:p>
          </p:txBody>
        </p:sp>
        <p:sp>
          <p:nvSpPr>
            <p:cNvPr id="13330" name="Text Box 17"/>
            <p:cNvSpPr/>
            <p:nvPr/>
          </p:nvSpPr>
          <p:spPr>
            <a:xfrm>
              <a:off x="336" y="2526"/>
              <a:ext cx="1248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  <a:buNone/>
              </a:pPr>
              <a:r>
                <a:rPr lang="zh-CN" altLang="en-US" sz="2400" b="1">
                  <a:solidFill>
                    <a:srgbClr val="990033"/>
                  </a:solidFill>
                  <a:latin typeface="Times New Roman" pitchFamily="18" charset="0"/>
                </a:rPr>
                <a:t>液  氯</a:t>
              </a:r>
              <a:endParaRPr lang="zh-CN" altLang="en-US" sz="2400" b="1" baseline="-30000">
                <a:solidFill>
                  <a:srgbClr val="990033"/>
                </a:solidFill>
                <a:latin typeface="Times New Roman" pitchFamily="18" charset="0"/>
              </a:endParaRPr>
            </a:p>
          </p:txBody>
        </p:sp>
        <p:cxnSp>
          <p:nvCxnSpPr>
            <p:cNvPr id="13331" name="Line 18"/>
            <p:cNvCxnSpPr/>
            <p:nvPr/>
          </p:nvCxnSpPr>
          <p:spPr>
            <a:xfrm>
              <a:off x="158" y="2251"/>
              <a:ext cx="5489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3332" name="Line 19"/>
            <p:cNvCxnSpPr/>
            <p:nvPr/>
          </p:nvCxnSpPr>
          <p:spPr>
            <a:xfrm flipH="1">
              <a:off x="158" y="2251"/>
              <a:ext cx="0" cy="1224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3333" name="Line 20"/>
            <p:cNvCxnSpPr/>
            <p:nvPr/>
          </p:nvCxnSpPr>
          <p:spPr>
            <a:xfrm flipH="1">
              <a:off x="1247" y="2251"/>
              <a:ext cx="0" cy="1224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3334" name="Line 21"/>
            <p:cNvCxnSpPr/>
            <p:nvPr/>
          </p:nvCxnSpPr>
          <p:spPr>
            <a:xfrm flipH="1">
              <a:off x="3107" y="2251"/>
              <a:ext cx="0" cy="1224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3335" name="Line 22"/>
            <p:cNvCxnSpPr/>
            <p:nvPr/>
          </p:nvCxnSpPr>
          <p:spPr>
            <a:xfrm flipH="1">
              <a:off x="5647" y="2251"/>
              <a:ext cx="0" cy="1224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3336" name="Line 23"/>
            <p:cNvCxnSpPr/>
            <p:nvPr/>
          </p:nvCxnSpPr>
          <p:spPr>
            <a:xfrm>
              <a:off x="158" y="3475"/>
              <a:ext cx="5489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3337" name="Line 24"/>
            <p:cNvCxnSpPr/>
            <p:nvPr/>
          </p:nvCxnSpPr>
          <p:spPr>
            <a:xfrm>
              <a:off x="158" y="2534"/>
              <a:ext cx="5489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3338" name="Line 25"/>
            <p:cNvCxnSpPr/>
            <p:nvPr/>
          </p:nvCxnSpPr>
          <p:spPr>
            <a:xfrm>
              <a:off x="158" y="2840"/>
              <a:ext cx="5489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3339" name="Line 26"/>
            <p:cNvCxnSpPr/>
            <p:nvPr/>
          </p:nvCxnSpPr>
          <p:spPr>
            <a:xfrm>
              <a:off x="158" y="3158"/>
              <a:ext cx="5489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</a:ln>
            <a:effectLst/>
          </p:spPr>
        </p:cxnSp>
      </p:grpSp>
      <p:sp>
        <p:nvSpPr>
          <p:cNvPr id="13322" name="AutoShape 27" title=""/>
          <p:cNvSpPr/>
          <p:nvPr/>
        </p:nvSpPr>
        <p:spPr>
          <a:xfrm>
            <a:off x="3443288" y="2894013"/>
            <a:ext cx="1800225" cy="503237"/>
          </a:xfrm>
          <a:prstGeom prst="wedgeRoundRectCallout">
            <a:avLst>
              <a:gd name="adj1" fmla="val 46560"/>
              <a:gd name="adj2" fmla="val -194481"/>
              <a:gd name="adj3" fmla="val 16667"/>
            </a:avLst>
          </a:prstGeom>
          <a:solidFill>
            <a:srgbClr val="9999FF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990033"/>
                </a:solidFill>
                <a:latin typeface="Times New Roman" pitchFamily="18" charset="0"/>
              </a:rPr>
              <a:t>强氧化性</a:t>
            </a:r>
          </a:p>
        </p:txBody>
      </p:sp>
      <p:sp>
        <p:nvSpPr>
          <p:cNvPr id="13323" name="AutoShape 28" title=""/>
          <p:cNvSpPr/>
          <p:nvPr/>
        </p:nvSpPr>
        <p:spPr>
          <a:xfrm>
            <a:off x="5387975" y="2894013"/>
            <a:ext cx="1079500" cy="503237"/>
          </a:xfrm>
          <a:prstGeom prst="wedgeRoundRectCallout">
            <a:avLst>
              <a:gd name="adj1" fmla="val 31472"/>
              <a:gd name="adj2" fmla="val -194481"/>
              <a:gd name="adj3" fmla="val 16667"/>
            </a:avLst>
          </a:prstGeom>
          <a:solidFill>
            <a:srgbClr val="9999FF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990033"/>
                </a:solidFill>
                <a:latin typeface="Times New Roman" pitchFamily="18" charset="0"/>
              </a:rPr>
              <a:t>酸性</a:t>
            </a:r>
          </a:p>
        </p:txBody>
      </p:sp>
      <p:sp>
        <p:nvSpPr>
          <p:cNvPr id="13324" name="AutoShape 29" title=""/>
          <p:cNvSpPr/>
          <p:nvPr/>
        </p:nvSpPr>
        <p:spPr>
          <a:xfrm>
            <a:off x="6613525" y="2894013"/>
            <a:ext cx="1582738" cy="503237"/>
          </a:xfrm>
          <a:prstGeom prst="wedgeRoundRectCallout">
            <a:avLst>
              <a:gd name="adj1" fmla="val -28032"/>
              <a:gd name="adj2" fmla="val -190380"/>
              <a:gd name="adj3" fmla="val 16667"/>
            </a:avLst>
          </a:prstGeom>
          <a:solidFill>
            <a:srgbClr val="9999FF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990033"/>
                </a:solidFill>
                <a:latin typeface="Times New Roman" pitchFamily="18" charset="0"/>
              </a:rPr>
              <a:t>沉淀反应</a:t>
            </a:r>
          </a:p>
        </p:txBody>
      </p:sp>
      <p:sp>
        <p:nvSpPr>
          <p:cNvPr id="13325" name="AutoShape 30" title=""/>
          <p:cNvSpPr/>
          <p:nvPr/>
        </p:nvSpPr>
        <p:spPr>
          <a:xfrm>
            <a:off x="3443288" y="2894013"/>
            <a:ext cx="1800225" cy="503237"/>
          </a:xfrm>
          <a:prstGeom prst="wedgeRoundRectCallout">
            <a:avLst>
              <a:gd name="adj1" fmla="val 880"/>
              <a:gd name="adj2" fmla="val -182491"/>
              <a:gd name="adj3" fmla="val 16667"/>
            </a:avLst>
          </a:prstGeom>
          <a:solidFill>
            <a:srgbClr val="9999FF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990033"/>
                </a:solidFill>
                <a:latin typeface="Times New Roman" pitchFamily="18" charset="0"/>
              </a:rPr>
              <a:t>强氧化性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/>
      <p:bldP spid="13316" grpId="0"/>
      <p:bldP spid="13317" grpId="0"/>
      <p:bldP spid="13318" grpId="0"/>
      <p:bldP spid="13319" grpId="0"/>
      <p:bldP spid="13320" grpId="0"/>
      <p:bldP spid="13322" grpId="0"/>
      <p:bldP spid="13323" grpId="0"/>
      <p:bldP spid="13324" grpId="0"/>
      <p:bldP spid="133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60" title=""/>
          <p:cNvSpPr/>
          <p:nvPr/>
        </p:nvSpPr>
        <p:spPr>
          <a:xfrm>
            <a:off x="457200" y="228600"/>
            <a:ext cx="7162800" cy="12303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C00000"/>
                </a:solidFill>
                <a:latin typeface="Times New Roman" pitchFamily="18" charset="0"/>
              </a:rPr>
              <a:t>讨论</a:t>
            </a:r>
            <a:r>
              <a:rPr lang="en-US" altLang="zh-CN" sz="2400" b="1">
                <a:solidFill>
                  <a:srgbClr val="C00000"/>
                </a:solidFill>
                <a:latin typeface="Times New Roman" pitchFamily="18" charset="0"/>
              </a:rPr>
              <a:t>1</a:t>
            </a:r>
            <a:r>
              <a:rPr lang="zh-CN" altLang="en-US" sz="2400" b="1">
                <a:solidFill>
                  <a:srgbClr val="C00000"/>
                </a:solidFill>
                <a:latin typeface="Times New Roman" pitchFamily="18" charset="0"/>
              </a:rPr>
              <a:t>：</a:t>
            </a:r>
            <a:r>
              <a:rPr lang="en-US" altLang="zh-CN" sz="2400" b="1">
                <a:latin typeface="Times New Roman" pitchFamily="18" charset="0"/>
              </a:rPr>
              <a:t>《</a:t>
            </a:r>
            <a:r>
              <a:rPr lang="zh-CN" altLang="en-US" sz="2400" b="1">
                <a:latin typeface="Times New Roman" pitchFamily="18" charset="0"/>
              </a:rPr>
              <a:t>周练</a:t>
            </a:r>
            <a:r>
              <a:rPr lang="en-US" altLang="zh-CN" sz="2400" b="1">
                <a:latin typeface="Times New Roman" pitchFamily="18" charset="0"/>
              </a:rPr>
              <a:t>》P104  3</a:t>
            </a:r>
            <a:r>
              <a:rPr lang="zh-CN" altLang="en-US" sz="2400" b="1">
                <a:latin typeface="Times New Roman" pitchFamily="18" charset="0"/>
              </a:rPr>
              <a:t>题</a:t>
            </a:r>
            <a:endParaRPr lang="en-US" altLang="zh-CN" sz="2400" b="1">
              <a:latin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US" altLang="zh-CN" sz="2400" b="1" baseline="30000">
              <a:latin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 baseline="30000">
                <a:latin typeface="Times New Roman" pitchFamily="18" charset="0"/>
              </a:rPr>
              <a:t>                     </a:t>
            </a:r>
            <a:r>
              <a:rPr lang="en-US" altLang="zh-CN" sz="2400" b="1">
                <a:latin typeface="Times New Roman" pitchFamily="18" charset="0"/>
              </a:rPr>
              <a:t>《</a:t>
            </a:r>
            <a:r>
              <a:rPr lang="zh-CN" altLang="en-US" sz="2400" b="1">
                <a:latin typeface="Times New Roman" pitchFamily="18" charset="0"/>
              </a:rPr>
              <a:t>周练</a:t>
            </a:r>
            <a:r>
              <a:rPr lang="en-US" altLang="zh-CN" sz="2400" b="1">
                <a:latin typeface="Times New Roman" pitchFamily="18" charset="0"/>
              </a:rPr>
              <a:t>》P116  14</a:t>
            </a:r>
            <a:r>
              <a:rPr lang="zh-CN" altLang="en-US" sz="2400" b="1">
                <a:latin typeface="Times New Roman" pitchFamily="18" charset="0"/>
              </a:rPr>
              <a:t>题</a:t>
            </a:r>
            <a:endParaRPr lang="en-US" altLang="zh-CN" sz="2400" b="1">
              <a:latin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 baseline="30000">
                <a:latin typeface="Times New Roman" pitchFamily="18" charset="0"/>
              </a:rPr>
              <a:t>    </a:t>
            </a:r>
            <a:endParaRPr lang="en-US" altLang="zh-CN" sz="2400" b="1" baseline="30000">
              <a:latin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60" title=""/>
          <p:cNvSpPr/>
          <p:nvPr/>
        </p:nvSpPr>
        <p:spPr>
          <a:xfrm>
            <a:off x="457200" y="228600"/>
            <a:ext cx="7162800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C00000"/>
                </a:solidFill>
                <a:latin typeface="Times New Roman" pitchFamily="18" charset="0"/>
              </a:rPr>
              <a:t>讨论</a:t>
            </a:r>
            <a:r>
              <a:rPr lang="en-US" altLang="zh-CN" sz="2400" b="1">
                <a:solidFill>
                  <a:srgbClr val="C00000"/>
                </a:solidFill>
                <a:latin typeface="Times New Roman" pitchFamily="18" charset="0"/>
              </a:rPr>
              <a:t>2</a:t>
            </a:r>
            <a:r>
              <a:rPr lang="zh-CN" altLang="en-US" sz="2400" b="1">
                <a:solidFill>
                  <a:srgbClr val="C00000"/>
                </a:solidFill>
                <a:latin typeface="Times New Roman" pitchFamily="18" charset="0"/>
              </a:rPr>
              <a:t>：</a:t>
            </a:r>
            <a:r>
              <a:rPr lang="en-US" altLang="zh-CN" sz="2400" b="1">
                <a:latin typeface="Times New Roman" pitchFamily="18" charset="0"/>
              </a:rPr>
              <a:t>《</a:t>
            </a:r>
            <a:r>
              <a:rPr lang="zh-CN" altLang="en-US" sz="2400" b="1">
                <a:latin typeface="Times New Roman" pitchFamily="18" charset="0"/>
              </a:rPr>
              <a:t>周练</a:t>
            </a:r>
            <a:r>
              <a:rPr lang="en-US" altLang="zh-CN" sz="2400" b="1">
                <a:latin typeface="Times New Roman" pitchFamily="18" charset="0"/>
              </a:rPr>
              <a:t>》P104  5</a:t>
            </a:r>
            <a:r>
              <a:rPr lang="zh-CN" altLang="en-US" sz="2400" b="1">
                <a:latin typeface="Times New Roman" pitchFamily="18" charset="0"/>
              </a:rPr>
              <a:t>题</a:t>
            </a:r>
            <a:endParaRPr lang="en-US" altLang="zh-CN" sz="2400" b="1" baseline="30000">
              <a:latin typeface="宋体" pitchFamily="2" charset="-122"/>
            </a:endParaRPr>
          </a:p>
        </p:txBody>
      </p:sp>
      <p:sp>
        <p:nvSpPr>
          <p:cNvPr id="15363" name="矩形 3" title=""/>
          <p:cNvSpPr/>
          <p:nvPr/>
        </p:nvSpPr>
        <p:spPr>
          <a:xfrm>
            <a:off x="76200" y="2362200"/>
            <a:ext cx="11963400" cy="26320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266700" marR="0" lvl="0" indent="0" algn="just">
              <a:lnSpc>
                <a:spcPts val="3300"/>
              </a:lnSpc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C00000"/>
                </a:solidFill>
                <a:latin typeface="Times New Roman" pitchFamily="18" charset="0"/>
              </a:rPr>
              <a:t>讨论</a:t>
            </a:r>
            <a:r>
              <a:rPr lang="en-US" altLang="zh-CN" sz="2400" b="1">
                <a:solidFill>
                  <a:srgbClr val="C00000"/>
                </a:solidFill>
                <a:latin typeface="Times New Roman" pitchFamily="18" charset="0"/>
              </a:rPr>
              <a:t>3</a:t>
            </a:r>
            <a:r>
              <a:rPr lang="zh-CN" altLang="en-US" sz="2400" b="1">
                <a:solidFill>
                  <a:srgbClr val="C00000"/>
                </a:solidFill>
                <a:latin typeface="Times New Roman" pitchFamily="18" charset="0"/>
              </a:rPr>
              <a:t>：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已知氧化性：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Cl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&gt;Fe</a:t>
            </a:r>
            <a:r>
              <a:rPr lang="en-US" altLang="zh-CN" sz="2400" b="1" baseline="30000">
                <a:latin typeface="Times New Roman" pitchFamily="18" charset="0"/>
                <a:ea typeface="Courier New" pitchFamily="49" charset="0"/>
              </a:rPr>
              <a:t>3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&gt;I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。向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FeI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溶液中加入一定量的氯水，有关离子方程式</a:t>
            </a:r>
            <a:endParaRPr lang="en-US" altLang="zh-CN" sz="2400" b="1">
              <a:latin typeface="Times New Roman" pitchFamily="18" charset="0"/>
              <a:ea typeface="Times New Roman" pitchFamily="18" charset="0"/>
            </a:endParaRPr>
          </a:p>
          <a:p>
            <a:pPr marL="266700" marR="0" lvl="0" indent="0" algn="just">
              <a:lnSpc>
                <a:spcPts val="33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  <a:ea typeface="Times New Roman" pitchFamily="18" charset="0"/>
              </a:rPr>
              <a:t>               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错误的是（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    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）</a:t>
            </a:r>
            <a:endParaRPr lang="zh-CN" altLang="zh-CN" sz="2400" b="1">
              <a:latin typeface="宋体" pitchFamily="2" charset="-122"/>
              <a:ea typeface="Courier New" pitchFamily="49" charset="0"/>
            </a:endParaRPr>
          </a:p>
          <a:p>
            <a:pPr marL="266700" marR="0" lvl="0" indent="0" algn="just">
              <a:lnSpc>
                <a:spcPts val="33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           A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．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2I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－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Cl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===I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2Cl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－</a:t>
            </a:r>
            <a:r>
              <a:rPr lang="en-US" altLang="zh-CN" sz="2400" b="1" baseline="30000">
                <a:latin typeface="Times New Roman" pitchFamily="18" charset="0"/>
                <a:ea typeface="Courier New" pitchFamily="49" charset="0"/>
              </a:rPr>
              <a:t>       </a:t>
            </a:r>
          </a:p>
          <a:p>
            <a:pPr marL="266700" marR="0" lvl="0" indent="0" algn="just">
              <a:lnSpc>
                <a:spcPts val="33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           B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．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2Fe</a:t>
            </a:r>
            <a:r>
              <a:rPr lang="en-US" altLang="zh-CN" sz="2400" b="1" baseline="30000">
                <a:latin typeface="Times New Roman" pitchFamily="18" charset="0"/>
                <a:ea typeface="Courier New" pitchFamily="49" charset="0"/>
              </a:rPr>
              <a:t>2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2I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－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2Cl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===2Fe</a:t>
            </a:r>
            <a:r>
              <a:rPr lang="en-US" altLang="zh-CN" sz="2400" b="1" baseline="30000">
                <a:latin typeface="Times New Roman" pitchFamily="18" charset="0"/>
                <a:ea typeface="Courier New" pitchFamily="49" charset="0"/>
              </a:rPr>
              <a:t>3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I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4Cl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－</a:t>
            </a:r>
            <a:endParaRPr lang="zh-CN" altLang="zh-CN" sz="2400" b="1">
              <a:latin typeface="宋体" pitchFamily="2" charset="-122"/>
              <a:ea typeface="Courier New" pitchFamily="49" charset="0"/>
            </a:endParaRPr>
          </a:p>
          <a:p>
            <a:pPr marL="266700" marR="0" lvl="0" indent="0" algn="just">
              <a:lnSpc>
                <a:spcPts val="33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           C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．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2Fe</a:t>
            </a:r>
            <a:r>
              <a:rPr lang="en-US" altLang="zh-CN" sz="2400" b="1" baseline="30000">
                <a:latin typeface="Times New Roman" pitchFamily="18" charset="0"/>
                <a:ea typeface="Courier New" pitchFamily="49" charset="0"/>
              </a:rPr>
              <a:t>2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4I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－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3Cl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===2Fe</a:t>
            </a:r>
            <a:r>
              <a:rPr lang="en-US" altLang="zh-CN" sz="2400" b="1" baseline="30000">
                <a:latin typeface="Times New Roman" pitchFamily="18" charset="0"/>
                <a:ea typeface="Courier New" pitchFamily="49" charset="0"/>
              </a:rPr>
              <a:t>3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2I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6Cl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－</a:t>
            </a:r>
            <a:r>
              <a:rPr lang="en-US" altLang="zh-CN" sz="2400" b="1" baseline="30000">
                <a:latin typeface="Times New Roman" pitchFamily="18" charset="0"/>
                <a:ea typeface="Courier New" pitchFamily="49" charset="0"/>
              </a:rPr>
              <a:t>     </a:t>
            </a:r>
          </a:p>
          <a:p>
            <a:pPr marL="266700" marR="0" lvl="0" indent="0" algn="just">
              <a:lnSpc>
                <a:spcPts val="33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           D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．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2Fe</a:t>
            </a:r>
            <a:r>
              <a:rPr lang="en-US" altLang="zh-CN" sz="2400" b="1" baseline="30000">
                <a:latin typeface="Times New Roman" pitchFamily="18" charset="0"/>
                <a:ea typeface="Courier New" pitchFamily="49" charset="0"/>
              </a:rPr>
              <a:t>2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6I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－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4Cl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===2Fe</a:t>
            </a:r>
            <a:r>
              <a:rPr lang="en-US" altLang="zh-CN" sz="2400" b="1" baseline="30000">
                <a:latin typeface="Times New Roman" pitchFamily="18" charset="0"/>
                <a:ea typeface="Courier New" pitchFamily="49" charset="0"/>
              </a:rPr>
              <a:t>3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3I</a:t>
            </a:r>
            <a:r>
              <a:rPr lang="en-US" altLang="zh-CN" sz="2400" b="1" baseline="-25000">
                <a:latin typeface="Times New Roman" pitchFamily="18" charset="0"/>
                <a:ea typeface="Courier New" pitchFamily="49" charset="0"/>
              </a:rPr>
              <a:t>2</a:t>
            </a:r>
            <a:r>
              <a:rPr lang="zh-CN" altLang="zh-CN" sz="2400" b="1"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400" b="1">
                <a:latin typeface="Times New Roman" pitchFamily="18" charset="0"/>
                <a:ea typeface="Courier New" pitchFamily="49" charset="0"/>
              </a:rPr>
              <a:t>8Cl</a:t>
            </a:r>
            <a:r>
              <a:rPr lang="zh-CN" altLang="zh-CN" sz="2400" b="1" baseline="30000">
                <a:latin typeface="Times New Roman" pitchFamily="18" charset="0"/>
                <a:ea typeface="Times New Roman" pitchFamily="18" charset="0"/>
              </a:rPr>
              <a:t>－</a:t>
            </a:r>
            <a:endParaRPr lang="zh-CN" altLang="zh-CN" sz="2400" b="1">
              <a:latin typeface="宋体" pitchFamily="2" charset="-122"/>
              <a:ea typeface="Courier New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60" title=""/>
          <p:cNvSpPr/>
          <p:nvPr/>
        </p:nvSpPr>
        <p:spPr>
          <a:xfrm>
            <a:off x="457200" y="228600"/>
            <a:ext cx="7162800" cy="8620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C00000"/>
                </a:solidFill>
                <a:latin typeface="Times New Roman" pitchFamily="18" charset="0"/>
              </a:rPr>
              <a:t>讨论</a:t>
            </a:r>
            <a:r>
              <a:rPr lang="en-US" altLang="zh-CN" sz="2400" b="1">
                <a:solidFill>
                  <a:srgbClr val="C00000"/>
                </a:solidFill>
                <a:latin typeface="Times New Roman" pitchFamily="18" charset="0"/>
              </a:rPr>
              <a:t>4</a:t>
            </a:r>
            <a:r>
              <a:rPr lang="zh-CN" altLang="en-US" sz="2400" b="1">
                <a:solidFill>
                  <a:srgbClr val="C00000"/>
                </a:solidFill>
                <a:latin typeface="Times New Roman" pitchFamily="18" charset="0"/>
              </a:rPr>
              <a:t>：</a:t>
            </a:r>
            <a:r>
              <a:rPr lang="en-US" altLang="zh-CN" sz="2400" b="1">
                <a:latin typeface="Times New Roman" pitchFamily="18" charset="0"/>
              </a:rPr>
              <a:t>《</a:t>
            </a:r>
            <a:r>
              <a:rPr lang="zh-CN" altLang="en-US" sz="2400" b="1">
                <a:latin typeface="Times New Roman" pitchFamily="18" charset="0"/>
              </a:rPr>
              <a:t>周练</a:t>
            </a:r>
            <a:r>
              <a:rPr lang="en-US" altLang="zh-CN" sz="2400" b="1">
                <a:latin typeface="Times New Roman" pitchFamily="18" charset="0"/>
              </a:rPr>
              <a:t>》P112  17</a:t>
            </a:r>
            <a:r>
              <a:rPr lang="zh-CN" altLang="en-US" sz="2400" b="1">
                <a:latin typeface="Times New Roman" pitchFamily="18" charset="0"/>
              </a:rPr>
              <a:t>题</a:t>
            </a:r>
            <a:endParaRPr lang="en-US" altLang="zh-CN" sz="2400" b="1">
              <a:latin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US" altLang="zh-CN" sz="2400" b="1" baseline="30000">
              <a:latin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400" b="1" baseline="30000">
                <a:latin typeface="Times New Roman" pitchFamily="18" charset="0"/>
              </a:rPr>
              <a:t>                         </a:t>
            </a:r>
            <a:endParaRPr lang="en-US" altLang="zh-CN" sz="2400" b="1" baseline="30000">
              <a:latin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Text Box 6" title=""/>
          <p:cNvSpPr/>
          <p:nvPr/>
        </p:nvSpPr>
        <p:spPr>
          <a:xfrm>
            <a:off x="1285875" y="1246188"/>
            <a:ext cx="4081463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en-US" altLang="zh-CN" sz="2400" b="1">
                <a:latin typeface="Times New Roman" pitchFamily="18" charset="0"/>
              </a:rPr>
              <a:t>2</a:t>
            </a:r>
            <a:r>
              <a:rPr kumimoji="1" lang="zh-CN" altLang="en-US" sz="2400" b="1">
                <a:latin typeface="Times New Roman" pitchFamily="18" charset="0"/>
              </a:rPr>
              <a:t>、实验室制法</a:t>
            </a:r>
          </a:p>
        </p:txBody>
      </p:sp>
      <p:sp>
        <p:nvSpPr>
          <p:cNvPr id="17411" name="Text Box 7" title=""/>
          <p:cNvSpPr/>
          <p:nvPr/>
        </p:nvSpPr>
        <p:spPr>
          <a:xfrm>
            <a:off x="1285875" y="709613"/>
            <a:ext cx="462915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en-US" altLang="zh-CN" sz="2400" b="1">
                <a:latin typeface="Times New Roman" pitchFamily="18" charset="0"/>
              </a:rPr>
              <a:t>1</a:t>
            </a:r>
            <a:r>
              <a:rPr kumimoji="1" lang="zh-CN" altLang="en-US" sz="2400" b="1">
                <a:latin typeface="Times New Roman" pitchFamily="18" charset="0"/>
              </a:rPr>
              <a:t>、工业制法</a:t>
            </a:r>
          </a:p>
        </p:txBody>
      </p:sp>
      <p:sp>
        <p:nvSpPr>
          <p:cNvPr id="17412" name="Text Box 8" title=""/>
          <p:cNvSpPr/>
          <p:nvPr/>
        </p:nvSpPr>
        <p:spPr>
          <a:xfrm>
            <a:off x="3052763" y="685800"/>
            <a:ext cx="3116262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en-US" altLang="zh-CN" sz="2400" b="1">
                <a:latin typeface="Times New Roman" pitchFamily="18" charset="0"/>
              </a:rPr>
              <a:t>——</a:t>
            </a:r>
            <a:r>
              <a:rPr kumimoji="1" lang="zh-CN" altLang="en-US" sz="2400" b="1">
                <a:latin typeface="Times New Roman" pitchFamily="18" charset="0"/>
              </a:rPr>
              <a:t>氯碱工业</a:t>
            </a:r>
          </a:p>
        </p:txBody>
      </p:sp>
      <p:pic>
        <p:nvPicPr>
          <p:cNvPr id="17413" name="Picture 10" title=""/>
          <p:cNvPicPr>
            <a:picLocks noChangeAspect="1"/>
          </p:cNvPicPr>
          <p:nvPr/>
        </p:nvPicPr>
        <p:blipFill>
          <a:blip r:embed="rId2"/>
          <a:srcRect l="7391" t="34742" r="1378"/>
          <a:stretch>
            <a:fillRect/>
          </a:stretch>
        </p:blipFill>
        <p:spPr>
          <a:xfrm>
            <a:off x="3641725" y="1727200"/>
            <a:ext cx="5638800" cy="30146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4" name="Text Box 11" title=""/>
          <p:cNvSpPr/>
          <p:nvPr/>
        </p:nvSpPr>
        <p:spPr>
          <a:xfrm>
            <a:off x="1673225" y="4851400"/>
            <a:ext cx="14859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zh-CN" altLang="en-US" sz="2400" b="1">
                <a:solidFill>
                  <a:srgbClr val="CC0066"/>
                </a:solidFill>
                <a:latin typeface="Times New Roman" pitchFamily="18" charset="0"/>
                <a:ea typeface="楷体_GB2312" pitchFamily="49" charset="-122"/>
              </a:rPr>
              <a:t>注意：</a:t>
            </a:r>
          </a:p>
        </p:txBody>
      </p:sp>
      <p:sp>
        <p:nvSpPr>
          <p:cNvPr id="17415" name="Text Box 12" title=""/>
          <p:cNvSpPr/>
          <p:nvPr/>
        </p:nvSpPr>
        <p:spPr>
          <a:xfrm>
            <a:off x="2595563" y="4845050"/>
            <a:ext cx="663892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zh-CN" altLang="en-US" sz="2400" b="1">
                <a:latin typeface="Times New Roman" pitchFamily="18" charset="0"/>
              </a:rPr>
              <a:t>二意识、三原理、四过程</a:t>
            </a:r>
          </a:p>
        </p:txBody>
      </p:sp>
      <p:grpSp>
        <p:nvGrpSpPr>
          <p:cNvPr id="17416" name="Group 13" title=""/>
          <p:cNvGrpSpPr/>
          <p:nvPr/>
        </p:nvGrpSpPr>
        <p:grpSpPr>
          <a:xfrm>
            <a:off x="1673225" y="5311775"/>
            <a:ext cx="8636000" cy="1381125"/>
            <a:chOff x="240" y="3180"/>
            <a:chExt cx="4736" cy="870"/>
          </a:xfrm>
        </p:grpSpPr>
        <p:sp>
          <p:nvSpPr>
            <p:cNvPr id="17421" name="Text Box 14"/>
            <p:cNvSpPr/>
            <p:nvPr/>
          </p:nvSpPr>
          <p:spPr>
            <a:xfrm>
              <a:off x="240" y="3180"/>
              <a:ext cx="2349" cy="291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kumimoji="1" lang="zh-CN" altLang="en-US" sz="2400" b="1">
                  <a:latin typeface="Times New Roman" pitchFamily="18" charset="0"/>
                </a:rPr>
                <a:t>二意识：安全意识与环保意识 </a:t>
              </a:r>
            </a:p>
          </p:txBody>
        </p:sp>
        <p:sp>
          <p:nvSpPr>
            <p:cNvPr id="17422" name="Text Box 15">
              <a:hlinkClick r:id="rId3" action="ppaction://hlinksldjump?num=4"/>
            </p:cNvPr>
            <p:cNvSpPr/>
            <p:nvPr/>
          </p:nvSpPr>
          <p:spPr>
            <a:xfrm>
              <a:off x="252" y="3468"/>
              <a:ext cx="3197" cy="291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kumimoji="1" lang="zh-CN" altLang="en-US" sz="2400" b="1">
                  <a:latin typeface="Times New Roman" pitchFamily="18" charset="0"/>
                </a:rPr>
                <a:t>三原理：反应原理、装置原理、操作原理 </a:t>
              </a:r>
            </a:p>
          </p:txBody>
        </p:sp>
        <p:sp>
          <p:nvSpPr>
            <p:cNvPr id="17423" name="Text Box 16"/>
            <p:cNvSpPr/>
            <p:nvPr/>
          </p:nvSpPr>
          <p:spPr>
            <a:xfrm>
              <a:off x="252" y="3759"/>
              <a:ext cx="4724" cy="291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kumimoji="1" lang="zh-CN" altLang="en-US" sz="2400" b="1">
                  <a:latin typeface="Times New Roman" pitchFamily="18" charset="0"/>
                </a:rPr>
                <a:t>四过程：气体发生过程、净化过程、收集过程、尾气处理过程 </a:t>
              </a:r>
            </a:p>
          </p:txBody>
        </p:sp>
      </p:grpSp>
      <p:sp>
        <p:nvSpPr>
          <p:cNvPr id="17417" name="Text Box 17" title=""/>
          <p:cNvSpPr/>
          <p:nvPr/>
        </p:nvSpPr>
        <p:spPr>
          <a:xfrm>
            <a:off x="306388" y="155575"/>
            <a:ext cx="2093912" cy="457200"/>
          </a:xfrm>
          <a:prstGeom prst="rect">
            <a:avLst/>
          </a:prstGeom>
          <a:solidFill>
            <a:srgbClr val="FFC000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zh-CN" altLang="en-US" sz="2400" b="1">
                <a:solidFill>
                  <a:srgbClr val="0000CC"/>
                </a:solidFill>
                <a:latin typeface="Times New Roman" pitchFamily="18" charset="0"/>
              </a:rPr>
              <a:t>  氯气的制法</a:t>
            </a:r>
          </a:p>
        </p:txBody>
      </p:sp>
      <p:grpSp>
        <p:nvGrpSpPr>
          <p:cNvPr id="17418" name="Group 4" title=""/>
          <p:cNvGrpSpPr/>
          <p:nvPr/>
        </p:nvGrpSpPr>
        <p:grpSpPr>
          <a:xfrm>
            <a:off x="3641725" y="1119188"/>
            <a:ext cx="6294438" cy="560387"/>
            <a:chOff x="240" y="622"/>
            <a:chExt cx="3965" cy="353"/>
          </a:xfrm>
        </p:grpSpPr>
        <p:sp>
          <p:nvSpPr>
            <p:cNvPr id="17419" name="Text Box 5"/>
            <p:cNvSpPr/>
            <p:nvPr/>
          </p:nvSpPr>
          <p:spPr>
            <a:xfrm>
              <a:off x="240" y="687"/>
              <a:ext cx="3965" cy="2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kumimoji="1" lang="en-US" altLang="zh-CN" sz="2400" b="1">
                  <a:latin typeface="Times New Roman" pitchFamily="18" charset="0"/>
                </a:rPr>
                <a:t>MnO</a:t>
              </a:r>
              <a:r>
                <a:rPr kumimoji="1" lang="en-US" altLang="zh-CN" sz="2400" b="1" baseline="-30000">
                  <a:latin typeface="Times New Roman" pitchFamily="18" charset="0"/>
                </a:rPr>
                <a:t>2</a:t>
              </a:r>
              <a:r>
                <a:rPr kumimoji="1" lang="en-US" altLang="zh-CN" sz="2400" b="1">
                  <a:latin typeface="Times New Roman" pitchFamily="18" charset="0"/>
                </a:rPr>
                <a:t> + 4HCl</a:t>
              </a:r>
              <a:r>
                <a:rPr kumimoji="1" lang="zh-CN" altLang="en-US" sz="2400" b="1">
                  <a:latin typeface="Times New Roman" pitchFamily="18" charset="0"/>
                </a:rPr>
                <a:t>（浓）</a:t>
              </a:r>
              <a:r>
                <a:rPr kumimoji="1" lang="en-US" altLang="zh-CN" sz="2400" b="1">
                  <a:latin typeface="Times New Roman" pitchFamily="18" charset="0"/>
                </a:rPr>
                <a:t>== MnCl</a:t>
              </a:r>
              <a:r>
                <a:rPr kumimoji="1" lang="en-US" altLang="zh-CN" sz="2400" b="1" baseline="-30000">
                  <a:latin typeface="Times New Roman" pitchFamily="18" charset="0"/>
                </a:rPr>
                <a:t>2</a:t>
              </a:r>
              <a:r>
                <a:rPr kumimoji="1" lang="en-US" altLang="zh-CN" sz="2400" b="1">
                  <a:latin typeface="Times New Roman" pitchFamily="18" charset="0"/>
                </a:rPr>
                <a:t> + Cl</a:t>
              </a:r>
              <a:r>
                <a:rPr kumimoji="1" lang="en-US" altLang="zh-CN" sz="2400" b="1" baseline="-30000">
                  <a:latin typeface="Times New Roman" pitchFamily="18" charset="0"/>
                </a:rPr>
                <a:t>2</a:t>
              </a:r>
              <a:r>
                <a:rPr kumimoji="1" lang="en-US" altLang="zh-CN" sz="2400" b="1">
                  <a:latin typeface="Times New Roman" pitchFamily="18" charset="0"/>
                </a:rPr>
                <a:t>↑+ 2H</a:t>
              </a:r>
              <a:r>
                <a:rPr kumimoji="1" lang="en-US" altLang="zh-CN" sz="2400" b="1" baseline="-30000">
                  <a:latin typeface="Times New Roman" pitchFamily="18" charset="0"/>
                </a:rPr>
                <a:t>2</a:t>
              </a:r>
              <a:r>
                <a:rPr kumimoji="1" lang="en-US" altLang="zh-CN" sz="2400" b="1">
                  <a:latin typeface="Times New Roman" pitchFamily="18" charset="0"/>
                </a:rPr>
                <a:t>O </a:t>
              </a:r>
            </a:p>
          </p:txBody>
        </p:sp>
        <p:sp>
          <p:nvSpPr>
            <p:cNvPr id="17420" name="Text Box 6"/>
            <p:cNvSpPr/>
            <p:nvPr/>
          </p:nvSpPr>
          <p:spPr>
            <a:xfrm>
              <a:off x="2011" y="622"/>
              <a:ext cx="296" cy="231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indent="-3429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00" b="0" i="0" u="none" baseline="0">
                  <a:solidFill>
                    <a:schemeClr val="tx1"/>
                  </a:solidFill>
                  <a:effectLst/>
                  <a:latin typeface="+mn-lt"/>
                  <a:ea typeface="+mn-ea"/>
                </a:defRPr>
              </a:lvl5pPr>
              <a:lvl6pPr marL="25146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6pPr>
              <a:lvl7pPr marL="29718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7pPr>
              <a:lvl8pPr marL="34290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8pPr>
              <a:lvl9pPr marL="38862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lang="zh-CN" altLang="en-US" sz="2000">
                  <a:solidFill>
                    <a:schemeClr val="tx1"/>
                  </a:solidFill>
                  <a:latin typeface="+mn-lt"/>
                  <a:ea typeface="+mn-ea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kumimoji="1" lang="zh-TW" altLang="en-US" sz="1800" b="1">
                  <a:solidFill>
                    <a:srgbClr val="FF0000"/>
                  </a:solidFill>
                  <a:latin typeface="Times New Roman" pitchFamily="18" charset="0"/>
                  <a:ea typeface="PMingLiU" pitchFamily="18" charset="-120"/>
                </a:rPr>
                <a:t>△</a:t>
              </a:r>
              <a:r>
                <a:rPr kumimoji="1" lang="en-US" altLang="zh-CN" sz="1800" b="1">
                  <a:solidFill>
                    <a:srgbClr val="FF0000"/>
                  </a:solidFill>
                  <a:latin typeface="Times New Roman" pitchFamily="18" charset="0"/>
                </a:rPr>
                <a:t> 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/>
      <p:bldP spid="17412" grpId="0"/>
      <p:bldP spid="17414" grpId="0"/>
      <p:bldP spid="17415" grpId="0"/>
      <p:bldP spid="174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https://d.book118.com/158037132117006025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宋体</vt:lpstr>
      <vt:lpstr>楷体</vt:lpstr>
      <vt:lpstr>Times New Roman</vt:lpstr>
      <vt:lpstr>仿宋</vt:lpstr>
      <vt:lpstr>黑体</vt:lpstr>
      <vt:lpstr>仿宋_GB2312</vt:lpstr>
      <vt:lpstr>Calibri Light</vt:lpstr>
      <vt:lpstr>Wingdings</vt:lpstr>
      <vt:lpstr>楷体_GB2312</vt:lpstr>
      <vt:lpstr>Courier New</vt:lpstr>
      <vt:lpstr>PMingLiU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2024-09-02T13:03:27.227</cp:lastPrinted>
  <dcterms:created xsi:type="dcterms:W3CDTF">2024-09-02T05:03:27Z</dcterms:created>
  <dcterms:modified xsi:type="dcterms:W3CDTF">2024-09-02T05:03:29Z</dcterms:modified>
</cp:coreProperties>
</file>