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wav"/>
  <Default Extension="gif" ContentType="image/gi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B11E8-E880-449E-A40B-C005823FF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63B5E-6E60-4292-9830-9A1B95B9E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D003A-21F9-4DC8-806A-FA6BFDA9A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1DB30-BC5C-47C5-9E74-7B626DE88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72D9B0-A9D7-4765-AD3E-5448CD26A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869664-EE1C-4BD6-BB7A-6E9E59ABE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DA0CFC-F78F-4612-B475-5702F898B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25009-7C7B-4BEF-B24C-741C5C88F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32D9F-F4D2-43FA-A51E-2BF0C4541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25F2C-E3B2-4779-B141-1F1B2DB97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888FF-8CA5-4E3C-8F9C-BD0AEE0CA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7050C-6D1B-49A6-BEB2-C087EC0FA344}" type="datetimeFigureOut">
              <a:rPr lang="zh-CN" altLang="en-US" smtClean="0"/>
              <a:t>2015/10/26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0DAF5-C4CF-41E9-91C0-8E931585056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7050C-6D1B-49A6-BEB2-C087EC0FA344}" type="datetimeFigureOut">
              <a:rPr lang="zh-CN" altLang="en-US" smtClean="0"/>
              <a:t>2015/10/26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0DAF5-C4CF-41E9-91C0-8E931585056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7050C-6D1B-49A6-BEB2-C087EC0FA344}" type="datetimeFigureOut">
              <a:rPr lang="zh-CN" altLang="en-US" smtClean="0"/>
              <a:t>2015/10/26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0DAF5-C4CF-41E9-91C0-8E931585056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7050C-6D1B-49A6-BEB2-C087EC0FA344}" type="datetimeFigureOut">
              <a:rPr lang="zh-CN" altLang="en-US" smtClean="0"/>
              <a:t>2015/10/26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0DAF5-C4CF-41E9-91C0-8E931585056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7050C-6D1B-49A6-BEB2-C087EC0FA344}" type="datetimeFigureOut">
              <a:rPr lang="zh-CN" altLang="en-US" smtClean="0"/>
              <a:t>2015/10/26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0DAF5-C4CF-41E9-91C0-8E931585056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7050C-6D1B-49A6-BEB2-C087EC0FA344}" type="datetimeFigureOut">
              <a:rPr lang="zh-CN" altLang="en-US" smtClean="0"/>
              <a:t>2015/10/26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0DAF5-C4CF-41E9-91C0-8E931585056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7050C-6D1B-49A6-BEB2-C087EC0FA344}" type="datetimeFigureOut">
              <a:rPr lang="zh-CN" altLang="en-US" smtClean="0"/>
              <a:t>2015/10/26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0DAF5-C4CF-41E9-91C0-8E931585056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7050C-6D1B-49A6-BEB2-C087EC0FA344}" type="datetimeFigureOut">
              <a:rPr lang="zh-CN" altLang="en-US" smtClean="0"/>
              <a:t>2015/10/26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0DAF5-C4CF-41E9-91C0-8E931585056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7050C-6D1B-49A6-BEB2-C087EC0FA344}" type="datetimeFigureOut">
              <a:rPr lang="zh-CN" altLang="en-US" smtClean="0"/>
              <a:t>2015/10/26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0DAF5-C4CF-41E9-91C0-8E931585056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7050C-6D1B-49A6-BEB2-C087EC0FA344}" type="datetimeFigureOut">
              <a:rPr lang="zh-CN" altLang="en-US" smtClean="0"/>
              <a:t>2015/10/26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0DAF5-C4CF-41E9-91C0-8E931585056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7050C-6D1B-49A6-BEB2-C087EC0FA344}" type="datetimeFigureOut">
              <a:rPr lang="zh-CN" altLang="en-US" smtClean="0"/>
              <a:t>2015/10/26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0DAF5-C4CF-41E9-91C0-8E931585056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E8A7050C-6D1B-49A6-BEB2-C087EC0FA344}" type="datetimeFigureOut">
              <a:rPr lang="zh-CN" altLang="en-US" smtClean="0"/>
              <a:t>2015/10/26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FE70DAF5-C4CF-41E9-91C0-8E931585056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Relationship Id="rId6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hyperlink" Target="http://www.foodmate.net/ddimg/uploadimg/20050531/134502563.jpg" TargetMode="External" /><Relationship Id="rId4" Type="http://schemas.openxmlformats.org/officeDocument/2006/relationships/image" Target="../media/image9.jpeg" /><Relationship Id="rId5" Type="http://schemas.openxmlformats.org/officeDocument/2006/relationships/audio" Target="../media/audio11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gif" /><Relationship Id="rId3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gif" /><Relationship Id="rId3" Type="http://schemas.openxmlformats.org/officeDocument/2006/relationships/audio" Target="../media/audio111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4501704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466" name="Picture 2" descr="20060112145328856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648200" y="2057400"/>
            <a:ext cx="3429000" cy="2057400"/>
          </a:xfrm>
          <a:prstGeom prst="rect">
            <a:avLst/>
          </a:prstGeom>
          <a:noFill/>
          <a:effectLst>
            <a:outerShdw dist="107763" dir="18900000" algn="ctr" rotWithShape="0">
              <a:srgbClr val="808080"/>
            </a:outerShdw>
          </a:effectLst>
        </p:spPr>
      </p:pic>
      <p:sp>
        <p:nvSpPr>
          <p:cNvPr id="62467" name="Rectangle 3"/>
          <p:cNvSpPr>
            <a:spLocks noGrp="1" noRot="1" noChangeArrowheads="1"/>
          </p:cNvSpPr>
          <p:nvPr>
            <p:ph type="title"/>
          </p:nvPr>
        </p:nvSpPr>
        <p:spPr>
          <a:xfrm>
            <a:off x="685800" y="533400"/>
            <a:ext cx="7772400" cy="1023938"/>
          </a:xfrm>
          <a:effectLst>
            <a:outerShdw dist="35921" dir="2700000" algn="ctr" rotWithShape="0">
              <a:schemeClr val="bg2"/>
            </a:outerShdw>
          </a:effectLst>
        </p:spPr>
        <p:txBody>
          <a:bodyPr>
            <a:normAutofit fontScale="90000"/>
          </a:bodyPr>
          <a:lstStyle/>
          <a:p>
            <a:r>
              <a:rPr lang="en-US" altLang="zh-CN" b="1">
                <a:solidFill>
                  <a:srgbClr val="FF3300"/>
                </a:solidFill>
              </a:rPr>
              <a:t> </a:t>
            </a:r>
            <a:br>
              <a:rPr lang="en-US" altLang="zh-CN" b="1">
                <a:solidFill>
                  <a:srgbClr val="FF3300"/>
                </a:solidFill>
              </a:rPr>
            </a:br>
            <a:r>
              <a:rPr lang="en-US" altLang="zh-CN" b="1">
                <a:solidFill>
                  <a:srgbClr val="FF3300"/>
                </a:solidFill>
              </a:rPr>
              <a:t>4.1</a:t>
            </a:r>
            <a:r>
              <a:rPr lang="zh-CN" altLang="en-US" b="1">
                <a:solidFill>
                  <a:srgbClr val="FF3300"/>
                </a:solidFill>
              </a:rPr>
              <a:t>生物性污染及其预防</a:t>
            </a:r>
          </a:p>
        </p:txBody>
      </p:sp>
      <p:pic>
        <p:nvPicPr>
          <p:cNvPr id="62468" name="Picture 4" descr="200581891328917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04863" y="1982788"/>
            <a:ext cx="3516312" cy="2097087"/>
          </a:xfrm>
          <a:noFill/>
          <a:effectLst>
            <a:outerShdw dist="107763" dir="13500000" algn="ctr" rotWithShape="0">
              <a:srgbClr val="808080"/>
            </a:outerShdw>
          </a:effectLst>
        </p:spPr>
      </p:pic>
      <p:pic>
        <p:nvPicPr>
          <p:cNvPr id="62469" name="Picture 5" descr="pa051019105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1143000" y="4343400"/>
            <a:ext cx="3200400" cy="2286000"/>
          </a:xfrm>
          <a:prstGeom prst="rect">
            <a:avLst/>
          </a:prstGeom>
          <a:noFill/>
          <a:effectLst>
            <a:outerShdw dist="107763" dir="8100000" algn="ctr" rotWithShape="0">
              <a:srgbClr val="808080"/>
            </a:outerShdw>
          </a:effectLst>
        </p:spPr>
      </p:pic>
      <p:pic>
        <p:nvPicPr>
          <p:cNvPr id="62470" name="Picture 6" descr="pic_246861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4648200" y="4343400"/>
            <a:ext cx="3429000" cy="2286000"/>
          </a:xfrm>
          <a:prstGeom prst="rect">
            <a:avLst/>
          </a:prstGeom>
          <a:noFill/>
          <a:effectLst>
            <a:outerShdw dist="107763" dir="2700000" algn="ctr" rotWithShape="0">
              <a:schemeClr val="bg2"/>
            </a:outerShdw>
          </a:effectLst>
        </p:spPr>
      </p:pic>
      <p:pic>
        <p:nvPicPr>
          <p:cNvPr id="62471" name="Picture 7" descr="459"/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3657600" y="3124200"/>
            <a:ext cx="1676400" cy="1828800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490" name="Rectangle 2"/>
          <p:cNvSpPr>
            <a:spLocks noGrp="1" noRot="1" noChangeArrowheads="1"/>
          </p:cNvSpPr>
          <p:nvPr>
            <p:ph idx="1"/>
          </p:nvPr>
        </p:nvSpPr>
        <p:spPr>
          <a:xfrm>
            <a:off x="636588" y="2370138"/>
            <a:ext cx="5443537" cy="20986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zh-CN" altLang="en-US" sz="4000" b="1">
                <a:latin typeface="宋体" pitchFamily="2" charset="-122"/>
              </a:rPr>
              <a:t>生物入侵的概念</a:t>
            </a:r>
          </a:p>
          <a:p>
            <a:pPr>
              <a:lnSpc>
                <a:spcPct val="90000"/>
              </a:lnSpc>
            </a:pPr>
            <a:r>
              <a:rPr lang="zh-CN" altLang="en-US" sz="4000" b="1">
                <a:latin typeface="宋体" pitchFamily="2" charset="-122"/>
              </a:rPr>
              <a:t>识别生物性污染</a:t>
            </a:r>
            <a:endParaRPr lang="zh-CN" altLang="en-US" sz="4000" b="1"/>
          </a:p>
          <a:p>
            <a:pPr>
              <a:lnSpc>
                <a:spcPct val="90000"/>
              </a:lnSpc>
            </a:pPr>
            <a:r>
              <a:rPr lang="zh-CN" altLang="en-US" sz="4000" b="1">
                <a:latin typeface="宋体" pitchFamily="2" charset="-122"/>
              </a:rPr>
              <a:t>生物性污染的防治</a:t>
            </a:r>
            <a:endParaRPr lang="zh-CN" altLang="en-US" sz="4000" b="1"/>
          </a:p>
          <a:p>
            <a:pPr>
              <a:lnSpc>
                <a:spcPct val="90000"/>
              </a:lnSpc>
            </a:pPr>
            <a:endParaRPr lang="en-US" altLang="zh-CN" sz="4000" b="1"/>
          </a:p>
        </p:txBody>
      </p:sp>
      <p:pic>
        <p:nvPicPr>
          <p:cNvPr id="63491" name="Picture 3" descr="27_4200_49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04800" y="5257800"/>
            <a:ext cx="8534400" cy="1600200"/>
          </a:xfrm>
          <a:prstGeom prst="rect">
            <a:avLst/>
          </a:prstGeom>
          <a:noFill/>
        </p:spPr>
      </p:pic>
      <p:pic>
        <p:nvPicPr>
          <p:cNvPr id="63492" name="Picture 4" descr="gasyou3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867400" y="2133600"/>
            <a:ext cx="3025775" cy="27432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34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34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0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4" name="Rectangle 2"/>
          <p:cNvSpPr>
            <a:spLocks noChangeArrowheads="1"/>
          </p:cNvSpPr>
          <p:nvPr/>
        </p:nvSpPr>
        <p:spPr bwMode="auto">
          <a:xfrm>
            <a:off x="1295400" y="5257800"/>
            <a:ext cx="2362200" cy="762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4400" b="1">
                <a:solidFill>
                  <a:schemeClr val="tx2"/>
                </a:solidFill>
                <a:latin typeface="Times New Roman" pitchFamily="18" charset="0"/>
              </a:rPr>
              <a:t>水葫芦</a:t>
            </a:r>
          </a:p>
        </p:txBody>
      </p:sp>
      <p:sp>
        <p:nvSpPr>
          <p:cNvPr id="64515" name="Rectangle 3"/>
          <p:cNvSpPr>
            <a:spLocks noChangeArrowheads="1"/>
          </p:cNvSpPr>
          <p:nvPr/>
        </p:nvSpPr>
        <p:spPr bwMode="auto">
          <a:xfrm>
            <a:off x="0" y="2027238"/>
            <a:ext cx="9144000" cy="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64516" name="Picture 4" descr="水葫芦">
            <a:hlinkClick r:id="rId3"/>
          </p:cNvPr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81000" y="1676400"/>
            <a:ext cx="4994275" cy="3124200"/>
          </a:xfrm>
          <a:prstGeom prst="rect">
            <a:avLst/>
          </a:prstGeom>
          <a:noFill/>
          <a:effectLst>
            <a:outerShdw dist="107763" dir="13500000" algn="ctr" rotWithShape="0">
              <a:srgbClr val="808080"/>
            </a:outerShdw>
          </a:effectLst>
        </p:spPr>
      </p:pic>
      <p:pic>
        <p:nvPicPr>
          <p:cNvPr id="64517" name="Picture 5" descr="pic_246860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3886200" y="3200400"/>
            <a:ext cx="4572000" cy="3200400"/>
          </a:xfrm>
          <a:prstGeom prst="rect">
            <a:avLst/>
          </a:prstGeom>
          <a:noFill/>
          <a:effectLst>
            <a:outerShdw dist="107763" dir="2700000" algn="ctr" rotWithShape="0">
              <a:srgbClr val="808080"/>
            </a:outerShdw>
          </a:effectLst>
        </p:spPr>
      </p:pic>
      <p:sp>
        <p:nvSpPr>
          <p:cNvPr id="64518" name="WordArt 6"/>
          <p:cNvSpPr>
            <a:spLocks noChangeArrowheads="1" noChangeShapeType="1" noTextEdit="1"/>
          </p:cNvSpPr>
          <p:nvPr/>
        </p:nvSpPr>
        <p:spPr bwMode="auto">
          <a:xfrm>
            <a:off x="2743200" y="304800"/>
            <a:ext cx="4191000" cy="914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000" kern="10">
                <a:ln w="12700">
                  <a:solidFill>
                    <a:srgbClr val="EAEAEA"/>
                  </a:solidFill>
                  <a:round/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/>
                  </a:outerShdw>
                </a:effectLst>
                <a:latin typeface="华文行楷"/>
                <a:ea typeface="华文行楷"/>
              </a:rPr>
              <a:t>从社会中来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75"/>
                                        <p:tgtEl>
                                          <p:spTgt spid="645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38" name="Rectangle 2"/>
          <p:cNvSpPr>
            <a:spLocks noGrp="1" noRot="1" noChangeArrowheads="1"/>
          </p:cNvSpPr>
          <p:nvPr>
            <p:ph idx="1"/>
          </p:nvPr>
        </p:nvSpPr>
        <p:spPr>
          <a:xfrm>
            <a:off x="609600" y="3657600"/>
            <a:ext cx="7772400" cy="2819400"/>
          </a:xfrm>
        </p:spPr>
        <p:txBody>
          <a:bodyPr/>
          <a:lstStyle/>
          <a:p>
            <a:r>
              <a:rPr lang="en-US" altLang="zh-CN" b="1">
                <a:latin typeface="宋体" pitchFamily="2" charset="-122"/>
              </a:rPr>
              <a:t>    </a:t>
            </a:r>
            <a:r>
              <a:rPr lang="zh-CN" altLang="en-US" b="1">
                <a:latin typeface="宋体" pitchFamily="2" charset="-122"/>
              </a:rPr>
              <a:t>水葫芦是我国几十年前从国外引进的一种植物，曾一度用它来净化污水，但引入我国云南省昆明的滇池后，由于水质污染导致水葫芦疯长，几乎遮盖了整个滇池，使很多水生生物几乎绝迹。</a:t>
            </a:r>
            <a:r>
              <a:rPr lang="zh-CN" altLang="en-US"/>
              <a:t> </a:t>
            </a:r>
          </a:p>
          <a:p>
            <a:endParaRPr lang="en-US" altLang="zh-CN"/>
          </a:p>
        </p:txBody>
      </p:sp>
      <p:pic>
        <p:nvPicPr>
          <p:cNvPr id="65539" name="Picture 3" descr="pic_44795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38200" y="381000"/>
            <a:ext cx="7620000" cy="3200400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62" name="Rectangle 2"/>
          <p:cNvSpPr>
            <a:spLocks noGrp="1" noRot="1" noChangeArrowheads="1"/>
          </p:cNvSpPr>
          <p:nvPr>
            <p:ph idx="1"/>
          </p:nvPr>
        </p:nvSpPr>
        <p:spPr>
          <a:xfrm>
            <a:off x="685800" y="1600200"/>
            <a:ext cx="7772400" cy="4114800"/>
          </a:xfrm>
        </p:spPr>
        <p:txBody>
          <a:bodyPr/>
          <a:lstStyle/>
          <a:p>
            <a:r>
              <a:rPr lang="zh-CN" altLang="en-US" sz="3600" b="1">
                <a:latin typeface="宋体" pitchFamily="2" charset="-122"/>
              </a:rPr>
              <a:t>从水葫芦在我国的</a:t>
            </a:r>
            <a:r>
              <a:rPr lang="zh-CN" altLang="en-US" sz="3600" b="1">
                <a:latin typeface="Arial"/>
              </a:rPr>
              <a:t>“</a:t>
            </a:r>
            <a:r>
              <a:rPr lang="zh-CN" altLang="en-US" sz="3600" b="1">
                <a:latin typeface="宋体" pitchFamily="2" charset="-122"/>
              </a:rPr>
              <a:t>角色</a:t>
            </a:r>
            <a:r>
              <a:rPr lang="zh-CN" altLang="en-US" sz="3600" b="1">
                <a:latin typeface="Arial"/>
              </a:rPr>
              <a:t>”</a:t>
            </a:r>
            <a:r>
              <a:rPr lang="zh-CN" altLang="en-US" sz="3600" b="1">
                <a:latin typeface="宋体" pitchFamily="2" charset="-122"/>
              </a:rPr>
              <a:t>变化，你得到什么启示？</a:t>
            </a:r>
            <a:endParaRPr lang="zh-CN" altLang="en-US" sz="3600" b="1"/>
          </a:p>
          <a:p>
            <a:pPr>
              <a:buFont typeface="Wingdings" pitchFamily="2" charset="2"/>
              <a:buNone/>
            </a:pPr>
            <a:r>
              <a:rPr lang="zh-CN" altLang="en-US" sz="3600" b="1">
                <a:latin typeface="宋体" pitchFamily="2" charset="-122"/>
              </a:rPr>
              <a:t>    在引入一个外来物种时，一定要慎重；任何事物都有两面性。</a:t>
            </a:r>
            <a:endParaRPr lang="zh-CN" altLang="en-US" sz="3600" b="1"/>
          </a:p>
          <a:p>
            <a:endParaRPr lang="en-US" altLang="zh-CN" sz="3600" b="1"/>
          </a:p>
        </p:txBody>
      </p:sp>
      <p:pic>
        <p:nvPicPr>
          <p:cNvPr id="66563" name="Picture 3" descr="q4"/>
          <p:cNvPicPr>
            <a:picLocks noChangeAspect="1" noChangeArrowheads="1" noCrop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28600" y="228600"/>
            <a:ext cx="1676400" cy="1047750"/>
          </a:xfrm>
          <a:prstGeom prst="rect">
            <a:avLst/>
          </a:prstGeom>
          <a:noFill/>
        </p:spPr>
      </p:pic>
      <p:pic>
        <p:nvPicPr>
          <p:cNvPr id="66564" name="Picture 4" descr="sumireb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248400" y="4343400"/>
            <a:ext cx="2400300" cy="21717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6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65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b="1">
                <a:latin typeface="Arial"/>
              </a:rPr>
              <a:t>“</a:t>
            </a:r>
            <a:r>
              <a:rPr lang="zh-CN" altLang="en-US" b="1">
                <a:latin typeface="宋体" pitchFamily="2" charset="-122"/>
              </a:rPr>
              <a:t>植物杀手</a:t>
            </a:r>
            <a:r>
              <a:rPr lang="zh-CN" altLang="en-US" b="1">
                <a:latin typeface="Arial"/>
              </a:rPr>
              <a:t>”</a:t>
            </a:r>
            <a:r>
              <a:rPr lang="zh-CN" altLang="en-US" b="1">
                <a:latin typeface="宋体" pitchFamily="2" charset="-122"/>
              </a:rPr>
              <a:t>薇甘菊</a:t>
            </a:r>
            <a:r>
              <a:rPr lang="zh-CN" altLang="en-US" b="1"/>
              <a:t> </a:t>
            </a:r>
            <a:br>
              <a:rPr lang="zh-CN" altLang="en-US" b="1"/>
            </a:br>
            <a:endParaRPr lang="zh-CN" altLang="en-US" b="1"/>
          </a:p>
        </p:txBody>
      </p:sp>
      <p:grpSp>
        <p:nvGrpSpPr>
          <p:cNvPr id="67587" name="Group 3"/>
          <p:cNvGrpSpPr/>
          <p:nvPr/>
        </p:nvGrpSpPr>
        <p:grpSpPr>
          <a:xfrm>
            <a:off x="1638300" y="1820863"/>
            <a:ext cx="5465763" cy="3216275"/>
            <a:chExt cx="3443" cy="2026"/>
          </a:xfrm>
        </p:grpSpPr>
        <p:sp>
          <p:nvSpPr>
            <p:cNvPr id="67588" name="Rectangle 4"/>
            <p:cNvSpPr>
              <a:spLocks noChangeArrowheads="1"/>
            </p:cNvSpPr>
            <p:nvPr/>
          </p:nvSpPr>
          <p:spPr bwMode="auto">
            <a:xfrm>
              <a:off x="0" y="0"/>
              <a:ext cx="3443" cy="0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7589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3443" cy="2026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kumimoji="1" lang="en-US" altLang="zh-CN" sz="1000">
                  <a:latin typeface="宋体" pitchFamily="2" charset="-122"/>
                </a:rPr>
                <a:t>  </a:t>
              </a:r>
              <a:r>
                <a:rPr kumimoji="1" lang="en-US" altLang="zh-CN" sz="19500">
                  <a:latin typeface="Times New Roman"/>
                </a:rPr>
                <a:t> </a:t>
              </a:r>
              <a:r>
                <a:rPr kumimoji="1" lang="en-US" altLang="zh-CN" sz="1000">
                  <a:latin typeface="Times New Roman"/>
                </a:rPr>
                <a:t>                                                                       </a:t>
              </a:r>
              <a:endParaRPr kumimoji="1" lang="en-US" altLang="zh-CN" sz="1000">
                <a:latin typeface="Times New Roman" pitchFamily="18" charset="0"/>
              </a:endParaRPr>
            </a:p>
            <a:p>
              <a:pPr algn="ctr" eaLnBrk="0" hangingPunct="0"/>
              <a:endParaRPr kumimoji="1" lang="en-US" altLang="zh-CN" sz="1000">
                <a:latin typeface="宋体" pitchFamily="2" charset="-122"/>
              </a:endParaRPr>
            </a:p>
          </p:txBody>
        </p:sp>
      </p:grpSp>
      <p:pic>
        <p:nvPicPr>
          <p:cNvPr id="67590" name="Picture 6" descr="200311140676_341396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57200" y="1371600"/>
            <a:ext cx="4419600" cy="3108325"/>
          </a:xfrm>
          <a:prstGeom prst="rect">
            <a:avLst/>
          </a:prstGeom>
          <a:noFill/>
        </p:spPr>
      </p:pic>
      <p:pic>
        <p:nvPicPr>
          <p:cNvPr id="67591" name="Picture 7" descr="薇甘菊“暗杀”万亩郊野公园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419600" y="2743200"/>
            <a:ext cx="4038600" cy="3200400"/>
          </a:xfrm>
          <a:prstGeom prst="rect">
            <a:avLst/>
          </a:prstGeom>
          <a:noFill/>
        </p:spPr>
      </p:pic>
      <p:sp>
        <p:nvSpPr>
          <p:cNvPr id="67592" name="Rectangle 8"/>
          <p:cNvSpPr>
            <a:spLocks noChangeArrowheads="1"/>
          </p:cNvSpPr>
          <p:nvPr/>
        </p:nvSpPr>
        <p:spPr bwMode="auto">
          <a:xfrm>
            <a:off x="2752725" y="6019800"/>
            <a:ext cx="6086475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3200" b="1">
                <a:solidFill>
                  <a:srgbClr val="000000"/>
                </a:solidFill>
                <a:latin typeface="Times New Roman" pitchFamily="18" charset="0"/>
              </a:rPr>
              <a:t>林木遭受薇甘菊覆盖逐渐枯萎</a:t>
            </a:r>
            <a:endParaRPr kumimoji="1" lang="zh-CN" altLang="en-US" sz="440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10" name="Rectangle 2"/>
          <p:cNvSpPr>
            <a:spLocks noGrp="1" noRot="1" noChangeArrowheads="1"/>
          </p:cNvSpPr>
          <p:nvPr>
            <p:ph idx="1"/>
          </p:nvPr>
        </p:nvSpPr>
        <p:spPr>
          <a:xfrm>
            <a:off x="838200" y="685800"/>
            <a:ext cx="7772400" cy="411480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zh-CN" altLang="en-US" sz="2800">
                <a:latin typeface="宋体" pitchFamily="2" charset="-122"/>
              </a:rPr>
              <a:t>　</a:t>
            </a:r>
            <a:r>
              <a:rPr lang="zh-CN" altLang="en-US">
                <a:latin typeface="宋体" pitchFamily="2" charset="-122"/>
              </a:rPr>
              <a:t>薇甘菊学名假泽兰，是一种攀援植物，繁殖能力极强。发生危害的种属原产于南美洲，</a:t>
            </a:r>
            <a:r>
              <a:rPr lang="en-US" altLang="zh-CN">
                <a:latin typeface="宋体" pitchFamily="2" charset="-122"/>
              </a:rPr>
              <a:t>60</a:t>
            </a:r>
            <a:r>
              <a:rPr lang="zh-CN" altLang="en-US">
                <a:latin typeface="宋体" pitchFamily="2" charset="-122"/>
              </a:rPr>
              <a:t>年代被引入印尼植物园用于橡胶园的地面覆盖，借助于当地温暖潮湿的泥土，很快在印尼、马来西亚、菲律宾、泰国等地蔓延开来，给种植香蕉、茶叶、可可、水稻等经济作物的农民造成了重大损失。</a:t>
            </a:r>
            <a:endParaRPr lang="zh-CN" altLang="en-US"/>
          </a:p>
          <a:p>
            <a:pPr>
              <a:lnSpc>
                <a:spcPct val="90000"/>
              </a:lnSpc>
            </a:pPr>
            <a:r>
              <a:rPr lang="zh-CN" altLang="en-US">
                <a:latin typeface="宋体" pitchFamily="2" charset="-122"/>
              </a:rPr>
              <a:t>　　薇甘菊所</a:t>
            </a:r>
            <a:r>
              <a:rPr lang="zh-CN" altLang="en-US">
                <a:latin typeface="Arial"/>
              </a:rPr>
              <a:t>“</a:t>
            </a:r>
            <a:r>
              <a:rPr lang="zh-CN" altLang="en-US">
                <a:latin typeface="宋体" pitchFamily="2" charset="-122"/>
              </a:rPr>
              <a:t>到</a:t>
            </a:r>
            <a:r>
              <a:rPr lang="zh-CN" altLang="en-US">
                <a:latin typeface="Arial"/>
              </a:rPr>
              <a:t>”</a:t>
            </a:r>
            <a:r>
              <a:rPr lang="zh-CN" altLang="en-US">
                <a:latin typeface="宋体" pitchFamily="2" charset="-122"/>
              </a:rPr>
              <a:t>之处，像被子一样包裹树木，覆盖花草，受其侵害的植物或者被绞杀、重压致死，或者因缺少阳光、水分，不能进行光合作用而枯萎。</a:t>
            </a:r>
            <a:endParaRPr lang="zh-CN" altLang="en-US"/>
          </a:p>
          <a:p>
            <a:pPr>
              <a:lnSpc>
                <a:spcPct val="90000"/>
              </a:lnSpc>
            </a:pPr>
            <a:endParaRPr lang="en-US" altLang="zh-CN"/>
          </a:p>
        </p:txBody>
      </p:sp>
      <p:grpSp>
        <p:nvGrpSpPr>
          <p:cNvPr id="68611" name="Group 3"/>
          <p:cNvGrpSpPr/>
          <p:nvPr/>
        </p:nvGrpSpPr>
        <p:grpSpPr>
          <a:xfrm>
            <a:off x="1638300" y="1820863"/>
            <a:ext cx="5465763" cy="3216275"/>
            <a:chExt cx="3443" cy="2026"/>
          </a:xfrm>
        </p:grpSpPr>
        <p:sp>
          <p:nvSpPr>
            <p:cNvPr id="68612" name="Rectangle 4"/>
            <p:cNvSpPr>
              <a:spLocks noChangeArrowheads="1"/>
            </p:cNvSpPr>
            <p:nvPr/>
          </p:nvSpPr>
          <p:spPr bwMode="auto">
            <a:xfrm>
              <a:off x="0" y="0"/>
              <a:ext cx="3443" cy="0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861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3443" cy="2026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kumimoji="1" lang="en-US" altLang="zh-CN" sz="1000">
                  <a:latin typeface="宋体" pitchFamily="2" charset="-122"/>
                </a:rPr>
                <a:t>  </a:t>
              </a:r>
              <a:r>
                <a:rPr kumimoji="1" lang="en-US" altLang="zh-CN" sz="19500">
                  <a:latin typeface="Times New Roman"/>
                </a:rPr>
                <a:t> </a:t>
              </a:r>
              <a:r>
                <a:rPr kumimoji="1" lang="en-US" altLang="zh-CN" sz="1000">
                  <a:latin typeface="Times New Roman"/>
                </a:rPr>
                <a:t>                                                                       </a:t>
              </a:r>
              <a:endParaRPr kumimoji="1" lang="en-US" altLang="zh-CN" sz="1000">
                <a:latin typeface="Times New Roman" pitchFamily="18" charset="0"/>
              </a:endParaRPr>
            </a:p>
            <a:p>
              <a:pPr algn="ctr" eaLnBrk="0" hangingPunct="0"/>
              <a:endParaRPr kumimoji="1" lang="en-US" altLang="zh-CN" sz="1000">
                <a:latin typeface="宋体" pitchFamily="2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609600" y="457200"/>
            <a:ext cx="7772400" cy="1143000"/>
          </a:xfrm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r>
              <a:rPr lang="zh-CN" altLang="en-US" b="1">
                <a:solidFill>
                  <a:srgbClr val="FF3300"/>
                </a:solidFill>
              </a:rPr>
              <a:t>一、生物入侵的概念</a:t>
            </a:r>
          </a:p>
        </p:txBody>
      </p:sp>
      <p:sp>
        <p:nvSpPr>
          <p:cNvPr id="69635" name="Rectangle 3"/>
          <p:cNvSpPr>
            <a:spLocks noChangeArrowheads="1"/>
          </p:cNvSpPr>
          <p:nvPr/>
        </p:nvSpPr>
        <p:spPr bwMode="auto">
          <a:xfrm>
            <a:off x="683568" y="1804616"/>
            <a:ext cx="7848600" cy="3937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kumimoji="1" lang="en-US" altLang="zh-CN" sz="3600" b="1" smtClean="0">
                <a:latin typeface="Times New Roman" pitchFamily="18" charset="0"/>
              </a:rPr>
              <a:t>1</a:t>
            </a:r>
            <a:r>
              <a:rPr kumimoji="1" lang="zh-CN" altLang="en-US" sz="3600" b="1" smtClean="0">
                <a:latin typeface="Times New Roman" pitchFamily="18" charset="0"/>
              </a:rPr>
              <a:t>．什么</a:t>
            </a:r>
            <a:r>
              <a:rPr kumimoji="1" lang="zh-CN" altLang="en-US" sz="3600" b="1">
                <a:latin typeface="Times New Roman" pitchFamily="18" charset="0"/>
              </a:rPr>
              <a:t>是生物入侵？</a:t>
            </a:r>
            <a:r>
              <a:rPr kumimoji="1" lang="zh-CN" altLang="en-US" sz="3200">
                <a:latin typeface="Times New Roman" pitchFamily="18" charset="0"/>
              </a:rPr>
              <a:t>     </a:t>
            </a:r>
          </a:p>
          <a:p>
            <a:r>
              <a:rPr kumimoji="1" lang="zh-CN" altLang="en-US" sz="3200">
                <a:latin typeface="Times New Roman" pitchFamily="18" charset="0"/>
              </a:rPr>
              <a:t>      </a:t>
            </a:r>
            <a:r>
              <a:rPr kumimoji="1" lang="zh-CN" altLang="en-US" sz="3600" b="1">
                <a:latin typeface="Times New Roman" pitchFamily="18" charset="0"/>
              </a:rPr>
              <a:t>一种生物经自然或人类的途径从原来的分布区域迁入一个新的区域，其后代在新的区域里迅速的</a:t>
            </a:r>
            <a:r>
              <a:rPr kumimoji="1" lang="en-US" altLang="zh-CN" sz="3600" b="1">
                <a:latin typeface="Times New Roman" pitchFamily="18" charset="0"/>
              </a:rPr>
              <a:t>________</a:t>
            </a:r>
            <a:r>
              <a:rPr kumimoji="1" lang="zh-CN" altLang="en-US" sz="3600" b="1">
                <a:latin typeface="Times New Roman" pitchFamily="18" charset="0"/>
              </a:rPr>
              <a:t>，对迁入地区的</a:t>
            </a:r>
            <a:r>
              <a:rPr kumimoji="1" lang="zh-CN" altLang="en-US" sz="3600" b="1" u="sng">
                <a:latin typeface="Times New Roman" pitchFamily="18" charset="0"/>
              </a:rPr>
              <a:t>                      </a:t>
            </a:r>
            <a:r>
              <a:rPr kumimoji="1" lang="zh-CN" altLang="en-US" sz="3600" b="1">
                <a:latin typeface="Times New Roman" pitchFamily="18" charset="0"/>
              </a:rPr>
              <a:t>和生态系统的</a:t>
            </a:r>
            <a:r>
              <a:rPr kumimoji="1" lang="zh-CN" altLang="en-US" sz="3600" b="1" u="sng">
                <a:latin typeface="Times New Roman" pitchFamily="18" charset="0"/>
              </a:rPr>
              <a:t>              </a:t>
            </a:r>
            <a:r>
              <a:rPr kumimoji="1" lang="zh-CN" altLang="en-US" sz="3600" b="1">
                <a:latin typeface="Times New Roman" pitchFamily="18" charset="0"/>
              </a:rPr>
              <a:t>造成严重危害的现象，称为</a:t>
            </a:r>
            <a:r>
              <a:rPr kumimoji="1" lang="zh-CN" altLang="en-US" sz="3600" b="1" u="sng">
                <a:latin typeface="Times New Roman" pitchFamily="18" charset="0"/>
              </a:rPr>
              <a:t>                     </a:t>
            </a:r>
            <a:r>
              <a:rPr kumimoji="1" lang="zh-CN" altLang="en-US" sz="3600" b="1">
                <a:latin typeface="Times New Roman" pitchFamily="18" charset="0"/>
              </a:rPr>
              <a:t>。</a:t>
            </a:r>
          </a:p>
        </p:txBody>
      </p:sp>
      <p:sp>
        <p:nvSpPr>
          <p:cNvPr id="69636" name="Rectangle 4"/>
          <p:cNvSpPr>
            <a:spLocks noChangeArrowheads="1"/>
          </p:cNvSpPr>
          <p:nvPr/>
        </p:nvSpPr>
        <p:spPr bwMode="auto">
          <a:xfrm>
            <a:off x="5763283" y="3553852"/>
            <a:ext cx="2743200" cy="52322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800" b="1">
                <a:solidFill>
                  <a:srgbClr val="FF3300"/>
                </a:solidFill>
                <a:latin typeface="Times New Roman" pitchFamily="18" charset="0"/>
              </a:rPr>
              <a:t>繁殖、扩散</a:t>
            </a:r>
          </a:p>
        </p:txBody>
      </p:sp>
      <p:sp>
        <p:nvSpPr>
          <p:cNvPr id="69637" name="Rectangle 5"/>
          <p:cNvSpPr>
            <a:spLocks noChangeArrowheads="1"/>
          </p:cNvSpPr>
          <p:nvPr/>
        </p:nvSpPr>
        <p:spPr bwMode="auto">
          <a:xfrm>
            <a:off x="3620616" y="4119463"/>
            <a:ext cx="2895600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400" b="1">
                <a:solidFill>
                  <a:srgbClr val="FF3300"/>
                </a:solidFill>
                <a:latin typeface="Times New Roman" pitchFamily="18" charset="0"/>
              </a:rPr>
              <a:t>生物多样性</a:t>
            </a:r>
          </a:p>
        </p:txBody>
      </p:sp>
      <p:sp>
        <p:nvSpPr>
          <p:cNvPr id="69638" name="Rectangle 6"/>
          <p:cNvSpPr>
            <a:spLocks noChangeArrowheads="1"/>
          </p:cNvSpPr>
          <p:nvPr/>
        </p:nvSpPr>
        <p:spPr bwMode="auto">
          <a:xfrm>
            <a:off x="1475656" y="4627149"/>
            <a:ext cx="1112805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400" b="1">
                <a:solidFill>
                  <a:srgbClr val="FF3300"/>
                </a:solidFill>
                <a:latin typeface="Times New Roman" pitchFamily="18" charset="0"/>
              </a:rPr>
              <a:t>稳定性</a:t>
            </a:r>
          </a:p>
        </p:txBody>
      </p:sp>
      <p:sp>
        <p:nvSpPr>
          <p:cNvPr id="69639" name="Rectangle 7"/>
          <p:cNvSpPr>
            <a:spLocks noChangeArrowheads="1"/>
          </p:cNvSpPr>
          <p:nvPr/>
        </p:nvSpPr>
        <p:spPr bwMode="auto">
          <a:xfrm>
            <a:off x="1547813" y="5157788"/>
            <a:ext cx="2881312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400" b="1">
                <a:solidFill>
                  <a:srgbClr val="FF3300"/>
                </a:solidFill>
                <a:latin typeface="Times New Roman" pitchFamily="18" charset="0"/>
              </a:rPr>
              <a:t>生物入侵 </a:t>
            </a:r>
          </a:p>
        </p:txBody>
      </p:sp>
      <p:pic>
        <p:nvPicPr>
          <p:cNvPr id="69640" name="Picture 8" descr="052"/>
          <p:cNvPicPr>
            <a:picLocks noChangeAspect="1" noChangeArrowheads="1" noCrop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391400" y="304800"/>
            <a:ext cx="1371600" cy="138747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75"/>
                                        <p:tgtEl>
                                          <p:spTgt spid="696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75"/>
                                        <p:tgtEl>
                                          <p:spTgt spid="696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75"/>
                                        <p:tgtEl>
                                          <p:spTgt spid="696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75"/>
                                        <p:tgtEl>
                                          <p:spTgt spid="696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 build="p"/>
      <p:bldP spid="69637" grpId="0" build="p"/>
      <p:bldP spid="69638" grpId="0" build="p"/>
      <p:bldP spid="6963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58" name="Rectangle 2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zh-CN" b="1" smtClean="0"/>
              <a:t>2</a:t>
            </a:r>
            <a:r>
              <a:rPr lang="zh-CN" altLang="en-US" b="1" smtClean="0"/>
              <a:t>．生物</a:t>
            </a:r>
            <a:r>
              <a:rPr lang="zh-CN" altLang="en-US" b="1"/>
              <a:t>入侵的危害：</a:t>
            </a:r>
          </a:p>
          <a:p>
            <a:pPr>
              <a:buFont typeface="Wingdings" pitchFamily="2" charset="2"/>
              <a:buNone/>
            </a:pPr>
            <a:r>
              <a:rPr lang="zh-CN" altLang="en-US" b="1"/>
              <a:t>         入侵的物种由于脱离了在原产地和当地物种之间的</a:t>
            </a:r>
            <a:r>
              <a:rPr lang="zh-CN" altLang="en-US" b="1" u="sng"/>
              <a:t>                </a:t>
            </a:r>
            <a:r>
              <a:rPr lang="zh-CN" altLang="en-US" b="1"/>
              <a:t>关系，在新的环境里容易快速繁殖、扩散和爆发，影响到其他生物的生活和繁殖，因而导致入侵</a:t>
            </a:r>
            <a:r>
              <a:rPr lang="zh-CN" altLang="en-US" b="1" smtClean="0"/>
              <a:t>地区</a:t>
            </a:r>
            <a:endParaRPr lang="en-US" altLang="zh-CN" b="1" smtClean="0"/>
          </a:p>
          <a:p>
            <a:pPr>
              <a:buFont typeface="Wingdings" pitchFamily="2" charset="2"/>
              <a:buNone/>
            </a:pPr>
            <a:r>
              <a:rPr lang="zh-CN" altLang="en-US" b="1" u="sng" smtClean="0"/>
              <a:t>　</a:t>
            </a:r>
            <a:r>
              <a:rPr lang="zh-CN" altLang="en-US" b="1" u="sng"/>
              <a:t>　</a:t>
            </a:r>
            <a:r>
              <a:rPr lang="zh-CN" altLang="en-US" b="1" u="sng" smtClean="0"/>
              <a:t>                      </a:t>
            </a:r>
            <a:r>
              <a:rPr lang="zh-CN" altLang="en-US" b="1" smtClean="0"/>
              <a:t>的</a:t>
            </a:r>
            <a:r>
              <a:rPr lang="zh-CN" altLang="en-US" b="1"/>
              <a:t>破坏和丧失。</a:t>
            </a:r>
          </a:p>
        </p:txBody>
      </p:sp>
      <p:sp>
        <p:nvSpPr>
          <p:cNvPr id="70659" name="Rectangle 3"/>
          <p:cNvSpPr>
            <a:spLocks noChangeArrowheads="1"/>
          </p:cNvSpPr>
          <p:nvPr/>
        </p:nvSpPr>
        <p:spPr bwMode="auto">
          <a:xfrm>
            <a:off x="2913771" y="2679998"/>
            <a:ext cx="1422184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400" b="1">
                <a:solidFill>
                  <a:srgbClr val="FF3300"/>
                </a:solidFill>
                <a:latin typeface="Times New Roman" pitchFamily="18" charset="0"/>
              </a:rPr>
              <a:t>相互制约</a:t>
            </a:r>
          </a:p>
        </p:txBody>
      </p:sp>
      <p:sp>
        <p:nvSpPr>
          <p:cNvPr id="70660" name="Rectangle 4"/>
          <p:cNvSpPr>
            <a:spLocks noChangeArrowheads="1"/>
          </p:cNvSpPr>
          <p:nvPr/>
        </p:nvSpPr>
        <p:spPr bwMode="auto">
          <a:xfrm>
            <a:off x="1177851" y="4221088"/>
            <a:ext cx="1731564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2400" b="1">
                <a:solidFill>
                  <a:srgbClr val="FF3300"/>
                </a:solidFill>
                <a:latin typeface="Times New Roman" pitchFamily="18" charset="0"/>
              </a:rPr>
              <a:t>生物多样性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06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build="p"/>
      <p:bldP spid="70660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r>
              <a:rPr lang="zh-CN" altLang="en-US" b="1">
                <a:solidFill>
                  <a:srgbClr val="FF3300"/>
                </a:solidFill>
              </a:rPr>
              <a:t>二、识别生物性污染</a:t>
            </a:r>
          </a:p>
        </p:txBody>
      </p:sp>
      <p:sp>
        <p:nvSpPr>
          <p:cNvPr id="71683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04800" y="1447800"/>
            <a:ext cx="7772400" cy="28194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altLang="zh-CN" sz="3600" b="1">
                <a:latin typeface="宋体" pitchFamily="2" charset="-122"/>
              </a:rPr>
              <a:t>            </a:t>
            </a:r>
            <a:r>
              <a:rPr lang="zh-CN" altLang="en-US" sz="4400" b="1">
                <a:latin typeface="宋体" pitchFamily="2" charset="-122"/>
              </a:rPr>
              <a:t>资料分析</a:t>
            </a:r>
            <a:endParaRPr lang="zh-CN" altLang="en-US" sz="4400" b="1"/>
          </a:p>
          <a:p>
            <a:r>
              <a:rPr lang="zh-CN" altLang="en-US" sz="3600" b="1"/>
              <a:t>实例</a:t>
            </a:r>
            <a:r>
              <a:rPr lang="en-US" altLang="zh-CN" sz="3600" b="1"/>
              <a:t>1</a:t>
            </a:r>
            <a:r>
              <a:rPr lang="zh-CN" altLang="en-US" sz="3600" b="1"/>
              <a:t>、赤潮</a:t>
            </a:r>
          </a:p>
          <a:p>
            <a:r>
              <a:rPr lang="zh-CN" altLang="en-US" sz="3600" b="1"/>
              <a:t>实例</a:t>
            </a:r>
            <a:r>
              <a:rPr lang="en-US" altLang="zh-CN" sz="3600" b="1"/>
              <a:t>2</a:t>
            </a:r>
            <a:r>
              <a:rPr lang="zh-CN" altLang="en-US" sz="3600" b="1"/>
              <a:t>、</a:t>
            </a:r>
            <a:r>
              <a:rPr lang="zh-CN" altLang="en-US" sz="3600" b="1">
                <a:latin typeface="宋体" pitchFamily="2" charset="-122"/>
              </a:rPr>
              <a:t>伦敦烟雾事件</a:t>
            </a:r>
          </a:p>
          <a:p>
            <a:r>
              <a:rPr lang="zh-CN" altLang="en-US" sz="3600" b="1">
                <a:latin typeface="宋体" pitchFamily="2" charset="-122"/>
              </a:rPr>
              <a:t>实例</a:t>
            </a:r>
            <a:r>
              <a:rPr lang="en-US" altLang="zh-CN" sz="3600" b="1">
                <a:latin typeface="宋体" pitchFamily="2" charset="-122"/>
              </a:rPr>
              <a:t>3</a:t>
            </a:r>
            <a:r>
              <a:rPr lang="zh-CN" altLang="en-US" sz="3600" b="1">
                <a:latin typeface="宋体" pitchFamily="2" charset="-122"/>
              </a:rPr>
              <a:t>、电磁辐射</a:t>
            </a:r>
          </a:p>
        </p:txBody>
      </p:sp>
      <p:sp>
        <p:nvSpPr>
          <p:cNvPr id="71684" name="Rectangle 4"/>
          <p:cNvSpPr>
            <a:spLocks noChangeArrowheads="1"/>
          </p:cNvSpPr>
          <p:nvPr/>
        </p:nvSpPr>
        <p:spPr bwMode="auto">
          <a:xfrm>
            <a:off x="5867400" y="2133600"/>
            <a:ext cx="2224088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3200" b="1">
                <a:solidFill>
                  <a:srgbClr val="0000CC"/>
                </a:solidFill>
                <a:latin typeface="宋体" pitchFamily="2" charset="-122"/>
              </a:rPr>
              <a:t>生物性污染</a:t>
            </a:r>
          </a:p>
        </p:txBody>
      </p:sp>
      <p:sp>
        <p:nvSpPr>
          <p:cNvPr id="71685" name="Rectangle 5"/>
          <p:cNvSpPr>
            <a:spLocks noChangeArrowheads="1"/>
          </p:cNvSpPr>
          <p:nvPr/>
        </p:nvSpPr>
        <p:spPr bwMode="auto">
          <a:xfrm>
            <a:off x="5867400" y="2895600"/>
            <a:ext cx="2224088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3200" b="1">
                <a:solidFill>
                  <a:srgbClr val="0000CC"/>
                </a:solidFill>
                <a:latin typeface="宋体" pitchFamily="2" charset="-122"/>
              </a:rPr>
              <a:t>化学性污染</a:t>
            </a:r>
          </a:p>
        </p:txBody>
      </p:sp>
      <p:sp>
        <p:nvSpPr>
          <p:cNvPr id="71686" name="Rectangle 6"/>
          <p:cNvSpPr>
            <a:spLocks noChangeArrowheads="1"/>
          </p:cNvSpPr>
          <p:nvPr/>
        </p:nvSpPr>
        <p:spPr bwMode="auto">
          <a:xfrm>
            <a:off x="5867400" y="3657600"/>
            <a:ext cx="2224088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kumimoji="1" lang="zh-CN" altLang="en-US" sz="3200" b="1">
                <a:solidFill>
                  <a:srgbClr val="0000CC"/>
                </a:solidFill>
                <a:latin typeface="宋体" pitchFamily="2" charset="-122"/>
              </a:rPr>
              <a:t>物理性污染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6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16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16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 build="p"/>
      <p:bldP spid="71685" grpId="0" build="p"/>
      <p:bldP spid="7168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6" name="Rectangle 2"/>
          <p:cNvSpPr>
            <a:spLocks noGrp="1" noRot="1" noChangeArrowheads="1"/>
          </p:cNvSpPr>
          <p:nvPr>
            <p:ph idx="1"/>
          </p:nvPr>
        </p:nvSpPr>
        <p:spPr>
          <a:xfrm>
            <a:off x="533400" y="1676400"/>
            <a:ext cx="8153400" cy="41148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altLang="zh-CN">
              <a:latin typeface="宋体" pitchFamily="2" charset="-122"/>
            </a:endParaRPr>
          </a:p>
          <a:p>
            <a:r>
              <a:rPr lang="en-US" altLang="zh-CN" sz="3600" b="1">
                <a:latin typeface="宋体" pitchFamily="2" charset="-122"/>
              </a:rPr>
              <a:t>1.</a:t>
            </a:r>
            <a:r>
              <a:rPr lang="zh-CN" altLang="en-US" sz="3600" b="1">
                <a:latin typeface="宋体" pitchFamily="2" charset="-122"/>
              </a:rPr>
              <a:t>第一个事例中，造成这种污染的</a:t>
            </a:r>
            <a:r>
              <a:rPr lang="zh-CN" altLang="en-US" sz="3600" b="1" smtClean="0">
                <a:latin typeface="宋体" pitchFamily="2" charset="-122"/>
              </a:rPr>
              <a:t>直</a:t>
            </a:r>
            <a:endParaRPr lang="en-US" altLang="zh-CN" sz="3600" b="1" smtClean="0">
              <a:latin typeface="宋体" pitchFamily="2" charset="-122"/>
            </a:endParaRPr>
          </a:p>
          <a:p>
            <a:pPr marL="0" indent="0">
              <a:buNone/>
            </a:pPr>
            <a:r>
              <a:rPr lang="zh-CN" altLang="en-US" sz="3600" b="1">
                <a:latin typeface="宋体" pitchFamily="2" charset="-122"/>
              </a:rPr>
              <a:t>　 </a:t>
            </a:r>
            <a:r>
              <a:rPr lang="zh-CN" altLang="en-US" sz="3600" b="1" smtClean="0">
                <a:latin typeface="宋体" pitchFamily="2" charset="-122"/>
              </a:rPr>
              <a:t> 接</a:t>
            </a:r>
            <a:r>
              <a:rPr lang="zh-CN" altLang="en-US" sz="3600" b="1">
                <a:latin typeface="宋体" pitchFamily="2" charset="-122"/>
              </a:rPr>
              <a:t>原因是什么？</a:t>
            </a:r>
            <a:endParaRPr lang="zh-CN" altLang="en-US" sz="3600" b="1"/>
          </a:p>
          <a:p>
            <a:pPr>
              <a:buFont typeface="Wingdings" pitchFamily="2" charset="2"/>
              <a:buNone/>
            </a:pPr>
            <a:r>
              <a:rPr lang="zh-CN" altLang="en-US" sz="3600" b="1">
                <a:latin typeface="宋体" pitchFamily="2" charset="-122"/>
              </a:rPr>
              <a:t>    造成第一个事例中污染的直接</a:t>
            </a:r>
            <a:r>
              <a:rPr lang="zh-CN" altLang="en-US" sz="3600" b="1" smtClean="0">
                <a:latin typeface="宋体" pitchFamily="2" charset="-122"/>
              </a:rPr>
              <a:t>原因</a:t>
            </a:r>
            <a:endParaRPr lang="en-US" altLang="zh-CN" sz="3600" b="1" smtClean="0">
              <a:latin typeface="宋体" pitchFamily="2" charset="-122"/>
            </a:endParaRPr>
          </a:p>
          <a:p>
            <a:pPr>
              <a:buFont typeface="Wingdings" pitchFamily="2" charset="2"/>
              <a:buNone/>
            </a:pPr>
            <a:r>
              <a:rPr lang="en-US" altLang="zh-CN" sz="3600" b="1">
                <a:latin typeface="宋体" pitchFamily="2" charset="-122"/>
              </a:rPr>
              <a:t> </a:t>
            </a:r>
            <a:r>
              <a:rPr lang="en-US" altLang="zh-CN" sz="3600" b="1" smtClean="0">
                <a:latin typeface="宋体" pitchFamily="2" charset="-122"/>
              </a:rPr>
              <a:t>   </a:t>
            </a:r>
            <a:r>
              <a:rPr lang="zh-CN" altLang="en-US" sz="3600" b="1" smtClean="0">
                <a:latin typeface="宋体" pitchFamily="2" charset="-122"/>
              </a:rPr>
              <a:t>是</a:t>
            </a:r>
            <a:r>
              <a:rPr lang="zh-CN" altLang="en-US" sz="3600" b="1">
                <a:latin typeface="宋体" pitchFamily="2" charset="-122"/>
              </a:rPr>
              <a:t>海水中</a:t>
            </a:r>
            <a:r>
              <a:rPr lang="en-US" altLang="zh-CN" sz="3600" b="1">
                <a:latin typeface="宋体" pitchFamily="2" charset="-122"/>
              </a:rPr>
              <a:t>N</a:t>
            </a:r>
            <a:r>
              <a:rPr lang="zh-CN" altLang="en-US" sz="3600" b="1">
                <a:latin typeface="宋体" pitchFamily="2" charset="-122"/>
              </a:rPr>
              <a:t>、</a:t>
            </a:r>
            <a:r>
              <a:rPr lang="en-US" altLang="zh-CN" sz="3600" b="1">
                <a:latin typeface="宋体" pitchFamily="2" charset="-122"/>
              </a:rPr>
              <a:t>P</a:t>
            </a:r>
            <a:r>
              <a:rPr lang="zh-CN" altLang="en-US" sz="3600" b="1">
                <a:latin typeface="宋体" pitchFamily="2" charset="-122"/>
              </a:rPr>
              <a:t>等养分的含量过高。</a:t>
            </a:r>
            <a:endParaRPr lang="zh-CN" altLang="en-US" sz="3600" b="1"/>
          </a:p>
          <a:p>
            <a:endParaRPr lang="en-US" altLang="zh-CN"/>
          </a:p>
        </p:txBody>
      </p:sp>
      <p:sp>
        <p:nvSpPr>
          <p:cNvPr id="72707" name="WordArt 3"/>
          <p:cNvSpPr>
            <a:spLocks noChangeArrowheads="1" noChangeShapeType="1" noTextEdit="1"/>
          </p:cNvSpPr>
          <p:nvPr/>
        </p:nvSpPr>
        <p:spPr bwMode="auto">
          <a:xfrm>
            <a:off x="762000" y="457200"/>
            <a:ext cx="3200400" cy="1219200"/>
          </a:xfrm>
          <a:prstGeom prst="rect">
            <a:avLst/>
          </a:prstGeom>
        </p:spPr>
        <p:txBody>
          <a:bodyPr wrap="none" fromWordArt="1">
            <a:prstTxWarp prst="textDoubleWave1">
              <a:avLst>
                <a:gd name="adj1" fmla="val 6500"/>
                <a:gd name="adj2" fmla="val 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 kern="10" spc="-360">
                <a:ln w="12700">
                  <a:solidFill>
                    <a:srgbClr val="000099"/>
                  </a:solidFill>
                  <a:round/>
                </a:ln>
                <a:solidFill>
                  <a:srgbClr val="FFFF00"/>
                </a:solidFill>
                <a:effectLst>
                  <a:outerShdw dist="125724" dir="18900000" algn="ctr" rotWithShape="0">
                    <a:srgbClr val="000099"/>
                  </a:outerShdw>
                </a:effectLst>
                <a:latin typeface="华文行楷"/>
                <a:ea typeface="华文行楷"/>
              </a:rPr>
              <a:t>讨论：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27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27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27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27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6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3600" b="1">
                <a:latin typeface="宋体" pitchFamily="2" charset="-122"/>
              </a:rPr>
              <a:t>2.</a:t>
            </a:r>
            <a:r>
              <a:rPr lang="zh-CN" altLang="en-US" sz="3600" b="1">
                <a:latin typeface="宋体" pitchFamily="2" charset="-122"/>
              </a:rPr>
              <a:t>第二、第三个事例与第一个事例</a:t>
            </a:r>
            <a:r>
              <a:rPr lang="zh-CN" altLang="en-US" sz="3600" b="1" smtClean="0">
                <a:latin typeface="宋体" pitchFamily="2" charset="-122"/>
              </a:rPr>
              <a:t>有</a:t>
            </a:r>
            <a:endParaRPr lang="en-US" altLang="zh-CN" sz="3600" b="1" smtClean="0">
              <a:latin typeface="宋体" pitchFamily="2" charset="-122"/>
            </a:endParaRPr>
          </a:p>
          <a:p>
            <a:pPr marL="0" indent="0">
              <a:buNone/>
            </a:pPr>
            <a:r>
              <a:rPr lang="en-US" altLang="zh-CN" sz="3600" b="1">
                <a:latin typeface="宋体" pitchFamily="2" charset="-122"/>
              </a:rPr>
              <a:t> </a:t>
            </a:r>
            <a:r>
              <a:rPr lang="en-US" altLang="zh-CN" sz="3600" b="1" smtClean="0">
                <a:latin typeface="宋体" pitchFamily="2" charset="-122"/>
              </a:rPr>
              <a:t>   </a:t>
            </a:r>
            <a:r>
              <a:rPr lang="zh-CN" altLang="en-US" sz="3600" b="1" smtClean="0">
                <a:latin typeface="宋体" pitchFamily="2" charset="-122"/>
              </a:rPr>
              <a:t>何不</a:t>
            </a:r>
            <a:r>
              <a:rPr lang="zh-CN" altLang="en-US" sz="3600" b="1">
                <a:latin typeface="宋体" pitchFamily="2" charset="-122"/>
              </a:rPr>
              <a:t>同？</a:t>
            </a:r>
            <a:endParaRPr lang="zh-CN" altLang="en-US" sz="3600" b="1"/>
          </a:p>
          <a:p>
            <a:pPr>
              <a:buFont typeface="Wingdings" pitchFamily="2" charset="2"/>
              <a:buNone/>
            </a:pPr>
            <a:r>
              <a:rPr lang="zh-CN" altLang="en-US" sz="3600" b="1" smtClean="0">
                <a:latin typeface="宋体" pitchFamily="2" charset="-122"/>
              </a:rPr>
              <a:t>    第二</a:t>
            </a:r>
            <a:r>
              <a:rPr lang="zh-CN" altLang="en-US" sz="3600" b="1">
                <a:latin typeface="宋体" pitchFamily="2" charset="-122"/>
              </a:rPr>
              <a:t>、第三个事例与第一个事例</a:t>
            </a:r>
            <a:r>
              <a:rPr lang="zh-CN" altLang="en-US" sz="3600" b="1" smtClean="0">
                <a:latin typeface="宋体" pitchFamily="2" charset="-122"/>
              </a:rPr>
              <a:t>的</a:t>
            </a:r>
            <a:endParaRPr lang="en-US" altLang="zh-CN" sz="3600" b="1" smtClean="0">
              <a:latin typeface="宋体" pitchFamily="2" charset="-122"/>
            </a:endParaRPr>
          </a:p>
          <a:p>
            <a:pPr>
              <a:buFont typeface="Wingdings" pitchFamily="2" charset="2"/>
              <a:buNone/>
            </a:pPr>
            <a:r>
              <a:rPr lang="en-US" altLang="zh-CN" sz="3600" b="1">
                <a:latin typeface="宋体" pitchFamily="2" charset="-122"/>
              </a:rPr>
              <a:t> </a:t>
            </a:r>
            <a:r>
              <a:rPr lang="en-US" altLang="zh-CN" sz="3600" b="1" smtClean="0">
                <a:latin typeface="宋体" pitchFamily="2" charset="-122"/>
              </a:rPr>
              <a:t>   </a:t>
            </a:r>
            <a:r>
              <a:rPr lang="zh-CN" altLang="en-US" sz="3600" b="1" smtClean="0">
                <a:latin typeface="宋体" pitchFamily="2" charset="-122"/>
              </a:rPr>
              <a:t>不同</a:t>
            </a:r>
            <a:r>
              <a:rPr lang="zh-CN" altLang="en-US" sz="3600" b="1">
                <a:latin typeface="宋体" pitchFamily="2" charset="-122"/>
              </a:rPr>
              <a:t>之处在于：污染不是由于</a:t>
            </a:r>
            <a:r>
              <a:rPr lang="zh-CN" altLang="en-US" sz="3600" b="1" smtClean="0">
                <a:latin typeface="宋体" pitchFamily="2" charset="-122"/>
              </a:rPr>
              <a:t>生物</a:t>
            </a:r>
            <a:endParaRPr lang="en-US" altLang="zh-CN" sz="3600" b="1" smtClean="0">
              <a:latin typeface="宋体" pitchFamily="2" charset="-122"/>
            </a:endParaRPr>
          </a:p>
          <a:p>
            <a:pPr>
              <a:buFont typeface="Wingdings" pitchFamily="2" charset="2"/>
              <a:buNone/>
            </a:pPr>
            <a:r>
              <a:rPr lang="en-US" altLang="zh-CN" sz="3600" b="1">
                <a:latin typeface="宋体" pitchFamily="2" charset="-122"/>
              </a:rPr>
              <a:t> </a:t>
            </a:r>
            <a:r>
              <a:rPr lang="en-US" altLang="zh-CN" sz="3600" b="1" smtClean="0">
                <a:latin typeface="宋体" pitchFamily="2" charset="-122"/>
              </a:rPr>
              <a:t>   </a:t>
            </a:r>
            <a:r>
              <a:rPr lang="zh-CN" altLang="en-US" sz="3600" b="1" smtClean="0">
                <a:latin typeface="宋体" pitchFamily="2" charset="-122"/>
              </a:rPr>
              <a:t>性</a:t>
            </a:r>
            <a:r>
              <a:rPr lang="zh-CN" altLang="en-US" sz="3600" b="1">
                <a:latin typeface="宋体" pitchFamily="2" charset="-122"/>
              </a:rPr>
              <a:t>因素，而是由物理、化学因素</a:t>
            </a:r>
            <a:r>
              <a:rPr lang="zh-CN" altLang="en-US" sz="3600" b="1" smtClean="0">
                <a:latin typeface="宋体" pitchFamily="2" charset="-122"/>
              </a:rPr>
              <a:t>引</a:t>
            </a:r>
            <a:endParaRPr lang="en-US" altLang="zh-CN" sz="3600" b="1" smtClean="0">
              <a:latin typeface="宋体" pitchFamily="2" charset="-122"/>
            </a:endParaRPr>
          </a:p>
          <a:p>
            <a:pPr>
              <a:buFont typeface="Wingdings" pitchFamily="2" charset="2"/>
              <a:buNone/>
            </a:pPr>
            <a:r>
              <a:rPr lang="en-US" altLang="zh-CN" sz="3600" b="1">
                <a:latin typeface="宋体" pitchFamily="2" charset="-122"/>
              </a:rPr>
              <a:t> </a:t>
            </a:r>
            <a:r>
              <a:rPr lang="en-US" altLang="zh-CN" sz="3600" b="1" smtClean="0">
                <a:latin typeface="宋体" pitchFamily="2" charset="-122"/>
              </a:rPr>
              <a:t>   </a:t>
            </a:r>
            <a:r>
              <a:rPr lang="zh-CN" altLang="en-US" sz="3600" b="1" smtClean="0">
                <a:latin typeface="宋体" pitchFamily="2" charset="-122"/>
              </a:rPr>
              <a:t>起</a:t>
            </a:r>
            <a:r>
              <a:rPr lang="zh-CN" altLang="en-US" sz="3600" b="1">
                <a:latin typeface="宋体" pitchFamily="2" charset="-122"/>
              </a:rPr>
              <a:t>的。</a:t>
            </a:r>
            <a:endParaRPr lang="zh-CN" altLang="en-US" sz="3600" b="1"/>
          </a:p>
          <a:p>
            <a:endParaRPr lang="en-US" altLang="zh-CN" sz="36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37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37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1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https://d.book118.com/158045017045006023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C7EDCC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宋体</vt:lpstr>
      <vt:lpstr>Times New Roman</vt:lpstr>
      <vt:lpstr>华文行楷</vt:lpstr>
      <vt:lpstr>Wingdings</vt:lpstr>
      <vt:lpstr>Office Theme</vt:lpstr>
      <vt:lpstr> 4.1生物性污染及其预防</vt:lpstr>
      <vt:lpstr>PowerPoint Presentation</vt:lpstr>
      <vt:lpstr>PowerPoint Presentation</vt:lpstr>
      <vt:lpstr>PowerPoint Presentation</vt:lpstr>
      <vt:lpstr>PowerPoint Presentation</vt:lpstr>
      <vt:lpstr>“植物杀手”薇甘菊 </vt:lpstr>
      <vt:lpstr>PowerPoint Presentation</vt:lpstr>
      <vt:lpstr>一、生物入侵的概念</vt:lpstr>
      <vt:lpstr>PowerPoint Presentation</vt:lpstr>
      <vt:lpstr>二、识别生物性污染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2024-08-29T20:19:07.340</cp:lastPrinted>
  <dcterms:created xsi:type="dcterms:W3CDTF">2024-08-29T12:19:07Z</dcterms:created>
  <dcterms:modified xsi:type="dcterms:W3CDTF">2024-08-29T12:19:09Z</dcterms:modified>
</cp:coreProperties>
</file>