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wmf" ContentType="image/x-wmf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9" r:id="rId2"/>
    <p:sldMasterId id="2147483681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4" r:id="rId17"/>
  </p:sldIdLst>
  <p:sldSz cx="9144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charts/_rels/chart1.xml.rels>&#65279;<?xml version="1.0" encoding="utf-8" standalone="yes"?><Relationships xmlns="http://schemas.openxmlformats.org/package/2006/relationships"><Relationship Id="rId1" Type="http://schemas.openxmlformats.org/officeDocument/2006/relationships/oleObject" Target="file:///E:\&#27867;&#22478;\&#23448;&#26381;\&#25968;&#25454;\&#31561;&#32423;&#27969;&#22833;&#20998;&#24067;(28%2029%2030&#21306;&#65289;1.xlsx" TargetMode="External" /></Relationships>
</file>

<file path=ppt/charts/chart1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1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ineChart>
        <c:grouping/>
        <c:varyColors val="0"/>
        <c:ser>
          <c:idx val="0"/>
          <c:order val="0"/>
          <c:tx>
            <c:v>33区</c:v>
          </c:tx>
          <c:val>
            <c:numRef>
              <c:f>mc33!$G$6:$G$25</c:f>
              <c:numCache>
                <c:formatCode>0.0%</c:formatCode>
                <c:ptCount val="20"/>
                <c:pt idx="0">
                  <c:v>0.222153047534702</c:v>
                </c:pt>
                <c:pt idx="1">
                  <c:v>0.0593021930324528</c:v>
                </c:pt>
                <c:pt idx="2">
                  <c:v>0.0545934428241979</c:v>
                </c:pt>
                <c:pt idx="3">
                  <c:v>0.0159062809641977</c:v>
                </c:pt>
                <c:pt idx="4">
                  <c:v>0.126364616855046</c:v>
                </c:pt>
                <c:pt idx="5">
                  <c:v>0.126969651798006</c:v>
                </c:pt>
                <c:pt idx="6">
                  <c:v>0.0703418885858843</c:v>
                </c:pt>
                <c:pt idx="7">
                  <c:v>0.0465526161184817</c:v>
                </c:pt>
                <c:pt idx="8">
                  <c:v>0.0399498434800909</c:v>
                </c:pt>
                <c:pt idx="9">
                  <c:v>0.0401252159273257</c:v>
                </c:pt>
                <c:pt idx="10">
                  <c:v>0.0312689073419675</c:v>
                </c:pt>
                <c:pt idx="11">
                  <c:v>0.0283314188507844</c:v>
                </c:pt>
                <c:pt idx="12">
                  <c:v>0.0175986250800137</c:v>
                </c:pt>
                <c:pt idx="13">
                  <c:v>0.0101365274501723</c:v>
                </c:pt>
                <c:pt idx="14">
                  <c:v>0.0129424866059294</c:v>
                </c:pt>
                <c:pt idx="15">
                  <c:v>0.0118201029436265</c:v>
                </c:pt>
                <c:pt idx="16">
                  <c:v>0.0092508965916365</c:v>
                </c:pt>
                <c:pt idx="17">
                  <c:v>0.00580482800347238</c:v>
                </c:pt>
                <c:pt idx="18">
                  <c:v>0.00283226502284226</c:v>
                </c:pt>
                <c:pt idx="19">
                  <c:v>0.00650631779241165</c:v>
                </c:pt>
              </c:numCache>
            </c:numRef>
          </c:val>
          <c:smooth val="0"/>
        </c:ser>
        <c:ser>
          <c:idx val="1"/>
          <c:order val="1"/>
          <c:tx>
            <c:v>34区</c:v>
          </c:tx>
          <c:val>
            <c:numRef>
              <c:f>mc34!$G$6:$G$25</c:f>
              <c:numCache>
                <c:formatCode>0.0%</c:formatCode>
                <c:ptCount val="20"/>
                <c:pt idx="0">
                  <c:v>0.242111967970154</c:v>
                </c:pt>
                <c:pt idx="1">
                  <c:v>0.0520712482085579</c:v>
                </c:pt>
                <c:pt idx="2">
                  <c:v>0.048727223094247</c:v>
                </c:pt>
                <c:pt idx="3">
                  <c:v>0.0148433767829114</c:v>
                </c:pt>
                <c:pt idx="4">
                  <c:v>0.117325234877955</c:v>
                </c:pt>
                <c:pt idx="5">
                  <c:v>0.109875110898792</c:v>
                </c:pt>
                <c:pt idx="6">
                  <c:v>0.0597488568893742</c:v>
                </c:pt>
                <c:pt idx="7">
                  <c:v>0.0474191860597375</c:v>
                </c:pt>
                <c:pt idx="8">
                  <c:v>0.0387292704565618</c:v>
                </c:pt>
                <c:pt idx="9">
                  <c:v>0.0358515889806411</c:v>
                </c:pt>
                <c:pt idx="10">
                  <c:v>0.0294023976887555</c:v>
                </c:pt>
                <c:pt idx="11">
                  <c:v>0.0263427284515117</c:v>
                </c:pt>
                <c:pt idx="12">
                  <c:v>0.0151163584248959</c:v>
                </c:pt>
                <c:pt idx="13">
                  <c:v>0.0101003207534293</c:v>
                </c:pt>
                <c:pt idx="14">
                  <c:v>0.0113742350826907</c:v>
                </c:pt>
                <c:pt idx="15">
                  <c:v>0.00963397711503902</c:v>
                </c:pt>
                <c:pt idx="16">
                  <c:v>0.00846243090152189</c:v>
                </c:pt>
                <c:pt idx="17">
                  <c:v>0.00535726472394732</c:v>
                </c:pt>
                <c:pt idx="18">
                  <c:v>0.00302554653199573</c:v>
                </c:pt>
                <c:pt idx="19">
                  <c:v>0.00577811142200688</c:v>
                </c:pt>
              </c:numCache>
            </c:numRef>
          </c:val>
          <c:smooth val="0"/>
        </c:ser>
        <c:ser>
          <c:idx val="2"/>
          <c:order val="2"/>
          <c:tx>
            <c:v>35区</c:v>
          </c:tx>
          <c:val>
            <c:numRef>
              <c:f>mc35!$G$6:$G$25</c:f>
              <c:numCache>
                <c:formatCode>0.0%</c:formatCode>
                <c:ptCount val="20"/>
                <c:pt idx="0">
                  <c:v>0.248875146840437</c:v>
                </c:pt>
                <c:pt idx="1">
                  <c:v>0.0593013719883858</c:v>
                </c:pt>
                <c:pt idx="2">
                  <c:v>0.0520757142540506</c:v>
                </c:pt>
                <c:pt idx="3">
                  <c:v>0.0175654409646031</c:v>
                </c:pt>
                <c:pt idx="4">
                  <c:v>0.107088237249817</c:v>
                </c:pt>
                <c:pt idx="5">
                  <c:v>0.0915841035529845</c:v>
                </c:pt>
                <c:pt idx="6">
                  <c:v>0.0522751956025445</c:v>
                </c:pt>
                <c:pt idx="7">
                  <c:v>0.0626482257242281</c:v>
                </c:pt>
                <c:pt idx="8">
                  <c:v>0.0400403395615843</c:v>
                </c:pt>
                <c:pt idx="9">
                  <c:v>0.0334463727641466</c:v>
                </c:pt>
                <c:pt idx="10">
                  <c:v>0.0267415829953233</c:v>
                </c:pt>
                <c:pt idx="11">
                  <c:v>0.0263647848926125</c:v>
                </c:pt>
                <c:pt idx="12">
                  <c:v>0.0123567613094842</c:v>
                </c:pt>
                <c:pt idx="13">
                  <c:v>0.00892124919653346</c:v>
                </c:pt>
                <c:pt idx="14">
                  <c:v>0.00850012190526852</c:v>
                </c:pt>
                <c:pt idx="15">
                  <c:v>0.00830064055677463</c:v>
                </c:pt>
                <c:pt idx="16">
                  <c:v>0.0075137974599375</c:v>
                </c:pt>
                <c:pt idx="17">
                  <c:v>0.00531950262650443</c:v>
                </c:pt>
                <c:pt idx="18">
                  <c:v>0.00237161158764989</c:v>
                </c:pt>
                <c:pt idx="19">
                  <c:v>0.00526409114081168</c:v>
                </c:pt>
              </c:numCache>
            </c:numRef>
          </c:val>
          <c:smooth val="0"/>
        </c:ser>
        <c:ser>
          <c:idx val="3"/>
          <c:order val="3"/>
          <c:tx>
            <c:v>36区</c:v>
          </c:tx>
          <c:val>
            <c:numRef>
              <c:f>mc36!$G$6:$G$25</c:f>
              <c:numCache>
                <c:formatCode>0.0%</c:formatCode>
                <c:ptCount val="20"/>
                <c:pt idx="0">
                  <c:v>0.215577758372365</c:v>
                </c:pt>
                <c:pt idx="1">
                  <c:v>0.0390351225376232</c:v>
                </c:pt>
                <c:pt idx="2">
                  <c:v>0.0332399605339261</c:v>
                </c:pt>
                <c:pt idx="3">
                  <c:v>0.0152534107533711</c:v>
                </c:pt>
                <c:pt idx="4">
                  <c:v>0.0967939485353325</c:v>
                </c:pt>
                <c:pt idx="5">
                  <c:v>0.0853397144380052</c:v>
                </c:pt>
                <c:pt idx="6">
                  <c:v>0.0486294611973644</c:v>
                </c:pt>
                <c:pt idx="7">
                  <c:v>0.057974301688649</c:v>
                </c:pt>
                <c:pt idx="8">
                  <c:v>0.0355194665275526</c:v>
                </c:pt>
                <c:pt idx="9">
                  <c:v>0.0282386563389546</c:v>
                </c:pt>
                <c:pt idx="10">
                  <c:v>0.0221146103859283</c:v>
                </c:pt>
                <c:pt idx="11">
                  <c:v>0.0195742653980063</c:v>
                </c:pt>
                <c:pt idx="12">
                  <c:v>0.00738287762114838</c:v>
                </c:pt>
                <c:pt idx="13">
                  <c:v>0.0062147725597378</c:v>
                </c:pt>
                <c:pt idx="14">
                  <c:v>0.00525080236342811</c:v>
                </c:pt>
                <c:pt idx="15">
                  <c:v>0.00497862254329362</c:v>
                </c:pt>
                <c:pt idx="16">
                  <c:v>0.00430951381879629</c:v>
                </c:pt>
                <c:pt idx="17">
                  <c:v>0.00252900416208309</c:v>
                </c:pt>
                <c:pt idx="18">
                  <c:v>0.00117944588724951</c:v>
                </c:pt>
                <c:pt idx="19">
                  <c:v>0.00243827755537159</c:v>
                </c:pt>
              </c:numCache>
            </c:numRef>
          </c:val>
          <c:smooth val="0"/>
        </c:ser>
        <c:ser>
          <c:idx val="4"/>
          <c:order val="4"/>
          <c:tx>
            <c:v>28区</c:v>
          </c:tx>
          <c:val>
            <c:numRef>
              <c:f>mc28!$G$6:$G$25</c:f>
              <c:numCache>
                <c:formatCode>0.0%</c:formatCode>
                <c:ptCount val="20"/>
                <c:pt idx="0">
                  <c:v>0.137859117385724</c:v>
                </c:pt>
                <c:pt idx="1">
                  <c:v>0.0264710237930694</c:v>
                </c:pt>
                <c:pt idx="2">
                  <c:v>0.039836114127752</c:v>
                </c:pt>
                <c:pt idx="3">
                  <c:v>0.0132293414947182</c:v>
                </c:pt>
                <c:pt idx="4">
                  <c:v>0.0996026261230133</c:v>
                </c:pt>
                <c:pt idx="5">
                  <c:v>0.0984672721887651</c:v>
                </c:pt>
                <c:pt idx="6">
                  <c:v>0.0542871951821503</c:v>
                </c:pt>
                <c:pt idx="7">
                  <c:v>0.0312222331918255</c:v>
                </c:pt>
                <c:pt idx="8">
                  <c:v>0.0304447625629381</c:v>
                </c:pt>
                <c:pt idx="9">
                  <c:v>0.0409591272583671</c:v>
                </c:pt>
                <c:pt idx="10">
                  <c:v>0.0317775693553164</c:v>
                </c:pt>
                <c:pt idx="11">
                  <c:v>0.0264833645967026</c:v>
                </c:pt>
                <c:pt idx="12">
                  <c:v>0.0176596899990127</c:v>
                </c:pt>
                <c:pt idx="13">
                  <c:v>0.0104773422845296</c:v>
                </c:pt>
                <c:pt idx="14">
                  <c:v>0.0124395300621977</c:v>
                </c:pt>
                <c:pt idx="15">
                  <c:v>0.0122667588113338</c:v>
                </c:pt>
                <c:pt idx="16">
                  <c:v>0.0090828314739856</c:v>
                </c:pt>
                <c:pt idx="17">
                  <c:v>0.00614572020930003</c:v>
                </c:pt>
                <c:pt idx="18">
                  <c:v>0.00315924573008195</c:v>
                </c:pt>
                <c:pt idx="19">
                  <c:v>0.00625678744199823</c:v>
                </c:pt>
              </c:numCache>
            </c:numRef>
          </c:val>
          <c:smooth val="0"/>
        </c:ser>
        <c:ser>
          <c:idx val="5"/>
          <c:order val="5"/>
          <c:tx>
            <c:v>29区</c:v>
          </c:tx>
          <c:val>
            <c:numRef>
              <c:f>mc29!$G$6:$G$25</c:f>
              <c:numCache>
                <c:formatCode>0.0%</c:formatCode>
                <c:ptCount val="20"/>
                <c:pt idx="0">
                  <c:v>0.178636858783918</c:v>
                </c:pt>
                <c:pt idx="1">
                  <c:v>0.0291765696177461</c:v>
                </c:pt>
                <c:pt idx="2">
                  <c:v>0.0266389384036443</c:v>
                </c:pt>
                <c:pt idx="3">
                  <c:v>0.0151143790849673</c:v>
                </c:pt>
                <c:pt idx="4">
                  <c:v>0.107174688057041</c:v>
                </c:pt>
                <c:pt idx="5">
                  <c:v>0.10427807486631</c:v>
                </c:pt>
                <c:pt idx="6">
                  <c:v>0.0588854228560112</c:v>
                </c:pt>
                <c:pt idx="7">
                  <c:v>0.0343632402455932</c:v>
                </c:pt>
                <c:pt idx="8">
                  <c:v>0.0301916221033868</c:v>
                </c:pt>
                <c:pt idx="9">
                  <c:v>0.0310828877005348</c:v>
                </c:pt>
                <c:pt idx="10">
                  <c:v>0.023767082590612</c:v>
                </c:pt>
                <c:pt idx="11">
                  <c:v>0.0203381857793623</c:v>
                </c:pt>
                <c:pt idx="12">
                  <c:v>0.0137527233115468</c:v>
                </c:pt>
                <c:pt idx="13">
                  <c:v>0.00708061002178649</c:v>
                </c:pt>
                <c:pt idx="14">
                  <c:v>0.00866508219449397</c:v>
                </c:pt>
                <c:pt idx="15">
                  <c:v>0.00839275103980988</c:v>
                </c:pt>
                <c:pt idx="16">
                  <c:v>0.00595414933650228</c:v>
                </c:pt>
                <c:pt idx="17">
                  <c:v>0.00423351158645277</c:v>
                </c:pt>
                <c:pt idx="18">
                  <c:v>0.00217864923747277</c:v>
                </c:pt>
                <c:pt idx="19">
                  <c:v>0.00393642305407012</c:v>
                </c:pt>
              </c:numCache>
            </c:numRef>
          </c:val>
          <c:smooth val="0"/>
        </c:ser>
        <c:ser>
          <c:idx val="6"/>
          <c:order val="6"/>
          <c:tx>
            <c:v>30区</c:v>
          </c:tx>
          <c:val>
            <c:numRef>
              <c:f>mc30!$G$6:$G$25</c:f>
              <c:numCache>
                <c:formatCode>0.0%</c:formatCode>
                <c:ptCount val="20"/>
                <c:pt idx="0">
                  <c:v>0.180381944444444</c:v>
                </c:pt>
                <c:pt idx="1">
                  <c:v>0.0413194444444445</c:v>
                </c:pt>
                <c:pt idx="2">
                  <c:v>0.0434275793650794</c:v>
                </c:pt>
                <c:pt idx="3">
                  <c:v>0.0131861772486773</c:v>
                </c:pt>
                <c:pt idx="4">
                  <c:v>0.0971147486772487</c:v>
                </c:pt>
                <c:pt idx="5">
                  <c:v>0.0995535714285715</c:v>
                </c:pt>
                <c:pt idx="6">
                  <c:v>0.0546875</c:v>
                </c:pt>
                <c:pt idx="7">
                  <c:v>0.032093253968254</c:v>
                </c:pt>
                <c:pt idx="8">
                  <c:v>0.0306216931216932</c:v>
                </c:pt>
                <c:pt idx="9">
                  <c:v>0.0307043650793651</c:v>
                </c:pt>
                <c:pt idx="10">
                  <c:v>0.0247519841269841</c:v>
                </c:pt>
                <c:pt idx="11">
                  <c:v>0.022337962962963</c:v>
                </c:pt>
                <c:pt idx="12">
                  <c:v>0.0147404100529101</c:v>
                </c:pt>
                <c:pt idx="13">
                  <c:v>0.00698578042328043</c:v>
                </c:pt>
                <c:pt idx="14">
                  <c:v>0.00923445767195768</c:v>
                </c:pt>
                <c:pt idx="15">
                  <c:v>0.00818452380952382</c:v>
                </c:pt>
                <c:pt idx="16">
                  <c:v>0.00578703703703704</c:v>
                </c:pt>
                <c:pt idx="17">
                  <c:v>0.00366236772486773</c:v>
                </c:pt>
                <c:pt idx="18">
                  <c:v>0.00180224867724868</c:v>
                </c:pt>
                <c:pt idx="19">
                  <c:v>0.00394345238095239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107639936"/>
        <c:axId val="107819008"/>
      </c:lineChart>
      <c:catAx>
        <c:axId val="107639936"/>
        <c:scaling>
          <c:orientation/>
        </c:scaling>
        <c:delete val="0"/>
        <c:axPos val="b"/>
        <c:majorTickMark val="out"/>
        <c:minorTickMark val="none"/>
        <c:txPr>
          <a:bodyPr/>
          <a:p>
            <a:pPr>
              <a:defRPr sz="1200" smtId="4294967295"/>
            </a:pPr>
            <a:endParaRPr sz="1200" smtId="4294967295"/>
          </a:p>
        </c:txPr>
        <c:crossAx val="107819008"/>
        <c:crosses val="autoZero"/>
        <c:auto val="0"/>
        <c:lblAlgn val="ctr"/>
        <c:lblOffset/>
        <c:noMultiLvlLbl val="0"/>
      </c:catAx>
      <c:valAx>
        <c:axId val="107819008"/>
        <c:scaling>
          <c:orientation/>
        </c:scaling>
        <c:delete val="0"/>
        <c:axPos val="l"/>
        <c:majorGridlines/>
        <c:numFmt formatCode="General" sourceLinked="1"/>
        <c:majorTickMark val="out"/>
        <c:minorTickMark val="none"/>
        <c:txPr>
          <a:bodyPr/>
          <a:p>
            <a:pPr>
              <a:defRPr sz="1200" smtId="4294967295"/>
            </a:pPr>
            <a:endParaRPr sz="1200" smtId="4294967295"/>
          </a:p>
        </c:txPr>
        <c:crossAx val="107639936"/>
        <c:crosses val="autoZero"/>
        <c:crossBetween val="between"/>
      </c:valAx>
    </c:plotArea>
    <c:legend>
      <c:legendPos/>
      <c:overlay val="1"/>
      <c:txPr>
        <a:bodyPr/>
        <a:p>
          <a:pPr>
            <a:defRPr sz="1100" smtId="4294967295"/>
          </a:pPr>
          <a:endParaRPr sz="1100" smtId="4294967295"/>
        </a:p>
      </c:txPr>
    </c:legend>
    <c:plotVisOnly val="1"/>
    <c:dispBlanksAs/>
    <c:showDLblsOverMax val="1"/>
  </c:chart>
  <c:externalData r:id="rId1">
    <c:autoUpdate val="0"/>
  </c:externalData>
</c:chartSpace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/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 eaLnBrk="1" hangingPunct="1">
              <a:spcBef>
                <a:spcPct val="0"/>
              </a:spcBef>
            </a:pPr>
            <a:endParaRPr lang="en-US" altLang="zh-CN" sz="120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eaLnBrk="1" hangingPunct="1">
              <a:spcBef>
                <a:spcPct val="0"/>
              </a:spcBef>
            </a:pPr>
            <a:endParaRPr lang="en-US" altLang="zh-CN" sz="120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37892" name="Rectangle 4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>
            <a:solidFill>
              <a:prstClr val="black"/>
            </a:solidFill>
            <a:miter lim="800000"/>
          </a:ln>
        </p:spPr>
      </p:sp>
      <p:sp>
        <p:nvSpPr>
          <p:cNvPr id="378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/>
            <a:r>
              <a:t>单击此处编辑母版文本样式</a:t>
            </a:r>
          </a:p>
          <a:p>
            <a:pPr lvl="1"/>
            <a:r>
              <a:t>第二级</a:t>
            </a:r>
          </a:p>
          <a:p>
            <a:pPr lvl="2"/>
            <a:r>
              <a:t>第三级</a:t>
            </a:r>
          </a:p>
          <a:p>
            <a:pPr lvl="3"/>
            <a:r>
              <a:t>第四级</a:t>
            </a:r>
          </a:p>
          <a:p>
            <a:pPr lvl="4"/>
            <a:r>
              <a:t>第五级</a:t>
            </a:r>
          </a:p>
        </p:txBody>
      </p:sp>
      <p:sp>
        <p:nvSpPr>
          <p:cNvPr id="378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anchor="b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 eaLnBrk="1" hangingPunct="1">
              <a:spcBef>
                <a:spcPct val="0"/>
              </a:spcBef>
            </a:pPr>
            <a:endParaRPr lang="en-US" altLang="zh-CN" sz="120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378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anchor="b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eaLnBrk="1" hangingPunct="1">
              <a:spcBef>
                <a:spcPct val="0"/>
              </a:spcBef>
            </a:pPr>
            <a:fld id="{7DAB9CF9-4D56-4663-8D08-19E7B4F563BC}" type="slidenum">
              <a:rPr lang="en-US" altLang="zh-CN" sz="1200">
                <a:solidFill>
                  <a:schemeClr val="tx1"/>
                </a:solidFill>
                <a:ea typeface="宋体" pitchFamily="2" charset="-122"/>
              </a:rPr>
              <a:t>*</a:t>
            </a:fld>
            <a:endParaRPr lang="en-US" altLang="zh-CN" sz="1200">
              <a:solidFill>
                <a:schemeClr val="tx1"/>
              </a:solidFill>
              <a:ea typeface="宋体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914" name="Rectangle 2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>
            <a:miter lim="800000"/>
          </a:ln>
        </p:spPr>
      </p:sp>
      <p:sp>
        <p:nvSpPr>
          <p:cNvPr id="38915" name="Rectangle 3"/>
          <p:cNvSpPr/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marL="0" lvl="0" indent="0" eaLnBrk="1" hangingPunct="1"/>
            <a:endParaRPr lang="zh-CN" altLang="zh-CN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3D086B-5AFB-45DA-BCA7-C3D0B58E57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BF5781-ADA5-4302-AB92-75F489C6EA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EBF311-1D35-4EDF-9D3C-049895936E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41DE96F-7114-4B72-935E-D0D479B30E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4A13ED8-0438-4351-8086-A18DCAE7AD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3403010-2016-434E-8290-1782D4838F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6852629-CB9F-4039-88D8-359F56BA7A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6F5729-6E17-45CB-80EA-07E339771C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E4BD3E-20AD-4621-968A-1756C56323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BE7FA9-041C-4C36-A3B5-CDBDAC81DB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497A85-DC2F-4272-BD82-A732249058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3124200" y="6453188"/>
            <a:ext cx="2895600" cy="2682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>
              <a:spcBef>
                <a:spcPct val="0"/>
              </a:spcBef>
            </a:pPr>
            <a:endParaRPr lang="en-US" altLang="zh-CN" sz="140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6553200" y="6453188"/>
            <a:ext cx="2133600" cy="2682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eaLnBrk="1" hangingPunct="1">
              <a:spcBef>
                <a:spcPct val="0"/>
              </a:spcBef>
            </a:pPr>
            <a:fld id="{CB2FAB45-61FC-4263-A6CB-8667EC33F8BC}" type="slidenum">
              <a:rPr lang="en-US" altLang="zh-CN" sz="1400">
                <a:solidFill>
                  <a:srgbClr val="DDDDDD"/>
                </a:solidFill>
                <a:ea typeface="宋体" pitchFamily="2" charset="-122"/>
              </a:rPr>
              <a:t>*</a:t>
            </a:fld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3124200" y="6453188"/>
            <a:ext cx="2895600" cy="2682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>
              <a:spcBef>
                <a:spcPct val="0"/>
              </a:spcBef>
            </a:pPr>
            <a:endParaRPr lang="en-US" altLang="zh-CN" sz="140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6553200" y="6453188"/>
            <a:ext cx="2133600" cy="2682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numCol="1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eaLnBrk="1" hangingPunct="1">
              <a:spcBef>
                <a:spcPct val="0"/>
              </a:spcBef>
            </a:pPr>
            <a:fld id="{CB2FAB45-61FC-4263-A6CB-8667EC33F8BC}" type="slidenum">
              <a:rPr lang="en-US" altLang="zh-CN" sz="1400">
                <a:solidFill>
                  <a:srgbClr val="DDDDDD"/>
                </a:solidFill>
                <a:ea typeface="宋体" pitchFamily="2" charset="-122"/>
              </a:rPr>
              <a:t>*</a:t>
            </a:fld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/>
      <p:sp>
        <p:nvSpPr>
          <p:cNvPr id="8194" name="Rectangle 2"/>
          <p:cNvSpPr/>
          <p:nvPr>
            <p:ph type="title"/>
          </p:nvPr>
        </p:nvSpPr>
        <p:spPr>
          <a:xfrm>
            <a:off x="0" y="115888"/>
            <a:ext cx="7000875" cy="7064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000" b="0" i="0" u="none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9pPr>
          </a:lstStyle>
          <a:p>
            <a:pPr lvl="0"/>
            <a:r>
              <a:t>单击此处编辑母版标题样式</a:t>
            </a:r>
          </a:p>
        </p:txBody>
      </p:sp>
      <p:sp>
        <p:nvSpPr>
          <p:cNvPr id="8195" name="Rectangle 3"/>
          <p:cNvSpPr/>
          <p:nvPr>
            <p:ph type="body" idx="1"/>
          </p:nvPr>
        </p:nvSpPr>
        <p:spPr>
          <a:xfrm>
            <a:off x="468312" y="1125538"/>
            <a:ext cx="8229600" cy="49291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Char char="§"/>
              <a:defRPr kumimoji="0" lang="zh-CN" altLang="en-US" sz="2800" b="0" i="0" u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itchFamily="2" charset="2"/>
              <a:buChar char="Ø"/>
              <a:defRPr kumimoji="0" lang="zh-CN" altLang="en-US" sz="2400" b="0" i="0" u="none" baseline="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itchFamily="18" charset="2"/>
              <a:buChar char="¡"/>
              <a:defRPr kumimoji="0" lang="zh-CN" altLang="en-US" sz="2400" b="0" i="0" u="none" baseline="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itchFamily="2" charset="2"/>
              <a:buChar char="Ø"/>
              <a:defRPr kumimoji="0" lang="zh-CN" altLang="en-US" sz="2000" b="0" i="0" u="none" baseline="0">
                <a:solidFill>
                  <a:schemeClr val="tx1"/>
                </a:solidFill>
                <a:latin typeface="+mn-lt"/>
                <a:ea typeface="华文中宋" pitchFamily="2" charset="-122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itchFamily="18" charset="2"/>
              <a:buChar char="¡"/>
              <a:defRPr kumimoji="0" lang="zh-CN" altLang="en-US" sz="2000" b="0" i="0" u="none" baseline="0">
                <a:solidFill>
                  <a:schemeClr val="tx1"/>
                </a:solidFill>
                <a:latin typeface="+mn-lt"/>
                <a:ea typeface="华文中宋" pitchFamily="2" charset="-122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itchFamily="18" charset="2"/>
              <a:buChar char="¡"/>
              <a:defRPr lang="zh-CN" altLang="en-US" sz="2000">
                <a:solidFill>
                  <a:schemeClr val="tx1"/>
                </a:solidFill>
                <a:latin typeface="+mn-lt"/>
                <a:ea typeface="华文中宋" pitchFamily="2" charset="-122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itchFamily="18" charset="2"/>
              <a:buChar char="¡"/>
              <a:defRPr lang="zh-CN" altLang="en-US" sz="2000">
                <a:solidFill>
                  <a:schemeClr val="tx1"/>
                </a:solidFill>
                <a:latin typeface="+mn-lt"/>
                <a:ea typeface="华文中宋" pitchFamily="2" charset="-122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itchFamily="18" charset="2"/>
              <a:buChar char="¡"/>
              <a:defRPr lang="zh-CN" altLang="en-US" sz="2000">
                <a:solidFill>
                  <a:schemeClr val="tx1"/>
                </a:solidFill>
                <a:latin typeface="+mn-lt"/>
                <a:ea typeface="华文中宋" pitchFamily="2" charset="-122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itchFamily="18" charset="2"/>
              <a:buChar char="¡"/>
              <a:defRPr lang="zh-CN" altLang="en-US" sz="2000">
                <a:solidFill>
                  <a:schemeClr val="tx1"/>
                </a:solidFill>
                <a:latin typeface="+mn-lt"/>
                <a:ea typeface="华文中宋" pitchFamily="2" charset="-122"/>
              </a:defRPr>
            </a:lvl9pPr>
          </a:lstStyle>
          <a:p>
            <a:pPr lvl="0"/>
            <a:r>
              <a:t>单击此处编辑母版文本样式</a:t>
            </a:r>
          </a:p>
          <a:p>
            <a:pPr lvl="1"/>
            <a:r>
              <a:t>第二级</a:t>
            </a:r>
          </a:p>
          <a:p>
            <a:pPr lvl="2"/>
            <a:r>
              <a:t>第三级</a:t>
            </a:r>
          </a:p>
          <a:p>
            <a:pPr lvl="3"/>
            <a:r>
              <a:t>第四级</a:t>
            </a:r>
          </a:p>
          <a:p>
            <a:pPr lvl="4"/>
            <a:r>
              <a:t>第五级</a:t>
            </a:r>
          </a:p>
        </p:txBody>
      </p:sp>
      <p:sp>
        <p:nvSpPr>
          <p:cNvPr id="8196" name="日期占位符 1"/>
          <p:cNvSpPr>
            <a:spLocks noGrp="1"/>
          </p:cNvSpPr>
          <p:nvPr>
            <p:ph type="dt" sz="half" idx="2"/>
          </p:nvPr>
        </p:nvSpPr>
        <p:spPr>
          <a:xfrm>
            <a:off x="457200" y="6453188"/>
            <a:ext cx="2133600" cy="268288"/>
          </a:xfrm>
          <a:prstGeom prst="rect">
            <a:avLst/>
          </a:prstGeom>
        </p:spPr>
        <p:txBody>
          <a:bodyPr/>
          <a:lstStyle>
            <a:defPPr marL="342900" indent="-342900" algn="ctr" rtl="0" eaLnBrk="0" hangingPunct="0">
              <a:defRPr kumimoji="0"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197" name="页脚占位符 2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453188"/>
            <a:ext cx="2895600" cy="268288"/>
          </a:xfrm>
          <a:prstGeom prst="rect">
            <a:avLst/>
          </a:prstGeom>
          <a:ln>
            <a:miter lim="800000"/>
          </a:ln>
        </p:spPr>
        <p:txBody>
          <a:bodyPr numCol="1" compatLnSpc="1">
            <a:prstTxWarp prst="textNoShape">
              <a:avLst/>
            </a:prstTxWarp>
          </a:bodyPr>
          <a:lstStyle>
            <a:defPPr marL="342900" indent="-342900" algn="ctr" rtl="0" eaLnBrk="0" hangingPunct="0">
              <a:defRPr kumimoji="0"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>
              <a:spcBef>
                <a:spcPct val="0"/>
              </a:spcBef>
            </a:pPr>
            <a:endParaRPr lang="en-US" altLang="zh-CN" sz="140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8198" name="灯片编号占位符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453188"/>
            <a:ext cx="2133600" cy="268288"/>
          </a:xfrm>
          <a:prstGeom prst="rect">
            <a:avLst/>
          </a:prstGeom>
          <a:ln>
            <a:miter lim="800000"/>
          </a:ln>
        </p:spPr>
        <p:txBody>
          <a:bodyPr numCol="1" compatLnSpc="1">
            <a:prstTxWarp prst="textNoShape">
              <a:avLst/>
            </a:prstTxWarp>
          </a:bodyPr>
          <a:lstStyle>
            <a:defPPr marL="342900" indent="-342900" algn="ctr" rtl="0" eaLnBrk="0" hangingPunct="0">
              <a:defRPr kumimoji="0"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eaLnBrk="1" hangingPunct="1">
              <a:spcBef>
                <a:spcPct val="0"/>
              </a:spcBef>
            </a:pPr>
            <a:fld id="{7E1CBA8C-0233-4B33-A86E-0200B91F8AF9}" type="slidenum">
              <a:rPr lang="en-US" altLang="zh-CN" sz="1400">
                <a:solidFill>
                  <a:srgbClr val="DDDDDD"/>
                </a:solidFill>
                <a:ea typeface="宋体" pitchFamily="2" charset="-122"/>
              </a:rPr>
              <a:t>*</a:t>
            </a:fld>
            <a:endParaRPr lang="en-US" altLang="zh-CN" sz="1400">
              <a:solidFill>
                <a:srgbClr val="DDDDDD"/>
              </a:solidFill>
              <a:ea typeface="宋体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 marL="0" indent="0" algn="ctr" defTabSz="914400" rtl="0" eaLnBrk="0" fontAlgn="base" hangingPunct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4000" b="0" i="0" u="none" baseline="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  <a:ea typeface="黑体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  <a:ea typeface="黑体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  <a:ea typeface="黑体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  <a:ea typeface="黑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  <a:ea typeface="黑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  <a:ea typeface="黑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  <a:ea typeface="黑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  <a:ea typeface="黑体" pitchFamily="2" charset="-122"/>
        </a:defRPr>
      </a:lvl9pPr>
    </p:titleStyle>
    <p:bodyStyle>
      <a:lvl1pPr marL="342900" indent="-3429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Tx/>
        <a:buFont typeface="Wingdings" pitchFamily="2" charset="2"/>
        <a:buChar char="§"/>
        <a:defRPr kumimoji="0" sz="2800" b="0" i="0" u="none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tx2"/>
        </a:buClr>
        <a:buSzPct val="85000"/>
        <a:buFont typeface="Wingdings" pitchFamily="2" charset="2"/>
        <a:buChar char="Ø"/>
        <a:defRPr kumimoji="0" sz="2400" b="0" i="0" u="none" baseline="0">
          <a:solidFill>
            <a:schemeClr val="tx1"/>
          </a:solidFill>
          <a:latin typeface="+mn-lt"/>
          <a:ea typeface="+mn-ea"/>
        </a:defRPr>
      </a:lvl2pPr>
      <a:lvl3pPr marL="11430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95000"/>
        <a:buFont typeface="Wingdings 2" pitchFamily="18" charset="2"/>
        <a:buChar char="¡"/>
        <a:defRPr kumimoji="0" sz="2400" b="0" i="0" u="none" baseline="0">
          <a:solidFill>
            <a:schemeClr val="tx1"/>
          </a:solidFill>
          <a:latin typeface="+mn-lt"/>
          <a:ea typeface="+mn-ea"/>
        </a:defRPr>
      </a:lvl3pPr>
      <a:lvl4pPr marL="16002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Ø"/>
        <a:defRPr kumimoji="0" sz="2000" b="0" i="0" u="none" baseline="0">
          <a:solidFill>
            <a:schemeClr val="tx1"/>
          </a:solidFill>
          <a:latin typeface="+mn-lt"/>
          <a:ea typeface="华文中宋" pitchFamily="2" charset="-122"/>
        </a:defRPr>
      </a:lvl4pPr>
      <a:lvl5pPr marL="20574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Tx/>
        <a:buFont typeface="Wingdings 2" pitchFamily="18" charset="2"/>
        <a:buChar char="¡"/>
        <a:defRPr kumimoji="0" sz="2000" b="0" i="0" u="none" baseline="0">
          <a:solidFill>
            <a:schemeClr val="tx1"/>
          </a:solidFill>
          <a:latin typeface="+mn-lt"/>
          <a:ea typeface="华文中宋" pitchFamily="2" charset="-122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华文中宋" pitchFamily="2" charset="-122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华文中宋" pitchFamily="2" charset="-122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华文中宋" pitchFamily="2" charset="-122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华文中宋" pitchFamily="2" charset="-122"/>
        </a:defRPr>
      </a:lvl9pPr>
    </p:bodyStyle>
    <p:otherStyle>
      <a:defPPr>
        <a:defRPr lang="zh-CN"/>
      </a:defPPr>
      <a:lvl1pPr mar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/>
      <p:sp>
        <p:nvSpPr>
          <p:cNvPr id="3074" name="Rectangle 2"/>
          <p:cNvSpPr/>
          <p:nvPr>
            <p:ph type="title"/>
          </p:nvPr>
        </p:nvSpPr>
        <p:spPr>
          <a:xfrm>
            <a:off x="0" y="115888"/>
            <a:ext cx="7000875" cy="7064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000" b="0" i="0" u="none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9pPr>
          </a:lstStyle>
          <a:p>
            <a:pPr lvl="0"/>
            <a:r>
              <a:t>单击此处编辑母版标题样式</a:t>
            </a:r>
          </a:p>
        </p:txBody>
      </p:sp>
      <p:sp>
        <p:nvSpPr>
          <p:cNvPr id="3075" name="Rectangle 3"/>
          <p:cNvSpPr/>
          <p:nvPr>
            <p:ph type="body" idx="1"/>
          </p:nvPr>
        </p:nvSpPr>
        <p:spPr>
          <a:xfrm>
            <a:off x="468312" y="1125538"/>
            <a:ext cx="8229600" cy="49291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Char char="§"/>
              <a:defRPr kumimoji="0" lang="zh-CN" altLang="en-US" sz="2800" b="0" i="0" u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itchFamily="2" charset="2"/>
              <a:buChar char="Ø"/>
              <a:defRPr kumimoji="0" lang="zh-CN" altLang="en-US" sz="2400" b="0" i="0" u="none" baseline="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itchFamily="18" charset="2"/>
              <a:buChar char="¡"/>
              <a:defRPr kumimoji="0" lang="zh-CN" altLang="en-US" sz="2400" b="0" i="0" u="none" baseline="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itchFamily="2" charset="2"/>
              <a:buChar char="Ø"/>
              <a:defRPr kumimoji="0" lang="zh-CN" altLang="en-US" sz="2000" b="0" i="0" u="none" baseline="0">
                <a:solidFill>
                  <a:schemeClr val="tx1"/>
                </a:solidFill>
                <a:latin typeface="+mn-lt"/>
                <a:ea typeface="华文中宋" pitchFamily="2" charset="-122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itchFamily="18" charset="2"/>
              <a:buChar char="¡"/>
              <a:defRPr kumimoji="0" lang="zh-CN" altLang="en-US" sz="2000" b="0" i="0" u="none" baseline="0">
                <a:solidFill>
                  <a:schemeClr val="tx1"/>
                </a:solidFill>
                <a:latin typeface="+mn-lt"/>
                <a:ea typeface="华文中宋" pitchFamily="2" charset="-122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itchFamily="18" charset="2"/>
              <a:buChar char="¡"/>
              <a:defRPr lang="zh-CN" altLang="en-US" sz="2000">
                <a:solidFill>
                  <a:schemeClr val="tx1"/>
                </a:solidFill>
                <a:latin typeface="+mn-lt"/>
                <a:ea typeface="华文中宋" pitchFamily="2" charset="-122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itchFamily="18" charset="2"/>
              <a:buChar char="¡"/>
              <a:defRPr lang="zh-CN" altLang="en-US" sz="2000">
                <a:solidFill>
                  <a:schemeClr val="tx1"/>
                </a:solidFill>
                <a:latin typeface="+mn-lt"/>
                <a:ea typeface="华文中宋" pitchFamily="2" charset="-122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itchFamily="18" charset="2"/>
              <a:buChar char="¡"/>
              <a:defRPr lang="zh-CN" altLang="en-US" sz="2000">
                <a:solidFill>
                  <a:schemeClr val="tx1"/>
                </a:solidFill>
                <a:latin typeface="+mn-lt"/>
                <a:ea typeface="华文中宋" pitchFamily="2" charset="-122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itchFamily="18" charset="2"/>
              <a:buChar char="¡"/>
              <a:defRPr lang="zh-CN" altLang="en-US" sz="2000">
                <a:solidFill>
                  <a:schemeClr val="tx1"/>
                </a:solidFill>
                <a:latin typeface="+mn-lt"/>
                <a:ea typeface="华文中宋" pitchFamily="2" charset="-122"/>
              </a:defRPr>
            </a:lvl9pPr>
          </a:lstStyle>
          <a:p>
            <a:pPr lvl="0"/>
            <a:r>
              <a:t>单击此处编辑母版文本样式</a:t>
            </a:r>
          </a:p>
          <a:p>
            <a:pPr lvl="1"/>
            <a:r>
              <a:t>第二级</a:t>
            </a:r>
          </a:p>
          <a:p>
            <a:pPr lvl="2"/>
            <a:r>
              <a:t>第三级</a:t>
            </a:r>
          </a:p>
          <a:p>
            <a:pPr lvl="3"/>
            <a:r>
              <a:t>第四级</a:t>
            </a:r>
          </a:p>
          <a:p>
            <a:pPr lvl="4"/>
            <a:r>
              <a:t>第五级</a:t>
            </a:r>
          </a:p>
        </p:txBody>
      </p:sp>
      <p:sp>
        <p:nvSpPr>
          <p:cNvPr id="3076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453188"/>
            <a:ext cx="2133600" cy="268288"/>
          </a:xfrm>
          <a:prstGeom prst="rect">
            <a:avLst/>
          </a:prstGeom>
        </p:spPr>
        <p:txBody>
          <a:bodyPr/>
          <a:lstStyle>
            <a:defPPr marL="342900" indent="-342900" algn="ctr" rtl="0" eaLnBrk="0" hangingPunct="0">
              <a:defRPr kumimoji="0"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77" name="页脚占位符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453188"/>
            <a:ext cx="2895600" cy="268288"/>
          </a:xfrm>
          <a:prstGeom prst="rect">
            <a:avLst/>
          </a:prstGeom>
          <a:ln>
            <a:miter lim="800000"/>
          </a:ln>
        </p:spPr>
        <p:txBody>
          <a:bodyPr numCol="1" compatLnSpc="1">
            <a:prstTxWarp prst="textNoShape">
              <a:avLst/>
            </a:prstTxWarp>
          </a:bodyPr>
          <a:lstStyle>
            <a:defPPr marL="342900" indent="-342900" algn="ctr" rtl="0" eaLnBrk="0" hangingPunct="0">
              <a:defRPr kumimoji="0"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>
              <a:spcBef>
                <a:spcPct val="0"/>
              </a:spcBef>
            </a:pPr>
            <a:endParaRPr lang="en-US" altLang="zh-CN" sz="140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3078" name="灯片编号占位符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453188"/>
            <a:ext cx="2133600" cy="268288"/>
          </a:xfrm>
          <a:prstGeom prst="rect">
            <a:avLst/>
          </a:prstGeom>
          <a:ln>
            <a:miter lim="800000"/>
          </a:ln>
        </p:spPr>
        <p:txBody>
          <a:bodyPr numCol="1" compatLnSpc="1">
            <a:prstTxWarp prst="textNoShape">
              <a:avLst/>
            </a:prstTxWarp>
          </a:bodyPr>
          <a:lstStyle>
            <a:defPPr marL="342900" indent="-342900" algn="ctr" rtl="0" eaLnBrk="0" hangingPunct="0">
              <a:defRPr kumimoji="0"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eaLnBrk="1" hangingPunct="1">
              <a:spcBef>
                <a:spcPct val="0"/>
              </a:spcBef>
            </a:pPr>
            <a:fld id="{906F6B58-4B1A-44AB-B03E-EF27151D9163}" type="slidenum">
              <a:rPr lang="en-US" altLang="zh-CN" sz="1400">
                <a:solidFill>
                  <a:srgbClr val="DDDDDD"/>
                </a:solidFill>
                <a:ea typeface="宋体" pitchFamily="2" charset="-122"/>
              </a:rPr>
              <a:t>*</a:t>
            </a:fld>
            <a:endParaRPr lang="en-US" altLang="zh-CN" sz="1400">
              <a:solidFill>
                <a:srgbClr val="DDDDDD"/>
              </a:solidFill>
              <a:ea typeface="宋体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transition/>
  <p:timing/>
  <p:txStyles>
    <p:titleStyle>
      <a:lvl1pPr marL="0" indent="0" algn="ctr" defTabSz="914400" rtl="0" eaLnBrk="0" fontAlgn="base" hangingPunct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4000" b="0" i="0" u="none" baseline="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  <a:ea typeface="黑体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  <a:ea typeface="黑体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  <a:ea typeface="黑体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  <a:ea typeface="黑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  <a:ea typeface="黑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  <a:ea typeface="黑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  <a:ea typeface="黑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  <a:ea typeface="黑体" pitchFamily="2" charset="-122"/>
        </a:defRPr>
      </a:lvl9pPr>
    </p:titleStyle>
    <p:bodyStyle>
      <a:lvl1pPr marL="342900" indent="-3429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Tx/>
        <a:buFont typeface="Wingdings" pitchFamily="2" charset="2"/>
        <a:buChar char="§"/>
        <a:defRPr kumimoji="0" sz="2800" b="0" i="0" u="none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tx2"/>
        </a:buClr>
        <a:buSzPct val="85000"/>
        <a:buFont typeface="Wingdings" pitchFamily="2" charset="2"/>
        <a:buChar char="Ø"/>
        <a:defRPr kumimoji="0" sz="2400" b="0" i="0" u="none" baseline="0">
          <a:solidFill>
            <a:schemeClr val="tx1"/>
          </a:solidFill>
          <a:latin typeface="+mn-lt"/>
          <a:ea typeface="+mn-ea"/>
        </a:defRPr>
      </a:lvl2pPr>
      <a:lvl3pPr marL="11430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95000"/>
        <a:buFont typeface="Wingdings 2" pitchFamily="18" charset="2"/>
        <a:buChar char="¡"/>
        <a:defRPr kumimoji="0" sz="2400" b="0" i="0" u="none" baseline="0">
          <a:solidFill>
            <a:schemeClr val="tx1"/>
          </a:solidFill>
          <a:latin typeface="+mn-lt"/>
          <a:ea typeface="+mn-ea"/>
        </a:defRPr>
      </a:lvl3pPr>
      <a:lvl4pPr marL="16002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Ø"/>
        <a:defRPr kumimoji="0" sz="2000" b="0" i="0" u="none" baseline="0">
          <a:solidFill>
            <a:schemeClr val="tx1"/>
          </a:solidFill>
          <a:latin typeface="+mn-lt"/>
          <a:ea typeface="华文中宋" pitchFamily="2" charset="-122"/>
        </a:defRPr>
      </a:lvl4pPr>
      <a:lvl5pPr marL="20574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Tx/>
        <a:buFont typeface="Wingdings 2" pitchFamily="18" charset="2"/>
        <a:buChar char="¡"/>
        <a:defRPr kumimoji="0" sz="2000" b="0" i="0" u="none" baseline="0">
          <a:solidFill>
            <a:schemeClr val="tx1"/>
          </a:solidFill>
          <a:latin typeface="+mn-lt"/>
          <a:ea typeface="华文中宋" pitchFamily="2" charset="-122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华文中宋" pitchFamily="2" charset="-122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华文中宋" pitchFamily="2" charset="-122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华文中宋" pitchFamily="2" charset="-122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华文中宋" pitchFamily="2" charset="-122"/>
        </a:defRPr>
      </a:lvl9pPr>
    </p:bodyStyle>
    <p:otherStyle>
      <a:defPPr>
        <a:defRPr lang="zh-CN"/>
      </a:defPPr>
      <a:lvl1pPr mar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chart" Target="../charts/chart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wmf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6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7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58046000116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314" name="图片 3" descr="www.tuweimei.comComp_11363130_dvnwOeKelJmOeyKFMEI7F7vUQqUtp1uI.jpg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2714625"/>
            <a:ext cx="4143375" cy="4143375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13315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120775" y="2205038"/>
            <a:ext cx="6764338" cy="1397000"/>
          </a:xfrm>
          <a:effectLst>
            <a:outerShdw dist="45791" dir="2021404" algn="ctr" rotWithShape="0">
              <a:schemeClr val="bg1">
                <a:alpha val="50000"/>
              </a:scheme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000" b="0" i="0" u="none" baseline="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1pPr>
          </a:lstStyle>
          <a:p>
            <a:pPr marL="0" marR="0" lvl="0" indent="0" eaLnBrk="1" hangingPunct="1"/>
            <a:r>
              <a:rPr lang="zh-CN" altLang="en-US" sz="5400" b="1"/>
              <a:t>游戏运营</a:t>
            </a:r>
            <a:br>
              <a:rPr lang="en-US" altLang="zh-CN" sz="5400" b="1"/>
            </a:br>
            <a:r>
              <a:rPr lang="en-US" altLang="zh-CN" sz="5400" b="1"/>
              <a:t>--</a:t>
            </a:r>
            <a:r>
              <a:rPr lang="zh-CN" altLang="en-US" b="1"/>
              <a:t>数据分析</a:t>
            </a:r>
            <a:endParaRPr lang="en-US" altLang="zh-CN" b="1"/>
          </a:p>
        </p:txBody>
      </p:sp>
      <p:sp>
        <p:nvSpPr>
          <p:cNvPr id="13316" name="副标题 2"/>
          <p:cNvSpPr/>
          <p:nvPr>
            <p:ph type="subTitle" idx="4294967295"/>
          </p:nvPr>
        </p:nvSpPr>
        <p:spPr>
          <a:xfrm>
            <a:off x="3132138" y="3903662"/>
            <a:ext cx="2665412" cy="461962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defRPr kumimoji="0" lang="zh-CN" altLang="en-US" sz="2800" b="0" i="0" u="none" baseline="0">
                <a:solidFill>
                  <a:schemeClr val="tx1"/>
                </a:solidFill>
                <a:latin typeface="Arial" pitchFamily="34" charset="0"/>
                <a:ea typeface="黑体" pitchFamily="2" charset="-122"/>
              </a:defRPr>
            </a:lvl1pPr>
            <a:lvl2pPr marL="742950" indent="-285750" algn="ctr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itchFamily="2" charset="2"/>
              <a:buNone/>
              <a:defRPr kumimoji="0" lang="zh-CN" altLang="en-US" sz="2400" b="0" i="0" u="none" baseline="0">
                <a:solidFill>
                  <a:schemeClr val="tx1"/>
                </a:solidFill>
                <a:latin typeface="Arial" pitchFamily="34" charset="0"/>
                <a:ea typeface="黑体" pitchFamily="2" charset="-122"/>
              </a:defRPr>
            </a:lvl2pPr>
            <a:lvl3pPr marL="1143000" indent="-228600" algn="ctr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itchFamily="18" charset="2"/>
              <a:buNone/>
              <a:defRPr kumimoji="0" lang="zh-CN" altLang="en-US" sz="2400" b="0" i="0" u="none" baseline="0">
                <a:solidFill>
                  <a:schemeClr val="tx1"/>
                </a:solidFill>
                <a:latin typeface="Arial" pitchFamily="34" charset="0"/>
                <a:ea typeface="黑体" pitchFamily="2" charset="-122"/>
              </a:defRPr>
            </a:lvl3pPr>
            <a:lvl4pPr marL="1600200" indent="-228600" algn="ctr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itchFamily="2" charset="2"/>
              <a:buNone/>
              <a:defRPr kumimoji="0" lang="zh-CN" altLang="en-US" sz="2000" b="0" i="0" u="none" baseline="0">
                <a:solidFill>
                  <a:schemeClr val="tx1"/>
                </a:solidFill>
                <a:latin typeface="Arial" pitchFamily="34" charset="0"/>
                <a:ea typeface="华文中宋" pitchFamily="2" charset="-122"/>
              </a:defRPr>
            </a:lvl4pPr>
            <a:lvl5pPr marL="2057400" indent="-228600" algn="ctr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itchFamily="18" charset="2"/>
              <a:buNone/>
              <a:defRPr kumimoji="0" lang="zh-CN" altLang="en-US" sz="2000" b="0" i="0" u="none" baseline="0">
                <a:solidFill>
                  <a:schemeClr val="tx1"/>
                </a:solidFill>
                <a:latin typeface="Arial" pitchFamily="34" charset="0"/>
                <a:ea typeface="华文中宋" pitchFamily="2" charset="-122"/>
              </a:defRPr>
            </a:lvl5pPr>
          </a:lstStyle>
          <a:p>
            <a:pPr marL="0" lvl="0" indent="0" eaLnBrk="1" hangingPunct="1"/>
            <a:r>
              <a:rPr lang="en-US" altLang="zh-CN" sz="2400" b="1">
                <a:solidFill>
                  <a:srgbClr val="CC0000"/>
                </a:solidFill>
              </a:rPr>
              <a:t>2010</a:t>
            </a:r>
            <a:r>
              <a:rPr lang="zh-CN" altLang="en-US" sz="2400" b="1">
                <a:solidFill>
                  <a:srgbClr val="CC0000"/>
                </a:solidFill>
              </a:rPr>
              <a:t>年</a:t>
            </a:r>
            <a:r>
              <a:rPr lang="en-US" altLang="zh-CN" sz="2400" b="1">
                <a:solidFill>
                  <a:srgbClr val="CC0000"/>
                </a:solidFill>
              </a:rPr>
              <a:t>3</a:t>
            </a:r>
            <a:r>
              <a:rPr lang="zh-CN" altLang="en-US" sz="2400" b="1">
                <a:solidFill>
                  <a:srgbClr val="CC0000"/>
                </a:solidFill>
                <a:latin typeface="黑体" pitchFamily="2" charset="-122"/>
              </a:rPr>
              <a:t>月</a:t>
            </a:r>
            <a:endParaRPr lang="en-US" altLang="zh-CN" sz="2400" b="1">
              <a:solidFill>
                <a:srgbClr val="CC0000"/>
              </a:solidFill>
              <a:latin typeface="黑体" pitchFamily="2" charset="-122"/>
            </a:endParaRPr>
          </a:p>
        </p:txBody>
      </p:sp>
      <p:sp>
        <p:nvSpPr>
          <p:cNvPr id="13317" name="TextBox 13316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marL="342900" indent="-342900" algn="ctr" rtl="0" eaLnBrk="0" hangingPunct="0">
              <a:defRPr kumimoji="0" lang="zh-CN"/>
            </a:defPPr>
            <a:lvl1pPr marL="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1pPr>
            <a:lvl2pPr marL="4572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2pPr>
            <a:lvl3pPr marL="9144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3pPr>
            <a:lvl4pPr marL="13716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4pPr>
            <a:lvl5pPr marL="18288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游戏运营--游戏数据分析中简逻辑思维中简逻辑思维逻辑思维中简共24页，您现在浏览的是第1页!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38" name="标题 1"/>
          <p:cNvSpPr/>
          <p:nvPr>
            <p:ph type="title" idx="4294967295"/>
          </p:nvPr>
        </p:nvSpPr>
        <p:spPr>
          <a:xfrm>
            <a:off x="3563938" y="346075"/>
            <a:ext cx="1908175" cy="706438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anchor="ctr" anchorCtr="0"/>
          <a:lstStyle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000" b="0" i="0" u="none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9pPr>
          </a:lstStyle>
          <a:p>
            <a:pPr lvl="0" eaLnBrk="1" hangingPunct="1"/>
            <a:r>
              <a:rPr lang="zh-CN" altLang="en-US" b="1"/>
              <a:t>目录</a:t>
            </a:r>
            <a:endParaRPr lang="zh-CN" altLang="en-US" b="1"/>
          </a:p>
        </p:txBody>
      </p:sp>
      <p:sp>
        <p:nvSpPr>
          <p:cNvPr id="14339" name="内容占位符 2"/>
          <p:cNvSpPr/>
          <p:nvPr>
            <p:ph idx="4294967295"/>
          </p:nvPr>
        </p:nvSpPr>
        <p:spPr>
          <a:xfrm>
            <a:off x="611188" y="1412875"/>
            <a:ext cx="8153400" cy="44989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vert="horz" wrap="square" lIns="91440" tIns="45720" rIns="91440" bIns="45720" anchor="t" anchorCtr="0"/>
          <a:lstStyle>
            <a:lvl1pPr marL="571500" indent="-57150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Char char="§"/>
              <a:defRPr kumimoji="0" lang="zh-CN" altLang="en-US" sz="2800" b="0" i="0" u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51435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itchFamily="2" charset="2"/>
              <a:buChar char="Ø"/>
              <a:defRPr kumimoji="0" lang="zh-CN" altLang="en-US" sz="2400" b="0" i="0" u="none" baseline="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itchFamily="18" charset="2"/>
              <a:buChar char="¡"/>
              <a:defRPr kumimoji="0" lang="zh-CN" altLang="en-US" sz="2400" b="0" i="0" u="none" baseline="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itchFamily="2" charset="2"/>
              <a:buChar char="Ø"/>
              <a:defRPr kumimoji="0" lang="zh-CN" altLang="en-US" sz="2000" b="0" i="0" u="none" baseline="0">
                <a:solidFill>
                  <a:schemeClr val="tx1"/>
                </a:solidFill>
                <a:latin typeface="+mn-lt"/>
                <a:ea typeface="华文中宋" pitchFamily="2" charset="-122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itchFamily="18" charset="2"/>
              <a:buChar char="¡"/>
              <a:defRPr kumimoji="0" lang="zh-CN" altLang="en-US" sz="2000" b="0" i="0" u="none" baseline="0">
                <a:solidFill>
                  <a:schemeClr val="tx1"/>
                </a:solidFill>
                <a:latin typeface="+mn-lt"/>
                <a:ea typeface="华文中宋" pitchFamily="2" charset="-122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itchFamily="18" charset="2"/>
              <a:buChar char="¡"/>
              <a:defRPr lang="zh-CN" altLang="en-US" sz="2000">
                <a:solidFill>
                  <a:schemeClr val="tx1"/>
                </a:solidFill>
                <a:latin typeface="+mn-lt"/>
                <a:ea typeface="华文中宋" pitchFamily="2" charset="-122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itchFamily="18" charset="2"/>
              <a:buChar char="¡"/>
              <a:defRPr lang="zh-CN" altLang="en-US" sz="2000">
                <a:solidFill>
                  <a:schemeClr val="tx1"/>
                </a:solidFill>
                <a:latin typeface="+mn-lt"/>
                <a:ea typeface="华文中宋" pitchFamily="2" charset="-122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itchFamily="18" charset="2"/>
              <a:buChar char="¡"/>
              <a:defRPr lang="zh-CN" altLang="en-US" sz="2000">
                <a:solidFill>
                  <a:schemeClr val="tx1"/>
                </a:solidFill>
                <a:latin typeface="+mn-lt"/>
                <a:ea typeface="华文中宋" pitchFamily="2" charset="-122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itchFamily="18" charset="2"/>
              <a:buChar char="¡"/>
              <a:defRPr lang="zh-CN" altLang="en-US" sz="2000">
                <a:solidFill>
                  <a:schemeClr val="tx1"/>
                </a:solidFill>
                <a:latin typeface="+mn-lt"/>
                <a:ea typeface="华文中宋" pitchFamily="2" charset="-122"/>
              </a:defRPr>
            </a:lvl9pPr>
          </a:lstStyle>
          <a:p>
            <a:pPr marL="571500" lvl="0" indent="-571500" eaLnBrk="1" hangingPunct="1">
              <a:buFont typeface="黑体" pitchFamily="2" charset="-122"/>
              <a:buAutoNum type="ea1JpnChsDbPeriod"/>
            </a:pPr>
            <a:r>
              <a:rPr lang="zh-CN" altLang="en-US"/>
              <a:t>网络游戏运营概述</a:t>
            </a:r>
            <a:endParaRPr lang="en-US" altLang="zh-CN"/>
          </a:p>
          <a:p>
            <a:pPr marL="571500" lvl="0" indent="-571500" eaLnBrk="1" hangingPunct="1">
              <a:buFont typeface="黑体" pitchFamily="2" charset="-122"/>
              <a:buAutoNum type="ea1JpnChsDbPeriod"/>
            </a:pPr>
            <a:r>
              <a:rPr lang="zh-CN" altLang="en-US"/>
              <a:t>重点运营环节介绍分析</a:t>
            </a:r>
            <a:endParaRPr lang="en-US" altLang="zh-CN"/>
          </a:p>
          <a:p>
            <a:pPr marL="914400" lvl="1" indent="-514350" eaLnBrk="1" hangingPunct="1">
              <a:buFontTx/>
              <a:buAutoNum type="arabicPeriod"/>
            </a:pPr>
            <a:r>
              <a:rPr lang="zh-CN" altLang="en-US"/>
              <a:t>市场推广</a:t>
            </a:r>
            <a:endParaRPr lang="en-US" altLang="zh-CN"/>
          </a:p>
          <a:p>
            <a:pPr marL="914400" lvl="1" indent="-514350" eaLnBrk="1" hangingPunct="1">
              <a:buFontTx/>
              <a:buAutoNum type="arabicPeriod"/>
            </a:pPr>
            <a:r>
              <a:rPr lang="zh-CN" altLang="en-US"/>
              <a:t>游戏活动</a:t>
            </a:r>
            <a:endParaRPr lang="en-US" altLang="zh-CN"/>
          </a:p>
          <a:p>
            <a:pPr marL="914400" lvl="1" indent="-514350" eaLnBrk="1" hangingPunct="1">
              <a:buFontTx/>
              <a:buAutoNum type="arabicPeriod"/>
            </a:pPr>
            <a:r>
              <a:rPr lang="zh-CN" altLang="en-US" b="1">
                <a:solidFill>
                  <a:schemeClr val="tx2"/>
                </a:solidFill>
              </a:rPr>
              <a:t>数据分析</a:t>
            </a:r>
            <a:endParaRPr lang="en-US" altLang="zh-CN" b="1">
              <a:solidFill>
                <a:schemeClr val="tx2"/>
              </a:solidFill>
            </a:endParaRPr>
          </a:p>
          <a:p>
            <a:pPr marL="914400" lvl="1" indent="-514350" eaLnBrk="1" hangingPunct="1">
              <a:buFontTx/>
              <a:buAutoNum type="arabicPeriod"/>
            </a:pPr>
            <a:r>
              <a:rPr lang="zh-CN" altLang="en-US"/>
              <a:t>商务合作</a:t>
            </a:r>
            <a:endParaRPr lang="en-US" altLang="zh-CN"/>
          </a:p>
          <a:p>
            <a:pPr marL="914400" lvl="1" indent="-514350" eaLnBrk="1" hangingPunct="1">
              <a:buFontTx/>
              <a:buAutoNum type="arabicPeriod"/>
            </a:pPr>
            <a:r>
              <a:rPr lang="zh-CN" altLang="en-US"/>
              <a:t>客户服务</a:t>
            </a:r>
            <a:endParaRPr lang="zh-CN" altLang="en-US"/>
          </a:p>
          <a:p>
            <a:pPr marL="914400" lvl="1" indent="-514350" eaLnBrk="1" hangingPunct="1">
              <a:buFontTx/>
              <a:buAutoNum type="arabicPeriod"/>
            </a:pPr>
            <a:r>
              <a:rPr lang="zh-CN" altLang="en-US"/>
              <a:t>销售渠道</a:t>
            </a:r>
            <a:endParaRPr lang="en-US" altLang="zh-CN"/>
          </a:p>
          <a:p>
            <a:pPr marL="914400" lvl="1" indent="-514350" eaLnBrk="1" hangingPunct="1">
              <a:buFontTx/>
              <a:buAutoNum type="arabicPeriod"/>
            </a:pPr>
            <a:r>
              <a:rPr lang="zh-CN" altLang="en-US"/>
              <a:t>技术运维</a:t>
            </a:r>
            <a:endParaRPr lang="en-US" altLang="zh-CN"/>
          </a:p>
        </p:txBody>
      </p:sp>
      <p:sp>
        <p:nvSpPr>
          <p:cNvPr id="14340" name="灯片编号占位符 3"/>
          <p:cNvSpPr/>
          <p:nvPr>
            <p:ph type="sldNum" idx="11"/>
          </p:nvPr>
        </p:nvSpPr>
        <p:spPr>
          <a:xfrm>
            <a:off x="6553200" y="6453188"/>
            <a:ext cx="2133600" cy="2682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eaLnBrk="1" hangingPunct="1">
              <a:spcBef>
                <a:spcPct val="0"/>
              </a:spcBef>
            </a:pPr>
            <a:fld id="{078BF8DB-02BF-46D0-9D04-FD93F0540C3D}" type="slidenum">
              <a:rPr lang="en-US" altLang="zh-CN" sz="1400">
                <a:solidFill>
                  <a:srgbClr val="DDDDDD"/>
                </a:solidFill>
                <a:ea typeface="宋体" pitchFamily="2" charset="-122"/>
              </a:rPr>
              <a:t>2</a:t>
            </a:fld>
            <a:endParaRPr lang="en-US" altLang="zh-CN" sz="1400">
              <a:solidFill>
                <a:srgbClr val="DDDDDD"/>
              </a:solidFill>
              <a:ea typeface="宋体" pitchFamily="2" charset="-122"/>
            </a:endParaRPr>
          </a:p>
        </p:txBody>
      </p:sp>
      <p:sp>
        <p:nvSpPr>
          <p:cNvPr id="14341" name="TextBox 14340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marL="342900" indent="-342900" algn="ctr" rtl="0" eaLnBrk="0" hangingPunct="0">
              <a:defRPr kumimoji="0" lang="zh-CN"/>
            </a:defPPr>
            <a:lvl1pPr marL="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1pPr>
            <a:lvl2pPr marL="4572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2pPr>
            <a:lvl3pPr marL="9144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3pPr>
            <a:lvl4pPr marL="13716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4pPr>
            <a:lvl5pPr marL="18288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游戏运营--游戏数据分析中简逻辑思维中简逻辑思维逻辑思维中简共24页，您现在浏览的是第2页!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362" name="标题 1"/>
          <p:cNvSpPr/>
          <p:nvPr>
            <p:ph type="title" idx="4294967295"/>
          </p:nvPr>
        </p:nvSpPr>
        <p:spPr>
          <a:xfrm>
            <a:off x="0" y="44450"/>
            <a:ext cx="6929438" cy="706438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anchor="ctr" anchorCtr="0"/>
          <a:lstStyle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000" b="0" i="0" u="none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9pPr>
          </a:lstStyle>
          <a:p>
            <a:pPr lvl="0" eaLnBrk="1" hangingPunct="1"/>
            <a:r>
              <a:rPr lang="zh-CN" altLang="en-US"/>
              <a:t>二、重点运营环节</a:t>
            </a:r>
            <a:r>
              <a:rPr lang="en-US" altLang="zh-CN"/>
              <a:t>-</a:t>
            </a:r>
            <a:r>
              <a:rPr lang="zh-CN" altLang="en-US"/>
              <a:t>数据分析</a:t>
            </a:r>
            <a:endParaRPr lang="zh-CN" altLang="en-US"/>
          </a:p>
        </p:txBody>
      </p:sp>
      <p:sp>
        <p:nvSpPr>
          <p:cNvPr id="15363" name="内容占位符 4"/>
          <p:cNvSpPr/>
          <p:nvPr>
            <p:ph idx="4294967295"/>
          </p:nvPr>
        </p:nvSpPr>
        <p:spPr>
          <a:xfrm>
            <a:off x="538162" y="836612"/>
            <a:ext cx="8210550" cy="57610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vert="horz" wrap="square" lIns="91440" tIns="45720" rIns="91440" bIns="45720" anchor="t" anchorCtr="0"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Char char="§"/>
              <a:defRPr kumimoji="0" lang="zh-CN" altLang="en-US" sz="2800" b="0" i="0" u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itchFamily="2" charset="2"/>
              <a:buChar char="Ø"/>
              <a:defRPr kumimoji="0" lang="zh-CN" altLang="en-US" sz="2400" b="0" i="0" u="none" baseline="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itchFamily="18" charset="2"/>
              <a:buChar char="¡"/>
              <a:defRPr kumimoji="0" lang="zh-CN" altLang="en-US" sz="2400" b="0" i="0" u="none" baseline="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itchFamily="2" charset="2"/>
              <a:buChar char="Ø"/>
              <a:defRPr kumimoji="0" lang="zh-CN" altLang="en-US" sz="2000" b="0" i="0" u="none" baseline="0">
                <a:solidFill>
                  <a:schemeClr val="tx1"/>
                </a:solidFill>
                <a:latin typeface="+mn-lt"/>
                <a:ea typeface="华文中宋" pitchFamily="2" charset="-122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itchFamily="18" charset="2"/>
              <a:buChar char="¡"/>
              <a:defRPr kumimoji="0" lang="zh-CN" altLang="en-US" sz="2000" b="0" i="0" u="none" baseline="0">
                <a:solidFill>
                  <a:schemeClr val="tx1"/>
                </a:solidFill>
                <a:latin typeface="+mn-lt"/>
                <a:ea typeface="华文中宋" pitchFamily="2" charset="-122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itchFamily="18" charset="2"/>
              <a:buChar char="¡"/>
              <a:defRPr lang="zh-CN" altLang="en-US" sz="2000">
                <a:solidFill>
                  <a:schemeClr val="tx1"/>
                </a:solidFill>
                <a:latin typeface="+mn-lt"/>
                <a:ea typeface="华文中宋" pitchFamily="2" charset="-122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itchFamily="18" charset="2"/>
              <a:buChar char="¡"/>
              <a:defRPr lang="zh-CN" altLang="en-US" sz="2000">
                <a:solidFill>
                  <a:schemeClr val="tx1"/>
                </a:solidFill>
                <a:latin typeface="+mn-lt"/>
                <a:ea typeface="华文中宋" pitchFamily="2" charset="-122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itchFamily="18" charset="2"/>
              <a:buChar char="¡"/>
              <a:defRPr lang="zh-CN" altLang="en-US" sz="2000">
                <a:solidFill>
                  <a:schemeClr val="tx1"/>
                </a:solidFill>
                <a:latin typeface="+mn-lt"/>
                <a:ea typeface="华文中宋" pitchFamily="2" charset="-122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itchFamily="18" charset="2"/>
              <a:buChar char="¡"/>
              <a:defRPr lang="zh-CN" altLang="en-US" sz="2000">
                <a:solidFill>
                  <a:schemeClr val="tx1"/>
                </a:solidFill>
                <a:latin typeface="+mn-lt"/>
                <a:ea typeface="华文中宋" pitchFamily="2" charset="-122"/>
              </a:defRPr>
            </a:lvl9pPr>
          </a:lstStyle>
          <a:p>
            <a:pPr lvl="0" eaLnBrk="1" hangingPunct="1"/>
            <a:r>
              <a:rPr lang="zh-CN" altLang="en-US"/>
              <a:t>核心数据</a:t>
            </a:r>
            <a:endParaRPr lang="en-US" altLang="zh-CN"/>
          </a:p>
          <a:p>
            <a:pPr lvl="1" eaLnBrk="1" hangingPunct="1"/>
            <a:r>
              <a:rPr lang="zh-CN" altLang="en-US"/>
              <a:t>同时在线人数</a:t>
            </a:r>
            <a:endParaRPr lang="en-US" altLang="zh-CN"/>
          </a:p>
          <a:p>
            <a:pPr lvl="2" eaLnBrk="1" hangingPunct="1"/>
            <a:r>
              <a:rPr lang="zh-CN" altLang="en-US"/>
              <a:t>最高在线</a:t>
            </a:r>
            <a:r>
              <a:rPr lang="en-US" altLang="zh-CN"/>
              <a:t>PCU</a:t>
            </a:r>
            <a:r>
              <a:rPr lang="zh-CN" altLang="en-US"/>
              <a:t>（</a:t>
            </a:r>
            <a:r>
              <a:rPr lang="en-US" altLang="zh-CN"/>
              <a:t>Peak Concurrent User</a:t>
            </a:r>
            <a:r>
              <a:rPr lang="zh-CN" altLang="en-US"/>
              <a:t>）</a:t>
            </a:r>
            <a:endParaRPr lang="zh-CN" altLang="en-US"/>
          </a:p>
          <a:p>
            <a:pPr lvl="2" eaLnBrk="1" hangingPunct="1"/>
            <a:r>
              <a:rPr lang="zh-CN" altLang="en-US"/>
              <a:t>平均在线</a:t>
            </a:r>
            <a:r>
              <a:rPr lang="en-US" altLang="zh-CN"/>
              <a:t>ACU</a:t>
            </a:r>
            <a:r>
              <a:rPr lang="zh-CN" altLang="en-US"/>
              <a:t>（</a:t>
            </a:r>
            <a:r>
              <a:rPr lang="en-US" altLang="zh-CN"/>
              <a:t>Average Concurrent User</a:t>
            </a:r>
            <a:r>
              <a:rPr lang="zh-CN" altLang="en-US"/>
              <a:t>）</a:t>
            </a:r>
            <a:endParaRPr lang="zh-CN" altLang="en-US"/>
          </a:p>
          <a:p>
            <a:pPr lvl="2" eaLnBrk="1" hangingPunct="1"/>
            <a:r>
              <a:rPr lang="zh-CN" altLang="en-US"/>
              <a:t>人均消费</a:t>
            </a:r>
            <a:r>
              <a:rPr lang="en-US" altLang="zh-CN"/>
              <a:t>ARPU</a:t>
            </a:r>
            <a:r>
              <a:rPr lang="zh-CN" altLang="en-US"/>
              <a:t>（</a:t>
            </a:r>
            <a:r>
              <a:rPr lang="en-US" altLang="zh-CN"/>
              <a:t>Average Rate Per Unit</a:t>
            </a:r>
            <a:r>
              <a:rPr lang="zh-CN" altLang="en-US"/>
              <a:t>）</a:t>
            </a:r>
            <a:endParaRPr lang="zh-CN" altLang="en-US"/>
          </a:p>
          <a:p>
            <a:pPr lvl="2" eaLnBrk="1" hangingPunct="1"/>
            <a:r>
              <a:rPr lang="zh-CN" altLang="en-US"/>
              <a:t>活跃用户</a:t>
            </a:r>
            <a:r>
              <a:rPr lang="en-US" altLang="zh-CN"/>
              <a:t>AU</a:t>
            </a:r>
            <a:r>
              <a:rPr lang="zh-CN" altLang="en-US"/>
              <a:t>（网游通常按照</a:t>
            </a:r>
            <a:r>
              <a:rPr lang="en-US" altLang="zh-CN"/>
              <a:t>UV</a:t>
            </a:r>
            <a:r>
              <a:rPr lang="zh-CN" altLang="en-US"/>
              <a:t>计算）</a:t>
            </a:r>
            <a:endParaRPr lang="zh-CN" altLang="en-US"/>
          </a:p>
          <a:p>
            <a:pPr lvl="2" eaLnBrk="1" hangingPunct="1"/>
            <a:r>
              <a:rPr lang="zh-CN" altLang="en-US"/>
              <a:t>登录用户</a:t>
            </a:r>
            <a:r>
              <a:rPr lang="en-US" altLang="zh-CN"/>
              <a:t>UV</a:t>
            </a:r>
            <a:endParaRPr lang="zh-CN" altLang="en-US"/>
          </a:p>
          <a:p>
            <a:pPr lvl="2" eaLnBrk="1" hangingPunct="1"/>
            <a:r>
              <a:rPr lang="zh-CN" altLang="en-US"/>
              <a:t>付费账号</a:t>
            </a:r>
            <a:r>
              <a:rPr lang="en-US" altLang="zh-CN"/>
              <a:t>PU</a:t>
            </a:r>
            <a:r>
              <a:rPr lang="zh-CN" altLang="en-US"/>
              <a:t>、活跃付费账号</a:t>
            </a:r>
            <a:r>
              <a:rPr lang="en-US" altLang="zh-CN"/>
              <a:t>APA</a:t>
            </a:r>
            <a:r>
              <a:rPr lang="zh-CN" altLang="en-US"/>
              <a:t>、充值与消耗金额</a:t>
            </a:r>
            <a:endParaRPr lang="zh-CN" altLang="en-US"/>
          </a:p>
          <a:p>
            <a:pPr lvl="2" eaLnBrk="1" hangingPunct="1"/>
            <a:r>
              <a:rPr lang="zh-CN" altLang="en-US"/>
              <a:t>实时监控（按天统计分析）、精确到每小时</a:t>
            </a:r>
            <a:endParaRPr lang="en-US" altLang="zh-CN"/>
          </a:p>
          <a:p>
            <a:pPr lvl="1" eaLnBrk="1" hangingPunct="1"/>
            <a:r>
              <a:rPr lang="zh-CN" altLang="en-US"/>
              <a:t>收入</a:t>
            </a:r>
            <a:endParaRPr lang="en-US" altLang="zh-CN"/>
          </a:p>
          <a:p>
            <a:pPr lvl="2" eaLnBrk="1" hangingPunct="1"/>
            <a:r>
              <a:rPr lang="zh-CN" altLang="en-US"/>
              <a:t>充值金额</a:t>
            </a:r>
            <a:endParaRPr lang="en-US" altLang="zh-CN"/>
          </a:p>
          <a:p>
            <a:pPr lvl="2" eaLnBrk="1" hangingPunct="1"/>
            <a:r>
              <a:rPr lang="zh-CN" altLang="en-US"/>
              <a:t>消耗金额、消耗</a:t>
            </a:r>
            <a:r>
              <a:rPr lang="en-US" altLang="zh-CN"/>
              <a:t>ARPU</a:t>
            </a:r>
            <a:r>
              <a:rPr lang="zh-CN" altLang="en-US"/>
              <a:t>、用于上市公司财务统计</a:t>
            </a:r>
            <a:endParaRPr lang="en-US" altLang="zh-CN"/>
          </a:p>
          <a:p>
            <a:pPr lvl="2" eaLnBrk="1" hangingPunct="1"/>
            <a:r>
              <a:rPr lang="zh-CN" altLang="en-US"/>
              <a:t>实时监控、按天分析</a:t>
            </a:r>
            <a:endParaRPr lang="zh-CN" altLang="en-US"/>
          </a:p>
        </p:txBody>
      </p:sp>
      <p:sp>
        <p:nvSpPr>
          <p:cNvPr id="15364" name="灯片编号占位符 3"/>
          <p:cNvSpPr/>
          <p:nvPr>
            <p:ph type="sldNum" idx="11"/>
          </p:nvPr>
        </p:nvSpPr>
        <p:spPr>
          <a:xfrm>
            <a:off x="6553200" y="6453188"/>
            <a:ext cx="2133600" cy="2682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eaLnBrk="1" hangingPunct="1">
              <a:spcBef>
                <a:spcPct val="0"/>
              </a:spcBef>
            </a:pPr>
            <a:fld id="{9AAEF106-C77A-496D-A692-845FB8EADC26}" type="slidenum">
              <a:rPr lang="en-US" altLang="zh-CN" sz="1400">
                <a:solidFill>
                  <a:srgbClr val="DDDDDD"/>
                </a:solidFill>
                <a:ea typeface="宋体" pitchFamily="2" charset="-122"/>
              </a:rPr>
              <a:t>3</a:t>
            </a:fld>
            <a:endParaRPr lang="en-US" altLang="zh-CN" sz="1400">
              <a:solidFill>
                <a:srgbClr val="DDDDDD"/>
              </a:solidFill>
              <a:ea typeface="宋体" pitchFamily="2" charset="-122"/>
            </a:endParaRPr>
          </a:p>
        </p:txBody>
      </p:sp>
      <p:sp>
        <p:nvSpPr>
          <p:cNvPr id="15365" name="TextBox 15364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marL="342900" indent="-342900" algn="ctr" rtl="0" eaLnBrk="0" hangingPunct="0">
              <a:defRPr kumimoji="0" lang="zh-CN"/>
            </a:defPPr>
            <a:lvl1pPr marL="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1pPr>
            <a:lvl2pPr marL="4572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2pPr>
            <a:lvl3pPr marL="9144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3pPr>
            <a:lvl4pPr marL="13716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4pPr>
            <a:lvl5pPr marL="18288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游戏运营--游戏数据分析中简逻辑思维中简逻辑思维逻辑思维中简共24页，您现在浏览的是第3页!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12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17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22" dur="5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25" dur="500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28" dur="500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31" dur="500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34" dur="500"/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39" dur="500"/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44" dur="500"/>
                                        <p:tgtEl>
                                          <p:spTgt spid="153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49" dur="500"/>
                                        <p:tgtEl>
                                          <p:spTgt spid="153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54" dur="500"/>
                                        <p:tgtEl>
                                          <p:spTgt spid="1536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59" dur="500"/>
                                        <p:tgtEl>
                                          <p:spTgt spid="1536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410" name="Rectangle 2"/>
          <p:cNvSpPr/>
          <p:nvPr>
            <p:ph type="title" idx="4294967295"/>
          </p:nvPr>
        </p:nvSpPr>
        <p:spPr>
          <a:xfrm>
            <a:off x="71438" y="201612"/>
            <a:ext cx="6588125" cy="706438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anchor="ctr" anchorCtr="0"/>
          <a:lstStyle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000" b="0" i="0" u="none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9pPr>
          </a:lstStyle>
          <a:p>
            <a:pPr lvl="0" eaLnBrk="1" hangingPunct="1"/>
            <a:r>
              <a:rPr lang="zh-CN" altLang="en-US"/>
              <a:t>二、重点运营环节</a:t>
            </a:r>
            <a:r>
              <a:rPr lang="en-US" altLang="zh-CN"/>
              <a:t>-</a:t>
            </a:r>
            <a:r>
              <a:rPr lang="zh-CN" altLang="en-US"/>
              <a:t>数据分析</a:t>
            </a:r>
            <a:endParaRPr lang="zh-CN" altLang="en-US"/>
          </a:p>
        </p:txBody>
      </p:sp>
      <p:sp>
        <p:nvSpPr>
          <p:cNvPr id="17411" name="内容占位符 4"/>
          <p:cNvSpPr/>
          <p:nvPr/>
        </p:nvSpPr>
        <p:spPr>
          <a:xfrm>
            <a:off x="504825" y="1196975"/>
            <a:ext cx="8210550" cy="2952750"/>
          </a:xfrm>
          <a:prstGeom prst="rect">
            <a:avLst/>
          </a:prstGeom>
          <a:solidFill>
            <a:srgbClr val="FFFFFF"/>
          </a:solidFill>
          <a:ln>
            <a:solidFill>
              <a:prstClr val="black"/>
            </a:solidFill>
            <a:miter lim="800000"/>
          </a:ln>
        </p:spPr>
        <p:txBody>
          <a:bodyPr/>
          <a:lstStyle>
            <a:defPPr marL="342900" indent="-342900" algn="ctr" rtl="0" eaLnBrk="0" hangingPunct="0">
              <a:defRPr kumimoji="0" lang="zh-CN"/>
            </a:defPPr>
            <a:lvl1pPr marL="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1pPr>
            <a:lvl2pPr marL="4572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2pPr>
            <a:lvl3pPr marL="9144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3pPr>
            <a:lvl4pPr marL="13716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4pPr>
            <a:lvl5pPr marL="18288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5pPr>
          </a:lstStyle>
          <a:p>
            <a:pPr marL="342900" lvl="0" indent="-342900" algn="l" eaLnBrk="1" hangingPunct="1">
              <a:buClr>
                <a:schemeClr val="hlink"/>
              </a:buClr>
              <a:buFont typeface="Wingdings" pitchFamily="2" charset="2"/>
              <a:buChar char="§"/>
            </a:pPr>
            <a:r>
              <a:rPr lang="zh-CN" altLang="en-US" sz="2800">
                <a:solidFill>
                  <a:schemeClr val="tx1"/>
                </a:solidFill>
                <a:ea typeface="黑体" pitchFamily="2" charset="-122"/>
              </a:rPr>
              <a:t>用数据把握游戏世界</a:t>
            </a:r>
            <a:r>
              <a:rPr lang="en-US" altLang="zh-CN" sz="2800">
                <a:solidFill>
                  <a:schemeClr val="tx1"/>
                </a:solidFill>
                <a:ea typeface="黑体" pitchFamily="2" charset="-122"/>
              </a:rPr>
              <a:t>——</a:t>
            </a:r>
            <a:r>
              <a:rPr lang="zh-CN" altLang="en-US" sz="2800">
                <a:solidFill>
                  <a:schemeClr val="tx2"/>
                </a:solidFill>
                <a:ea typeface="黑体" pitchFamily="2" charset="-122"/>
              </a:rPr>
              <a:t>数据采集</a:t>
            </a:r>
            <a:endParaRPr lang="zh-CN" altLang="en-US" sz="2800">
              <a:solidFill>
                <a:schemeClr val="tx2"/>
              </a:solidFill>
              <a:ea typeface="黑体" pitchFamily="2" charset="-122"/>
            </a:endParaRPr>
          </a:p>
          <a:p>
            <a:pPr marL="742950" lvl="1" indent="-285750" algn="l" eaLnBrk="1" hangingPunct="1">
              <a:buClr>
                <a:schemeClr val="tx2"/>
              </a:buClr>
              <a:buSzPct val="85000"/>
              <a:buFont typeface="Wingdings" pitchFamily="2" charset="2"/>
              <a:buChar char="Ø"/>
            </a:pPr>
            <a:r>
              <a:rPr lang="zh-CN" altLang="en-US" sz="2400">
                <a:solidFill>
                  <a:schemeClr val="tx1"/>
                </a:solidFill>
                <a:ea typeface="黑体" pitchFamily="2" charset="-122"/>
              </a:rPr>
              <a:t>注册用户很多、登录用户很少、为什么？</a:t>
            </a:r>
            <a:endParaRPr lang="zh-CN" altLang="en-US" sz="2400">
              <a:solidFill>
                <a:schemeClr val="tx1"/>
              </a:solidFill>
              <a:ea typeface="黑体" pitchFamily="2" charset="-122"/>
            </a:endParaRPr>
          </a:p>
          <a:p>
            <a:pPr marL="742950" lvl="1" indent="-285750" algn="l" eaLnBrk="1" hangingPunct="1">
              <a:buClr>
                <a:schemeClr val="tx2"/>
              </a:buClr>
              <a:buSzPct val="85000"/>
              <a:buFont typeface="Wingdings" pitchFamily="2" charset="2"/>
              <a:buChar char="Ø"/>
            </a:pPr>
            <a:r>
              <a:rPr lang="zh-CN" altLang="en-US" sz="2400">
                <a:solidFill>
                  <a:schemeClr val="tx1"/>
                </a:solidFill>
                <a:ea typeface="黑体" pitchFamily="2" charset="-122"/>
              </a:rPr>
              <a:t>我设计的模块玩家欢迎么？赚钱么？生命周期长么？</a:t>
            </a:r>
            <a:endParaRPr lang="zh-CN" altLang="en-US" sz="2400">
              <a:solidFill>
                <a:schemeClr val="tx1"/>
              </a:solidFill>
              <a:ea typeface="黑体" pitchFamily="2" charset="-122"/>
            </a:endParaRPr>
          </a:p>
          <a:p>
            <a:pPr marL="742950" lvl="1" indent="-285750" algn="l" eaLnBrk="1" hangingPunct="1">
              <a:buClr>
                <a:schemeClr val="tx2"/>
              </a:buClr>
              <a:buSzPct val="85000"/>
              <a:buFont typeface="Wingdings" pitchFamily="2" charset="2"/>
              <a:buChar char="Ø"/>
            </a:pPr>
            <a:r>
              <a:rPr lang="zh-CN" altLang="en-US" sz="2400">
                <a:solidFill>
                  <a:schemeClr val="tx1"/>
                </a:solidFill>
                <a:ea typeface="黑体" pitchFamily="2" charset="-122"/>
              </a:rPr>
              <a:t>用户到达什么阶段？他们需要什么？遇到什么困难？</a:t>
            </a:r>
            <a:endParaRPr lang="zh-CN" altLang="en-US" sz="2400">
              <a:solidFill>
                <a:schemeClr val="tx1"/>
              </a:solidFill>
              <a:ea typeface="黑体" pitchFamily="2" charset="-122"/>
            </a:endParaRPr>
          </a:p>
          <a:p>
            <a:pPr marL="742950" lvl="1" indent="-285750" algn="l" eaLnBrk="1" hangingPunct="1">
              <a:buClr>
                <a:schemeClr val="tx2"/>
              </a:buClr>
              <a:buSzPct val="85000"/>
              <a:buFont typeface="Wingdings" pitchFamily="2" charset="2"/>
              <a:buChar char="Ø"/>
            </a:pPr>
            <a:r>
              <a:rPr lang="zh-CN" altLang="en-US" sz="2400">
                <a:solidFill>
                  <a:schemeClr val="tx1"/>
                </a:solidFill>
                <a:ea typeface="黑体" pitchFamily="2" charset="-122"/>
              </a:rPr>
              <a:t>用户都在哪些环节流失了？收益和产出是什么状况？</a:t>
            </a:r>
            <a:endParaRPr lang="zh-CN" altLang="en-US" sz="2400">
              <a:solidFill>
                <a:schemeClr val="tx1"/>
              </a:solidFill>
              <a:ea typeface="黑体" pitchFamily="2" charset="-122"/>
            </a:endParaRPr>
          </a:p>
          <a:p>
            <a:pPr marL="742950" lvl="1" indent="-285750" algn="l" eaLnBrk="1" hangingPunct="1">
              <a:buClr>
                <a:schemeClr val="tx2"/>
              </a:buClr>
              <a:buSzPct val="85000"/>
              <a:buFont typeface="Wingdings" pitchFamily="2" charset="2"/>
            </a:pPr>
            <a:r>
              <a:rPr lang="en-US" altLang="zh-CN" sz="2400">
                <a:solidFill>
                  <a:schemeClr val="tx1"/>
                </a:solidFill>
                <a:ea typeface="黑体" pitchFamily="2" charset="-122"/>
              </a:rPr>
              <a:t>……</a:t>
            </a:r>
            <a:r>
              <a:rPr lang="zh-CN" altLang="en-US" sz="2400">
                <a:solidFill>
                  <a:schemeClr val="tx1"/>
                </a:solidFill>
                <a:ea typeface="黑体" pitchFamily="2" charset="-122"/>
              </a:rPr>
              <a:t>这些问题的回答、都需要数据。</a:t>
            </a:r>
            <a:endParaRPr lang="en-US" altLang="zh-CN" sz="2400">
              <a:solidFill>
                <a:schemeClr val="tx1"/>
              </a:solidFill>
              <a:ea typeface="黑体" pitchFamily="2" charset="-122"/>
            </a:endParaRPr>
          </a:p>
        </p:txBody>
      </p:sp>
      <p:sp>
        <p:nvSpPr>
          <p:cNvPr id="17412" name="Rectangle 3"/>
          <p:cNvSpPr/>
          <p:nvPr/>
        </p:nvSpPr>
        <p:spPr>
          <a:xfrm>
            <a:off x="3078162" y="4437062"/>
            <a:ext cx="5786438" cy="15001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 marL="342900" indent="-342900" algn="ctr" rtl="0" eaLnBrk="0" hangingPunct="0">
              <a:defRPr kumimoji="0" lang="zh-CN"/>
            </a:defPPr>
            <a:lvl1pPr marL="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1pPr>
            <a:lvl2pPr marL="4572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2pPr>
            <a:lvl3pPr marL="9144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3pPr>
            <a:lvl4pPr marL="13716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4pPr>
            <a:lvl5pPr marL="18288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5pPr>
          </a:lstStyle>
          <a:p>
            <a:pPr marL="342900" lvl="0" indent="-342900" algn="l" eaLnBrk="1" hangingPunct="1"/>
            <a:r>
              <a:rPr lang="zh-CN" altLang="en-US" sz="2400">
                <a:solidFill>
                  <a:schemeClr val="tx1"/>
                </a:solidFill>
                <a:ea typeface="黑体" pitchFamily="2" charset="-122"/>
              </a:rPr>
              <a:t>郭德纲说：不想当厨子的士兵不是好司机</a:t>
            </a:r>
            <a:endParaRPr lang="en-US" altLang="zh-CN" sz="2400">
              <a:solidFill>
                <a:schemeClr val="tx1"/>
              </a:solidFill>
              <a:ea typeface="黑体" pitchFamily="2" charset="-122"/>
            </a:endParaRPr>
          </a:p>
          <a:p>
            <a:pPr marL="342900" lvl="0" indent="-342900" algn="l" eaLnBrk="1" hangingPunct="1"/>
            <a:endParaRPr lang="en-US" altLang="zh-CN" sz="2400">
              <a:solidFill>
                <a:schemeClr val="tx1"/>
              </a:solidFill>
              <a:ea typeface="黑体" pitchFamily="2" charset="-122"/>
            </a:endParaRPr>
          </a:p>
          <a:p>
            <a:pPr marL="342900" lvl="0" indent="-342900" algn="l" eaLnBrk="1" hangingPunct="1"/>
            <a:r>
              <a:rPr lang="zh-CN" altLang="en-US" sz="2400">
                <a:solidFill>
                  <a:schemeClr val="tx1"/>
                </a:solidFill>
                <a:ea typeface="黑体" pitchFamily="2" charset="-122"/>
              </a:rPr>
              <a:t>不懂数据的公司也永远无法成为业界</a:t>
            </a:r>
            <a:endParaRPr lang="en-US" altLang="zh-CN" sz="2400">
              <a:solidFill>
                <a:schemeClr val="tx1"/>
              </a:solidFill>
              <a:ea typeface="黑体" pitchFamily="2" charset="-122"/>
            </a:endParaRPr>
          </a:p>
        </p:txBody>
      </p:sp>
      <p:pic>
        <p:nvPicPr>
          <p:cNvPr id="17413" name="Picture 4" descr="C:\Documents and Settings\huzhenkai\桌面\u=814027016,2124228989&amp;fm=9&amp;gp=0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539750" y="4365625"/>
            <a:ext cx="2571750" cy="1924050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17414" name="TextBox 17413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marL="342900" indent="-342900" algn="ctr" rtl="0" eaLnBrk="0" hangingPunct="0">
              <a:defRPr kumimoji="0" lang="zh-CN"/>
            </a:defPPr>
            <a:lvl1pPr marL="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1pPr>
            <a:lvl2pPr marL="4572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2pPr>
            <a:lvl3pPr marL="9144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3pPr>
            <a:lvl4pPr marL="13716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4pPr>
            <a:lvl5pPr marL="18288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游戏运营--游戏数据分析中简逻辑思维中简逻辑思维逻辑思维中简共24页，您现在浏览的是第4页!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10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13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16" dur="5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19" dur="5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22" dur="500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458" name="标题 1"/>
          <p:cNvSpPr/>
          <p:nvPr>
            <p:ph type="title" idx="4294967295"/>
          </p:nvPr>
        </p:nvSpPr>
        <p:spPr>
          <a:xfrm>
            <a:off x="0" y="201612"/>
            <a:ext cx="6929438" cy="706438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anchor="ctr" anchorCtr="0"/>
          <a:lstStyle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000" b="0" i="0" u="none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9pPr>
          </a:lstStyle>
          <a:p>
            <a:pPr lvl="0" eaLnBrk="1" hangingPunct="1"/>
            <a:r>
              <a:rPr lang="zh-CN" altLang="en-US"/>
              <a:t>二、重点运营环节</a:t>
            </a:r>
            <a:r>
              <a:rPr lang="en-US" altLang="zh-CN"/>
              <a:t>-</a:t>
            </a:r>
            <a:r>
              <a:rPr lang="zh-CN" altLang="en-US"/>
              <a:t>数据分析</a:t>
            </a:r>
            <a:endParaRPr lang="zh-CN" altLang="en-US"/>
          </a:p>
        </p:txBody>
      </p:sp>
      <p:sp>
        <p:nvSpPr>
          <p:cNvPr id="19459" name="内容占位符 4"/>
          <p:cNvSpPr/>
          <p:nvPr>
            <p:ph idx="4294967295"/>
          </p:nvPr>
        </p:nvSpPr>
        <p:spPr>
          <a:xfrm>
            <a:off x="784225" y="1246188"/>
            <a:ext cx="7416800" cy="5048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vert="horz" wrap="square" lIns="91440" tIns="45720" rIns="91440" bIns="45720" anchor="t" anchorCtr="0"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Char char="§"/>
              <a:defRPr kumimoji="0" lang="zh-CN" altLang="en-US" sz="2800" b="0" i="0" u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itchFamily="2" charset="2"/>
              <a:buChar char="Ø"/>
              <a:defRPr kumimoji="0" lang="zh-CN" altLang="en-US" sz="2400" b="0" i="0" u="none" baseline="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itchFamily="18" charset="2"/>
              <a:buChar char="¡"/>
              <a:defRPr kumimoji="0" lang="zh-CN" altLang="en-US" sz="2400" b="0" i="0" u="none" baseline="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itchFamily="2" charset="2"/>
              <a:buChar char="Ø"/>
              <a:defRPr kumimoji="0" lang="zh-CN" altLang="en-US" sz="2000" b="0" i="0" u="none" baseline="0">
                <a:solidFill>
                  <a:schemeClr val="tx1"/>
                </a:solidFill>
                <a:latin typeface="+mn-lt"/>
                <a:ea typeface="华文中宋" pitchFamily="2" charset="-122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itchFamily="18" charset="2"/>
              <a:buChar char="¡"/>
              <a:defRPr kumimoji="0" lang="zh-CN" altLang="en-US" sz="2000" b="0" i="0" u="none" baseline="0">
                <a:solidFill>
                  <a:schemeClr val="tx1"/>
                </a:solidFill>
                <a:latin typeface="+mn-lt"/>
                <a:ea typeface="华文中宋" pitchFamily="2" charset="-122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itchFamily="18" charset="2"/>
              <a:buChar char="¡"/>
              <a:defRPr lang="zh-CN" altLang="en-US" sz="2000">
                <a:solidFill>
                  <a:schemeClr val="tx1"/>
                </a:solidFill>
                <a:latin typeface="+mn-lt"/>
                <a:ea typeface="华文中宋" pitchFamily="2" charset="-122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itchFamily="18" charset="2"/>
              <a:buChar char="¡"/>
              <a:defRPr lang="zh-CN" altLang="en-US" sz="2000">
                <a:solidFill>
                  <a:schemeClr val="tx1"/>
                </a:solidFill>
                <a:latin typeface="+mn-lt"/>
                <a:ea typeface="华文中宋" pitchFamily="2" charset="-122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itchFamily="18" charset="2"/>
              <a:buChar char="¡"/>
              <a:defRPr lang="zh-CN" altLang="en-US" sz="2000">
                <a:solidFill>
                  <a:schemeClr val="tx1"/>
                </a:solidFill>
                <a:latin typeface="+mn-lt"/>
                <a:ea typeface="华文中宋" pitchFamily="2" charset="-122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itchFamily="18" charset="2"/>
              <a:buChar char="¡"/>
              <a:defRPr lang="zh-CN" altLang="en-US" sz="2000">
                <a:solidFill>
                  <a:schemeClr val="tx1"/>
                </a:solidFill>
                <a:latin typeface="+mn-lt"/>
                <a:ea typeface="华文中宋" pitchFamily="2" charset="-122"/>
              </a:defRPr>
            </a:lvl9pPr>
          </a:lstStyle>
          <a:p>
            <a:pPr lvl="1" eaLnBrk="1" hangingPunct="1"/>
            <a:r>
              <a:rPr lang="en-US" altLang="zh-CN"/>
              <a:t>ACU</a:t>
            </a:r>
            <a:r>
              <a:rPr lang="zh-CN" altLang="en-US"/>
              <a:t>、</a:t>
            </a:r>
            <a:r>
              <a:rPr lang="en-US" altLang="zh-CN"/>
              <a:t>PCU</a:t>
            </a:r>
            <a:r>
              <a:rPr lang="zh-CN" altLang="en-US"/>
              <a:t>按天分析图</a:t>
            </a:r>
            <a:endParaRPr lang="zh-CN" altLang="en-US"/>
          </a:p>
        </p:txBody>
      </p:sp>
      <p:sp>
        <p:nvSpPr>
          <p:cNvPr id="19460" name="灯片编号占位符 3"/>
          <p:cNvSpPr/>
          <p:nvPr>
            <p:ph type="sldNum" idx="11"/>
          </p:nvPr>
        </p:nvSpPr>
        <p:spPr>
          <a:xfrm>
            <a:off x="6553200" y="6453188"/>
            <a:ext cx="2133600" cy="2682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eaLnBrk="1" hangingPunct="1">
              <a:spcBef>
                <a:spcPct val="0"/>
              </a:spcBef>
            </a:pPr>
            <a:fld id="{C19ECA4B-4206-4A8E-8C5F-4A727E1E4EAE}" type="slidenum">
              <a:rPr lang="en-US" altLang="zh-CN" sz="1400">
                <a:solidFill>
                  <a:srgbClr val="DDDDDD"/>
                </a:solidFill>
                <a:ea typeface="宋体" pitchFamily="2" charset="-122"/>
              </a:rPr>
              <a:t>5</a:t>
            </a:fld>
            <a:endParaRPr lang="en-US" altLang="zh-CN" sz="1400">
              <a:solidFill>
                <a:srgbClr val="DDDDDD"/>
              </a:solidFill>
              <a:ea typeface="宋体" pitchFamily="2" charset="-122"/>
            </a:endParaRPr>
          </a:p>
        </p:txBody>
      </p:sp>
      <p:pic>
        <p:nvPicPr>
          <p:cNvPr id="19461" name="Picture 9" descr="未命名"/>
          <p:cNvPicPr/>
          <p:nvPr/>
        </p:nvPicPr>
        <p:blipFill>
          <a:blip r:embed="rId2"/>
          <a:stretch>
            <a:fillRect/>
          </a:stretch>
        </p:blipFill>
        <p:spPr>
          <a:xfrm>
            <a:off x="874712" y="2276475"/>
            <a:ext cx="7800975" cy="3562350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19462" name="TextBox 19461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marL="342900" indent="-342900" algn="ctr" rtl="0" eaLnBrk="0" hangingPunct="0">
              <a:defRPr kumimoji="0" lang="zh-CN"/>
            </a:defPPr>
            <a:lvl1pPr marL="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1pPr>
            <a:lvl2pPr marL="4572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2pPr>
            <a:lvl3pPr marL="9144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3pPr>
            <a:lvl4pPr marL="13716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4pPr>
            <a:lvl5pPr marL="18288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游戏运营--游戏数据分析中简逻辑思维中简逻辑思维逻辑思维中简共24页，您现在浏览的是第5页!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506" name="Rectangle 2"/>
          <p:cNvSpPr/>
          <p:nvPr>
            <p:ph type="title" idx="4294967295"/>
          </p:nvPr>
        </p:nvSpPr>
        <p:spPr>
          <a:xfrm>
            <a:off x="-107950" y="44450"/>
            <a:ext cx="7000875" cy="706438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anchor="ctr" anchorCtr="0"/>
          <a:lstStyle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000" b="0" i="0" u="none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9pPr>
          </a:lstStyle>
          <a:p>
            <a:pPr lvl="0" eaLnBrk="1" hangingPunct="1"/>
            <a:r>
              <a:rPr lang="zh-CN" altLang="en-US"/>
              <a:t>二、重点运营环节</a:t>
            </a:r>
            <a:r>
              <a:rPr lang="en-US" altLang="zh-CN"/>
              <a:t>-</a:t>
            </a:r>
            <a:r>
              <a:rPr lang="zh-CN" altLang="en-US"/>
              <a:t>数据分析</a:t>
            </a:r>
            <a:endParaRPr lang="zh-CN" altLang="en-US"/>
          </a:p>
        </p:txBody>
      </p:sp>
      <p:sp>
        <p:nvSpPr>
          <p:cNvPr id="21507" name="TextBox 4"/>
          <p:cNvSpPr/>
          <p:nvPr/>
        </p:nvSpPr>
        <p:spPr>
          <a:xfrm>
            <a:off x="1360488" y="6067425"/>
            <a:ext cx="6956425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 marL="342900" indent="-342900" algn="ctr" rtl="0" eaLnBrk="0" hangingPunct="0">
              <a:defRPr kumimoji="0" lang="zh-CN"/>
            </a:defPPr>
            <a:lvl1pPr marL="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1pPr>
            <a:lvl2pPr marL="4572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2pPr>
            <a:lvl3pPr marL="9144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3pPr>
            <a:lvl4pPr marL="13716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4pPr>
            <a:lvl5pPr marL="18288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5pPr>
          </a:lstStyle>
          <a:p>
            <a:pPr marL="0" lvl="0" indent="0" algn="l" eaLnBrk="1" hangingPunct="1">
              <a:spcBef>
                <a:spcPct val="0"/>
              </a:spcBef>
            </a:pPr>
            <a:r>
              <a:rPr lang="zh-CN" altLang="en-US"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rPr>
              <a:t>某产品进入游戏后、前</a:t>
            </a:r>
            <a:r>
              <a:rPr lang="en-US" altLang="zh-CN"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rPr>
              <a:t>10</a:t>
            </a:r>
            <a:r>
              <a:rPr lang="zh-CN" altLang="en-US"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rPr>
              <a:t>级流失总比例在</a:t>
            </a:r>
            <a:r>
              <a:rPr lang="en-US" altLang="zh-CN"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rPr>
              <a:t>60%-80%</a:t>
            </a:r>
            <a:endParaRPr lang="zh-CN" altLang="en-US" sz="2400">
              <a:solidFill>
                <a:schemeClr val="tx1"/>
              </a:solidFill>
              <a:latin typeface="Calibri" pitchFamily="34" charset="0"/>
              <a:ea typeface="宋体" pitchFamily="2" charset="-122"/>
            </a:endParaRPr>
          </a:p>
        </p:txBody>
      </p:sp>
      <p:graphicFrame>
        <p:nvGraphicFramePr>
          <p:cNvPr id="21508" name="图表 5"/>
          <p:cNvGraphicFramePr/>
          <p:nvPr/>
        </p:nvGraphicFramePr>
        <p:xfrm>
          <a:off x="738160" y="1563673"/>
          <a:ext cx="7786742" cy="4500594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1509" name="内容占位符 2"/>
          <p:cNvSpPr/>
          <p:nvPr/>
        </p:nvSpPr>
        <p:spPr>
          <a:xfrm>
            <a:off x="754062" y="862012"/>
            <a:ext cx="7634288" cy="479425"/>
          </a:xfrm>
          <a:prstGeom prst="rect">
            <a:avLst/>
          </a:prstGeom>
          <a:solidFill>
            <a:srgbClr val="FFFFFF"/>
          </a:solidFill>
          <a:ln>
            <a:solidFill>
              <a:prstClr val="black"/>
            </a:solidFill>
            <a:miter lim="800000"/>
          </a:ln>
        </p:spPr>
        <p:txBody>
          <a:bodyPr/>
          <a:lstStyle>
            <a:defPPr marL="342900" indent="-342900" algn="ctr" rtl="0" eaLnBrk="0" hangingPunct="0">
              <a:defRPr kumimoji="0" lang="zh-CN"/>
            </a:defPPr>
            <a:lvl1pPr marL="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1pPr>
            <a:lvl2pPr marL="4572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2pPr>
            <a:lvl3pPr marL="9144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3pPr>
            <a:lvl4pPr marL="13716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4pPr>
            <a:lvl5pPr marL="18288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5pPr>
          </a:lstStyle>
          <a:p>
            <a:pPr marL="742950" lvl="1" indent="-285750" algn="l" eaLnBrk="1" hangingPunct="1">
              <a:buClr>
                <a:schemeClr val="tx2"/>
              </a:buClr>
              <a:buSzPct val="85000"/>
              <a:buFont typeface="Wingdings" pitchFamily="2" charset="2"/>
              <a:buChar char="Ø"/>
            </a:pPr>
            <a:r>
              <a:rPr lang="zh-CN" altLang="en-US" sz="2400">
                <a:solidFill>
                  <a:schemeClr val="tx1"/>
                </a:solidFill>
                <a:ea typeface="黑体" pitchFamily="2" charset="-122"/>
              </a:rPr>
              <a:t>游戏玩家角色各等级流失率趋势分布图</a:t>
            </a:r>
            <a:endParaRPr lang="zh-CN" altLang="en-US" sz="2400">
              <a:solidFill>
                <a:schemeClr val="tx1"/>
              </a:solidFill>
              <a:ea typeface="黑体" pitchFamily="2" charset="-122"/>
            </a:endParaRPr>
          </a:p>
        </p:txBody>
      </p:sp>
      <p:sp>
        <p:nvSpPr>
          <p:cNvPr id="21510" name="TextBox 21509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marL="342900" indent="-342900" algn="ctr" rtl="0" eaLnBrk="0" hangingPunct="0">
              <a:defRPr kumimoji="0" lang="zh-CN"/>
            </a:defPPr>
            <a:lvl1pPr marL="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1pPr>
            <a:lvl2pPr marL="4572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2pPr>
            <a:lvl3pPr marL="9144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3pPr>
            <a:lvl4pPr marL="13716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4pPr>
            <a:lvl5pPr marL="18288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游戏运营--游戏数据分析中简逻辑思维中简逻辑思维逻辑思维中简共24页，您现在浏览的是第6页!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7" dur="500"/>
                                        <p:tgtEl>
                                          <p:spTgt spid="21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554" name="标题 1"/>
          <p:cNvSpPr/>
          <p:nvPr>
            <p:ph type="title" idx="4294967295"/>
          </p:nvPr>
        </p:nvSpPr>
        <p:spPr>
          <a:xfrm>
            <a:off x="0" y="44450"/>
            <a:ext cx="6929438" cy="706438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anchor="ctr" anchorCtr="0"/>
          <a:lstStyle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000" b="0" i="0" u="none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9pPr>
          </a:lstStyle>
          <a:p>
            <a:pPr lvl="0" eaLnBrk="1" hangingPunct="1"/>
            <a:r>
              <a:rPr lang="zh-CN" altLang="en-US"/>
              <a:t>二、重点运营环节</a:t>
            </a:r>
            <a:r>
              <a:rPr lang="en-US" altLang="zh-CN"/>
              <a:t>-</a:t>
            </a:r>
            <a:r>
              <a:rPr lang="zh-CN" altLang="en-US"/>
              <a:t>数据分析</a:t>
            </a:r>
            <a:endParaRPr lang="zh-CN" altLang="en-US"/>
          </a:p>
        </p:txBody>
      </p:sp>
      <p:sp>
        <p:nvSpPr>
          <p:cNvPr id="23555" name="内容占位符 4"/>
          <p:cNvSpPr/>
          <p:nvPr>
            <p:ph idx="4294967295"/>
          </p:nvPr>
        </p:nvSpPr>
        <p:spPr>
          <a:xfrm>
            <a:off x="611188" y="836612"/>
            <a:ext cx="8137525" cy="58324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vert="horz" wrap="square" lIns="91440" tIns="45720" rIns="91440" bIns="45720" anchor="t" anchorCtr="0"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Char char="§"/>
              <a:defRPr kumimoji="0" lang="zh-CN" altLang="en-US" sz="2800" b="0" i="0" u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itchFamily="2" charset="2"/>
              <a:buChar char="Ø"/>
              <a:defRPr kumimoji="0" lang="zh-CN" altLang="en-US" sz="2400" b="0" i="0" u="none" baseline="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itchFamily="18" charset="2"/>
              <a:buChar char="¡"/>
              <a:defRPr kumimoji="0" lang="zh-CN" altLang="en-US" sz="2400" b="0" i="0" u="none" baseline="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itchFamily="2" charset="2"/>
              <a:buChar char="Ø"/>
              <a:defRPr kumimoji="0" lang="zh-CN" altLang="en-US" sz="2000" b="0" i="0" u="none" baseline="0">
                <a:solidFill>
                  <a:schemeClr val="tx1"/>
                </a:solidFill>
                <a:latin typeface="+mn-lt"/>
                <a:ea typeface="华文中宋" pitchFamily="2" charset="-122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itchFamily="18" charset="2"/>
              <a:buChar char="¡"/>
              <a:defRPr kumimoji="0" lang="zh-CN" altLang="en-US" sz="2000" b="0" i="0" u="none" baseline="0">
                <a:solidFill>
                  <a:schemeClr val="tx1"/>
                </a:solidFill>
                <a:latin typeface="+mn-lt"/>
                <a:ea typeface="华文中宋" pitchFamily="2" charset="-122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itchFamily="18" charset="2"/>
              <a:buChar char="¡"/>
              <a:defRPr lang="zh-CN" altLang="en-US" sz="2000">
                <a:solidFill>
                  <a:schemeClr val="tx1"/>
                </a:solidFill>
                <a:latin typeface="+mn-lt"/>
                <a:ea typeface="华文中宋" pitchFamily="2" charset="-122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itchFamily="18" charset="2"/>
              <a:buChar char="¡"/>
              <a:defRPr lang="zh-CN" altLang="en-US" sz="2000">
                <a:solidFill>
                  <a:schemeClr val="tx1"/>
                </a:solidFill>
                <a:latin typeface="+mn-lt"/>
                <a:ea typeface="华文中宋" pitchFamily="2" charset="-122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itchFamily="18" charset="2"/>
              <a:buChar char="¡"/>
              <a:defRPr lang="zh-CN" altLang="en-US" sz="2000">
                <a:solidFill>
                  <a:schemeClr val="tx1"/>
                </a:solidFill>
                <a:latin typeface="+mn-lt"/>
                <a:ea typeface="华文中宋" pitchFamily="2" charset="-122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itchFamily="18" charset="2"/>
              <a:buChar char="¡"/>
              <a:defRPr lang="zh-CN" altLang="en-US" sz="2000">
                <a:solidFill>
                  <a:schemeClr val="tx1"/>
                </a:solidFill>
                <a:latin typeface="+mn-lt"/>
                <a:ea typeface="华文中宋" pitchFamily="2" charset="-122"/>
              </a:defRPr>
            </a:lvl9pPr>
          </a:lstStyle>
          <a:p>
            <a:pPr lvl="0" eaLnBrk="1" hangingPunct="1"/>
            <a:r>
              <a:rPr lang="zh-CN" altLang="en-US"/>
              <a:t>核心数据</a:t>
            </a:r>
            <a:endParaRPr lang="en-US" altLang="zh-CN"/>
          </a:p>
          <a:p>
            <a:pPr lvl="1" eaLnBrk="1" hangingPunct="1"/>
            <a:r>
              <a:rPr lang="en-US" altLang="zh-CN"/>
              <a:t>TS</a:t>
            </a:r>
            <a:r>
              <a:rPr lang="zh-CN" altLang="en-US"/>
              <a:t>：平均在线时间</a:t>
            </a:r>
            <a:r>
              <a:rPr lang="en-US" altLang="zh-CN"/>
              <a:t>(Time Spending) </a:t>
            </a:r>
            <a:endParaRPr lang="en-US" altLang="zh-CN"/>
          </a:p>
          <a:p>
            <a:pPr lvl="1" eaLnBrk="1" hangingPunct="1"/>
            <a:r>
              <a:rPr lang="en-US" altLang="zh-CN"/>
              <a:t>RU</a:t>
            </a:r>
            <a:r>
              <a:rPr lang="zh-CN" altLang="en-US"/>
              <a:t>（注册用户）</a:t>
            </a:r>
            <a:endParaRPr lang="zh-CN" altLang="en-US"/>
          </a:p>
          <a:p>
            <a:pPr lvl="1" eaLnBrk="1" hangingPunct="1"/>
            <a:r>
              <a:rPr lang="zh-CN" altLang="en-US"/>
              <a:t>激活数、激活率</a:t>
            </a:r>
            <a:endParaRPr lang="zh-CN" altLang="en-US"/>
          </a:p>
          <a:p>
            <a:pPr lvl="1" eaLnBrk="1" hangingPunct="1"/>
            <a:r>
              <a:rPr lang="en-US" altLang="zh-CN"/>
              <a:t>AU</a:t>
            </a:r>
            <a:r>
              <a:rPr lang="zh-CN" altLang="en-US"/>
              <a:t>（活跃用户）、活跃率、统计方法各公司略有不同）</a:t>
            </a:r>
            <a:endParaRPr lang="en-US" altLang="zh-CN"/>
          </a:p>
          <a:p>
            <a:pPr lvl="2" eaLnBrk="1" hangingPunct="1"/>
            <a:r>
              <a:rPr lang="zh-CN" altLang="en-US"/>
              <a:t>当天登陆用户数</a:t>
            </a:r>
            <a:r>
              <a:rPr lang="en-US" altLang="zh-CN"/>
              <a:t>(UV)</a:t>
            </a:r>
            <a:endParaRPr lang="en-US" altLang="zh-CN"/>
          </a:p>
          <a:p>
            <a:pPr lvl="2" eaLnBrk="1" hangingPunct="1"/>
            <a:r>
              <a:rPr lang="zh-CN" altLang="en-US"/>
              <a:t>一周登陆几次的用户数</a:t>
            </a:r>
            <a:endParaRPr lang="zh-CN" altLang="en-US"/>
          </a:p>
          <a:p>
            <a:pPr lvl="2" eaLnBrk="1" hangingPunct="1"/>
            <a:r>
              <a:rPr lang="zh-CN" altLang="en-US"/>
              <a:t>当天游戏在线时间（</a:t>
            </a:r>
            <a:r>
              <a:rPr lang="en-US" altLang="zh-CN"/>
              <a:t>TS</a:t>
            </a:r>
            <a:r>
              <a:rPr lang="zh-CN" altLang="en-US"/>
              <a:t>）</a:t>
            </a:r>
            <a:endParaRPr lang="zh-CN" altLang="en-US"/>
          </a:p>
          <a:p>
            <a:pPr lvl="1" eaLnBrk="1" hangingPunct="1"/>
            <a:r>
              <a:rPr lang="zh-CN" altLang="en-US"/>
              <a:t>付费用户数（</a:t>
            </a:r>
            <a:r>
              <a:rPr lang="en-US" altLang="zh-CN"/>
              <a:t>PU</a:t>
            </a:r>
            <a:r>
              <a:rPr lang="zh-CN" altLang="en-US"/>
              <a:t>）、付费率、活跃付费用户（</a:t>
            </a:r>
            <a:r>
              <a:rPr lang="en-US" altLang="zh-CN"/>
              <a:t>APA</a:t>
            </a:r>
            <a:r>
              <a:rPr lang="zh-CN" altLang="en-US"/>
              <a:t>）</a:t>
            </a:r>
            <a:endParaRPr lang="zh-CN" altLang="en-US"/>
          </a:p>
          <a:p>
            <a:pPr lvl="1" eaLnBrk="1" hangingPunct="1"/>
            <a:r>
              <a:rPr lang="zh-CN" altLang="en-US"/>
              <a:t>千人收益、消耗</a:t>
            </a:r>
            <a:r>
              <a:rPr lang="en-US" altLang="zh-CN"/>
              <a:t>ARPU</a:t>
            </a:r>
            <a:endParaRPr lang="en-US" altLang="zh-CN"/>
          </a:p>
          <a:p>
            <a:pPr lvl="1" eaLnBrk="1" hangingPunct="1"/>
            <a:r>
              <a:rPr lang="en-US" altLang="zh-CN"/>
              <a:t>ARPU</a:t>
            </a:r>
            <a:r>
              <a:rPr lang="zh-CN" altLang="en-US"/>
              <a:t>计算公式</a:t>
            </a:r>
            <a:endParaRPr lang="en-US" altLang="zh-CN"/>
          </a:p>
          <a:p>
            <a:pPr lvl="2" eaLnBrk="1" hangingPunct="1"/>
            <a:r>
              <a:rPr lang="zh-CN" altLang="en-US"/>
              <a:t>每月总收入除以月付费用户数</a:t>
            </a:r>
            <a:r>
              <a:rPr lang="en-US" altLang="zh-CN"/>
              <a:t>(</a:t>
            </a:r>
            <a:r>
              <a:rPr lang="zh-CN" altLang="en-US"/>
              <a:t>月</a:t>
            </a:r>
            <a:r>
              <a:rPr lang="en-US" altLang="zh-CN"/>
              <a:t>ARPU)</a:t>
            </a:r>
            <a:endParaRPr lang="en-US" altLang="zh-CN"/>
          </a:p>
          <a:p>
            <a:pPr lvl="2" eaLnBrk="1" hangingPunct="1"/>
            <a:r>
              <a:rPr lang="zh-CN" altLang="en-US"/>
              <a:t>每日总收入除以日付费用户数等（日</a:t>
            </a:r>
            <a:r>
              <a:rPr lang="en-US" altLang="zh-CN"/>
              <a:t>ARPU</a:t>
            </a:r>
            <a:r>
              <a:rPr lang="zh-CN" altLang="en-US"/>
              <a:t>）</a:t>
            </a:r>
            <a:endParaRPr lang="zh-CN" altLang="en-US"/>
          </a:p>
        </p:txBody>
      </p:sp>
      <p:sp>
        <p:nvSpPr>
          <p:cNvPr id="23556" name="TextBox 23555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marL="342900" indent="-342900" algn="ctr" rtl="0" eaLnBrk="0" hangingPunct="0">
              <a:defRPr kumimoji="0" lang="zh-CN"/>
            </a:defPPr>
            <a:lvl1pPr marL="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1pPr>
            <a:lvl2pPr marL="4572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2pPr>
            <a:lvl3pPr marL="9144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3pPr>
            <a:lvl4pPr marL="13716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4pPr>
            <a:lvl5pPr marL="18288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游戏运营--游戏数据分析中简逻辑思维中简逻辑思维逻辑思维中简共24页，您现在浏览的是第7页!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7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12" dur="5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17" dur="5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22" dur="5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27" dur="500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32" dur="500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37" dur="500"/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40" dur="500"/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45" dur="500"/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48" dur="500"/>
                                        <p:tgtEl>
                                          <p:spTgt spid="235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53" dur="500"/>
                                        <p:tgtEl>
                                          <p:spTgt spid="235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58" dur="500"/>
                                        <p:tgtEl>
                                          <p:spTgt spid="2355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63" dur="500"/>
                                        <p:tgtEl>
                                          <p:spTgt spid="2355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02" name="标题 1"/>
          <p:cNvSpPr/>
          <p:nvPr>
            <p:ph type="title" idx="4294967295"/>
          </p:nvPr>
        </p:nvSpPr>
        <p:spPr>
          <a:xfrm>
            <a:off x="0" y="146050"/>
            <a:ext cx="6929438" cy="706438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anchor="ctr" anchorCtr="0"/>
          <a:lstStyle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000" b="0" i="0" u="none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9pPr>
          </a:lstStyle>
          <a:p>
            <a:pPr lvl="0" eaLnBrk="1" hangingPunct="1"/>
            <a:r>
              <a:rPr lang="zh-CN" altLang="en-US"/>
              <a:t>二、重点运营环节</a:t>
            </a:r>
            <a:r>
              <a:rPr lang="en-US" altLang="zh-CN"/>
              <a:t>-</a:t>
            </a:r>
            <a:r>
              <a:rPr lang="zh-CN" altLang="en-US"/>
              <a:t>数据分析</a:t>
            </a:r>
            <a:endParaRPr lang="zh-CN" altLang="en-US"/>
          </a:p>
        </p:txBody>
      </p:sp>
      <p:sp>
        <p:nvSpPr>
          <p:cNvPr id="25603" name="内容占位符 4"/>
          <p:cNvSpPr/>
          <p:nvPr>
            <p:ph idx="4294967295"/>
          </p:nvPr>
        </p:nvSpPr>
        <p:spPr>
          <a:xfrm>
            <a:off x="609600" y="1131888"/>
            <a:ext cx="8153400" cy="10731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vert="horz" wrap="square" lIns="91440" tIns="45720" rIns="91440" bIns="45720" anchor="t" anchorCtr="0"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Char char="§"/>
              <a:defRPr kumimoji="0" lang="zh-CN" altLang="en-US" sz="2800" b="0" i="0" u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itchFamily="2" charset="2"/>
              <a:buChar char="Ø"/>
              <a:defRPr kumimoji="0" lang="zh-CN" altLang="en-US" sz="2400" b="0" i="0" u="none" baseline="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itchFamily="18" charset="2"/>
              <a:buChar char="¡"/>
              <a:defRPr kumimoji="0" lang="zh-CN" altLang="en-US" sz="2400" b="0" i="0" u="none" baseline="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itchFamily="2" charset="2"/>
              <a:buChar char="Ø"/>
              <a:defRPr kumimoji="0" lang="zh-CN" altLang="en-US" sz="2000" b="0" i="0" u="none" baseline="0">
                <a:solidFill>
                  <a:schemeClr val="tx1"/>
                </a:solidFill>
                <a:latin typeface="+mn-lt"/>
                <a:ea typeface="华文中宋" pitchFamily="2" charset="-122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itchFamily="18" charset="2"/>
              <a:buChar char="¡"/>
              <a:defRPr kumimoji="0" lang="zh-CN" altLang="en-US" sz="2000" b="0" i="0" u="none" baseline="0">
                <a:solidFill>
                  <a:schemeClr val="tx1"/>
                </a:solidFill>
                <a:latin typeface="+mn-lt"/>
                <a:ea typeface="华文中宋" pitchFamily="2" charset="-122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itchFamily="18" charset="2"/>
              <a:buChar char="¡"/>
              <a:defRPr lang="zh-CN" altLang="en-US" sz="2000">
                <a:solidFill>
                  <a:schemeClr val="tx1"/>
                </a:solidFill>
                <a:latin typeface="+mn-lt"/>
                <a:ea typeface="华文中宋" pitchFamily="2" charset="-122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itchFamily="18" charset="2"/>
              <a:buChar char="¡"/>
              <a:defRPr lang="zh-CN" altLang="en-US" sz="2000">
                <a:solidFill>
                  <a:schemeClr val="tx1"/>
                </a:solidFill>
                <a:latin typeface="+mn-lt"/>
                <a:ea typeface="华文中宋" pitchFamily="2" charset="-122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itchFamily="18" charset="2"/>
              <a:buChar char="¡"/>
              <a:defRPr lang="zh-CN" altLang="en-US" sz="2000">
                <a:solidFill>
                  <a:schemeClr val="tx1"/>
                </a:solidFill>
                <a:latin typeface="+mn-lt"/>
                <a:ea typeface="华文中宋" pitchFamily="2" charset="-122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itchFamily="18" charset="2"/>
              <a:buChar char="¡"/>
              <a:defRPr lang="zh-CN" altLang="en-US" sz="2000">
                <a:solidFill>
                  <a:schemeClr val="tx1"/>
                </a:solidFill>
                <a:latin typeface="+mn-lt"/>
                <a:ea typeface="华文中宋" pitchFamily="2" charset="-122"/>
              </a:defRPr>
            </a:lvl9pPr>
          </a:lstStyle>
          <a:p>
            <a:pPr lvl="0" eaLnBrk="1" hangingPunct="1"/>
            <a:r>
              <a:rPr lang="zh-CN" altLang="en-US"/>
              <a:t>其他数据</a:t>
            </a:r>
            <a:endParaRPr lang="en-US" altLang="zh-CN"/>
          </a:p>
          <a:p>
            <a:pPr lvl="1" eaLnBrk="1" hangingPunct="1"/>
            <a:r>
              <a:rPr lang="zh-CN" altLang="en-US"/>
              <a:t>商城道具销售排行榜、比例（按个数、金额）</a:t>
            </a:r>
            <a:endParaRPr lang="zh-CN" altLang="en-US"/>
          </a:p>
          <a:p>
            <a:pPr lvl="1" eaLnBrk="1" hangingPunct="1"/>
            <a:endParaRPr lang="zh-CN" altLang="en-US"/>
          </a:p>
        </p:txBody>
      </p:sp>
      <p:sp>
        <p:nvSpPr>
          <p:cNvPr id="25604" name="灯片编号占位符 3"/>
          <p:cNvSpPr/>
          <p:nvPr>
            <p:ph type="sldNum" idx="11"/>
          </p:nvPr>
        </p:nvSpPr>
        <p:spPr>
          <a:xfrm>
            <a:off x="6553200" y="6453188"/>
            <a:ext cx="2133600" cy="2682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eaLnBrk="1" hangingPunct="1">
              <a:spcBef>
                <a:spcPct val="0"/>
              </a:spcBef>
            </a:pPr>
            <a:fld id="{51325A4B-B878-4161-B118-A616536BD5D2}" type="slidenum">
              <a:rPr lang="en-US" altLang="zh-CN" sz="1400">
                <a:solidFill>
                  <a:srgbClr val="DDDDDD"/>
                </a:solidFill>
                <a:ea typeface="宋体" pitchFamily="2" charset="-122"/>
              </a:rPr>
              <a:t>8</a:t>
            </a:fld>
            <a:endParaRPr lang="en-US" altLang="zh-CN" sz="1400">
              <a:solidFill>
                <a:srgbClr val="DDDDDD"/>
              </a:solidFill>
              <a:ea typeface="宋体" pitchFamily="2" charset="-122"/>
            </a:endParaRPr>
          </a:p>
        </p:txBody>
      </p:sp>
      <p:pic>
        <p:nvPicPr>
          <p:cNvPr id="25605" name="Picture 103"/>
          <p:cNvPicPr/>
          <p:nvPr/>
        </p:nvPicPr>
        <p:blipFill>
          <a:blip r:embed="rId2"/>
          <a:srcRect r="7562"/>
          <a:stretch>
            <a:fillRect/>
          </a:stretch>
        </p:blipFill>
        <p:spPr>
          <a:xfrm>
            <a:off x="500062" y="2382838"/>
            <a:ext cx="7624762" cy="3638550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5606" name="TextBox 25605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marL="342900" indent="-342900" algn="ctr" rtl="0" eaLnBrk="0" hangingPunct="0">
              <a:defRPr kumimoji="0" lang="zh-CN"/>
            </a:defPPr>
            <a:lvl1pPr marL="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1pPr>
            <a:lvl2pPr marL="4572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2pPr>
            <a:lvl3pPr marL="9144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3pPr>
            <a:lvl4pPr marL="13716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4pPr>
            <a:lvl5pPr marL="18288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游戏运营--游戏数据分析中简逻辑思维中简逻辑思维逻辑思维中简共24页，您现在浏览的是第8页!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7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12" dur="5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17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7650" name="标题 1"/>
          <p:cNvSpPr/>
          <p:nvPr>
            <p:ph type="title" idx="4294967295"/>
          </p:nvPr>
        </p:nvSpPr>
        <p:spPr>
          <a:xfrm>
            <a:off x="-180975" y="7938"/>
            <a:ext cx="6929438" cy="706438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anchor="ctr" anchorCtr="0"/>
          <a:lstStyle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000" b="0" i="0" u="none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9pPr>
          </a:lstStyle>
          <a:p>
            <a:pPr lvl="0" eaLnBrk="1" hangingPunct="1"/>
            <a:r>
              <a:rPr lang="zh-CN" altLang="en-US"/>
              <a:t>二、重点运营环节</a:t>
            </a:r>
            <a:r>
              <a:rPr lang="en-US" altLang="zh-CN"/>
              <a:t>-</a:t>
            </a:r>
            <a:r>
              <a:rPr lang="zh-CN" altLang="en-US"/>
              <a:t>数据分析</a:t>
            </a:r>
            <a:endParaRPr lang="zh-CN" altLang="en-US"/>
          </a:p>
        </p:txBody>
      </p:sp>
      <p:sp>
        <p:nvSpPr>
          <p:cNvPr id="27651" name="内容占位符 4"/>
          <p:cNvSpPr/>
          <p:nvPr>
            <p:ph idx="4294967295"/>
          </p:nvPr>
        </p:nvSpPr>
        <p:spPr>
          <a:xfrm>
            <a:off x="539750" y="727075"/>
            <a:ext cx="8135938" cy="59039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vert="horz" wrap="square" lIns="91440" tIns="45720" rIns="91440" bIns="45720" anchor="t" anchorCtr="0"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Char char="§"/>
              <a:defRPr kumimoji="0" lang="zh-CN" altLang="en-US" sz="2800" b="0" i="0" u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itchFamily="2" charset="2"/>
              <a:buChar char="Ø"/>
              <a:defRPr kumimoji="0" lang="zh-CN" altLang="en-US" sz="2400" b="0" i="0" u="none" baseline="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itchFamily="18" charset="2"/>
              <a:buChar char="¡"/>
              <a:defRPr kumimoji="0" lang="zh-CN" altLang="en-US" sz="2400" b="0" i="0" u="none" baseline="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itchFamily="2" charset="2"/>
              <a:buChar char="Ø"/>
              <a:defRPr kumimoji="0" lang="zh-CN" altLang="en-US" sz="2000" b="0" i="0" u="none" baseline="0">
                <a:solidFill>
                  <a:schemeClr val="tx1"/>
                </a:solidFill>
                <a:latin typeface="+mn-lt"/>
                <a:ea typeface="华文中宋" pitchFamily="2" charset="-122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itchFamily="18" charset="2"/>
              <a:buChar char="¡"/>
              <a:defRPr kumimoji="0" lang="zh-CN" altLang="en-US" sz="2000" b="0" i="0" u="none" baseline="0">
                <a:solidFill>
                  <a:schemeClr val="tx1"/>
                </a:solidFill>
                <a:latin typeface="+mn-lt"/>
                <a:ea typeface="华文中宋" pitchFamily="2" charset="-122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itchFamily="18" charset="2"/>
              <a:buChar char="¡"/>
              <a:defRPr lang="zh-CN" altLang="en-US" sz="2000">
                <a:solidFill>
                  <a:schemeClr val="tx1"/>
                </a:solidFill>
                <a:latin typeface="+mn-lt"/>
                <a:ea typeface="华文中宋" pitchFamily="2" charset="-122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itchFamily="18" charset="2"/>
              <a:buChar char="¡"/>
              <a:defRPr lang="zh-CN" altLang="en-US" sz="2000">
                <a:solidFill>
                  <a:schemeClr val="tx1"/>
                </a:solidFill>
                <a:latin typeface="+mn-lt"/>
                <a:ea typeface="华文中宋" pitchFamily="2" charset="-122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itchFamily="18" charset="2"/>
              <a:buChar char="¡"/>
              <a:defRPr lang="zh-CN" altLang="en-US" sz="2000">
                <a:solidFill>
                  <a:schemeClr val="tx1"/>
                </a:solidFill>
                <a:latin typeface="+mn-lt"/>
                <a:ea typeface="华文中宋" pitchFamily="2" charset="-122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itchFamily="18" charset="2"/>
              <a:buChar char="¡"/>
              <a:defRPr lang="zh-CN" altLang="en-US" sz="2000">
                <a:solidFill>
                  <a:schemeClr val="tx1"/>
                </a:solidFill>
                <a:latin typeface="+mn-lt"/>
                <a:ea typeface="华文中宋" pitchFamily="2" charset="-122"/>
              </a:defRPr>
            </a:lvl9pPr>
          </a:lstStyle>
          <a:p>
            <a:pPr lvl="0" eaLnBrk="1" hangingPunct="1"/>
            <a:r>
              <a:rPr lang="zh-CN" altLang="en-US"/>
              <a:t>其他数据</a:t>
            </a:r>
            <a:endParaRPr lang="en-US" altLang="zh-CN"/>
          </a:p>
          <a:p>
            <a:pPr lvl="1" eaLnBrk="1" hangingPunct="1"/>
            <a:r>
              <a:rPr lang="zh-CN" altLang="en-US"/>
              <a:t>客户端、补丁下载量</a:t>
            </a:r>
            <a:endParaRPr lang="zh-CN" altLang="en-US"/>
          </a:p>
          <a:p>
            <a:pPr lvl="1" eaLnBrk="1" hangingPunct="1"/>
            <a:r>
              <a:rPr lang="zh-CN" altLang="en-US"/>
              <a:t>流失率：</a:t>
            </a:r>
            <a:r>
              <a:rPr lang="en-US" altLang="zh-CN"/>
              <a:t>1</a:t>
            </a:r>
            <a:r>
              <a:rPr lang="zh-CN" altLang="en-US"/>
              <a:t>周、半月、</a:t>
            </a:r>
            <a:r>
              <a:rPr lang="en-US" altLang="zh-CN"/>
              <a:t>1</a:t>
            </a:r>
            <a:r>
              <a:rPr lang="zh-CN" altLang="en-US"/>
              <a:t>月、</a:t>
            </a:r>
            <a:r>
              <a:rPr lang="en-US" altLang="zh-CN"/>
              <a:t>3</a:t>
            </a:r>
            <a:r>
              <a:rPr lang="zh-CN" altLang="en-US"/>
              <a:t>月</a:t>
            </a:r>
            <a:endParaRPr lang="zh-CN" altLang="en-US"/>
          </a:p>
          <a:p>
            <a:pPr lvl="1" eaLnBrk="1" hangingPunct="1"/>
            <a:r>
              <a:rPr lang="zh-CN" altLang="en-US"/>
              <a:t>平均游戏角色升级时间（人均、最高、最低）</a:t>
            </a:r>
            <a:endParaRPr lang="zh-CN" altLang="en-US"/>
          </a:p>
          <a:p>
            <a:pPr lvl="1" eaLnBrk="1" hangingPunct="1"/>
            <a:r>
              <a:rPr lang="zh-CN" altLang="en-US"/>
              <a:t>用户持有</a:t>
            </a:r>
            <a:r>
              <a:rPr lang="en-US" altLang="zh-CN"/>
              <a:t>/</a:t>
            </a:r>
            <a:r>
              <a:rPr lang="zh-CN" altLang="en-US"/>
              <a:t>消耗虚拟货币量（人均、最高、最低）</a:t>
            </a:r>
            <a:endParaRPr lang="zh-CN" altLang="en-US"/>
          </a:p>
          <a:p>
            <a:pPr lvl="1" eaLnBrk="1" hangingPunct="1"/>
            <a:endParaRPr lang="zh-CN" altLang="en-US"/>
          </a:p>
        </p:txBody>
      </p:sp>
      <p:sp>
        <p:nvSpPr>
          <p:cNvPr id="27652" name="灯片编号占位符 3"/>
          <p:cNvSpPr/>
          <p:nvPr>
            <p:ph type="sldNum" idx="11"/>
          </p:nvPr>
        </p:nvSpPr>
        <p:spPr>
          <a:xfrm>
            <a:off x="6553200" y="6453188"/>
            <a:ext cx="2133600" cy="2682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eaLnBrk="1" hangingPunct="1">
              <a:spcBef>
                <a:spcPct val="0"/>
              </a:spcBef>
            </a:pPr>
            <a:fld id="{CA823BA4-DF77-4CC1-B2A7-FFA2976D9E1A}" type="slidenum">
              <a:rPr lang="en-US" altLang="zh-CN" sz="1400">
                <a:solidFill>
                  <a:srgbClr val="DDDDDD"/>
                </a:solidFill>
                <a:ea typeface="宋体" pitchFamily="2" charset="-122"/>
              </a:rPr>
              <a:t>9</a:t>
            </a:fld>
            <a:endParaRPr lang="en-US" altLang="zh-CN" sz="1400">
              <a:solidFill>
                <a:srgbClr val="DDDDDD"/>
              </a:solidFill>
              <a:ea typeface="宋体" pitchFamily="2" charset="-122"/>
            </a:endParaRPr>
          </a:p>
        </p:txBody>
      </p:sp>
      <p:pic>
        <p:nvPicPr>
          <p:cNvPr id="27653" name="Picture 7" descr="1"/>
          <p:cNvPicPr/>
          <p:nvPr/>
        </p:nvPicPr>
        <p:blipFill>
          <a:blip r:embed="rId2"/>
          <a:stretch>
            <a:fillRect/>
          </a:stretch>
        </p:blipFill>
        <p:spPr>
          <a:xfrm>
            <a:off x="993775" y="3005138"/>
            <a:ext cx="7610475" cy="3552825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7654" name="TextBox 27653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marL="342900" indent="-342900" algn="ctr" rtl="0" eaLnBrk="0" hangingPunct="0">
              <a:defRPr kumimoji="0" lang="zh-CN"/>
            </a:defPPr>
            <a:lvl1pPr marL="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1pPr>
            <a:lvl2pPr marL="4572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2pPr>
            <a:lvl3pPr marL="9144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3pPr>
            <a:lvl4pPr marL="13716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4pPr>
            <a:lvl5pPr marL="18288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游戏运营--游戏数据分析中简逻辑思维中简逻辑思维逻辑思维中简共24页，您现在浏览的是第9页!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7" dur="5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12" dur="50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17" dur="500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22" dur="500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27" dur="500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9698" name="Rectangle 2"/>
          <p:cNvSpPr/>
          <p:nvPr>
            <p:ph type="title" idx="4294967295"/>
          </p:nvPr>
        </p:nvSpPr>
        <p:spPr>
          <a:xfrm>
            <a:off x="107950" y="201612"/>
            <a:ext cx="6516688" cy="706438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anchor="ctr" anchorCtr="0"/>
          <a:lstStyle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000" b="0" i="0" u="none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9pPr>
          </a:lstStyle>
          <a:p>
            <a:pPr lvl="0" eaLnBrk="1" hangingPunct="1"/>
            <a:r>
              <a:rPr lang="zh-CN" altLang="en-US"/>
              <a:t>二、重点运营环节</a:t>
            </a:r>
            <a:r>
              <a:rPr lang="en-US" altLang="zh-CN"/>
              <a:t>-</a:t>
            </a:r>
            <a:r>
              <a:rPr lang="zh-CN" altLang="en-US"/>
              <a:t>数据分析</a:t>
            </a:r>
            <a:endParaRPr lang="zh-CN" altLang="en-US"/>
          </a:p>
        </p:txBody>
      </p:sp>
      <p:pic>
        <p:nvPicPr>
          <p:cNvPr id="29699" name="Picture 4" descr="2"/>
          <p:cNvPicPr/>
          <p:nvPr/>
        </p:nvPicPr>
        <p:blipFill>
          <a:blip r:embed="rId2"/>
          <a:stretch>
            <a:fillRect/>
          </a:stretch>
        </p:blipFill>
        <p:spPr>
          <a:xfrm>
            <a:off x="1984375" y="2709862"/>
            <a:ext cx="5324475" cy="3095625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9700" name="内容占位符 4"/>
          <p:cNvSpPr/>
          <p:nvPr/>
        </p:nvSpPr>
        <p:spPr>
          <a:xfrm>
            <a:off x="755650" y="1270000"/>
            <a:ext cx="7270750" cy="863600"/>
          </a:xfrm>
          <a:prstGeom prst="rect">
            <a:avLst/>
          </a:prstGeom>
          <a:solidFill>
            <a:srgbClr val="FFFFFF"/>
          </a:solidFill>
          <a:ln>
            <a:solidFill>
              <a:prstClr val="black"/>
            </a:solidFill>
            <a:miter lim="800000"/>
          </a:ln>
        </p:spPr>
        <p:txBody>
          <a:bodyPr/>
          <a:lstStyle>
            <a:defPPr marL="342900" indent="-342900" algn="ctr" rtl="0" eaLnBrk="0" hangingPunct="0">
              <a:defRPr kumimoji="0" lang="zh-CN"/>
            </a:defPPr>
            <a:lvl1pPr marL="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1pPr>
            <a:lvl2pPr marL="4572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2pPr>
            <a:lvl3pPr marL="9144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3pPr>
            <a:lvl4pPr marL="13716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4pPr>
            <a:lvl5pPr marL="18288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5pPr>
          </a:lstStyle>
          <a:p>
            <a:pPr marL="342900" lvl="0" indent="-342900" algn="l" eaLnBrk="1" hangingPunct="1">
              <a:buClr>
                <a:schemeClr val="hlink"/>
              </a:buClr>
              <a:buFont typeface="Wingdings" pitchFamily="2" charset="2"/>
              <a:buChar char="§"/>
            </a:pPr>
            <a:r>
              <a:rPr lang="zh-CN" altLang="zh-CN" sz="2800">
                <a:solidFill>
                  <a:schemeClr val="tx1"/>
                </a:solidFill>
                <a:ea typeface="黑体" pitchFamily="2" charset="-122"/>
              </a:rPr>
              <a:t>运营环节KPI</a:t>
            </a:r>
            <a:endParaRPr lang="en-US" altLang="zh-CN" sz="2800">
              <a:solidFill>
                <a:schemeClr val="tx1"/>
              </a:solidFill>
              <a:ea typeface="黑体" pitchFamily="2" charset="-122"/>
            </a:endParaRPr>
          </a:p>
          <a:p>
            <a:pPr marL="742950" lvl="1" indent="-285750" algn="l" eaLnBrk="1" hangingPunct="1">
              <a:buClr>
                <a:schemeClr val="tx2"/>
              </a:buClr>
              <a:buSzPct val="85000"/>
              <a:buFont typeface="Wingdings" pitchFamily="2" charset="2"/>
              <a:buChar char="Ø"/>
            </a:pPr>
            <a:r>
              <a:rPr lang="en-US" altLang="zh-CN" sz="1800" b="1">
                <a:solidFill>
                  <a:schemeClr val="tx1"/>
                </a:solidFill>
                <a:latin typeface="华文中宋" pitchFamily="2" charset="-122"/>
              </a:rPr>
              <a:t>PU</a:t>
            </a:r>
            <a:r>
              <a:rPr lang="zh-CN" altLang="en-US" sz="1800" b="1">
                <a:solidFill>
                  <a:schemeClr val="tx1"/>
                </a:solidFill>
                <a:latin typeface="华文中宋" pitchFamily="2" charset="-122"/>
              </a:rPr>
              <a:t>、</a:t>
            </a:r>
            <a:r>
              <a:rPr lang="en-US" altLang="zh-CN" sz="1800" b="1">
                <a:solidFill>
                  <a:schemeClr val="tx1"/>
                </a:solidFill>
                <a:latin typeface="华文中宋" pitchFamily="2" charset="-122"/>
              </a:rPr>
              <a:t>APA</a:t>
            </a:r>
            <a:r>
              <a:rPr lang="zh-CN" altLang="en-US" sz="1800" b="1">
                <a:solidFill>
                  <a:schemeClr val="tx1"/>
                </a:solidFill>
                <a:latin typeface="华文中宋" pitchFamily="2" charset="-122"/>
              </a:rPr>
              <a:t>环节</a:t>
            </a:r>
            <a:r>
              <a:rPr lang="en-US" altLang="zh-CN" sz="1800" b="1">
                <a:solidFill>
                  <a:schemeClr val="tx1"/>
                </a:solidFill>
                <a:latin typeface="华文中宋" pitchFamily="2" charset="-122"/>
              </a:rPr>
              <a:t>KPI</a:t>
            </a:r>
            <a:r>
              <a:rPr lang="zh-CN" altLang="en-US" sz="1800" b="1">
                <a:solidFill>
                  <a:schemeClr val="tx1"/>
                </a:solidFill>
                <a:latin typeface="华文中宋" pitchFamily="2" charset="-122"/>
              </a:rPr>
              <a:t>（后续收入预期）</a:t>
            </a:r>
            <a:endParaRPr lang="zh-CN" altLang="en-US" sz="1800" b="1">
              <a:solidFill>
                <a:schemeClr val="tx1"/>
              </a:solidFill>
              <a:latin typeface="华文中宋" pitchFamily="2" charset="-122"/>
            </a:endParaRPr>
          </a:p>
        </p:txBody>
      </p:sp>
      <p:sp>
        <p:nvSpPr>
          <p:cNvPr id="29701" name="TextBox 29700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marL="342900" indent="-342900" algn="ctr" rtl="0" eaLnBrk="0" hangingPunct="0">
              <a:defRPr kumimoji="0" lang="zh-CN"/>
            </a:defPPr>
            <a:lvl1pPr marL="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1pPr>
            <a:lvl2pPr marL="4572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2pPr>
            <a:lvl3pPr marL="9144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3pPr>
            <a:lvl4pPr marL="13716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4pPr>
            <a:lvl5pPr marL="18288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游戏运营--游戏数据分析中简逻辑思维中简逻辑思维逻辑思维中简共24页，您现在浏览的是第10页!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7" dur="500"/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12" dur="500"/>
                                        <p:tgtEl>
                                          <p:spTgt spid="297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0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746" name="标题 1"/>
          <p:cNvSpPr/>
          <p:nvPr>
            <p:ph type="title" idx="4294967295"/>
          </p:nvPr>
        </p:nvSpPr>
        <p:spPr>
          <a:xfrm>
            <a:off x="0" y="146050"/>
            <a:ext cx="6929438" cy="706438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anchor="ctr" anchorCtr="0"/>
          <a:lstStyle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000" b="0" i="0" u="none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9pPr>
          </a:lstStyle>
          <a:p>
            <a:pPr lvl="0" eaLnBrk="1" hangingPunct="1"/>
            <a:r>
              <a:rPr lang="zh-CN" altLang="en-US"/>
              <a:t>二、重点运营环节</a:t>
            </a:r>
            <a:r>
              <a:rPr lang="en-US" altLang="zh-CN"/>
              <a:t>-</a:t>
            </a:r>
            <a:r>
              <a:rPr lang="zh-CN" altLang="en-US"/>
              <a:t>客户服务</a:t>
            </a:r>
            <a:endParaRPr lang="zh-CN" altLang="en-US"/>
          </a:p>
        </p:txBody>
      </p:sp>
      <p:sp>
        <p:nvSpPr>
          <p:cNvPr id="31747" name="内容占位符 4"/>
          <p:cNvSpPr/>
          <p:nvPr>
            <p:ph idx="4294967295"/>
          </p:nvPr>
        </p:nvSpPr>
        <p:spPr>
          <a:xfrm>
            <a:off x="468312" y="1052512"/>
            <a:ext cx="8280400" cy="526256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vert="horz" wrap="square" lIns="91440" tIns="45720" rIns="91440" bIns="45720" anchor="t" anchorCtr="0"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Char char="§"/>
              <a:defRPr kumimoji="0" lang="zh-CN" altLang="en-US" sz="2800" b="0" i="0" u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itchFamily="2" charset="2"/>
              <a:buChar char="Ø"/>
              <a:defRPr kumimoji="0" lang="zh-CN" altLang="en-US" sz="2400" b="0" i="0" u="none" baseline="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itchFamily="18" charset="2"/>
              <a:buChar char="¡"/>
              <a:defRPr kumimoji="0" lang="zh-CN" altLang="en-US" sz="2400" b="0" i="0" u="none" baseline="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itchFamily="2" charset="2"/>
              <a:buChar char="Ø"/>
              <a:defRPr kumimoji="0" lang="zh-CN" altLang="en-US" sz="2000" b="0" i="0" u="none" baseline="0">
                <a:solidFill>
                  <a:schemeClr val="tx1"/>
                </a:solidFill>
                <a:latin typeface="+mn-lt"/>
                <a:ea typeface="华文中宋" pitchFamily="2" charset="-122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itchFamily="18" charset="2"/>
              <a:buChar char="¡"/>
              <a:defRPr kumimoji="0" lang="zh-CN" altLang="en-US" sz="2000" b="0" i="0" u="none" baseline="0">
                <a:solidFill>
                  <a:schemeClr val="tx1"/>
                </a:solidFill>
                <a:latin typeface="+mn-lt"/>
                <a:ea typeface="华文中宋" pitchFamily="2" charset="-122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itchFamily="18" charset="2"/>
              <a:buChar char="¡"/>
              <a:defRPr lang="zh-CN" altLang="en-US" sz="2000">
                <a:solidFill>
                  <a:schemeClr val="tx1"/>
                </a:solidFill>
                <a:latin typeface="+mn-lt"/>
                <a:ea typeface="华文中宋" pitchFamily="2" charset="-122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itchFamily="18" charset="2"/>
              <a:buChar char="¡"/>
              <a:defRPr lang="zh-CN" altLang="en-US" sz="2000">
                <a:solidFill>
                  <a:schemeClr val="tx1"/>
                </a:solidFill>
                <a:latin typeface="+mn-lt"/>
                <a:ea typeface="华文中宋" pitchFamily="2" charset="-122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itchFamily="18" charset="2"/>
              <a:buChar char="¡"/>
              <a:defRPr lang="zh-CN" altLang="en-US" sz="2000">
                <a:solidFill>
                  <a:schemeClr val="tx1"/>
                </a:solidFill>
                <a:latin typeface="+mn-lt"/>
                <a:ea typeface="华文中宋" pitchFamily="2" charset="-122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itchFamily="18" charset="2"/>
              <a:buChar char="¡"/>
              <a:defRPr lang="zh-CN" altLang="en-US" sz="2000">
                <a:solidFill>
                  <a:schemeClr val="tx1"/>
                </a:solidFill>
                <a:latin typeface="+mn-lt"/>
                <a:ea typeface="华文中宋" pitchFamily="2" charset="-122"/>
              </a:defRPr>
            </a:lvl9pPr>
          </a:lstStyle>
          <a:p>
            <a:pPr lvl="0" eaLnBrk="1" hangingPunct="1"/>
            <a:r>
              <a:rPr lang="zh-CN" altLang="en-US"/>
              <a:t>主要工作</a:t>
            </a:r>
            <a:endParaRPr lang="en-US" altLang="zh-CN"/>
          </a:p>
          <a:p>
            <a:pPr lvl="1" eaLnBrk="1" hangingPunct="1"/>
            <a:r>
              <a:rPr lang="zh-CN" altLang="en-US"/>
              <a:t>游戏公司面对玩家的条防线，让玩家满意、放心</a:t>
            </a:r>
            <a:endParaRPr lang="en-US" altLang="zh-CN"/>
          </a:p>
          <a:p>
            <a:pPr lvl="1" eaLnBrk="1" hangingPunct="1"/>
            <a:r>
              <a:rPr lang="zh-CN" altLang="en-US"/>
              <a:t>一般大公司都提供</a:t>
            </a:r>
            <a:r>
              <a:rPr lang="en-US" altLang="zh-CN"/>
              <a:t>7*24</a:t>
            </a:r>
            <a:r>
              <a:rPr lang="zh-CN" altLang="en-US"/>
              <a:t>小时客户服务</a:t>
            </a:r>
            <a:endParaRPr lang="en-US" altLang="zh-CN"/>
          </a:p>
          <a:p>
            <a:pPr lvl="1" eaLnBrk="1" hangingPunct="1"/>
            <a:r>
              <a:rPr lang="zh-CN" altLang="en-US"/>
              <a:t>客服渠道包括：</a:t>
            </a:r>
            <a:endParaRPr lang="en-US" altLang="zh-CN"/>
          </a:p>
          <a:p>
            <a:pPr lvl="2" eaLnBrk="1" hangingPunct="1"/>
            <a:r>
              <a:rPr lang="zh-CN" altLang="en-US"/>
              <a:t>电话（</a:t>
            </a:r>
            <a:r>
              <a:rPr lang="en-US" altLang="zh-CN"/>
              <a:t>call</a:t>
            </a:r>
            <a:r>
              <a:rPr lang="zh-CN" altLang="en-US"/>
              <a:t>）</a:t>
            </a:r>
            <a:endParaRPr lang="en-US" altLang="zh-CN"/>
          </a:p>
          <a:p>
            <a:pPr lvl="2" eaLnBrk="1" hangingPunct="1"/>
            <a:r>
              <a:rPr lang="zh-CN" altLang="en-US"/>
              <a:t>邮件（</a:t>
            </a:r>
            <a:r>
              <a:rPr lang="en-US" altLang="zh-CN"/>
              <a:t>mail</a:t>
            </a:r>
            <a:r>
              <a:rPr lang="zh-CN" altLang="en-US"/>
              <a:t>）</a:t>
            </a:r>
            <a:endParaRPr lang="en-US" altLang="zh-CN"/>
          </a:p>
          <a:p>
            <a:pPr lvl="2" eaLnBrk="1" hangingPunct="1"/>
            <a:r>
              <a:rPr lang="zh-CN" altLang="en-US"/>
              <a:t>论坛（</a:t>
            </a:r>
            <a:r>
              <a:rPr lang="en-US" altLang="zh-CN"/>
              <a:t>bbs</a:t>
            </a:r>
            <a:r>
              <a:rPr lang="zh-CN" altLang="en-US"/>
              <a:t>）</a:t>
            </a:r>
            <a:endParaRPr lang="en-US" altLang="zh-CN"/>
          </a:p>
          <a:p>
            <a:pPr lvl="2" eaLnBrk="1" hangingPunct="1"/>
            <a:r>
              <a:rPr lang="zh-CN" altLang="en-US"/>
              <a:t>传真（</a:t>
            </a:r>
            <a:r>
              <a:rPr lang="en-US" altLang="zh-CN"/>
              <a:t>fox</a:t>
            </a:r>
            <a:r>
              <a:rPr lang="zh-CN" altLang="en-US"/>
              <a:t>）</a:t>
            </a:r>
            <a:endParaRPr lang="en-US" altLang="zh-CN"/>
          </a:p>
          <a:p>
            <a:pPr lvl="2" eaLnBrk="1" hangingPunct="1"/>
            <a:r>
              <a:rPr lang="zh-CN" altLang="en-US"/>
              <a:t>网页即时通讯软件（</a:t>
            </a:r>
            <a:r>
              <a:rPr lang="en-US" altLang="zh-CN"/>
              <a:t>QQ</a:t>
            </a:r>
            <a:r>
              <a:rPr lang="zh-CN" altLang="en-US"/>
              <a:t>、</a:t>
            </a:r>
            <a:r>
              <a:rPr lang="en-US" altLang="zh-CN"/>
              <a:t>MSN……</a:t>
            </a:r>
            <a:r>
              <a:rPr lang="zh-CN" altLang="en-US"/>
              <a:t>）</a:t>
            </a:r>
            <a:endParaRPr lang="en-US" altLang="zh-CN"/>
          </a:p>
          <a:p>
            <a:pPr lvl="2" eaLnBrk="1" hangingPunct="1"/>
            <a:r>
              <a:rPr lang="zh-CN" altLang="en-US"/>
              <a:t>当面客服等（玩家接待）</a:t>
            </a:r>
            <a:endParaRPr lang="en-US" altLang="zh-CN"/>
          </a:p>
          <a:p>
            <a:pPr lvl="1" eaLnBrk="1" hangingPunct="1"/>
            <a:r>
              <a:rPr lang="zh-CN" altLang="en-US"/>
              <a:t>很多公司都引入了</a:t>
            </a:r>
            <a:r>
              <a:rPr lang="en-US" altLang="zh-CN"/>
              <a:t>VIP</a:t>
            </a:r>
            <a:r>
              <a:rPr lang="zh-CN" altLang="en-US"/>
              <a:t>用户系统、及爱问系统</a:t>
            </a:r>
            <a:endParaRPr lang="zh-CN" altLang="en-US"/>
          </a:p>
        </p:txBody>
      </p:sp>
      <p:sp>
        <p:nvSpPr>
          <p:cNvPr id="31748" name="灯片编号占位符 3"/>
          <p:cNvSpPr/>
          <p:nvPr>
            <p:ph type="sldNum" idx="11"/>
          </p:nvPr>
        </p:nvSpPr>
        <p:spPr>
          <a:xfrm>
            <a:off x="6553200" y="6453188"/>
            <a:ext cx="2133600" cy="2682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eaLnBrk="1" hangingPunct="1">
              <a:spcBef>
                <a:spcPct val="0"/>
              </a:spcBef>
            </a:pPr>
            <a:fld id="{8FC5A559-4048-468C-AE15-9F5E6D823DED}" type="slidenum">
              <a:rPr lang="en-US" altLang="zh-CN" sz="1400">
                <a:solidFill>
                  <a:srgbClr val="DDDDDD"/>
                </a:solidFill>
                <a:ea typeface="宋体" pitchFamily="2" charset="-122"/>
              </a:rPr>
              <a:t>11</a:t>
            </a:fld>
            <a:endParaRPr lang="en-US" altLang="zh-CN" sz="1400">
              <a:solidFill>
                <a:srgbClr val="DDDDDD"/>
              </a:solidFill>
              <a:ea typeface="宋体" pitchFamily="2" charset="-122"/>
            </a:endParaRPr>
          </a:p>
        </p:txBody>
      </p:sp>
      <p:sp>
        <p:nvSpPr>
          <p:cNvPr id="31749" name="TextBox 31748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marL="342900" indent="-342900" algn="ctr" rtl="0" eaLnBrk="0" hangingPunct="0">
              <a:defRPr kumimoji="0" lang="zh-CN"/>
            </a:defPPr>
            <a:lvl1pPr marL="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1pPr>
            <a:lvl2pPr marL="4572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2pPr>
            <a:lvl3pPr marL="9144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3pPr>
            <a:lvl4pPr marL="13716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4pPr>
            <a:lvl5pPr marL="18288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游戏运营--游戏数据分析中简逻辑思维中简逻辑思维逻辑思维中简共24页，您现在浏览的是第11页!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7" dur="5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12" dur="5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17" dur="50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22" dur="500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27" dur="500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32" dur="500"/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37" dur="500"/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42" dur="500"/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47" dur="500"/>
                                        <p:tgtEl>
                                          <p:spTgt spid="31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52" dur="500"/>
                                        <p:tgtEl>
                                          <p:spTgt spid="31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57" dur="500"/>
                                        <p:tgtEl>
                                          <p:spTgt spid="317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794" name="Rectangle 2"/>
          <p:cNvSpPr/>
          <p:nvPr>
            <p:ph type="title" idx="4294967295"/>
          </p:nvPr>
        </p:nvSpPr>
        <p:spPr>
          <a:xfrm>
            <a:off x="-107950" y="-26988"/>
            <a:ext cx="7000875" cy="706438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anchor="ctr" anchorCtr="0"/>
          <a:lstStyle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000" b="0" i="0" u="none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lang="zh-CN" altLang="en-US" sz="4000">
                <a:solidFill>
                  <a:schemeClr val="tx2"/>
                </a:solidFill>
                <a:latin typeface="Arial" pitchFamily="34" charset="0"/>
                <a:ea typeface="黑体" pitchFamily="2" charset="-122"/>
              </a:defRPr>
            </a:lvl9pPr>
          </a:lstStyle>
          <a:p>
            <a:pPr lvl="0" eaLnBrk="1" hangingPunct="1"/>
            <a:r>
              <a:rPr lang="zh-CN" altLang="en-US"/>
              <a:t>二、重点运营环节</a:t>
            </a:r>
            <a:r>
              <a:rPr lang="en-US" altLang="zh-CN"/>
              <a:t>-</a:t>
            </a:r>
            <a:r>
              <a:rPr lang="zh-CN" altLang="en-US"/>
              <a:t>销售渠道</a:t>
            </a:r>
            <a:endParaRPr lang="zh-CN" altLang="en-US"/>
          </a:p>
        </p:txBody>
      </p:sp>
      <p:sp>
        <p:nvSpPr>
          <p:cNvPr id="33795" name="Rectangle 3"/>
          <p:cNvSpPr/>
          <p:nvPr>
            <p:ph type="body" idx="4294967295"/>
          </p:nvPr>
        </p:nvSpPr>
        <p:spPr>
          <a:xfrm>
            <a:off x="468312" y="549275"/>
            <a:ext cx="7991475" cy="1039812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anchor="t" anchorCtr="0"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Char char="§"/>
              <a:defRPr kumimoji="0" lang="zh-CN" altLang="en-US" sz="2800" b="0" i="0" u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itchFamily="2" charset="2"/>
              <a:buChar char="Ø"/>
              <a:defRPr kumimoji="0" lang="zh-CN" altLang="en-US" sz="2400" b="0" i="0" u="none" baseline="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itchFamily="18" charset="2"/>
              <a:buChar char="¡"/>
              <a:defRPr kumimoji="0" lang="zh-CN" altLang="en-US" sz="2400" b="0" i="0" u="none" baseline="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itchFamily="2" charset="2"/>
              <a:buChar char="Ø"/>
              <a:defRPr kumimoji="0" lang="zh-CN" altLang="en-US" sz="2000" b="0" i="0" u="none" baseline="0">
                <a:solidFill>
                  <a:schemeClr val="tx1"/>
                </a:solidFill>
                <a:latin typeface="+mn-lt"/>
                <a:ea typeface="华文中宋" pitchFamily="2" charset="-122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itchFamily="18" charset="2"/>
              <a:buChar char="¡"/>
              <a:defRPr kumimoji="0" lang="zh-CN" altLang="en-US" sz="2000" b="0" i="0" u="none" baseline="0">
                <a:solidFill>
                  <a:schemeClr val="tx1"/>
                </a:solidFill>
                <a:latin typeface="+mn-lt"/>
                <a:ea typeface="华文中宋" pitchFamily="2" charset="-122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itchFamily="18" charset="2"/>
              <a:buChar char="¡"/>
              <a:defRPr lang="zh-CN" altLang="en-US" sz="2000">
                <a:solidFill>
                  <a:schemeClr val="tx1"/>
                </a:solidFill>
                <a:latin typeface="+mn-lt"/>
                <a:ea typeface="华文中宋" pitchFamily="2" charset="-122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itchFamily="18" charset="2"/>
              <a:buChar char="¡"/>
              <a:defRPr lang="zh-CN" altLang="en-US" sz="2000">
                <a:solidFill>
                  <a:schemeClr val="tx1"/>
                </a:solidFill>
                <a:latin typeface="+mn-lt"/>
                <a:ea typeface="华文中宋" pitchFamily="2" charset="-122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itchFamily="18" charset="2"/>
              <a:buChar char="¡"/>
              <a:defRPr lang="zh-CN" altLang="en-US" sz="2000">
                <a:solidFill>
                  <a:schemeClr val="tx1"/>
                </a:solidFill>
                <a:latin typeface="+mn-lt"/>
                <a:ea typeface="华文中宋" pitchFamily="2" charset="-122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itchFamily="18" charset="2"/>
              <a:buChar char="¡"/>
              <a:defRPr lang="zh-CN" altLang="en-US" sz="2000">
                <a:solidFill>
                  <a:schemeClr val="tx1"/>
                </a:solidFill>
                <a:latin typeface="+mn-lt"/>
                <a:ea typeface="华文中宋" pitchFamily="2" charset="-122"/>
              </a:defRPr>
            </a:lvl9pPr>
          </a:lstStyle>
          <a:p>
            <a:pPr lvl="0" eaLnBrk="1" hangingPunct="1"/>
            <a:r>
              <a:rPr lang="zh-CN" altLang="en-US"/>
              <a:t>销售渠道数据</a:t>
            </a:r>
            <a:endParaRPr lang="en-US" altLang="zh-CN"/>
          </a:p>
          <a:p>
            <a:pPr lvl="1" eaLnBrk="1" hangingPunct="1"/>
            <a:r>
              <a:rPr lang="zh-CN" altLang="en-US"/>
              <a:t>销售支付渠道比例（</a:t>
            </a:r>
            <a:r>
              <a:rPr lang="en-US" altLang="zh-CN"/>
              <a:t>APA</a:t>
            </a:r>
            <a:r>
              <a:rPr lang="zh-CN" altLang="en-US"/>
              <a:t>数量）</a:t>
            </a:r>
            <a:endParaRPr lang="zh-CN" altLang="en-US"/>
          </a:p>
        </p:txBody>
      </p:sp>
      <p:pic>
        <p:nvPicPr>
          <p:cNvPr id="33796" name="Picture 5" descr="未命名"/>
          <p:cNvPicPr/>
          <p:nvPr/>
        </p:nvPicPr>
        <p:blipFill>
          <a:blip r:embed="rId2"/>
          <a:stretch>
            <a:fillRect/>
          </a:stretch>
        </p:blipFill>
        <p:spPr>
          <a:xfrm>
            <a:off x="900112" y="1603375"/>
            <a:ext cx="7620000" cy="5210175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33797" name="TextBox 33796"/>
          <p:cNvSpPr txBox="1"/>
          <p:nvPr/>
        </p:nvSpPr>
        <p:spPr>
          <a:xfrm flipH="1">
            <a:off x="0" y="0"/>
            <a:ext cx="0" cy="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marL="342900" indent="-342900" algn="ctr" rtl="0" eaLnBrk="0" hangingPunct="0">
              <a:defRPr kumimoji="0" lang="zh-CN"/>
            </a:defPPr>
            <a:lvl1pPr marL="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1pPr>
            <a:lvl2pPr marL="4572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2pPr>
            <a:lvl3pPr marL="9144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3pPr>
            <a:lvl4pPr marL="13716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4pPr>
            <a:lvl5pPr marL="18288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kumimoji="0" sz="2000" b="0" i="0" u="none" baseline="0">
                <a:solidFill>
                  <a:srgbClr val="FFFF00"/>
                </a:solidFill>
                <a:latin typeface="Arial" pitchFamily="34" charset="0"/>
                <a:ea typeface="华文中宋" pitchFamily="2" charset="-122"/>
              </a:defRPr>
            </a:lvl5pPr>
          </a:lstStyle>
          <a:p/>
          <a:p>
            <a:pPr>
              <a:defRPr sz="100">
                <a:solidFill>
                  <a:srgbClr val="FFFFFF"/>
                </a:solidFill>
              </a:defRPr>
            </a:pPr>
            <a:r>
              <a:t>游戏运营--游戏数据分析中简逻辑思维中简逻辑思维逻辑思维中简共24页，您现在浏览的是第12页!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7874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https://d.book118.com/158046000116006030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7_吉祥如意">
  <a:themeElements>
    <a:clrScheme name="吉祥如意 1">
      <a:dk1>
        <a:srgbClr val="000000"/>
      </a:dk1>
      <a:lt1>
        <a:srgbClr val="FFFFFF"/>
      </a:lt1>
      <a:dk2>
        <a:srgbClr val="E40000"/>
      </a:dk2>
      <a:lt2>
        <a:srgbClr val="DDDDDD"/>
      </a:lt2>
      <a:accent1>
        <a:srgbClr val="E1F4FF"/>
      </a:accent1>
      <a:accent2>
        <a:srgbClr val="FFE2C5"/>
      </a:accent2>
      <a:accent3>
        <a:srgbClr val="FFFFFF"/>
      </a:accent3>
      <a:accent4>
        <a:srgbClr val="000000"/>
      </a:accent4>
      <a:accent5>
        <a:srgbClr val="EEF8FF"/>
      </a:accent5>
      <a:accent6>
        <a:srgbClr val="E7CDB2"/>
      </a:accent6>
      <a:hlink>
        <a:srgbClr val="0066CC"/>
      </a:hlink>
      <a:folHlink>
        <a:srgbClr val="9F9FBF"/>
      </a:folHlink>
    </a:clrScheme>
    <a:fontScheme name="吉祥如意">
      <a:majorFont>
        <a:latin typeface="Arial"/>
        <a:ea typeface="黑体"/>
        <a:cs typeface="Arial"/>
      </a:majorFont>
      <a:minorFont>
        <a:latin typeface="Arial"/>
        <a:ea typeface="黑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0000"/>
        </a:solidFill>
        <a:ln w="25400" cap="flat" cmpd="sng" algn="ctr">
          <a:solidFill>
            <a:srgbClr val="89A4A7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42900" marR="0" indent="-342900" algn="ctr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zh-CN" sz="20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pitchFamily="34" charset="0"/>
            <a:ea typeface="华文中宋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0000"/>
        </a:solidFill>
        <a:ln w="25400" cap="flat" cmpd="sng" algn="ctr">
          <a:solidFill>
            <a:srgbClr val="89A4A7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42900" marR="0" indent="-342900" algn="ctr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zh-CN" sz="20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pitchFamily="34" charset="0"/>
            <a:ea typeface="华文中宋" pitchFamily="2" charset="-122"/>
          </a:defRPr>
        </a:defPPr>
      </a:lstStyle>
    </a:lnDef>
  </a:objectDefaults>
  <a:extraClrSchemeLst>
    <a:extraClrScheme>
      <a:clrScheme name="吉祥如意 1">
        <a:dk1>
          <a:srgbClr val="000000"/>
        </a:dk1>
        <a:lt1>
          <a:srgbClr val="FFFFFF"/>
        </a:lt1>
        <a:dk2>
          <a:srgbClr val="E40000"/>
        </a:dk2>
        <a:lt2>
          <a:srgbClr val="DDDDDD"/>
        </a:lt2>
        <a:accent1>
          <a:srgbClr val="E1F4FF"/>
        </a:accent1>
        <a:accent2>
          <a:srgbClr val="FFE2C5"/>
        </a:accent2>
        <a:accent3>
          <a:srgbClr val="FFFFFF"/>
        </a:accent3>
        <a:accent4>
          <a:srgbClr val="000000"/>
        </a:accent4>
        <a:accent5>
          <a:srgbClr val="EEF8FF"/>
        </a:accent5>
        <a:accent6>
          <a:srgbClr val="E7CDB2"/>
        </a:accent6>
        <a:hlink>
          <a:srgbClr val="0066CC"/>
        </a:hlink>
        <a:folHlink>
          <a:srgbClr val="9F9FB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吉祥如意 2">
        <a:dk1>
          <a:srgbClr val="59582D"/>
        </a:dk1>
        <a:lt1>
          <a:srgbClr val="EAEAEA"/>
        </a:lt1>
        <a:dk2>
          <a:srgbClr val="666699"/>
        </a:dk2>
        <a:lt2>
          <a:srgbClr val="D9D9D9"/>
        </a:lt2>
        <a:accent1>
          <a:srgbClr val="CCECFF"/>
        </a:accent1>
        <a:accent2>
          <a:srgbClr val="B2D2C7"/>
        </a:accent2>
        <a:accent3>
          <a:srgbClr val="F3F3F3"/>
        </a:accent3>
        <a:accent4>
          <a:srgbClr val="4B4A25"/>
        </a:accent4>
        <a:accent5>
          <a:srgbClr val="E2F4FF"/>
        </a:accent5>
        <a:accent6>
          <a:srgbClr val="A1BEB4"/>
        </a:accent6>
        <a:hlink>
          <a:srgbClr val="993366"/>
        </a:hlink>
        <a:folHlink>
          <a:srgbClr val="92B9E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吉祥如意 3">
        <a:dk1>
          <a:srgbClr val="000099"/>
        </a:dk1>
        <a:lt1>
          <a:srgbClr val="FFFFCC"/>
        </a:lt1>
        <a:dk2>
          <a:srgbClr val="004000"/>
        </a:dk2>
        <a:lt2>
          <a:srgbClr val="FFD9B3"/>
        </a:lt2>
        <a:accent1>
          <a:srgbClr val="FFD9D9"/>
        </a:accent1>
        <a:accent2>
          <a:srgbClr val="DDDDDD"/>
        </a:accent2>
        <a:accent3>
          <a:srgbClr val="FFFFE2"/>
        </a:accent3>
        <a:accent4>
          <a:srgbClr val="000082"/>
        </a:accent4>
        <a:accent5>
          <a:srgbClr val="FFE9E9"/>
        </a:accent5>
        <a:accent6>
          <a:srgbClr val="C8C8C8"/>
        </a:accent6>
        <a:hlink>
          <a:srgbClr val="FF0000"/>
        </a:hlink>
        <a:folHlink>
          <a:srgbClr val="FFAB5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吉祥如意 4">
        <a:dk1>
          <a:srgbClr val="000000"/>
        </a:dk1>
        <a:lt1>
          <a:srgbClr val="DCE8E2"/>
        </a:lt1>
        <a:dk2>
          <a:srgbClr val="0033CC"/>
        </a:dk2>
        <a:lt2>
          <a:srgbClr val="C4C4D8"/>
        </a:lt2>
        <a:accent1>
          <a:srgbClr val="FFFFFF"/>
        </a:accent1>
        <a:accent2>
          <a:srgbClr val="A9CFB1"/>
        </a:accent2>
        <a:accent3>
          <a:srgbClr val="EBF2EE"/>
        </a:accent3>
        <a:accent4>
          <a:srgbClr val="000000"/>
        </a:accent4>
        <a:accent5>
          <a:srgbClr val="FFFFFF"/>
        </a:accent5>
        <a:accent6>
          <a:srgbClr val="99BBA0"/>
        </a:accent6>
        <a:hlink>
          <a:srgbClr val="CC33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吉祥如意 5">
        <a:dk1>
          <a:srgbClr val="606090"/>
        </a:dk1>
        <a:lt1>
          <a:srgbClr val="E5FFFF"/>
        </a:lt1>
        <a:dk2>
          <a:srgbClr val="0000CC"/>
        </a:dk2>
        <a:lt2>
          <a:srgbClr val="91DAFF"/>
        </a:lt2>
        <a:accent1>
          <a:srgbClr val="EAEAEA"/>
        </a:accent1>
        <a:accent2>
          <a:srgbClr val="FFE2C5"/>
        </a:accent2>
        <a:accent3>
          <a:srgbClr val="F0FFFF"/>
        </a:accent3>
        <a:accent4>
          <a:srgbClr val="51517A"/>
        </a:accent4>
        <a:accent5>
          <a:srgbClr val="F3F3F3"/>
        </a:accent5>
        <a:accent6>
          <a:srgbClr val="E7CDB2"/>
        </a:accent6>
        <a:hlink>
          <a:srgbClr val="000000"/>
        </a:hlink>
        <a:folHlink>
          <a:srgbClr val="3DB77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吉祥如意 6">
        <a:dk1>
          <a:srgbClr val="CC0066"/>
        </a:dk1>
        <a:lt1>
          <a:srgbClr val="FFDDBB"/>
        </a:lt1>
        <a:dk2>
          <a:srgbClr val="000000"/>
        </a:dk2>
        <a:lt2>
          <a:srgbClr val="C0C0C0"/>
        </a:lt2>
        <a:accent1>
          <a:srgbClr val="FFFFCC"/>
        </a:accent1>
        <a:accent2>
          <a:srgbClr val="FFFFFF"/>
        </a:accent2>
        <a:accent3>
          <a:srgbClr val="FFEBDA"/>
        </a:accent3>
        <a:accent4>
          <a:srgbClr val="AE0056"/>
        </a:accent4>
        <a:accent5>
          <a:srgbClr val="FFFFE2"/>
        </a:accent5>
        <a:accent6>
          <a:srgbClr val="E7E7E7"/>
        </a:accent6>
        <a:hlink>
          <a:srgbClr val="0066CC"/>
        </a:hlink>
        <a:folHlink>
          <a:srgbClr val="8EB37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吉祥如意 7">
        <a:dk1>
          <a:srgbClr val="B60000"/>
        </a:dk1>
        <a:lt1>
          <a:srgbClr val="FFFF99"/>
        </a:lt1>
        <a:dk2>
          <a:srgbClr val="800000"/>
        </a:dk2>
        <a:lt2>
          <a:srgbClr val="FFFFFF"/>
        </a:lt2>
        <a:accent1>
          <a:srgbClr val="9888A4"/>
        </a:accent1>
        <a:accent2>
          <a:srgbClr val="A9335D"/>
        </a:accent2>
        <a:accent3>
          <a:srgbClr val="C0AAAA"/>
        </a:accent3>
        <a:accent4>
          <a:srgbClr val="DADA82"/>
        </a:accent4>
        <a:accent5>
          <a:srgbClr val="CAC3CF"/>
        </a:accent5>
        <a:accent6>
          <a:srgbClr val="992D53"/>
        </a:accent6>
        <a:hlink>
          <a:srgbClr val="CCECFF"/>
        </a:hlink>
        <a:folHlink>
          <a:srgbClr val="FF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吉祥如意 8">
        <a:dk1>
          <a:srgbClr val="808080"/>
        </a:dk1>
        <a:lt1>
          <a:srgbClr val="FFFFFF"/>
        </a:lt1>
        <a:dk2>
          <a:srgbClr val="1C1C1C"/>
        </a:dk2>
        <a:lt2>
          <a:srgbClr val="FFFF66"/>
        </a:lt2>
        <a:accent1>
          <a:srgbClr val="9898BA"/>
        </a:accent1>
        <a:accent2>
          <a:srgbClr val="777777"/>
        </a:accent2>
        <a:accent3>
          <a:srgbClr val="ABABAB"/>
        </a:accent3>
        <a:accent4>
          <a:srgbClr val="DADADA"/>
        </a:accent4>
        <a:accent5>
          <a:srgbClr val="CACAD9"/>
        </a:accent5>
        <a:accent6>
          <a:srgbClr val="6B6B6B"/>
        </a:accent6>
        <a:hlink>
          <a:srgbClr val="CCFF99"/>
        </a:hlink>
        <a:folHlink>
          <a:srgbClr val="E436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r="http://schemas.openxmlformats.org/officeDocument/2006/relationships" xmlns:a="http://schemas.openxmlformats.org/drawingml/2006/main" name="2_吉祥如意">
  <a:themeElements>
    <a:clrScheme name="吉祥如意 1">
      <a:dk1>
        <a:srgbClr val="000000"/>
      </a:dk1>
      <a:lt1>
        <a:srgbClr val="FFFFFF"/>
      </a:lt1>
      <a:dk2>
        <a:srgbClr val="E40000"/>
      </a:dk2>
      <a:lt2>
        <a:srgbClr val="DDDDDD"/>
      </a:lt2>
      <a:accent1>
        <a:srgbClr val="E1F4FF"/>
      </a:accent1>
      <a:accent2>
        <a:srgbClr val="FFE2C5"/>
      </a:accent2>
      <a:accent3>
        <a:srgbClr val="FFFFFF"/>
      </a:accent3>
      <a:accent4>
        <a:srgbClr val="000000"/>
      </a:accent4>
      <a:accent5>
        <a:srgbClr val="EEF8FF"/>
      </a:accent5>
      <a:accent6>
        <a:srgbClr val="E7CDB2"/>
      </a:accent6>
      <a:hlink>
        <a:srgbClr val="0066CC"/>
      </a:hlink>
      <a:folHlink>
        <a:srgbClr val="9F9FBF"/>
      </a:folHlink>
    </a:clrScheme>
    <a:fontScheme name="吉祥如意">
      <a:majorFont>
        <a:latin typeface="Arial"/>
        <a:ea typeface="黑体"/>
        <a:cs typeface="Arial"/>
      </a:majorFont>
      <a:minorFont>
        <a:latin typeface="Arial"/>
        <a:ea typeface="黑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0000"/>
        </a:solidFill>
        <a:ln w="25400" cap="flat" cmpd="sng" algn="ctr">
          <a:solidFill>
            <a:srgbClr val="89A4A7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42900" marR="0" indent="-342900" algn="ctr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zh-CN" sz="20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pitchFamily="34" charset="0"/>
            <a:ea typeface="华文中宋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0000"/>
        </a:solidFill>
        <a:ln w="25400" cap="flat" cmpd="sng" algn="ctr">
          <a:solidFill>
            <a:srgbClr val="89A4A7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42900" marR="0" indent="-342900" algn="ctr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zh-CN" sz="20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pitchFamily="34" charset="0"/>
            <a:ea typeface="华文中宋" pitchFamily="2" charset="-122"/>
          </a:defRPr>
        </a:defPPr>
      </a:lstStyle>
    </a:lnDef>
  </a:objectDefaults>
  <a:extraClrSchemeLst>
    <a:extraClrScheme>
      <a:clrScheme name="吉祥如意 1">
        <a:dk1>
          <a:srgbClr val="000000"/>
        </a:dk1>
        <a:lt1>
          <a:srgbClr val="FFFFFF"/>
        </a:lt1>
        <a:dk2>
          <a:srgbClr val="E40000"/>
        </a:dk2>
        <a:lt2>
          <a:srgbClr val="DDDDDD"/>
        </a:lt2>
        <a:accent1>
          <a:srgbClr val="E1F4FF"/>
        </a:accent1>
        <a:accent2>
          <a:srgbClr val="FFE2C5"/>
        </a:accent2>
        <a:accent3>
          <a:srgbClr val="FFFFFF"/>
        </a:accent3>
        <a:accent4>
          <a:srgbClr val="000000"/>
        </a:accent4>
        <a:accent5>
          <a:srgbClr val="EEF8FF"/>
        </a:accent5>
        <a:accent6>
          <a:srgbClr val="E7CDB2"/>
        </a:accent6>
        <a:hlink>
          <a:srgbClr val="0066CC"/>
        </a:hlink>
        <a:folHlink>
          <a:srgbClr val="9F9FB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吉祥如意 2">
        <a:dk1>
          <a:srgbClr val="59582D"/>
        </a:dk1>
        <a:lt1>
          <a:srgbClr val="EAEAEA"/>
        </a:lt1>
        <a:dk2>
          <a:srgbClr val="666699"/>
        </a:dk2>
        <a:lt2>
          <a:srgbClr val="D9D9D9"/>
        </a:lt2>
        <a:accent1>
          <a:srgbClr val="CCECFF"/>
        </a:accent1>
        <a:accent2>
          <a:srgbClr val="B2D2C7"/>
        </a:accent2>
        <a:accent3>
          <a:srgbClr val="F3F3F3"/>
        </a:accent3>
        <a:accent4>
          <a:srgbClr val="4B4A25"/>
        </a:accent4>
        <a:accent5>
          <a:srgbClr val="E2F4FF"/>
        </a:accent5>
        <a:accent6>
          <a:srgbClr val="A1BEB4"/>
        </a:accent6>
        <a:hlink>
          <a:srgbClr val="993366"/>
        </a:hlink>
        <a:folHlink>
          <a:srgbClr val="92B9E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吉祥如意 3">
        <a:dk1>
          <a:srgbClr val="000099"/>
        </a:dk1>
        <a:lt1>
          <a:srgbClr val="FFFFCC"/>
        </a:lt1>
        <a:dk2>
          <a:srgbClr val="004000"/>
        </a:dk2>
        <a:lt2>
          <a:srgbClr val="FFD9B3"/>
        </a:lt2>
        <a:accent1>
          <a:srgbClr val="FFD9D9"/>
        </a:accent1>
        <a:accent2>
          <a:srgbClr val="DDDDDD"/>
        </a:accent2>
        <a:accent3>
          <a:srgbClr val="FFFFE2"/>
        </a:accent3>
        <a:accent4>
          <a:srgbClr val="000082"/>
        </a:accent4>
        <a:accent5>
          <a:srgbClr val="FFE9E9"/>
        </a:accent5>
        <a:accent6>
          <a:srgbClr val="C8C8C8"/>
        </a:accent6>
        <a:hlink>
          <a:srgbClr val="FF0000"/>
        </a:hlink>
        <a:folHlink>
          <a:srgbClr val="FFAB5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吉祥如意 4">
        <a:dk1>
          <a:srgbClr val="000000"/>
        </a:dk1>
        <a:lt1>
          <a:srgbClr val="DCE8E2"/>
        </a:lt1>
        <a:dk2>
          <a:srgbClr val="0033CC"/>
        </a:dk2>
        <a:lt2>
          <a:srgbClr val="C4C4D8"/>
        </a:lt2>
        <a:accent1>
          <a:srgbClr val="FFFFFF"/>
        </a:accent1>
        <a:accent2>
          <a:srgbClr val="A9CFB1"/>
        </a:accent2>
        <a:accent3>
          <a:srgbClr val="EBF2EE"/>
        </a:accent3>
        <a:accent4>
          <a:srgbClr val="000000"/>
        </a:accent4>
        <a:accent5>
          <a:srgbClr val="FFFFFF"/>
        </a:accent5>
        <a:accent6>
          <a:srgbClr val="99BBA0"/>
        </a:accent6>
        <a:hlink>
          <a:srgbClr val="CC33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吉祥如意 5">
        <a:dk1>
          <a:srgbClr val="606090"/>
        </a:dk1>
        <a:lt1>
          <a:srgbClr val="E5FFFF"/>
        </a:lt1>
        <a:dk2>
          <a:srgbClr val="0000CC"/>
        </a:dk2>
        <a:lt2>
          <a:srgbClr val="91DAFF"/>
        </a:lt2>
        <a:accent1>
          <a:srgbClr val="EAEAEA"/>
        </a:accent1>
        <a:accent2>
          <a:srgbClr val="FFE2C5"/>
        </a:accent2>
        <a:accent3>
          <a:srgbClr val="F0FFFF"/>
        </a:accent3>
        <a:accent4>
          <a:srgbClr val="51517A"/>
        </a:accent4>
        <a:accent5>
          <a:srgbClr val="F3F3F3"/>
        </a:accent5>
        <a:accent6>
          <a:srgbClr val="E7CDB2"/>
        </a:accent6>
        <a:hlink>
          <a:srgbClr val="000000"/>
        </a:hlink>
        <a:folHlink>
          <a:srgbClr val="3DB77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吉祥如意 6">
        <a:dk1>
          <a:srgbClr val="CC0066"/>
        </a:dk1>
        <a:lt1>
          <a:srgbClr val="FFDDBB"/>
        </a:lt1>
        <a:dk2>
          <a:srgbClr val="000000"/>
        </a:dk2>
        <a:lt2>
          <a:srgbClr val="C0C0C0"/>
        </a:lt2>
        <a:accent1>
          <a:srgbClr val="FFFFCC"/>
        </a:accent1>
        <a:accent2>
          <a:srgbClr val="FFFFFF"/>
        </a:accent2>
        <a:accent3>
          <a:srgbClr val="FFEBDA"/>
        </a:accent3>
        <a:accent4>
          <a:srgbClr val="AE0056"/>
        </a:accent4>
        <a:accent5>
          <a:srgbClr val="FFFFE2"/>
        </a:accent5>
        <a:accent6>
          <a:srgbClr val="E7E7E7"/>
        </a:accent6>
        <a:hlink>
          <a:srgbClr val="0066CC"/>
        </a:hlink>
        <a:folHlink>
          <a:srgbClr val="8EB37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吉祥如意 7">
        <a:dk1>
          <a:srgbClr val="B60000"/>
        </a:dk1>
        <a:lt1>
          <a:srgbClr val="FFFF99"/>
        </a:lt1>
        <a:dk2>
          <a:srgbClr val="800000"/>
        </a:dk2>
        <a:lt2>
          <a:srgbClr val="FFFFFF"/>
        </a:lt2>
        <a:accent1>
          <a:srgbClr val="9888A4"/>
        </a:accent1>
        <a:accent2>
          <a:srgbClr val="A9335D"/>
        </a:accent2>
        <a:accent3>
          <a:srgbClr val="C0AAAA"/>
        </a:accent3>
        <a:accent4>
          <a:srgbClr val="DADA82"/>
        </a:accent4>
        <a:accent5>
          <a:srgbClr val="CAC3CF"/>
        </a:accent5>
        <a:accent6>
          <a:srgbClr val="992D53"/>
        </a:accent6>
        <a:hlink>
          <a:srgbClr val="CCECFF"/>
        </a:hlink>
        <a:folHlink>
          <a:srgbClr val="FF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吉祥如意 8">
        <a:dk1>
          <a:srgbClr val="808080"/>
        </a:dk1>
        <a:lt1>
          <a:srgbClr val="FFFFFF"/>
        </a:lt1>
        <a:dk2>
          <a:srgbClr val="1C1C1C"/>
        </a:dk2>
        <a:lt2>
          <a:srgbClr val="FFFF66"/>
        </a:lt2>
        <a:accent1>
          <a:srgbClr val="9898BA"/>
        </a:accent1>
        <a:accent2>
          <a:srgbClr val="777777"/>
        </a:accent2>
        <a:accent3>
          <a:srgbClr val="ABABAB"/>
        </a:accent3>
        <a:accent4>
          <a:srgbClr val="DADADA"/>
        </a:accent4>
        <a:accent5>
          <a:srgbClr val="CACAD9"/>
        </a:accent5>
        <a:accent6>
          <a:srgbClr val="6B6B6B"/>
        </a:accent6>
        <a:hlink>
          <a:srgbClr val="CCFF99"/>
        </a:hlink>
        <a:folHlink>
          <a:srgbClr val="E436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r="http://schemas.openxmlformats.org/officeDocument/2006/relationships"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100</Paragraphs>
  <Slides>13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1">
      <vt:lpstr>Arial</vt:lpstr>
      <vt:lpstr>Calibri</vt:lpstr>
      <vt:lpstr>黑体</vt:lpstr>
      <vt:lpstr>Wingdings</vt:lpstr>
      <vt:lpstr>Wingdings 2</vt:lpstr>
      <vt:lpstr>华文中宋</vt:lpstr>
      <vt:lpstr>宋体</vt:lpstr>
      <vt:lpstr>Office Theme</vt:lpstr>
      <vt:lpstr>游戏运营--数据分析</vt:lpstr>
      <vt:lpstr>目录</vt:lpstr>
      <vt:lpstr>二、重点运营环节-数据分析</vt:lpstr>
      <vt:lpstr>二、重点运营环节-数据分析</vt:lpstr>
      <vt:lpstr>二、重点运营环节-数据分析</vt:lpstr>
      <vt:lpstr>二、重点运营环节-数据分析</vt:lpstr>
      <vt:lpstr>二、重点运营环节-数据分析</vt:lpstr>
      <vt:lpstr>二、重点运营环节-数据分析</vt:lpstr>
      <vt:lpstr>二、重点运营环节-数据分析</vt:lpstr>
      <vt:lpstr>二、重点运营环节-数据分析</vt:lpstr>
      <vt:lpstr>二、重点运营环节-客户服务</vt:lpstr>
      <vt:lpstr>二、重点运营环节-销售渠道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2024-09-07T08:13:39.822</cp:lastPrinted>
  <dcterms:created xsi:type="dcterms:W3CDTF">2024-09-07T00:13:39Z</dcterms:created>
  <dcterms:modified xsi:type="dcterms:W3CDTF">2024-09-07T00:13:41Z</dcterms:modified>
</cp:coreProperties>
</file>