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>
            <a:extLst>
              <a:ext uri="{FF2B5EF4-FFF2-40B4-BE49-F238E27FC236}">
                <a16:creationId xmlns:a16="http://schemas.microsoft.com/office/drawing/2014/main" id="{8314C071-5356-4407-826E-CC6CD82C203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CFC8F1D-ABBB-4C0E-99BA-284EB440BBA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fld id="{48358023-79F8-4816-82A5-2B1F6C6C618C}" type="datetimeFigureOut">
              <a:rPr lang="zh-CN" altLang="en-US"/>
              <a:pPr>
                <a:defRPr/>
              </a:pPr>
              <a:t>2022/1/11</a:t>
            </a:fld>
            <a:endParaRPr lang="zh-CN" altLang="en-US"/>
          </a:p>
        </p:txBody>
      </p:sp>
      <p:sp>
        <p:nvSpPr>
          <p:cNvPr id="4" name="幻灯片图像占位符 3">
            <a:extLst>
              <a:ext uri="{FF2B5EF4-FFF2-40B4-BE49-F238E27FC236}">
                <a16:creationId xmlns:a16="http://schemas.microsoft.com/office/drawing/2014/main" id="{4C4A45C9-8CAE-4D4B-92F9-F430BEB32FD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>
            <a:extLst>
              <a:ext uri="{FF2B5EF4-FFF2-40B4-BE49-F238E27FC236}">
                <a16:creationId xmlns:a16="http://schemas.microsoft.com/office/drawing/2014/main" id="{969F71B4-1002-4075-B4A7-3E5D1E266E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4C9835F-65D8-49DD-A05B-AFD19A53D0B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68B9F03-AD1D-4794-BA80-BD8ED10FB5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E12D3CB-81E1-49D7-ABD5-B491A5B9ED03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4336CAA8-D843-4573-AA3C-9FE89A1CEFCF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8A12F3E8-B935-48DD-AEEB-C285D385DB48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FD5BEAB1-4A79-4246-AA26-03A3F9930263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EF4B83AE-EFC5-4940-8F5B-58E727E6DEB4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27507-404D-4C95-B67D-25C5C7F76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241F6-7969-40DF-B0DF-664869D69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3EA76-401B-4E74-B982-154BAF59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455F5-1953-4948-B7A3-1DC25CC8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E215D-B313-498E-9ADB-6938CCD91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0E82C-46D6-4841-B7C4-3DC91B78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08A12-56D2-4D79-B90C-AFE96961E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73567-7EF3-4714-94DA-C81D5C1F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51024-1560-42A1-AAA0-262935429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976F4-6CDB-44B1-B304-119A5985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669EC-915C-4592-9B1B-93BB00119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299444514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872169" y="2766059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223828924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ABC1144-1224-4BD0-A733-37FFF56438E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EF55720-ECC2-4B19-B844-261571CF1BE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/>
              <a:t>www.zk5u.com中考资源网</a:t>
            </a:r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DDD32CC8-24D5-4072-949E-450509FAE1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327DB45C-F442-4D79-BCEC-1F2168D89510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51747133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08188082"/>
      </p:ext>
    </p:extLst>
  </p:cSld>
  <p:clrMapOvr>
    <a:masterClrMapping/>
  </p:clrMapOvr>
  <p:transition>
    <p:checker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CA5BABD7-2BC4-4E79-A347-B34597171C69}" type="slidenum">
              <a:rPr lang="en-US" altLang="zh-CN" smtClean="0"/>
              <a:t>‹#›</a:t>
            </a:fld>
            <a:endParaRPr lang="en-US" altLang="zh-CN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275313144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D15F5927-2933-4885-B1B5-63D15D30B6E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E8BD9BB7-3941-49B9-8E65-157CB593F4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31536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12" r:id="rId2"/>
    <p:sldLayoutId id="2147483813" r:id="rId3"/>
    <p:sldLayoutId id="2147483814" r:id="rId4"/>
    <p:sldLayoutId id="2147483815" r:id="rId5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gif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hyperlink" Target="file:///H:\4.2%20&#27700;&#30340;&#32452;&#25104;\&#30005;&#35299;&#27700;1_&#26631;&#28165;_1%2000_01_26-00_02_26.mp4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hyperlink" Target="file:///H:\4.2%20&#27700;&#30340;&#32452;&#25104;\&#30005;&#35299;&#27700;1_&#26631;&#28165;_1%2000_02_40-00_03_15.mp4" TargetMode="Ex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0022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DDC5B7A-9BB4-4C70-9D51-F1A42C9D8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4.2 </a:t>
            </a:r>
            <a:r>
              <a:rPr lang="zh-CN" altLang="en-US"/>
              <a:t>水的组成</a:t>
            </a:r>
          </a:p>
        </p:txBody>
      </p:sp>
    </p:spTree>
    <p:extLst>
      <p:ext uri="{BB962C8B-B14F-4D97-AF65-F5344CB8AC3E}">
        <p14:creationId xmlns:p14="http://schemas.microsoft.com/office/powerpoint/2010/main" val="173675153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4A155BF-9365-43E6-8D20-1EFF62176B45}"/>
              </a:ext>
            </a:extLst>
          </p:cNvPr>
          <p:cNvGrpSpPr/>
          <p:nvPr/>
        </p:nvGrpSpPr>
        <p:grpSpPr>
          <a:xfrm>
            <a:off x="0" y="0"/>
            <a:ext cx="9467850" cy="6858000"/>
            <a:chExt cx="5964" cy="4320"/>
          </a:xfrm>
        </p:grpSpPr>
        <p:pic>
          <p:nvPicPr>
            <p:cNvPr id="5123" name="Picture 3" descr="水">
              <a:extLst>
                <a:ext uri="{FF2B5EF4-FFF2-40B4-BE49-F238E27FC236}">
                  <a16:creationId xmlns:a16="http://schemas.microsoft.com/office/drawing/2014/main" id="{9136D47D-18B5-43D6-B982-A0CCDCD1A7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964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Rectangle 4">
              <a:extLst>
                <a:ext uri="{FF2B5EF4-FFF2-40B4-BE49-F238E27FC236}">
                  <a16:creationId xmlns:a16="http://schemas.microsoft.com/office/drawing/2014/main" id="{70ABA3E3-8EAE-4999-ABB9-94482D9B7A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7" y="1440"/>
              <a:ext cx="4808" cy="720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>
                <a:defRPr/>
              </a:pPr>
              <a:r>
                <a:rPr lang="zh-CN" altLang="zh-CN" sz="6600">
                  <a:solidFill>
                    <a:schemeClr val="bg1"/>
                  </a:solidFill>
                  <a:ea typeface="华文行楷" panose="02010800040101010101" pitchFamily="2" charset="-122"/>
                  <a:sym typeface="+mn-ea"/>
                </a:rPr>
                <a:t>4.</a:t>
              </a:r>
              <a:r>
                <a:rPr lang="en-US" altLang="zh-CN" sz="6600">
                  <a:solidFill>
                    <a:schemeClr val="bg1"/>
                  </a:solidFill>
                  <a:ea typeface="华文行楷" panose="02010800040101010101" pitchFamily="2" charset="-122"/>
                  <a:sym typeface="+mn-ea"/>
                </a:rPr>
                <a:t>2</a:t>
              </a:r>
              <a:r>
                <a:rPr lang="zh-CN" altLang="zh-CN" sz="6600">
                  <a:solidFill>
                    <a:schemeClr val="bg1"/>
                  </a:solidFill>
                  <a:ea typeface="华文行楷" panose="02010800040101010101" pitchFamily="2" charset="-122"/>
                  <a:sym typeface="+mn-ea"/>
                </a:rPr>
                <a:t>   </a:t>
              </a:r>
              <a:r>
                <a:rPr lang="zh-CN" sz="6600">
                  <a:solidFill>
                    <a:schemeClr val="bg1"/>
                  </a:solidFill>
                  <a:ea typeface="华文行楷" panose="02010800040101010101" pitchFamily="2" charset="-122"/>
                  <a:sym typeface="+mn-ea"/>
                </a:rPr>
                <a:t>水的组成</a:t>
              </a:r>
              <a:endParaRPr lang="zh-CN" sz="660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+mn-ea"/>
              </a:endParaRPr>
            </a:p>
          </p:txBody>
        </p:sp>
      </p:grp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 Box 2">
            <a:extLst>
              <a:ext uri="{FF2B5EF4-FFF2-40B4-BE49-F238E27FC236}">
                <a16:creationId xmlns:a16="http://schemas.microsoft.com/office/drawing/2014/main" id="{6BBB56E6-832D-4BDC-86FD-45041EBB9F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762000"/>
            <a:ext cx="8153400" cy="40655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en-US" sz="48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sym typeface="+mn-ea"/>
              </a:rPr>
              <a:t>学习目标：</a:t>
            </a:r>
          </a:p>
          <a:p>
            <a:pPr algn="ctr" eaLnBrk="0" hangingPunct="0">
              <a:lnSpc>
                <a:spcPct val="85000"/>
              </a:lnSpc>
              <a:defRPr/>
            </a:pPr>
            <a:endParaRPr lang="en-US" altLang="zh-CN" sz="4000">
              <a:effectLst>
                <a:outerShdw blurRad="38100" dist="38100" dir="2700000" algn="tl">
                  <a:srgbClr val="C0C0C0"/>
                </a:outerShdw>
              </a:effectLst>
              <a:sym typeface="+mn-ea"/>
            </a:endParaRPr>
          </a:p>
          <a:p>
            <a:pPr eaLnBrk="0" hangingPunct="0">
              <a:lnSpc>
                <a:spcPct val="85000"/>
              </a:lnSpc>
              <a:defRPr/>
            </a:pPr>
            <a:r>
              <a:rPr lang="zh-CN" altLang="en-US" sz="4000">
                <a:effectLst>
                  <a:outerShdw blurRad="38100" dist="38100" dir="2700000" algn="tl">
                    <a:srgbClr val="C0C0C0"/>
                  </a:outerShdw>
                </a:effectLst>
                <a:sym typeface="+mn-ea"/>
              </a:rPr>
              <a:t>1、了解水的物理性质。  </a:t>
            </a:r>
            <a:endParaRPr lang="en-US" altLang="zh-CN" sz="4000">
              <a:effectLst>
                <a:outerShdw blurRad="38100" dist="38100" dir="2700000" algn="tl">
                  <a:srgbClr val="C0C0C0"/>
                </a:outerShdw>
              </a:effectLst>
              <a:sym typeface="+mn-ea"/>
            </a:endParaRPr>
          </a:p>
          <a:p>
            <a:pPr eaLnBrk="0" hangingPunct="0">
              <a:lnSpc>
                <a:spcPct val="85000"/>
              </a:lnSpc>
              <a:defRPr/>
            </a:pPr>
            <a:endParaRPr lang="en-US" altLang="zh-CN" sz="4000">
              <a:effectLst>
                <a:outerShdw blurRad="38100" dist="38100" dir="2700000" algn="tl">
                  <a:srgbClr val="C0C0C0"/>
                </a:outerShdw>
              </a:effectLst>
              <a:sym typeface="+mn-ea"/>
            </a:endParaRPr>
          </a:p>
          <a:p>
            <a:pPr eaLnBrk="0" hangingPunct="0">
              <a:lnSpc>
                <a:spcPct val="85000"/>
              </a:lnSpc>
              <a:defRPr/>
            </a:pPr>
            <a:r>
              <a:rPr lang="zh-CN" altLang="en-US" sz="4000">
                <a:effectLst>
                  <a:outerShdw blurRad="38100" dist="38100" dir="2700000" algn="tl">
                    <a:srgbClr val="C0C0C0"/>
                  </a:outerShdw>
                </a:effectLst>
                <a:sym typeface="+mn-ea"/>
              </a:rPr>
              <a:t>2、</a:t>
            </a:r>
            <a:r>
              <a:rPr lang="zh-CN" altLang="en-US" sz="4000">
                <a:latin typeface="Times New Roman" pitchFamily="2" charset="-122"/>
                <a:sym typeface="+mn-ea"/>
              </a:rPr>
              <a:t>通过电解实验，</a:t>
            </a:r>
            <a:r>
              <a:rPr lang="zh-CN" altLang="en-US" sz="4000">
                <a:latin typeface="Times New Roman" pitchFamily="2" charset="-122"/>
                <a:ea typeface="楷体"/>
              </a:rPr>
              <a:t>知道水的组成。</a:t>
            </a:r>
            <a:r>
              <a:rPr lang="zh-CN" altLang="en-US" sz="4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2" charset="-122"/>
                <a:sym typeface="+mn-ea"/>
              </a:rPr>
              <a:t>           </a:t>
            </a:r>
          </a:p>
          <a:p>
            <a:pPr eaLnBrk="0" hangingPunct="0">
              <a:lnSpc>
                <a:spcPct val="85000"/>
              </a:lnSpc>
              <a:defRPr/>
            </a:pPr>
            <a:endParaRPr lang="zh-CN" altLang="en-US" sz="4000">
              <a:effectLst>
                <a:outerShdw blurRad="38100" dist="38100" dir="2700000" algn="tl">
                  <a:srgbClr val="C0C0C0"/>
                </a:outerShdw>
              </a:effectLst>
              <a:sym typeface="+mn-ea"/>
            </a:endParaRPr>
          </a:p>
          <a:p>
            <a:pPr algn="ctr" eaLnBrk="0" hangingPunct="0">
              <a:defRPr/>
            </a:pPr>
            <a:endParaRPr lang="zh-CN" altLang="en-US" sz="4000">
              <a:effectLst>
                <a:outerShdw blurRad="38100" dist="38100" dir="2700000" algn="tl">
                  <a:srgbClr val="C0C0C0"/>
                </a:outerShdw>
              </a:effectLst>
              <a:sym typeface="+mn-ea"/>
            </a:endParaRPr>
          </a:p>
        </p:txBody>
      </p:sp>
      <p:pic>
        <p:nvPicPr>
          <p:cNvPr id="6147" name="图片 22538" descr="u=3150580974,3973973806&amp;fm=23&amp;gp=0">
            <a:hlinkClick action="ppaction://noaction"/>
            <a:extLst>
              <a:ext uri="{FF2B5EF4-FFF2-40B4-BE49-F238E27FC236}">
                <a16:creationId xmlns:a16="http://schemas.microsoft.com/office/drawing/2014/main" id="{179FB90D-A427-4C0B-927D-C8DE871A70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2450" y="5805488"/>
            <a:ext cx="865188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AE1AA76-686A-416F-BF01-2E0068F0945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9144000" cy="706437"/>
          </a:xfr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defRPr/>
            </a:pPr>
            <a:r>
              <a:rPr lang="zh-CN">
                <a:solidFill>
                  <a:srgbClr val="0066FF"/>
                </a:solidFill>
                <a:latin typeface="Times New Roman"/>
                <a:ea typeface="楷体" pitchFamily="2" charset="-122"/>
              </a:rPr>
              <a:t>一、水的物理性质</a:t>
            </a:r>
          </a:p>
        </p:txBody>
      </p:sp>
      <p:pic>
        <p:nvPicPr>
          <p:cNvPr id="7171" name="Picture 3" descr="水的特性">
            <a:extLst>
              <a:ext uri="{FF2B5EF4-FFF2-40B4-BE49-F238E27FC236}">
                <a16:creationId xmlns:a16="http://schemas.microsoft.com/office/drawing/2014/main" id="{29FB1D37-540B-47AA-8704-84DCD3FAC1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11638" y="981075"/>
            <a:ext cx="4779962" cy="587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Box 4">
            <a:extLst>
              <a:ext uri="{FF2B5EF4-FFF2-40B4-BE49-F238E27FC236}">
                <a16:creationId xmlns:a16="http://schemas.microsoft.com/office/drawing/2014/main" id="{5116774C-1940-4D64-93B1-A9D63260A5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624013"/>
            <a:ext cx="3276600" cy="3786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8000">
                <a:latin typeface="Times New Roman" pitchFamily="2" charset="-122"/>
                <a:ea typeface="楷体"/>
              </a:rPr>
              <a:t>自主阅读课本</a:t>
            </a:r>
            <a:r>
              <a:rPr lang="en-US" altLang="zh-CN" sz="8000">
                <a:latin typeface="Times New Roman" pitchFamily="2" charset="-122"/>
                <a:ea typeface="楷体"/>
              </a:rPr>
              <a:t>108</a:t>
            </a:r>
            <a:r>
              <a:rPr lang="zh-CN" altLang="en-US" sz="8000">
                <a:latin typeface="Times New Roman" pitchFamily="2" charset="-122"/>
                <a:ea typeface="楷体"/>
              </a:rPr>
              <a:t>页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92BE0645-AD3F-46A5-A2E9-2D07A0039B7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9144000" cy="706437"/>
          </a:xfr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defRPr/>
            </a:pPr>
            <a:r>
              <a:rPr lang="zh-CN">
                <a:solidFill>
                  <a:srgbClr val="0066FF"/>
                </a:solidFill>
                <a:latin typeface="Times New Roman"/>
                <a:ea typeface="楷体" pitchFamily="2" charset="-122"/>
              </a:rPr>
              <a:t>一、水的物理性质</a:t>
            </a:r>
          </a:p>
        </p:txBody>
      </p:sp>
      <p:sp>
        <p:nvSpPr>
          <p:cNvPr id="8195" name="Text Box 4">
            <a:extLst>
              <a:ext uri="{FF2B5EF4-FFF2-40B4-BE49-F238E27FC236}">
                <a16:creationId xmlns:a16="http://schemas.microsoft.com/office/drawing/2014/main" id="{4930D9E6-DBAB-4908-AB47-B5B15F5D83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371600"/>
            <a:ext cx="8534400" cy="383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3200">
                <a:latin typeface="Times New Roman" panose="02010509060101010101" pitchFamily="49" charset="-122"/>
                <a:ea typeface="楷体" panose="02010509060101010101" pitchFamily="49" charset="-122"/>
              </a:rPr>
              <a:t>1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、水是</a:t>
            </a:r>
            <a:r>
              <a:rPr lang="zh-CN" altLang="en-US" sz="32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、</a:t>
            </a:r>
            <a:r>
              <a:rPr lang="zh-CN" altLang="en-US" sz="32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   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的透明</a:t>
            </a:r>
            <a:r>
              <a:rPr lang="zh-CN" altLang="en-US" sz="32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 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。</a:t>
            </a:r>
            <a:endParaRPr lang="en-US" altLang="zh-CN" sz="32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3200">
                <a:latin typeface="Times New Roman" panose="02010509060101010101" pitchFamily="49" charset="-122"/>
                <a:ea typeface="楷体" panose="02010509060101010101" pitchFamily="49" charset="-122"/>
              </a:rPr>
              <a:t>2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、在压强为</a:t>
            </a:r>
            <a:r>
              <a:rPr lang="zh-CN" altLang="zh-CN" sz="3200">
                <a:latin typeface="Times New Roman" panose="02010509060101010101" pitchFamily="49" charset="-122"/>
                <a:ea typeface="楷体" panose="02010509060101010101" pitchFamily="49" charset="-122"/>
              </a:rPr>
              <a:t>101.3KPa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时，水的凝固点是</a:t>
            </a:r>
            <a:r>
              <a:rPr lang="zh-CN" altLang="en-US" sz="32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</a:t>
            </a:r>
            <a:r>
              <a:rPr lang="zh-CN" altLang="zh-CN" sz="3200">
                <a:latin typeface="Times New Roman" panose="02010509060101010101" pitchFamily="49" charset="-122"/>
                <a:ea typeface="楷体" panose="02010509060101010101" pitchFamily="49" charset="-122"/>
              </a:rPr>
              <a:t>,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沸点是</a:t>
            </a:r>
            <a:r>
              <a:rPr lang="zh-CN" altLang="en-US" sz="32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。</a:t>
            </a:r>
            <a:endParaRPr lang="en-US" altLang="zh-CN" sz="32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zh-CN" sz="3200">
                <a:latin typeface="Times New Roman" panose="02010509060101010101" pitchFamily="49" charset="-122"/>
                <a:ea typeface="楷体" panose="02010509060101010101" pitchFamily="49" charset="-122"/>
              </a:rPr>
              <a:t>3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、水在</a:t>
            </a:r>
            <a:r>
              <a:rPr lang="zh-CN" altLang="zh-CN" sz="3200">
                <a:latin typeface="Times New Roman" panose="02010509060101010101" pitchFamily="49" charset="-122"/>
                <a:ea typeface="楷体" panose="02010509060101010101" pitchFamily="49" charset="-122"/>
              </a:rPr>
              <a:t>4℃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时密度最大为</a:t>
            </a:r>
            <a:r>
              <a:rPr lang="zh-CN" altLang="en-US" sz="32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  </a:t>
            </a:r>
            <a:r>
              <a:rPr lang="zh-CN" altLang="en-US" sz="3200" baseline="30000">
                <a:latin typeface="Times New Roman" panose="02010509060101010101" pitchFamily="49" charset="-122"/>
                <a:ea typeface="楷体" panose="02010509060101010101" pitchFamily="49" charset="-122"/>
              </a:rPr>
              <a:t>。</a:t>
            </a:r>
            <a:r>
              <a:rPr lang="zh-CN" altLang="zh-CN" sz="3200">
                <a:latin typeface="Times New Roman" panose="02010509060101010101" pitchFamily="49" charset="-122"/>
                <a:ea typeface="楷体" panose="02010509060101010101" pitchFamily="49" charset="-122"/>
              </a:rPr>
              <a:t> 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水结冰时体积膨胀，所以冰的密度</a:t>
            </a:r>
            <a:r>
              <a:rPr lang="zh-CN" altLang="en-US" sz="32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 </a:t>
            </a:r>
            <a:r>
              <a:rPr lang="zh-CN" altLang="en-US" sz="3200">
                <a:latin typeface="Times New Roman" panose="02010509060101010101" pitchFamily="49" charset="-122"/>
                <a:ea typeface="楷体" panose="02010509060101010101" pitchFamily="49" charset="-122"/>
              </a:rPr>
              <a:t>水的密度，冰能浮在水面上。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84AB01-1BE0-4D6A-9914-B8FC21EC75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1381125"/>
            <a:ext cx="11430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Times New Roman" panose="02010509060101010101" pitchFamily="49" charset="-122"/>
                <a:ea typeface="楷体" panose="02010509060101010101" pitchFamily="49" charset="-122"/>
              </a:rPr>
              <a:t>无色</a:t>
            </a:r>
            <a:endParaRPr lang="zh-CN" altLang="en-US" sz="28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11DE13-9017-4691-B606-4800D3CDAB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1381125"/>
            <a:ext cx="1371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Times New Roman" pitchFamily="2" charset="-122"/>
                <a:ea typeface="楷体" panose="02010509060101010101" pitchFamily="49" charset="-122"/>
              </a:rPr>
              <a:t>无味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4D3A9D-C9AF-4487-8340-9ADED088A8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1381125"/>
            <a:ext cx="11430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Times New Roman" panose="02010509060101010101" pitchFamily="49" charset="-122"/>
                <a:ea typeface="楷体" panose="02010509060101010101" pitchFamily="49" charset="-122"/>
              </a:rPr>
              <a:t>液体</a:t>
            </a:r>
            <a:endParaRPr lang="zh-CN" altLang="en-US" sz="2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4E4D8C-8AE4-4D59-9B76-803DD91302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0" y="2209800"/>
            <a:ext cx="8382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800">
                <a:latin typeface="Times New Roman" panose="02010509060101010101" pitchFamily="49" charset="-122"/>
                <a:ea typeface="楷体" panose="02010509060101010101" pitchFamily="49" charset="-122"/>
              </a:rPr>
              <a:t>0℃</a:t>
            </a:r>
            <a:endParaRPr lang="zh-CN" altLang="en-US" sz="28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585EF5-DC24-4116-8665-B3528C971D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2743200"/>
            <a:ext cx="11430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800">
                <a:latin typeface="Times New Roman" panose="02010509060101010101" pitchFamily="49" charset="-122"/>
                <a:ea typeface="楷体" panose="02010509060101010101" pitchFamily="49" charset="-122"/>
              </a:rPr>
              <a:t>100℃</a:t>
            </a:r>
            <a:endParaRPr lang="zh-CN" altLang="en-US" sz="28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AA0D56-36D5-412B-A0AF-9979B89AC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3429000"/>
            <a:ext cx="1295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800">
                <a:latin typeface="Times New Roman" panose="02010509060101010101" pitchFamily="49" charset="-122"/>
                <a:ea typeface="楷体" panose="02010509060101010101" pitchFamily="49" charset="-122"/>
              </a:rPr>
              <a:t>1g·cm</a:t>
            </a:r>
            <a:r>
              <a:rPr lang="zh-CN" altLang="zh-CN" sz="2800" baseline="30000">
                <a:latin typeface="Times New Roman" panose="02010509060101010101" pitchFamily="49" charset="-122"/>
                <a:ea typeface="楷体" panose="02010509060101010101" pitchFamily="49" charset="-122"/>
              </a:rPr>
              <a:t>-3</a:t>
            </a:r>
            <a:endParaRPr lang="zh-CN" altLang="en-US" sz="28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F04589-1D29-4677-87BA-7AD5268CEE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9200" y="3971925"/>
            <a:ext cx="16002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Times New Roman" panose="02010509060101010101" pitchFamily="49" charset="-122"/>
                <a:ea typeface="楷体" panose="02010509060101010101" pitchFamily="49" charset="-122"/>
              </a:rPr>
              <a:t>小于</a:t>
            </a:r>
            <a:endParaRPr lang="zh-CN" altLang="en-US" sz="2800"/>
          </a:p>
        </p:txBody>
      </p:sp>
      <p:pic>
        <p:nvPicPr>
          <p:cNvPr id="8203" name="图片 22538" descr="u=3150580974,3973973806&amp;fm=23&amp;gp=0">
            <a:hlinkClick action="ppaction://noaction"/>
            <a:extLst>
              <a:ext uri="{FF2B5EF4-FFF2-40B4-BE49-F238E27FC236}">
                <a16:creationId xmlns:a16="http://schemas.microsoft.com/office/drawing/2014/main" id="{125C16E7-1130-48BB-B579-7D809809D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2450" y="5805488"/>
            <a:ext cx="865188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2">
            <a:extLst>
              <a:ext uri="{FF2B5EF4-FFF2-40B4-BE49-F238E27FC236}">
                <a16:creationId xmlns:a16="http://schemas.microsoft.com/office/drawing/2014/main" id="{A3D11709-0F18-4024-B8B3-D92E66F217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133600"/>
            <a:ext cx="5040313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4400">
                <a:latin typeface="Times New Roman"/>
                <a:ea typeface="楷体"/>
              </a:rPr>
              <a:t>K</a:t>
            </a:r>
            <a:r>
              <a:rPr lang="zh-CN" altLang="zh-CN">
                <a:latin typeface="Times New Roman"/>
                <a:ea typeface="楷体"/>
              </a:rPr>
              <a:t>2</a:t>
            </a:r>
            <a:r>
              <a:rPr lang="zh-CN" altLang="zh-CN" sz="4400">
                <a:latin typeface="Times New Roman"/>
                <a:ea typeface="楷体"/>
              </a:rPr>
              <a:t>MnO</a:t>
            </a:r>
            <a:r>
              <a:rPr lang="zh-CN" altLang="zh-CN">
                <a:latin typeface="Times New Roman"/>
                <a:ea typeface="楷体"/>
              </a:rPr>
              <a:t>4</a:t>
            </a:r>
            <a:r>
              <a:rPr lang="en-US" altLang="zh-CN" sz="4400">
                <a:latin typeface="Times New Roman"/>
                <a:ea typeface="楷体"/>
              </a:rPr>
              <a:t>+</a:t>
            </a:r>
            <a:r>
              <a:rPr lang="zh-CN" altLang="zh-CN" sz="4400">
                <a:latin typeface="Times New Roman"/>
                <a:ea typeface="楷体"/>
              </a:rPr>
              <a:t>MnO</a:t>
            </a:r>
            <a:r>
              <a:rPr lang="zh-CN" altLang="zh-CN">
                <a:latin typeface="Times New Roman"/>
                <a:ea typeface="楷体"/>
              </a:rPr>
              <a:t>2</a:t>
            </a:r>
            <a:r>
              <a:rPr lang="en-US" altLang="zh-CN" sz="4400">
                <a:latin typeface="Times New Roman"/>
                <a:ea typeface="楷体"/>
              </a:rPr>
              <a:t>+</a:t>
            </a:r>
            <a:r>
              <a:rPr lang="zh-CN" altLang="zh-CN" sz="4400">
                <a:latin typeface="Times New Roman"/>
                <a:ea typeface="楷体"/>
              </a:rPr>
              <a:t>O</a:t>
            </a:r>
            <a:r>
              <a:rPr lang="zh-CN" altLang="zh-CN">
                <a:latin typeface="Times New Roman"/>
                <a:ea typeface="楷体"/>
              </a:rPr>
              <a:t>2</a:t>
            </a:r>
          </a:p>
        </p:txBody>
      </p:sp>
      <p:sp>
        <p:nvSpPr>
          <p:cNvPr id="12291" name="Text Box 3">
            <a:extLst>
              <a:ext uri="{FF2B5EF4-FFF2-40B4-BE49-F238E27FC236}">
                <a16:creationId xmlns:a16="http://schemas.microsoft.com/office/drawing/2014/main" id="{A41EB5FB-76B7-4ED0-B58D-8ADB60F3B2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6700" y="2011363"/>
            <a:ext cx="10795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Times New Roman"/>
                <a:ea typeface="楷体" pitchFamily="2" charset="-122"/>
              </a:rPr>
              <a:t>加热</a:t>
            </a:r>
          </a:p>
        </p:txBody>
      </p:sp>
      <p:sp>
        <p:nvSpPr>
          <p:cNvPr id="12292" name="Text Box 4">
            <a:extLst>
              <a:ext uri="{FF2B5EF4-FFF2-40B4-BE49-F238E27FC236}">
                <a16:creationId xmlns:a16="http://schemas.microsoft.com/office/drawing/2014/main" id="{2336E1E9-2AD1-4C1C-AF3D-57D34D1BEA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2060575"/>
            <a:ext cx="1728787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3600">
                <a:solidFill>
                  <a:srgbClr val="000099"/>
                </a:solidFill>
                <a:latin typeface="Times New Roman"/>
                <a:ea typeface="楷体"/>
              </a:rPr>
              <a:t>KMnO</a:t>
            </a:r>
            <a:r>
              <a:rPr lang="zh-CN" altLang="zh-CN">
                <a:solidFill>
                  <a:srgbClr val="000099"/>
                </a:solidFill>
                <a:latin typeface="Times New Roman"/>
                <a:ea typeface="楷体"/>
              </a:rPr>
              <a:t>4</a:t>
            </a:r>
          </a:p>
        </p:txBody>
      </p:sp>
      <p:sp>
        <p:nvSpPr>
          <p:cNvPr id="12293" name="Text Box 5">
            <a:extLst>
              <a:ext uri="{FF2B5EF4-FFF2-40B4-BE49-F238E27FC236}">
                <a16:creationId xmlns:a16="http://schemas.microsoft.com/office/drawing/2014/main" id="{45056407-CAEE-4E85-9989-6CA289F493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3352800"/>
            <a:ext cx="889317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>
                <a:latin typeface="Times New Roman" pitchFamily="2" charset="-122"/>
                <a:ea typeface="楷体"/>
              </a:rPr>
              <a:t>确定水的元素组成的方法：</a:t>
            </a:r>
          </a:p>
          <a:p>
            <a:pPr>
              <a:spcBef>
                <a:spcPct val="50000"/>
              </a:spcBef>
            </a:pPr>
            <a:r>
              <a:rPr lang="zh-CN" altLang="en-US" sz="4400">
                <a:latin typeface="Times New Roman" pitchFamily="2" charset="-122"/>
                <a:ea typeface="楷体"/>
              </a:rPr>
              <a:t>找出生成物，并由生成物的元素组成推测出水的元素组成。</a:t>
            </a:r>
          </a:p>
        </p:txBody>
      </p:sp>
      <p:sp>
        <p:nvSpPr>
          <p:cNvPr id="12294" name="Rectangle 6">
            <a:extLst>
              <a:ext uri="{FF2B5EF4-FFF2-40B4-BE49-F238E27FC236}">
                <a16:creationId xmlns:a16="http://schemas.microsoft.com/office/drawing/2014/main" id="{DAF58DFF-7737-4C81-AD49-A418D333C5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81000" y="2057400"/>
            <a:ext cx="2913063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solidFill>
                  <a:schemeClr val="bg1"/>
                </a:solidFill>
                <a:latin typeface="Times New Roman"/>
                <a:ea typeface="楷体" pitchFamily="2" charset="-122"/>
              </a:rPr>
              <a:t>   </a:t>
            </a:r>
            <a:r>
              <a:rPr lang="zh-CN" altLang="en-US" sz="4400">
                <a:latin typeface="Times New Roman"/>
                <a:ea typeface="楷体" pitchFamily="2" charset="-122"/>
              </a:rPr>
              <a:t>高锰酸钾</a:t>
            </a:r>
          </a:p>
        </p:txBody>
      </p:sp>
      <p:sp>
        <p:nvSpPr>
          <p:cNvPr id="12295" name="Line 7">
            <a:extLst>
              <a:ext uri="{FF2B5EF4-FFF2-40B4-BE49-F238E27FC236}">
                <a16:creationId xmlns:a16="http://schemas.microsoft.com/office/drawing/2014/main" id="{E939FCA3-5C3A-42D5-97FC-700A211E9E17}"/>
              </a:ext>
            </a:extLst>
          </p:cNvPr>
          <p:cNvSpPr>
            <a:spLocks noChangeShapeType="1"/>
          </p:cNvSpPr>
          <p:nvPr/>
        </p:nvSpPr>
        <p:spPr bwMode="auto">
          <a:xfrm>
            <a:off x="2514600" y="2511425"/>
            <a:ext cx="1584325" cy="3175"/>
          </a:xfrm>
          <a:prstGeom prst="line">
            <a:avLst/>
          </a:prstGeom>
          <a:noFill/>
          <a:ln w="28575" cmpd="sng">
            <a:solidFill>
              <a:schemeClr val="tx1"/>
            </a:solidFill>
            <a:round/>
            <a:tailEnd type="arrow" w="med" len="med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>
              <a:defRPr/>
            </a:pPr>
            <a:endParaRPr lang="zh-CN" alt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n-ea"/>
            </a:endParaRPr>
          </a:p>
        </p:txBody>
      </p:sp>
      <p:sp>
        <p:nvSpPr>
          <p:cNvPr id="9224" name="TextBox 8">
            <a:extLst>
              <a:ext uri="{FF2B5EF4-FFF2-40B4-BE49-F238E27FC236}">
                <a16:creationId xmlns:a16="http://schemas.microsoft.com/office/drawing/2014/main" id="{EB3C4987-ABC5-4416-9E01-6621C659AD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1058863"/>
            <a:ext cx="769620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>
                <a:solidFill>
                  <a:srgbClr val="C00000"/>
                </a:solidFill>
                <a:latin typeface="Times New Roman" pitchFamily="2" charset="-122"/>
                <a:ea typeface="楷体"/>
              </a:rPr>
              <a:t>如何确认水的元素组成？</a:t>
            </a:r>
            <a:endParaRPr lang="en-US" altLang="zh-CN" sz="4400">
              <a:solidFill>
                <a:srgbClr val="C00000"/>
              </a:solidFill>
              <a:latin typeface="宋体" panose="02010600030101010101" pitchFamily="2" charset="-122"/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B36BBD0C-4042-4944-B6AE-A566C2BE9ADB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207963"/>
            <a:ext cx="9144000" cy="706437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4400">
                <a:solidFill>
                  <a:srgbClr val="0066FF"/>
                </a:solidFill>
                <a:latin typeface="Times New Roman"/>
                <a:ea typeface="楷体"/>
              </a:rPr>
              <a:t>二</a:t>
            </a:r>
            <a:r>
              <a:rPr lang="zh-CN" sz="4400">
                <a:solidFill>
                  <a:srgbClr val="0066FF"/>
                </a:solidFill>
                <a:latin typeface="Times New Roman"/>
                <a:ea typeface="楷体"/>
              </a:rPr>
              <a:t>、水的</a:t>
            </a:r>
            <a:r>
              <a:rPr lang="zh-CN" altLang="en-US" sz="4400">
                <a:solidFill>
                  <a:srgbClr val="0066FF"/>
                </a:solidFill>
                <a:latin typeface="Times New Roman"/>
                <a:ea typeface="楷体"/>
              </a:rPr>
              <a:t>组成</a:t>
            </a:r>
            <a:endParaRPr lang="zh-CN" sz="4400">
              <a:solidFill>
                <a:srgbClr val="0066FF"/>
              </a:solidFill>
            </a:endParaRPr>
          </a:p>
        </p:txBody>
      </p:sp>
      <p:pic>
        <p:nvPicPr>
          <p:cNvPr id="9226" name="图片 22538" descr="u=3150580974,3973973806&amp;fm=23&amp;gp=0">
            <a:hlinkClick action="ppaction://noaction"/>
            <a:extLst>
              <a:ext uri="{FF2B5EF4-FFF2-40B4-BE49-F238E27FC236}">
                <a16:creationId xmlns:a16="http://schemas.microsoft.com/office/drawing/2014/main" id="{CEDF4AA6-8C37-4F42-A788-7161FDF03D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2450" y="5805488"/>
            <a:ext cx="865188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xit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/>
      <p:bldP spid="12292" grpId="0"/>
      <p:bldP spid="12293" grpId="0"/>
      <p:bldP spid="12294" grpId="0"/>
      <p:bldP spid="12294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911C860-2C06-464E-B466-42696B83180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447925" y="188913"/>
            <a:ext cx="6696075" cy="838200"/>
          </a:xfrm>
        </p:spPr>
        <p:txBody>
          <a:bodyPr/>
          <a:lstStyle/>
          <a:p>
            <a:pPr eaLnBrk="1" hangingPunct="1"/>
            <a:r>
              <a:rPr lang="zh-CN" altLang="en-US" sz="4800">
                <a:solidFill>
                  <a:schemeClr val="bg1"/>
                </a:solidFill>
                <a:latin typeface="Times New Roman"/>
                <a:ea typeface="楷体" pitchFamily="1" charset="-122"/>
              </a:rPr>
              <a:t>二、探究组成水的元素</a:t>
            </a:r>
          </a:p>
        </p:txBody>
      </p:sp>
      <p:pic>
        <p:nvPicPr>
          <p:cNvPr id="10243" name="Picture 3" descr="bared">
            <a:extLst>
              <a:ext uri="{FF2B5EF4-FFF2-40B4-BE49-F238E27FC236}">
                <a16:creationId xmlns:a16="http://schemas.microsoft.com/office/drawing/2014/main" id="{ED2276AF-09C7-4825-8D0C-9A4E9DE06E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V="1">
            <a:off x="0" y="990600"/>
            <a:ext cx="9728200" cy="7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8">
            <a:extLst>
              <a:ext uri="{FF2B5EF4-FFF2-40B4-BE49-F238E27FC236}">
                <a16:creationId xmlns:a16="http://schemas.microsoft.com/office/drawing/2014/main" id="{48A454BB-07FE-4779-9245-19381E3D0D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" y="152400"/>
            <a:ext cx="3276600" cy="83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>
                <a:solidFill>
                  <a:srgbClr val="FF0066"/>
                </a:solidFill>
                <a:latin typeface="Times New Roman"/>
                <a:ea typeface="楷体" panose="02010509060101010101" pitchFamily="49" charset="-122"/>
              </a:rPr>
              <a:t>探究活动一：</a:t>
            </a:r>
          </a:p>
        </p:txBody>
      </p:sp>
      <p:pic>
        <p:nvPicPr>
          <p:cNvPr id="8" name="图片 7" descr="webwxgetmsgimg.jpg">
            <a:extLst>
              <a:ext uri="{FF2B5EF4-FFF2-40B4-BE49-F238E27FC236}">
                <a16:creationId xmlns:a16="http://schemas.microsoft.com/office/drawing/2014/main" id="{4A94594F-4D6A-4D6A-B7D4-52BEE3834E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0" t="4443" b="6667"/>
          <a:stretch>
            <a:fillRect/>
          </a:stretch>
        </p:blipFill>
        <p:spPr bwMode="auto">
          <a:xfrm>
            <a:off x="1828800" y="1143000"/>
            <a:ext cx="37719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6629D0A-5267-4D58-B1BA-014F515276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"/>
            <a:ext cx="4800600" cy="83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>
                <a:solidFill>
                  <a:srgbClr val="FF0066"/>
                </a:solidFill>
                <a:latin typeface="Times New Roman"/>
                <a:ea typeface="楷体" panose="02010509060101010101" pitchFamily="49" charset="-122"/>
              </a:rPr>
              <a:t>电解水测定水的组成</a:t>
            </a:r>
          </a:p>
        </p:txBody>
      </p:sp>
      <p:pic>
        <p:nvPicPr>
          <p:cNvPr id="10247" name="图片 22538" descr="u=3150580974,3973973806&amp;fm=23&amp;gp=0">
            <a:hlinkClick action="ppaction://noaction"/>
            <a:extLst>
              <a:ext uri="{FF2B5EF4-FFF2-40B4-BE49-F238E27FC236}">
                <a16:creationId xmlns:a16="http://schemas.microsoft.com/office/drawing/2014/main" id="{DCE1E3A7-C02F-4611-936B-CC85BA2E54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2450" y="5805488"/>
            <a:ext cx="865188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>
            <a:extLst>
              <a:ext uri="{FF2B5EF4-FFF2-40B4-BE49-F238E27FC236}">
                <a16:creationId xmlns:a16="http://schemas.microsoft.com/office/drawing/2014/main" id="{15A846E8-0F77-426F-A38B-E3C946E371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968375"/>
            <a:ext cx="3733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4000">
                <a:latin typeface="Times New Roman" panose="02010509060101010101" pitchFamily="49" charset="-122"/>
                <a:ea typeface="楷体" panose="02010509060101010101" pitchFamily="49" charset="-122"/>
              </a:rPr>
              <a:t>1</a:t>
            </a:r>
            <a:r>
              <a:rPr lang="zh-CN" altLang="en-US" sz="4000">
                <a:latin typeface="Times New Roman" panose="02010509060101010101" pitchFamily="49" charset="-122"/>
                <a:ea typeface="楷体" panose="02010509060101010101" pitchFamily="49" charset="-122"/>
              </a:rPr>
              <a:t>、实验现象：</a:t>
            </a:r>
          </a:p>
        </p:txBody>
      </p:sp>
      <p:sp>
        <p:nvSpPr>
          <p:cNvPr id="14339" name="Text Box 3">
            <a:extLst>
              <a:ext uri="{FF2B5EF4-FFF2-40B4-BE49-F238E27FC236}">
                <a16:creationId xmlns:a16="http://schemas.microsoft.com/office/drawing/2014/main" id="{6D8E2A10-3CB4-4C5D-8CC6-01765AEE36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1844675"/>
            <a:ext cx="30241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800">
                <a:solidFill>
                  <a:schemeClr val="bg1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2</a:t>
            </a:r>
            <a:r>
              <a:rPr lang="zh-CN" altLang="en-US" sz="2800">
                <a:solidFill>
                  <a:schemeClr val="bg1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、检验气体：</a:t>
            </a:r>
          </a:p>
        </p:txBody>
      </p:sp>
      <p:sp>
        <p:nvSpPr>
          <p:cNvPr id="11268" name="Text Box 5">
            <a:extLst>
              <a:ext uri="{FF2B5EF4-FFF2-40B4-BE49-F238E27FC236}">
                <a16:creationId xmlns:a16="http://schemas.microsoft.com/office/drawing/2014/main" id="{CA11A515-FD9B-4B58-B2BA-A8C66337EB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057400"/>
            <a:ext cx="9525000" cy="32496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20000"/>
              </a:spcBef>
            </a:pPr>
            <a:r>
              <a:rPr lang="zh-CN" altLang="zh-CN" sz="3600">
                <a:latin typeface="Times New Roman" panose="02010509060101010101" pitchFamily="49" charset="-122"/>
                <a:ea typeface="楷体" panose="02010509060101010101" pitchFamily="49" charset="-122"/>
              </a:rPr>
              <a:t>(1)</a:t>
            </a:r>
            <a:r>
              <a:rPr lang="zh-CN" altLang="en-US" sz="3600">
                <a:latin typeface="Times New Roman" panose="02010509060101010101" pitchFamily="49" charset="-122"/>
                <a:ea typeface="楷体" panose="02010509060101010101" pitchFamily="49" charset="-122"/>
              </a:rPr>
              <a:t>通电后可以发现，两个电极的表面都有_______放出。</a:t>
            </a:r>
            <a:endParaRPr lang="zh-CN" altLang="en-US" sz="360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  <a:spcBef>
                <a:spcPct val="20000"/>
              </a:spcBef>
            </a:pPr>
            <a:r>
              <a:rPr lang="zh-CN" altLang="zh-CN" sz="3600">
                <a:latin typeface="Times New Roman" panose="02010509060101010101" pitchFamily="49" charset="-122"/>
                <a:ea typeface="楷体" panose="02010509060101010101" pitchFamily="49" charset="-122"/>
              </a:rPr>
              <a:t>(2)</a:t>
            </a:r>
            <a:r>
              <a:rPr lang="zh-CN" altLang="en-US" sz="3600">
                <a:latin typeface="Times New Roman" panose="02010509060101010101" pitchFamily="49" charset="-122"/>
                <a:ea typeface="楷体" panose="02010509060101010101" pitchFamily="49" charset="-122"/>
              </a:rPr>
              <a:t>一段时间后，连接电源负极刻度管内的气体体积比正极刻度管内的气体体积_______；负极与正极产生的气体体积比约为</a:t>
            </a:r>
            <a:r>
              <a:rPr lang="zh-CN" altLang="en-US" sz="36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  </a:t>
            </a:r>
            <a:r>
              <a:rPr lang="zh-CN" altLang="en-US" sz="3600">
                <a:latin typeface="Times New Roman" panose="02010509060101010101" pitchFamily="49" charset="-122"/>
                <a:ea typeface="楷体" panose="02010509060101010101" pitchFamily="49" charset="-122"/>
              </a:rPr>
              <a:t> 。</a:t>
            </a:r>
          </a:p>
        </p:txBody>
      </p:sp>
      <p:sp>
        <p:nvSpPr>
          <p:cNvPr id="11269" name="Text Box 9">
            <a:extLst>
              <a:ext uri="{FF2B5EF4-FFF2-40B4-BE49-F238E27FC236}">
                <a16:creationId xmlns:a16="http://schemas.microsoft.com/office/drawing/2014/main" id="{87D0E321-9DEF-45C4-BD46-E7C49E5D96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688" y="4437063"/>
            <a:ext cx="990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Times New Roman" panose="02020603050405020304" pitchFamily="18" charset="0"/>
                <a:ea typeface="楷体" panose="02010509060101010101" pitchFamily="49" charset="-122"/>
              </a:rPr>
              <a:t>氧气</a:t>
            </a:r>
          </a:p>
        </p:txBody>
      </p:sp>
      <p:sp>
        <p:nvSpPr>
          <p:cNvPr id="11277" name="TextBox 13">
            <a:extLst>
              <a:ext uri="{FF2B5EF4-FFF2-40B4-BE49-F238E27FC236}">
                <a16:creationId xmlns:a16="http://schemas.microsoft.com/office/drawing/2014/main" id="{2A12BDD5-007C-42CB-BA8C-4D32AF8152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2667000"/>
            <a:ext cx="1295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latin typeface="Times New Roman"/>
                <a:ea typeface="楷体"/>
              </a:rPr>
              <a:t>气泡</a:t>
            </a:r>
          </a:p>
        </p:txBody>
      </p:sp>
      <p:sp>
        <p:nvSpPr>
          <p:cNvPr id="11278" name="TextBox 15">
            <a:extLst>
              <a:ext uri="{FF2B5EF4-FFF2-40B4-BE49-F238E27FC236}">
                <a16:creationId xmlns:a16="http://schemas.microsoft.com/office/drawing/2014/main" id="{EF587179-5133-43CC-A0E8-11E81151BD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3886200"/>
            <a:ext cx="1295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latin typeface="Times New Roman"/>
                <a:ea typeface="楷体"/>
              </a:rPr>
              <a:t>大</a:t>
            </a:r>
          </a:p>
        </p:txBody>
      </p:sp>
      <p:sp>
        <p:nvSpPr>
          <p:cNvPr id="11279" name="TextBox 16">
            <a:extLst>
              <a:ext uri="{FF2B5EF4-FFF2-40B4-BE49-F238E27FC236}">
                <a16:creationId xmlns:a16="http://schemas.microsoft.com/office/drawing/2014/main" id="{4B7CE32B-F93D-46CE-88D3-8CDF7CFED2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0400" y="4572000"/>
            <a:ext cx="14478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3600">
                <a:solidFill>
                  <a:srgbClr val="C00000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2 </a:t>
            </a:r>
            <a:r>
              <a:rPr lang="zh-CN" altLang="en-US" sz="3600">
                <a:solidFill>
                  <a:srgbClr val="C00000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：</a:t>
            </a:r>
            <a:r>
              <a:rPr lang="zh-CN" altLang="zh-CN" sz="3600">
                <a:solidFill>
                  <a:srgbClr val="C00000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1</a:t>
            </a:r>
            <a:endParaRPr lang="zh-CN" altLang="en-US" sz="3600"/>
          </a:p>
        </p:txBody>
      </p:sp>
      <p:sp>
        <p:nvSpPr>
          <p:cNvPr id="11273" name="动作按钮: 影片 8">
            <a:hlinkClick r:id="rId3" action="ppaction://hlinkfile" highlightClick="1"/>
            <a:extLst>
              <a:ext uri="{FF2B5EF4-FFF2-40B4-BE49-F238E27FC236}">
                <a16:creationId xmlns:a16="http://schemas.microsoft.com/office/drawing/2014/main" id="{4D6069AA-E53C-4A2F-B165-88EFC4F299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1400" y="5943600"/>
            <a:ext cx="1295400" cy="609600"/>
          </a:xfrm>
          <a:prstGeom prst="actionButtonMovie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  <p:bldP spid="11277" grpId="0"/>
      <p:bldP spid="11278" grpId="0"/>
      <p:bldP spid="1127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Text Box 3">
            <a:extLst>
              <a:ext uri="{FF2B5EF4-FFF2-40B4-BE49-F238E27FC236}">
                <a16:creationId xmlns:a16="http://schemas.microsoft.com/office/drawing/2014/main" id="{06503987-3A5D-4716-9FD8-FC4B3C759F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1844675"/>
            <a:ext cx="30241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800">
                <a:solidFill>
                  <a:schemeClr val="bg1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2</a:t>
            </a:r>
            <a:r>
              <a:rPr lang="zh-CN" altLang="en-US" sz="2800">
                <a:solidFill>
                  <a:schemeClr val="bg1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、检验气体：</a:t>
            </a:r>
          </a:p>
        </p:txBody>
      </p:sp>
      <p:sp>
        <p:nvSpPr>
          <p:cNvPr id="14340" name="Text Box 4">
            <a:extLst>
              <a:ext uri="{FF2B5EF4-FFF2-40B4-BE49-F238E27FC236}">
                <a16:creationId xmlns:a16="http://schemas.microsoft.com/office/drawing/2014/main" id="{78CE30EC-A9ED-4AB9-8D53-EA01C9E0A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1752600"/>
            <a:ext cx="8991600" cy="267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5000"/>
              </a:lnSpc>
              <a:spcBef>
                <a:spcPct val="20000"/>
              </a:spcBef>
            </a:pPr>
            <a:r>
              <a:rPr lang="zh-CN" altLang="en-US" sz="3600">
                <a:latin typeface="Times New Roman" panose="02010509060101010101" pitchFamily="49" charset="-122"/>
                <a:ea typeface="楷体" panose="02010509060101010101" pitchFamily="49" charset="-122"/>
              </a:rPr>
              <a:t>正极产生的气体能使带火星的木条复燃，说明是</a:t>
            </a:r>
          </a:p>
          <a:p>
            <a:pPr>
              <a:lnSpc>
                <a:spcPct val="115000"/>
              </a:lnSpc>
              <a:spcBef>
                <a:spcPct val="20000"/>
              </a:spcBef>
            </a:pPr>
            <a:r>
              <a:rPr lang="zh-CN" altLang="en-US" sz="3600">
                <a:latin typeface="Times New Roman" panose="02010509060101010101" pitchFamily="49" charset="-122"/>
                <a:ea typeface="楷体" panose="02010509060101010101" pitchFamily="49" charset="-122"/>
              </a:rPr>
              <a:t>负极产生的气体接近火焰后，能够燃烧火焰呈淡蓝色，说明是</a:t>
            </a:r>
          </a:p>
        </p:txBody>
      </p:sp>
      <p:sp>
        <p:nvSpPr>
          <p:cNvPr id="12292" name="Text Box 9">
            <a:extLst>
              <a:ext uri="{FF2B5EF4-FFF2-40B4-BE49-F238E27FC236}">
                <a16:creationId xmlns:a16="http://schemas.microsoft.com/office/drawing/2014/main" id="{4E606591-15B1-4D5A-9B5D-C1C04302AB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688" y="4437063"/>
            <a:ext cx="990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bg1"/>
                </a:solidFill>
                <a:latin typeface="Times New Roman" panose="02020603050405020304" pitchFamily="18" charset="0"/>
                <a:ea typeface="楷体" panose="02010509060101010101" pitchFamily="49" charset="-122"/>
              </a:rPr>
              <a:t>氧气</a:t>
            </a:r>
          </a:p>
        </p:txBody>
      </p:sp>
      <p:sp>
        <p:nvSpPr>
          <p:cNvPr id="12293" name="Text Box 6">
            <a:extLst>
              <a:ext uri="{FF2B5EF4-FFF2-40B4-BE49-F238E27FC236}">
                <a16:creationId xmlns:a16="http://schemas.microsoft.com/office/drawing/2014/main" id="{262AA98E-8D48-47D8-9D91-B5290FF9FD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914400"/>
            <a:ext cx="3962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>
                <a:latin typeface="Times New Roman" panose="02010509060101010101" pitchFamily="49" charset="-122"/>
                <a:ea typeface="楷体" panose="02010509060101010101" pitchFamily="49" charset="-122"/>
              </a:rPr>
              <a:t>2</a:t>
            </a:r>
            <a:r>
              <a:rPr lang="zh-CN" altLang="en-US" sz="4000">
                <a:latin typeface="Times New Roman" panose="02010509060101010101" pitchFamily="49" charset="-122"/>
                <a:ea typeface="楷体" panose="02010509060101010101" pitchFamily="49" charset="-122"/>
              </a:rPr>
              <a:t>、气体检验：</a:t>
            </a:r>
          </a:p>
        </p:txBody>
      </p:sp>
      <p:sp>
        <p:nvSpPr>
          <p:cNvPr id="11280" name="TextBox 17">
            <a:extLst>
              <a:ext uri="{FF2B5EF4-FFF2-40B4-BE49-F238E27FC236}">
                <a16:creationId xmlns:a16="http://schemas.microsoft.com/office/drawing/2014/main" id="{E22D6387-D3A3-4CC9-B0CB-E7364378A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2362200"/>
            <a:ext cx="11430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solidFill>
                  <a:srgbClr val="C00000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氧气</a:t>
            </a:r>
            <a:endParaRPr lang="zh-CN" altLang="en-US" sz="3600">
              <a:solidFill>
                <a:srgbClr val="C00000"/>
              </a:solidFill>
            </a:endParaRPr>
          </a:p>
        </p:txBody>
      </p:sp>
      <p:sp>
        <p:nvSpPr>
          <p:cNvPr id="11281" name="TextBox 18">
            <a:extLst>
              <a:ext uri="{FF2B5EF4-FFF2-40B4-BE49-F238E27FC236}">
                <a16:creationId xmlns:a16="http://schemas.microsoft.com/office/drawing/2014/main" id="{8A3D3AC0-72C0-456F-BDEA-71188CA490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3733800"/>
            <a:ext cx="1371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solidFill>
                  <a:srgbClr val="C00000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氢气</a:t>
            </a:r>
            <a:endParaRPr lang="zh-CN" altLang="en-US" sz="3600">
              <a:solidFill>
                <a:srgbClr val="C00000"/>
              </a:solidFill>
            </a:endParaRPr>
          </a:p>
        </p:txBody>
      </p:sp>
      <p:sp>
        <p:nvSpPr>
          <p:cNvPr id="25" name="云形标注 24">
            <a:extLst>
              <a:ext uri="{FF2B5EF4-FFF2-40B4-BE49-F238E27FC236}">
                <a16:creationId xmlns:a16="http://schemas.microsoft.com/office/drawing/2014/main" id="{82AAED3A-0BAF-46D0-BBEA-F90B37CA04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4495800"/>
            <a:ext cx="3505200" cy="2057400"/>
          </a:xfrm>
          <a:prstGeom prst="cloudCallout">
            <a:avLst>
              <a:gd name="adj1" fmla="val -90315"/>
              <a:gd name="adj2" fmla="val -3305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C00000"/>
                </a:solidFill>
                <a:latin typeface="Times New Roman"/>
                <a:ea typeface="楷体"/>
              </a:rPr>
              <a:t>正氧负氢氢二氧一</a:t>
            </a:r>
          </a:p>
        </p:txBody>
      </p:sp>
      <p:sp>
        <p:nvSpPr>
          <p:cNvPr id="12297" name="动作按钮: 影片 8">
            <a:hlinkClick r:id="rId3" action="ppaction://hlinkfile" highlightClick="1"/>
            <a:extLst>
              <a:ext uri="{FF2B5EF4-FFF2-40B4-BE49-F238E27FC236}">
                <a16:creationId xmlns:a16="http://schemas.microsoft.com/office/drawing/2014/main" id="{AAE9A471-D2AC-4CE3-9680-0D0A016329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" y="5943600"/>
            <a:ext cx="1295400" cy="609600"/>
          </a:xfrm>
          <a:prstGeom prst="actionButtonMovie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  <p:bldP spid="14340" grpId="0" uiExpand="1" build="p"/>
      <p:bldP spid="11280" grpId="0"/>
      <p:bldP spid="11281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6">
            <a:extLst>
              <a:ext uri="{FF2B5EF4-FFF2-40B4-BE49-F238E27FC236}">
                <a16:creationId xmlns:a16="http://schemas.microsoft.com/office/drawing/2014/main" id="{1F0A9A5D-B1B3-4A2C-90DC-A28121371F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143000"/>
            <a:ext cx="3657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4000">
                <a:latin typeface="Times New Roman" panose="02010509060101010101" pitchFamily="49" charset="-122"/>
                <a:ea typeface="楷体" panose="02010509060101010101" pitchFamily="49" charset="-122"/>
              </a:rPr>
              <a:t>3</a:t>
            </a:r>
            <a:r>
              <a:rPr lang="zh-CN" altLang="en-US" sz="4000">
                <a:latin typeface="Times New Roman" panose="02010509060101010101" pitchFamily="49" charset="-122"/>
                <a:ea typeface="楷体" panose="02010509060101010101" pitchFamily="49" charset="-122"/>
              </a:rPr>
              <a:t>、实验结论：</a:t>
            </a:r>
          </a:p>
        </p:txBody>
      </p:sp>
      <p:sp>
        <p:nvSpPr>
          <p:cNvPr id="14343" name="Text Box 7">
            <a:extLst>
              <a:ext uri="{FF2B5EF4-FFF2-40B4-BE49-F238E27FC236}">
                <a16:creationId xmlns:a16="http://schemas.microsoft.com/office/drawing/2014/main" id="{8261F408-B6A9-429A-81BC-412E64E6C7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1981200"/>
            <a:ext cx="9144000" cy="186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600">
                <a:latin typeface="Times New Roman" panose="02020603050405020304" pitchFamily="18" charset="0"/>
                <a:ea typeface="楷体" panose="02010509060101010101" pitchFamily="49" charset="-122"/>
              </a:rPr>
              <a:t>水在通电的条件下，发生反应生成________和_________；</a:t>
            </a:r>
          </a:p>
          <a:p>
            <a:pPr>
              <a:spcBef>
                <a:spcPct val="20000"/>
              </a:spcBef>
            </a:pPr>
            <a:r>
              <a:rPr lang="zh-CN" altLang="en-US" sz="3600">
                <a:latin typeface="Times New Roman" panose="02020603050405020304" pitchFamily="18" charset="0"/>
                <a:ea typeface="楷体" panose="02010509060101010101" pitchFamily="49" charset="-122"/>
              </a:rPr>
              <a:t>水分解反应的文字表达式为：</a:t>
            </a:r>
            <a:endParaRPr lang="zh-CN" altLang="en-US" sz="3600" u="sng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4344" name="Text Box 8">
            <a:extLst>
              <a:ext uri="{FF2B5EF4-FFF2-40B4-BE49-F238E27FC236}">
                <a16:creationId xmlns:a16="http://schemas.microsoft.com/office/drawing/2014/main" id="{154D18B3-CA9F-4863-9C34-98B92E2931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1944688"/>
            <a:ext cx="14478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latin typeface="Times New Roman" panose="02020603050405020304" pitchFamily="18" charset="0"/>
                <a:ea typeface="楷体" panose="02010509060101010101" pitchFamily="49" charset="-122"/>
              </a:rPr>
              <a:t>氢气</a:t>
            </a:r>
          </a:p>
        </p:txBody>
      </p:sp>
      <p:sp>
        <p:nvSpPr>
          <p:cNvPr id="14346" name="Text Box 10">
            <a:extLst>
              <a:ext uri="{FF2B5EF4-FFF2-40B4-BE49-F238E27FC236}">
                <a16:creationId xmlns:a16="http://schemas.microsoft.com/office/drawing/2014/main" id="{08C2B00C-5C08-4BC2-A3D1-29C508628B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4267200"/>
            <a:ext cx="3994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C00000"/>
                </a:solidFill>
                <a:latin typeface="Times New Roman"/>
                <a:ea typeface="楷体"/>
              </a:rPr>
              <a:t>水         氢气</a:t>
            </a:r>
            <a:r>
              <a:rPr lang="en-US" altLang="zh-CN" sz="3600" b="1">
                <a:solidFill>
                  <a:srgbClr val="C00000"/>
                </a:solidFill>
                <a:latin typeface="Times New Roman"/>
                <a:ea typeface="楷体"/>
              </a:rPr>
              <a:t>+</a:t>
            </a:r>
            <a:r>
              <a:rPr lang="zh-CN" altLang="en-US" sz="3600" b="1">
                <a:solidFill>
                  <a:srgbClr val="C00000"/>
                </a:solidFill>
                <a:latin typeface="Times New Roman"/>
                <a:ea typeface="楷体"/>
              </a:rPr>
              <a:t>氧气</a:t>
            </a:r>
            <a:endParaRPr lang="zh-CN" altLang="zh-CN" sz="3600">
              <a:solidFill>
                <a:srgbClr val="C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" name="Text Box 8">
            <a:extLst>
              <a:ext uri="{FF2B5EF4-FFF2-40B4-BE49-F238E27FC236}">
                <a16:creationId xmlns:a16="http://schemas.microsoft.com/office/drawing/2014/main" id="{02F79597-DD4E-494F-8670-C00AF0666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2514600"/>
            <a:ext cx="16002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latin typeface="Times New Roman" panose="02020603050405020304" pitchFamily="18" charset="0"/>
                <a:ea typeface="楷体" panose="02010509060101010101" pitchFamily="49" charset="-122"/>
              </a:rPr>
              <a:t>氧气</a:t>
            </a:r>
          </a:p>
        </p:txBody>
      </p:sp>
      <p:sp>
        <p:nvSpPr>
          <p:cNvPr id="20" name="Line 15">
            <a:extLst>
              <a:ext uri="{FF2B5EF4-FFF2-40B4-BE49-F238E27FC236}">
                <a16:creationId xmlns:a16="http://schemas.microsoft.com/office/drawing/2014/main" id="{18E73A67-A2B5-411A-A062-56FC30C0155D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6600" y="4572000"/>
            <a:ext cx="914400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Text Box 13">
            <a:extLst>
              <a:ext uri="{FF2B5EF4-FFF2-40B4-BE49-F238E27FC236}">
                <a16:creationId xmlns:a16="http://schemas.microsoft.com/office/drawing/2014/main" id="{E54C4026-F452-4C9F-8F69-E0333C9C39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4038600"/>
            <a:ext cx="16002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Times New Roman"/>
                <a:ea typeface="楷体" panose="02010509060101010101" pitchFamily="49" charset="-122"/>
              </a:rPr>
              <a:t>通电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4A5AAAA-6E18-49C3-A9C7-04559C41AF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105400"/>
            <a:ext cx="88392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latin typeface="Times New Roman" panose="02010509060101010101" pitchFamily="49" charset="-122"/>
                <a:ea typeface="楷体" panose="02010509060101010101" pitchFamily="49" charset="-122"/>
              </a:rPr>
              <a:t>由此可知：水是由</a:t>
            </a:r>
            <a:r>
              <a:rPr lang="zh-CN" altLang="en-US" sz="36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  </a:t>
            </a:r>
            <a:r>
              <a:rPr lang="zh-CN" altLang="en-US" sz="3600">
                <a:latin typeface="Times New Roman" panose="02010509060101010101" pitchFamily="49" charset="-122"/>
                <a:ea typeface="楷体" panose="02010509060101010101" pitchFamily="49" charset="-122"/>
              </a:rPr>
              <a:t>和</a:t>
            </a:r>
            <a:r>
              <a:rPr lang="zh-CN" altLang="en-US" sz="3600" u="sng">
                <a:latin typeface="Times New Roman" panose="02010509060101010101" pitchFamily="49" charset="-122"/>
                <a:ea typeface="楷体" panose="02010509060101010101" pitchFamily="49" charset="-122"/>
              </a:rPr>
              <a:t>      </a:t>
            </a:r>
            <a:r>
              <a:rPr lang="zh-CN" altLang="en-US" sz="3600">
                <a:latin typeface="Times New Roman" panose="02010509060101010101" pitchFamily="49" charset="-122"/>
                <a:ea typeface="楷体" panose="02010509060101010101" pitchFamily="49" charset="-122"/>
              </a:rPr>
              <a:t>组成的</a:t>
            </a:r>
            <a:r>
              <a:rPr lang="zh-CN" altLang="en-US" sz="2800">
                <a:latin typeface="Times New Roman" panose="02010509060101010101" pitchFamily="49" charset="-122"/>
                <a:ea typeface="楷体" panose="02010509060101010101" pitchFamily="49" charset="-122"/>
              </a:rPr>
              <a:t>。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333CBDB-FA2A-4860-9526-3CC0D183CD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5029200"/>
            <a:ext cx="19050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solidFill>
                  <a:srgbClr val="C00000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氧元素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B77EE01-DBE7-4C32-B61E-252C9E9FD4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4992688"/>
            <a:ext cx="18288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solidFill>
                  <a:srgbClr val="C00000"/>
                </a:solidFill>
                <a:latin typeface="Times New Roman" panose="02010509060101010101" pitchFamily="49" charset="-122"/>
                <a:ea typeface="楷体" panose="02010509060101010101" pitchFamily="49" charset="-122"/>
              </a:rPr>
              <a:t>氢元素</a:t>
            </a:r>
          </a:p>
        </p:txBody>
      </p:sp>
      <p:pic>
        <p:nvPicPr>
          <p:cNvPr id="13324" name="图片 22538" descr="u=3150580974,3973973806&amp;fm=23&amp;gp=0">
            <a:hlinkClick action="ppaction://noaction"/>
            <a:extLst>
              <a:ext uri="{FF2B5EF4-FFF2-40B4-BE49-F238E27FC236}">
                <a16:creationId xmlns:a16="http://schemas.microsoft.com/office/drawing/2014/main" id="{226B1F3C-0235-4895-A8B1-67B1F9178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2450" y="5805488"/>
            <a:ext cx="865188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3" grpId="0"/>
      <p:bldP spid="14344" grpId="0" build="p"/>
      <p:bldP spid="14346" grpId="0"/>
      <p:bldP spid="15" grpId="0" build="p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https://d.book118.com/158050022065006046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华文行楷</vt:lpstr>
      <vt:lpstr>Times New Roman</vt:lpstr>
      <vt:lpstr>楷体</vt:lpstr>
      <vt:lpstr>宋体</vt:lpstr>
      <vt:lpstr>隶书</vt:lpstr>
      <vt:lpstr>黑体</vt:lpstr>
      <vt:lpstr>Office Theme</vt:lpstr>
      <vt:lpstr>4.2 水的组成</vt:lpstr>
      <vt:lpstr>PowerPoint Presentation</vt:lpstr>
      <vt:lpstr>PowerPoint Presentation</vt:lpstr>
      <vt:lpstr>一、水的物理性质</vt:lpstr>
      <vt:lpstr>一、水的物理性质</vt:lpstr>
      <vt:lpstr>PowerPoint Presentation</vt:lpstr>
      <vt:lpstr>二、探究组成水的元素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2024-09-27T09:55:13.576</cp:lastPrinted>
  <dcterms:created xsi:type="dcterms:W3CDTF">2024-09-27T01:55:13Z</dcterms:created>
  <dcterms:modified xsi:type="dcterms:W3CDTF">2024-09-27T01:55:15Z</dcterms:modified>
</cp:coreProperties>
</file>