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1439A5-560F-4B12-9672-359F292C5A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28A64A-DB9C-4A4D-B459-D4B7FF2925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075517-BF8E-4127-A327-8391D8471F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34A6756-B626-4B33-8090-E9AE237ADA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F8B8503-C933-45DB-B216-DD5E7A4DFF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E26CC84-A2BA-4BA0-8F5A-E2AA523121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E1EA829-899C-417F-981A-117779CC6A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51DA220-749A-41F9-9B9A-745E376CBD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07B3D87-31D0-4B0E-B060-E94924CDCE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CBEC90-C690-4281-B6BF-C1EC71FEC4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B08A41-C3F2-44F9-868C-F722EEBC63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png" /><Relationship Id="rId3" Type="http://schemas.openxmlformats.org/officeDocument/2006/relationships/image" Target="../media/image8.png" /><Relationship Id="rId4" Type="http://schemas.openxmlformats.org/officeDocument/2006/relationships/image" Target="../media/image9.png" /><Relationship Id="rId5" Type="http://schemas.openxmlformats.org/officeDocument/2006/relationships/image" Target="../media/image10.png" /><Relationship Id="rId6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58051042121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262" y="795338"/>
            <a:ext cx="5016500" cy="494506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-474588" y="128588"/>
            <a:ext cx="5299075" cy="425767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-860351" y="60325"/>
            <a:ext cx="6002338" cy="4419600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noFill/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-680963" y="144463"/>
            <a:ext cx="5773737" cy="4275137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noFill/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-506338" y="209550"/>
            <a:ext cx="5546725" cy="4152900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noFill/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-328538" y="271463"/>
            <a:ext cx="5319712" cy="4029075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noFill/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-153913" y="334963"/>
            <a:ext cx="5092700" cy="3905250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noFill/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0712" y="400050"/>
            <a:ext cx="4868862" cy="3783013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noFill/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00099" y="461963"/>
            <a:ext cx="4637088" cy="3660775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noFill/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74724" y="527050"/>
            <a:ext cx="4413250" cy="3538538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noFill/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49349" y="587375"/>
            <a:ext cx="4189413" cy="34178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noFill/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3974" y="647700"/>
            <a:ext cx="3962400" cy="3300413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noFill/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893837" y="704850"/>
            <a:ext cx="3744912" cy="3186113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noFill/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1063699" y="765175"/>
            <a:ext cx="3521075" cy="306546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noFill/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1235149" y="822325"/>
            <a:ext cx="3302000" cy="2955925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noFill/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1385962" y="1095375"/>
            <a:ext cx="2995612" cy="2514600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46" y="7049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noFill/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514549" y="1155700"/>
            <a:ext cx="2835275" cy="2395538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248" y="6961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noFill/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1641548" y="1219200"/>
            <a:ext cx="2674938" cy="2276475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424" y="6583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noFill/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770137" y="1284288"/>
            <a:ext cx="2513012" cy="215741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5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noFill/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893962" y="1343025"/>
            <a:ext cx="2357437" cy="2043113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12" y="5772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noFill/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2017787" y="1403350"/>
            <a:ext cx="2205037" cy="1927225"/>
          </a:xfrm>
          <a:custGeom>
            <a:rect l="l" t="t" r="r" b="b"/>
            <a:pathLst>
              <a:path w="9614" h="8246">
                <a:moveTo>
                  <a:pt x="7489" y="830"/>
                </a:moveTo>
                <a:cubicBezTo>
                  <a:pt x="8799" y="1905"/>
                  <a:pt x="9560" y="2633"/>
                  <a:pt x="9613" y="4054"/>
                </a:cubicBezTo>
                <a:cubicBezTo>
                  <a:pt x="9666" y="5492"/>
                  <a:pt x="8516" y="6255"/>
                  <a:pt x="7613" y="7208"/>
                </a:cubicBezTo>
                <a:cubicBezTo>
                  <a:pt x="6055" y="8820"/>
                  <a:pt x="2976" y="8421"/>
                  <a:pt x="2551" y="6931"/>
                </a:cubicBezTo>
                <a:cubicBezTo>
                  <a:pt x="2197" y="5683"/>
                  <a:pt x="899" y="5406"/>
                  <a:pt x="285" y="4141"/>
                </a:cubicBezTo>
                <a:cubicBezTo>
                  <a:pt x="250" y="4089"/>
                  <a:pt x="179" y="4002"/>
                  <a:pt x="162" y="3933"/>
                </a:cubicBezTo>
                <a:cubicBezTo>
                  <a:pt x="2" y="3499"/>
                  <a:pt x="-334" y="2512"/>
                  <a:pt x="958" y="1610"/>
                </a:cubicBezTo>
                <a:cubicBezTo>
                  <a:pt x="1294" y="1021"/>
                  <a:pt x="5064" y="-1180"/>
                  <a:pt x="7489" y="830"/>
                </a:cubicBezTo>
                <a:close/>
              </a:path>
            </a:pathLst>
          </a:custGeom>
          <a:noFill/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2143199" y="1462088"/>
            <a:ext cx="2052638" cy="1819275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1010" y="4991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noFill/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2265437" y="1516063"/>
            <a:ext cx="1908175" cy="1712912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49" y="4360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noFill/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noFill/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rgbClr val="000000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4537149" y="4105149"/>
            <a:ext cx="2384286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4537149" y="4568953"/>
            <a:ext cx="2815431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2024-01-10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537149" y="2480589"/>
            <a:ext cx="4758620" cy="157456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医疗保健行业中的医疗器械安全与监管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806" y="-3306794"/>
            <a:ext cx="12363450" cy="9556718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-168307" y="-3457575"/>
            <a:ext cx="14004892" cy="9920288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noFill/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50793" y="-3268694"/>
            <a:ext cx="13471492" cy="9596438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noFill/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60368" y="-3125819"/>
            <a:ext cx="12942855" cy="9321832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noFill/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073182" y="-2986087"/>
            <a:ext cx="12411075" cy="9042368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noFill/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482757" y="-2844832"/>
            <a:ext cx="11882438" cy="8766143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noFill/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887569" y="-2695575"/>
            <a:ext cx="11360182" cy="8491538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noFill/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09813" y="-2559082"/>
            <a:ext cx="10818780" cy="8216932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noFill/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716244" y="-2409825"/>
            <a:ext cx="10298145" cy="7942231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noFill/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124200" y="-2274856"/>
            <a:ext cx="9774270" cy="76723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noFill/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3532156" y="-2141506"/>
            <a:ext cx="9244013" cy="7407307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noFill/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3924300" y="-2011394"/>
            <a:ext cx="8737568" cy="7151656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noFill/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324350" y="-1878044"/>
            <a:ext cx="8215313" cy="688019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noFill/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724400" y="-1750981"/>
            <a:ext cx="7704106" cy="6635782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noFill/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72063" y="-1139857"/>
            <a:ext cx="6991350" cy="5648325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94" y="7027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noFill/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376863" y="-1000125"/>
            <a:ext cx="6615113" cy="5380006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199" y="6765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noFill/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670518" y="-854107"/>
            <a:ext cx="6238875" cy="5107019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349" y="6464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noFill/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5969032" y="-714375"/>
            <a:ext cx="5864257" cy="484508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8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noFill/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261068" y="-577882"/>
            <a:ext cx="5500688" cy="4586288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45" y="5921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noFill/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6551581" y="-446056"/>
            <a:ext cx="5145119" cy="4327493"/>
          </a:xfrm>
          <a:custGeom>
            <a:rect l="l" t="t" r="r" b="b"/>
            <a:pathLst>
              <a:path w="10000" h="10000">
                <a:moveTo>
                  <a:pt x="7790" y="1007"/>
                </a:moveTo>
                <a:cubicBezTo>
                  <a:pt x="9152" y="2310"/>
                  <a:pt x="9944" y="3193"/>
                  <a:pt x="9999" y="4916"/>
                </a:cubicBezTo>
                <a:cubicBezTo>
                  <a:pt x="10054" y="6660"/>
                  <a:pt x="8858" y="7585"/>
                  <a:pt x="7919" y="8741"/>
                </a:cubicBezTo>
                <a:cubicBezTo>
                  <a:pt x="6298" y="10696"/>
                  <a:pt x="3095" y="10212"/>
                  <a:pt x="2653" y="8405"/>
                </a:cubicBezTo>
                <a:cubicBezTo>
                  <a:pt x="2285" y="6892"/>
                  <a:pt x="877" y="6611"/>
                  <a:pt x="296" y="5022"/>
                </a:cubicBezTo>
                <a:cubicBezTo>
                  <a:pt x="260" y="4945"/>
                  <a:pt x="186" y="4853"/>
                  <a:pt x="169" y="4770"/>
                </a:cubicBezTo>
                <a:cubicBezTo>
                  <a:pt x="2" y="4243"/>
                  <a:pt x="-347" y="3046"/>
                  <a:pt x="996" y="1952"/>
                </a:cubicBezTo>
                <a:cubicBezTo>
                  <a:pt x="1346" y="1238"/>
                  <a:pt x="5267" y="-1431"/>
                  <a:pt x="7790" y="1007"/>
                </a:cubicBezTo>
                <a:close/>
              </a:path>
            </a:pathLst>
          </a:custGeom>
          <a:noFill/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6840569" y="-314325"/>
            <a:ext cx="4787932" cy="4083082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965" y="4959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noFill/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7126319" y="-190500"/>
            <a:ext cx="4451318" cy="3843338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51" y="4474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noFill/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noFill/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8789956" y="954357"/>
            <a:ext cx="1592580" cy="10344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13356" y="301447"/>
            <a:ext cx="6015681" cy="6161265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医疗器械概述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医疗器械安全问题分析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医疗器械监管政策与法规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医疗器械生产、流通与使用环节监管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企业内部质量管理体系建设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社会共治在医疗器械安全中的作用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医疗器械概述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798029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8226425" y="0"/>
            <a:ext cx="3987800" cy="343852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" name="AutoShape 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TextBox 2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1491980"/>
            <a:ext cx="7520622" cy="1887389"/>
            <a:chOff x="454963" y="1491980"/>
            <a:chExt cx="7520622" cy="1887389"/>
          </a:xfrm>
        </p:grpSpPr>
        <p:sp>
          <p:nvSpPr>
            <p:cNvPr id="27" name="TextBox 27"/>
            <p:cNvSpPr txBox="1"/>
            <p:nvPr/>
          </p:nvSpPr>
          <p:spPr>
            <a:xfrm>
              <a:off x="454963" y="1491980"/>
              <a:ext cx="7520622" cy="1887389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医疗器械是指用于预防、诊断、治疗、缓解人类疾病、损伤或残疾的设备、器具、器材、材料或其他物品。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454963" y="1041492"/>
            <a:ext cx="7537132" cy="490334"/>
            <a:chOff x="454963" y="1041492"/>
            <a:chExt cx="7537132" cy="490334"/>
          </a:xfrm>
        </p:grpSpPr>
        <p:sp>
          <p:nvSpPr>
            <p:cNvPr id="29" name="TextBox 29"/>
            <p:cNvSpPr txBox="1"/>
            <p:nvPr/>
          </p:nvSpPr>
          <p:spPr>
            <a:xfrm>
              <a:off x="454963" y="1041492"/>
              <a:ext cx="7537132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1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医疗器械定义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153723" y="4445298"/>
            <a:ext cx="7520622" cy="1926826"/>
            <a:chOff x="4153723" y="4445298"/>
            <a:chExt cx="7520622" cy="1926826"/>
          </a:xfrm>
        </p:grpSpPr>
        <p:sp>
          <p:nvSpPr>
            <p:cNvPr id="31" name="TextBox 31"/>
            <p:cNvSpPr txBox="1"/>
            <p:nvPr/>
          </p:nvSpPr>
          <p:spPr>
            <a:xfrm>
              <a:off x="4153723" y="4445298"/>
              <a:ext cx="7520622" cy="192682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根据使用风险高低，医疗器械可分为三类，即高风险医疗器械、中风险医疗器械和低风险医疗器械。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4137103" y="4014528"/>
            <a:ext cx="7537242" cy="490334"/>
            <a:chOff x="4137103" y="4014528"/>
            <a:chExt cx="7537242" cy="490334"/>
          </a:xfrm>
        </p:grpSpPr>
        <p:sp>
          <p:nvSpPr>
            <p:cNvPr id="33" name="TextBox 33"/>
            <p:cNvSpPr txBox="1"/>
            <p:nvPr/>
          </p:nvSpPr>
          <p:spPr>
            <a:xfrm>
              <a:off x="4137103" y="4014528"/>
              <a:ext cx="7537242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1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分类方式</a:t>
              </a:r>
            </a:p>
          </p:txBody>
        </p:sp>
      </p:grpSp>
      <p:pic>
        <p:nvPicPr>
          <p:cNvPr id="34" name="Picture 34"/>
          <p:cNvPicPr>
            <a:picLocks noChangeAspect="1"/>
          </p:cNvPicPr>
          <p:nvPr/>
        </p:nvPicPr>
        <p:blipFill>
          <a:blip r:embed="rId3"/>
          <a:srcRect t="1929" b="1929"/>
          <a:stretch>
            <a:fillRect/>
          </a:stretch>
        </p:blipFill>
        <p:spPr>
          <a:xfrm>
            <a:off x="9048606" y="874695"/>
            <a:ext cx="2745886" cy="2639930"/>
          </a:xfrm>
          <a:prstGeom prst="ellipse">
            <a:avLst/>
          </a:prstGeom>
        </p:spPr>
      </p:pic>
      <p:pic>
        <p:nvPicPr>
          <p:cNvPr id="35" name="Picture 35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293665" y="3514624"/>
            <a:ext cx="2857500" cy="2857500"/>
          </a:xfrm>
          <a:prstGeom prst="ellipse">
            <a:avLst/>
          </a:prstGeom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813" y="2127250"/>
            <a:ext cx="1092200" cy="282575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医疗器械市场现状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950266" y="2682352"/>
            <a:ext cx="2426717" cy="490334"/>
            <a:chOff x="1950266" y="2682352"/>
            <a:chExt cx="2426717" cy="490334"/>
          </a:xfrm>
        </p:grpSpPr>
        <p:sp>
          <p:nvSpPr>
            <p:cNvPr id="26" name="TextBox 26"/>
            <p:cNvSpPr txBox="1"/>
            <p:nvPr/>
          </p:nvSpPr>
          <p:spPr>
            <a:xfrm>
              <a:off x="1950266" y="2682352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市场规模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2029744" y="3095526"/>
            <a:ext cx="2267763" cy="1552257"/>
            <a:chOff x="2029744" y="3095526"/>
            <a:chExt cx="2267763" cy="1552257"/>
          </a:xfrm>
        </p:grpSpPr>
        <p:sp>
          <p:nvSpPr>
            <p:cNvPr id="28" name="TextBox 28"/>
            <p:cNvSpPr txBox="1"/>
            <p:nvPr/>
          </p:nvSpPr>
          <p:spPr>
            <a:xfrm>
              <a:off x="2029744" y="3095526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全球医疗器械市场规模庞大，且呈逐年上升趋势。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5795518" y="2682352"/>
            <a:ext cx="2426717" cy="490334"/>
            <a:chOff x="5795518" y="2682352"/>
            <a:chExt cx="2426717" cy="490334"/>
          </a:xfrm>
        </p:grpSpPr>
        <p:sp>
          <p:nvSpPr>
            <p:cNvPr id="30" name="TextBox 30"/>
            <p:cNvSpPr txBox="1"/>
            <p:nvPr/>
          </p:nvSpPr>
          <p:spPr>
            <a:xfrm>
              <a:off x="5795518" y="2682352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市场竞争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5874995" y="3095526"/>
            <a:ext cx="2267763" cy="1552257"/>
            <a:chOff x="5874995" y="3095526"/>
            <a:chExt cx="2267763" cy="1552257"/>
          </a:xfrm>
        </p:grpSpPr>
        <p:sp>
          <p:nvSpPr>
            <p:cNvPr id="32" name="TextBox 32"/>
            <p:cNvSpPr txBox="1"/>
            <p:nvPr/>
          </p:nvSpPr>
          <p:spPr>
            <a:xfrm>
              <a:off x="5874995" y="3095526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国际知名企业在市场中占据主导地位，但国内企业也在逐渐崛起。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688512" y="2682352"/>
            <a:ext cx="2426717" cy="490334"/>
            <a:chOff x="9688512" y="2682352"/>
            <a:chExt cx="2426717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688512" y="2682352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市场趋势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9767989" y="3095526"/>
            <a:ext cx="2267763" cy="1552257"/>
            <a:chOff x="9767989" y="3095526"/>
            <a:chExt cx="2267763" cy="1552257"/>
          </a:xfrm>
        </p:grpSpPr>
        <p:sp>
          <p:nvSpPr>
            <p:cNvPr id="36" name="TextBox 36"/>
            <p:cNvSpPr txBox="1"/>
            <p:nvPr/>
          </p:nvSpPr>
          <p:spPr>
            <a:xfrm>
              <a:off x="9767989" y="3095526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随着医疗技术的不断进步和人们健康意识的提高，医疗器械市场将继续保持快速增长。</a:t>
              </a:r>
            </a:p>
          </p:txBody>
        </p:sp>
      </p:grpSp>
      <p:pic>
        <p:nvPicPr>
          <p:cNvPr id="37" name="Picture 37"/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763829" y="2093912"/>
            <a:ext cx="1110530" cy="2859087"/>
          </a:xfrm>
          <a:prstGeom prst="rect">
            <a:avLst/>
          </a:prstGeom>
        </p:spPr>
      </p:pic>
      <p:pic>
        <p:nvPicPr>
          <p:cNvPr id="38" name="Picture 38"/>
          <p:cNvPicPr>
            <a:picLocks noChangeAspect="1"/>
          </p:cNvPicPr>
          <p:nvPr/>
        </p:nvPicPr>
        <p:blipFill>
          <a:blip r:embed="rId4">
            <a:alphaModFix amt="70000"/>
          </a:blip>
          <a:stretch>
            <a:fillRect/>
          </a:stretch>
        </p:blipFill>
        <p:spPr>
          <a:xfrm>
            <a:off x="4133677" y="2127250"/>
            <a:ext cx="1845865" cy="2859405"/>
          </a:xfrm>
          <a:prstGeom prst="rect">
            <a:avLst/>
          </a:prstGeom>
        </p:spPr>
      </p:pic>
      <p:pic>
        <p:nvPicPr>
          <p:cNvPr id="39" name="Picture 39"/>
          <p:cNvPicPr>
            <a:picLocks noChangeAspect="1"/>
          </p:cNvPicPr>
          <p:nvPr/>
        </p:nvPicPr>
        <p:blipFill>
          <a:blip r:embed="rId5">
            <a:alphaModFix amt="70000"/>
          </a:blip>
          <a:stretch>
            <a:fillRect/>
          </a:stretch>
        </p:blipFill>
        <p:spPr>
          <a:xfrm>
            <a:off x="8142758" y="2093595"/>
            <a:ext cx="1561421" cy="2859405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23925" y="4246563"/>
            <a:ext cx="2355850" cy="2368550"/>
          </a:xfrm>
          <a:custGeom>
            <a:rect l="l" t="t" r="r" b="b"/>
            <a:pathLst>
              <a:path w="885" h="893">
                <a:moveTo>
                  <a:pt x="751" y="758"/>
                </a:moveTo>
                <a:cubicBezTo>
                  <a:pt x="614" y="893"/>
                  <a:pt x="366" y="862"/>
                  <a:pt x="196" y="689"/>
                </a:cubicBezTo>
                <a:cubicBezTo>
                  <a:pt x="27" y="517"/>
                  <a:pt x="0" y="268"/>
                  <a:pt x="137" y="134"/>
                </a:cubicBezTo>
                <a:cubicBezTo>
                  <a:pt x="273" y="0"/>
                  <a:pt x="521" y="31"/>
                  <a:pt x="691" y="203"/>
                </a:cubicBezTo>
                <a:cubicBezTo>
                  <a:pt x="860" y="375"/>
                  <a:pt x="887" y="624"/>
                  <a:pt x="751" y="75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191">
            <a:solidFill>
              <a:srgbClr val="ED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998538" y="4265613"/>
            <a:ext cx="2270125" cy="2249487"/>
          </a:xfrm>
          <a:custGeom>
            <a:rect l="l" t="t" r="r" b="b"/>
            <a:pathLst>
              <a:path w="855" h="846">
                <a:moveTo>
                  <a:pt x="718" y="722"/>
                </a:moveTo>
                <a:cubicBezTo>
                  <a:pt x="580" y="848"/>
                  <a:pt x="339" y="818"/>
                  <a:pt x="178" y="654"/>
                </a:cubicBezTo>
                <a:cubicBezTo>
                  <a:pt x="18" y="490"/>
                  <a:pt x="0" y="254"/>
                  <a:pt x="138" y="127"/>
                </a:cubicBezTo>
                <a:cubicBezTo>
                  <a:pt x="275" y="0"/>
                  <a:pt x="517" y="31"/>
                  <a:pt x="677" y="195"/>
                </a:cubicBezTo>
                <a:cubicBezTo>
                  <a:pt x="837" y="359"/>
                  <a:pt x="855" y="595"/>
                  <a:pt x="718" y="72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071563" y="4287838"/>
            <a:ext cx="2187575" cy="2128837"/>
          </a:xfrm>
          <a:custGeom>
            <a:rect l="l" t="t" r="r" b="b"/>
            <a:pathLst>
              <a:path w="823" h="803">
                <a:moveTo>
                  <a:pt x="685" y="684"/>
                </a:moveTo>
                <a:cubicBezTo>
                  <a:pt x="546" y="803"/>
                  <a:pt x="311" y="773"/>
                  <a:pt x="161" y="618"/>
                </a:cubicBezTo>
                <a:cubicBezTo>
                  <a:pt x="10" y="462"/>
                  <a:pt x="0" y="238"/>
                  <a:pt x="139" y="119"/>
                </a:cubicBezTo>
                <a:cubicBezTo>
                  <a:pt x="277" y="0"/>
                  <a:pt x="512" y="29"/>
                  <a:pt x="663" y="185"/>
                </a:cubicBezTo>
                <a:cubicBezTo>
                  <a:pt x="813" y="341"/>
                  <a:pt x="823" y="564"/>
                  <a:pt x="685" y="68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146175" y="4305300"/>
            <a:ext cx="2101850" cy="2012950"/>
          </a:xfrm>
          <a:custGeom>
            <a:rect l="l" t="t" r="r" b="b"/>
            <a:pathLst>
              <a:path w="791" h="759">
                <a:moveTo>
                  <a:pt x="652" y="647"/>
                </a:moveTo>
                <a:cubicBezTo>
                  <a:pt x="512" y="759"/>
                  <a:pt x="284" y="730"/>
                  <a:pt x="143" y="582"/>
                </a:cubicBezTo>
                <a:cubicBezTo>
                  <a:pt x="1" y="434"/>
                  <a:pt x="0" y="224"/>
                  <a:pt x="140" y="112"/>
                </a:cubicBezTo>
                <a:cubicBezTo>
                  <a:pt x="279" y="0"/>
                  <a:pt x="507" y="29"/>
                  <a:pt x="649" y="177"/>
                </a:cubicBezTo>
                <a:cubicBezTo>
                  <a:pt x="790" y="325"/>
                  <a:pt x="791" y="535"/>
                  <a:pt x="652" y="64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0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201738" y="4324350"/>
            <a:ext cx="2054225" cy="1895475"/>
          </a:xfrm>
          <a:custGeom>
            <a:rect l="l" t="t" r="r" b="b"/>
            <a:pathLst>
              <a:path w="773" h="715">
                <a:moveTo>
                  <a:pt x="626" y="610"/>
                </a:moveTo>
                <a:cubicBezTo>
                  <a:pt x="485" y="715"/>
                  <a:pt x="264" y="686"/>
                  <a:pt x="132" y="547"/>
                </a:cubicBezTo>
                <a:cubicBezTo>
                  <a:pt x="0" y="407"/>
                  <a:pt x="7" y="209"/>
                  <a:pt x="148" y="105"/>
                </a:cubicBezTo>
                <a:cubicBezTo>
                  <a:pt x="289" y="0"/>
                  <a:pt x="510" y="29"/>
                  <a:pt x="642" y="169"/>
                </a:cubicBezTo>
                <a:cubicBezTo>
                  <a:pt x="773" y="308"/>
                  <a:pt x="766" y="506"/>
                  <a:pt x="626" y="61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CDCD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255713" y="4344988"/>
            <a:ext cx="2012950" cy="1776412"/>
          </a:xfrm>
          <a:custGeom>
            <a:rect l="l" t="t" r="r" b="b"/>
            <a:pathLst>
              <a:path w="758" h="670">
                <a:moveTo>
                  <a:pt x="601" y="573"/>
                </a:moveTo>
                <a:cubicBezTo>
                  <a:pt x="459" y="670"/>
                  <a:pt x="245" y="642"/>
                  <a:pt x="122" y="510"/>
                </a:cubicBezTo>
                <a:cubicBezTo>
                  <a:pt x="0" y="379"/>
                  <a:pt x="15" y="194"/>
                  <a:pt x="157" y="97"/>
                </a:cubicBezTo>
                <a:cubicBezTo>
                  <a:pt x="299" y="0"/>
                  <a:pt x="513" y="28"/>
                  <a:pt x="635" y="159"/>
                </a:cubicBezTo>
                <a:cubicBezTo>
                  <a:pt x="758" y="291"/>
                  <a:pt x="742" y="476"/>
                  <a:pt x="601" y="57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8D8D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306513" y="4364038"/>
            <a:ext cx="1973262" cy="1657350"/>
          </a:xfrm>
          <a:custGeom>
            <a:rect l="l" t="t" r="r" b="b"/>
            <a:pathLst>
              <a:path w="743" h="625">
                <a:moveTo>
                  <a:pt x="576" y="536"/>
                </a:moveTo>
                <a:cubicBezTo>
                  <a:pt x="434" y="625"/>
                  <a:pt x="226" y="598"/>
                  <a:pt x="113" y="475"/>
                </a:cubicBezTo>
                <a:cubicBezTo>
                  <a:pt x="0" y="352"/>
                  <a:pt x="24" y="179"/>
                  <a:pt x="167" y="90"/>
                </a:cubicBezTo>
                <a:cubicBezTo>
                  <a:pt x="310" y="0"/>
                  <a:pt x="517" y="28"/>
                  <a:pt x="630" y="151"/>
                </a:cubicBezTo>
                <a:cubicBezTo>
                  <a:pt x="743" y="274"/>
                  <a:pt x="719" y="446"/>
                  <a:pt x="576" y="53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3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358900" y="4384675"/>
            <a:ext cx="1933575" cy="1538288"/>
          </a:xfrm>
          <a:custGeom>
            <a:rect l="l" t="t" r="r" b="b"/>
            <a:pathLst>
              <a:path w="728" h="580">
                <a:moveTo>
                  <a:pt x="551" y="498"/>
                </a:moveTo>
                <a:cubicBezTo>
                  <a:pt x="408" y="580"/>
                  <a:pt x="207" y="554"/>
                  <a:pt x="103" y="439"/>
                </a:cubicBezTo>
                <a:cubicBezTo>
                  <a:pt x="0" y="324"/>
                  <a:pt x="32" y="164"/>
                  <a:pt x="176" y="82"/>
                </a:cubicBezTo>
                <a:cubicBezTo>
                  <a:pt x="320" y="0"/>
                  <a:pt x="521" y="26"/>
                  <a:pt x="624" y="141"/>
                </a:cubicBezTo>
                <a:cubicBezTo>
                  <a:pt x="728" y="256"/>
                  <a:pt x="695" y="416"/>
                  <a:pt x="551" y="49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F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1409700" y="4403725"/>
            <a:ext cx="1897063" cy="1420813"/>
          </a:xfrm>
          <a:custGeom>
            <a:rect l="l" t="t" r="r" b="b"/>
            <a:pathLst>
              <a:path w="714" h="536">
                <a:moveTo>
                  <a:pt x="527" y="461"/>
                </a:moveTo>
                <a:cubicBezTo>
                  <a:pt x="383" y="536"/>
                  <a:pt x="189" y="510"/>
                  <a:pt x="94" y="403"/>
                </a:cubicBezTo>
                <a:cubicBezTo>
                  <a:pt x="0" y="296"/>
                  <a:pt x="41" y="149"/>
                  <a:pt x="186" y="75"/>
                </a:cubicBezTo>
                <a:cubicBezTo>
                  <a:pt x="331" y="0"/>
                  <a:pt x="525" y="26"/>
                  <a:pt x="619" y="133"/>
                </a:cubicBezTo>
                <a:cubicBezTo>
                  <a:pt x="714" y="240"/>
                  <a:pt x="672" y="387"/>
                  <a:pt x="527" y="46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B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1462088" y="4424363"/>
            <a:ext cx="1854200" cy="1303337"/>
          </a:xfrm>
          <a:custGeom>
            <a:rect l="l" t="t" r="r" b="b"/>
            <a:pathLst>
              <a:path w="698" h="491">
                <a:moveTo>
                  <a:pt x="502" y="424"/>
                </a:moveTo>
                <a:cubicBezTo>
                  <a:pt x="356" y="491"/>
                  <a:pt x="169" y="465"/>
                  <a:pt x="85" y="367"/>
                </a:cubicBezTo>
                <a:cubicBezTo>
                  <a:pt x="0" y="268"/>
                  <a:pt x="49" y="134"/>
                  <a:pt x="195" y="67"/>
                </a:cubicBezTo>
                <a:cubicBezTo>
                  <a:pt x="341" y="0"/>
                  <a:pt x="529" y="25"/>
                  <a:pt x="613" y="124"/>
                </a:cubicBezTo>
                <a:cubicBezTo>
                  <a:pt x="698" y="222"/>
                  <a:pt x="648" y="357"/>
                  <a:pt x="502" y="42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6C6C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1512888" y="4443413"/>
            <a:ext cx="1817687" cy="1185862"/>
          </a:xfrm>
          <a:custGeom>
            <a:rect l="l" t="t" r="r" b="b"/>
            <a:pathLst>
              <a:path w="684" h="447">
                <a:moveTo>
                  <a:pt x="478" y="387"/>
                </a:moveTo>
                <a:cubicBezTo>
                  <a:pt x="331" y="447"/>
                  <a:pt x="151" y="422"/>
                  <a:pt x="76" y="331"/>
                </a:cubicBezTo>
                <a:cubicBezTo>
                  <a:pt x="0" y="241"/>
                  <a:pt x="59" y="119"/>
                  <a:pt x="206" y="60"/>
                </a:cubicBezTo>
                <a:cubicBezTo>
                  <a:pt x="353" y="0"/>
                  <a:pt x="533" y="25"/>
                  <a:pt x="608" y="115"/>
                </a:cubicBezTo>
                <a:cubicBezTo>
                  <a:pt x="684" y="206"/>
                  <a:pt x="626" y="327"/>
                  <a:pt x="478" y="3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2C2C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1566863" y="4462463"/>
            <a:ext cx="1774825" cy="1065212"/>
          </a:xfrm>
          <a:custGeom>
            <a:rect l="l" t="t" r="r" b="b"/>
            <a:pathLst>
              <a:path w="668" h="402">
                <a:moveTo>
                  <a:pt x="453" y="350"/>
                </a:moveTo>
                <a:cubicBezTo>
                  <a:pt x="305" y="402"/>
                  <a:pt x="132" y="378"/>
                  <a:pt x="66" y="296"/>
                </a:cubicBezTo>
                <a:cubicBezTo>
                  <a:pt x="0" y="214"/>
                  <a:pt x="67" y="105"/>
                  <a:pt x="215" y="53"/>
                </a:cubicBezTo>
                <a:cubicBezTo>
                  <a:pt x="363" y="0"/>
                  <a:pt x="536" y="25"/>
                  <a:pt x="602" y="107"/>
                </a:cubicBezTo>
                <a:cubicBezTo>
                  <a:pt x="668" y="189"/>
                  <a:pt x="602" y="298"/>
                  <a:pt x="453" y="3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EBEBE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616075" y="4483100"/>
            <a:ext cx="1738313" cy="946150"/>
          </a:xfrm>
          <a:custGeom>
            <a:rect l="l" t="t" r="r" b="b"/>
            <a:pathLst>
              <a:path w="654" h="357">
                <a:moveTo>
                  <a:pt x="429" y="312"/>
                </a:moveTo>
                <a:cubicBezTo>
                  <a:pt x="280" y="357"/>
                  <a:pt x="114" y="334"/>
                  <a:pt x="57" y="260"/>
                </a:cubicBezTo>
                <a:cubicBezTo>
                  <a:pt x="0" y="186"/>
                  <a:pt x="76" y="89"/>
                  <a:pt x="225" y="45"/>
                </a:cubicBezTo>
                <a:cubicBezTo>
                  <a:pt x="374" y="0"/>
                  <a:pt x="541" y="24"/>
                  <a:pt x="597" y="97"/>
                </a:cubicBezTo>
                <a:cubicBezTo>
                  <a:pt x="654" y="171"/>
                  <a:pt x="579" y="268"/>
                  <a:pt x="429" y="31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ABAB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1670050" y="4502150"/>
            <a:ext cx="1695450" cy="830263"/>
          </a:xfrm>
          <a:custGeom>
            <a:rect l="l" t="t" r="r" b="b"/>
            <a:pathLst>
              <a:path w="638" h="313">
                <a:moveTo>
                  <a:pt x="404" y="276"/>
                </a:moveTo>
                <a:cubicBezTo>
                  <a:pt x="254" y="313"/>
                  <a:pt x="94" y="290"/>
                  <a:pt x="47" y="224"/>
                </a:cubicBezTo>
                <a:cubicBezTo>
                  <a:pt x="0" y="158"/>
                  <a:pt x="84" y="75"/>
                  <a:pt x="234" y="38"/>
                </a:cubicBezTo>
                <a:cubicBezTo>
                  <a:pt x="384" y="0"/>
                  <a:pt x="544" y="23"/>
                  <a:pt x="591" y="89"/>
                </a:cubicBezTo>
                <a:cubicBezTo>
                  <a:pt x="638" y="155"/>
                  <a:pt x="555" y="238"/>
                  <a:pt x="404" y="27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5B5B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1722438" y="4522788"/>
            <a:ext cx="1655762" cy="711200"/>
          </a:xfrm>
          <a:custGeom>
            <a:rect l="l" t="t" r="r" b="b"/>
            <a:pathLst>
              <a:path w="623" h="268">
                <a:moveTo>
                  <a:pt x="379" y="238"/>
                </a:moveTo>
                <a:cubicBezTo>
                  <a:pt x="228" y="268"/>
                  <a:pt x="75" y="245"/>
                  <a:pt x="37" y="188"/>
                </a:cubicBezTo>
                <a:cubicBezTo>
                  <a:pt x="0" y="130"/>
                  <a:pt x="92" y="59"/>
                  <a:pt x="243" y="29"/>
                </a:cubicBezTo>
                <a:cubicBezTo>
                  <a:pt x="394" y="0"/>
                  <a:pt x="547" y="22"/>
                  <a:pt x="585" y="80"/>
                </a:cubicBezTo>
                <a:cubicBezTo>
                  <a:pt x="623" y="137"/>
                  <a:pt x="531" y="208"/>
                  <a:pt x="379" y="23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1B1B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1773238" y="4541838"/>
            <a:ext cx="1616075" cy="593725"/>
          </a:xfrm>
          <a:custGeom>
            <a:rect l="l" t="t" r="r" b="b"/>
            <a:pathLst>
              <a:path w="608" h="224">
                <a:moveTo>
                  <a:pt x="355" y="201"/>
                </a:moveTo>
                <a:cubicBezTo>
                  <a:pt x="203" y="224"/>
                  <a:pt x="57" y="202"/>
                  <a:pt x="28" y="152"/>
                </a:cubicBezTo>
                <a:cubicBezTo>
                  <a:pt x="0" y="103"/>
                  <a:pt x="101" y="45"/>
                  <a:pt x="253" y="22"/>
                </a:cubicBezTo>
                <a:cubicBezTo>
                  <a:pt x="405" y="0"/>
                  <a:pt x="552" y="22"/>
                  <a:pt x="580" y="71"/>
                </a:cubicBezTo>
                <a:cubicBezTo>
                  <a:pt x="608" y="121"/>
                  <a:pt x="508" y="179"/>
                  <a:pt x="355" y="20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DADA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827213" y="4560888"/>
            <a:ext cx="1574800" cy="474662"/>
          </a:xfrm>
          <a:custGeom>
            <a:rect l="l" t="t" r="r" b="b"/>
            <a:pathLst>
              <a:path w="593" h="179">
                <a:moveTo>
                  <a:pt x="330" y="164"/>
                </a:moveTo>
                <a:cubicBezTo>
                  <a:pt x="177" y="179"/>
                  <a:pt x="37" y="158"/>
                  <a:pt x="19" y="117"/>
                </a:cubicBezTo>
                <a:cubicBezTo>
                  <a:pt x="0" y="76"/>
                  <a:pt x="109" y="30"/>
                  <a:pt x="262" y="15"/>
                </a:cubicBezTo>
                <a:cubicBezTo>
                  <a:pt x="416" y="0"/>
                  <a:pt x="555" y="22"/>
                  <a:pt x="574" y="63"/>
                </a:cubicBezTo>
                <a:cubicBezTo>
                  <a:pt x="593" y="104"/>
                  <a:pt x="484" y="150"/>
                  <a:pt x="330" y="16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9A9A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1876425" y="4581525"/>
            <a:ext cx="1536700" cy="355600"/>
          </a:xfrm>
          <a:custGeom>
            <a:rect l="l" t="t" r="r" b="b"/>
            <a:pathLst>
              <a:path w="578" h="134">
                <a:moveTo>
                  <a:pt x="306" y="127"/>
                </a:moveTo>
                <a:cubicBezTo>
                  <a:pt x="152" y="134"/>
                  <a:pt x="19" y="114"/>
                  <a:pt x="10" y="81"/>
                </a:cubicBezTo>
                <a:cubicBezTo>
                  <a:pt x="0" y="48"/>
                  <a:pt x="118" y="15"/>
                  <a:pt x="272" y="7"/>
                </a:cubicBezTo>
                <a:cubicBezTo>
                  <a:pt x="427" y="0"/>
                  <a:pt x="560" y="21"/>
                  <a:pt x="569" y="54"/>
                </a:cubicBezTo>
                <a:cubicBezTo>
                  <a:pt x="578" y="87"/>
                  <a:pt x="461" y="119"/>
                  <a:pt x="306" y="12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4A4A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1930400" y="4600575"/>
            <a:ext cx="1495425" cy="2381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191">
            <a:solidFill>
              <a:srgbClr val="A0A0A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1566863" y="4416743"/>
            <a:ext cx="754062" cy="30797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STEP 01</a:t>
            </a:r>
            <a:endParaRPr lang="en-US" sz="1100"/>
          </a:p>
        </p:txBody>
      </p:sp>
      <p:sp>
        <p:nvSpPr>
          <p:cNvPr id="22" name="Freeform 22"/>
          <p:cNvSpPr/>
          <p:nvPr/>
        </p:nvSpPr>
        <p:spPr>
          <a:xfrm>
            <a:off x="3670300" y="2686050"/>
            <a:ext cx="2355850" cy="2368550"/>
          </a:xfrm>
          <a:custGeom>
            <a:rect l="l" t="t" r="r" b="b"/>
            <a:pathLst>
              <a:path w="885" h="893">
                <a:moveTo>
                  <a:pt x="751" y="758"/>
                </a:moveTo>
                <a:cubicBezTo>
                  <a:pt x="614" y="893"/>
                  <a:pt x="366" y="862"/>
                  <a:pt x="196" y="689"/>
                </a:cubicBezTo>
                <a:cubicBezTo>
                  <a:pt x="27" y="517"/>
                  <a:pt x="0" y="268"/>
                  <a:pt x="137" y="134"/>
                </a:cubicBezTo>
                <a:cubicBezTo>
                  <a:pt x="273" y="0"/>
                  <a:pt x="521" y="31"/>
                  <a:pt x="691" y="203"/>
                </a:cubicBezTo>
                <a:cubicBezTo>
                  <a:pt x="860" y="375"/>
                  <a:pt x="887" y="624"/>
                  <a:pt x="751" y="75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D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3744913" y="2705100"/>
            <a:ext cx="2270125" cy="2249488"/>
          </a:xfrm>
          <a:custGeom>
            <a:rect l="l" t="t" r="r" b="b"/>
            <a:pathLst>
              <a:path w="855" h="846">
                <a:moveTo>
                  <a:pt x="718" y="722"/>
                </a:moveTo>
                <a:cubicBezTo>
                  <a:pt x="580" y="848"/>
                  <a:pt x="339" y="818"/>
                  <a:pt x="178" y="654"/>
                </a:cubicBezTo>
                <a:cubicBezTo>
                  <a:pt x="18" y="490"/>
                  <a:pt x="0" y="254"/>
                  <a:pt x="138" y="127"/>
                </a:cubicBezTo>
                <a:cubicBezTo>
                  <a:pt x="275" y="0"/>
                  <a:pt x="517" y="31"/>
                  <a:pt x="677" y="195"/>
                </a:cubicBezTo>
                <a:cubicBezTo>
                  <a:pt x="837" y="359"/>
                  <a:pt x="855" y="595"/>
                  <a:pt x="718" y="72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3817938" y="2727325"/>
            <a:ext cx="2187575" cy="2128838"/>
          </a:xfrm>
          <a:custGeom>
            <a:rect l="l" t="t" r="r" b="b"/>
            <a:pathLst>
              <a:path w="823" h="803">
                <a:moveTo>
                  <a:pt x="685" y="684"/>
                </a:moveTo>
                <a:cubicBezTo>
                  <a:pt x="546" y="803"/>
                  <a:pt x="311" y="773"/>
                  <a:pt x="161" y="618"/>
                </a:cubicBezTo>
                <a:cubicBezTo>
                  <a:pt x="10" y="462"/>
                  <a:pt x="0" y="238"/>
                  <a:pt x="139" y="119"/>
                </a:cubicBezTo>
                <a:cubicBezTo>
                  <a:pt x="277" y="0"/>
                  <a:pt x="512" y="29"/>
                  <a:pt x="663" y="185"/>
                </a:cubicBezTo>
                <a:cubicBezTo>
                  <a:pt x="813" y="341"/>
                  <a:pt x="823" y="564"/>
                  <a:pt x="685" y="68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3892550" y="2744788"/>
            <a:ext cx="2101850" cy="2012950"/>
          </a:xfrm>
          <a:custGeom>
            <a:rect l="l" t="t" r="r" b="b"/>
            <a:pathLst>
              <a:path w="791" h="759">
                <a:moveTo>
                  <a:pt x="652" y="647"/>
                </a:moveTo>
                <a:cubicBezTo>
                  <a:pt x="512" y="759"/>
                  <a:pt x="284" y="730"/>
                  <a:pt x="143" y="582"/>
                </a:cubicBezTo>
                <a:cubicBezTo>
                  <a:pt x="1" y="434"/>
                  <a:pt x="0" y="224"/>
                  <a:pt x="140" y="112"/>
                </a:cubicBezTo>
                <a:cubicBezTo>
                  <a:pt x="279" y="0"/>
                  <a:pt x="507" y="29"/>
                  <a:pt x="649" y="177"/>
                </a:cubicBezTo>
                <a:cubicBezTo>
                  <a:pt x="790" y="325"/>
                  <a:pt x="791" y="535"/>
                  <a:pt x="652" y="64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0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3948113" y="2763838"/>
            <a:ext cx="2054225" cy="1895475"/>
          </a:xfrm>
          <a:custGeom>
            <a:rect l="l" t="t" r="r" b="b"/>
            <a:pathLst>
              <a:path w="773" h="715">
                <a:moveTo>
                  <a:pt x="626" y="610"/>
                </a:moveTo>
                <a:cubicBezTo>
                  <a:pt x="485" y="715"/>
                  <a:pt x="264" y="686"/>
                  <a:pt x="132" y="547"/>
                </a:cubicBezTo>
                <a:cubicBezTo>
                  <a:pt x="0" y="407"/>
                  <a:pt x="7" y="209"/>
                  <a:pt x="148" y="105"/>
                </a:cubicBezTo>
                <a:cubicBezTo>
                  <a:pt x="289" y="0"/>
                  <a:pt x="510" y="29"/>
                  <a:pt x="642" y="169"/>
                </a:cubicBezTo>
                <a:cubicBezTo>
                  <a:pt x="773" y="308"/>
                  <a:pt x="766" y="506"/>
                  <a:pt x="626" y="61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CDCD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>
            <a:off x="4002088" y="2784475"/>
            <a:ext cx="2012950" cy="1776413"/>
          </a:xfrm>
          <a:custGeom>
            <a:rect l="l" t="t" r="r" b="b"/>
            <a:pathLst>
              <a:path w="758" h="670">
                <a:moveTo>
                  <a:pt x="601" y="573"/>
                </a:moveTo>
                <a:cubicBezTo>
                  <a:pt x="459" y="670"/>
                  <a:pt x="245" y="642"/>
                  <a:pt x="122" y="510"/>
                </a:cubicBezTo>
                <a:cubicBezTo>
                  <a:pt x="0" y="379"/>
                  <a:pt x="15" y="194"/>
                  <a:pt x="157" y="97"/>
                </a:cubicBezTo>
                <a:cubicBezTo>
                  <a:pt x="299" y="0"/>
                  <a:pt x="513" y="28"/>
                  <a:pt x="635" y="159"/>
                </a:cubicBezTo>
                <a:cubicBezTo>
                  <a:pt x="758" y="291"/>
                  <a:pt x="742" y="476"/>
                  <a:pt x="601" y="57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8D8D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4052888" y="2803525"/>
            <a:ext cx="1973262" cy="1657350"/>
          </a:xfrm>
          <a:custGeom>
            <a:rect l="l" t="t" r="r" b="b"/>
            <a:pathLst>
              <a:path w="743" h="625">
                <a:moveTo>
                  <a:pt x="576" y="536"/>
                </a:moveTo>
                <a:cubicBezTo>
                  <a:pt x="434" y="625"/>
                  <a:pt x="226" y="598"/>
                  <a:pt x="113" y="475"/>
                </a:cubicBezTo>
                <a:cubicBezTo>
                  <a:pt x="0" y="352"/>
                  <a:pt x="24" y="179"/>
                  <a:pt x="167" y="90"/>
                </a:cubicBezTo>
                <a:cubicBezTo>
                  <a:pt x="310" y="0"/>
                  <a:pt x="517" y="28"/>
                  <a:pt x="630" y="151"/>
                </a:cubicBezTo>
                <a:cubicBezTo>
                  <a:pt x="743" y="274"/>
                  <a:pt x="719" y="446"/>
                  <a:pt x="576" y="53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3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4105275" y="2824163"/>
            <a:ext cx="1933575" cy="1538287"/>
          </a:xfrm>
          <a:custGeom>
            <a:rect l="l" t="t" r="r" b="b"/>
            <a:pathLst>
              <a:path w="728" h="580">
                <a:moveTo>
                  <a:pt x="551" y="498"/>
                </a:moveTo>
                <a:cubicBezTo>
                  <a:pt x="408" y="580"/>
                  <a:pt x="207" y="554"/>
                  <a:pt x="103" y="439"/>
                </a:cubicBezTo>
                <a:cubicBezTo>
                  <a:pt x="0" y="324"/>
                  <a:pt x="32" y="164"/>
                  <a:pt x="176" y="82"/>
                </a:cubicBezTo>
                <a:cubicBezTo>
                  <a:pt x="320" y="0"/>
                  <a:pt x="521" y="26"/>
                  <a:pt x="624" y="141"/>
                </a:cubicBezTo>
                <a:cubicBezTo>
                  <a:pt x="728" y="256"/>
                  <a:pt x="695" y="416"/>
                  <a:pt x="551" y="49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F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4156075" y="2843213"/>
            <a:ext cx="1897063" cy="1420812"/>
          </a:xfrm>
          <a:custGeom>
            <a:rect l="l" t="t" r="r" b="b"/>
            <a:pathLst>
              <a:path w="714" h="536">
                <a:moveTo>
                  <a:pt x="527" y="461"/>
                </a:moveTo>
                <a:cubicBezTo>
                  <a:pt x="383" y="536"/>
                  <a:pt x="189" y="510"/>
                  <a:pt x="94" y="403"/>
                </a:cubicBezTo>
                <a:cubicBezTo>
                  <a:pt x="0" y="296"/>
                  <a:pt x="41" y="149"/>
                  <a:pt x="186" y="75"/>
                </a:cubicBezTo>
                <a:cubicBezTo>
                  <a:pt x="331" y="0"/>
                  <a:pt x="525" y="26"/>
                  <a:pt x="619" y="133"/>
                </a:cubicBezTo>
                <a:cubicBezTo>
                  <a:pt x="714" y="240"/>
                  <a:pt x="672" y="387"/>
                  <a:pt x="527" y="46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B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4208463" y="2863850"/>
            <a:ext cx="1854200" cy="1303338"/>
          </a:xfrm>
          <a:custGeom>
            <a:rect l="l" t="t" r="r" b="b"/>
            <a:pathLst>
              <a:path w="698" h="491">
                <a:moveTo>
                  <a:pt x="502" y="424"/>
                </a:moveTo>
                <a:cubicBezTo>
                  <a:pt x="356" y="491"/>
                  <a:pt x="169" y="465"/>
                  <a:pt x="85" y="367"/>
                </a:cubicBezTo>
                <a:cubicBezTo>
                  <a:pt x="0" y="268"/>
                  <a:pt x="49" y="134"/>
                  <a:pt x="195" y="67"/>
                </a:cubicBezTo>
                <a:cubicBezTo>
                  <a:pt x="341" y="0"/>
                  <a:pt x="529" y="25"/>
                  <a:pt x="613" y="124"/>
                </a:cubicBezTo>
                <a:cubicBezTo>
                  <a:pt x="698" y="222"/>
                  <a:pt x="648" y="357"/>
                  <a:pt x="502" y="42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6C6C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4259263" y="2882900"/>
            <a:ext cx="1817687" cy="1185863"/>
          </a:xfrm>
          <a:custGeom>
            <a:rect l="l" t="t" r="r" b="b"/>
            <a:pathLst>
              <a:path w="684" h="447">
                <a:moveTo>
                  <a:pt x="478" y="387"/>
                </a:moveTo>
                <a:cubicBezTo>
                  <a:pt x="331" y="447"/>
                  <a:pt x="151" y="422"/>
                  <a:pt x="76" y="331"/>
                </a:cubicBezTo>
                <a:cubicBezTo>
                  <a:pt x="0" y="241"/>
                  <a:pt x="59" y="119"/>
                  <a:pt x="206" y="60"/>
                </a:cubicBezTo>
                <a:cubicBezTo>
                  <a:pt x="353" y="0"/>
                  <a:pt x="533" y="25"/>
                  <a:pt x="608" y="115"/>
                </a:cubicBezTo>
                <a:cubicBezTo>
                  <a:pt x="684" y="206"/>
                  <a:pt x="626" y="327"/>
                  <a:pt x="478" y="3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2C2C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4313238" y="2901950"/>
            <a:ext cx="1774825" cy="1065213"/>
          </a:xfrm>
          <a:custGeom>
            <a:rect l="l" t="t" r="r" b="b"/>
            <a:pathLst>
              <a:path w="668" h="402">
                <a:moveTo>
                  <a:pt x="453" y="350"/>
                </a:moveTo>
                <a:cubicBezTo>
                  <a:pt x="305" y="402"/>
                  <a:pt x="132" y="378"/>
                  <a:pt x="66" y="296"/>
                </a:cubicBezTo>
                <a:cubicBezTo>
                  <a:pt x="0" y="214"/>
                  <a:pt x="67" y="105"/>
                  <a:pt x="215" y="53"/>
                </a:cubicBezTo>
                <a:cubicBezTo>
                  <a:pt x="363" y="0"/>
                  <a:pt x="536" y="25"/>
                  <a:pt x="602" y="107"/>
                </a:cubicBezTo>
                <a:cubicBezTo>
                  <a:pt x="668" y="189"/>
                  <a:pt x="602" y="298"/>
                  <a:pt x="453" y="3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EBEBE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4362450" y="2922588"/>
            <a:ext cx="1738313" cy="946150"/>
          </a:xfrm>
          <a:custGeom>
            <a:rect l="l" t="t" r="r" b="b"/>
            <a:pathLst>
              <a:path w="654" h="357">
                <a:moveTo>
                  <a:pt x="429" y="312"/>
                </a:moveTo>
                <a:cubicBezTo>
                  <a:pt x="280" y="357"/>
                  <a:pt x="114" y="334"/>
                  <a:pt x="57" y="260"/>
                </a:cubicBezTo>
                <a:cubicBezTo>
                  <a:pt x="0" y="186"/>
                  <a:pt x="76" y="89"/>
                  <a:pt x="225" y="45"/>
                </a:cubicBezTo>
                <a:cubicBezTo>
                  <a:pt x="374" y="0"/>
                  <a:pt x="541" y="24"/>
                  <a:pt x="597" y="97"/>
                </a:cubicBezTo>
                <a:cubicBezTo>
                  <a:pt x="654" y="171"/>
                  <a:pt x="579" y="268"/>
                  <a:pt x="429" y="31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ABAB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4416425" y="2941638"/>
            <a:ext cx="1695450" cy="830262"/>
          </a:xfrm>
          <a:custGeom>
            <a:rect l="l" t="t" r="r" b="b"/>
            <a:pathLst>
              <a:path w="638" h="313">
                <a:moveTo>
                  <a:pt x="404" y="276"/>
                </a:moveTo>
                <a:cubicBezTo>
                  <a:pt x="254" y="313"/>
                  <a:pt x="94" y="290"/>
                  <a:pt x="47" y="224"/>
                </a:cubicBezTo>
                <a:cubicBezTo>
                  <a:pt x="0" y="158"/>
                  <a:pt x="84" y="75"/>
                  <a:pt x="234" y="38"/>
                </a:cubicBezTo>
                <a:cubicBezTo>
                  <a:pt x="384" y="0"/>
                  <a:pt x="544" y="23"/>
                  <a:pt x="591" y="89"/>
                </a:cubicBezTo>
                <a:cubicBezTo>
                  <a:pt x="638" y="155"/>
                  <a:pt x="555" y="238"/>
                  <a:pt x="404" y="27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5B5B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4468813" y="2962275"/>
            <a:ext cx="1655762" cy="711200"/>
          </a:xfrm>
          <a:custGeom>
            <a:rect l="l" t="t" r="r" b="b"/>
            <a:pathLst>
              <a:path w="623" h="268">
                <a:moveTo>
                  <a:pt x="379" y="238"/>
                </a:moveTo>
                <a:cubicBezTo>
                  <a:pt x="228" y="268"/>
                  <a:pt x="75" y="245"/>
                  <a:pt x="37" y="188"/>
                </a:cubicBezTo>
                <a:cubicBezTo>
                  <a:pt x="0" y="130"/>
                  <a:pt x="92" y="59"/>
                  <a:pt x="243" y="29"/>
                </a:cubicBezTo>
                <a:cubicBezTo>
                  <a:pt x="394" y="0"/>
                  <a:pt x="547" y="22"/>
                  <a:pt x="585" y="80"/>
                </a:cubicBezTo>
                <a:cubicBezTo>
                  <a:pt x="623" y="137"/>
                  <a:pt x="531" y="208"/>
                  <a:pt x="379" y="23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1B1B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Freeform 37"/>
          <p:cNvSpPr/>
          <p:nvPr/>
        </p:nvSpPr>
        <p:spPr>
          <a:xfrm>
            <a:off x="4519613" y="2981325"/>
            <a:ext cx="1616075" cy="593725"/>
          </a:xfrm>
          <a:custGeom>
            <a:rect l="l" t="t" r="r" b="b"/>
            <a:pathLst>
              <a:path w="608" h="224">
                <a:moveTo>
                  <a:pt x="355" y="201"/>
                </a:moveTo>
                <a:cubicBezTo>
                  <a:pt x="203" y="224"/>
                  <a:pt x="57" y="202"/>
                  <a:pt x="28" y="152"/>
                </a:cubicBezTo>
                <a:cubicBezTo>
                  <a:pt x="0" y="103"/>
                  <a:pt x="101" y="45"/>
                  <a:pt x="253" y="22"/>
                </a:cubicBezTo>
                <a:cubicBezTo>
                  <a:pt x="405" y="0"/>
                  <a:pt x="552" y="22"/>
                  <a:pt x="580" y="71"/>
                </a:cubicBezTo>
                <a:cubicBezTo>
                  <a:pt x="608" y="121"/>
                  <a:pt x="508" y="179"/>
                  <a:pt x="355" y="20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DADA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Freeform 38"/>
          <p:cNvSpPr/>
          <p:nvPr/>
        </p:nvSpPr>
        <p:spPr>
          <a:xfrm>
            <a:off x="4573588" y="3000375"/>
            <a:ext cx="1574800" cy="474663"/>
          </a:xfrm>
          <a:custGeom>
            <a:rect l="l" t="t" r="r" b="b"/>
            <a:pathLst>
              <a:path w="593" h="179">
                <a:moveTo>
                  <a:pt x="330" y="164"/>
                </a:moveTo>
                <a:cubicBezTo>
                  <a:pt x="177" y="179"/>
                  <a:pt x="37" y="158"/>
                  <a:pt x="19" y="117"/>
                </a:cubicBezTo>
                <a:cubicBezTo>
                  <a:pt x="0" y="76"/>
                  <a:pt x="109" y="30"/>
                  <a:pt x="262" y="15"/>
                </a:cubicBezTo>
                <a:cubicBezTo>
                  <a:pt x="416" y="0"/>
                  <a:pt x="555" y="22"/>
                  <a:pt x="574" y="63"/>
                </a:cubicBezTo>
                <a:cubicBezTo>
                  <a:pt x="593" y="104"/>
                  <a:pt x="484" y="150"/>
                  <a:pt x="330" y="16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9A9A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Freeform 39"/>
          <p:cNvSpPr/>
          <p:nvPr/>
        </p:nvSpPr>
        <p:spPr>
          <a:xfrm>
            <a:off x="4622800" y="3021013"/>
            <a:ext cx="1536700" cy="355600"/>
          </a:xfrm>
          <a:custGeom>
            <a:rect l="l" t="t" r="r" b="b"/>
            <a:pathLst>
              <a:path w="578" h="134">
                <a:moveTo>
                  <a:pt x="306" y="127"/>
                </a:moveTo>
                <a:cubicBezTo>
                  <a:pt x="152" y="134"/>
                  <a:pt x="19" y="114"/>
                  <a:pt x="10" y="81"/>
                </a:cubicBezTo>
                <a:cubicBezTo>
                  <a:pt x="0" y="48"/>
                  <a:pt x="118" y="15"/>
                  <a:pt x="272" y="7"/>
                </a:cubicBezTo>
                <a:cubicBezTo>
                  <a:pt x="427" y="0"/>
                  <a:pt x="560" y="21"/>
                  <a:pt x="569" y="54"/>
                </a:cubicBezTo>
                <a:cubicBezTo>
                  <a:pt x="578" y="87"/>
                  <a:pt x="461" y="119"/>
                  <a:pt x="306" y="12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4A4A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4676775" y="3040063"/>
            <a:ext cx="1495425" cy="2381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2668">
            <a:solidFill>
              <a:srgbClr val="A0A0A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294188" y="2847975"/>
            <a:ext cx="754062" cy="30797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STEP 02</a:t>
            </a:r>
            <a:endParaRPr lang="en-US" sz="1100"/>
          </a:p>
        </p:txBody>
      </p:sp>
      <p:sp>
        <p:nvSpPr>
          <p:cNvPr id="42" name="Freeform 42"/>
          <p:cNvSpPr/>
          <p:nvPr/>
        </p:nvSpPr>
        <p:spPr>
          <a:xfrm>
            <a:off x="6318250" y="1019175"/>
            <a:ext cx="2355850" cy="2368550"/>
          </a:xfrm>
          <a:custGeom>
            <a:rect l="l" t="t" r="r" b="b"/>
            <a:pathLst>
              <a:path w="885" h="893">
                <a:moveTo>
                  <a:pt x="751" y="758"/>
                </a:moveTo>
                <a:cubicBezTo>
                  <a:pt x="614" y="893"/>
                  <a:pt x="366" y="862"/>
                  <a:pt x="196" y="689"/>
                </a:cubicBezTo>
                <a:cubicBezTo>
                  <a:pt x="27" y="517"/>
                  <a:pt x="0" y="268"/>
                  <a:pt x="137" y="134"/>
                </a:cubicBezTo>
                <a:cubicBezTo>
                  <a:pt x="273" y="0"/>
                  <a:pt x="521" y="31"/>
                  <a:pt x="691" y="203"/>
                </a:cubicBezTo>
                <a:cubicBezTo>
                  <a:pt x="860" y="375"/>
                  <a:pt x="887" y="624"/>
                  <a:pt x="751" y="75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D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Freeform 43"/>
          <p:cNvSpPr/>
          <p:nvPr/>
        </p:nvSpPr>
        <p:spPr>
          <a:xfrm>
            <a:off x="6392863" y="1038225"/>
            <a:ext cx="2270125" cy="2249488"/>
          </a:xfrm>
          <a:custGeom>
            <a:rect l="l" t="t" r="r" b="b"/>
            <a:pathLst>
              <a:path w="855" h="846">
                <a:moveTo>
                  <a:pt x="718" y="722"/>
                </a:moveTo>
                <a:cubicBezTo>
                  <a:pt x="580" y="848"/>
                  <a:pt x="339" y="818"/>
                  <a:pt x="178" y="654"/>
                </a:cubicBezTo>
                <a:cubicBezTo>
                  <a:pt x="18" y="490"/>
                  <a:pt x="0" y="254"/>
                  <a:pt x="138" y="127"/>
                </a:cubicBezTo>
                <a:cubicBezTo>
                  <a:pt x="275" y="0"/>
                  <a:pt x="517" y="31"/>
                  <a:pt x="677" y="195"/>
                </a:cubicBezTo>
                <a:cubicBezTo>
                  <a:pt x="837" y="359"/>
                  <a:pt x="855" y="595"/>
                  <a:pt x="718" y="72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Freeform 44"/>
          <p:cNvSpPr/>
          <p:nvPr/>
        </p:nvSpPr>
        <p:spPr>
          <a:xfrm>
            <a:off x="6465888" y="1060450"/>
            <a:ext cx="2187575" cy="2128838"/>
          </a:xfrm>
          <a:custGeom>
            <a:rect l="l" t="t" r="r" b="b"/>
            <a:pathLst>
              <a:path w="823" h="803">
                <a:moveTo>
                  <a:pt x="685" y="684"/>
                </a:moveTo>
                <a:cubicBezTo>
                  <a:pt x="546" y="803"/>
                  <a:pt x="311" y="773"/>
                  <a:pt x="161" y="618"/>
                </a:cubicBezTo>
                <a:cubicBezTo>
                  <a:pt x="10" y="462"/>
                  <a:pt x="0" y="238"/>
                  <a:pt x="139" y="119"/>
                </a:cubicBezTo>
                <a:cubicBezTo>
                  <a:pt x="277" y="0"/>
                  <a:pt x="512" y="29"/>
                  <a:pt x="663" y="185"/>
                </a:cubicBezTo>
                <a:cubicBezTo>
                  <a:pt x="813" y="341"/>
                  <a:pt x="823" y="564"/>
                  <a:pt x="685" y="68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Freeform 45"/>
          <p:cNvSpPr/>
          <p:nvPr/>
        </p:nvSpPr>
        <p:spPr>
          <a:xfrm>
            <a:off x="6540500" y="1077913"/>
            <a:ext cx="2101850" cy="2012950"/>
          </a:xfrm>
          <a:custGeom>
            <a:rect l="l" t="t" r="r" b="b"/>
            <a:pathLst>
              <a:path w="791" h="759">
                <a:moveTo>
                  <a:pt x="652" y="647"/>
                </a:moveTo>
                <a:cubicBezTo>
                  <a:pt x="512" y="759"/>
                  <a:pt x="284" y="730"/>
                  <a:pt x="143" y="582"/>
                </a:cubicBezTo>
                <a:cubicBezTo>
                  <a:pt x="1" y="434"/>
                  <a:pt x="0" y="224"/>
                  <a:pt x="140" y="112"/>
                </a:cubicBezTo>
                <a:cubicBezTo>
                  <a:pt x="279" y="0"/>
                  <a:pt x="507" y="29"/>
                  <a:pt x="649" y="177"/>
                </a:cubicBezTo>
                <a:cubicBezTo>
                  <a:pt x="790" y="325"/>
                  <a:pt x="791" y="535"/>
                  <a:pt x="652" y="64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0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Freeform 46"/>
          <p:cNvSpPr/>
          <p:nvPr/>
        </p:nvSpPr>
        <p:spPr>
          <a:xfrm>
            <a:off x="6596063" y="1096963"/>
            <a:ext cx="2054225" cy="1895475"/>
          </a:xfrm>
          <a:custGeom>
            <a:rect l="l" t="t" r="r" b="b"/>
            <a:pathLst>
              <a:path w="773" h="715">
                <a:moveTo>
                  <a:pt x="626" y="610"/>
                </a:moveTo>
                <a:cubicBezTo>
                  <a:pt x="485" y="715"/>
                  <a:pt x="264" y="686"/>
                  <a:pt x="132" y="547"/>
                </a:cubicBezTo>
                <a:cubicBezTo>
                  <a:pt x="0" y="407"/>
                  <a:pt x="7" y="209"/>
                  <a:pt x="148" y="105"/>
                </a:cubicBezTo>
                <a:cubicBezTo>
                  <a:pt x="289" y="0"/>
                  <a:pt x="510" y="29"/>
                  <a:pt x="642" y="169"/>
                </a:cubicBezTo>
                <a:cubicBezTo>
                  <a:pt x="773" y="308"/>
                  <a:pt x="766" y="506"/>
                  <a:pt x="626" y="61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CDCD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6650038" y="1117600"/>
            <a:ext cx="2012950" cy="1776413"/>
          </a:xfrm>
          <a:custGeom>
            <a:rect l="l" t="t" r="r" b="b"/>
            <a:pathLst>
              <a:path w="758" h="670">
                <a:moveTo>
                  <a:pt x="601" y="573"/>
                </a:moveTo>
                <a:cubicBezTo>
                  <a:pt x="459" y="670"/>
                  <a:pt x="245" y="642"/>
                  <a:pt x="122" y="510"/>
                </a:cubicBezTo>
                <a:cubicBezTo>
                  <a:pt x="0" y="379"/>
                  <a:pt x="15" y="194"/>
                  <a:pt x="157" y="97"/>
                </a:cubicBezTo>
                <a:cubicBezTo>
                  <a:pt x="299" y="0"/>
                  <a:pt x="513" y="28"/>
                  <a:pt x="635" y="159"/>
                </a:cubicBezTo>
                <a:cubicBezTo>
                  <a:pt x="758" y="291"/>
                  <a:pt x="742" y="476"/>
                  <a:pt x="601" y="57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8D8D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Freeform 48"/>
          <p:cNvSpPr/>
          <p:nvPr/>
        </p:nvSpPr>
        <p:spPr>
          <a:xfrm>
            <a:off x="6700838" y="1136650"/>
            <a:ext cx="1973262" cy="1657350"/>
          </a:xfrm>
          <a:custGeom>
            <a:rect l="l" t="t" r="r" b="b"/>
            <a:pathLst>
              <a:path w="743" h="625">
                <a:moveTo>
                  <a:pt x="576" y="536"/>
                </a:moveTo>
                <a:cubicBezTo>
                  <a:pt x="434" y="625"/>
                  <a:pt x="226" y="598"/>
                  <a:pt x="113" y="475"/>
                </a:cubicBezTo>
                <a:cubicBezTo>
                  <a:pt x="0" y="352"/>
                  <a:pt x="24" y="179"/>
                  <a:pt x="167" y="90"/>
                </a:cubicBezTo>
                <a:cubicBezTo>
                  <a:pt x="310" y="0"/>
                  <a:pt x="517" y="28"/>
                  <a:pt x="630" y="151"/>
                </a:cubicBezTo>
                <a:cubicBezTo>
                  <a:pt x="743" y="274"/>
                  <a:pt x="719" y="446"/>
                  <a:pt x="576" y="53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3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6753225" y="1157288"/>
            <a:ext cx="1933575" cy="1538287"/>
          </a:xfrm>
          <a:custGeom>
            <a:rect l="l" t="t" r="r" b="b"/>
            <a:pathLst>
              <a:path w="728" h="580">
                <a:moveTo>
                  <a:pt x="551" y="498"/>
                </a:moveTo>
                <a:cubicBezTo>
                  <a:pt x="408" y="580"/>
                  <a:pt x="207" y="554"/>
                  <a:pt x="103" y="439"/>
                </a:cubicBezTo>
                <a:cubicBezTo>
                  <a:pt x="0" y="324"/>
                  <a:pt x="32" y="164"/>
                  <a:pt x="176" y="82"/>
                </a:cubicBezTo>
                <a:cubicBezTo>
                  <a:pt x="320" y="0"/>
                  <a:pt x="521" y="26"/>
                  <a:pt x="624" y="141"/>
                </a:cubicBezTo>
                <a:cubicBezTo>
                  <a:pt x="728" y="256"/>
                  <a:pt x="695" y="416"/>
                  <a:pt x="551" y="49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F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6804025" y="1176338"/>
            <a:ext cx="1897063" cy="1420812"/>
          </a:xfrm>
          <a:custGeom>
            <a:rect l="l" t="t" r="r" b="b"/>
            <a:pathLst>
              <a:path w="714" h="536">
                <a:moveTo>
                  <a:pt x="527" y="461"/>
                </a:moveTo>
                <a:cubicBezTo>
                  <a:pt x="383" y="536"/>
                  <a:pt x="189" y="510"/>
                  <a:pt x="94" y="403"/>
                </a:cubicBezTo>
                <a:cubicBezTo>
                  <a:pt x="0" y="296"/>
                  <a:pt x="41" y="149"/>
                  <a:pt x="186" y="75"/>
                </a:cubicBezTo>
                <a:cubicBezTo>
                  <a:pt x="331" y="0"/>
                  <a:pt x="525" y="26"/>
                  <a:pt x="619" y="133"/>
                </a:cubicBezTo>
                <a:cubicBezTo>
                  <a:pt x="714" y="240"/>
                  <a:pt x="672" y="387"/>
                  <a:pt x="527" y="46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B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6856413" y="1196975"/>
            <a:ext cx="1854200" cy="1303338"/>
          </a:xfrm>
          <a:custGeom>
            <a:rect l="l" t="t" r="r" b="b"/>
            <a:pathLst>
              <a:path w="698" h="491">
                <a:moveTo>
                  <a:pt x="502" y="424"/>
                </a:moveTo>
                <a:cubicBezTo>
                  <a:pt x="356" y="491"/>
                  <a:pt x="169" y="465"/>
                  <a:pt x="85" y="367"/>
                </a:cubicBezTo>
                <a:cubicBezTo>
                  <a:pt x="0" y="268"/>
                  <a:pt x="49" y="134"/>
                  <a:pt x="195" y="67"/>
                </a:cubicBezTo>
                <a:cubicBezTo>
                  <a:pt x="341" y="0"/>
                  <a:pt x="529" y="25"/>
                  <a:pt x="613" y="124"/>
                </a:cubicBezTo>
                <a:cubicBezTo>
                  <a:pt x="698" y="222"/>
                  <a:pt x="648" y="357"/>
                  <a:pt x="502" y="42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6C6C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Freeform 52"/>
          <p:cNvSpPr/>
          <p:nvPr/>
        </p:nvSpPr>
        <p:spPr>
          <a:xfrm>
            <a:off x="6907213" y="1216025"/>
            <a:ext cx="1817687" cy="1185863"/>
          </a:xfrm>
          <a:custGeom>
            <a:rect l="l" t="t" r="r" b="b"/>
            <a:pathLst>
              <a:path w="684" h="447">
                <a:moveTo>
                  <a:pt x="478" y="387"/>
                </a:moveTo>
                <a:cubicBezTo>
                  <a:pt x="331" y="447"/>
                  <a:pt x="151" y="422"/>
                  <a:pt x="76" y="331"/>
                </a:cubicBezTo>
                <a:cubicBezTo>
                  <a:pt x="0" y="241"/>
                  <a:pt x="59" y="119"/>
                  <a:pt x="206" y="60"/>
                </a:cubicBezTo>
                <a:cubicBezTo>
                  <a:pt x="353" y="0"/>
                  <a:pt x="533" y="25"/>
                  <a:pt x="608" y="115"/>
                </a:cubicBezTo>
                <a:cubicBezTo>
                  <a:pt x="684" y="206"/>
                  <a:pt x="626" y="327"/>
                  <a:pt x="478" y="3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2C2C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3" name="Freeform 53"/>
          <p:cNvSpPr/>
          <p:nvPr/>
        </p:nvSpPr>
        <p:spPr>
          <a:xfrm>
            <a:off x="6961188" y="1235075"/>
            <a:ext cx="1774825" cy="1065213"/>
          </a:xfrm>
          <a:custGeom>
            <a:rect l="l" t="t" r="r" b="b"/>
            <a:pathLst>
              <a:path w="668" h="402">
                <a:moveTo>
                  <a:pt x="453" y="350"/>
                </a:moveTo>
                <a:cubicBezTo>
                  <a:pt x="305" y="402"/>
                  <a:pt x="132" y="378"/>
                  <a:pt x="66" y="296"/>
                </a:cubicBezTo>
                <a:cubicBezTo>
                  <a:pt x="0" y="214"/>
                  <a:pt x="67" y="105"/>
                  <a:pt x="215" y="53"/>
                </a:cubicBezTo>
                <a:cubicBezTo>
                  <a:pt x="363" y="0"/>
                  <a:pt x="536" y="25"/>
                  <a:pt x="602" y="107"/>
                </a:cubicBezTo>
                <a:cubicBezTo>
                  <a:pt x="668" y="189"/>
                  <a:pt x="602" y="298"/>
                  <a:pt x="453" y="3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EBEBE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4" name="Freeform 54"/>
          <p:cNvSpPr/>
          <p:nvPr/>
        </p:nvSpPr>
        <p:spPr>
          <a:xfrm>
            <a:off x="7010400" y="1255713"/>
            <a:ext cx="1738313" cy="946150"/>
          </a:xfrm>
          <a:custGeom>
            <a:rect l="l" t="t" r="r" b="b"/>
            <a:pathLst>
              <a:path w="654" h="357">
                <a:moveTo>
                  <a:pt x="429" y="312"/>
                </a:moveTo>
                <a:cubicBezTo>
                  <a:pt x="280" y="357"/>
                  <a:pt x="114" y="334"/>
                  <a:pt x="57" y="260"/>
                </a:cubicBezTo>
                <a:cubicBezTo>
                  <a:pt x="0" y="186"/>
                  <a:pt x="76" y="89"/>
                  <a:pt x="225" y="45"/>
                </a:cubicBezTo>
                <a:cubicBezTo>
                  <a:pt x="374" y="0"/>
                  <a:pt x="541" y="24"/>
                  <a:pt x="597" y="97"/>
                </a:cubicBezTo>
                <a:cubicBezTo>
                  <a:pt x="654" y="171"/>
                  <a:pt x="579" y="268"/>
                  <a:pt x="429" y="31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ABAB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5" name="Freeform 55"/>
          <p:cNvSpPr/>
          <p:nvPr/>
        </p:nvSpPr>
        <p:spPr>
          <a:xfrm>
            <a:off x="7064375" y="1274763"/>
            <a:ext cx="1695450" cy="830262"/>
          </a:xfrm>
          <a:custGeom>
            <a:rect l="l" t="t" r="r" b="b"/>
            <a:pathLst>
              <a:path w="638" h="313">
                <a:moveTo>
                  <a:pt x="404" y="276"/>
                </a:moveTo>
                <a:cubicBezTo>
                  <a:pt x="254" y="313"/>
                  <a:pt x="94" y="290"/>
                  <a:pt x="47" y="224"/>
                </a:cubicBezTo>
                <a:cubicBezTo>
                  <a:pt x="0" y="158"/>
                  <a:pt x="84" y="75"/>
                  <a:pt x="234" y="38"/>
                </a:cubicBezTo>
                <a:cubicBezTo>
                  <a:pt x="384" y="0"/>
                  <a:pt x="544" y="23"/>
                  <a:pt x="591" y="89"/>
                </a:cubicBezTo>
                <a:cubicBezTo>
                  <a:pt x="638" y="155"/>
                  <a:pt x="555" y="238"/>
                  <a:pt x="404" y="27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5B5B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6" name="Freeform 56"/>
          <p:cNvSpPr/>
          <p:nvPr/>
        </p:nvSpPr>
        <p:spPr>
          <a:xfrm>
            <a:off x="7116763" y="1295400"/>
            <a:ext cx="1655762" cy="711200"/>
          </a:xfrm>
          <a:custGeom>
            <a:rect l="l" t="t" r="r" b="b"/>
            <a:pathLst>
              <a:path w="623" h="268">
                <a:moveTo>
                  <a:pt x="379" y="238"/>
                </a:moveTo>
                <a:cubicBezTo>
                  <a:pt x="228" y="268"/>
                  <a:pt x="75" y="245"/>
                  <a:pt x="37" y="188"/>
                </a:cubicBezTo>
                <a:cubicBezTo>
                  <a:pt x="0" y="130"/>
                  <a:pt x="92" y="59"/>
                  <a:pt x="243" y="29"/>
                </a:cubicBezTo>
                <a:cubicBezTo>
                  <a:pt x="394" y="0"/>
                  <a:pt x="547" y="22"/>
                  <a:pt x="585" y="80"/>
                </a:cubicBezTo>
                <a:cubicBezTo>
                  <a:pt x="623" y="137"/>
                  <a:pt x="531" y="208"/>
                  <a:pt x="379" y="23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1B1B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7" name="Freeform 57"/>
          <p:cNvSpPr/>
          <p:nvPr/>
        </p:nvSpPr>
        <p:spPr>
          <a:xfrm>
            <a:off x="7167563" y="1314450"/>
            <a:ext cx="1616075" cy="593725"/>
          </a:xfrm>
          <a:custGeom>
            <a:rect l="l" t="t" r="r" b="b"/>
            <a:pathLst>
              <a:path w="608" h="224">
                <a:moveTo>
                  <a:pt x="355" y="201"/>
                </a:moveTo>
                <a:cubicBezTo>
                  <a:pt x="203" y="224"/>
                  <a:pt x="57" y="202"/>
                  <a:pt x="28" y="152"/>
                </a:cubicBezTo>
                <a:cubicBezTo>
                  <a:pt x="0" y="103"/>
                  <a:pt x="101" y="45"/>
                  <a:pt x="253" y="22"/>
                </a:cubicBezTo>
                <a:cubicBezTo>
                  <a:pt x="405" y="0"/>
                  <a:pt x="552" y="22"/>
                  <a:pt x="580" y="71"/>
                </a:cubicBezTo>
                <a:cubicBezTo>
                  <a:pt x="608" y="121"/>
                  <a:pt x="508" y="179"/>
                  <a:pt x="355" y="20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DADA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8" name="Freeform 58"/>
          <p:cNvSpPr/>
          <p:nvPr/>
        </p:nvSpPr>
        <p:spPr>
          <a:xfrm>
            <a:off x="7221538" y="1333500"/>
            <a:ext cx="1574800" cy="474663"/>
          </a:xfrm>
          <a:custGeom>
            <a:rect l="l" t="t" r="r" b="b"/>
            <a:pathLst>
              <a:path w="593" h="179">
                <a:moveTo>
                  <a:pt x="330" y="164"/>
                </a:moveTo>
                <a:cubicBezTo>
                  <a:pt x="177" y="179"/>
                  <a:pt x="37" y="158"/>
                  <a:pt x="19" y="117"/>
                </a:cubicBezTo>
                <a:cubicBezTo>
                  <a:pt x="0" y="76"/>
                  <a:pt x="109" y="30"/>
                  <a:pt x="262" y="15"/>
                </a:cubicBezTo>
                <a:cubicBezTo>
                  <a:pt x="416" y="0"/>
                  <a:pt x="555" y="22"/>
                  <a:pt x="574" y="63"/>
                </a:cubicBezTo>
                <a:cubicBezTo>
                  <a:pt x="593" y="104"/>
                  <a:pt x="484" y="150"/>
                  <a:pt x="330" y="16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9A9A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9" name="Freeform 59"/>
          <p:cNvSpPr/>
          <p:nvPr/>
        </p:nvSpPr>
        <p:spPr>
          <a:xfrm>
            <a:off x="7270750" y="1354138"/>
            <a:ext cx="1536700" cy="355600"/>
          </a:xfrm>
          <a:custGeom>
            <a:rect l="l" t="t" r="r" b="b"/>
            <a:pathLst>
              <a:path w="578" h="134">
                <a:moveTo>
                  <a:pt x="306" y="127"/>
                </a:moveTo>
                <a:cubicBezTo>
                  <a:pt x="152" y="134"/>
                  <a:pt x="19" y="114"/>
                  <a:pt x="10" y="81"/>
                </a:cubicBezTo>
                <a:cubicBezTo>
                  <a:pt x="0" y="48"/>
                  <a:pt x="118" y="15"/>
                  <a:pt x="272" y="7"/>
                </a:cubicBezTo>
                <a:cubicBezTo>
                  <a:pt x="427" y="0"/>
                  <a:pt x="560" y="21"/>
                  <a:pt x="569" y="54"/>
                </a:cubicBezTo>
                <a:cubicBezTo>
                  <a:pt x="578" y="87"/>
                  <a:pt x="461" y="119"/>
                  <a:pt x="306" y="12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4A4A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0" name="AutoShape 60"/>
          <p:cNvSpPr/>
          <p:nvPr/>
        </p:nvSpPr>
        <p:spPr>
          <a:xfrm>
            <a:off x="7324725" y="1373188"/>
            <a:ext cx="1495425" cy="2381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2668">
            <a:solidFill>
              <a:srgbClr val="A0A0A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1" name="AutoShape 61"/>
          <p:cNvSpPr/>
          <p:nvPr/>
        </p:nvSpPr>
        <p:spPr>
          <a:xfrm>
            <a:off x="6942138" y="1160145"/>
            <a:ext cx="755650" cy="30797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STEP 03</a:t>
            </a:r>
            <a:endParaRPr lang="en-US" sz="1100"/>
          </a:p>
        </p:txBody>
      </p:sp>
      <p:grpSp>
        <p:nvGrpSpPr>
          <p:cNvPr id="62" name="Group 6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3" name="AutoShape 6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AutoShape 7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AutoShape 7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AutoShape 7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6" name="AutoShape 7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7" name="AutoShape 7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AutoShape 8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TextBox 8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医疗器械在医疗保健行业中的地位</a:t>
              </a:r>
            </a:p>
          </p:txBody>
        </p:sp>
      </p:grpSp>
      <p:grpSp>
        <p:nvGrpSpPr>
          <p:cNvPr id="84" name="Group 84"/>
          <p:cNvGrpSpPr/>
          <p:nvPr/>
        </p:nvGrpSpPr>
        <p:grpSpPr>
          <a:xfrm>
            <a:off x="923925" y="5145189"/>
            <a:ext cx="2426717" cy="490334"/>
            <a:chOff x="923925" y="5145189"/>
            <a:chExt cx="2426717" cy="490334"/>
          </a:xfrm>
        </p:grpSpPr>
        <p:sp>
          <p:nvSpPr>
            <p:cNvPr id="85" name="TextBox 85"/>
            <p:cNvSpPr txBox="1"/>
            <p:nvPr/>
          </p:nvSpPr>
          <p:spPr>
            <a:xfrm>
              <a:off x="923925" y="5145189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诊断作用</a:t>
              </a:r>
            </a:p>
          </p:txBody>
        </p:sp>
      </p:grpSp>
      <p:grpSp>
        <p:nvGrpSpPr>
          <p:cNvPr id="86" name="Group 86"/>
          <p:cNvGrpSpPr/>
          <p:nvPr/>
        </p:nvGrpSpPr>
        <p:grpSpPr>
          <a:xfrm>
            <a:off x="6318250" y="3326131"/>
            <a:ext cx="2267763" cy="1552257"/>
            <a:chOff x="6318250" y="3326131"/>
            <a:chExt cx="2267763" cy="1552257"/>
          </a:xfrm>
        </p:grpSpPr>
        <p:sp>
          <p:nvSpPr>
            <p:cNvPr id="87" name="TextBox 87"/>
            <p:cNvSpPr txBox="1"/>
            <p:nvPr/>
          </p:nvSpPr>
          <p:spPr>
            <a:xfrm>
              <a:off x="6318250" y="3326131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医疗器械是治疗疾病的重要手段之一，如手术器械、植入物等。</a:t>
              </a:r>
            </a:p>
          </p:txBody>
        </p:sp>
      </p:grpSp>
      <p:grpSp>
        <p:nvGrpSpPr>
          <p:cNvPr id="88" name="Group 88"/>
          <p:cNvGrpSpPr/>
          <p:nvPr/>
        </p:nvGrpSpPr>
        <p:grpSpPr>
          <a:xfrm>
            <a:off x="3670300" y="3625158"/>
            <a:ext cx="2426717" cy="490334"/>
            <a:chOff x="3670300" y="3625158"/>
            <a:chExt cx="2426717" cy="490334"/>
          </a:xfrm>
        </p:grpSpPr>
        <p:sp>
          <p:nvSpPr>
            <p:cNvPr id="89" name="TextBox 89"/>
            <p:cNvSpPr txBox="1"/>
            <p:nvPr/>
          </p:nvSpPr>
          <p:spPr>
            <a:xfrm>
              <a:off x="3670300" y="3625158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治疗作用</a:t>
              </a:r>
            </a:p>
          </p:txBody>
        </p:sp>
      </p:grpSp>
      <p:grpSp>
        <p:nvGrpSpPr>
          <p:cNvPr id="90" name="Group 90"/>
          <p:cNvGrpSpPr/>
          <p:nvPr/>
        </p:nvGrpSpPr>
        <p:grpSpPr>
          <a:xfrm>
            <a:off x="6318250" y="1917802"/>
            <a:ext cx="2426717" cy="490334"/>
            <a:chOff x="6318250" y="1917802"/>
            <a:chExt cx="2426717" cy="490334"/>
          </a:xfrm>
        </p:grpSpPr>
        <p:sp>
          <p:nvSpPr>
            <p:cNvPr id="91" name="TextBox 91"/>
            <p:cNvSpPr txBox="1"/>
            <p:nvPr/>
          </p:nvSpPr>
          <p:spPr>
            <a:xfrm>
              <a:off x="6318250" y="1917802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辅助作用</a:t>
              </a:r>
            </a:p>
          </p:txBody>
        </p:sp>
      </p:grpSp>
      <p:grpSp>
        <p:nvGrpSpPr>
          <p:cNvPr id="92" name="Group 92"/>
          <p:cNvGrpSpPr/>
          <p:nvPr/>
        </p:nvGrpSpPr>
        <p:grpSpPr>
          <a:xfrm>
            <a:off x="8927905" y="1448118"/>
            <a:ext cx="2267763" cy="1552257"/>
            <a:chOff x="8927905" y="1448118"/>
            <a:chExt cx="2267763" cy="1552257"/>
          </a:xfrm>
        </p:grpSpPr>
        <p:sp>
          <p:nvSpPr>
            <p:cNvPr id="93" name="TextBox 93"/>
            <p:cNvSpPr txBox="1"/>
            <p:nvPr/>
          </p:nvSpPr>
          <p:spPr>
            <a:xfrm>
              <a:off x="8927905" y="1448118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医疗器械在医疗保健过程中起到辅助作用，如康复设备、护理用品等。</a:t>
              </a:r>
            </a:p>
          </p:txBody>
        </p:sp>
      </p:grpSp>
      <p:grpSp>
        <p:nvGrpSpPr>
          <p:cNvPr id="94" name="Group 94"/>
          <p:cNvGrpSpPr/>
          <p:nvPr/>
        </p:nvGrpSpPr>
        <p:grpSpPr>
          <a:xfrm>
            <a:off x="3402013" y="4962843"/>
            <a:ext cx="2267763" cy="1552257"/>
            <a:chOff x="3402013" y="4962843"/>
            <a:chExt cx="2267763" cy="1552257"/>
          </a:xfrm>
        </p:grpSpPr>
        <p:sp>
          <p:nvSpPr>
            <p:cNvPr id="95" name="TextBox 95"/>
            <p:cNvSpPr txBox="1"/>
            <p:nvPr/>
          </p:nvSpPr>
          <p:spPr>
            <a:xfrm>
              <a:off x="3402013" y="4962843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医疗器械在疾病诊断中发挥重要作用，如影像设备、检测试剂等。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医疗器械安全问题分析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8924" b="28924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医疗器械安全事件回顾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心脏起搏器召回事件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某国际知名医疗器械公司因心脏起搏器存在潜在故障风险，在全球范围内进行大规模召回，引发公众对医疗器械安全性的高度关注。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输液泵故障事件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某医院使用的输液泵出现故障，导致患者输液速度异常，造成多名患者病情加重，引发医疗纠纷。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医用氧气瓶爆炸事件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某医院发生医用氧气瓶爆炸事故，造成人员伤亡和财产损失，暴露出医疗器械使用过程中的安全隐患。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部分医疗器械在设计阶段就存在缺陷，如结构不合理、材料选用不当等，容易导致使用过程中出现故障或性能不稳定。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4667" r="14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设计缺陷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医疗器械生产过程中，如果质量控制不严格，如使用劣质材料、工艺不规范等，会导致产品存在安全隐患。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生产质量问题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4042" r="14042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医护人员在使用医疗器械时，如果操作不规范、维护不到位或存在误操作等情况，也容易引发安全问题。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使用不当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医疗器械安全隐患及原因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7542" r="17542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医疗器械的安全问题可能直接威胁到患者的生命安全，如设备故障可能导致治疗中断、病情加重甚至死亡。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患者安全受威胁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医疗器械的安全问题会给医护人员带来额外的工作压力和负担，如需要花费更多时间和精力处理设备故障、应对患者投诉等。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医护人员工作压力增加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医疗器械安全问题容易引发医疗纠纷，给医院和医护人员带来声誉和经济损失。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医疗纠纷风险上升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对患者和医护人员的影响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医疗器械监管政策与法规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8083" r="8083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《医疗器械生产监督管理办法》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加强医疗器械生产监督管理，规范生产行为，保证医疗器械安全、有效。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《医疗器械监督管理条例》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对医疗器械的研制、生产、经营、使用活动及其监督管理进行全面规范。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《医疗器械注册管理办法》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明确医疗器械注册的程序和要求，保证注册工作的科学、规范、公开、透明。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国家层面政策与法规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2844" r="22844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各省市《医疗器械监督管理条例》实施细则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结合地方实际，对医疗器械的研制、生产、经营、使用等活动进行具体规范。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医疗器械生产经营许可制度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要求医疗器械生产经营企业必须具备相应的资质和条件，取得相关许可证后方可从事生产经营活动。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地方层面政策与法规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医疗器械技术审评规范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对医疗器械的技术审评进行规范，确保审评的科学性、公正性和透明度。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医疗器械检测与评价标准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明确医疗器械检测与评价的方法、程序和标准，为监管工作提供依据。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医疗器械行业标准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针对各类医疗器械制定的行业标准，包括性能、安全、可靠性等方面的要求。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行业标准及技术要求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医疗器械生产、流通与使用环节监管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https://d.book118.com/158051042121006030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2F2F2"/>
      </a:lt1>
      <a:dk2>
        <a:srgbClr val="000000"/>
      </a:dk2>
      <a:lt2>
        <a:srgbClr val="FFFFFF"/>
      </a:lt2>
      <a:accent1>
        <a:srgbClr val="262626"/>
      </a:accent1>
      <a:accent2>
        <a:srgbClr val="6C6C6C"/>
      </a:accent2>
      <a:accent3>
        <a:srgbClr val="7B7F83"/>
      </a:accent3>
      <a:accent4>
        <a:srgbClr val="ADADAD"/>
      </a:accent4>
      <a:accent5>
        <a:srgbClr val="808080"/>
      </a:accent5>
      <a:accent6>
        <a:srgbClr val="A5A5A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90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2024-09-07T08:56:16.320</cp:lastPrinted>
  <dcterms:created xsi:type="dcterms:W3CDTF">2024-09-07T00:56:16Z</dcterms:created>
  <dcterms:modified xsi:type="dcterms:W3CDTF">2024-09-07T00:56:18Z</dcterms:modified>
</cp:coreProperties>
</file>