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7DAFA4-F38B-4C25-A691-8C46B0C1B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F60228-76D6-4FA7-AACF-A0C9AC5DA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83AF52-D48B-4EFF-8167-B98DE42E0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15B9CA-4A66-4E68-9870-AAE8DA439A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1864A3-44E3-49D8-862A-6F0EAA30A9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74AD9B-D57C-4C70-A28E-6913AB6C13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B0D7D4-D082-4D68-8C65-3681B90CD5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6D0498-6B9A-45D3-A53F-398F02C429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E64E1B-BF66-4959-9532-0C0FBA0711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7DF185-272B-4AE5-AC27-8A1B0550C5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E33C26-6CF2-474A-BD31-9CF48B53A0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5410006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道路之星普通计算教程\n## 1.道路之星普通计算的基本概念与原理\n### 1.1道路之星普通计算的定义与背景\n### 1.2道路之星普通计算的基本原理与方法\n### 1.3道路之星普通计算的应用场景与意义\n## 2.道路之星普通计算的基本步骤与方法\n### 2.1道路之星普通计算的数据准备与预处理\n### 2.2道路之星普通计算的核心算法与实现\n### 2.3道路之星普通计算的结果评估与优化\n## 3.道路之星普通计算的实际案例分析\n### 3.1道路之星普通计算在交通规划中的应用案例\n### 3.2道路之星普通计算在智能交通管理中的应用案例\n### 3.3道路之星普通计算在自动驾驶技术中的应用案例\n## 4.道路之星普通计算的未来发展趋势与挑战\n### 4.1道路之星普通计算的技术创新与进步\n### 4.2道路之星普通计算的市场需求与发展前景\n### 4.3道路之星普通计算面临的法律与政策挑战\n## 5.道路之星普通计算的技能培训与提升\n### 5.1道路之星普通计算的基本技能培训与方法\n### 5.2道路之星普通计算的高级技能培训与提高\n### 5.3道路之星普通计算的实践项目与经验积累\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6000"/>
              <a:t>道路之星普通计算教程</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 </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8" name="" descr="{&quot;isTemplate&quot;:true,&quot;type&quot;:2}"/>
        <p:cNvGrpSpPr/>
        <p:nvPr/>
      </p:nvGrpSpPr>
      <p:grpSpPr>
        <a:xfrm>
          <a:off x="0" y="0"/>
          <a:ext cx="0" cy="0"/>
        </a:xfrm>
      </p:grpSpPr>
      <p:sp>
        <p:nvSpPr>
          <p:cNvPr id="119"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20"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道路之星普通计算的基本概念与原理</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descr="{&quot;isTemplate&quot;:true,&quot;type&quot;:3}"/>
        <p:cNvGrpSpPr/>
        <p:nvPr/>
      </p:nvGrpSpPr>
      <p:grpSpPr>
        <a:xfrm>
          <a:off x="0" y="0"/>
          <a:ext cx="0" cy="0"/>
        </a:xfrm>
      </p:grpSpPr>
      <p:grpSp>
        <p:nvGrpSpPr>
          <p:cNvPr id="158"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159" name=""/>
            <p:cNvGrpSpPr/>
            <p:nvPr/>
          </p:nvGrpSpPr>
          <p:grpSpPr>
            <a:xfrm>
              <a:off x="996217" y="2144759"/>
              <a:ext cx="2880000" cy="4458640"/>
              <a:chOff x="996217" y="2144759"/>
              <a:chExt cx="2880000" cy="4458640"/>
            </a:xfrm>
          </p:grpSpPr>
          <p:sp>
            <p:nvSpPr>
              <p:cNvPr id="160"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道路之星普通计算是一种基本的交通分析方法</a:t>
                </a:r>
                <a:endParaRPr kumimoji="1" lang="en-US" altLang="zh-CN" sz="2200" b="1">
                  <a:solidFill>
                    <a:schemeClr val="bg1"/>
                  </a:solidFill>
                  <a:latin typeface="+mj-ea"/>
                  <a:ea typeface="+mj-ea"/>
                </a:endParaRPr>
              </a:p>
            </p:txBody>
          </p:sp>
          <p:sp>
            <p:nvSpPr>
              <p:cNvPr id="161"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用于评估道路网络的性能和服务水平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为交通规划、管理和设计提供依据</a:t>
                </a:r>
                <a:endParaRPr/>
              </a:p>
            </p:txBody>
          </p:sp>
          <p:sp>
            <p:nvSpPr>
              <p:cNvPr id="162"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63" name=""/>
            <p:cNvGrpSpPr/>
            <p:nvPr/>
          </p:nvGrpSpPr>
          <p:grpSpPr>
            <a:xfrm>
              <a:off x="4656000" y="2144759"/>
              <a:ext cx="2880000" cy="4458640"/>
              <a:chOff x="4656000" y="2144759"/>
              <a:chExt cx="2880000" cy="4458640"/>
            </a:xfrm>
          </p:grpSpPr>
          <p:sp>
            <p:nvSpPr>
              <p:cNvPr id="164"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起源於20世纪中期的美国</a:t>
                </a:r>
                <a:endParaRPr kumimoji="1" lang="en-US" altLang="zh-CN" sz="2200" b="1">
                  <a:solidFill>
                    <a:schemeClr val="bg1"/>
                  </a:solidFill>
                  <a:latin typeface="+mj-ea"/>
                  <a:ea typeface="+mj-ea"/>
                </a:endParaRPr>
              </a:p>
            </p:txBody>
          </p:sp>
          <p:sp>
            <p:nvSpPr>
              <p:cNvPr id="165"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随着汽车工业的快速发展，道路拥堵问题日益严重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交通分析师开始研究如何通过计算来分析道路网络状况</a:t>
                </a:r>
                <a:endParaRPr/>
              </a:p>
            </p:txBody>
          </p:sp>
          <p:sp>
            <p:nvSpPr>
              <p:cNvPr id="166"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167" name=""/>
            <p:cNvGrpSpPr/>
            <p:nvPr/>
          </p:nvGrpSpPr>
          <p:grpSpPr>
            <a:xfrm>
              <a:off x="8315783" y="2144759"/>
              <a:ext cx="2880000" cy="4458640"/>
              <a:chOff x="8315783" y="2144759"/>
              <a:chExt cx="2880000" cy="4458640"/>
            </a:xfrm>
          </p:grpSpPr>
          <p:sp>
            <p:nvSpPr>
              <p:cNvPr id="168"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道路之星普通计算在交通领域具有重要的理论价值和实践意义</a:t>
                </a:r>
                <a:endParaRPr kumimoji="1" lang="en-US" altLang="zh-CN" sz="2200" b="1">
                  <a:solidFill>
                    <a:schemeClr val="bg1"/>
                  </a:solidFill>
                  <a:latin typeface="+mj-ea"/>
                  <a:ea typeface="+mj-ea"/>
                </a:endParaRPr>
              </a:p>
            </p:txBody>
          </p:sp>
          <p:sp>
            <p:nvSpPr>
              <p:cNvPr id="169"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为交通政策的制定提供科学依据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有助于提高道路网络的运行效率和服务水平</a:t>
                </a:r>
                <a:endParaRPr/>
              </a:p>
            </p:txBody>
          </p:sp>
          <p:sp>
            <p:nvSpPr>
              <p:cNvPr id="170"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171"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道路之星普通计算的定义与背景</a:t>
            </a:r>
            <a:endParaRPr lang="en-US" sz="36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2" name="" descr="{&quot;isTemplate&quot;:true,&quot;type&quot;:3}"/>
        <p:cNvGrpSpPr/>
        <p:nvPr/>
      </p:nvGrpSpPr>
      <p:grpSpPr>
        <a:xfrm>
          <a:off x="0" y="0"/>
          <a:ext cx="0" cy="0"/>
        </a:xfrm>
      </p:grpSpPr>
      <p:grpSp>
        <p:nvGrpSpPr>
          <p:cNvPr id="173"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4" name=""/>
            <p:cNvGrpSpPr/>
            <p:nvPr/>
          </p:nvGrpSpPr>
          <p:grpSpPr>
            <a:xfrm>
              <a:off x="685801" y="3146904"/>
              <a:ext cx="4207178" cy="3287791"/>
              <a:chOff x="685801" y="3146904"/>
              <a:chExt cx="4207178" cy="3287791"/>
            </a:xfrm>
          </p:grpSpPr>
          <p:sp>
            <p:nvSpPr>
              <p:cNvPr id="175"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道路之星普通计算的基本原理是通过数学建模来描述道路网络的交通流特性</a:t>
                </a:r>
                <a:endParaRPr kumimoji="1" lang="en-US" altLang="zh-CN" sz="1800" b="1">
                  <a:solidFill>
                    <a:schemeClr val="bg1"/>
                  </a:solidFill>
                  <a:latin typeface="+mj-ea"/>
                  <a:ea typeface="+mj-ea"/>
                </a:endParaRPr>
              </a:p>
            </p:txBody>
          </p:sp>
          <p:sp>
            <p:nvSpPr>
              <p:cNvPr id="176"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建立交通流模型，如</a:t>
                </a:r>
                <a:r>
                  <a:rPr lang="zh-CN" sz="1400" b="1">
                    <a:solidFill>
                      <a:schemeClr val="tx1">
                        <a:lumMod val="50000"/>
                        <a:lumOff val="50000"/>
                        <a:alpha val="100000"/>
                      </a:schemeClr>
                    </a:solidFill>
                    <a:latin typeface="微软雅黑"/>
                    <a:ea typeface="微软雅黑"/>
                  </a:rPr>
                  <a:t>排队论模型</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跟车模型</a:t>
                </a:r>
                <a:r>
                  <a:rPr lang="zh-CN" sz="14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分析道路网络的</a:t>
                </a:r>
                <a:r>
                  <a:rPr lang="zh-CN" sz="1400" b="1">
                    <a:solidFill>
                      <a:schemeClr val="tx1">
                        <a:lumMod val="50000"/>
                        <a:lumOff val="50000"/>
                        <a:alpha val="100000"/>
                      </a:schemeClr>
                    </a:solidFill>
                    <a:latin typeface="微软雅黑"/>
                    <a:ea typeface="微软雅黑"/>
                  </a:rPr>
                  <a:t>容量</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拥堵程度</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服务水平</a:t>
                </a:r>
                <a:endParaRPr/>
              </a:p>
            </p:txBody>
          </p:sp>
        </p:grpSp>
        <p:grpSp>
          <p:nvGrpSpPr>
            <p:cNvPr id="177" name=""/>
            <p:cNvGrpSpPr/>
            <p:nvPr/>
          </p:nvGrpSpPr>
          <p:grpSpPr>
            <a:xfrm>
              <a:off x="4408278" y="3146904"/>
              <a:ext cx="3798485" cy="3287791"/>
              <a:chOff x="4408278" y="3146904"/>
              <a:chExt cx="3798485" cy="3287791"/>
            </a:xfrm>
          </p:grpSpPr>
          <p:sp>
            <p:nvSpPr>
              <p:cNvPr id="178"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道路之星普通计算的主要方法包括观测法、模拟法和优化法</a:t>
                </a:r>
                <a:endParaRPr kumimoji="1" lang="en-US" altLang="zh-CN" sz="1800" b="1">
                  <a:solidFill>
                    <a:schemeClr val="bg1"/>
                  </a:solidFill>
                  <a:latin typeface="+mj-ea"/>
                  <a:ea typeface="+mj-ea"/>
                </a:endParaRPr>
              </a:p>
            </p:txBody>
          </p:sp>
          <p:sp>
            <p:nvSpPr>
              <p:cNvPr id="179"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观测法是通过收集交通流量、速度等数据来评估道路性能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模拟法是通过建立数学模型来模拟道路网络的运行过程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优化法是通过调整道路网络的设计、信号控制等参数来提高道路性能</a:t>
                </a:r>
                <a:endParaRPr/>
              </a:p>
            </p:txBody>
          </p:sp>
        </p:grpSp>
        <p:grpSp>
          <p:nvGrpSpPr>
            <p:cNvPr id="180" name=""/>
            <p:cNvGrpSpPr/>
            <p:nvPr/>
          </p:nvGrpSpPr>
          <p:grpSpPr>
            <a:xfrm>
              <a:off x="7707715" y="3146904"/>
              <a:ext cx="3798485" cy="3287791"/>
              <a:chOff x="7707715" y="3146904"/>
              <a:chExt cx="3798485" cy="3287791"/>
            </a:xfrm>
          </p:grpSpPr>
          <p:sp>
            <p:nvSpPr>
              <p:cNvPr id="181"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道路之星普通计算通常需要多种方法的结合来进行综合分析</a:t>
                </a:r>
                <a:endParaRPr kumimoji="1" lang="en-US" altLang="zh-CN" sz="1800" b="1">
                  <a:solidFill>
                    <a:schemeClr val="bg1"/>
                  </a:solidFill>
                  <a:latin typeface="+mj-ea"/>
                  <a:ea typeface="+mj-ea"/>
                </a:endParaRPr>
              </a:p>
            </p:txBody>
          </p:sp>
          <p:sp>
            <p:nvSpPr>
              <p:cNvPr id="182"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以获得更为准确和全面的结果</a:t>
                </a:r>
                <a:endParaRPr/>
              </a:p>
            </p:txBody>
          </p:sp>
        </p:grpSp>
      </p:grpSp>
      <p:sp>
        <p:nvSpPr>
          <p:cNvPr id="18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道路之星普通计算的基本原理与方法</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4" name="" descr="{&quot;isTemplate&quot;:true,&quot;type&quot;:3}"/>
        <p:cNvGrpSpPr/>
        <p:nvPr/>
      </p:nvGrpSpPr>
      <p:grpSpPr>
        <a:xfrm>
          <a:off x="0" y="0"/>
          <a:ext cx="0" cy="0"/>
        </a:xfrm>
      </p:grpSpPr>
      <p:grpSp>
        <p:nvGrpSpPr>
          <p:cNvPr id="185"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86" name=""/>
            <p:cNvGrpSpPr/>
            <p:nvPr/>
          </p:nvGrpSpPr>
          <p:grpSpPr>
            <a:xfrm>
              <a:off x="685801" y="3146904"/>
              <a:ext cx="4207178" cy="3287791"/>
              <a:chOff x="685801" y="3146904"/>
              <a:chExt cx="4207178" cy="3287791"/>
            </a:xfrm>
          </p:grpSpPr>
          <p:sp>
            <p:nvSpPr>
              <p:cNvPr id="187"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道路之星普通计算在交通规划领域具有重要的应用价值</a:t>
                </a:r>
                <a:endParaRPr kumimoji="1" lang="en-US" altLang="zh-CN" sz="1800" b="1">
                  <a:solidFill>
                    <a:schemeClr val="bg1"/>
                  </a:solidFill>
                  <a:latin typeface="+mj-ea"/>
                  <a:ea typeface="+mj-ea"/>
                </a:endParaRPr>
              </a:p>
            </p:txBody>
          </p:sp>
          <p:sp>
            <p:nvSpPr>
              <p:cNvPr id="188"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为道路网络的设计和优化提供依据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有助于提高交通网络的可达性和便利性</a:t>
                </a:r>
                <a:endParaRPr/>
              </a:p>
            </p:txBody>
          </p:sp>
        </p:grpSp>
        <p:grpSp>
          <p:nvGrpSpPr>
            <p:cNvPr id="189" name=""/>
            <p:cNvGrpSpPr/>
            <p:nvPr/>
          </p:nvGrpSpPr>
          <p:grpSpPr>
            <a:xfrm>
              <a:off x="4408278" y="3146904"/>
              <a:ext cx="3798485" cy="3287791"/>
              <a:chOff x="4408278" y="3146904"/>
              <a:chExt cx="3798485" cy="3287791"/>
            </a:xfrm>
          </p:grpSpPr>
          <p:sp>
            <p:nvSpPr>
              <p:cNvPr id="190"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道路之星普通计算在交通管理领域具有广泛的应用前景</a:t>
                </a:r>
                <a:endParaRPr kumimoji="1" lang="en-US" altLang="zh-CN" sz="1800" b="1">
                  <a:solidFill>
                    <a:schemeClr val="bg1"/>
                  </a:solidFill>
                  <a:latin typeface="+mj-ea"/>
                  <a:ea typeface="+mj-ea"/>
                </a:endParaRPr>
              </a:p>
            </p:txBody>
          </p:sp>
          <p:sp>
            <p:nvSpPr>
              <p:cNvPr id="191"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通过分析交通流量和拥堵程度，为交通信号控制、道路管制等提供依据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有助于提高道路网络的运行效率和服务水平</a:t>
                </a:r>
                <a:endParaRPr/>
              </a:p>
            </p:txBody>
          </p:sp>
        </p:grpSp>
        <p:grpSp>
          <p:nvGrpSpPr>
            <p:cNvPr id="192" name=""/>
            <p:cNvGrpSpPr/>
            <p:nvPr/>
          </p:nvGrpSpPr>
          <p:grpSpPr>
            <a:xfrm>
              <a:off x="7707715" y="3146904"/>
              <a:ext cx="3798485" cy="3287791"/>
              <a:chOff x="7707715" y="3146904"/>
              <a:chExt cx="3798485" cy="3287791"/>
            </a:xfrm>
          </p:grpSpPr>
          <p:sp>
            <p:nvSpPr>
              <p:cNvPr id="193"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道路之星普通计算在自动驾驶技术领域具有重要的指导意义</a:t>
                </a:r>
                <a:endParaRPr kumimoji="1" lang="en-US" altLang="zh-CN" sz="1800" b="1">
                  <a:solidFill>
                    <a:schemeClr val="bg1"/>
                  </a:solidFill>
                  <a:latin typeface="+mj-ea"/>
                  <a:ea typeface="+mj-ea"/>
                </a:endParaRPr>
              </a:p>
            </p:txBody>
          </p:sp>
          <p:sp>
            <p:nvSpPr>
              <p:cNvPr id="194"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为自动驾驶车辆的道路选择和路径规划提供依据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有助于提高自动驾驶技术的安全性和可靠性</a:t>
                </a:r>
                <a:endParaRPr/>
              </a:p>
            </p:txBody>
          </p:sp>
        </p:grpSp>
      </p:grpSp>
      <p:sp>
        <p:nvSpPr>
          <p:cNvPr id="19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道路之星普通计算的应用场景与意义</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6" name="" descr="{&quot;isTemplate&quot;:true,&quot;type&quot;:2}"/>
        <p:cNvGrpSpPr/>
        <p:nvPr/>
      </p:nvGrpSpPr>
      <p:grpSpPr>
        <a:xfrm>
          <a:off x="0" y="0"/>
          <a:ext cx="0" cy="0"/>
        </a:xfrm>
      </p:grpSpPr>
      <p:sp>
        <p:nvSpPr>
          <p:cNvPr id="19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9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道路之星普通计算的基本步骤与方法</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9" name="" descr="{&quot;isTemplate&quot;:true,&quot;type&quot;:3}"/>
        <p:cNvGrpSpPr/>
        <p:nvPr/>
      </p:nvGrpSpPr>
      <p:grpSpPr>
        <a:xfrm>
          <a:off x="0" y="0"/>
          <a:ext cx="0" cy="0"/>
        </a:xfrm>
      </p:grpSpPr>
      <p:grpSp>
        <p:nvGrpSpPr>
          <p:cNvPr id="200"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01" name=""/>
            <p:cNvGrpSpPr/>
            <p:nvPr/>
          </p:nvGrpSpPr>
          <p:grpSpPr>
            <a:xfrm>
              <a:off x="4252327" y="1207692"/>
              <a:ext cx="8485777" cy="1440001"/>
              <a:chOff x="4252327" y="1207692"/>
              <a:chExt cx="8485777" cy="1440001"/>
            </a:xfrm>
          </p:grpSpPr>
          <p:sp>
            <p:nvSpPr>
              <p:cNvPr id="202"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3"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数据收集是道路之星普通计算的基础</a:t>
                </a:r>
                <a:endParaRPr lang="en-US" altLang="zh-CN" sz="2000" b="1">
                  <a:latin typeface="Microsoft YaHei" panose="020b0503020204020204" pitchFamily="34" charset="-122"/>
                  <a:ea typeface="Microsoft YaHei" panose="020b0503020204020204" pitchFamily="34" charset="-122"/>
                </a:endParaRPr>
              </a:p>
            </p:txBody>
          </p:sp>
          <p:sp>
            <p:nvSpPr>
              <p:cNvPr id="204"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需要收集</a:t>
                </a:r>
                <a:r>
                  <a:rPr lang="zh-CN" sz="1400" b="1">
                    <a:solidFill>
                      <a:schemeClr val="tx1">
                        <a:lumMod val="50000"/>
                        <a:lumOff val="50000"/>
                        <a:alpha val="100000"/>
                      </a:schemeClr>
                    </a:solidFill>
                    <a:latin typeface="微软雅黑"/>
                    <a:ea typeface="微软雅黑"/>
                  </a:rPr>
                  <a:t>交通流量</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道路等级</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交通信号</a:t>
                </a:r>
                <a:r>
                  <a:rPr lang="zh-CN" sz="1400">
                    <a:solidFill>
                      <a:schemeClr val="tx1">
                        <a:lumMod val="50000"/>
                        <a:lumOff val="50000"/>
                        <a:alpha val="100000"/>
                      </a:schemeClr>
                    </a:solidFill>
                    <a:latin typeface="微软雅黑"/>
                    <a:ea typeface="微软雅黑"/>
                  </a:rPr>
                  <a:t>等数据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数据来源包括</a:t>
                </a:r>
                <a:r>
                  <a:rPr lang="zh-CN" sz="1400" b="1">
                    <a:solidFill>
                      <a:schemeClr val="tx1">
                        <a:lumMod val="50000"/>
                        <a:lumOff val="50000"/>
                        <a:alpha val="100000"/>
                      </a:schemeClr>
                    </a:solidFill>
                    <a:latin typeface="微软雅黑"/>
                    <a:ea typeface="微软雅黑"/>
                  </a:rPr>
                  <a:t>传感器</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卫星定位</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交通调查</a:t>
                </a:r>
                <a:r>
                  <a:rPr lang="zh-CN" sz="1400">
                    <a:solidFill>
                      <a:schemeClr val="tx1">
                        <a:lumMod val="50000"/>
                        <a:lumOff val="50000"/>
                        <a:alpha val="100000"/>
                      </a:schemeClr>
                    </a:solidFill>
                    <a:latin typeface="微软雅黑"/>
                    <a:ea typeface="微软雅黑"/>
                  </a:rPr>
                  <a:t>等</a:t>
                </a:r>
                <a:endParaRPr/>
              </a:p>
            </p:txBody>
          </p:sp>
          <p:pic>
            <p:nvPicPr>
              <p:cNvPr id="205"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06" name=""/>
            <p:cNvGrpSpPr/>
            <p:nvPr/>
          </p:nvGrpSpPr>
          <p:grpSpPr>
            <a:xfrm>
              <a:off x="4252325" y="2998393"/>
              <a:ext cx="8485779" cy="1440000"/>
              <a:chOff x="4252325" y="2998393"/>
              <a:chExt cx="8485779" cy="1440000"/>
            </a:xfrm>
          </p:grpSpPr>
          <p:sp>
            <p:nvSpPr>
              <p:cNvPr id="207"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8"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数据预处理是道路之星普通计算的关键步骤</a:t>
                </a:r>
                <a:endParaRPr lang="en-US" altLang="zh-CN" sz="2000" b="1">
                  <a:latin typeface="Microsoft YaHei" panose="020b0503020204020204" pitchFamily="34" charset="-122"/>
                  <a:ea typeface="Microsoft YaHei" panose="020b0503020204020204" pitchFamily="34" charset="-122"/>
                </a:endParaRPr>
              </a:p>
            </p:txBody>
          </p:sp>
          <p:sp>
            <p:nvSpPr>
              <p:cNvPr id="209"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对数据进行</a:t>
                </a:r>
                <a:r>
                  <a:rPr lang="zh-CN" sz="1400" b="1">
                    <a:solidFill>
                      <a:schemeClr val="tx1">
                        <a:lumMod val="50000"/>
                        <a:lumOff val="50000"/>
                        <a:alpha val="100000"/>
                      </a:schemeClr>
                    </a:solidFill>
                    <a:latin typeface="微软雅黑"/>
                    <a:ea typeface="微软雅黑"/>
                  </a:rPr>
                  <a:t>清洗</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整理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转换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以满足计算模型的要求和保证结果的准确性</a:t>
                </a:r>
                <a:endParaRPr/>
              </a:p>
            </p:txBody>
          </p:sp>
          <p:pic>
            <p:nvPicPr>
              <p:cNvPr id="210"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11" name=""/>
            <p:cNvGrpSpPr/>
            <p:nvPr/>
          </p:nvGrpSpPr>
          <p:grpSpPr>
            <a:xfrm>
              <a:off x="4252323" y="4789093"/>
              <a:ext cx="8485781" cy="1440002"/>
              <a:chOff x="4252323" y="4789093"/>
              <a:chExt cx="8485781" cy="1440002"/>
            </a:xfrm>
          </p:grpSpPr>
          <p:sp>
            <p:nvSpPr>
              <p:cNvPr id="212"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3"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数据质量对道路之星普通计算的结果具有直接影响</a:t>
                </a:r>
                <a:endParaRPr lang="en-US" altLang="zh-CN" sz="2000" b="1">
                  <a:latin typeface="Microsoft YaHei" panose="020b0503020204020204" pitchFamily="34" charset="-122"/>
                  <a:ea typeface="Microsoft YaHei" panose="020b0503020204020204" pitchFamily="34" charset="-122"/>
                </a:endParaRPr>
              </a:p>
            </p:txBody>
          </p:sp>
          <p:sp>
            <p:nvSpPr>
              <p:cNvPr id="214"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需要保证数据的</a:t>
                </a:r>
                <a:r>
                  <a:rPr lang="zh-CN" sz="1400" b="1">
                    <a:solidFill>
                      <a:schemeClr val="tx1">
                        <a:lumMod val="50000"/>
                        <a:lumOff val="50000"/>
                        <a:alpha val="100000"/>
                      </a:schemeClr>
                    </a:solidFill>
                    <a:latin typeface="微软雅黑"/>
                    <a:ea typeface="微软雅黑"/>
                  </a:rPr>
                  <a:t>真实性</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可靠性</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完整性</a:t>
                </a:r>
                <a:endParaRPr/>
              </a:p>
            </p:txBody>
          </p:sp>
          <p:pic>
            <p:nvPicPr>
              <p:cNvPr id="215"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16"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道路之星普通计算的数据准备与预处理</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7" name="" descr="{&quot;isTemplate&quot;:true,&quot;type&quot;:3}"/>
        <p:cNvGrpSpPr/>
        <p:nvPr/>
      </p:nvGrpSpPr>
      <p:grpSpPr>
        <a:xfrm>
          <a:off x="0" y="0"/>
          <a:ext cx="0" cy="0"/>
        </a:xfrm>
      </p:grpSpPr>
      <p:grpSp>
        <p:nvGrpSpPr>
          <p:cNvPr id="218"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19" name=""/>
            <p:cNvGrpSpPr/>
            <p:nvPr/>
          </p:nvGrpSpPr>
          <p:grpSpPr>
            <a:xfrm>
              <a:off x="685801" y="3146904"/>
              <a:ext cx="4207178" cy="3287791"/>
              <a:chOff x="685801" y="3146904"/>
              <a:chExt cx="4207178" cy="3287791"/>
            </a:xfrm>
          </p:grpSpPr>
          <p:sp>
            <p:nvSpPr>
              <p:cNvPr id="220"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道路之星普通计算的核心算法包括排队论模型、跟车模型等</a:t>
                </a:r>
                <a:endParaRPr kumimoji="1" lang="en-US" altLang="zh-CN" sz="1800" b="1">
                  <a:solidFill>
                    <a:schemeClr val="bg1"/>
                  </a:solidFill>
                  <a:latin typeface="+mj-ea"/>
                  <a:ea typeface="+mj-ea"/>
                </a:endParaRPr>
              </a:p>
            </p:txBody>
          </p:sp>
          <p:sp>
            <p:nvSpPr>
              <p:cNvPr id="221"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排队论模型用于分析道路网络的</a:t>
                </a:r>
                <a:r>
                  <a:rPr lang="zh-CN" sz="1400" b="1">
                    <a:solidFill>
                      <a:schemeClr val="tx1">
                        <a:lumMod val="50000"/>
                        <a:lumOff val="50000"/>
                        <a:alpha val="100000"/>
                      </a:schemeClr>
                    </a:solidFill>
                    <a:latin typeface="微软雅黑"/>
                    <a:ea typeface="微软雅黑"/>
                  </a:rPr>
                  <a:t>容量</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拥堵程度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跟车模型用于分析道路网络的</a:t>
                </a:r>
                <a:r>
                  <a:rPr lang="zh-CN" sz="1400" b="1">
                    <a:solidFill>
                      <a:schemeClr val="tx1">
                        <a:lumMod val="50000"/>
                        <a:lumOff val="50000"/>
                        <a:alpha val="100000"/>
                      </a:schemeClr>
                    </a:solidFill>
                    <a:latin typeface="微软雅黑"/>
                    <a:ea typeface="微软雅黑"/>
                  </a:rPr>
                  <a:t>服务水平</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安全性能</a:t>
                </a:r>
                <a:endParaRPr/>
              </a:p>
            </p:txBody>
          </p:sp>
        </p:grpSp>
        <p:grpSp>
          <p:nvGrpSpPr>
            <p:cNvPr id="222" name=""/>
            <p:cNvGrpSpPr/>
            <p:nvPr/>
          </p:nvGrpSpPr>
          <p:grpSpPr>
            <a:xfrm>
              <a:off x="4408278" y="3146904"/>
              <a:ext cx="3798485" cy="3287791"/>
              <a:chOff x="4408278" y="3146904"/>
              <a:chExt cx="3798485" cy="3287791"/>
            </a:xfrm>
          </p:grpSpPr>
          <p:sp>
            <p:nvSpPr>
              <p:cNvPr id="223"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算法实现需要借助计算机编程和数值方法</a:t>
                </a:r>
                <a:endParaRPr kumimoji="1" lang="en-US" altLang="zh-CN" sz="1800" b="1">
                  <a:solidFill>
                    <a:schemeClr val="bg1"/>
                  </a:solidFill>
                  <a:latin typeface="+mj-ea"/>
                  <a:ea typeface="+mj-ea"/>
                </a:endParaRPr>
              </a:p>
            </p:txBody>
          </p:sp>
          <p:sp>
            <p:nvSpPr>
              <p:cNvPr id="224"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编写程序来实现数学模型的求解和仿真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应用数值方法来处理复杂数学问题</a:t>
                </a:r>
                <a:endParaRPr/>
              </a:p>
            </p:txBody>
          </p:sp>
        </p:grpSp>
        <p:grpSp>
          <p:nvGrpSpPr>
            <p:cNvPr id="225" name=""/>
            <p:cNvGrpSpPr/>
            <p:nvPr/>
          </p:nvGrpSpPr>
          <p:grpSpPr>
            <a:xfrm>
              <a:off x="7707715" y="3146904"/>
              <a:ext cx="3798485" cy="3287791"/>
              <a:chOff x="7707715" y="3146904"/>
              <a:chExt cx="3798485" cy="3287791"/>
            </a:xfrm>
          </p:grpSpPr>
          <p:sp>
            <p:nvSpPr>
              <p:cNvPr id="226"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算法优化是道路之星普通计算的重要环节</a:t>
                </a:r>
                <a:endParaRPr kumimoji="1" lang="en-US" altLang="zh-CN" sz="1800" b="1">
                  <a:solidFill>
                    <a:schemeClr val="bg1"/>
                  </a:solidFill>
                  <a:latin typeface="+mj-ea"/>
                  <a:ea typeface="+mj-ea"/>
                </a:endParaRPr>
              </a:p>
            </p:txBody>
          </p:sp>
          <p:sp>
            <p:nvSpPr>
              <p:cNvPr id="227"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a:t>
                </a:r>
                <a:r>
                  <a:rPr lang="zh-CN" sz="1400" b="1">
                    <a:solidFill>
                      <a:schemeClr val="tx1">
                        <a:lumMod val="50000"/>
                        <a:lumOff val="50000"/>
                        <a:alpha val="100000"/>
                      </a:schemeClr>
                    </a:solidFill>
                    <a:latin typeface="微软雅黑"/>
                    <a:ea typeface="微软雅黑"/>
                  </a:rPr>
                  <a:t>参数调整</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算法改进</a:t>
                </a:r>
                <a:r>
                  <a:rPr lang="zh-CN" sz="1400">
                    <a:solidFill>
                      <a:schemeClr val="tx1">
                        <a:lumMod val="50000"/>
                        <a:lumOff val="50000"/>
                        <a:alpha val="100000"/>
                      </a:schemeClr>
                    </a:solidFill>
                    <a:latin typeface="微软雅黑"/>
                    <a:ea typeface="微软雅黑"/>
                  </a:rPr>
                  <a:t>来提高计算效率和准确性</a:t>
                </a:r>
                <a:endParaRPr/>
              </a:p>
            </p:txBody>
          </p:sp>
        </p:grpSp>
      </p:grpSp>
      <p:sp>
        <p:nvSpPr>
          <p:cNvPr id="22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道路之星普通计算的核心算法与实现</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descr="{&quot;isTemplate&quot;:true,&quot;type&quot;:3}"/>
        <p:cNvGrpSpPr/>
        <p:nvPr/>
      </p:nvGrpSpPr>
      <p:grpSpPr>
        <a:xfrm>
          <a:off x="0" y="0"/>
          <a:ext cx="0" cy="0"/>
        </a:xfrm>
      </p:grpSpPr>
      <p:grpSp>
        <p:nvGrpSpPr>
          <p:cNvPr id="230"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31" name="Group 9"/>
            <p:cNvGrpSpPr/>
            <p:nvPr/>
          </p:nvGrpSpPr>
          <p:grpSpPr>
            <a:xfrm>
              <a:off x="5982796" y="1521950"/>
              <a:ext cx="5687135" cy="1523479"/>
              <a:chOff x="5982796" y="1521950"/>
              <a:chExt cx="5687135" cy="1523479"/>
            </a:xfrm>
          </p:grpSpPr>
          <p:sp>
            <p:nvSpPr>
              <p:cNvPr id="232"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结果评估是道路之星普通计算的关键步骤</a:t>
                </a:r>
                <a:endParaRPr/>
              </a:p>
            </p:txBody>
          </p:sp>
          <p:sp>
            <p:nvSpPr>
              <p:cNvPr id="233"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需要对计算结果进行</a:t>
                </a:r>
                <a:r>
                  <a:rPr lang="zh-CN" sz="1400" b="1">
                    <a:solidFill>
                      <a:schemeClr val="tx1">
                        <a:alpha val="100000"/>
                      </a:schemeClr>
                    </a:solidFill>
                    <a:latin typeface="Microsoft Yahei"/>
                    <a:ea typeface="Microsoft Yahei"/>
                  </a:rPr>
                  <a:t>合理性</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有效性</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可靠性</a:t>
                </a:r>
                <a:r>
                  <a:rPr lang="zh-CN" sz="1400">
                    <a:solidFill>
                      <a:schemeClr val="tx1">
                        <a:alpha val="100000"/>
                      </a:schemeClr>
                    </a:solidFill>
                    <a:latin typeface="Microsoft Yahei"/>
                    <a:ea typeface="Microsoft Yahei"/>
                  </a:rPr>
                  <a:t>的评估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以保证结果的实用性和指导意义</a:t>
                </a:r>
                <a:endParaRPr/>
              </a:p>
            </p:txBody>
          </p:sp>
        </p:grpSp>
        <p:grpSp>
          <p:nvGrpSpPr>
            <p:cNvPr id="234" name="Group 2"/>
            <p:cNvGrpSpPr/>
            <p:nvPr/>
          </p:nvGrpSpPr>
          <p:grpSpPr>
            <a:xfrm>
              <a:off x="5982796" y="3170591"/>
              <a:ext cx="5783287" cy="1523479"/>
              <a:chOff x="5982796" y="3170591"/>
              <a:chExt cx="5783287" cy="1523479"/>
            </a:xfrm>
          </p:grpSpPr>
          <p:sp>
            <p:nvSpPr>
              <p:cNvPr id="235"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结果优化是道路之星普通计算的重要环节</a:t>
                </a:r>
                <a:endParaRPr/>
              </a:p>
            </p:txBody>
          </p:sp>
          <p:sp>
            <p:nvSpPr>
              <p:cNvPr id="236"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a:t>
                </a:r>
                <a:r>
                  <a:rPr lang="zh-CN" sz="1400" b="1">
                    <a:solidFill>
                      <a:schemeClr val="tx1">
                        <a:alpha val="100000"/>
                      </a:schemeClr>
                    </a:solidFill>
                    <a:latin typeface="Microsoft Yahei"/>
                    <a:ea typeface="Microsoft Yahei"/>
                  </a:rPr>
                  <a:t>模型调整</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参数优化</a:t>
                </a:r>
                <a:r>
                  <a:rPr lang="zh-CN" sz="1400">
                    <a:solidFill>
                      <a:schemeClr val="tx1">
                        <a:alpha val="100000"/>
                      </a:schemeClr>
                    </a:solidFill>
                    <a:latin typeface="Microsoft Yahei"/>
                    <a:ea typeface="Microsoft Yahei"/>
                  </a:rPr>
                  <a:t>来提高道路性能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为交通规划、管理和设计提供更为准确的依据</a:t>
                </a:r>
                <a:endParaRPr/>
              </a:p>
            </p:txBody>
          </p:sp>
        </p:grpSp>
        <p:grpSp>
          <p:nvGrpSpPr>
            <p:cNvPr id="237" name="Group 5"/>
            <p:cNvGrpSpPr/>
            <p:nvPr/>
          </p:nvGrpSpPr>
          <p:grpSpPr>
            <a:xfrm>
              <a:off x="5982796" y="4823246"/>
              <a:ext cx="5783287" cy="1523479"/>
              <a:chOff x="5982796" y="4823246"/>
              <a:chExt cx="5783287" cy="1523479"/>
            </a:xfrm>
          </p:grpSpPr>
          <p:sp>
            <p:nvSpPr>
              <p:cNvPr id="238"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结果展示是道路之星普通计算的重要环节</a:t>
                </a:r>
                <a:endParaRPr/>
              </a:p>
            </p:txBody>
          </p:sp>
          <p:sp>
            <p:nvSpPr>
              <p:cNvPr id="239"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需要将计算结果以</a:t>
                </a:r>
                <a:r>
                  <a:rPr lang="zh-CN" sz="1400" b="1">
                    <a:solidFill>
                      <a:schemeClr val="tx1">
                        <a:alpha val="100000"/>
                      </a:schemeClr>
                    </a:solidFill>
                    <a:latin typeface="Microsoft Yahei"/>
                    <a:ea typeface="Microsoft Yahei"/>
                  </a:rPr>
                  <a:t>可视化</a:t>
                </a:r>
                <a:r>
                  <a:rPr lang="zh-CN" sz="1400">
                    <a:solidFill>
                      <a:schemeClr val="tx1">
                        <a:alpha val="100000"/>
                      </a:schemeClr>
                    </a:solidFill>
                    <a:latin typeface="Microsoft Yahei"/>
                    <a:ea typeface="Microsoft Yahei"/>
                  </a:rPr>
                  <a:t>的形式进行展示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以便于理解和应用计算结果</a:t>
                </a:r>
                <a:endParaRPr/>
              </a:p>
            </p:txBody>
          </p:sp>
        </p:grpSp>
      </p:grpSp>
      <p:pic>
        <p:nvPicPr>
          <p:cNvPr id="240"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4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道路之星普通计算的结果评估与优化</a:t>
            </a:r>
            <a:endParaRPr lang="en-US" altLang="zh-CN" sz="2800" b="1">
              <a:latin typeface="+mj-ea"/>
              <a:ea typeface="+mj-ea"/>
            </a:endParaRPr>
          </a:p>
        </p:txBody>
      </p:sp>
      <p:sp>
        <p:nvSpPr>
          <p:cNvPr id="242"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43"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44"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道路之星普通计算的实际案例分析</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grpSp>
        <p:nvGrpSpPr>
          <p:cNvPr id="10"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1" name="Group 686"/>
            <p:cNvGrpSpPr/>
            <p:nvPr/>
          </p:nvGrpSpPr>
          <p:grpSpPr>
            <a:xfrm>
              <a:off x="1075314" y="1520189"/>
              <a:ext cx="9868911" cy="2072418"/>
              <a:chOff x="1075314" y="1520189"/>
              <a:chExt cx="9868911" cy="2072418"/>
            </a:xfrm>
          </p:grpSpPr>
          <p:sp>
            <p:nvSpPr>
              <p:cNvPr id="12"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通过分析道路网络的性能和服务水平，为交通规划提供依据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有助于提高交通网络的可达性和便利性</a:t>
                </a:r>
                <a:endParaRPr/>
              </a:p>
            </p:txBody>
          </p:sp>
          <p:sp>
            <p:nvSpPr>
              <p:cNvPr id="13"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交通规划是道路之星普通计算的重要应用场景</a:t>
                </a:r>
                <a:endParaRPr/>
              </a:p>
            </p:txBody>
          </p:sp>
          <p:sp>
            <p:nvSpPr>
              <p:cNvPr id="14"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Group 691"/>
            <p:cNvGrpSpPr/>
            <p:nvPr/>
          </p:nvGrpSpPr>
          <p:grpSpPr>
            <a:xfrm>
              <a:off x="1075314" y="3881882"/>
              <a:ext cx="9868911" cy="2072418"/>
              <a:chOff x="1075314" y="3881882"/>
              <a:chExt cx="9868911" cy="2072418"/>
            </a:xfrm>
          </p:grpSpPr>
          <p:sp>
            <p:nvSpPr>
              <p:cNvPr id="17"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通过道路之星普通计算，评估不同规划方案的道路性能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为规划方案的选择和优化提供依据</a:t>
                </a:r>
                <a:endParaRPr/>
              </a:p>
            </p:txBody>
          </p:sp>
          <p:sp>
            <p:nvSpPr>
              <p:cNvPr id="18"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实际案例包括城市道路网络规划、交通枢纽规划等</a:t>
                </a:r>
                <a:endParaRPr/>
              </a:p>
            </p:txBody>
          </p:sp>
          <p:sp>
            <p:nvSpPr>
              <p:cNvPr id="19"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道路之星普通计算在交通规划中的应用案例</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https://d.book118.com/158054100066006040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道路之星普通计算教程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2024-09-18T23:40:54.661</cp:lastPrinted>
  <dcterms:created xsi:type="dcterms:W3CDTF">2024-09-18T15:40:54Z</dcterms:created>
  <dcterms:modified xsi:type="dcterms:W3CDTF">2024-09-18T15:40:56Z</dcterms:modified>
</cp:coreProperties>
</file>