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13FEDC-DEF3-4222-A983-2C78C309C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E613B-49B6-410C-BF6F-0419CE69B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FBE470-5254-4D04-832C-7ACB70FCC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FF610E-9B3E-4868-A417-BDFCEA448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6BE785-DB04-440D-87E9-0F7747D984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A697C4-1538-40DD-855E-51E682F8BA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E3F7BA-9F63-4B21-BBCE-55C795B262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CBF9F-767C-40D8-9224-339EB507C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268F5D-E766-49DB-A9DE-2B9586362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99E49-64A0-4903-B92D-D880EBEE82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151895-FBC9-433B-85C7-3DFB1F244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3/18/2024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5611403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1066800" y="2286000"/>
            <a:ext cx="5638800" cy="223753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6000" b="1" err="1">
                <a:solidFill>
                  <a:srgbClr val="002060"/>
                </a:solidFill>
                <a:latin typeface="Microsoft Yahei"/>
                <a:ea typeface="Microsoft Yahei"/>
                <a:cs typeface="Microsoft Yahei"/>
              </a:rPr>
              <a:t>掌握语言技巧，建立关系自信</a:t>
            </a:r>
            <a:endParaRPr lang="en-US" sz="6000" b="1">
              <a:solidFill>
                <a:srgbClr val="002060"/>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AutoShape 3" title=""/>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4" title=""/>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title=""/>
          <p:cNvSpPr txBox="1"/>
          <p:nvPr/>
        </p:nvSpPr>
        <p:spPr>
          <a:xfrm>
            <a:off x="1140760" y="2818600"/>
            <a:ext cx="2748192" cy="1838325"/>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title=""/>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角色扮演情景</a:t>
            </a:r>
          </a:p>
        </p:txBody>
      </p:sp>
      <p:cxnSp>
        <p:nvCxnSpPr>
          <p:cNvPr id="7" name="Connector 7" title=""/>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title=""/>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title=""/>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AutoShape 10" title=""/>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11" title=""/>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12" title=""/>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title=""/>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title=""/>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title=""/>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TextBox 3" title=""/>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title=""/>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教学背景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3" name="Picture 3" title=""/>
          <p:cNvPicPr>
            <a:picLocks noChangeAspect="1"/>
          </p:cNvPicPr>
          <p:nvPr/>
        </p:nvPicPr>
        <p:blipFill>
          <a:blip r:embed="rId2">
            <a:alphaModFix/>
          </a:blip>
          <a:srcRect l="15083" r="15083"/>
          <a:stretch>
            <a:fillRect/>
          </a:stretch>
        </p:blipFill>
        <p:spPr>
          <a:xfrm>
            <a:off x="-484350" y="1584357"/>
            <a:ext cx="4575952" cy="4575952"/>
          </a:xfrm>
          <a:prstGeom prst="ellipse">
            <a:avLst/>
          </a:prstGeom>
        </p:spPr>
      </p:pic>
      <p:sp>
        <p:nvSpPr>
          <p:cNvPr id="4" name="AutoShape 4" title=""/>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5" title=""/>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title=""/>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社交焦虑</a:t>
            </a:r>
          </a:p>
        </p:txBody>
      </p:sp>
      <p:sp>
        <p:nvSpPr>
          <p:cNvPr id="7" name="TextBox 7" title=""/>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在关系中表达自己的想法和感受需要一定的社交能力，一些学生可能因为社交焦虑而不敢表达自己的真实感受。</a:t>
            </a:r>
          </a:p>
        </p:txBody>
      </p:sp>
      <p:sp>
        <p:nvSpPr>
          <p:cNvPr id="8" name="AutoShape 8" title=""/>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TextBox 9" title=""/>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title=""/>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害怕表达后遭到对方的责怪或批评</a:t>
            </a:r>
          </a:p>
        </p:txBody>
      </p:sp>
      <p:sp>
        <p:nvSpPr>
          <p:cNvPr id="11" name="TextBox 11" title=""/>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学生担心自己的感受和观点与对方不符，害怕因此引起争吵或冲突，所以选择沉默。</a:t>
            </a:r>
          </a:p>
        </p:txBody>
      </p:sp>
      <p:sp>
        <p:nvSpPr>
          <p:cNvPr id="12" name="AutoShape 12" title=""/>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3" title=""/>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title=""/>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缺乏自信</a:t>
            </a:r>
          </a:p>
        </p:txBody>
      </p:sp>
      <p:sp>
        <p:nvSpPr>
          <p:cNvPr id="15" name="TextBox 15" title=""/>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一些学生可能对自己的感受和观点没有信心，认为自己的意见不值得重视，所以不愿意表达出来。</a:t>
            </a:r>
          </a:p>
        </p:txBody>
      </p:sp>
      <p:grpSp>
        <p:nvGrpSpPr>
          <p:cNvPr id="16" name="Group 16" title=""/>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学生在关系中不敢表达自己真实的感受和观点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title=""/>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AutoShape 4" title=""/>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5" name="Picture 5" title=""/>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title=""/>
          <p:cNvPicPr>
            <a:picLocks noChangeAspect="1"/>
          </p:cNvPicPr>
          <p:nvPr/>
        </p:nvPicPr>
        <p:blipFill>
          <a:blip r:embed="rId3"/>
          <a:srcRect t="18452" b="18452"/>
          <a:stretch>
            <a:fillRect/>
          </a:stretch>
        </p:blipFill>
        <p:spPr>
          <a:xfrm>
            <a:off x="4376812" y="1577730"/>
            <a:ext cx="3394942" cy="2143864"/>
          </a:xfrm>
          <a:prstGeom prst="rect">
            <a:avLst/>
          </a:prstGeom>
        </p:spPr>
      </p:pic>
      <p:pic>
        <p:nvPicPr>
          <p:cNvPr id="7" name="Picture 7" title=""/>
          <p:cNvPicPr>
            <a:picLocks noChangeAspect="1"/>
          </p:cNvPicPr>
          <p:nvPr/>
        </p:nvPicPr>
        <p:blipFill>
          <a:blip r:embed="rId4"/>
          <a:srcRect t="9735" b="9735"/>
          <a:stretch>
            <a:fillRect/>
          </a:stretch>
        </p:blipFill>
        <p:spPr>
          <a:xfrm>
            <a:off x="7771733" y="3721608"/>
            <a:ext cx="3394942" cy="2143864"/>
          </a:xfrm>
          <a:prstGeom prst="rect">
            <a:avLst/>
          </a:prstGeom>
        </p:spPr>
      </p:pic>
      <p:grpSp>
        <p:nvGrpSpPr>
          <p:cNvPr id="8" name="Group 8" title=""/>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学生在关系中感到委屈、不知所措</a:t>
              </a:r>
            </a:p>
          </p:txBody>
        </p:sp>
      </p:grpSp>
      <p:sp>
        <p:nvSpPr>
          <p:cNvPr id="30" name="TextBox 30" title=""/>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感受到关系中的不平衡</a:t>
            </a:r>
          </a:p>
        </p:txBody>
      </p:sp>
      <p:sp>
        <p:nvSpPr>
          <p:cNvPr id="31" name="TextBox 31" title=""/>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学生可能感觉到自己在关系中付出了很多，但得到的回报很少，或者自己的需求和感受经常被忽视，这让他们感到委屈和不知所措。</a:t>
            </a:r>
          </a:p>
        </p:txBody>
      </p:sp>
      <p:sp>
        <p:nvSpPr>
          <p:cNvPr id="32" name="TextBox 32" title=""/>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难以处理冲突</a:t>
            </a:r>
          </a:p>
        </p:txBody>
      </p:sp>
      <p:sp>
        <p:nvSpPr>
          <p:cNvPr id="33" name="TextBox 33" title=""/>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当关系中出现问题时，学生可能会感到无助和不知所措，不知道如何解决矛盾和处理冲突。</a:t>
            </a:r>
          </a:p>
        </p:txBody>
      </p:sp>
      <p:sp>
        <p:nvSpPr>
          <p:cNvPr id="34" name="TextBox 34" title=""/>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自我价值感低</a:t>
            </a:r>
          </a:p>
        </p:txBody>
      </p:sp>
      <p:sp>
        <p:nvSpPr>
          <p:cNvPr id="35" name="TextBox 35" title=""/>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一些学生可能对自己的价值感和能力产生怀疑，认为自己不值得被尊重和重视，这导致他们在关系中表现出卑微和顺从的态度。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title=""/>
          <p:cNvPicPr>
            <a:picLocks noChangeAspect="1"/>
          </p:cNvPicPr>
          <p:nvPr/>
        </p:nvPicPr>
        <p:blipFill>
          <a:blip r:embed="rId2">
            <a:alphaModFix/>
          </a:blip>
          <a:srcRect l="17375" r="17375"/>
          <a:stretch>
            <a:fillRect/>
          </a:stretch>
        </p:blipFill>
        <p:spPr>
          <a:xfrm>
            <a:off x="7092556" y="1559288"/>
            <a:ext cx="4492828" cy="4492828"/>
          </a:xfrm>
          <a:prstGeom prst="roundRect">
            <a:avLst/>
          </a:prstGeom>
        </p:spPr>
      </p:pic>
      <p:sp>
        <p:nvSpPr>
          <p:cNvPr id="3" name="Freeform 3" title=""/>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4" title=""/>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title=""/>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TextBox 6" title=""/>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title=""/>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Box 8" title=""/>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title=""/>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一些学生可能认为自己有责任去满足他人的需求和意愿，即使这意味着牺牲自己的感受和利益也在所不惜。</a:t>
            </a:r>
          </a:p>
        </p:txBody>
      </p:sp>
      <p:sp>
        <p:nvSpPr>
          <p:cNvPr id="10" name="TextBox 10" title=""/>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强烈的责任感</a:t>
            </a:r>
          </a:p>
        </p:txBody>
      </p:sp>
      <p:sp>
        <p:nvSpPr>
          <p:cNvPr id="11" name="TextBox 11" title=""/>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一些学生可能认为通过自己的牺牲和成全他人的意愿来证明自己的价值和意义，这是一种不健康的自我价值追求方式。</a:t>
            </a:r>
          </a:p>
        </p:txBody>
      </p:sp>
      <p:sp>
        <p:nvSpPr>
          <p:cNvPr id="12" name="TextBox 12" title=""/>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对自我价值的追求</a:t>
            </a:r>
          </a:p>
        </p:txBody>
      </p:sp>
      <p:sp>
        <p:nvSpPr>
          <p:cNvPr id="13" name="TextBox 13" title=""/>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学生可能非常重视某些关系，害怕因为自己的坚持己见而导致关系的破裂，所以选择委屈自己来维护关系的和谐。</a:t>
            </a:r>
          </a:p>
        </p:txBody>
      </p:sp>
      <p:sp>
        <p:nvSpPr>
          <p:cNvPr id="14" name="TextBox 14" title=""/>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对关系的过度重视</a:t>
            </a:r>
          </a:p>
        </p:txBody>
      </p:sp>
      <p:grpSp>
        <p:nvGrpSpPr>
          <p:cNvPr id="15" name="Group 15" title=""/>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学生通过委屈自己来成全另一个人的意愿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TextBox 3" title=""/>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title=""/>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教学目标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title=""/>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观察和思考</a:t>
              </a:r>
            </a:p>
          </p:txBody>
        </p:sp>
      </p:grpSp>
      <p:sp>
        <p:nvSpPr>
          <p:cNvPr id="24" name="TextBox 24" title=""/>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学生需要观察角色扮演中的演员如何表达自己的想法和感受，并思考这些表达方式对关系的影响。同时，他们也需要思考如何运用不同的表达技巧来更好地处理关系。</a:t>
            </a:r>
          </a:p>
        </p:txBody>
      </p:sp>
      <p:sp>
        <p:nvSpPr>
          <p:cNvPr id="25" name="AutoShape 25" title=""/>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6" name="Group 26" title=""/>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9" name="AutoShape 29" title=""/>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30" title=""/>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31" title=""/>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32" title=""/>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33" title=""/>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34" title=""/>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35" title=""/>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6" name="Group 36" title=""/>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0" name="AutoShape 40" title=""/>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1" name="Group 41" title=""/>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4" name="Freeform 44" title=""/>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Group 45" title=""/>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8" name="AutoShape 48" title=""/>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title=""/>
          <p:cNvPicPr>
            <a:picLocks noChangeAspect="1"/>
          </p:cNvPicPr>
          <p:nvPr/>
        </p:nvPicPr>
        <p:blipFill>
          <a:blip r:embed="rId2">
            <a:alphaModFix/>
          </a:blip>
          <a:srcRect l="16427" r="16427"/>
          <a:stretch>
            <a:fillRect/>
          </a:stretch>
        </p:blipFill>
        <p:spPr>
          <a:xfrm>
            <a:off x="6822813" y="3719013"/>
            <a:ext cx="2701660" cy="2699124"/>
          </a:xfrm>
          <a:prstGeom prst="diamond">
            <a:avLst/>
          </a:prstGeom>
        </p:spPr>
      </p:pic>
      <p:pic>
        <p:nvPicPr>
          <p:cNvPr id="3" name="Picture 3" title=""/>
          <p:cNvPicPr>
            <a:picLocks noChangeAspect="1"/>
          </p:cNvPicPr>
          <p:nvPr/>
        </p:nvPicPr>
        <p:blipFill>
          <a:blip r:embed="rId3">
            <a:alphaModFix/>
          </a:blip>
          <a:srcRect l="16635" r="16635"/>
          <a:stretch>
            <a:fillRect/>
          </a:stretch>
        </p:blipFill>
        <p:spPr>
          <a:xfrm>
            <a:off x="7719270" y="1064801"/>
            <a:ext cx="3836142" cy="3832540"/>
          </a:xfrm>
          <a:prstGeom prst="diamond">
            <a:avLst/>
          </a:prstGeom>
        </p:spPr>
      </p:pic>
      <p:sp>
        <p:nvSpPr>
          <p:cNvPr id="4" name="TextBox 4" title=""/>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alpha val="100000"/>
                  </a:schemeClr>
                </a:solidFill>
                <a:latin typeface="Microsoft Yahei"/>
                <a:ea typeface="Microsoft Yahei"/>
                <a:cs typeface="Microsoft Yahei"/>
              </a:rPr>
              <a:t>学生需要模仿角色扮演中的演员的表达方式，并在实践中不断尝试和运用。通过多次的实践和尝试，学生可以逐渐掌握自信表达的方法和技巧。</a:t>
            </a:r>
          </a:p>
        </p:txBody>
      </p:sp>
      <p:grpSp>
        <p:nvGrpSpPr>
          <p:cNvPr id="5" name="Group 5" title=""/>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模仿和实践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alpha val="100000"/>
                  </a:schemeClr>
                </a:solidFill>
                <a:latin typeface="Microsoft Yahei"/>
                <a:ea typeface="Microsoft Yahei"/>
                <a:cs typeface="Microsoft Yahei"/>
              </a:rPr>
              <a:t>学生需要反思自己在角色扮演中的表现，并总结出哪些表达方式是有效的，哪些需要改进。通过反思和总结，学生可以不断提高自己的表达能力和关系处理技巧。</a:t>
            </a:r>
          </a:p>
        </p:txBody>
      </p:sp>
      <p:grpSp>
        <p:nvGrpSpPr>
          <p:cNvPr id="3" name="Group 3" title=""/>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反思和总结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TextBox 3" title=""/>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title=""/>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教学准备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https://d.book118.com/158056114034006047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2024-09-28T11:30:13.482</cp:lastPrinted>
  <dcterms:created xsi:type="dcterms:W3CDTF">2024-09-28T03:30:13Z</dcterms:created>
  <dcterms:modified xsi:type="dcterms:W3CDTF">2024-09-28T03:30:15Z</dcterms:modified>
</cp:coreProperties>
</file>