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199EC3F-AD95-4F0D-A6E9-4AFF3BEF15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69E103-CACA-4A94-A58A-89E4C1F898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97BDFDD-3CA9-476D-82D6-B96110E9E7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717038D-EE83-467C-935B-F51616989B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EDF2546-5C63-437C-9FDF-6593D867BD3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1056E57-05C8-42A5-BE02-153F129CC82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BAA4919-A162-4335-9F82-29E38DC38CA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C3EBB4C-EEA9-48CB-9758-6E3F17A62C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546D8DA-7298-49F3-A9A8-F95648D5F9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94C647-D2F4-4C5B-8E84-8247D8FA29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787367-041A-4344-88A8-C993274B8E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8073111106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安全生产管理制度与事故报告与调查</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安全生产管理制度概述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安全生产事故报告制度</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安全生产事故调查制度</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安全生产事故分析与处理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安全生产事故应急救援与处置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安全生产事故案例分析与警示教育</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安全生产管理制度概述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安全生产管理制度的目的和意义</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通过建立和实施安全生产管理制度，企业可以最大限度地减少工作场所的危险和有害因素，保障员工的安全和健康。</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促进企业的可持续发展</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安全生产是企业稳定发展的基础。有效的安全生产管理制度可以提高企业的生产效率，降低事故风险，从而为企业创造更大的经济效益。</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履行社会责任</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企业作为社会的一份子，有责任保障员工和公众的安全。通过建立和实施安全生产管理制度，企业可以积极履行其社会责任，树立良好的企业形象。</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确保员工的安全和健康</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7625" r="17625"/>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明确企业的安全生产方针和目标，为整个安全生产管理制度提供指导。</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安全生产方针与目标</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安全生产组织与管理</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安全生产教育与培训</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安全生产检查与监督</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建立安全生产管理机构，明确各级管理人员和员工的职责和权限，确保安全生产工作的有效开展。</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开展安全生产教育和培训，提高员工的安全意识和操作技能，增强员工的安全防范能力。</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定期进行安全生产检查和监督，及时发现和消除事故隐患，确保各项安全措施得到有效执行。</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安全生产管理制度的体系结构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安全生产管理制度的核心内容</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危险源辨识与风险评估</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对企业生产过程中的危险源进行辨识和风险评估，制定相应的防范措施和应急预案。</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安全操作规程</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制定各岗位的安全操作规程，明确员工在操作过程中的安全要求和注意事项。</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安全防护与劳动保护</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为员工提供必要的劳动保护用品和安全防护设施，确保员工在生产过程中的安全与健康。</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事故报告与应急处理</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建立事故报告和应急处理机制，确保在发生事故时能够及时、有效地进行处置，最大限度地减少事故损失。</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安全生产事故报告制度</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035796" y="2245545"/>
            <a:ext cx="2654699" cy="0"/>
          </a:xfrm>
          <a:prstGeom prst="line">
            <a:avLst/>
          </a:prstGeom>
          <a:ln w="9525">
            <a:solidFill>
              <a:srgbClr val="FFFFFF">
                <a:alpha val="100000"/>
              </a:srgbClr>
            </a:solidFill>
            <a:prstDash val="solid"/>
            <a:headEnd type="oval"/>
            <a:tailEnd type="none"/>
          </a:ln>
        </p:spPr>
      </p:cxnSp>
      <p:sp>
        <p:nvSpPr>
          <p:cNvPr id="6" name="TextBox 6"/>
          <p:cNvSpPr txBox="1"/>
          <p:nvPr/>
        </p:nvSpPr>
        <p:spPr>
          <a:xfrm>
            <a:off x="894460" y="2449800"/>
            <a:ext cx="3003085" cy="3169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事故发生后，现场人员应立即向本单位负责人报告，单位负责人接到报告后，应当于1小时内向事故发生地县级以上人民政府安全生产监督管理部门和负有安全生产监督管理职责的有关部门报告。</a:t>
            </a:r>
          </a:p>
        </p:txBody>
      </p:sp>
      <p:cxnSp>
        <p:nvCxnSpPr>
          <p:cNvPr id="7" name="Connector 7"/>
          <p:cNvCxnSpPr/>
          <p:nvPr/>
        </p:nvCxnSpPr>
        <p:spPr>
          <a:xfrm>
            <a:off x="4803382" y="2245545"/>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662047" y="2449800"/>
            <a:ext cx="3003085" cy="3169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情况紧急时，事故现场有关人员可以直接向事故发生地县级以上人民政府安全生产监督管理部门和负有安全生产监督管理职责的有关部门报告。</a:t>
            </a:r>
          </a:p>
        </p:txBody>
      </p:sp>
      <p:cxnSp>
        <p:nvCxnSpPr>
          <p:cNvPr id="9" name="Connector 9"/>
          <p:cNvCxnSpPr/>
          <p:nvPr/>
        </p:nvCxnSpPr>
        <p:spPr>
          <a:xfrm>
            <a:off x="8570969" y="2245545"/>
            <a:ext cx="2654699" cy="0"/>
          </a:xfrm>
          <a:prstGeom prst="line">
            <a:avLst/>
          </a:prstGeom>
          <a:ln w="9525">
            <a:solidFill>
              <a:srgbClr val="FFFFFF">
                <a:alpha val="100000"/>
              </a:srgbClr>
            </a:solidFill>
            <a:prstDash val="solid"/>
            <a:headEnd type="oval"/>
            <a:tailEnd type="none"/>
          </a:ln>
        </p:spPr>
      </p:cxnSp>
      <p:sp>
        <p:nvSpPr>
          <p:cNvPr id="10" name="TextBox 10"/>
          <p:cNvSpPr txBox="1"/>
          <p:nvPr/>
        </p:nvSpPr>
        <p:spPr>
          <a:xfrm>
            <a:off x="8429633" y="2449800"/>
            <a:ext cx="3003085" cy="3169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报告事故应当包括下列内容：事故发生单位概况；事故发生的时间、地点以及事故现场情况；事故的简要经过；事故已经造成或者可能造成的伤亡人数（包括下落不明的人数）和初步估计的直接经济损失；已经采取的措施；其他应当报告的情况。</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事故报告的程序和要求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事故报告的内容与格式</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事故报告应包括：事故发生单位、时间、地点、经过、原因、性质、损失、责任、处理意见、防范措施和整改情况等。</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报告格式应规范，包括标题、正文、附件等部分，其中正文部分应详细叙述事故发生的经过、原因分析、处理结果及防范措施等。</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667" r="14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事故发生后，应立即报告，不得迟报、漏报、谎报或者瞒报。对于重大事故和特别重大事故，应当立即上报至国务院安全生产监督管理部门和负有安全生产监督管理职责的有关部门。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事故报告的时效性</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报告内容必须真实、准确、完整，不得隐瞒事实或者提供虚假信息。对于涉及人员伤亡和财产损失的事故，应提供详细的数据和资料，以便相关部门及时采取救援和处理措施。</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事故报告的准确性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事故报告的时效性和准确性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安全生产事故调查制度</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763829" y="1610750"/>
            <a:ext cx="2553871" cy="1315135"/>
            <a:chOff x="763829" y="1610750"/>
            <a:chExt cx="2553871" cy="1315135"/>
          </a:xfrm>
        </p:grpSpPr>
        <p:sp>
          <p:nvSpPr>
            <p:cNvPr id="3" name="AutoShape 3"/>
            <p:cNvSpPr/>
            <p:nvPr/>
          </p:nvSpPr>
          <p:spPr>
            <a:xfrm>
              <a:off x="763829" y="1610750"/>
              <a:ext cx="2553871" cy="131513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事故发生后，应立即启动应急响应程序，组织救援并保护现场。</a:t>
              </a:r>
              <a:endParaRPr lang="en-US" sz="1100"/>
            </a:p>
          </p:txBody>
        </p:sp>
      </p:grpSp>
      <p:grpSp>
        <p:nvGrpSpPr>
          <p:cNvPr id="4" name="Group 4"/>
          <p:cNvGrpSpPr/>
          <p:nvPr/>
        </p:nvGrpSpPr>
        <p:grpSpPr>
          <a:xfrm>
            <a:off x="8888726" y="1610750"/>
            <a:ext cx="2569478" cy="1377562"/>
            <a:chOff x="8888726" y="1610750"/>
            <a:chExt cx="2569478" cy="1377562"/>
          </a:xfrm>
        </p:grpSpPr>
        <p:sp>
          <p:nvSpPr>
            <p:cNvPr id="5" name="AutoShape 5"/>
            <p:cNvSpPr/>
            <p:nvPr/>
          </p:nvSpPr>
          <p:spPr>
            <a:xfrm>
              <a:off x="8888726" y="1610750"/>
              <a:ext cx="2569478" cy="13775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调查组应遵循公正、公开、科学的原则，深入调查事故原因和经过。</a:t>
              </a:r>
              <a:endParaRPr lang="en-US" sz="1100"/>
            </a:p>
          </p:txBody>
        </p:sp>
      </p:gr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事故调查的程序和要求</a:t>
              </a:r>
            </a:p>
          </p:txBody>
        </p:sp>
      </p:grpSp>
      <p:sp>
        <p:nvSpPr>
          <p:cNvPr id="28" name="AutoShape 28"/>
          <p:cNvSpPr/>
          <p:nvPr/>
        </p:nvSpPr>
        <p:spPr>
          <a:xfrm>
            <a:off x="1556971" y="4386298"/>
            <a:ext cx="2552700" cy="144029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350">
                <a:solidFill>
                  <a:schemeClr val="dk1">
                    <a:alpha val="100000"/>
                  </a:schemeClr>
                </a:solidFill>
                <a:latin typeface="Microsoft Yahei"/>
                <a:ea typeface="Microsoft Yahei"/>
                <a:cs typeface="Microsoft Yahei"/>
              </a:rPr>
              <a:t>成立事故调查组，由安全监管部门、企业负责人、技术专家等人员组成。</a:t>
            </a:r>
            <a:endParaRPr lang="en-US" sz="1100"/>
          </a:p>
        </p:txBody>
      </p:sp>
      <p:sp>
        <p:nvSpPr>
          <p:cNvPr id="29" name="AutoShape 29"/>
          <p:cNvSpPr/>
          <p:nvPr/>
        </p:nvSpPr>
        <p:spPr>
          <a:xfrm>
            <a:off x="8049592" y="4406623"/>
            <a:ext cx="2552700" cy="141997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调查过程中，应收集相关证据和资料，听取当事人和目击者的陈述。</a:t>
            </a:r>
            <a:endParaRPr lang="en-US" sz="1100"/>
          </a:p>
        </p:txBody>
      </p:sp>
      <p:pic>
        <p:nvPicPr>
          <p:cNvPr id="30" name="Picture 30"/>
          <p:cNvPicPr>
            <a:picLocks noChangeAspect="1"/>
          </p:cNvPicPr>
          <p:nvPr/>
        </p:nvPicPr>
        <p:blipFill>
          <a:blip r:embed="rId2"/>
          <a:srcRect t="14875" b="14875"/>
          <a:stretch>
            <a:fillRect/>
          </a:stretch>
        </p:blipFill>
        <p:spPr>
          <a:xfrm>
            <a:off x="3352886" y="2055085"/>
            <a:ext cx="2476500" cy="2476500"/>
          </a:xfrm>
          <a:prstGeom prst="ellipse">
            <a:avLst/>
          </a:prstGeom>
        </p:spPr>
      </p:pic>
      <p:pic>
        <p:nvPicPr>
          <p:cNvPr id="31" name="Picture 31"/>
          <p:cNvPicPr>
            <a:picLocks noChangeAspect="1"/>
          </p:cNvPicPr>
          <p:nvPr/>
        </p:nvPicPr>
        <p:blipFill>
          <a:blip r:embed="rId3"/>
          <a:srcRect l="16667" r="16667"/>
          <a:stretch>
            <a:fillRect/>
          </a:stretch>
        </p:blipFill>
        <p:spPr>
          <a:xfrm>
            <a:off x="6374798" y="2055085"/>
            <a:ext cx="2476500" cy="2476500"/>
          </a:xfrm>
          <a:prstGeom prst="ellipse">
            <a:avLst/>
          </a:prstGeom>
        </p:spPr>
      </p:pic>
      <p:grpSp>
        <p:nvGrpSpPr>
          <p:cNvPr id="32" name="Group 32"/>
          <p:cNvGrpSpPr/>
          <p:nvPr/>
        </p:nvGrpSpPr>
        <p:grpSpPr>
          <a:xfrm>
            <a:off x="3352886" y="2107432"/>
            <a:ext cx="665795" cy="665791"/>
            <a:chOff x="3352886" y="2107432"/>
            <a:chExt cx="665795" cy="665791"/>
          </a:xfrm>
        </p:grpSpPr>
        <p:sp>
          <p:nvSpPr>
            <p:cNvPr id="33" name="AutoShape 33"/>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Freeform 34"/>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 name="Group 35"/>
          <p:cNvGrpSpPr/>
          <p:nvPr/>
        </p:nvGrpSpPr>
        <p:grpSpPr>
          <a:xfrm>
            <a:off x="8174522" y="2107432"/>
            <a:ext cx="665795" cy="665791"/>
            <a:chOff x="8174522" y="2107432"/>
            <a:chExt cx="665795" cy="665791"/>
          </a:xfrm>
        </p:grpSpPr>
        <p:sp>
          <p:nvSpPr>
            <p:cNvPr id="36" name="AutoShape 36"/>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Freeform 37"/>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 name="Group 38"/>
          <p:cNvGrpSpPr/>
          <p:nvPr/>
        </p:nvGrpSpPr>
        <p:grpSpPr>
          <a:xfrm>
            <a:off x="4252748" y="4178300"/>
            <a:ext cx="665795" cy="665791"/>
            <a:chOff x="4252748" y="4178300"/>
            <a:chExt cx="665795" cy="665791"/>
          </a:xfrm>
        </p:grpSpPr>
        <p:sp>
          <p:nvSpPr>
            <p:cNvPr id="39" name="AutoShape 39"/>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Freeform 40"/>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7274660" y="4178300"/>
            <a:ext cx="665795" cy="665791"/>
            <a:chOff x="7274660" y="4178300"/>
            <a:chExt cx="665795" cy="665791"/>
          </a:xfrm>
        </p:grpSpPr>
        <p:sp>
          <p:nvSpPr>
            <p:cNvPr id="42" name="AutoShape 4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Freeform 43"/>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6670291" y="3742977"/>
            <a:ext cx="1631969" cy="672075"/>
          </a:xfrm>
          <a:prstGeom prst="line">
            <a:avLst/>
          </a:prstGeom>
          <a:ln w="9525">
            <a:solidFill>
              <a:srgbClr val="0A6446">
                <a:alpha val="100000"/>
              </a:srgbClr>
            </a:solidFill>
            <a:prstDash val="dash"/>
            <a:headEnd type="none"/>
            <a:tailEnd type="triangle"/>
          </a:ln>
        </p:spPr>
      </p:cxnSp>
      <p:cxnSp>
        <p:nvCxnSpPr>
          <p:cNvPr id="3" name="Connector 3"/>
          <p:cNvCxnSpPr/>
          <p:nvPr/>
        </p:nvCxnSpPr>
        <p:spPr>
          <a:xfrm flipV="1">
            <a:off x="6670291" y="2014785"/>
            <a:ext cx="1631969" cy="672075"/>
          </a:xfrm>
          <a:prstGeom prst="line">
            <a:avLst/>
          </a:prstGeom>
          <a:ln w="9525">
            <a:solidFill>
              <a:srgbClr val="0A6446">
                <a:alpha val="100000"/>
              </a:srgbClr>
            </a:solidFill>
            <a:prstDash val="dash"/>
            <a:headEnd type="none"/>
            <a:tailEnd type="triangle"/>
          </a:ln>
        </p:spPr>
      </p:cxnSp>
      <p:cxnSp>
        <p:nvCxnSpPr>
          <p:cNvPr id="4" name="Connector 4"/>
          <p:cNvCxnSpPr/>
          <p:nvPr/>
        </p:nvCxnSpPr>
        <p:spPr>
          <a:xfrm flipH="1" flipV="1">
            <a:off x="3776689" y="2110795"/>
            <a:ext cx="1645627" cy="576064"/>
          </a:xfrm>
          <a:prstGeom prst="line">
            <a:avLst/>
          </a:prstGeom>
          <a:ln w="9525">
            <a:solidFill>
              <a:srgbClr val="0A6446">
                <a:alpha val="100000"/>
              </a:srgbClr>
            </a:solidFill>
            <a:prstDash val="dash"/>
            <a:headEnd type="none"/>
            <a:tailEnd type="triangle"/>
          </a:ln>
        </p:spPr>
      </p:cxnSp>
      <p:cxnSp>
        <p:nvCxnSpPr>
          <p:cNvPr id="5" name="Connector 5"/>
          <p:cNvCxnSpPr/>
          <p:nvPr/>
        </p:nvCxnSpPr>
        <p:spPr>
          <a:xfrm flipH="1">
            <a:off x="3776689" y="3742977"/>
            <a:ext cx="1645627" cy="672075"/>
          </a:xfrm>
          <a:prstGeom prst="line">
            <a:avLst/>
          </a:prstGeom>
          <a:ln w="9525">
            <a:solidFill>
              <a:srgbClr val="0A6446">
                <a:alpha val="100000"/>
              </a:srgbClr>
            </a:solidFill>
            <a:prstDash val="dash"/>
            <a:headEnd type="none"/>
            <a:tailEnd type="triangle"/>
          </a:ln>
        </p:spPr>
      </p:cxnSp>
      <p:grpSp>
        <p:nvGrpSpPr>
          <p:cNvPr id="6" name="Group 6"/>
          <p:cNvGrpSpPr/>
          <p:nvPr/>
        </p:nvGrpSpPr>
        <p:grpSpPr>
          <a:xfrm>
            <a:off x="2734342" y="1420368"/>
            <a:ext cx="1042321" cy="1042416"/>
            <a:chOff x="2734342" y="1420368"/>
            <a:chExt cx="1042321" cy="1042416"/>
          </a:xfrm>
        </p:grpSpPr>
        <p:sp>
          <p:nvSpPr>
            <p:cNvPr id="7" name="AutoShape 7"/>
            <p:cNvSpPr/>
            <p:nvPr/>
          </p:nvSpPr>
          <p:spPr>
            <a:xfrm>
              <a:off x="2734342" y="1420368"/>
              <a:ext cx="1042321" cy="1042416"/>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2734342" y="4030980"/>
            <a:ext cx="1042321" cy="1042416"/>
            <a:chOff x="2734342" y="4030980"/>
            <a:chExt cx="1042321" cy="1042416"/>
          </a:xfrm>
        </p:grpSpPr>
        <p:sp>
          <p:nvSpPr>
            <p:cNvPr id="9" name="AutoShape 9"/>
            <p:cNvSpPr/>
            <p:nvPr/>
          </p:nvSpPr>
          <p:spPr>
            <a:xfrm>
              <a:off x="2734342" y="4030980"/>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398288" y="1431608"/>
            <a:ext cx="1042321" cy="1042416"/>
            <a:chOff x="8398288" y="1431608"/>
            <a:chExt cx="1042321" cy="1042416"/>
          </a:xfrm>
        </p:grpSpPr>
        <p:sp>
          <p:nvSpPr>
            <p:cNvPr id="11" name="AutoShape 11"/>
            <p:cNvSpPr/>
            <p:nvPr/>
          </p:nvSpPr>
          <p:spPr>
            <a:xfrm>
              <a:off x="8398288" y="1431608"/>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8398288" y="4042220"/>
            <a:ext cx="1042321" cy="1042416"/>
            <a:chOff x="8398288" y="4042220"/>
            <a:chExt cx="1042321" cy="1042416"/>
          </a:xfrm>
        </p:grpSpPr>
        <p:sp>
          <p:nvSpPr>
            <p:cNvPr id="13" name="AutoShape 13"/>
            <p:cNvSpPr/>
            <p:nvPr/>
          </p:nvSpPr>
          <p:spPr>
            <a:xfrm>
              <a:off x="8398288" y="4042220"/>
              <a:ext cx="1042321" cy="1042416"/>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5202215" y="2324886"/>
            <a:ext cx="720631" cy="720631"/>
          </a:xfrm>
          <a:custGeom>
            <a:rect l="l" t="t" r="r" b="b"/>
            <a:pathLst>
              <a:path w="1090749" h="1090749">
                <a:moveTo>
                  <a:pt x="1090749" y="0"/>
                </a:moveTo>
                <a:lnTo>
                  <a:pt x="1090749" y="520353"/>
                </a:lnTo>
                <a:lnTo>
                  <a:pt x="1054097" y="529777"/>
                </a:lnTo>
                <a:cubicBezTo>
                  <a:pt x="804459" y="607423"/>
                  <a:pt x="607423" y="804459"/>
                  <a:pt x="529777" y="1054097"/>
                </a:cubicBezTo>
                <a:lnTo>
                  <a:pt x="520353" y="1090749"/>
                </a:lnTo>
                <a:lnTo>
                  <a:pt x="0" y="1090749"/>
                </a:lnTo>
                <a:lnTo>
                  <a:pt x="9646" y="1027542"/>
                </a:lnTo>
                <a:cubicBezTo>
                  <a:pt x="114196" y="516617"/>
                  <a:pt x="516617" y="114196"/>
                  <a:pt x="1027542" y="9646"/>
                </a:cubicBezTo>
                <a:lnTo>
                  <a:pt x="1090749"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187678" y="2324886"/>
            <a:ext cx="720631" cy="720631"/>
          </a:xfrm>
          <a:custGeom>
            <a:rect l="l" t="t" r="r" b="b"/>
            <a:pathLst>
              <a:path w="1090749" h="1090749">
                <a:moveTo>
                  <a:pt x="0" y="0"/>
                </a:moveTo>
                <a:lnTo>
                  <a:pt x="63206" y="9646"/>
                </a:lnTo>
                <a:cubicBezTo>
                  <a:pt x="574131" y="114196"/>
                  <a:pt x="976552" y="516617"/>
                  <a:pt x="1081102" y="1027542"/>
                </a:cubicBezTo>
                <a:lnTo>
                  <a:pt x="1090749" y="1090749"/>
                </a:lnTo>
                <a:lnTo>
                  <a:pt x="570395" y="1090749"/>
                </a:lnTo>
                <a:lnTo>
                  <a:pt x="560971" y="1054097"/>
                </a:lnTo>
                <a:cubicBezTo>
                  <a:pt x="483326" y="804459"/>
                  <a:pt x="286290" y="607423"/>
                  <a:pt x="36651" y="529777"/>
                </a:cubicBezTo>
                <a:lnTo>
                  <a:pt x="0" y="520353"/>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202215" y="3310349"/>
            <a:ext cx="720631" cy="720631"/>
          </a:xfrm>
          <a:custGeom>
            <a:rect l="l" t="t" r="r" b="b"/>
            <a:pathLst>
              <a:path w="1090749" h="1090749">
                <a:moveTo>
                  <a:pt x="0" y="0"/>
                </a:moveTo>
                <a:lnTo>
                  <a:pt x="520353" y="0"/>
                </a:lnTo>
                <a:lnTo>
                  <a:pt x="529777" y="36651"/>
                </a:lnTo>
                <a:cubicBezTo>
                  <a:pt x="607423" y="286290"/>
                  <a:pt x="804459" y="483326"/>
                  <a:pt x="1054097" y="560971"/>
                </a:cubicBezTo>
                <a:lnTo>
                  <a:pt x="1090749" y="570395"/>
                </a:lnTo>
                <a:lnTo>
                  <a:pt x="1090749" y="1090749"/>
                </a:lnTo>
                <a:lnTo>
                  <a:pt x="1027542" y="1081102"/>
                </a:lnTo>
                <a:cubicBezTo>
                  <a:pt x="516617" y="976552"/>
                  <a:pt x="114196" y="574131"/>
                  <a:pt x="9646" y="63206"/>
                </a:cubic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187678" y="3310349"/>
            <a:ext cx="720631" cy="720631"/>
          </a:xfrm>
          <a:custGeom>
            <a:rect l="l" t="t" r="r" b="b"/>
            <a:pathLst>
              <a:path w="1090748" h="1090748">
                <a:moveTo>
                  <a:pt x="570395" y="0"/>
                </a:moveTo>
                <a:lnTo>
                  <a:pt x="1090748" y="0"/>
                </a:lnTo>
                <a:lnTo>
                  <a:pt x="1081102" y="63206"/>
                </a:lnTo>
                <a:cubicBezTo>
                  <a:pt x="976552" y="574131"/>
                  <a:pt x="574131" y="976552"/>
                  <a:pt x="63206" y="1081102"/>
                </a:cubicBezTo>
                <a:lnTo>
                  <a:pt x="0" y="1090748"/>
                </a:lnTo>
                <a:lnTo>
                  <a:pt x="0" y="570395"/>
                </a:lnTo>
                <a:lnTo>
                  <a:pt x="36651" y="560971"/>
                </a:lnTo>
                <a:cubicBezTo>
                  <a:pt x="286290" y="483326"/>
                  <a:pt x="483326" y="286290"/>
                  <a:pt x="560971" y="36651"/>
                </a:cubicBezTo>
                <a:lnTo>
                  <a:pt x="570395"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3010349" y="1696423"/>
            <a:ext cx="490307" cy="490307"/>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8674179" y="1696307"/>
            <a:ext cx="490538" cy="490538"/>
          </a:xfrm>
          <a:custGeom>
            <a:rect l="l" t="t" r="r" b="b"/>
            <a:pathLst>
              <a:path w="304800" h="304800">
                <a:moveTo>
                  <a:pt x="57150" y="114300"/>
                </a:moveTo>
                <a:lnTo>
                  <a:pt x="0" y="171450"/>
                </a:lnTo>
                <a:lnTo>
                  <a:pt x="114300" y="285750"/>
                </a:lnTo>
                <a:lnTo>
                  <a:pt x="304800" y="95250"/>
                </a:lnTo>
                <a:lnTo>
                  <a:pt x="247650" y="38100"/>
                </a:lnTo>
                <a:lnTo>
                  <a:pt x="114300" y="1714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010233" y="4306919"/>
            <a:ext cx="490538" cy="490538"/>
          </a:xfrm>
          <a:custGeom>
            <a:rect l="l" t="t" r="r" b="b"/>
            <a:pathLst>
              <a:path w="304800" h="304800">
                <a:moveTo>
                  <a:pt x="152400" y="38100"/>
                </a:moveTo>
                <a:cubicBezTo>
                  <a:pt x="215427" y="38100"/>
                  <a:pt x="266700" y="89373"/>
                  <a:pt x="266700" y="152400"/>
                </a:cubicBezTo>
                <a:cubicBezTo>
                  <a:pt x="266700" y="215427"/>
                  <a:pt x="215427" y="266700"/>
                  <a:pt x="152400" y="266700"/>
                </a:cubicBezTo>
                <a:cubicBezTo>
                  <a:pt x="89373" y="266700"/>
                  <a:pt x="38100" y="215427"/>
                  <a:pt x="38100" y="152400"/>
                </a:cubicBezTo>
                <a:cubicBezTo>
                  <a:pt x="38100" y="89373"/>
                  <a:pt x="89373" y="38100"/>
                  <a:pt x="152400" y="38100"/>
                </a:cubicBezTo>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lnTo>
                  <a:pt x="152400" y="0"/>
                </a:lnTo>
                <a:close/>
                <a:moveTo>
                  <a:pt x="204045" y="176955"/>
                </a:moveTo>
                <a:lnTo>
                  <a:pt x="171450" y="144323"/>
                </a:lnTo>
                <a:lnTo>
                  <a:pt x="171450" y="76200"/>
                </a:lnTo>
                <a:lnTo>
                  <a:pt x="133131" y="76200"/>
                </a:lnTo>
                <a:lnTo>
                  <a:pt x="133131" y="152324"/>
                </a:lnTo>
                <a:cubicBezTo>
                  <a:pt x="133131" y="158058"/>
                  <a:pt x="135769" y="163001"/>
                  <a:pt x="139751" y="166535"/>
                </a:cubicBezTo>
                <a:lnTo>
                  <a:pt x="177108" y="203892"/>
                </a:lnTo>
                <a:lnTo>
                  <a:pt x="204045" y="17695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4179" y="4306919"/>
            <a:ext cx="490538" cy="490538"/>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643475" y="2556545"/>
            <a:ext cx="2551945" cy="488972"/>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事故调查的内容与方法</a:t>
              </a:r>
            </a:p>
          </p:txBody>
        </p:sp>
      </p:grpSp>
      <p:grpSp>
        <p:nvGrpSpPr>
          <p:cNvPr id="45" name="Group 45"/>
          <p:cNvGrpSpPr/>
          <p:nvPr/>
        </p:nvGrpSpPr>
        <p:grpSpPr>
          <a:xfrm>
            <a:off x="2100892" y="2655329"/>
            <a:ext cx="2309220" cy="1189048"/>
            <a:chOff x="2100892" y="2655329"/>
            <a:chExt cx="2309220" cy="1189048"/>
          </a:xfrm>
        </p:grpSpPr>
        <p:sp>
          <p:nvSpPr>
            <p:cNvPr id="46" name="TextBox 46"/>
            <p:cNvSpPr txBox="1"/>
            <p:nvPr/>
          </p:nvSpPr>
          <p:spPr>
            <a:xfrm>
              <a:off x="2100892" y="2655329"/>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调查内容包括事故发生的时间、地点、人员伤亡和财产损失情况。</a:t>
              </a:r>
            </a:p>
          </p:txBody>
        </p:sp>
      </p:grpSp>
      <p:grpSp>
        <p:nvGrpSpPr>
          <p:cNvPr id="47" name="Group 47"/>
          <p:cNvGrpSpPr/>
          <p:nvPr/>
        </p:nvGrpSpPr>
        <p:grpSpPr>
          <a:xfrm>
            <a:off x="2100892" y="5218283"/>
            <a:ext cx="2309220" cy="1189048"/>
            <a:chOff x="2100892" y="5218283"/>
            <a:chExt cx="2309220" cy="1189048"/>
          </a:xfrm>
        </p:grpSpPr>
        <p:sp>
          <p:nvSpPr>
            <p:cNvPr id="48" name="TextBox 48"/>
            <p:cNvSpPr txBox="1"/>
            <p:nvPr/>
          </p:nvSpPr>
          <p:spPr>
            <a:xfrm>
              <a:off x="2100892" y="5218283"/>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评估事故的性质和责任，确定事故责任人和相关责任单位。</a:t>
              </a:r>
            </a:p>
          </p:txBody>
        </p:sp>
      </p:grpSp>
      <p:grpSp>
        <p:nvGrpSpPr>
          <p:cNvPr id="49" name="Group 49"/>
          <p:cNvGrpSpPr/>
          <p:nvPr/>
        </p:nvGrpSpPr>
        <p:grpSpPr>
          <a:xfrm>
            <a:off x="7764838" y="2655329"/>
            <a:ext cx="2309220" cy="1189048"/>
            <a:chOff x="7764838" y="2655329"/>
            <a:chExt cx="2309220" cy="1189048"/>
          </a:xfrm>
        </p:grpSpPr>
        <p:sp>
          <p:nvSpPr>
            <p:cNvPr id="50" name="TextBox 50"/>
            <p:cNvSpPr txBox="1"/>
            <p:nvPr/>
          </p:nvSpPr>
          <p:spPr>
            <a:xfrm>
              <a:off x="7764838" y="2655329"/>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分析事故原因，包括直接原因、间接原因和管理原因等。</a:t>
              </a:r>
            </a:p>
          </p:txBody>
        </p:sp>
      </p:grpSp>
      <p:grpSp>
        <p:nvGrpSpPr>
          <p:cNvPr id="51" name="Group 51"/>
          <p:cNvGrpSpPr/>
          <p:nvPr/>
        </p:nvGrpSpPr>
        <p:grpSpPr>
          <a:xfrm>
            <a:off x="7764838" y="5218283"/>
            <a:ext cx="2309220" cy="1189048"/>
            <a:chOff x="7764838" y="5218283"/>
            <a:chExt cx="2309220" cy="1189048"/>
          </a:xfrm>
        </p:grpSpPr>
        <p:sp>
          <p:nvSpPr>
            <p:cNvPr id="52" name="TextBox 52"/>
            <p:cNvSpPr txBox="1"/>
            <p:nvPr/>
          </p:nvSpPr>
          <p:spPr>
            <a:xfrm>
              <a:off x="7764838" y="5218283"/>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提出防范措施和整改建议，防止类似事故再次发生。</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6232" r="26232"/>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23839" r="2383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6418" r="16418"/>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t="3284" b="328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TextBox 21"/>
          <p:cNvSpPr txBox="1"/>
          <p:nvPr/>
        </p:nvSpPr>
        <p:spPr>
          <a:xfrm>
            <a:off x="705451"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01</a:t>
            </a:r>
          </a:p>
        </p:txBody>
      </p:sp>
      <p:sp>
        <p:nvSpPr>
          <p:cNvPr id="22" name="TextBox 22"/>
          <p:cNvSpPr txBox="1"/>
          <p:nvPr/>
        </p:nvSpPr>
        <p:spPr>
          <a:xfrm>
            <a:off x="3571418" y="3467100"/>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02</a:t>
            </a:r>
          </a:p>
        </p:txBody>
      </p:sp>
      <p:sp>
        <p:nvSpPr>
          <p:cNvPr id="23" name="TextBox 23"/>
          <p:cNvSpPr txBox="1"/>
          <p:nvPr/>
        </p:nvSpPr>
        <p:spPr>
          <a:xfrm>
            <a:off x="9265251" y="3471017"/>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04</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事故调查的责任与权限</a:t>
              </a:r>
            </a:p>
          </p:txBody>
        </p:sp>
      </p:grpSp>
      <p:grpSp>
        <p:nvGrpSpPr>
          <p:cNvPr id="46" name="Group 46"/>
          <p:cNvGrpSpPr/>
          <p:nvPr/>
        </p:nvGrpSpPr>
        <p:grpSpPr>
          <a:xfrm>
            <a:off x="756455" y="4477571"/>
            <a:ext cx="2164942" cy="1552257"/>
            <a:chOff x="756455" y="4477571"/>
            <a:chExt cx="2164942" cy="1552257"/>
          </a:xfrm>
        </p:grpSpPr>
        <p:sp>
          <p:nvSpPr>
            <p:cNvPr id="47" name="TextBox 4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调查组有权要求相关单位和个人提供必要的资料和协助调查。</a:t>
              </a:r>
            </a:p>
          </p:txBody>
        </p:sp>
      </p:grpSp>
      <p:grpSp>
        <p:nvGrpSpPr>
          <p:cNvPr id="48" name="Group 48"/>
          <p:cNvGrpSpPr/>
          <p:nvPr/>
        </p:nvGrpSpPr>
        <p:grpSpPr>
          <a:xfrm>
            <a:off x="3628568" y="4477571"/>
            <a:ext cx="2164942" cy="1552257"/>
            <a:chOff x="3628568" y="4477571"/>
            <a:chExt cx="2164942" cy="1552257"/>
          </a:xfrm>
        </p:grpSpPr>
        <p:sp>
          <p:nvSpPr>
            <p:cNvPr id="49" name="TextBox 49"/>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调查组成员应遵守保密规定，不得泄露调查过程中的信息和资料。</a:t>
              </a:r>
            </a:p>
          </p:txBody>
        </p:sp>
      </p:grpSp>
      <p:grpSp>
        <p:nvGrpSpPr>
          <p:cNvPr id="50" name="Group 50"/>
          <p:cNvGrpSpPr/>
          <p:nvPr/>
        </p:nvGrpSpPr>
        <p:grpSpPr>
          <a:xfrm>
            <a:off x="6466794" y="4477571"/>
            <a:ext cx="2164942" cy="1552257"/>
            <a:chOff x="6466794" y="4477571"/>
            <a:chExt cx="2164942" cy="1552257"/>
          </a:xfrm>
        </p:grpSpPr>
        <p:sp>
          <p:nvSpPr>
            <p:cNvPr id="51" name="TextBox 51"/>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调查组应根据调查结果，向有关部门和企业提出处理意见和建议。</a:t>
              </a:r>
            </a:p>
          </p:txBody>
        </p:sp>
      </p:grpSp>
      <p:grpSp>
        <p:nvGrpSpPr>
          <p:cNvPr id="52" name="Group 52"/>
          <p:cNvGrpSpPr/>
          <p:nvPr/>
        </p:nvGrpSpPr>
        <p:grpSpPr>
          <a:xfrm>
            <a:off x="9318371" y="4477571"/>
            <a:ext cx="2164942" cy="1552257"/>
            <a:chOff x="9318371" y="4477571"/>
            <a:chExt cx="2164942" cy="1552257"/>
          </a:xfrm>
        </p:grpSpPr>
        <p:sp>
          <p:nvSpPr>
            <p:cNvPr id="53" name="TextBox 53"/>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对于涉嫌犯罪的事故，调查组应将相关证据和资料移交司法机关处理。</a:t>
              </a:r>
            </a:p>
          </p:txBody>
        </p:sp>
      </p:grpSp>
      <p:sp>
        <p:nvSpPr>
          <p:cNvPr id="54" name="TextBox 54"/>
          <p:cNvSpPr txBox="1"/>
          <p:nvPr/>
        </p:nvSpPr>
        <p:spPr>
          <a:xfrm>
            <a:off x="6416218"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03</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https://d.book118.com/158073111106006036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2024-09-16T02:32:01.712</cp:lastPrinted>
  <dcterms:created xsi:type="dcterms:W3CDTF">2024-09-15T18:32:01Z</dcterms:created>
  <dcterms:modified xsi:type="dcterms:W3CDTF">2024-09-15T18:32:04Z</dcterms:modified>
</cp:coreProperties>
</file>