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DC71A9-4D63-4D90-89C3-C1BAD39BD4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4A53FC-AB65-4D4D-8AA8-7BD2708DBF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CEC94B-E53F-4937-BE5B-804D0D1FAE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995059-4F01-4472-8755-04C32BCBE0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A05B3FE-E4C1-46CA-8AC1-6B56274D90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60225AA-DFB8-42C7-A6C6-1B5E72AC7C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326A660-955C-4379-B6C0-927FD94CC9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708264-89C1-471D-B385-BCFBEF5226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DFDE7B-D0F2-4EEB-B6EA-C6B0783672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295ED8-C3C9-4C84-B888-36A1D4204D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82E275-2078-400D-BF96-5B0B967025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5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" name="椭圆 3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 userDrawn="1">
            <p:ph type="ctrTitle" idx="2147483647" hasCustomPrompt="1"/>
          </p:nvPr>
        </p:nvSpPr>
        <p:spPr>
          <a:xfrm>
            <a:off x="7043681" y="4341644"/>
            <a:ext cx="4608954" cy="1006429"/>
          </a:xfrm>
        </p:spPr>
        <p:txBody>
          <a:bodyPr wrap="none" anchor="t">
            <a:spAutoFit/>
          </a:bodyPr>
          <a:lstStyle>
            <a:lvl1pPr lvl="0" algn="r" defTabSz="914400">
              <a:lnSpc>
                <a:spcPct val="90000"/>
              </a:lnSpc>
              <a:spcBef>
                <a:spcPct val="0"/>
              </a:spcBef>
              <a:buNone/>
              <a:defRPr lang="zh-CN" sz="66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66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5" name="副标题 2"/>
          <p:cNvSpPr>
            <a:spLocks noGrp="1"/>
          </p:cNvSpPr>
          <p:nvPr userDrawn="1">
            <p:ph type="subTitle" idx="1" hasCustomPrompt="1"/>
          </p:nvPr>
        </p:nvSpPr>
        <p:spPr>
          <a:xfrm>
            <a:off x="9044229" y="5591814"/>
            <a:ext cx="2608406" cy="341632"/>
          </a:xfrm>
        </p:spPr>
        <p:txBody>
          <a:bodyPr vert="horz" wrap="none" lIns="91440" tIns="45720" rIns="91440" bIns="45720" rtlCol="0">
            <a:spAutoFit/>
          </a:bodyPr>
          <a:lstStyle>
            <a:lvl1pPr marL="0" lvl="0" indent="0" algn="r" defTabSz="914400">
              <a:lnSpc>
                <a:spcPct val="90000"/>
              </a:lnSpc>
              <a:buFont typeface="Arial" pitchFamily="34" charset="0"/>
              <a:buNone/>
              <a:defRPr lang="zh-CN" sz="1800" b="0" i="0" spc="300">
                <a:solidFill>
                  <a:schemeClr val="bg1">
                    <a:lumMod val="50000"/>
                    <a:lumOff val="50000"/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点击编辑副标题样式</a:t>
            </a:r>
            <a:endParaRPr lang="zh-CN" sz="1800" b="0" i="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6" name="文本占位符 17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8454324" y="3587947"/>
            <a:ext cx="3198311" cy="701731"/>
          </a:xfrm>
        </p:spPr>
        <p:txBody>
          <a:bodyPr wrap="none" anchor="b">
            <a:spAutoFit/>
          </a:bodyPr>
          <a:lstStyle>
            <a:lvl1pPr marL="0" lvl="0" indent="0" algn="r" defTabSz="914400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lang="zh-CN" sz="44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44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7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形状 7"/>
          <p:cNvSpPr>
            <a:spLocks noChangeAspect="1"/>
          </p:cNvSpPr>
          <p:nvPr userDrawn="1"/>
        </p:nvSpPr>
        <p:spPr>
          <a:xfrm>
            <a:off x="701502" y="0"/>
            <a:ext cx="9909322" cy="6858000"/>
          </a:xfrm>
          <a:custGeom>
            <a:gdLst>
              <a:gd name="connsiteX0" fmla="*/ 2565736 w 9909322"/>
              <a:gd name="connsiteY0" fmla="*/ 0 h 6858000"/>
              <a:gd name="connsiteX1" fmla="*/ 7343586 w 9909322"/>
              <a:gd name="connsiteY1" fmla="*/ 0 h 6858000"/>
              <a:gd name="connsiteX2" fmla="*/ 7523833 w 9909322"/>
              <a:gd name="connsiteY2" fmla="*/ 103640 h 6858000"/>
              <a:gd name="connsiteX3" fmla="*/ 9909322 w 9909322"/>
              <a:gd name="connsiteY3" fmla="*/ 4340998 h 6858000"/>
              <a:gd name="connsiteX4" fmla="*/ 9311321 w 9909322"/>
              <a:gd name="connsiteY4" fmla="*/ 6702684 h 6858000"/>
              <a:gd name="connsiteX5" fmla="*/ 9222016 w 9909322"/>
              <a:gd name="connsiteY5" fmla="*/ 6858000 h 6858000"/>
              <a:gd name="connsiteX6" fmla="*/ 687306 w 9909322"/>
              <a:gd name="connsiteY6" fmla="*/ 6858000 h 6858000"/>
              <a:gd name="connsiteX7" fmla="*/ 598001 w 9909322"/>
              <a:gd name="connsiteY7" fmla="*/ 6702684 h 6858000"/>
              <a:gd name="connsiteX8" fmla="*/ 0 w 9909322"/>
              <a:gd name="connsiteY8" fmla="*/ 4340998 h 6858000"/>
              <a:gd name="connsiteX9" fmla="*/ 2385489 w 9909322"/>
              <a:gd name="connsiteY9" fmla="*/ 10364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09322" h="6858000">
                <a:moveTo>
                  <a:pt x="2565736" y="0"/>
                </a:moveTo>
                <a:lnTo>
                  <a:pt x="7343586" y="0"/>
                </a:lnTo>
                <a:lnTo>
                  <a:pt x="7523833" y="103640"/>
                </a:lnTo>
                <a:cubicBezTo>
                  <a:pt x="8953990" y="972624"/>
                  <a:pt x="9909322" y="2545246"/>
                  <a:pt x="9909322" y="4340998"/>
                </a:cubicBezTo>
                <a:cubicBezTo>
                  <a:pt x="9909322" y="5196118"/>
                  <a:pt x="9692693" y="6000642"/>
                  <a:pt x="9311321" y="6702684"/>
                </a:cubicBezTo>
                <a:lnTo>
                  <a:pt x="9222016" y="6858000"/>
                </a:lnTo>
                <a:lnTo>
                  <a:pt x="687306" y="6858000"/>
                </a:lnTo>
                <a:lnTo>
                  <a:pt x="598001" y="6702684"/>
                </a:lnTo>
                <a:cubicBezTo>
                  <a:pt x="216629" y="6000642"/>
                  <a:pt x="0" y="5196118"/>
                  <a:pt x="0" y="4340998"/>
                </a:cubicBezTo>
                <a:cubicBezTo>
                  <a:pt x="0" y="2545246"/>
                  <a:pt x="955332" y="972624"/>
                  <a:pt x="2385489" y="10364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1"/>
          <p:cNvPicPr>
            <a:picLocks noChangeAspect="1"/>
          </p:cNvPicPr>
          <p:nvPr userDrawn="1"/>
        </p:nvPicPr>
        <p:blipFill>
          <a:blip r:embed="rId1">
            <a:alphaModFix amt="50000"/>
          </a:blip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sp>
        <p:nvSpPr>
          <p:cNvPr id="18" name="椭圆 1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椭圆 2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8102101042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内镜中心护理工作概述与实践\n## 1.内镜中心护理的重要性及发展趋势\n### 1.1内镜中心护理在内镜检查中的关键作用\n### 1.2内镜中心护理的发展趋势与需求\n### 1.3内镜中心护理与患者安全\n## 2.内镜中心护理团队的建设与协作\n### 2.1内镜中心护理团队的组织架构与职责\n### 2.2内镜中心护理团队的专业培训与素质提升\n### 2.3内镜中心护理团队的高效协作与沟通\n## 3.内镜中心护理操作技术与规范\n### 3.1内镜中心护理操作的基本原则与流程\n### 3.2内镜中心护理操作的技巧与经验\n### 3.3内镜中心护理操作的并发症预防与处理\n## 4.内镜中心护理质量监控与持续改进\n### 4.1内镜中心护理质量监控体系的建立与实施\n### 4.2内镜中心护理质量数据的收集与分析\n### 4.3内镜中心护理质量的持续改进与提升\n## 5.内镜中心护理创新与患者满意度\n### 5.1内镜中心护理创新实践与经验分享\n### 5.2内镜中心护理对患者满意度的影响与提升\n### 5.3内镜中心护理创新与发展前景\n&quot;,&quot;templateId&quot;:&quot;wcihqg1n4jgz7pwewmrddotw8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7309" y="4341644"/>
            <a:ext cx="1126490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6000"/>
              <a:t>内镜中心护理工作概述与实践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6877435" y="5591814"/>
            <a:ext cx="4775200" cy="336550"/>
          </a:xfrm>
        </p:spPr>
        <p:txBody>
          <a:bodyPr>
            <a:spAutoFit/>
          </a:bodyPr>
          <a:lstStyle/>
          <a:p>
            <a:pPr marL="0" indent="0">
              <a:buNone/>
            </a:pPr>
            <a:r>
              <a:rPr lang="en-US"/>
              <a:t>TENCENT DOCS SMART CREATE</a:t>
            </a:r>
            <a:endParaRPr lang="zh-CN"/>
          </a:p>
        </p:txBody>
      </p:sp>
      <p:cxnSp>
        <p:nvCxnSpPr>
          <p:cNvPr id="4" name="直线连接符 4"/>
          <p:cNvCxnSpPr/>
          <p:nvPr/>
        </p:nvCxnSpPr>
        <p:spPr>
          <a:xfrm>
            <a:off x="10950590" y="752149"/>
            <a:ext cx="54000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397309" y="515266"/>
            <a:ext cx="1101071" cy="337913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Tencent</a:t>
            </a:r>
            <a:r>
              <a:rPr lang="zh-CN" altLang="en-US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 </a:t>
            </a:r>
            <a:r>
              <a:rPr lang="en-US" altLang="zh-CN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Docs</a:t>
            </a:r>
            <a:endParaRPr kumimoji="1" lang="en-US" altLang="zh-CN" spc="0">
              <a:solidFill>
                <a:schemeClr val="accent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内镜中心护理的重要性及发展趋势</a:t>
            </a:r>
            <a:endParaRPr/>
          </a:p>
        </p:txBody>
      </p:sp>
      <p:sp>
        <p:nvSpPr>
          <p:cNvPr id="12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01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6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167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168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169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确保患者空腹，减少不适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为患者提供心理疏导，减轻紧张情绪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准备内镜检查所需的器械和药品</a:t>
                </a:r>
                <a:endParaRPr/>
              </a:p>
            </p:txBody>
          </p:sp>
          <p:sp>
            <p:nvSpPr>
              <p:cNvPr id="17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内镜检查前的准备</a:t>
                </a:r>
                <a:endParaRPr/>
              </a:p>
            </p:txBody>
          </p:sp>
        </p:grpSp>
        <p:grpSp>
          <p:nvGrpSpPr>
            <p:cNvPr id="172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173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协助医生进行内镜操作，确保检查顺利进行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观察患者生命体征，及时发现并处理异常情况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提供患者舒适的环境和关怀，减轻痛苦</a:t>
                </a:r>
                <a:endParaRPr/>
              </a:p>
            </p:txBody>
          </p:sp>
          <p:sp>
            <p:nvSpPr>
              <p:cNvPr id="174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内镜检查过程中的护理</a:t>
                </a:r>
                <a:endParaRPr/>
              </a:p>
            </p:txBody>
          </p:sp>
          <p:sp>
            <p:nvSpPr>
              <p:cNvPr id="175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76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177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指导患者正确的休息和饮食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观察患者术后并发症，及时处理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提供患者术后健康指导和随访</a:t>
                </a:r>
                <a:endParaRPr/>
              </a:p>
            </p:txBody>
          </p:sp>
          <p:sp>
            <p:nvSpPr>
              <p:cNvPr id="178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内镜检查后的护理</a:t>
                </a:r>
                <a:endParaRPr/>
              </a:p>
            </p:txBody>
          </p:sp>
          <p:sp>
            <p:nvSpPr>
              <p:cNvPr id="179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8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内镜中心护理在内镜检查中的关键作用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83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84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85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内镜中心护理技术的创新与发展</a:t>
                </a:r>
                <a:endParaRPr/>
              </a:p>
            </p:txBody>
          </p:sp>
          <p:sp>
            <p:nvSpPr>
              <p:cNvPr id="186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内镜检查技术的不断更新，如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机器人辅助内镜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内镜治疗技术的创新，如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内镜下黏膜切除术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内镜护理技术的提升，如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内镜清洗消毒技术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</p:txBody>
          </p:sp>
        </p:grpSp>
        <p:grpSp>
          <p:nvGrpSpPr>
            <p:cNvPr id="187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8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内镜中心护理人才的需求</a:t>
                </a:r>
                <a:endParaRPr/>
              </a:p>
            </p:txBody>
          </p:sp>
          <p:sp>
            <p:nvSpPr>
              <p:cNvPr id="18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高素质的护理人才，具备内镜护理专业知识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良好的沟通能力和团队协作精神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适应内镜中心快速发展的需求</a:t>
                </a:r>
                <a:endParaRPr/>
              </a:p>
            </p:txBody>
          </p:sp>
        </p:grpSp>
        <p:grpSp>
          <p:nvGrpSpPr>
            <p:cNvPr id="190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19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内镜中心护理管理的改进与优化</a:t>
                </a:r>
                <a:endParaRPr/>
              </a:p>
            </p:txBody>
          </p:sp>
          <p:sp>
            <p:nvSpPr>
              <p:cNvPr id="192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建立完善的内镜中心护理管理制度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加强内镜中心护理质量监控，提高护理质量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优化内镜中心护理工作流程，提高工作效率</a:t>
                </a:r>
                <a:endParaRPr/>
              </a:p>
            </p:txBody>
          </p:sp>
        </p:grpSp>
      </p:grpSp>
      <p:sp>
        <p:nvSpPr>
          <p:cNvPr id="19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内镜中心护理的发展趋势与需求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96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97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患者安全管理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加强患者身份识别，防止差错发生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确保内镜检查器械消毒合格，防止感染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提高患者知情同意率，尊重患者权益</a:t>
                </a:r>
                <a:endParaRPr/>
              </a:p>
            </p:txBody>
          </p:sp>
          <p:pic>
            <p:nvPicPr>
              <p:cNvPr id="20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01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02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并发症的预防与处理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熟练掌握内镜检查并发症的预防措施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发现并发症及时处理，及时报告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加强患者健康教育，提高患者自我防护意识</a:t>
                </a:r>
                <a:endParaRPr/>
              </a:p>
            </p:txBody>
          </p:sp>
          <p:pic>
            <p:nvPicPr>
              <p:cNvPr id="205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06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07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护理纠纷的防范与处理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加强护理人员法律法规教育，提高法律意识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建立有效的护理纠纷防范机制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妥善处理护理纠纷，维护患者和护理人员的权益</a:t>
                </a:r>
                <a:endParaRPr/>
              </a:p>
            </p:txBody>
          </p:sp>
          <p:pic>
            <p:nvPicPr>
              <p:cNvPr id="210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内镜中心护理与患者安全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3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内镜中心护理团队的建设与协作</a:t>
            </a:r>
            <a:endParaRPr/>
          </a:p>
        </p:txBody>
      </p:sp>
      <p:sp>
        <p:nvSpPr>
          <p:cNvPr id="214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02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组织架构</a:t>
                </a:r>
                <a:endParaRPr/>
              </a:p>
            </p:txBody>
          </p:sp>
          <p:sp>
            <p:nvSpPr>
              <p:cNvPr id="22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设立合理的护理岗位，明确各岗位职责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建立高效的护理团队，实现人员优化配置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加强护理团队之间的协作，提高工作效率</a:t>
                </a:r>
                <a:endParaRPr/>
              </a:p>
            </p:txBody>
          </p:sp>
          <p:sp>
            <p:nvSpPr>
              <p:cNvPr id="22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岗位职责</a:t>
                </a:r>
                <a:endParaRPr/>
              </a:p>
            </p:txBody>
          </p:sp>
          <p:sp>
            <p:nvSpPr>
              <p:cNvPr id="22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护士长：负责护理团队的管理和协调，确保护理工作顺利进行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主管护师：负责内镜中心护理工作的指导和监督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护师：负责内镜检查前后的护理工作，协助医生进行内镜操作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护士：负责内镜中心的日常护理工作，执行医嘱和护理措施</a:t>
                </a:r>
                <a:endParaRPr/>
              </a:p>
            </p:txBody>
          </p:sp>
          <p:sp>
            <p:nvSpPr>
              <p:cNvPr id="22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内镜中心护理团队的组织架构与职责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内镜中心护理团队的专业培训与素质提升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专业培训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定期组织护理人员参加内镜护理专业培训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鼓励护理人员参加学术交流和技能培训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提高护理人员的专业技能和知识水平</a:t>
                </a:r>
                <a:endParaRPr/>
              </a:p>
            </p:txBody>
          </p:sp>
          <p:pic>
            <p:nvPicPr>
              <p:cNvPr id="2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素质提升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加强护理人员的职业道德教育，提高服务质量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培养护理人员的团队协作精神，提高团队凝聚力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提高护理人员的沟通能力，加强与患者的沟通</a:t>
                </a:r>
                <a:endParaRPr/>
              </a:p>
            </p:txBody>
          </p:sp>
          <p:pic>
            <p:nvPicPr>
              <p:cNvPr id="24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内镜中心护理团队的高效协作与沟通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建立有效的沟通机制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定期召开护理团队会议，汇报工作，解决问题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加强护理人员之间的沟通交流，分享经验和技巧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建立内镜中心护理信息平台，实现信息共享</a:t>
                </a:r>
                <a:endParaRPr/>
              </a:p>
            </p:txBody>
          </p:sp>
          <p:pic>
            <p:nvPicPr>
              <p:cNvPr id="2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优化协作流程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制定内镜中心护理工作流程，明确各岗位协作职责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加强护理人员之间的协作，提高工作效率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定期评估护理团队协作效果，持续改进</a:t>
                </a:r>
                <a:endParaRPr/>
              </a:p>
            </p:txBody>
          </p:sp>
          <p:pic>
            <p:nvPicPr>
              <p:cNvPr id="25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内镜中心护理操作技术与规范</a:t>
            </a:r>
            <a:endParaRPr/>
          </a:p>
        </p:txBody>
      </p:sp>
      <p:sp>
        <p:nvSpPr>
          <p:cNvPr id="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03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基本原则</a:t>
                </a:r>
                <a:endParaRPr/>
              </a:p>
            </p:txBody>
          </p:sp>
          <p:sp>
            <p:nvSpPr>
              <p:cNvPr id="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严格遵守内镜中心护理操作规程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注重患者舒适度和满意度，提供优质的护理服务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加强内镜中心护理质量监控，提高护理质量</a:t>
                </a:r>
                <a:endParaRPr/>
              </a:p>
            </p:txBody>
          </p:sp>
          <p:sp>
            <p:nvSpPr>
              <p:cNvPr id="1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操作流程</a:t>
                </a:r>
                <a:endParaRPr/>
              </a:p>
            </p:txBody>
          </p:sp>
          <p:sp>
            <p:nvSpPr>
              <p:cNvPr id="2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内镜检查前的准备：患者评估、器械准备、环境布置等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内镜检查过程中的护理：协助医生操作、观察生命体征、提供心理支持等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内镜检查后的护理：指导休息饮食、观察并发症、提供健康指导等</a:t>
                </a:r>
                <a:endParaRPr/>
              </a:p>
            </p:txBody>
          </p:sp>
          <p:sp>
            <p:nvSpPr>
              <p:cNvPr id="2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内镜中心护理操作的基本原则与流程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https://d.book118.com/158102101042006037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minimalist_dark">
      <a:dk1>
        <a:srgbClr val="FFFFFF"/>
      </a:dk1>
      <a:lt1>
        <a:srgbClr val="000000"/>
      </a:lt1>
      <a:dk2>
        <a:srgbClr val="F5F4F5"/>
      </a:dk2>
      <a:lt2>
        <a:srgbClr val="24282D"/>
      </a:lt2>
      <a:accent1>
        <a:srgbClr val="C1C5CB"/>
      </a:accent1>
      <a:accent2>
        <a:srgbClr val="A1A5AA"/>
      </a:accent2>
      <a:accent3>
        <a:srgbClr val="828589"/>
      </a:accent3>
      <a:accent4>
        <a:srgbClr val="C4BEBC"/>
      </a:accent4>
      <a:accent5>
        <a:srgbClr val="7A7B79"/>
      </a:accent5>
      <a:accent6>
        <a:srgbClr val="5C555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内镜中心护理工作概述与实践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2024-09-17T01:02:32.296</cp:lastPrinted>
  <dcterms:created xsi:type="dcterms:W3CDTF">2024-09-16T17:02:32Z</dcterms:created>
  <dcterms:modified xsi:type="dcterms:W3CDTF">2024-09-16T17:02:34Z</dcterms:modified>
</cp:coreProperties>
</file>