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FCDD3-7127-48D3-AAED-A564C3EC9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BFB84-C62A-4A7B-BC41-7C9855F4D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DA4FC-3EF8-4500-924C-FA17A8A26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06E10-4BCC-4288-BD6D-506282140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380A9-F07D-4E1E-87AD-E448B6E78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57F802-F59E-492A-AEB1-F21EDDEE0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94A25-F09B-4341-8BDA-61C57B654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A14B8-7F33-4CED-849D-CC07205CF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15DA2-23BC-4FBE-9292-76BCFC5E5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FE91F-6B8D-460B-8339-F0BAE58E4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1754D-154B-41F9-8DCB-DC680C352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210200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33755" y="1311275"/>
            <a:ext cx="9953625" cy="2387600"/>
          </a:xfrm>
        </p:spPr>
        <p:txBody>
          <a:bodyPr/>
          <a:lstStyle/>
          <a:p>
            <a:r>
              <a:rPr lang="zh-CN" altLang="zh-CN"/>
              <a:t>护理风险各项应急预案（二）</a:t>
            </a:r>
            <a:endParaRPr lang="zh-CN" altLang="zh-CN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6280" y="974725"/>
            <a:ext cx="10515600" cy="1049020"/>
          </a:xfrm>
        </p:spPr>
        <p:txBody>
          <a:bodyPr>
            <a:normAutofit/>
          </a:bodyPr>
          <a:lstStyle/>
          <a:p>
            <a:r>
              <a:rPr lang="zh-CN" altLang="en-US" sz="4445"/>
              <a:t>目的</a:t>
            </a:r>
            <a:endParaRPr lang="zh-CN" altLang="en-US" sz="4445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zh-CN" altLang="en-US"/>
              <a:t>针对可 能发 生 的各 类护理 突发事件 ，护理人 员可 以按 照预案迅速、有序、有效地 开展应急行动。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zh-CN" altLang="en-US" sz="4000">
                <a:sym typeface="+mn-ea"/>
              </a:rPr>
              <a:t>定义</a:t>
            </a:r>
            <a:endParaRPr lang="zh-CN" altLang="en-US" sz="4000">
              <a:sym typeface="+mn-ea"/>
            </a:endParaRPr>
          </a:p>
          <a:p>
            <a:r>
              <a:rPr lang="zh-CN" altLang="en-US">
                <a:sym typeface="+mn-ea"/>
              </a:rPr>
              <a:t>应急预案是指针对可能发生的突发事件，为迅速、有序地开展应急行动而预先制订的 行动方案。</a:t>
            </a:r>
            <a:endParaRPr lang="zh-CN" altLang="en-US">
              <a:sym typeface="+mn-ea"/>
            </a:endParaRPr>
          </a:p>
          <a:p>
            <a:pPr marL="0" indent="0">
              <a:buNone/>
            </a:pPr>
            <a:endParaRPr lang="zh-CN" altLang="en-US">
              <a:sym typeface="+mn-ea"/>
            </a:endParaRPr>
          </a:p>
          <a:p>
            <a:pPr marL="0" indent="0">
              <a:buNone/>
            </a:pPr>
            <a:r>
              <a:rPr lang="zh-CN" altLang="en-US" sz="4000">
                <a:sym typeface="+mn-ea"/>
              </a:rPr>
              <a:t>制订依据</a:t>
            </a:r>
            <a:endParaRPr lang="zh-CN" altLang="en-US" sz="4000">
              <a:sym typeface="+mn-ea"/>
            </a:endParaRPr>
          </a:p>
          <a:p>
            <a:r>
              <a:rPr lang="zh-CN" altLang="en-US">
                <a:sym typeface="+mn-ea"/>
              </a:rPr>
              <a:t>《 三 甲 医院评审标准实施细则(2020年版)》</a:t>
            </a:r>
            <a:endParaRPr lang="zh-CN" altLang="en-US"/>
          </a:p>
          <a:p>
            <a:pPr marL="0" indent="0">
              <a:buNone/>
            </a:pPr>
            <a:endParaRPr lang="zh-CN" altLang="en-US" sz="4000"/>
          </a:p>
          <a:p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052195"/>
            <a:ext cx="10515600" cy="63881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患者 突发病情变化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预 防措施</a:t>
            </a:r>
            <a:endParaRPr lang="zh-CN" altLang="en-US"/>
          </a:p>
          <a:p>
            <a:r>
              <a:rPr lang="zh-CN" altLang="en-US"/>
              <a:t>护理人员应掌握患者病情 ，并按要求巡视 ，尤其是新入、危重患者 ，进行预见性的观察护理 ， 以便及早发现病情变化 ，发现病情变化立即采取抢救措施。</a:t>
            </a:r>
            <a:endParaRPr lang="zh-CN" altLang="en-US"/>
          </a:p>
          <a:p>
            <a:r>
              <a:rPr lang="zh-CN" altLang="en-US"/>
              <a:t>注重与患者及家属的沟通宣教，特别是疾病相关知识及注意事项，有异常及时告知医护人员。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</a:rPr>
              <a:t>急救物 品做到“ 五定 ” ，班班清点 ，保持完好率100%</a:t>
            </a:r>
            <a:r>
              <a:rPr lang="zh-CN" altLang="en-US"/>
              <a:t>。</a:t>
            </a:r>
            <a:endParaRPr lang="zh-CN" altLang="en-US"/>
          </a:p>
          <a:p>
            <a:r>
              <a:rPr lang="zh-CN" altLang="en-US"/>
              <a:t>医护人员应掌握常见急危重症的抢救流程与技能，遇突发情况能及时、有效进行处理。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150620"/>
            <a:ext cx="10515600" cy="97663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ym typeface="+mn-ea"/>
              </a:rPr>
              <a:t>患者 突发病情变化</a:t>
            </a:r>
            <a:br>
              <a:rPr lang="zh-CN" altLang="en-US"/>
            </a:b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lstStyle/>
          <a:p>
            <a:pPr marL="0" indent="0">
              <a:buNone/>
            </a:pPr>
            <a:r>
              <a:rPr lang="zh-CN" altLang="en-US"/>
              <a:t>应急预案</a:t>
            </a:r>
            <a:endParaRPr lang="zh-CN" altLang="en-US"/>
          </a:p>
          <a:p>
            <a:r>
              <a:rPr lang="zh-CN" altLang="en-US"/>
              <a:t>值班护士立即通知值班医师(如医师手术或会诊，可先实施，如：</a:t>
            </a:r>
            <a:endParaRPr lang="zh-CN" altLang="en-US"/>
          </a:p>
          <a:p>
            <a:pPr marL="0" indent="0">
              <a:buNone/>
            </a:pPr>
            <a:r>
              <a:rPr lang="en-US" altLang="zh-CN"/>
              <a:t>   </a:t>
            </a:r>
            <a:r>
              <a:rPr lang="zh-CN" altLang="en-US"/>
              <a:t>吸氧、吸痰、 建立静脉通道 、测血压 、行胸外心脏按压 等)。</a:t>
            </a:r>
            <a:endParaRPr lang="zh-CN" altLang="en-US"/>
          </a:p>
          <a:p>
            <a:r>
              <a:rPr lang="zh-CN" altLang="en-US"/>
              <a:t>立即做好抢救的准备工作。</a:t>
            </a:r>
            <a:endParaRPr lang="zh-CN" altLang="en-US"/>
          </a:p>
          <a:p>
            <a:r>
              <a:rPr lang="zh-CN" altLang="en-US"/>
              <a:t>积极配合医师抢救。</a:t>
            </a:r>
            <a:endParaRPr lang="zh-CN" altLang="en-US"/>
          </a:p>
          <a:p>
            <a:r>
              <a:rPr lang="zh-CN" altLang="en-US"/>
              <a:t>通知患者家属。</a:t>
            </a:r>
            <a:endParaRPr lang="zh-CN" altLang="en-US"/>
          </a:p>
          <a:p>
            <a:r>
              <a:rPr lang="zh-CN" altLang="en-US"/>
              <a:t>做好病情记录及抢救记录。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</a:rPr>
              <a:t>某些重大抢救或对重要人物抢救，应及时报告医务科、护理部、</a:t>
            </a:r>
            <a:endParaRPr lang="zh-CN" altLang="en-US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altLang="zh-CN">
                <a:solidFill>
                  <a:srgbClr val="FF0000"/>
                </a:solidFill>
              </a:rPr>
              <a:t>   </a:t>
            </a:r>
            <a:r>
              <a:rPr lang="zh-CN" altLang="en-US">
                <a:solidFill>
                  <a:srgbClr val="FF0000"/>
                </a:solidFill>
              </a:rPr>
              <a:t>总值班(夜间）</a:t>
            </a:r>
            <a:r>
              <a:rPr lang="zh-CN" altLang="en-US"/>
              <a:t>。 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041400"/>
            <a:ext cx="10515600" cy="649605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ym typeface="+mn-ea"/>
              </a:rPr>
              <a:t>患者 突发病情变化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护理流程</a:t>
            </a:r>
            <a:endParaRPr lang="zh-CN" altLang="en-US"/>
          </a:p>
          <a:p>
            <a:endParaRPr lang="zh-CN" altLang="en-US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660525" y="2319655"/>
            <a:ext cx="7498080" cy="377761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162685"/>
            <a:ext cx="10515600" cy="52832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患者突发猝死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10000"/>
          </a:bodyPr>
          <a:lstStyle/>
          <a:p>
            <a:pPr marL="0" indent="0">
              <a:buNone/>
            </a:pPr>
            <a:r>
              <a:rPr lang="zh-CN" altLang="en-US"/>
              <a:t>预防措施</a:t>
            </a:r>
            <a:endParaRPr lang="zh-CN" altLang="en-US"/>
          </a:p>
          <a:p>
            <a:r>
              <a:rPr lang="zh-CN" altLang="en-US"/>
              <a:t>积极开展健康宣教，特别是高风险患者，保持良好的生活习惯，避免不良刺激。 </a:t>
            </a:r>
            <a:endParaRPr lang="zh-CN" altLang="en-US"/>
          </a:p>
          <a:p>
            <a:r>
              <a:rPr lang="zh-CN" altLang="en-US"/>
              <a:t>有基础疾病的患者应积极治疗，加强陪护，警惕心脏病史患者病情发作。 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</a:rPr>
              <a:t>做到早发现、早诊断、早治疗，及时治疗是预防猝死的关键</a:t>
            </a:r>
            <a:r>
              <a:rPr lang="zh-CN" altLang="en-US"/>
              <a:t>。</a:t>
            </a:r>
            <a:endParaRPr lang="zh-CN" altLang="en-US"/>
          </a:p>
          <a:p>
            <a:r>
              <a:rPr lang="zh-CN" altLang="en-US"/>
              <a:t>定时巡视病房，密切观察病情变化，及时掌握患者动态，加强风险评估。</a:t>
            </a:r>
            <a:endParaRPr lang="zh-CN" altLang="en-US"/>
          </a:p>
          <a:p>
            <a:pPr marL="0" indent="0">
              <a:buNone/>
            </a:pPr>
            <a:r>
              <a:rPr lang="en-US" altLang="zh-CN"/>
              <a:t>   </a:t>
            </a:r>
            <a:r>
              <a:rPr lang="zh-CN" altLang="en-US"/>
              <a:t>发现病情变化，立即采取抢救措施。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</a:rPr>
              <a:t>急救物品做到“五定”,班班清点，保持完好率100%</a:t>
            </a:r>
            <a:r>
              <a:rPr lang="zh-CN" altLang="en-US"/>
              <a:t>。</a:t>
            </a:r>
            <a:endParaRPr lang="zh-CN" altLang="en-US"/>
          </a:p>
          <a:p>
            <a:r>
              <a:rPr lang="zh-CN" altLang="en-US"/>
              <a:t>医护人员熟练掌握急救技术，熟悉常用急救仪器的性能、使用方法及注意事项。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162050"/>
            <a:ext cx="10515600" cy="52895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患者突发猝死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/>
              <a:t>应急预案</a:t>
            </a:r>
            <a:endParaRPr lang="zh-CN" altLang="en-US"/>
          </a:p>
          <a:p>
            <a:r>
              <a:rPr lang="zh-CN" altLang="en-US"/>
              <a:t>患者发生猝死时护士应立即抢救，同时通知医生，必要时报告科主任、护士长。 </a:t>
            </a:r>
            <a:endParaRPr lang="zh-CN" altLang="en-US"/>
          </a:p>
          <a:p>
            <a:r>
              <a:rPr lang="zh-CN" altLang="en-US"/>
              <a:t>通知家属。</a:t>
            </a:r>
            <a:endParaRPr lang="zh-CN" altLang="en-US"/>
          </a:p>
          <a:p>
            <a:r>
              <a:rPr lang="zh-CN" altLang="en-US"/>
              <a:t>配合医师进行抢救，向科主任、护士长汇报。必要时向医院总值班、医务科或护理部汇报抢救情况及结果。</a:t>
            </a:r>
            <a:endParaRPr lang="zh-CN" altLang="en-US"/>
          </a:p>
          <a:p>
            <a:r>
              <a:rPr lang="zh-CN" altLang="en-US"/>
              <a:t>做好病情记录及抢救记录。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</a:rPr>
              <a:t>在抢救过程中，要注意对同病室患者进行保护</a:t>
            </a:r>
            <a:r>
              <a:rPr lang="zh-CN" altLang="en-US"/>
              <a:t>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151890"/>
            <a:ext cx="10515600" cy="53911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患者突发猝死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护理流程</a:t>
            </a:r>
            <a:endParaRPr lang="zh-CN" altLang="en-US"/>
          </a:p>
          <a:p>
            <a:endParaRPr lang="zh-CN" altLang="en-US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960370" y="1659255"/>
            <a:ext cx="5925185" cy="519874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118235"/>
            <a:ext cx="10515600" cy="57277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突发昏迷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/>
              <a:t>预防措施</a:t>
            </a:r>
            <a:endParaRPr lang="zh-CN" altLang="en-US"/>
          </a:p>
          <a:p>
            <a:r>
              <a:rPr lang="zh-CN" altLang="en-US"/>
              <a:t>加强健康宣教，有基础疾病的患者应积极治疗，加强陪护。</a:t>
            </a:r>
            <a:endParaRPr lang="zh-CN" altLang="en-US"/>
          </a:p>
          <a:p>
            <a:r>
              <a:rPr lang="zh-CN" altLang="en-US"/>
              <a:t>护理人员及时掌握患者动态，定时巡视病房，密切观察病情变化，发现异常 及时报告并协助干预处理。</a:t>
            </a:r>
            <a:endParaRPr lang="zh-CN" altLang="en-US"/>
          </a:p>
          <a:p>
            <a:r>
              <a:rPr lang="zh-CN" altLang="en-US">
                <a:solidFill>
                  <a:schemeClr val="tx1"/>
                </a:solidFill>
              </a:rPr>
              <a:t>急救物品做到“五定”,班班清点，保持完好率100%</a:t>
            </a:r>
            <a:r>
              <a:rPr lang="zh-CN" altLang="en-US"/>
              <a:t>。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</a:rPr>
              <a:t>护理人员熟练掌握昏迷患者的急救护理技能，熟悉常用急救仪器的性能、使用方法及注意事项</a:t>
            </a:r>
            <a:r>
              <a:rPr lang="zh-CN" altLang="en-US"/>
              <a:t>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118235"/>
            <a:ext cx="10515600" cy="57277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突发昏迷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lstStyle/>
          <a:p>
            <a:pPr marL="0" indent="0">
              <a:buNone/>
            </a:pPr>
            <a:r>
              <a:rPr lang="zh-CN" altLang="en-US" sz="4000"/>
              <a:t>应急预案</a:t>
            </a:r>
            <a:endParaRPr lang="zh-CN" altLang="en-US" sz="4000"/>
          </a:p>
          <a:p>
            <a:r>
              <a:rPr lang="zh-CN" altLang="en-US"/>
              <a:t>立即呼救并通知医生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</a:rPr>
              <a:t>保持呼吸道通畅</a:t>
            </a:r>
            <a:r>
              <a:rPr lang="zh-CN" altLang="en-US"/>
              <a:t>：平卧，头偏向一侧或取侧卧位，及时清除口鼻分泌物。 予以氧气吸入，必要时吸痰。</a:t>
            </a:r>
            <a:endParaRPr lang="zh-CN" altLang="en-US"/>
          </a:p>
          <a:p>
            <a:r>
              <a:rPr lang="zh-CN" altLang="en-US"/>
              <a:t>持续心电监护。</a:t>
            </a:r>
            <a:endParaRPr lang="zh-CN" altLang="en-US"/>
          </a:p>
          <a:p>
            <a:r>
              <a:rPr lang="zh-CN" altLang="en-US"/>
              <a:t>迅速建立静脉通道，遵医嘱给药。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</a:rPr>
              <a:t>严密监测生命体征及意识、瞳孔变化，观察有无恶心、呕吐及呕吐物的性质与 量，准确记录出入量</a:t>
            </a:r>
            <a:r>
              <a:rPr lang="zh-CN" altLang="en-US"/>
              <a:t>。</a:t>
            </a:r>
            <a:endParaRPr lang="zh-CN" altLang="en-US"/>
          </a:p>
          <a:p>
            <a:r>
              <a:rPr lang="zh-CN" altLang="en-US"/>
              <a:t>遵医嘱脑保护治疗：头部置冰枕或戴冰帽等，完善相关检查，病因对症治疗。 </a:t>
            </a:r>
            <a:endParaRPr lang="zh-CN" altLang="en-US"/>
          </a:p>
          <a:p>
            <a:r>
              <a:rPr lang="zh-CN" altLang="en-US"/>
              <a:t> 做好护理记录。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118235"/>
            <a:ext cx="10515600" cy="57277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突发昏迷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护理流程</a:t>
            </a:r>
            <a:endParaRPr lang="zh-CN" altLang="en-US"/>
          </a:p>
        </p:txBody>
      </p:sp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185286" y="1471675"/>
            <a:ext cx="5821679" cy="505967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118235"/>
            <a:ext cx="10515600" cy="57277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患者有自伤倾向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/>
              <a:t>预防措施</a:t>
            </a:r>
            <a:endParaRPr lang="zh-CN" altLang="en-US"/>
          </a:p>
          <a:p>
            <a:r>
              <a:rPr lang="zh-CN" altLang="en-US"/>
              <a:t>加强与患者沟通交流，发现患者有自伤倾向时，应立即向经管医生及护士长汇报。 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</a:rPr>
              <a:t>及时进行风险评估和心理治疗</a:t>
            </a:r>
            <a:r>
              <a:rPr lang="zh-CN" altLang="en-US"/>
              <a:t>。</a:t>
            </a:r>
            <a:endParaRPr lang="zh-CN" altLang="en-US"/>
          </a:p>
          <a:p>
            <a:r>
              <a:rPr lang="zh-CN" altLang="en-US"/>
              <a:t>通知</a:t>
            </a:r>
            <a:r>
              <a:rPr lang="zh-CN" altLang="en-US">
                <a:solidFill>
                  <a:srgbClr val="FF0000"/>
                </a:solidFill>
              </a:rPr>
              <a:t>家属24小时陪护</a:t>
            </a:r>
            <a:r>
              <a:rPr lang="zh-CN" altLang="en-US"/>
              <a:t>，加大亲情和社会支持。</a:t>
            </a:r>
            <a:endParaRPr lang="zh-CN" altLang="en-US"/>
          </a:p>
          <a:p>
            <a:r>
              <a:rPr lang="zh-CN" altLang="en-US"/>
              <a:t>做好重点关注与心理疏导，做好交接班。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118235"/>
            <a:ext cx="10515600" cy="57277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ym typeface="+mn-ea"/>
              </a:rPr>
              <a:t>患者有自伤倾向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>
                <a:sym typeface="+mn-ea"/>
              </a:rPr>
              <a:t>应急预案</a:t>
            </a:r>
            <a:endParaRPr lang="zh-CN" altLang="en-US"/>
          </a:p>
          <a:p>
            <a:r>
              <a:rPr lang="zh-CN" altLang="en-US">
                <a:sym typeface="+mn-ea"/>
              </a:rPr>
              <a:t>值班护士发现患者有自伤倾向时，应立即报告医师，并向科主任、护士长汇 报，必要时报告医务科、护理部及总值班。</a:t>
            </a:r>
            <a:endParaRPr lang="zh-CN" altLang="en-US"/>
          </a:p>
          <a:p>
            <a:r>
              <a:rPr lang="zh-CN" altLang="en-US">
                <a:sym typeface="+mn-ea"/>
              </a:rPr>
              <a:t>向患者提供心理治疗和心理护理。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  <a:sym typeface="+mn-ea"/>
              </a:rPr>
              <a:t>做好必要的防范措施</a:t>
            </a:r>
            <a:r>
              <a:rPr lang="zh-CN" altLang="en-US">
                <a:sym typeface="+mn-ea"/>
              </a:rPr>
              <a:t>，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没收锐利的物品，锁好门窗，防止意外</a:t>
            </a:r>
            <a:r>
              <a:rPr lang="zh-CN" altLang="en-US">
                <a:sym typeface="+mn-ea"/>
              </a:rPr>
              <a:t>。 </a:t>
            </a:r>
            <a:endParaRPr lang="zh-CN" altLang="en-US">
              <a:sym typeface="+mn-ea"/>
            </a:endParaRPr>
          </a:p>
          <a:p>
            <a:r>
              <a:rPr lang="zh-CN" altLang="en-US">
                <a:sym typeface="+mn-ea"/>
              </a:rPr>
              <a:t>通知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家属要24小时陪护</a:t>
            </a:r>
            <a:r>
              <a:rPr lang="zh-CN" altLang="en-US">
                <a:solidFill>
                  <a:schemeClr val="tx1"/>
                </a:solidFill>
                <a:sym typeface="+mn-ea"/>
              </a:rPr>
              <a:t>，不得离开。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  <a:sym typeface="+mn-ea"/>
              </a:rPr>
              <a:t>详细交接班</a:t>
            </a:r>
            <a:r>
              <a:rPr lang="zh-CN" altLang="en-US">
                <a:sym typeface="+mn-ea"/>
              </a:rPr>
              <a:t>，同时多关心患者，准确掌握患者心理状态。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118235"/>
            <a:ext cx="10515600" cy="57277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ym typeface="+mn-ea"/>
              </a:rPr>
              <a:t>患者有自伤倾向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护理流程</a:t>
            </a:r>
            <a:endParaRPr lang="zh-CN" altLang="en-US"/>
          </a:p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216910" y="1691005"/>
            <a:ext cx="6019800" cy="494411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118235"/>
            <a:ext cx="10515600" cy="57277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患者自杀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/>
              <a:t>预防措施</a:t>
            </a:r>
            <a:endParaRPr lang="zh-CN" altLang="en-US"/>
          </a:p>
          <a:p>
            <a:r>
              <a:rPr lang="zh-CN" altLang="en-US"/>
              <a:t>发现患者有自杀念头时，应立即向经管医生及护士长汇报。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</a:rPr>
              <a:t>进行风险评估和心理治疗</a:t>
            </a:r>
            <a:r>
              <a:rPr lang="zh-CN" altLang="en-US"/>
              <a:t>。</a:t>
            </a:r>
            <a:endParaRPr lang="zh-CN" altLang="en-US"/>
          </a:p>
          <a:p>
            <a:r>
              <a:rPr lang="zh-CN" altLang="en-US">
                <a:solidFill>
                  <a:schemeClr val="tx1"/>
                </a:solidFill>
              </a:rPr>
              <a:t>落实安全护理管理制度，做好必要防护，没收锐利物品，锁好门窗，加强药 品管理等，必要时药物干预。</a:t>
            </a:r>
            <a:endParaRPr lang="zh-CN" altLang="en-US">
              <a:solidFill>
                <a:schemeClr val="tx1"/>
              </a:solidFill>
            </a:endParaRPr>
          </a:p>
          <a:p>
            <a:r>
              <a:rPr lang="zh-CN" altLang="en-US"/>
              <a:t>通知家属，要求</a:t>
            </a:r>
            <a:r>
              <a:rPr lang="zh-CN" altLang="en-US">
                <a:solidFill>
                  <a:srgbClr val="FF0000"/>
                </a:solidFill>
              </a:rPr>
              <a:t>24小时陪护</a:t>
            </a:r>
            <a:r>
              <a:rPr lang="zh-CN" altLang="en-US"/>
              <a:t>，加大亲情和社会支持。</a:t>
            </a:r>
            <a:endParaRPr lang="zh-CN" altLang="en-US"/>
          </a:p>
          <a:p>
            <a:r>
              <a:rPr lang="zh-CN" altLang="en-US"/>
              <a:t>做好心理疏导工作，准确掌握并记录患者的心理状态。</a:t>
            </a:r>
            <a:endParaRPr lang="zh-CN" altLang="en-US"/>
          </a:p>
          <a:p>
            <a:r>
              <a:rPr lang="zh-CN" altLang="en-US"/>
              <a:t>加强巡视，掌握病区动态，密切观察病情，详细交接班，做好相关记。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118235"/>
            <a:ext cx="10515600" cy="57277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患者自杀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lstStyle/>
          <a:p>
            <a:pPr marL="0" indent="0">
              <a:buNone/>
            </a:pPr>
            <a:r>
              <a:rPr lang="zh-CN" altLang="en-US"/>
              <a:t>应急预案</a:t>
            </a:r>
            <a:endParaRPr lang="zh-CN" altLang="en-US"/>
          </a:p>
          <a:p>
            <a:r>
              <a:rPr lang="zh-CN" altLang="en-US"/>
              <a:t>发现患者自杀，</a:t>
            </a:r>
            <a:r>
              <a:rPr lang="zh-CN" altLang="en-US">
                <a:solidFill>
                  <a:srgbClr val="FF0000"/>
                </a:solidFill>
              </a:rPr>
              <a:t>应立即通知医师，携带必要的抢救物品及药品与医师一 同奔赴现场</a:t>
            </a:r>
            <a:r>
              <a:rPr lang="zh-CN" altLang="en-US"/>
              <a:t>。</a:t>
            </a:r>
            <a:endParaRPr lang="zh-CN" altLang="en-US"/>
          </a:p>
          <a:p>
            <a:r>
              <a:rPr lang="zh-CN" altLang="en-US"/>
              <a:t>判断患者是否有抢救的可能，如有可能应立即开始抢救工作。</a:t>
            </a:r>
            <a:endParaRPr lang="zh-CN" altLang="en-US"/>
          </a:p>
          <a:p>
            <a:r>
              <a:rPr lang="zh-CN" altLang="en-US"/>
              <a:t>抢救无效，保护现场(病房内及病房外现场)。</a:t>
            </a:r>
            <a:endParaRPr lang="zh-CN" altLang="en-US"/>
          </a:p>
          <a:p>
            <a:r>
              <a:rPr lang="zh-CN" altLang="en-US"/>
              <a:t>立即通知科主任、护士长，报告医务科及医院总值班，服从领导安排处。</a:t>
            </a:r>
            <a:endParaRPr lang="zh-CN" altLang="en-US"/>
          </a:p>
          <a:p>
            <a:r>
              <a:rPr lang="zh-CN" altLang="en-US"/>
              <a:t>协助主管医师通知家属。</a:t>
            </a:r>
            <a:endParaRPr lang="zh-CN" altLang="en-US"/>
          </a:p>
          <a:p>
            <a:r>
              <a:rPr lang="zh-CN" altLang="en-US"/>
              <a:t>配合相关领导及有关部门的调查工作。</a:t>
            </a:r>
            <a:endParaRPr lang="zh-CN" altLang="en-US"/>
          </a:p>
          <a:p>
            <a:r>
              <a:rPr lang="zh-CN" altLang="en-US"/>
              <a:t>做好各种记录。</a:t>
            </a:r>
            <a:endParaRPr lang="zh-CN" altLang="en-US"/>
          </a:p>
          <a:p>
            <a:r>
              <a:rPr lang="zh-CN" altLang="en-US"/>
              <a:t>保证病室常规工作的进行，以及其他患者的治疗工作。</a:t>
            </a:r>
            <a:endParaRPr lang="zh-CN" altLang="en-US"/>
          </a:p>
          <a:p>
            <a:r>
              <a:rPr lang="zh-CN" altLang="en-US"/>
              <a:t>登陆不良事件平台上报不良事件。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118235"/>
            <a:ext cx="10515600" cy="57277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患者自杀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护理流程</a:t>
            </a:r>
            <a:r>
              <a:rPr lang="en-US" altLang="zh-CN"/>
              <a:t>   </a:t>
            </a:r>
            <a:endParaRPr lang="en-US" altLang="zh-CN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118866" y="1919350"/>
            <a:ext cx="5580888" cy="446532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118235"/>
            <a:ext cx="10515600" cy="57277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患者跌倒、坠床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10000"/>
          </a:bodyPr>
          <a:lstStyle/>
          <a:p>
            <a:pPr marL="0" indent="0">
              <a:buNone/>
            </a:pPr>
            <a:r>
              <a:rPr lang="zh-CN" altLang="en-US"/>
              <a:t>预防措施</a:t>
            </a:r>
            <a:endParaRPr lang="zh-CN" altLang="en-US"/>
          </a:p>
          <a:p>
            <a:r>
              <a:rPr lang="zh-CN" altLang="en-US"/>
              <a:t>对入院患者进行风险评估，主动向高危患者告知跌倒/坠床风险，采取有效措施，防止意外事件的发生。</a:t>
            </a:r>
            <a:endParaRPr lang="zh-CN" altLang="en-US"/>
          </a:p>
          <a:p>
            <a:r>
              <a:rPr lang="zh-CN" altLang="en-US">
                <a:solidFill>
                  <a:schemeClr val="tx1"/>
                </a:solidFill>
              </a:rPr>
              <a:t>加强</a:t>
            </a:r>
            <a:r>
              <a:rPr lang="zh-CN" altLang="en-US">
                <a:solidFill>
                  <a:srgbClr val="FF0000"/>
                </a:solidFill>
              </a:rPr>
              <a:t>高危、特殊患者管理，严格执行交接班制度</a:t>
            </a:r>
            <a:r>
              <a:rPr lang="zh-CN" altLang="en-US"/>
              <a:t>。</a:t>
            </a:r>
            <a:endParaRPr lang="zh-CN" altLang="en-US"/>
          </a:p>
          <a:p>
            <a:r>
              <a:rPr lang="zh-CN" altLang="en-US"/>
              <a:t>加强患者住院期间的动态评估及健康宣教，指导正确移位、上下床及寻求协 助的方法。</a:t>
            </a:r>
            <a:endParaRPr lang="zh-CN" altLang="en-US"/>
          </a:p>
          <a:p>
            <a:r>
              <a:rPr lang="zh-CN" altLang="en-US"/>
              <a:t>维持病室，卫生间灯光明亮，地面干燥，生活用品放置于患者伸手可及之处。</a:t>
            </a:r>
            <a:endParaRPr lang="zh-CN" altLang="en-US"/>
          </a:p>
          <a:p>
            <a:r>
              <a:rPr lang="zh-CN" altLang="en-US"/>
              <a:t>病区防滑设施及呼叫系统齐全，定期检查、维护，保持完好。</a:t>
            </a:r>
            <a:endParaRPr lang="zh-CN" altLang="en-US"/>
          </a:p>
          <a:p>
            <a:r>
              <a:rPr lang="zh-CN" altLang="en-US"/>
              <a:t>建立跌倒 /坠床应急预案，组织护理人员应急演练培训，提高应急处置能力。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118235"/>
            <a:ext cx="10515600" cy="57277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ym typeface="+mn-ea"/>
              </a:rPr>
              <a:t>患者跌倒、坠床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lstStyle/>
          <a:p>
            <a:pPr marL="0" indent="0">
              <a:buNone/>
            </a:pPr>
            <a:r>
              <a:rPr lang="zh-CN" altLang="en-US" sz="4000"/>
              <a:t>应急预案</a:t>
            </a:r>
            <a:endParaRPr lang="zh-CN" altLang="en-US" sz="4000"/>
          </a:p>
          <a:p>
            <a:r>
              <a:rPr lang="zh-CN" altLang="en-US"/>
              <a:t>一旦患者不慎跌倒或坠床时，护士应立即到患者身边，通知医生，迅速查看 患者全身状况和局部受伤情况，初步判断有无危及生命的症状、骨折或肌肉、韧带损伤 等情况。</a:t>
            </a:r>
            <a:endParaRPr lang="zh-CN" altLang="en-US"/>
          </a:p>
          <a:p>
            <a:r>
              <a:rPr lang="zh-CN" altLang="en-US"/>
              <a:t>配合医生对患者进行检查，根据伤情采取必要的急救措施。</a:t>
            </a:r>
            <a:endParaRPr lang="zh-CN" altLang="en-US"/>
          </a:p>
          <a:p>
            <a:r>
              <a:rPr lang="zh-CN" altLang="en-US"/>
              <a:t>病情允许时将患者移至抢救室或病床上。</a:t>
            </a:r>
            <a:endParaRPr lang="zh-CN" altLang="en-US"/>
          </a:p>
          <a:p>
            <a:r>
              <a:rPr lang="zh-CN" altLang="en-US"/>
              <a:t>必要时通知科主任、护士长及患者家属。</a:t>
            </a:r>
            <a:endParaRPr lang="zh-CN" altLang="en-US"/>
          </a:p>
          <a:p>
            <a:r>
              <a:rPr lang="zh-CN" altLang="en-US"/>
              <a:t> </a:t>
            </a:r>
            <a:r>
              <a:rPr lang="zh-CN" altLang="en-US">
                <a:solidFill>
                  <a:srgbClr val="FF0000"/>
                </a:solidFill>
              </a:rPr>
              <a:t>加强巡视至病情稳定，严密观察病情变化，有异常及时汇报医生</a:t>
            </a:r>
            <a:r>
              <a:rPr lang="zh-CN" altLang="en-US"/>
              <a:t>。</a:t>
            </a:r>
            <a:endParaRPr lang="zh-CN" altLang="en-US"/>
          </a:p>
          <a:p>
            <a:r>
              <a:rPr lang="zh-CN" altLang="en-US"/>
              <a:t> 详细记录患者跌倒或坠床发生时间、地点、经过及抢救过程，做好交接班。</a:t>
            </a:r>
            <a:endParaRPr lang="zh-CN" altLang="en-US"/>
          </a:p>
          <a:p>
            <a:r>
              <a:rPr lang="zh-CN" altLang="en-US"/>
              <a:t>对患者进行跌倒、坠床风险再评估，对患者及家属进行预防跌倒、坠床再教育并采取改进措施。</a:t>
            </a:r>
            <a:endParaRPr lang="zh-CN" altLang="en-US"/>
          </a:p>
          <a:p>
            <a:r>
              <a:rPr lang="zh-CN" altLang="en-US"/>
              <a:t>填写护理不良事件报告表，及时上报。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https://d.book118.com/158121020034006045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微软雅黑</vt:lpstr>
      <vt:lpstr>Office Theme</vt:lpstr>
      <vt:lpstr>护理风险各项应急预案（二）</vt:lpstr>
      <vt:lpstr>目的</vt:lpstr>
      <vt:lpstr>患者 突发病情变化</vt:lpstr>
      <vt:lpstr>患者 突发病情变化</vt:lpstr>
      <vt:lpstr>患者 突发病情变化</vt:lpstr>
      <vt:lpstr>患者突发猝死</vt:lpstr>
      <vt:lpstr>患者突发猝死</vt:lpstr>
      <vt:lpstr>患者突发猝死</vt:lpstr>
      <vt:lpstr>突发昏迷</vt:lpstr>
      <vt:lpstr>突发昏迷</vt:lpstr>
      <vt:lpstr>突发昏迷</vt:lpstr>
      <vt:lpstr>患者有自伤倾向</vt:lpstr>
      <vt:lpstr>患者有自伤倾向</vt:lpstr>
      <vt:lpstr>患者有自伤倾向</vt:lpstr>
      <vt:lpstr>患者自杀</vt:lpstr>
      <vt:lpstr>患者自杀</vt:lpstr>
      <vt:lpstr>患者自杀</vt:lpstr>
      <vt:lpstr>患者跌倒、坠床</vt:lpstr>
      <vt:lpstr>患者跌倒、坠床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2024-09-25T16:27:26.910</cp:lastPrinted>
  <dcterms:created xsi:type="dcterms:W3CDTF">2024-09-25T08:27:26Z</dcterms:created>
  <dcterms:modified xsi:type="dcterms:W3CDTF">2024-09-25T08:27:28Z</dcterms:modified>
</cp:coreProperties>
</file>