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4047A4-2B73-4E01-B1CC-76A7784BD8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345695-1D41-4501-A541-EDC69072B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F97EA34-E691-4F21-AAB7-69B682B370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D2AB13-848E-4D14-9413-D1FF7FE3CF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75620D-761A-48EE-B566-D1C504070D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BB08D5-9B7A-4989-BA42-BE2124A7E43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EE376A-DD23-4347-BF92-AD3925DA15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B36058-F256-4CDF-8732-4E60D99FD6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69AB1A-0648-4112-9D31-102235DA71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EE3BBB-4D7D-4A34-87B2-D6BA31A3DD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170D90-34FB-4309-8953-59E04E5061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2302504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solidFill>
                <a:latin typeface="Microsoft Yahei"/>
                <a:ea typeface="Microsoft Yahei"/>
                <a:cs typeface="Microsoft Yahei"/>
              </a:rPr>
              <a:t>文化创意行业招商策略</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solidFill>
                <a:latin typeface="Microsoft Yahei"/>
                <a:ea typeface="Microsoft Yahei"/>
                <a:cs typeface="Microsoft Yahei"/>
              </a:rPr>
              <a:t>2023-12-28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1021821" y="612775"/>
            <a:ext cx="1563158" cy="769938"/>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行业概述与发展趋势</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目标客户群体分析</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招商渠道拓展与优化</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项目筛选与评估方法论述</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合作模式创新与落地执行方案制定</a:t>
            </a:r>
          </a:p>
          <a:p>
            <a:pPr marL="203200" lvl="0" indent="-203200">
              <a:lnSpc>
                <a:spcPct val="150000"/>
              </a:lnSpc>
              <a:spcBef>
                <a:spcPts val="375"/>
              </a:spcBef>
              <a:buFont typeface="Arial"/>
              <a:buChar char="•"/>
            </a:pPr>
            <a:r>
              <a:rPr lang="en-US" sz="2400" b="1">
                <a:solidFill>
                  <a:schemeClr val="accent1">
                    <a:lumMod val="50000"/>
                  </a:schemeClr>
                </a:solidFill>
                <a:latin typeface="Microsoft Yahei"/>
                <a:ea typeface="Microsoft Yahei"/>
                <a:cs typeface="Microsoft Yahei"/>
              </a:rPr>
              <a:t>品牌推广与形象塑造策略部署</a:t>
            </a:r>
          </a:p>
        </p:txBody>
      </p:sp>
      <p:sp>
        <p:nvSpPr>
          <p:cNvPr id="6" name="AutoShape 6"/>
          <p:cNvSpPr/>
          <p:nvPr/>
        </p:nvSpPr>
        <p:spPr>
          <a:xfrm rot="2700000">
            <a:off x="1152099" y="3867101"/>
            <a:ext cx="1030027" cy="1030027"/>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行业概述与发展趋势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文化创意行业是指依靠个人或团队的创新思维、技能和天赋，通过对文化资源的挖掘、整合和再创造，生产出具有独特文化价值和市场潜力的产品或服务的行业。</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根据所涉及的文化领域和创意形式，文化创意行业可分为影视制作、出版、音乐创作、美术设计、广告创意、动漫游戏、文化旅游等。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69" r="12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文化创意行业定义及分类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4" name="Picture 4"/>
          <p:cNvPicPr>
            <a:picLocks noChangeAspect="1"/>
          </p:cNvPicPr>
          <p:nvPr/>
        </p:nvPicPr>
        <p:blipFill>
          <a:blip r:embed="rId2">
            <a:alphaModFix/>
          </a:blip>
          <a:srcRect l="31250" r="3125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市场规模</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文化创意行业已成为全球经济的重要组成部分，其市场规模不断扩大。以影视制作为例，全球电影票房逐年攀升，各大电影节和奖项的影响力也在不断提升。</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增长潜力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随着科技的不断进步和消费者需求的多样化，文化创意行业的增长潜力巨大。例如，虚拟现实、增强现实等新技术为影视制作和游戏设计等领域带来了全新的发展机遇。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市场规模与增长潜力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198" r="51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各国政府普遍重视文化创意产业的发展，纷纷出台相关政策和法规予以扶持。例如，提供税收优惠、资金支持、知识产权保护等措施。</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虽然政策扶持力度加大，但文化创意行业仍面临一些法规限制。如内容审查、版权保护等问题可能对行业发展产生一定的制约。</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政策法规环境分析</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法规限制</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政策扶持</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194" r="27194"/>
          <a:stretch>
            <a:fillRect/>
          </a:stretch>
        </p:blipFill>
        <p:spPr>
          <a:xfrm>
            <a:off x="1256535" y="1126660"/>
            <a:ext cx="3172116" cy="5563760"/>
          </a:xfrm>
          <a:prstGeom prst="rect">
            <a:avLst/>
          </a:prstGeom>
        </p:spPr>
      </p:pic>
      <p:grpSp>
        <p:nvGrpSpPr>
          <p:cNvPr id="3" name="Group 3"/>
          <p:cNvGrpSpPr/>
          <p:nvPr/>
        </p:nvGrpSpPr>
        <p:grpSpPr>
          <a:xfrm>
            <a:off x="2298700" y="1457325"/>
            <a:ext cx="9242457" cy="4849697"/>
            <a:chOff x="2298700" y="1457325"/>
            <a:chExt cx="9242457" cy="4849697"/>
          </a:xfrm>
        </p:grpSpPr>
        <p:cxnSp>
          <p:nvCxnSpPr>
            <p:cNvPr id="4" name="Connector 4"/>
            <p:cNvCxnSpPr/>
            <p:nvPr/>
          </p:nvCxnSpPr>
          <p:spPr>
            <a:xfrm>
              <a:off x="4422775" y="196373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2298700" y="5410200"/>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5541931" y="149228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5643563" y="1590675"/>
              <a:ext cx="773144" cy="77628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6088094" y="3341656"/>
              <a:ext cx="773144" cy="774668"/>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918043" y="4924425"/>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AutoShape 12"/>
            <p:cNvSpPr/>
            <p:nvPr/>
          </p:nvSpPr>
          <p:spPr>
            <a:xfrm>
              <a:off x="5022818" y="5022818"/>
              <a:ext cx="774668" cy="77466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5753100" y="171407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01</a:t>
              </a:r>
            </a:p>
          </p:txBody>
        </p:sp>
        <p:sp>
          <p:nvSpPr>
            <p:cNvPr id="14" name="TextBox 14"/>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02</a:t>
              </a:r>
            </a:p>
          </p:txBody>
        </p:sp>
        <p:sp>
          <p:nvSpPr>
            <p:cNvPr id="15" name="TextBox 15"/>
            <p:cNvSpPr txBox="1"/>
            <p:nvPr/>
          </p:nvSpPr>
          <p:spPr>
            <a:xfrm>
              <a:off x="5118735" y="5145405"/>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solidFill>
                  <a:latin typeface="Microsoft Yahei"/>
                  <a:ea typeface="Microsoft Yahei"/>
                  <a:cs typeface="Microsoft Yahei"/>
                </a:rPr>
                <a:t>03</a:t>
              </a:r>
            </a:p>
          </p:txBody>
        </p:sp>
        <p:sp>
          <p:nvSpPr>
            <p:cNvPr id="16" name="TextBox 16"/>
            <p:cNvSpPr txBox="1"/>
            <p:nvPr/>
          </p:nvSpPr>
          <p:spPr>
            <a:xfrm>
              <a:off x="6861239" y="145732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跨界融合</a:t>
              </a:r>
            </a:p>
          </p:txBody>
        </p:sp>
        <p:sp>
          <p:nvSpPr>
            <p:cNvPr id="17" name="TextBox 17"/>
            <p:cNvSpPr txBox="1"/>
            <p:nvPr/>
          </p:nvSpPr>
          <p:spPr>
            <a:xfrm>
              <a:off x="6861239" y="1795982"/>
              <a:ext cx="4364355"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随着文化创意行业与其他产业的跨界融合，将产生更多新的商业模式和合作机会。如文化旅游、文化地产等领域的融合创新。</a:t>
              </a:r>
            </a:p>
          </p:txBody>
        </p:sp>
        <p:sp>
          <p:nvSpPr>
            <p:cNvPr id="18" name="TextBox 18"/>
            <p:cNvSpPr txBox="1"/>
            <p:nvPr/>
          </p:nvSpPr>
          <p:spPr>
            <a:xfrm>
              <a:off x="7178707" y="3213215"/>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数字化与智能化</a:t>
              </a:r>
            </a:p>
          </p:txBody>
        </p:sp>
        <p:sp>
          <p:nvSpPr>
            <p:cNvPr id="19" name="TextBox 19"/>
            <p:cNvSpPr txBox="1"/>
            <p:nvPr/>
          </p:nvSpPr>
          <p:spPr>
            <a:xfrm>
              <a:off x="7178707" y="3551872"/>
              <a:ext cx="4362450"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数字化技术和人工智能的发展将为文化创意行业带来更高效的生产方式和更丰富的创意表达手段。如智能音乐创作、数字化美术设计等。</a:t>
              </a:r>
            </a:p>
          </p:txBody>
        </p:sp>
        <p:sp>
          <p:nvSpPr>
            <p:cNvPr id="20" name="TextBox 20"/>
            <p:cNvSpPr txBox="1"/>
            <p:nvPr/>
          </p:nvSpPr>
          <p:spPr>
            <a:xfrm>
              <a:off x="6257377" y="491490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国际化发展</a:t>
              </a:r>
            </a:p>
          </p:txBody>
        </p:sp>
        <p:sp>
          <p:nvSpPr>
            <p:cNvPr id="21" name="TextBox 21"/>
            <p:cNvSpPr txBox="1"/>
            <p:nvPr/>
          </p:nvSpPr>
          <p:spPr>
            <a:xfrm>
              <a:off x="6257377" y="5253557"/>
              <a:ext cx="4362450" cy="1053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solidFill>
                  <a:latin typeface="Microsoft Yahei"/>
                  <a:ea typeface="Microsoft Yahei"/>
                  <a:cs typeface="Microsoft Yahei"/>
                </a:rPr>
                <a:t>随着全球化的深入发展，文化创意行业的国际化趋势日益明显。国内优秀文化产品将更多地走向国际市场，同时国际间的文化交流与合作也将更加频繁。</a:t>
              </a:r>
            </a:p>
          </p:txBody>
        </p:sp>
      </p:gr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未来发展趋势预测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目标客户群体分析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天使投资人</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关注初创期企业，看重创意、团队和商业模式，提供早期资金支持。</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风险投资机构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关注行业前景、创新能力和团队实力，寻求高回报率的投资机会。</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私募股权基金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注重企业成长潜力、市场份额和行业地位，以中长期投资为主。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投资者类型及需求特点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pic>
        <p:nvPicPr>
          <p:cNvPr id="8" name="Picture 8"/>
          <p:cNvPicPr>
            <a:picLocks noChangeAspect="1"/>
          </p:cNvPicPr>
          <p:nvPr/>
        </p:nvPicPr>
        <p:blipFill>
          <a:blip r:embed="rId2"/>
          <a:srcRect t="2557" b="255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56" b="1845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创业者群体特征描述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文化创意产业从业者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具备专业技能和创意能力，寻求将创意转化为商业价值的机会。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初创企业创始人</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拥有创业激情和团队管理经验，致力于在文化创意领域打造优秀品牌。</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跨界创新者</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具备跨行业经验和创新思维，寻求在文化创意行业开创新的市场空间。</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具备较高的品牌知名度和市场份额，能够提升项目整体竞争力。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行业影响力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资源互补性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合作意愿与诚信度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拥有与项目相匹配的资源优势，如技术、渠道、人才等，实现资源共享和互利共赢。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表现出积极的合作态度和良好的商业信誉，确保合作关系的稳定与长久。</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合作伙伴选择标准与要求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88" r="15088"/>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个性化需求</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针对不同客户群体提供定制化的服务方案，满足其个性化需求。</a:t>
              </a:r>
            </a:p>
          </p:txBody>
        </p:sp>
        <p:sp>
          <p:nvSpPr>
            <p:cNvPr id="7" name="AutoShape 7"/>
            <p:cNvSpPr/>
            <p:nvPr/>
          </p:nvSpPr>
          <p:spPr>
            <a:xfrm>
              <a:off x="5163133" y="1294832"/>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市场趋势洞察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密切关注行业动态和市场趋势，及时调整招商策略以适应市场变化。</a:t>
              </a:r>
            </a:p>
          </p:txBody>
        </p:sp>
        <p:sp>
          <p:nvSpPr>
            <p:cNvPr id="12" name="AutoShape 12"/>
            <p:cNvSpPr/>
            <p:nvPr/>
          </p:nvSpPr>
          <p:spPr>
            <a:xfrm>
              <a:off x="5163133" y="2945066"/>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客户关系维护</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建立完善的客户关系管理体系，通过持续沟通与互动增强客户黏性。</a:t>
              </a:r>
            </a:p>
          </p:txBody>
        </p:sp>
        <p:sp>
          <p:nvSpPr>
            <p:cNvPr id="17" name="AutoShape 17"/>
            <p:cNvSpPr/>
            <p:nvPr/>
          </p:nvSpPr>
          <p:spPr>
            <a:xfrm>
              <a:off x="5163133" y="4595300"/>
              <a:ext cx="165663" cy="1468186"/>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客户需求洞察及应对策略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solidFill>
                <a:latin typeface="Microsoft Yahei"/>
                <a:ea typeface="Microsoft Yahei"/>
                <a:cs typeface="Microsoft Yahei"/>
              </a:rPr>
              <a:t>招商渠道拓展与优化</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官方网站与移动应用</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建立专业、美观、易用的官方网站和移动应用，提供详细的项目介绍、投资优势、合作方式等信息，增强投资者信任度和吸引力。</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电子商务平台</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利用淘宝、京东等电子商务平台，开设官方旗舰店或合作店铺，拓展产品销售渠道，提高品牌知名度和市场占有率。</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网络广告投放</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在百度、谷歌等搜索引擎以及社交媒体平台投放广告，精准定位目标受众，提高品牌曝光度和点击率。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线上平台建设与运营推广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线下活动举办及参展策略</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组织投资者对项目进行实地考察，让他们亲身感受项目的文化氛围和市场潜力，增强投资信心。</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实地考察活动</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积极参加国内外知名的文化创意行业展会，如北京文博会、深圳文博会等，展示项目特色和优势，与潜在投资者建立联系。</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行业展会参展</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在重点城市或区域举办项目推介会，邀请当地政府、行业协会、媒体等参加，进行项目路演和现场交流，加深投资者对项目的了解和兴趣。</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举办推介会</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利用微信公众号、小程序等工具，发布项目动态、行业资讯等内容，吸引粉丝关注和互动，扩大品牌影响力。</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微信营销</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通过微博平台发布项目信息、活动预告等，利用话题营销、明星代言等方式提高话题热度和关注度。</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微博推广</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在抖音、快手等短视频平台发布项目相关视频内容，展示项目特色和亮点，吸引用户观看和分享。</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短视频传播</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社交媒体营销技巧应用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https://d.book118.com/158123025043006027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2024-09-05T02:45:49.955</cp:lastPrinted>
  <dcterms:created xsi:type="dcterms:W3CDTF">2024-09-04T18:45:49Z</dcterms:created>
  <dcterms:modified xsi:type="dcterms:W3CDTF">2024-09-04T18:45:52Z</dcterms:modified>
</cp:coreProperties>
</file>