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0B4A351-B6D3-4F2A-8D64-A456F1E70D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566AC7-5634-4B43-8266-8F0BE1BD307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EFE152C-AD9A-48F6-91E9-EB15BA5F3F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B25A142-2765-44CE-83EC-9C3BDCD39D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93A9388-0118-48D3-9480-6640643E038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66D29C1-179F-4BC3-9534-9F5C961E4BB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AB544FB-C44E-490A-A6D3-1909491300D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AFCAC9B-F672-423A-9D61-3F6FEEBAB29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7F05C47-1E77-4BFB-9668-5929516DFF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89CB629-65C4-40A5-A0C5-2EFCBFEEE56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4E78D7-A78C-4EEA-A7CF-412EC3996A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9.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15.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18.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19.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5813000502100602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TextBox 4"/>
          <p:cNvSpPr txBox="1"/>
          <p:nvPr/>
        </p:nvSpPr>
        <p:spPr>
          <a:xfrm>
            <a:off x="1233806" y="1310470"/>
            <a:ext cx="8696325" cy="2219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Microsoft Yahei"/>
                <a:ea typeface="Microsoft Yahei"/>
                <a:cs typeface="Microsoft Yahei"/>
              </a:rPr>
              <a:t>投稿国企宣传思想工作总结汇报材料</a:t>
            </a:r>
          </a:p>
        </p:txBody>
      </p:sp>
      <p:sp>
        <p:nvSpPr>
          <p:cNvPr id="5" name="TextBox 5"/>
          <p:cNvSpPr txBox="1"/>
          <p:nvPr/>
        </p:nvSpPr>
        <p:spPr>
          <a:xfrm>
            <a:off x="1233806" y="4402664"/>
            <a:ext cx="796290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solidFill>
                <a:latin typeface="Microsoft Yahei"/>
                <a:ea typeface="Microsoft Yahei"/>
                <a:cs typeface="Microsoft Yahei"/>
              </a:rPr>
              <a:t>汇报人：</a:t>
            </a:r>
          </a:p>
        </p:txBody>
      </p:sp>
      <p:sp>
        <p:nvSpPr>
          <p:cNvPr id="6" name="TextBox 6"/>
          <p:cNvSpPr txBox="1"/>
          <p:nvPr/>
        </p:nvSpPr>
        <p:spPr>
          <a:xfrm>
            <a:off x="1233806" y="5011290"/>
            <a:ext cx="7315200"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025">
                <a:solidFill>
                  <a:schemeClr val="accent1"/>
                </a:solidFill>
                <a:latin typeface="Microsoft Yahei"/>
                <a:ea typeface="Microsoft Yahei"/>
                <a:cs typeface="Microsoft Yahei"/>
              </a:rPr>
              <a:t>2023-12-19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TextBox 4"/>
          <p:cNvSpPr txBox="1"/>
          <p:nvPr/>
        </p:nvSpPr>
        <p:spPr>
          <a:xfrm>
            <a:off x="5860682" y="1004888"/>
            <a:ext cx="4382213" cy="4848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solidFill>
                <a:latin typeface="Microsoft Yahei"/>
                <a:ea typeface="Microsoft Yahei"/>
                <a:cs typeface="Microsoft Yahei"/>
              </a:rPr>
              <a:t>工作背景与目标</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宣传内容与形式创新</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团队协作与沟通机制建设</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培训学习与能力提升途径</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成果展示与经验总结分享</a:t>
            </a:r>
          </a:p>
          <a:p>
            <a:pPr marL="203200" lvl="0" indent="-203200">
              <a:lnSpc>
                <a:spcPct val="140000"/>
              </a:lnSpc>
              <a:buFont typeface="Arial"/>
              <a:buChar char="•"/>
            </a:pPr>
            <a:r>
              <a:rPr lang="en-US" sz="2400" b="1">
                <a:solidFill>
                  <a:schemeClr val="accent1"/>
                </a:solidFill>
                <a:latin typeface="Microsoft Yahei"/>
                <a:ea typeface="Microsoft Yahei"/>
                <a:cs typeface="Microsoft Yahei"/>
              </a:rPr>
              <a:t>反思与改进意见征集环节</a:t>
            </a:r>
          </a:p>
        </p:txBody>
      </p:sp>
      <p:sp>
        <p:nvSpPr>
          <p:cNvPr id="5" name="TextBox 5"/>
          <p:cNvSpPr txBox="1"/>
          <p:nvPr/>
        </p:nvSpPr>
        <p:spPr>
          <a:xfrm>
            <a:off x="2384673" y="2576513"/>
            <a:ext cx="253278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TextBox 4"/>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工作背景与目标</a:t>
            </a:r>
          </a:p>
        </p:txBody>
      </p:sp>
      <p:sp>
        <p:nvSpPr>
          <p:cNvPr id="5" name="TextBox 5"/>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TextBox 5"/>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宣传思想工作对于塑造国企形象、提升企业品牌价值具有重要作用。</a:t>
            </a:r>
          </a:p>
        </p:txBody>
      </p:sp>
      <p:sp>
        <p:nvSpPr>
          <p:cNvPr id="6" name="TextBox 6"/>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塑造企业形象</a:t>
            </a:r>
          </a:p>
        </p:txBody>
      </p:sp>
      <p:cxnSp>
        <p:nvCxnSpPr>
          <p:cNvPr id="7" name="Connector 7"/>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Freeform 9"/>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0" name="AutoShape 10"/>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pic>
        <p:nvPicPr>
          <p:cNvPr id="11" name="Picture 11"/>
          <p:cNvPicPr>
            <a:picLocks noChangeAspect="1"/>
          </p:cNvPicPr>
          <p:nvPr/>
        </p:nvPicPr>
        <p:blipFill>
          <a:blip r:embed="rId3"/>
          <a:srcRect l="17167" r="17167"/>
          <a:stretch>
            <a:fillRect/>
          </a:stretch>
        </p:blipFill>
        <p:spPr>
          <a:xfrm>
            <a:off x="5039938" y="1393187"/>
            <a:ext cx="2231507" cy="2231507"/>
          </a:xfrm>
          <a:prstGeom prst="ellipse">
            <a:avLst/>
          </a:prstGeom>
        </p:spPr>
      </p:pic>
      <p:sp>
        <p:nvSpPr>
          <p:cNvPr id="12" name="TextBox 12"/>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增强内部凝聚力</a:t>
            </a:r>
          </a:p>
        </p:txBody>
      </p:sp>
      <p:cxnSp>
        <p:nvCxnSpPr>
          <p:cNvPr id="13" name="Connector 13"/>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4" name="Connector 14"/>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5" name="Freeform 15"/>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AutoShape 16"/>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pic>
        <p:nvPicPr>
          <p:cNvPr id="17" name="Picture 17"/>
          <p:cNvPicPr>
            <a:picLocks noChangeAspect="1"/>
          </p:cNvPicPr>
          <p:nvPr/>
        </p:nvPicPr>
        <p:blipFill>
          <a:blip r:embed="rId4"/>
          <a:srcRect l="16667" r="16667"/>
          <a:stretch>
            <a:fillRect/>
          </a:stretch>
        </p:blipFill>
        <p:spPr>
          <a:xfrm>
            <a:off x="8741656" y="1393187"/>
            <a:ext cx="2231507" cy="2231507"/>
          </a:xfrm>
          <a:prstGeom prst="ellipse">
            <a:avLst/>
          </a:prstGeom>
        </p:spPr>
      </p:pic>
      <p:sp>
        <p:nvSpPr>
          <p:cNvPr id="18" name="TextBox 18"/>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应对市场竞争</a:t>
            </a:r>
          </a:p>
        </p:txBody>
      </p:sp>
      <p:cxnSp>
        <p:nvCxnSpPr>
          <p:cNvPr id="19" name="Connector 19"/>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20" name="Connector 20"/>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1" name="Freeform 21"/>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pic>
        <p:nvPicPr>
          <p:cNvPr id="22" name="Picture 22"/>
          <p:cNvPicPr>
            <a:picLocks noChangeAspect="1"/>
          </p:cNvPicPr>
          <p:nvPr/>
        </p:nvPicPr>
        <p:blipFill>
          <a:blip r:embed="rId5"/>
          <a:srcRect l="25000" r="25000"/>
          <a:stretch>
            <a:fillRect/>
          </a:stretch>
        </p:blipFill>
        <p:spPr>
          <a:xfrm>
            <a:off x="1358558" y="1454147"/>
            <a:ext cx="2231507" cy="2231507"/>
          </a:xfrm>
          <a:prstGeom prst="ellipse">
            <a:avLst/>
          </a:prstGeom>
        </p:spPr>
      </p:pic>
      <p:sp>
        <p:nvSpPr>
          <p:cNvPr id="23" name="TextBox 23"/>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通过宣传思想工作，可以加强企业内部沟通，提高员工认同感和归属感，从而增强企业凝聚力。</a:t>
            </a:r>
          </a:p>
        </p:txBody>
      </p:sp>
      <p:sp>
        <p:nvSpPr>
          <p:cNvPr id="24" name="TextBox 24"/>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在市场竞争日益激烈的情况下，通过宣传思想工作可以提升员工士气，提高企业竞争力。</a:t>
            </a:r>
          </a:p>
        </p:txBody>
      </p:sp>
      <p:sp>
        <p:nvSpPr>
          <p:cNvPr id="25" name="TextBox 25"/>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6" name="TextBox 26"/>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7" name="TextBox 27"/>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8" name="Group 28"/>
          <p:cNvGrpSpPr/>
          <p:nvPr/>
        </p:nvGrpSpPr>
        <p:grpSpPr>
          <a:xfrm>
            <a:off x="454963" y="93878"/>
            <a:ext cx="10641129" cy="914400"/>
            <a:chOff x="454963" y="93878"/>
            <a:chExt cx="10641129" cy="914400"/>
          </a:xfrm>
        </p:grpSpPr>
        <p:sp>
          <p:nvSpPr>
            <p:cNvPr id="29" name="AutoShape 2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AutoShape 3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AutoShape 4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1" name="AutoShape 4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2" name="AutoShape 4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3" name="AutoShape 4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4" name="AutoShape 4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5" name="AutoShape 4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6" name="AutoShape 4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7" name="AutoShape 4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8" name="AutoShape 4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9" name="TextBox 4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国企宣传思想工作的重要性</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nvGrpSpPr>
          <p:cNvPr id="4" name="Group 4"/>
          <p:cNvGrpSpPr/>
          <p:nvPr/>
        </p:nvGrpSpPr>
        <p:grpSpPr>
          <a:xfrm>
            <a:off x="981837" y="1604867"/>
            <a:ext cx="3394996" cy="2116741"/>
            <a:chOff x="981837" y="1604867"/>
            <a:chExt cx="3394996" cy="2116741"/>
          </a:xfrm>
        </p:grpSpPr>
        <p:sp>
          <p:nvSpPr>
            <p:cNvPr id="5" name="AutoShape 5"/>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6" name="Group 6"/>
          <p:cNvGrpSpPr/>
          <p:nvPr/>
        </p:nvGrpSpPr>
        <p:grpSpPr>
          <a:xfrm>
            <a:off x="4376738" y="3721608"/>
            <a:ext cx="3394996" cy="2116741"/>
            <a:chOff x="4376738" y="3721608"/>
            <a:chExt cx="3394996" cy="2116741"/>
          </a:xfrm>
        </p:grpSpPr>
        <p:sp>
          <p:nvSpPr>
            <p:cNvPr id="7" name="AutoShape 7"/>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grpSp>
        <p:nvGrpSpPr>
          <p:cNvPr id="8" name="Group 8"/>
          <p:cNvGrpSpPr/>
          <p:nvPr/>
        </p:nvGrpSpPr>
        <p:grpSpPr>
          <a:xfrm>
            <a:off x="7771733" y="1604867"/>
            <a:ext cx="3394996" cy="2116741"/>
            <a:chOff x="7771733" y="1604867"/>
            <a:chExt cx="3394996" cy="2116741"/>
          </a:xfrm>
        </p:grpSpPr>
        <p:sp>
          <p:nvSpPr>
            <p:cNvPr id="9" name="AutoShape 9"/>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pic>
        <p:nvPicPr>
          <p:cNvPr id="10" name="Picture 10"/>
          <p:cNvPicPr>
            <a:picLocks noChangeAspect="1"/>
          </p:cNvPicPr>
          <p:nvPr/>
        </p:nvPicPr>
        <p:blipFill>
          <a:blip r:embed="rId3"/>
          <a:srcRect t="2638" b="2638"/>
          <a:stretch>
            <a:fillRect/>
          </a:stretch>
        </p:blipFill>
        <p:spPr>
          <a:xfrm>
            <a:off x="981837" y="3694465"/>
            <a:ext cx="3394942" cy="2143864"/>
          </a:xfrm>
          <a:prstGeom prst="rect">
            <a:avLst/>
          </a:prstGeom>
        </p:spPr>
      </p:pic>
      <p:pic>
        <p:nvPicPr>
          <p:cNvPr id="11" name="Picture 11"/>
          <p:cNvPicPr>
            <a:picLocks noChangeAspect="1"/>
          </p:cNvPicPr>
          <p:nvPr/>
        </p:nvPicPr>
        <p:blipFill>
          <a:blip r:embed="rId4"/>
          <a:srcRect l="5462" r="5462"/>
          <a:stretch>
            <a:fillRect/>
          </a:stretch>
        </p:blipFill>
        <p:spPr>
          <a:xfrm>
            <a:off x="4376812" y="1577730"/>
            <a:ext cx="3394942" cy="2143864"/>
          </a:xfrm>
          <a:prstGeom prst="rect">
            <a:avLst/>
          </a:prstGeom>
        </p:spPr>
      </p:pic>
      <p:pic>
        <p:nvPicPr>
          <p:cNvPr id="12" name="Picture 12"/>
          <p:cNvPicPr>
            <a:picLocks noChangeAspect="1"/>
          </p:cNvPicPr>
          <p:nvPr/>
        </p:nvPicPr>
        <p:blipFill>
          <a:blip r:embed="rId5"/>
          <a:srcRect l="5462" r="5462"/>
          <a:stretch>
            <a:fillRect/>
          </a:stretch>
        </p:blipFill>
        <p:spPr>
          <a:xfrm>
            <a:off x="7771734" y="3721608"/>
            <a:ext cx="3394942" cy="2143864"/>
          </a:xfrm>
          <a:prstGeom prst="rect">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当前面临的挑战与问题</a:t>
              </a:r>
            </a:p>
          </p:txBody>
        </p:sp>
      </p:grpSp>
      <p:grpSp>
        <p:nvGrpSpPr>
          <p:cNvPr id="35" name="Group 35"/>
          <p:cNvGrpSpPr/>
          <p:nvPr/>
        </p:nvGrpSpPr>
        <p:grpSpPr>
          <a:xfrm>
            <a:off x="981837" y="1604867"/>
            <a:ext cx="3394996" cy="490334"/>
            <a:chOff x="981837" y="1604867"/>
            <a:chExt cx="3394996" cy="490334"/>
          </a:xfrm>
        </p:grpSpPr>
        <p:sp>
          <p:nvSpPr>
            <p:cNvPr id="36" name="TextBox 36"/>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技术更新迅速</a:t>
              </a:r>
            </a:p>
          </p:txBody>
        </p:sp>
      </p:grpSp>
      <p:grpSp>
        <p:nvGrpSpPr>
          <p:cNvPr id="37" name="Group 37"/>
          <p:cNvGrpSpPr/>
          <p:nvPr/>
        </p:nvGrpSpPr>
        <p:grpSpPr>
          <a:xfrm>
            <a:off x="1090562" y="2039620"/>
            <a:ext cx="3286271" cy="1654845"/>
            <a:chOff x="1090562" y="2039620"/>
            <a:chExt cx="3286271" cy="1654845"/>
          </a:xfrm>
        </p:grpSpPr>
        <p:sp>
          <p:nvSpPr>
            <p:cNvPr id="38" name="TextBox 38"/>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随着互联网技术的不断发展，传统宣传方式已经无法满足国企宣传思想工作的需求。</a:t>
              </a:r>
            </a:p>
          </p:txBody>
        </p:sp>
      </p:grpSp>
      <p:grpSp>
        <p:nvGrpSpPr>
          <p:cNvPr id="39" name="Group 39"/>
          <p:cNvGrpSpPr/>
          <p:nvPr/>
        </p:nvGrpSpPr>
        <p:grpSpPr>
          <a:xfrm>
            <a:off x="4376833" y="3748751"/>
            <a:ext cx="3394996" cy="490334"/>
            <a:chOff x="4376833" y="3748751"/>
            <a:chExt cx="3394996" cy="490334"/>
          </a:xfrm>
        </p:grpSpPr>
        <p:sp>
          <p:nvSpPr>
            <p:cNvPr id="40" name="TextBox 40"/>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员工价值观念多元化</a:t>
              </a:r>
            </a:p>
          </p:txBody>
        </p:sp>
      </p:grpSp>
      <p:grpSp>
        <p:nvGrpSpPr>
          <p:cNvPr id="41" name="Group 41"/>
          <p:cNvGrpSpPr/>
          <p:nvPr/>
        </p:nvGrpSpPr>
        <p:grpSpPr>
          <a:xfrm>
            <a:off x="4485558" y="4183504"/>
            <a:ext cx="3286271" cy="1654845"/>
            <a:chOff x="4485558" y="4183504"/>
            <a:chExt cx="3286271" cy="1654845"/>
          </a:xfrm>
        </p:grpSpPr>
        <p:sp>
          <p:nvSpPr>
            <p:cNvPr id="42" name="TextBox 4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随着员工构成的不断变化，如何针对不同群体进行有效的宣传教育成为了一个重要的问题。</a:t>
              </a:r>
            </a:p>
          </p:txBody>
        </p:sp>
      </p:grpSp>
      <p:grpSp>
        <p:nvGrpSpPr>
          <p:cNvPr id="43" name="Group 43"/>
          <p:cNvGrpSpPr/>
          <p:nvPr/>
        </p:nvGrpSpPr>
        <p:grpSpPr>
          <a:xfrm>
            <a:off x="7771733" y="1604867"/>
            <a:ext cx="3394996" cy="490334"/>
            <a:chOff x="7771733" y="1604867"/>
            <a:chExt cx="3394996" cy="490334"/>
          </a:xfrm>
        </p:grpSpPr>
        <p:sp>
          <p:nvSpPr>
            <p:cNvPr id="44" name="TextBox 44"/>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工作压力与日俱增</a:t>
              </a:r>
            </a:p>
          </p:txBody>
        </p:sp>
      </p:grpSp>
      <p:grpSp>
        <p:nvGrpSpPr>
          <p:cNvPr id="45" name="Group 45"/>
          <p:cNvGrpSpPr/>
          <p:nvPr/>
        </p:nvGrpSpPr>
        <p:grpSpPr>
          <a:xfrm>
            <a:off x="7880459" y="2039620"/>
            <a:ext cx="3286271" cy="1654845"/>
            <a:chOff x="7880459" y="2039620"/>
            <a:chExt cx="3286271" cy="1654845"/>
          </a:xfrm>
        </p:grpSpPr>
        <p:sp>
          <p:nvSpPr>
            <p:cNvPr id="46" name="TextBox 46"/>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国企宣传思想工作承担着越来越大的压力，需要在保证宣传效果的同时，不断提高工作效率。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4876773" y="2562728"/>
            <a:ext cx="2438400" cy="2438400"/>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TextBox 5"/>
          <p:cNvSpPr txBox="1"/>
          <p:nvPr/>
        </p:nvSpPr>
        <p:spPr>
          <a:xfrm>
            <a:off x="376903" y="1099688"/>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endParaRPr lang="en-US" sz="1800" b="1">
              <a:solidFill>
                <a:schemeClr val="accent1"/>
              </a:solidFill>
              <a:latin typeface="Microsoft Yahei"/>
              <a:ea typeface="Microsoft Yahei"/>
              <a:cs typeface="Microsoft Yahei"/>
            </a:endParaRPr>
          </a:p>
        </p:txBody>
      </p:sp>
      <p:sp>
        <p:nvSpPr>
          <p:cNvPr id="6" name="TextBox 6"/>
          <p:cNvSpPr txBox="1"/>
          <p:nvPr/>
        </p:nvSpPr>
        <p:spPr>
          <a:xfrm>
            <a:off x="7334724" y="1099688"/>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endParaRPr lang="en-US" sz="1800" b="1">
              <a:solidFill>
                <a:schemeClr val="accent1"/>
              </a:solidFill>
              <a:latin typeface="Microsoft Yahei"/>
              <a:ea typeface="Microsoft Yahei"/>
              <a:cs typeface="Microsoft Yahei"/>
            </a:endParaRPr>
          </a:p>
        </p:txBody>
      </p:sp>
      <p:sp>
        <p:nvSpPr>
          <p:cNvPr id="7" name="TextBox 7"/>
          <p:cNvSpPr txBox="1"/>
          <p:nvPr/>
        </p:nvSpPr>
        <p:spPr>
          <a:xfrm>
            <a:off x="7334724" y="2964493"/>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endParaRPr lang="en-US" sz="1800" b="1">
              <a:solidFill>
                <a:schemeClr val="accent1"/>
              </a:solidFill>
              <a:latin typeface="Microsoft Yahei"/>
              <a:ea typeface="Microsoft Yahei"/>
              <a:cs typeface="Microsoft Yahei"/>
            </a:endParaRPr>
          </a:p>
        </p:txBody>
      </p:sp>
      <p:sp>
        <p:nvSpPr>
          <p:cNvPr id="8" name="TextBox 8"/>
          <p:cNvSpPr txBox="1"/>
          <p:nvPr/>
        </p:nvSpPr>
        <p:spPr>
          <a:xfrm>
            <a:off x="7334724" y="4921535"/>
            <a:ext cx="4495800"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endParaRPr lang="en-US" sz="1800" b="1">
              <a:solidFill>
                <a:schemeClr val="accent1"/>
              </a:solidFill>
              <a:latin typeface="Microsoft Yahei"/>
              <a:ea typeface="Microsoft Yahei"/>
              <a:cs typeface="Microsoft Yahei"/>
            </a:endParaRPr>
          </a:p>
        </p:txBody>
      </p:sp>
      <p:sp>
        <p:nvSpPr>
          <p:cNvPr id="9" name="TextBox 9"/>
          <p:cNvSpPr txBox="1"/>
          <p:nvPr/>
        </p:nvSpPr>
        <p:spPr>
          <a:xfrm>
            <a:off x="376903" y="4921535"/>
            <a:ext cx="4410075" cy="638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endParaRPr lang="en-US" sz="1950" b="1">
              <a:solidFill>
                <a:schemeClr val="accent1"/>
              </a:solidFill>
              <a:latin typeface="Microsoft Yahei"/>
              <a:ea typeface="Microsoft Yahei"/>
              <a:cs typeface="Microsoft Yahei"/>
            </a:endParaRPr>
          </a:p>
        </p:txBody>
      </p:sp>
      <p:sp>
        <p:nvSpPr>
          <p:cNvPr id="10" name="TextBox 10"/>
          <p:cNvSpPr txBox="1"/>
          <p:nvPr/>
        </p:nvSpPr>
        <p:spPr>
          <a:xfrm>
            <a:off x="376903" y="2964493"/>
            <a:ext cx="4352925" cy="6096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spcBef>
                <a:spcPts val="450"/>
              </a:spcBef>
            </a:pPr>
            <a:endParaRPr lang="en-US" sz="1800" b="1">
              <a:solidFill>
                <a:schemeClr val="accent1"/>
              </a:solidFill>
              <a:latin typeface="Microsoft Yahei"/>
              <a:ea typeface="Microsoft Yahei"/>
              <a:cs typeface="Microsoft Yahei"/>
            </a:endParaRPr>
          </a:p>
        </p:txBody>
      </p:sp>
      <p:sp>
        <p:nvSpPr>
          <p:cNvPr id="11" name="TextBox 11"/>
          <p:cNvSpPr txBox="1"/>
          <p:nvPr/>
        </p:nvSpPr>
        <p:spPr>
          <a:xfrm>
            <a:off x="376903"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目标：本年度国企宣传思想工作的目标是提高员工对企业的认同感和归属感，增强企业凝聚力，提升企业形象和品牌价值。</a:t>
            </a:r>
          </a:p>
        </p:txBody>
      </p:sp>
      <p:sp>
        <p:nvSpPr>
          <p:cNvPr id="12" name="TextBox 12"/>
          <p:cNvSpPr txBox="1"/>
          <p:nvPr/>
        </p:nvSpPr>
        <p:spPr>
          <a:xfrm>
            <a:off x="376903"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计划</a:t>
            </a:r>
          </a:p>
        </p:txBody>
      </p:sp>
      <p:sp>
        <p:nvSpPr>
          <p:cNvPr id="13" name="TextBox 13"/>
          <p:cNvSpPr txBox="1"/>
          <p:nvPr/>
        </p:nvSpPr>
        <p:spPr>
          <a:xfrm>
            <a:off x="376903"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加强互联网宣传：利用互联网平台，如微博、微信等，进行企业形象宣传和信息发布。</a:t>
            </a:r>
          </a:p>
        </p:txBody>
      </p:sp>
      <p:sp>
        <p:nvSpPr>
          <p:cNvPr id="14" name="TextBox 14"/>
          <p:cNvSpPr txBox="1"/>
          <p:nvPr/>
        </p:nvSpPr>
        <p:spPr>
          <a:xfrm>
            <a:off x="7334724" y="1462400"/>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开展员工培训：针对不同员工群体，开展有针对性的宣传思想培训，提高员工的宣传意识和能力。</a:t>
            </a:r>
          </a:p>
        </p:txBody>
      </p:sp>
      <p:sp>
        <p:nvSpPr>
          <p:cNvPr id="15" name="TextBox 15"/>
          <p:cNvSpPr txBox="1"/>
          <p:nvPr/>
        </p:nvSpPr>
        <p:spPr>
          <a:xfrm>
            <a:off x="7334724" y="3348767"/>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创新宣传方式：结合企业文化和员工需求，创新宣传方式和方法，如举办企业文化节、制作宣传片等。</a:t>
            </a:r>
          </a:p>
        </p:txBody>
      </p:sp>
      <p:sp>
        <p:nvSpPr>
          <p:cNvPr id="16" name="TextBox 16"/>
          <p:cNvSpPr txBox="1"/>
          <p:nvPr/>
        </p:nvSpPr>
        <p:spPr>
          <a:xfrm>
            <a:off x="7334724" y="5308631"/>
            <a:ext cx="448627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加强内部沟通：通过各种渠道和平台，加强企业内部沟通，提高员工之间的互动和交流。</a:t>
            </a:r>
          </a:p>
        </p:txBody>
      </p:sp>
      <p:sp>
        <p:nvSpPr>
          <p:cNvPr id="17" name="Freeform 17"/>
          <p:cNvSpPr/>
          <p:nvPr/>
        </p:nvSpPr>
        <p:spPr>
          <a:xfrm>
            <a:off x="5496912" y="3182867"/>
            <a:ext cx="1198122" cy="1198122"/>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本年度工作目标与计划</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TextBox 4"/>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宣传内容与形式创新</a:t>
            </a:r>
          </a:p>
        </p:txBody>
      </p:sp>
      <p:sp>
        <p:nvSpPr>
          <p:cNvPr id="5" name="TextBox 5"/>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nvGrpSpPr>
          <p:cNvPr id="4" name="Group 4"/>
          <p:cNvGrpSpPr/>
          <p:nvPr/>
        </p:nvGrpSpPr>
        <p:grpSpPr>
          <a:xfrm>
            <a:off x="5982796" y="3116804"/>
            <a:ext cx="5783287" cy="1160526"/>
            <a:chOff x="5982796" y="3116804"/>
            <a:chExt cx="5783287" cy="1160526"/>
          </a:xfrm>
        </p:grpSpPr>
        <p:sp>
          <p:nvSpPr>
            <p:cNvPr id="5" name="TextBox 5"/>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内容策划</a:t>
              </a:r>
            </a:p>
          </p:txBody>
        </p:sp>
        <p:sp>
          <p:nvSpPr>
            <p:cNvPr id="6" name="TextBox 6"/>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结合企业特点、行业趋势和受众喜好，制定内容策划方案。</a:t>
              </a:r>
            </a:p>
          </p:txBody>
        </p:sp>
      </p:grpSp>
      <p:grpSp>
        <p:nvGrpSpPr>
          <p:cNvPr id="7" name="Group 7"/>
          <p:cNvGrpSpPr/>
          <p:nvPr/>
        </p:nvGrpSpPr>
        <p:grpSpPr>
          <a:xfrm>
            <a:off x="5982796" y="4769459"/>
            <a:ext cx="5783287" cy="1160526"/>
            <a:chOff x="5982796" y="4769459"/>
            <a:chExt cx="5783287" cy="1160526"/>
          </a:xfrm>
        </p:grpSpPr>
        <p:sp>
          <p:nvSpPr>
            <p:cNvPr id="8" name="TextBox 8"/>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制作过程</a:t>
              </a:r>
            </a:p>
          </p:txBody>
        </p:sp>
        <p:sp>
          <p:nvSpPr>
            <p:cNvPr id="9" name="TextBox 9"/>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组织专业团队，进行内容创作、拍摄、编辑等制作工作。</a:t>
              </a:r>
            </a:p>
          </p:txBody>
        </p:sp>
      </p:grpSp>
      <p:sp>
        <p:nvSpPr>
          <p:cNvPr id="10" name="TextBox 10"/>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确定宣传目标和受众</a:t>
            </a:r>
          </a:p>
        </p:txBody>
      </p:sp>
      <p:sp>
        <p:nvSpPr>
          <p:cNvPr id="11" name="TextBox 11"/>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明确宣传目的，了解受众需求，为策划提供方向。</a:t>
            </a:r>
          </a:p>
        </p:txBody>
      </p:sp>
      <p:pic>
        <p:nvPicPr>
          <p:cNvPr id="12" name="Picture 12"/>
          <p:cNvPicPr>
            <a:picLocks noChangeAspect="1"/>
          </p:cNvPicPr>
          <p:nvPr/>
        </p:nvPicPr>
        <p:blipFill>
          <a:blip r:embed="rId3"/>
          <a:stretch>
            <a:fillRect/>
          </a:stretch>
        </p:blipFill>
        <p:spPr>
          <a:xfrm>
            <a:off x="869006" y="1293634"/>
            <a:ext cx="4563025" cy="4563025"/>
          </a:xfrm>
          <a:prstGeom prst="diamond">
            <a:avLst/>
          </a:prstGeom>
        </p:spPr>
      </p:pic>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宣传内容策划与制作</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4" name="Connector 4"/>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rot="-3859086" flipV="1">
            <a:off x="1527125" y="1469413"/>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6" name="TextBox 6"/>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运用图片、文字等元素，制作海报、宣传册等传统宣传品。</a:t>
            </a:r>
          </a:p>
        </p:txBody>
      </p:sp>
      <p:pic>
        <p:nvPicPr>
          <p:cNvPr id="7" name="Picture 7"/>
          <p:cNvPicPr>
            <a:picLocks noChangeAspect="1"/>
          </p:cNvPicPr>
          <p:nvPr/>
        </p:nvPicPr>
        <p:blipFill>
          <a:blip r:embed="rId3"/>
          <a:stretch>
            <a:fillRect/>
          </a:stretch>
        </p:blipFill>
        <p:spPr>
          <a:xfrm>
            <a:off x="1632387" y="1536628"/>
            <a:ext cx="1898907" cy="1898907"/>
          </a:xfrm>
          <a:prstGeom prst="ellipse">
            <a:avLst/>
          </a:prstGeom>
        </p:spPr>
      </p:pic>
      <p:sp>
        <p:nvSpPr>
          <p:cNvPr id="8" name="AutoShape 8"/>
          <p:cNvSpPr/>
          <p:nvPr/>
        </p:nvSpPr>
        <p:spPr>
          <a:xfrm rot="-3859086" flipV="1">
            <a:off x="5041284" y="1457221"/>
            <a:ext cx="2109431" cy="2217572"/>
          </a:xfrm>
          <a:prstGeom prst="parallelogram">
            <a:avLst>
              <a:gd name="adj" fmla="val 5460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pic>
        <p:nvPicPr>
          <p:cNvPr id="9" name="Picture 9"/>
          <p:cNvPicPr>
            <a:picLocks noChangeAspect="1"/>
          </p:cNvPicPr>
          <p:nvPr/>
        </p:nvPicPr>
        <p:blipFill>
          <a:blip r:embed="rId4"/>
          <a:srcRect l="12500" r="12500"/>
          <a:stretch>
            <a:fillRect/>
          </a:stretch>
        </p:blipFill>
        <p:spPr>
          <a:xfrm>
            <a:off x="5146546" y="1536628"/>
            <a:ext cx="1898907" cy="1898907"/>
          </a:xfrm>
          <a:prstGeom prst="ellipse">
            <a:avLst/>
          </a:prstGeom>
        </p:spPr>
      </p:pic>
      <p:sp>
        <p:nvSpPr>
          <p:cNvPr id="10" name="AutoShape 10"/>
          <p:cNvSpPr/>
          <p:nvPr/>
        </p:nvSpPr>
        <p:spPr>
          <a:xfrm rot="-3859086" flipV="1">
            <a:off x="8711366" y="1419290"/>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pic>
        <p:nvPicPr>
          <p:cNvPr id="11" name="Picture 11"/>
          <p:cNvPicPr>
            <a:picLocks noChangeAspect="1"/>
          </p:cNvPicPr>
          <p:nvPr/>
        </p:nvPicPr>
        <p:blipFill>
          <a:blip r:embed="rId5"/>
          <a:srcRect l="12500" r="12500"/>
          <a:stretch>
            <a:fillRect/>
          </a:stretch>
        </p:blipFill>
        <p:spPr>
          <a:xfrm>
            <a:off x="8816628" y="1536628"/>
            <a:ext cx="1898907" cy="1898907"/>
          </a:xfrm>
          <a:prstGeom prst="ellipse">
            <a:avLst/>
          </a:prstGeom>
        </p:spPr>
      </p:pic>
      <p:sp>
        <p:nvSpPr>
          <p:cNvPr id="12" name="TextBox 12"/>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图文结合</a:t>
            </a:r>
          </a:p>
        </p:txBody>
      </p:sp>
      <p:sp>
        <p:nvSpPr>
          <p:cNvPr id="13" name="AutoShape 13"/>
          <p:cNvSpPr/>
          <p:nvPr/>
        </p:nvSpPr>
        <p:spPr>
          <a:xfrm>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4" name="AutoShape 14"/>
          <p:cNvSpPr/>
          <p:nvPr/>
        </p:nvSpPr>
        <p:spPr>
          <a:xfrm>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15" name="Connector 15"/>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6" name="TextBox 16"/>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拍摄企业宣传片、产品介绍视频等，展示企业形象和产品特点。</a:t>
            </a:r>
          </a:p>
        </p:txBody>
      </p:sp>
      <p:sp>
        <p:nvSpPr>
          <p:cNvPr id="17" name="TextBox 17"/>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视频制作</a:t>
            </a:r>
          </a:p>
        </p:txBody>
      </p:sp>
      <p:sp>
        <p:nvSpPr>
          <p:cNvPr id="18" name="AutoShape 18"/>
          <p:cNvSpPr/>
          <p:nvPr/>
        </p:nvSpPr>
        <p:spPr>
          <a:xfrm>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cxnSp>
        <p:nvCxnSpPr>
          <p:cNvPr id="20" name="Connector 20"/>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1" name="TextBox 21"/>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利用微博、微信、抖音等社交媒体平台，发布动态、互动交流。</a:t>
            </a:r>
          </a:p>
        </p:txBody>
      </p:sp>
      <p:sp>
        <p:nvSpPr>
          <p:cNvPr id="22" name="TextBox 22"/>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社交媒体运营</a:t>
            </a:r>
          </a:p>
        </p:txBody>
      </p:sp>
      <p:sp>
        <p:nvSpPr>
          <p:cNvPr id="23" name="AutoShape 23"/>
          <p:cNvSpPr/>
          <p:nvPr/>
        </p:nvSpPr>
        <p:spPr>
          <a:xfrm>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宣传形式多样化探索</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38950"/>
          </a:xfrm>
          <a:prstGeom prst="rect">
            <a:avLst/>
          </a:prstGeom>
        </p:spPr>
      </p:pic>
      <p:sp>
        <p:nvSpPr>
          <p:cNvPr id="3" name="Freeform 3"/>
          <p:cNvSpPr/>
          <p:nvPr/>
        </p:nvSpPr>
        <p:spPr>
          <a:xfrm>
            <a:off x="0" y="0"/>
            <a:ext cx="12192000" cy="6838950"/>
          </a:xfrm>
          <a:custGeom>
            <a:rect l="l" t="t" r="r" b="b"/>
            <a:pathLst>
              <a:path w="12192000" h="6838950">
                <a:moveTo>
                  <a:pt x="0" y="0"/>
                </a:moveTo>
                <a:lnTo>
                  <a:pt x="12192000" y="0"/>
                </a:lnTo>
                <a:lnTo>
                  <a:pt x="12192000" y="6838950"/>
                </a:lnTo>
                <a:lnTo>
                  <a:pt x="0" y="683895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AutoShape 4"/>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 name="AutoShape 5"/>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6" name="AutoShape 6"/>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7" name="TextBox 7"/>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通过官网、社交媒体等渠道，发布宣传内容，扩大影响力。</a:t>
            </a:r>
          </a:p>
        </p:txBody>
      </p:sp>
      <p:pic>
        <p:nvPicPr>
          <p:cNvPr id="8" name="Picture 8"/>
          <p:cNvPicPr>
            <a:picLocks noChangeAspect="1"/>
          </p:cNvPicPr>
          <p:nvPr/>
        </p:nvPicPr>
        <p:blipFill>
          <a:blip r:embed="rId3"/>
          <a:stretch>
            <a:fillRect/>
          </a:stretch>
        </p:blipFill>
        <p:spPr>
          <a:xfrm>
            <a:off x="5399254" y="1623909"/>
            <a:ext cx="1500254" cy="1500254"/>
          </a:xfrm>
          <a:prstGeom prst="ellipse">
            <a:avLst/>
          </a:prstGeom>
        </p:spPr>
      </p:pic>
      <p:sp>
        <p:nvSpPr>
          <p:cNvPr id="9" name="TextBox 9"/>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线上推广</a:t>
            </a:r>
          </a:p>
        </p:txBody>
      </p:sp>
      <p:sp>
        <p:nvSpPr>
          <p:cNvPr id="10" name="TextBox 10"/>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举办各类活动，如展会、论坛、发布会等，吸引目标受众关注。</a:t>
            </a:r>
          </a:p>
        </p:txBody>
      </p:sp>
      <p:sp>
        <p:nvSpPr>
          <p:cNvPr id="11" name="TextBox 11"/>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线下推广</a:t>
            </a:r>
          </a:p>
        </p:txBody>
      </p:sp>
      <p:pic>
        <p:nvPicPr>
          <p:cNvPr id="12" name="Picture 12"/>
          <p:cNvPicPr>
            <a:picLocks noChangeAspect="1"/>
          </p:cNvPicPr>
          <p:nvPr/>
        </p:nvPicPr>
        <p:blipFill>
          <a:blip r:embed="rId4"/>
          <a:stretch>
            <a:fillRect/>
          </a:stretch>
        </p:blipFill>
        <p:spPr>
          <a:xfrm>
            <a:off x="5820154" y="3595858"/>
            <a:ext cx="2380229" cy="2380229"/>
          </a:xfrm>
          <a:prstGeom prst="ellipse">
            <a:avLst/>
          </a:prstGeom>
        </p:spPr>
      </p:pic>
      <p:pic>
        <p:nvPicPr>
          <p:cNvPr id="13" name="Picture 13"/>
          <p:cNvPicPr>
            <a:picLocks noChangeAspect="1"/>
          </p:cNvPicPr>
          <p:nvPr/>
        </p:nvPicPr>
        <p:blipFill>
          <a:blip r:embed="rId5"/>
          <a:srcRect l="20000" r="20000"/>
          <a:stretch>
            <a:fillRect/>
          </a:stretch>
        </p:blipFill>
        <p:spPr>
          <a:xfrm>
            <a:off x="3637042" y="3234923"/>
            <a:ext cx="1651452" cy="1651452"/>
          </a:xfrm>
          <a:prstGeom prst="ellipse">
            <a:avLst/>
          </a:prstGeom>
        </p:spPr>
      </p:pic>
      <p:sp>
        <p:nvSpPr>
          <p:cNvPr id="14" name="TextBox 14"/>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通过线上平台为线下活动预热，线下活动为线上平台引流，实现互动推广。</a:t>
            </a:r>
          </a:p>
        </p:txBody>
      </p:sp>
      <p:sp>
        <p:nvSpPr>
          <p:cNvPr id="15" name="TextBox 15"/>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线上线下互动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线上线下融合推广策略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10000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TextBox 4"/>
          <p:cNvSpPr txBox="1"/>
          <p:nvPr/>
        </p:nvSpPr>
        <p:spPr>
          <a:xfrm>
            <a:off x="2757596" y="2624328"/>
            <a:ext cx="8124825" cy="1962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solidFill>
                <a:latin typeface="Microsoft Yahei"/>
                <a:ea typeface="Microsoft Yahei"/>
                <a:cs typeface="Microsoft Yahei"/>
              </a:rPr>
              <a:t>团队协作与沟通机制建设</a:t>
            </a:r>
          </a:p>
        </p:txBody>
      </p:sp>
      <p:sp>
        <p:nvSpPr>
          <p:cNvPr id="5" name="TextBox 5"/>
          <p:cNvSpPr txBox="1"/>
          <p:nvPr/>
        </p:nvSpPr>
        <p:spPr>
          <a:xfrm>
            <a:off x="2757596" y="1141600"/>
            <a:ext cx="8686800" cy="1704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pic>
        <p:nvPicPr>
          <p:cNvPr id="4" name="Picture 4"/>
          <p:cNvPicPr>
            <a:picLocks noChangeAspect="1"/>
          </p:cNvPicPr>
          <p:nvPr/>
        </p:nvPicPr>
        <p:blipFill>
          <a:blip r:embed="rId3"/>
          <a:srcRect l="30365" r="30365"/>
          <a:stretch>
            <a:fillRect/>
          </a:stretch>
        </p:blipFill>
        <p:spPr>
          <a:xfrm>
            <a:off x="875314" y="1869245"/>
            <a:ext cx="2050689" cy="3916435"/>
          </a:xfrm>
          <a:prstGeom prst="rect">
            <a:avLst/>
          </a:prstGeom>
        </p:spPr>
      </p:pic>
      <p:pic>
        <p:nvPicPr>
          <p:cNvPr id="5" name="Picture 5"/>
          <p:cNvPicPr>
            <a:picLocks noChangeAspect="1"/>
          </p:cNvPicPr>
          <p:nvPr/>
        </p:nvPicPr>
        <p:blipFill>
          <a:blip r:embed="rId4"/>
          <a:srcRect l="28183" r="28183"/>
          <a:stretch>
            <a:fillRect/>
          </a:stretch>
        </p:blipFill>
        <p:spPr>
          <a:xfrm>
            <a:off x="5906740" y="1869245"/>
            <a:ext cx="2050689" cy="3916435"/>
          </a:xfrm>
          <a:prstGeom prst="rect">
            <a:avLst/>
          </a:prstGeom>
        </p:spPr>
      </p:pic>
      <p:pic>
        <p:nvPicPr>
          <p:cNvPr id="6" name="Picture 6"/>
          <p:cNvPicPr>
            <a:picLocks noChangeAspect="1"/>
          </p:cNvPicPr>
          <p:nvPr/>
        </p:nvPicPr>
        <p:blipFill>
          <a:blip r:embed="rId5"/>
          <a:srcRect l="30365" r="30365"/>
          <a:stretch>
            <a:fillRect/>
          </a:stretch>
        </p:blipFill>
        <p:spPr>
          <a:xfrm>
            <a:off x="3391027" y="1869245"/>
            <a:ext cx="2050689" cy="3916435"/>
          </a:xfrm>
          <a:prstGeom prst="rect">
            <a:avLst/>
          </a:prstGeom>
        </p:spPr>
      </p:pic>
      <p:sp>
        <p:nvSpPr>
          <p:cNvPr id="7" name="Freeform 7"/>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8" name="Freeform 8"/>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9" name="AutoShape 9"/>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组建具备宣传思想工作经验的专业团队，具备较高的政治觉悟和业务能力。</a:t>
            </a:r>
            <a:endParaRPr lang="en-US" sz="1100"/>
          </a:p>
        </p:txBody>
      </p:sp>
      <p:sp>
        <p:nvSpPr>
          <p:cNvPr id="10" name="AutoShape 10"/>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组建专业团队</a:t>
            </a:r>
            <a:endParaRPr lang="en-US" sz="1100"/>
          </a:p>
        </p:txBody>
      </p:sp>
      <p:sp>
        <p:nvSpPr>
          <p:cNvPr id="11" name="AutoShape 11"/>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根据团队成员的特长和优势，明确各自的职责和分工，确保工作有序推进。</a:t>
            </a:r>
            <a:endParaRPr lang="en-US" sz="1100"/>
          </a:p>
        </p:txBody>
      </p:sp>
      <p:sp>
        <p:nvSpPr>
          <p:cNvPr id="12" name="AutoShape 12"/>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明确分工</a:t>
            </a:r>
            <a:endParaRPr lang="en-US" sz="1100"/>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团队组建及分工明确化</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lt1">
            <a:alpha val="0"/>
          </a:schemeClr>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744" y="0"/>
            <a:ext cx="12192000" cy="6858000"/>
          </a:xfrm>
          <a:prstGeom prst="rect">
            <a:avLst/>
          </a:prstGeom>
        </p:spPr>
      </p:pic>
      <p:sp>
        <p:nvSpPr>
          <p:cNvPr id="3" name="Freeform 3"/>
          <p:cNvSpPr/>
          <p:nvPr/>
        </p:nvSpPr>
        <p:spPr>
          <a:xfrm>
            <a:off x="0" y="0"/>
            <a:ext cx="12192000" cy="6858000"/>
          </a:xfrm>
          <a:custGeom>
            <a:rect l="l" t="t" r="r" b="b"/>
            <a:pathLst>
              <a:path w="12192000" h="6858000">
                <a:moveTo>
                  <a:pt x="0" y="0"/>
                </a:moveTo>
                <a:lnTo>
                  <a:pt x="12192000" y="0"/>
                </a:lnTo>
                <a:lnTo>
                  <a:pt x="12192000" y="6858000"/>
                </a:lnTo>
                <a:lnTo>
                  <a:pt x="0" y="6858000"/>
                </a:lnTo>
                <a:close/>
              </a:path>
            </a:pathLst>
          </a:custGeom>
          <a:solidFill>
            <a:schemeClr val="lt1">
              <a:alpha val="90000"/>
            </a:schemeClr>
          </a:solidFill>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pic>
        <p:nvPicPr>
          <p:cNvPr id="4" name="Picture 4"/>
          <p:cNvPicPr>
            <a:picLocks noChangeAspect="1"/>
          </p:cNvPicPr>
          <p:nvPr/>
        </p:nvPicPr>
        <p:blipFill>
          <a:blip r:embed="rId3"/>
          <a:srcRect t="9879" b="9879"/>
          <a:stretch>
            <a:fillRect/>
          </a:stretch>
        </p:blipFill>
        <p:spPr>
          <a:xfrm>
            <a:off x="3909691" y="1250241"/>
            <a:ext cx="7848600" cy="5248275"/>
          </a:xfrm>
          <a:prstGeom prst="rect">
            <a:avLst/>
          </a:prstGeom>
        </p:spPr>
      </p:pic>
      <p:sp>
        <p:nvSpPr>
          <p:cNvPr id="5" name="AutoShape 5"/>
          <p:cNvSpPr/>
          <p:nvPr/>
        </p:nvSpPr>
        <p:spPr>
          <a:xfrm>
            <a:off x="466496" y="3766754"/>
            <a:ext cx="3974251" cy="2472718"/>
          </a:xfrm>
          <a:prstGeom prst="rect">
            <a:avLst/>
          </a:prstGeom>
          <a:solidFill>
            <a:schemeClr val="accent1">
              <a:lumMod val="75000"/>
              <a:alpha val="76862"/>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6" name="AutoShape 6"/>
          <p:cNvSpPr/>
          <p:nvPr/>
        </p:nvSpPr>
        <p:spPr>
          <a:xfrm>
            <a:off x="563624" y="1824409"/>
            <a:ext cx="2936423"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建立定期沟通会议、工作汇报等沟通机制，确保信息畅通，问题及时解决。</a:t>
            </a:r>
            <a:endParaRPr lang="en-US" sz="1100"/>
          </a:p>
        </p:txBody>
      </p:sp>
      <p:sp>
        <p:nvSpPr>
          <p:cNvPr id="7" name="AutoShape 7"/>
          <p:cNvSpPr/>
          <p:nvPr/>
        </p:nvSpPr>
        <p:spPr>
          <a:xfrm>
            <a:off x="601724" y="4315960"/>
            <a:ext cx="3052052" cy="1604591"/>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采用电话、邮件、即时通讯等多种沟通方式，方便团队成员随时交流。</a:t>
            </a:r>
            <a:endParaRPr lang="en-US" sz="1100"/>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沟通渠道畅通性保障措施</a:t>
              </a:r>
            </a:p>
          </p:txBody>
        </p:sp>
      </p:grpSp>
      <p:sp>
        <p:nvSpPr>
          <p:cNvPr id="30" name="AutoShape 30"/>
          <p:cNvSpPr/>
          <p:nvPr/>
        </p:nvSpPr>
        <p:spPr>
          <a:xfrm>
            <a:off x="601724" y="3976765"/>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多样化沟通方式</a:t>
            </a:r>
            <a:endParaRPr lang="en-US" sz="1100"/>
          </a:p>
        </p:txBody>
      </p:sp>
      <p:sp>
        <p:nvSpPr>
          <p:cNvPr id="31" name="AutoShape 31"/>
          <p:cNvSpPr/>
          <p:nvPr/>
        </p:nvSpPr>
        <p:spPr>
          <a:xfrm>
            <a:off x="563624" y="1405309"/>
            <a:ext cx="2936423" cy="33919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建立沟通机制</a:t>
            </a:r>
            <a:endParaRPr lang="en-US" sz="1100"/>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https://d.book118.com/158130005021006025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73</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2024-09-01T15:31:40.658</cp:lastPrinted>
  <dcterms:created xsi:type="dcterms:W3CDTF">2024-09-01T07:31:40Z</dcterms:created>
  <dcterms:modified xsi:type="dcterms:W3CDTF">2024-09-01T07:31:42Z</dcterms:modified>
</cp:coreProperties>
</file>