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olors1.xml" ContentType="application/vnd.ms-office.chartcolorstyle+xml"/>
  <Override PartName="/ppt/charts/colors2.xml" ContentType="application/vnd.ms-office.chartcolorstyle+xml"/>
  <Override PartName="/ppt/charts/colors3.xml" ContentType="application/vnd.ms-office.chartcolorstyle+xml"/>
  <Override PartName="/ppt/charts/colors4.xml" ContentType="application/vnd.ms-office.chartcolorstyle+xml"/>
  <Override PartName="/ppt/charts/style1.xml" ContentType="application/vnd.ms-office.chartstyle+xml"/>
  <Override PartName="/ppt/charts/style2.xml" ContentType="application/vnd.ms-office.chartstyle+xml"/>
  <Override PartName="/ppt/charts/style3.xml" ContentType="application/vnd.ms-office.chartstyle+xml"/>
  <Override PartName="/ppt/charts/style4.xml" ContentType="application/vnd.ms-office.chart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616DA210-FB5B-4158-B5E0-FEB733F419BA}" styleName="Light Style 3">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fill>
          <a:solidFill>
            <a:schemeClr val="tx1">
              <a:alpha val="20000"/>
            </a:schemeClr>
          </a:solidFill>
        </a:fill>
      </a:tcStyle>
    </a:band1H>
    <a:band1V>
      <a:tcStyle>
        <a:fill>
          <a:solidFill>
            <a:schemeClr val="tx1">
              <a:alpha val="20000"/>
            </a:schemeClr>
          </a:solidFill>
        </a:fill>
      </a:tcStyle>
    </a:band1V>
    <a:lastCol>
      <a:tcTxStyle b="on"/>
    </a:lastCol>
    <a:firstCol>
      <a:tcTxStyle b="on"/>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fill>
          <a:solidFill>
            <a:schemeClr val="accent6">
              <a:tint val="40000"/>
            </a:schemeClr>
          </a:solidFill>
        </a:fill>
      </a:tcStyle>
    </a:band1H>
    <a:band1V>
      <a:tcStyle>
        <a:fill>
          <a:solidFill>
            <a:schemeClr val="accent6">
              <a:tint val="40000"/>
            </a:schemeClr>
          </a:solidFill>
        </a:fill>
      </a:tcStyle>
    </a:band1V>
    <a:lastCol>
      <a:tcTxStyle b="on">
        <a:fontRef idx="minor">
          <a:prstClr val="black"/>
        </a:fontRef>
        <a:schemeClr val="lt1"/>
      </a:tcTxStyle>
      <a:tcStyle>
        <a:fill>
          <a:solidFill>
            <a:schemeClr val="accent6"/>
          </a:solidFill>
        </a:fill>
      </a:tcStyle>
    </a:lastCol>
    <a:firstCol>
      <a:tcTxStyle b="on">
        <a:fontRef idx="minor">
          <a:prstClr val="black"/>
        </a:fontRef>
        <a:schemeClr val="lt1"/>
      </a:tcTxStyle>
      <a:tcStyle>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3.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 Id="rId2" Type="http://schemas.microsoft.com/office/2011/relationships/chartColorStyle" Target="colors1.xml" /><Relationship Id="rId3" Type="http://schemas.microsoft.com/office/2011/relationships/chartStyle" Target="style1.xml" /></Relationships>
</file>

<file path=ppt/charts/_rels/chart2.xml.rels>&#65279;<?xml version="1.0" encoding="utf-8" standalone="yes"?><Relationships xmlns="http://schemas.openxmlformats.org/package/2006/relationships"><Relationship Id="rId1" Type="http://schemas.openxmlformats.org/officeDocument/2006/relationships/oleObject" Target="file:///C:\Users\Administrator\Desktop\&#26032;&#24314;%20XLSX%20&#24037;&#20316;&#34920;.xlsx" TargetMode="External" /><Relationship Id="rId2" Type="http://schemas.microsoft.com/office/2011/relationships/chartColorStyle" Target="colors2.xml" /><Relationship Id="rId3" Type="http://schemas.microsoft.com/office/2011/relationships/chartStyle" Target="style2.xml" /></Relationships>
</file>

<file path=ppt/charts/_rels/chart3.xml.rels>&#65279;<?xml version="1.0" encoding="utf-8" standalone="yes"?><Relationships xmlns="http://schemas.openxmlformats.org/package/2006/relationships"><Relationship Id="rId1" Type="http://schemas.openxmlformats.org/officeDocument/2006/relationships/oleObject" Target="file:///C:\Users\Administrator\Desktop\&#26032;&#24314;%20XLSX%20&#24037;&#20316;&#34920;.xlsx" TargetMode="External" /><Relationship Id="rId2" Type="http://schemas.microsoft.com/office/2011/relationships/chartColorStyle" Target="colors3.xml" /><Relationship Id="rId3" Type="http://schemas.microsoft.com/office/2011/relationships/chartStyle" Target="style3.xml" /></Relationships>
</file>

<file path=ppt/charts/_rels/chart4.xml.rels>&#65279;<?xml version="1.0" encoding="utf-8" standalone="yes"?><Relationships xmlns="http://schemas.openxmlformats.org/package/2006/relationships"><Relationship Id="rId1" Type="http://schemas.openxmlformats.org/officeDocument/2006/relationships/oleObject" Target="file:///C:\Users\Administrator\Desktop\&#26032;&#24314;%20XLSX%20&#24037;&#20316;&#34920;.xlsx" TargetMode="External" /><Relationship Id="rId2" Type="http://schemas.microsoft.com/office/2011/relationships/chartColorStyle" Target="colors4.xml" /><Relationship Id="rId3" Type="http://schemas.microsoft.com/office/2011/relationships/chartStyle" Target="style4.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zh-CN" sz="1400" b="0" i="0" u="none" strike="noStrike" kern="1200" spc="0" baseline="0">
                <a:solidFill>
                  <a:schemeClr val="tx1">
                    <a:lumMod val="65000"/>
                    <a:lumOff val="35000"/>
                  </a:schemeClr>
                </a:solidFill>
                <a:latin typeface="+mn-lt"/>
                <a:ea typeface="+mn-ea"/>
                <a:cs typeface="+mn-cs"/>
              </a:defRPr>
            </a:pPr>
            <a:r>
              <a:t>漏填率</a:t>
            </a:r>
          </a:p>
        </c:rich>
      </c:tx>
      <c:overlay val="0"/>
      <c:spPr>
        <a:noFill/>
        <a:ln>
          <a:noFill/>
        </a:ln>
        <a:effectLst/>
      </c:spPr>
      <c:txPr>
        <a:bodyPr/>
        <a:p>
          <a:pPr>
            <a:defRPr/>
          </a:pPr>
        </a:p>
      </c:txPr>
    </c:title>
    <c:autoTitleDeleted val="0"/>
    <c:plotArea>
      <c:lineChart>
        <c:grouping/>
        <c:varyColors val="0"/>
        <c:ser>
          <c:idx val="0"/>
          <c:order val="0"/>
          <c:tx>
            <c:strRef>
              <c:f>Sheet1!$B$1</c:f>
              <c:strCache>
                <c:ptCount val="1"/>
                <c:pt idx="0">
                  <c:v>完成率</c:v>
                </c:pt>
              </c:strCache>
            </c:strRef>
          </c:tx>
          <c:spPr>
            <a:ln w="28575" cap="rnd">
              <a:solidFill>
                <a:schemeClr val="accent1"/>
              </a:solidFill>
              <a:round/>
            </a:ln>
            <a:effectLst/>
          </c:spPr>
          <c:marker>
            <c:symbol val="none"/>
          </c:marker>
          <c:dLbls>
            <c:dLbl>
              <c:idx val="0"/>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dLbl>
            <c:dLbl>
              <c:idx val="1"/>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dLbl>
            <c:dLbl>
              <c:idx val="2"/>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dLbl>
            <c:dLbl>
              <c:idx val="3"/>
              <c:layout>
                <c:manualLayout>
                  <c:x val="-0.0074999998323619366"/>
                  <c:y val="-0.022500000894069672"/>
                </c:manualLayout>
              </c:layout>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ext xmlns:c15="http://schemas.microsoft.com/office/drawing/2012/chart" uri="{CE6537A1-D6FC-4f65-9D91-7224C49458BB}">
                  <c15:layout>
                    <c:manualLayout>
                      <c:w val="0.08225"/>
                      <c:h val="0.05583333"/>
                    </c:manualLayout>
                  </c15:layout>
                </c:ext>
              </c:extLst>
            </c:dLbl>
            <c:dLbl>
              <c:idx val="4"/>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dLbl>
            <c:dLbl>
              <c:idx val="5"/>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dLbl>
            <c:spPr>
              <a:noFill/>
              <a:ln>
                <a:noFill/>
              </a:ln>
              <a:effectLst/>
            </c:spPr>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Sheet1!$A$2:$A$7</c:f>
              <c:strCache>
                <c:ptCount val="6"/>
                <c:pt idx="0">
                  <c:v>1月</c:v>
                </c:pt>
                <c:pt idx="1">
                  <c:v>2月</c:v>
                </c:pt>
                <c:pt idx="2">
                  <c:v>3月</c:v>
                </c:pt>
                <c:pt idx="3">
                  <c:v>4月</c:v>
                </c:pt>
                <c:pt idx="4">
                  <c:v>5月</c:v>
                </c:pt>
                <c:pt idx="5">
                  <c:v>6月</c:v>
                </c:pt>
              </c:strCache>
            </c:strRef>
          </c:cat>
          <c:val>
            <c:numRef>
              <c:f>Sheet1!$B$2:$B$7</c:f>
              <c:numCache>
                <c:formatCode>0.00%</c:formatCode>
                <c:ptCount val="6"/>
                <c:pt idx="0">
                  <c:v>0.285</c:v>
                </c:pt>
                <c:pt idx="1">
                  <c:v>0.428</c:v>
                </c:pt>
                <c:pt idx="2">
                  <c:v>0.381</c:v>
                </c:pt>
                <c:pt idx="3">
                  <c:v>0.312</c:v>
                </c:pt>
                <c:pt idx="4">
                  <c:v>0.298</c:v>
                </c:pt>
                <c:pt idx="5">
                  <c:v>0.381</c:v>
                </c:pt>
              </c:numCache>
            </c:numRef>
          </c:val>
          <c:smooth val="0"/>
        </c:ser>
        <c:dLbls>
          <c:showLegendKey val="0"/>
          <c:showVal val="0"/>
          <c:showCatName val="0"/>
          <c:showSerName val="0"/>
          <c:showPercent val="0"/>
          <c:showBubbleSize val="0"/>
          <c:showLeaderLines val="0"/>
        </c:dLbls>
        <c:axId val="475193731"/>
        <c:axId val="901919343"/>
      </c:lineChart>
      <c:catAx>
        <c:axId val="475193731"/>
        <c:scaling>
          <c:orientation/>
        </c:scaling>
        <c:delete val="0"/>
        <c:axPos val="b"/>
        <c:majorTickMark val="none"/>
        <c:minorTickMark val="none"/>
        <c:spPr>
          <a:noFill/>
          <a:ln w="9525" cap="flat" cmpd="sng" algn="ctr">
            <a:solidFill>
              <a:schemeClr val="tx1">
                <a:lumMod val="15000"/>
                <a:lumOff val="85000"/>
              </a:schemeClr>
            </a:solidFill>
            <a:round/>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901919343"/>
        <c:crosses val="autoZero"/>
        <c:auto val="0"/>
        <c:lblAlgn val="ctr"/>
        <c:lblOffset/>
        <c:noMultiLvlLbl val="0"/>
      </c:catAx>
      <c:valAx>
        <c:axId val="901919343"/>
        <c:scaling>
          <c:orientation/>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spPr>
          <a:noFill/>
          <a:ln>
            <a:noFill/>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475193731"/>
        <c:crosses val="autoZero"/>
        <c:crossBetween val="between"/>
      </c:valAx>
      <c:spPr>
        <a:noFill/>
        <a:ln>
          <a:noFill/>
        </a:ln>
        <a:effectLst/>
      </c:spPr>
    </c:plotArea>
    <c:legend>
      <c:legendPos val="b"/>
      <c:overlay val="0"/>
      <c:spPr>
        <a:noFill/>
        <a:ln>
          <a:noFill/>
        </a:ln>
        <a:effectLst/>
      </c:spPr>
      <c:txPr>
        <a:bodyPr rot="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p>
      <a:pPr>
        <a:defRPr lang="zh-CN" smtId="4294967295"/>
      </a:pPr>
      <a:endParaRPr lang="zh-CN" smtId="4294967295"/>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47095239162445068"/>
          <c:y val="0.046403564512729645"/>
          <c:w val="0.89502072334289551"/>
          <c:h val="0.74353623390197754"/>
        </c:manualLayout>
      </c:layout>
      <c:barChart>
        <c:barDir val="col"/>
        <c:grouping val="clustered"/>
        <c:varyColors val="0"/>
        <c:ser>
          <c:idx val="0"/>
          <c:order val="0"/>
          <c:tx>
            <c:strRef>
              <c:f>'[新建 XLSX 工作表.xlsx]Sheet1'!$A$3</c:f>
              <c:strCache>
                <c:ptCount val="1"/>
                <c:pt idx="0">
                  <c:v>例数</c:v>
                </c:pt>
              </c:strCache>
            </c:strRef>
          </c:tx>
          <c:spPr>
            <a:solidFill>
              <a:srgbClr val="92D050"/>
            </a:solidFill>
            <a:ln>
              <a:noFill/>
            </a:ln>
            <a:effectLst/>
          </c:spPr>
          <c:invertIfNegative val="0"/>
          <c:cat>
            <c:strRef>
              <c:f>'[新建 XLSX 工作表.xlsx]Sheet1'!$B$2:$G$2</c:f>
              <c:strCache>
                <c:ptCount val="6"/>
                <c:pt idx="0">
                  <c:v>7月</c:v>
                </c:pt>
                <c:pt idx="1">
                  <c:v>8月</c:v>
                </c:pt>
                <c:pt idx="2">
                  <c:v>9月</c:v>
                </c:pt>
                <c:pt idx="3">
                  <c:v>10月</c:v>
                </c:pt>
                <c:pt idx="4">
                  <c:v>11月</c:v>
                </c:pt>
                <c:pt idx="5">
                  <c:v>12月</c:v>
                </c:pt>
              </c:strCache>
            </c:strRef>
          </c:cat>
          <c:val>
            <c:numRef>
              <c:f>'[新建 XLSX 工作表.xlsx]Sheet1'!$B$3:$G$3</c:f>
              <c:numCache>
                <c:formatCode>General</c:formatCode>
                <c:ptCount val="6"/>
                <c:pt idx="0">
                  <c:v>10</c:v>
                </c:pt>
                <c:pt idx="1">
                  <c:v>11</c:v>
                </c:pt>
                <c:pt idx="2">
                  <c:v>22</c:v>
                </c:pt>
                <c:pt idx="3">
                  <c:v>34</c:v>
                </c:pt>
                <c:pt idx="4">
                  <c:v>15</c:v>
                </c:pt>
                <c:pt idx="5">
                  <c:v>4</c:v>
                </c:pt>
              </c:numCache>
            </c:numRef>
          </c:val>
        </c:ser>
        <c:ser>
          <c:idx val="1"/>
          <c:order val="1"/>
          <c:tx>
            <c:strRef>
              <c:f>'[新建 XLSX 工作表.xlsx]Sheet1'!$A$4</c:f>
              <c:strCache>
                <c:ptCount val="1"/>
                <c:pt idx="0">
                  <c:v>漏报数</c:v>
                </c:pt>
              </c:strCache>
            </c:strRef>
          </c:tx>
          <c:spPr>
            <a:solidFill>
              <a:srgbClr val="FFC000"/>
            </a:solidFill>
            <a:ln>
              <a:noFill/>
            </a:ln>
            <a:effectLst/>
          </c:spPr>
          <c:invertIfNegative val="0"/>
          <c:cat>
            <c:strRef>
              <c:f>'[新建 XLSX 工作表.xlsx]Sheet1'!$B$2:$G$2</c:f>
              <c:strCache>
                <c:ptCount val="6"/>
                <c:pt idx="0">
                  <c:v>7月</c:v>
                </c:pt>
                <c:pt idx="1">
                  <c:v>8月</c:v>
                </c:pt>
                <c:pt idx="2">
                  <c:v>9月</c:v>
                </c:pt>
                <c:pt idx="3">
                  <c:v>10月</c:v>
                </c:pt>
                <c:pt idx="4">
                  <c:v>11月</c:v>
                </c:pt>
                <c:pt idx="5">
                  <c:v>12月</c:v>
                </c:pt>
              </c:strCache>
            </c:strRef>
          </c:cat>
          <c:val>
            <c:numRef>
              <c:f>'[新建 XLSX 工作表.xlsx]Sheet1'!$B$4:$G$4</c:f>
              <c:numCache>
                <c:formatCode>General</c:formatCode>
                <c:ptCount val="6"/>
                <c:pt idx="0">
                  <c:v>10</c:v>
                </c:pt>
                <c:pt idx="1">
                  <c:v>9</c:v>
                </c:pt>
                <c:pt idx="2">
                  <c:v>8</c:v>
                </c:pt>
                <c:pt idx="3">
                  <c:v>26</c:v>
                </c:pt>
                <c:pt idx="4">
                  <c:v>8</c:v>
                </c:pt>
                <c:pt idx="5">
                  <c:v>1</c:v>
                </c:pt>
              </c:numCache>
            </c:numRef>
          </c:val>
        </c:ser>
        <c:dLbls>
          <c:showLegendKey val="0"/>
          <c:showVal val="0"/>
          <c:showCatName val="0"/>
          <c:showSerName val="0"/>
          <c:showPercent val="0"/>
          <c:showBubbleSize val="0"/>
          <c:showLeaderLines val="0"/>
        </c:dLbls>
        <c:gapWidth val="219"/>
        <c:overlap val="-27"/>
        <c:axId val="766121041"/>
        <c:axId val="940813195"/>
      </c:barChart>
      <c:lineChart>
        <c:grouping/>
        <c:varyColors val="0"/>
        <c:ser>
          <c:idx val="2"/>
          <c:order val="2"/>
          <c:tx>
            <c:strRef>
              <c:f>'[新建 XLSX 工作表.xlsx]Sheet1'!$A$5</c:f>
              <c:strCache>
                <c:ptCount val="1"/>
                <c:pt idx="0">
                  <c:v>漏报率</c:v>
                </c:pt>
              </c:strCache>
            </c:strRef>
          </c:tx>
          <c:spPr>
            <a:ln w="28575" cap="rnd">
              <a:solidFill>
                <a:srgbClr val="FF0000"/>
              </a:solidFill>
              <a:round/>
            </a:ln>
            <a:effectLst/>
          </c:spPr>
          <c:marker>
            <c:symbol val="none"/>
          </c:marker>
          <c:cat>
            <c:strRef>
              <c:f>'[新建 XLSX 工作表.xlsx]Sheet1'!$B$2:$G$2</c:f>
              <c:strCache>
                <c:ptCount val="6"/>
                <c:pt idx="0">
                  <c:v>7月</c:v>
                </c:pt>
                <c:pt idx="1">
                  <c:v>8月</c:v>
                </c:pt>
                <c:pt idx="2">
                  <c:v>9月</c:v>
                </c:pt>
                <c:pt idx="3">
                  <c:v>10月</c:v>
                </c:pt>
                <c:pt idx="4">
                  <c:v>11月</c:v>
                </c:pt>
                <c:pt idx="5">
                  <c:v>12月</c:v>
                </c:pt>
              </c:strCache>
            </c:strRef>
          </c:cat>
          <c:val>
            <c:numRef>
              <c:f>'[新建 XLSX 工作表.xlsx]Sheet1'!$B$5:$G$5</c:f>
              <c:numCache>
                <c:formatCode>0%</c:formatCode>
                <c:ptCount val="6"/>
                <c:pt idx="0">
                  <c:v>1</c:v>
                </c:pt>
                <c:pt idx="1">
                  <c:v>0.8182</c:v>
                </c:pt>
                <c:pt idx="2">
                  <c:v>0.3636</c:v>
                </c:pt>
                <c:pt idx="3">
                  <c:v>0.7647</c:v>
                </c:pt>
                <c:pt idx="4">
                  <c:v>0.5333</c:v>
                </c:pt>
                <c:pt idx="5">
                  <c:v>0.25</c:v>
                </c:pt>
              </c:numCache>
            </c:numRef>
          </c:val>
          <c:smooth val="0"/>
        </c:ser>
        <c:dLbls>
          <c:showLegendKey val="0"/>
          <c:showVal val="0"/>
          <c:showCatName val="0"/>
          <c:showSerName val="0"/>
          <c:showPercent val="0"/>
          <c:showBubbleSize val="0"/>
          <c:showLeaderLines val="0"/>
        </c:dLbls>
        <c:axId val="324655073"/>
        <c:axId val="369631955"/>
      </c:lineChart>
      <c:catAx>
        <c:axId val="766121041"/>
        <c:scaling>
          <c:orientation/>
        </c:scaling>
        <c:delete val="0"/>
        <c:axPos val="b"/>
        <c:majorTickMark val="none"/>
        <c:minorTickMark val="none"/>
        <c:spPr>
          <a:noFill/>
          <a:ln w="9525" cap="flat" cmpd="sng" algn="ctr">
            <a:solidFill>
              <a:schemeClr val="tx1">
                <a:lumMod val="15000"/>
                <a:lumOff val="85000"/>
              </a:schemeClr>
            </a:solidFill>
            <a:round/>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940813195"/>
        <c:crosses val="autoZero"/>
        <c:auto val="0"/>
        <c:lblAlgn val="ctr"/>
        <c:lblOffset/>
        <c:noMultiLvlLbl val="0"/>
      </c:catAx>
      <c:valAx>
        <c:axId val="940813195"/>
        <c:scaling>
          <c:orientation/>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spPr>
          <a:noFill/>
          <a:ln>
            <a:noFill/>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766121041"/>
        <c:crosses val="autoZero"/>
        <c:crossBetween val="between"/>
      </c:valAx>
      <c:valAx>
        <c:axId val="369631955"/>
        <c:scaling>
          <c:orientation/>
        </c:scaling>
        <c:delete val="0"/>
        <c:axPos val="r"/>
        <c:numFmt formatCode="0%" sourceLinked="1"/>
        <c:majorTickMark val="out"/>
        <c:minorTickMark val="none"/>
        <c:spPr>
          <a:noFill/>
          <a:ln>
            <a:noFill/>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324655073"/>
        <c:crosses val="max"/>
        <c:crossBetween val="between"/>
      </c:valAx>
      <c:catAx>
        <c:axId val="324655073"/>
        <c:scaling>
          <c:orientation/>
        </c:scaling>
        <c:delete val="1"/>
        <c:axPos val="b"/>
        <c:majorTickMark val="out"/>
        <c:minorTickMark val="none"/>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369631955"/>
        <c:auto val="0"/>
        <c:lblAlgn val="ctr"/>
        <c:lblOffset/>
        <c:noMultiLvlLbl val="0"/>
      </c:catAx>
      <c:spPr>
        <a:noFill/>
        <a:ln>
          <a:noFill/>
        </a:ln>
        <a:effectLst/>
      </c:spPr>
    </c:plotArea>
    <c:legend>
      <c:legendPos val="b"/>
      <c:overlay val="0"/>
      <c:spPr>
        <a:noFill/>
        <a:ln>
          <a:noFill/>
        </a:ln>
        <a:effectLst/>
      </c:spPr>
      <c:txPr>
        <a:bodyPr rot="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p>
      <a:pPr>
        <a:defRPr lang="zh-CN" smtId="4294967295"/>
      </a:pPr>
      <a:endParaRPr lang="zh-CN" smtId="4294967295"/>
    </a:p>
  </c:tx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47095239162445068"/>
          <c:y val="0.046403564512729645"/>
          <c:w val="0.89502072334289551"/>
          <c:h val="0.74353623390197754"/>
        </c:manualLayout>
      </c:layout>
      <c:barChart>
        <c:barDir val="col"/>
        <c:grouping val="clustered"/>
        <c:varyColors val="0"/>
        <c:ser>
          <c:idx val="0"/>
          <c:order val="0"/>
          <c:tx>
            <c:strRef>
              <c:f>'[新建 XLSX 工作表.xlsx]Sheet1'!$A$3</c:f>
              <c:strCache>
                <c:ptCount val="1"/>
                <c:pt idx="0">
                  <c:v>例数</c:v>
                </c:pt>
              </c:strCache>
            </c:strRef>
          </c:tx>
          <c:spPr>
            <a:solidFill>
              <a:srgbClr val="92D050"/>
            </a:solidFill>
            <a:ln>
              <a:noFill/>
            </a:ln>
            <a:effectLst/>
          </c:spPr>
          <c:invertIfNegative val="0"/>
          <c:cat>
            <c:strRef>
              <c:f>'[新建 XLSX 工作表.xlsx]Sheet1'!$B$2:$G$2</c:f>
              <c:strCache>
                <c:ptCount val="6"/>
                <c:pt idx="0">
                  <c:v>7月</c:v>
                </c:pt>
                <c:pt idx="1">
                  <c:v>8月</c:v>
                </c:pt>
                <c:pt idx="2">
                  <c:v>9月</c:v>
                </c:pt>
                <c:pt idx="3">
                  <c:v>10月</c:v>
                </c:pt>
                <c:pt idx="4">
                  <c:v>11月</c:v>
                </c:pt>
                <c:pt idx="5">
                  <c:v>12月</c:v>
                </c:pt>
              </c:strCache>
            </c:strRef>
          </c:cat>
          <c:val>
            <c:numRef>
              <c:f>'[新建 XLSX 工作表.xlsx]Sheet1'!$B$3:$G$3</c:f>
              <c:numCache>
                <c:formatCode>General</c:formatCode>
                <c:ptCount val="6"/>
                <c:pt idx="0">
                  <c:v>10</c:v>
                </c:pt>
                <c:pt idx="1">
                  <c:v>11</c:v>
                </c:pt>
                <c:pt idx="2">
                  <c:v>22</c:v>
                </c:pt>
                <c:pt idx="3">
                  <c:v>34</c:v>
                </c:pt>
                <c:pt idx="4">
                  <c:v>15</c:v>
                </c:pt>
                <c:pt idx="5">
                  <c:v>4</c:v>
                </c:pt>
              </c:numCache>
            </c:numRef>
          </c:val>
        </c:ser>
        <c:ser>
          <c:idx val="1"/>
          <c:order val="1"/>
          <c:tx>
            <c:strRef>
              <c:f>'[新建 XLSX 工作表.xlsx]Sheet1'!$A$4</c:f>
              <c:strCache>
                <c:ptCount val="1"/>
                <c:pt idx="0">
                  <c:v>漏报数</c:v>
                </c:pt>
              </c:strCache>
            </c:strRef>
          </c:tx>
          <c:spPr>
            <a:solidFill>
              <a:srgbClr val="FFC000"/>
            </a:solidFill>
            <a:ln>
              <a:noFill/>
            </a:ln>
            <a:effectLst/>
          </c:spPr>
          <c:invertIfNegative val="0"/>
          <c:cat>
            <c:strRef>
              <c:f>'[新建 XLSX 工作表.xlsx]Sheet1'!$B$2:$G$2</c:f>
              <c:strCache>
                <c:ptCount val="6"/>
                <c:pt idx="0">
                  <c:v>7月</c:v>
                </c:pt>
                <c:pt idx="1">
                  <c:v>8月</c:v>
                </c:pt>
                <c:pt idx="2">
                  <c:v>9月</c:v>
                </c:pt>
                <c:pt idx="3">
                  <c:v>10月</c:v>
                </c:pt>
                <c:pt idx="4">
                  <c:v>11月</c:v>
                </c:pt>
                <c:pt idx="5">
                  <c:v>12月</c:v>
                </c:pt>
              </c:strCache>
            </c:strRef>
          </c:cat>
          <c:val>
            <c:numRef>
              <c:f>'[新建 XLSX 工作表.xlsx]Sheet1'!$B$4:$G$4</c:f>
              <c:numCache>
                <c:formatCode>General</c:formatCode>
                <c:ptCount val="6"/>
                <c:pt idx="0">
                  <c:v>10</c:v>
                </c:pt>
                <c:pt idx="1">
                  <c:v>9</c:v>
                </c:pt>
                <c:pt idx="2">
                  <c:v>8</c:v>
                </c:pt>
                <c:pt idx="3">
                  <c:v>26</c:v>
                </c:pt>
                <c:pt idx="4">
                  <c:v>8</c:v>
                </c:pt>
                <c:pt idx="5">
                  <c:v>1</c:v>
                </c:pt>
              </c:numCache>
            </c:numRef>
          </c:val>
        </c:ser>
        <c:dLbls>
          <c:showLegendKey val="0"/>
          <c:showVal val="0"/>
          <c:showCatName val="0"/>
          <c:showSerName val="0"/>
          <c:showPercent val="0"/>
          <c:showBubbleSize val="0"/>
          <c:showLeaderLines val="0"/>
        </c:dLbls>
        <c:gapWidth val="219"/>
        <c:overlap val="-27"/>
        <c:axId val="766121041"/>
        <c:axId val="940813195"/>
      </c:barChart>
      <c:lineChart>
        <c:grouping/>
        <c:varyColors val="0"/>
        <c:ser>
          <c:idx val="2"/>
          <c:order val="2"/>
          <c:tx>
            <c:strRef>
              <c:f>'[新建 XLSX 工作表.xlsx]Sheet1'!$A$5</c:f>
              <c:strCache>
                <c:ptCount val="1"/>
                <c:pt idx="0">
                  <c:v>漏报率</c:v>
                </c:pt>
              </c:strCache>
            </c:strRef>
          </c:tx>
          <c:spPr>
            <a:ln w="28575" cap="rnd">
              <a:solidFill>
                <a:srgbClr val="FF0000"/>
              </a:solidFill>
              <a:round/>
            </a:ln>
            <a:effectLst/>
          </c:spPr>
          <c:marker>
            <c:symbol val="none"/>
          </c:marker>
          <c:cat>
            <c:strRef>
              <c:f>'[新建 XLSX 工作表.xlsx]Sheet1'!$B$2:$G$2</c:f>
              <c:strCache>
                <c:ptCount val="6"/>
                <c:pt idx="0">
                  <c:v>7月</c:v>
                </c:pt>
                <c:pt idx="1">
                  <c:v>8月</c:v>
                </c:pt>
                <c:pt idx="2">
                  <c:v>9月</c:v>
                </c:pt>
                <c:pt idx="3">
                  <c:v>10月</c:v>
                </c:pt>
                <c:pt idx="4">
                  <c:v>11月</c:v>
                </c:pt>
                <c:pt idx="5">
                  <c:v>12月</c:v>
                </c:pt>
              </c:strCache>
            </c:strRef>
          </c:cat>
          <c:val>
            <c:numRef>
              <c:f>'[新建 XLSX 工作表.xlsx]Sheet1'!$B$5:$G$5</c:f>
              <c:numCache>
                <c:formatCode>0%</c:formatCode>
                <c:ptCount val="6"/>
                <c:pt idx="0">
                  <c:v>1</c:v>
                </c:pt>
                <c:pt idx="1">
                  <c:v>0.8182</c:v>
                </c:pt>
                <c:pt idx="2">
                  <c:v>0.3636</c:v>
                </c:pt>
                <c:pt idx="3">
                  <c:v>0.7647</c:v>
                </c:pt>
                <c:pt idx="4">
                  <c:v>0.5333</c:v>
                </c:pt>
                <c:pt idx="5">
                  <c:v>0.25</c:v>
                </c:pt>
              </c:numCache>
            </c:numRef>
          </c:val>
          <c:smooth val="0"/>
        </c:ser>
        <c:dLbls>
          <c:showLegendKey val="0"/>
          <c:showVal val="0"/>
          <c:showCatName val="0"/>
          <c:showSerName val="0"/>
          <c:showPercent val="0"/>
          <c:showBubbleSize val="0"/>
          <c:showLeaderLines val="0"/>
        </c:dLbls>
        <c:axId val="324655073"/>
        <c:axId val="369631955"/>
      </c:lineChart>
      <c:catAx>
        <c:axId val="766121041"/>
        <c:scaling>
          <c:orientation/>
        </c:scaling>
        <c:delete val="0"/>
        <c:axPos val="b"/>
        <c:majorTickMark val="none"/>
        <c:minorTickMark val="none"/>
        <c:spPr>
          <a:noFill/>
          <a:ln w="9525" cap="flat" cmpd="sng" algn="ctr">
            <a:solidFill>
              <a:schemeClr val="tx1">
                <a:lumMod val="15000"/>
                <a:lumOff val="85000"/>
              </a:schemeClr>
            </a:solidFill>
            <a:round/>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940813195"/>
        <c:crosses val="autoZero"/>
        <c:auto val="0"/>
        <c:lblAlgn val="ctr"/>
        <c:lblOffset/>
        <c:noMultiLvlLbl val="0"/>
      </c:catAx>
      <c:valAx>
        <c:axId val="940813195"/>
        <c:scaling>
          <c:orientation/>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spPr>
          <a:noFill/>
          <a:ln>
            <a:noFill/>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766121041"/>
        <c:crosses val="autoZero"/>
        <c:crossBetween val="between"/>
      </c:valAx>
      <c:valAx>
        <c:axId val="369631955"/>
        <c:scaling>
          <c:orientation/>
        </c:scaling>
        <c:delete val="0"/>
        <c:axPos val="r"/>
        <c:numFmt formatCode="0%" sourceLinked="1"/>
        <c:majorTickMark val="out"/>
        <c:minorTickMark val="none"/>
        <c:spPr>
          <a:noFill/>
          <a:ln>
            <a:noFill/>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324655073"/>
        <c:crosses val="max"/>
        <c:crossBetween val="between"/>
      </c:valAx>
      <c:catAx>
        <c:axId val="324655073"/>
        <c:scaling>
          <c:orientation/>
        </c:scaling>
        <c:delete val="1"/>
        <c:axPos val="b"/>
        <c:majorTickMark val="out"/>
        <c:minorTickMark val="none"/>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369631955"/>
        <c:auto val="0"/>
        <c:lblAlgn val="ctr"/>
        <c:lblOffset/>
        <c:noMultiLvlLbl val="0"/>
      </c:catAx>
      <c:spPr>
        <a:noFill/>
        <a:ln>
          <a:noFill/>
        </a:ln>
        <a:effectLst/>
      </c:spPr>
    </c:plotArea>
    <c:legend>
      <c:legendPos val="b"/>
      <c:overlay val="0"/>
      <c:spPr>
        <a:noFill/>
        <a:ln>
          <a:noFill/>
        </a:ln>
        <a:effectLst/>
      </c:spPr>
      <c:txPr>
        <a:bodyPr rot="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p>
      <a:pPr>
        <a:defRPr lang="zh-CN" smtId="4294967295"/>
      </a:pPr>
      <a:endParaRPr lang="zh-CN" smtId="4294967295"/>
    </a:p>
  </c:txPr>
  <c:externalData r:id="rId1">
    <c:autoUpdate val="0"/>
  </c:externalData>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0"/>
          <c:order val="0"/>
          <c:tx>
            <c:strRef>
              <c:f>'[新建 XLSX 工作表.xlsx]Sheet2'!$A$2</c:f>
              <c:strCache>
                <c:ptCount val="1"/>
                <c:pt idx="0">
                  <c:v>例数</c:v>
                </c:pt>
              </c:strCache>
            </c:strRef>
          </c:tx>
          <c:spPr>
            <a:solidFill>
              <a:srgbClr val="FFC000"/>
            </a:solidFill>
            <a:ln>
              <a:solidFill>
                <a:schemeClr val="bg1"/>
              </a:solidFill>
            </a:ln>
            <a:effectLst/>
          </c:spPr>
          <c:invertIfNegative val="0"/>
          <c:dPt>
            <c:idx val="2"/>
            <c:invertIfNegative val="0"/>
            <c:spPr>
              <a:solidFill>
                <a:srgbClr val="FFFF00"/>
              </a:solidFill>
              <a:ln>
                <a:solidFill>
                  <a:schemeClr val="bg1"/>
                </a:solidFill>
              </a:ln>
              <a:effectLst/>
            </c:spPr>
          </c:dPt>
          <c:dPt>
            <c:idx val="3"/>
            <c:invertIfNegative val="0"/>
            <c:spPr>
              <a:solidFill>
                <a:srgbClr val="92D050"/>
              </a:solidFill>
              <a:ln>
                <a:solidFill>
                  <a:schemeClr val="bg1"/>
                </a:solidFill>
              </a:ln>
              <a:effectLst/>
            </c:spPr>
          </c:dPt>
          <c:dPt>
            <c:idx val="4"/>
            <c:invertIfNegative val="0"/>
            <c:spPr>
              <a:solidFill>
                <a:srgbClr val="00B0F0"/>
              </a:solidFill>
              <a:ln>
                <a:solidFill>
                  <a:schemeClr val="bg1"/>
                </a:solidFill>
              </a:ln>
              <a:effectLst/>
            </c:spPr>
          </c:dPt>
          <c:dPt>
            <c:idx val="5"/>
            <c:invertIfNegative val="0"/>
            <c:spPr>
              <a:solidFill>
                <a:srgbClr val="0070C0"/>
              </a:solidFill>
              <a:ln>
                <a:solidFill>
                  <a:schemeClr val="bg1"/>
                </a:solidFill>
              </a:ln>
              <a:effectLst/>
            </c:spPr>
          </c:dPt>
          <c:cat>
            <c:strRef>
              <c:f>'[新建 XLSX 工作表.xlsx]Sheet2'!$B$1:$G$1</c:f>
              <c:strCache>
                <c:ptCount val="6"/>
                <c:pt idx="1">
                  <c:v>带入性压疮</c:v>
                </c:pt>
                <c:pt idx="2">
                  <c:v>药物不良反应</c:v>
                </c:pt>
                <c:pt idx="3">
                  <c:v>操作导致</c:v>
                </c:pt>
                <c:pt idx="4">
                  <c:v>输血反应</c:v>
                </c:pt>
                <c:pt idx="5">
                  <c:v>摔跤</c:v>
                </c:pt>
              </c:strCache>
            </c:strRef>
          </c:cat>
          <c:val>
            <c:numRef>
              <c:f>'[新建 XLSX 工作表.xlsx]Sheet2'!$B$2:$G$2</c:f>
              <c:numCache>
                <c:formatCode>General</c:formatCode>
                <c:ptCount val="6"/>
                <c:pt idx="1">
                  <c:v>38</c:v>
                </c:pt>
                <c:pt idx="2">
                  <c:v>50</c:v>
                </c:pt>
                <c:pt idx="3">
                  <c:v>5</c:v>
                </c:pt>
                <c:pt idx="4">
                  <c:v>1</c:v>
                </c:pt>
                <c:pt idx="5">
                  <c:v>2</c:v>
                </c:pt>
              </c:numCache>
            </c:numRef>
          </c:val>
        </c:ser>
        <c:dLbls>
          <c:showLegendKey val="0"/>
          <c:showVal val="0"/>
          <c:showCatName val="0"/>
          <c:showSerName val="0"/>
          <c:showPercent val="0"/>
          <c:showBubbleSize val="0"/>
          <c:showLeaderLines val="0"/>
        </c:dLbls>
        <c:gapWidth val="0"/>
        <c:overlap val="-27"/>
        <c:axId val="844363933"/>
        <c:axId val="507561950"/>
      </c:barChart>
      <c:lineChart>
        <c:grouping/>
        <c:varyColors val="0"/>
        <c:ser>
          <c:idx val="1"/>
          <c:order val="1"/>
          <c:tx>
            <c:strRef>
              <c:f>'[新建 XLSX 工作表.xlsx]Sheet2'!$A$3</c:f>
              <c:strCache>
                <c:ptCount val="1"/>
                <c:pt idx="0">
                  <c:v>累计</c:v>
                </c:pt>
              </c:strCache>
            </c:strRef>
          </c:tx>
          <c:spPr>
            <a:ln w="28575" cap="rnd">
              <a:solidFill>
                <a:schemeClr val="accent2"/>
              </a:solidFill>
              <a:round/>
            </a:ln>
            <a:effectLst/>
          </c:spPr>
          <c:marker>
            <c:symbol val="none"/>
          </c:marker>
          <c:dLbls>
            <c:dLbl>
              <c:idx val="0"/>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dLbl>
            <c:dLbl>
              <c:idx val="1"/>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dLbl>
            <c:dLbl>
              <c:idx val="2"/>
              <c:layout>
                <c:manualLayout>
                  <c:x val="-0.004706790205091238"/>
                  <c:y val="-0.042791999876499176"/>
                </c:manualLayout>
              </c:layout>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dLbl>
            <c:dLbl>
              <c:idx val="3"/>
              <c:layout>
                <c:manualLayout>
                  <c:x val="0.0015432098880410194"/>
                  <c:y val="-0.020063133910298347"/>
                </c:manualLayout>
              </c:layout>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dLbl>
            <c:dLbl>
              <c:idx val="4"/>
              <c:layout>
                <c:manualLayout>
                  <c:x val="-0.0015432098880410194"/>
                  <c:y val="-0.045598030090332031"/>
                </c:manualLayout>
              </c:layout>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dLbl>
            <c:dLbl>
              <c:idx val="5"/>
              <c:numFmt formatCode="" sourceLinked="1"/>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extLst/>
            </c:dLbl>
            <c:spPr>
              <a:noFill/>
              <a:ln>
                <a:noFill/>
              </a:ln>
              <a:effectLst/>
            </c:spPr>
            <c:txPr>
              <a:bodyPr rot="0" spcFirstLastPara="0" vertOverflow="ellipsis" vert="horz" wrap="square" lIns="38100" tIns="19050" rIns="38100" bIns="19050" anchor="ctr" anchorCtr="1"/>
              <a:p>
                <a:pPr>
                  <a:defRPr lang="zh-CN" sz="900" b="0" i="0" u="none" strike="noStrike" kern="1200" baseline="0" smtId="4294967295">
                    <a:solidFill>
                      <a:schemeClr val="tx1">
                        <a:lumMod val="75000"/>
                        <a:lumOff val="25000"/>
                      </a:schemeClr>
                    </a:solidFill>
                    <a:latin typeface="+mn-lt"/>
                    <a:ea typeface="+mn-ea"/>
                    <a:cs typeface="+mn-cs"/>
                  </a:defRPr>
                </a:pPr>
                <a:endParaRPr lang="zh-CN" sz="900" b="0" i="0" u="none" strike="noStrike" kern="1200" baseline="0" smtId="4294967295">
                  <a:solidFill>
                    <a:schemeClr val="tx1">
                      <a:lumMod val="75000"/>
                      <a:lumOff val="25000"/>
                    </a:schemeClr>
                  </a:solidFill>
                  <a:latin typeface="+mn-lt"/>
                  <a:ea typeface="+mn-ea"/>
                  <a:cs typeface="+mn-cs"/>
                </a:endParaRPr>
              </a:p>
            </c:txPr>
            <c:dLblPos val="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'[新建 XLSX 工作表.xlsx]Sheet2'!$B$1:$G$1</c:f>
              <c:strCache>
                <c:ptCount val="6"/>
                <c:pt idx="1">
                  <c:v>带入性压疮</c:v>
                </c:pt>
                <c:pt idx="2">
                  <c:v>药物不良反应</c:v>
                </c:pt>
                <c:pt idx="3">
                  <c:v>操作导致</c:v>
                </c:pt>
                <c:pt idx="4">
                  <c:v>输血反应</c:v>
                </c:pt>
                <c:pt idx="5">
                  <c:v>摔跤</c:v>
                </c:pt>
              </c:strCache>
            </c:strRef>
          </c:cat>
          <c:val>
            <c:numRef>
              <c:f>'[新建 XLSX 工作表.xlsx]Sheet2'!$B$3:$G$3</c:f>
              <c:numCache>
                <c:formatCode>General</c:formatCode>
                <c:ptCount val="6"/>
                <c:pt idx="0">
                  <c:v>0</c:v>
                </c:pt>
                <c:pt idx="1">
                  <c:v>0.3958</c:v>
                </c:pt>
                <c:pt idx="2">
                  <c:v>0.9166</c:v>
                </c:pt>
                <c:pt idx="3">
                  <c:v>0.9687</c:v>
                </c:pt>
                <c:pt idx="4">
                  <c:v>0.9692</c:v>
                </c:pt>
                <c:pt idx="5">
                  <c:v>1</c:v>
                </c:pt>
              </c:numCache>
            </c:numRef>
          </c:val>
          <c:smooth val="0"/>
        </c:ser>
        <c:dLbls>
          <c:showLegendKey val="0"/>
          <c:showVal val="0"/>
          <c:showCatName val="0"/>
          <c:showSerName val="0"/>
          <c:showPercent val="0"/>
          <c:showBubbleSize val="0"/>
          <c:showLeaderLines val="0"/>
        </c:dLbls>
        <c:axId val="969523681"/>
        <c:axId val="398968135"/>
      </c:lineChart>
      <c:catAx>
        <c:axId val="844363933"/>
        <c:scaling>
          <c:orientation/>
        </c:scaling>
        <c:delete val="0"/>
        <c:axPos val="b"/>
        <c:majorTickMark val="none"/>
        <c:minorTickMark val="none"/>
        <c:spPr>
          <a:noFill/>
          <a:ln w="9525" cap="flat" cmpd="sng" algn="ctr">
            <a:solidFill>
              <a:schemeClr val="tx1">
                <a:lumMod val="15000"/>
                <a:lumOff val="85000"/>
              </a:schemeClr>
            </a:solidFill>
            <a:round/>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507561950"/>
        <c:crosses val="autoZero"/>
        <c:auto val="0"/>
        <c:lblAlgn val="ctr"/>
        <c:lblOffset/>
        <c:noMultiLvlLbl val="0"/>
      </c:catAx>
      <c:valAx>
        <c:axId val="507561950"/>
        <c:scaling>
          <c:orientation/>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spPr>
          <a:noFill/>
          <a:ln>
            <a:noFill/>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844363933"/>
        <c:crosses val="autoZero"/>
        <c:crossBetween val="between"/>
      </c:valAx>
      <c:valAx>
        <c:axId val="398968135"/>
        <c:scaling>
          <c:orientation/>
        </c:scaling>
        <c:delete val="0"/>
        <c:axPos val="r"/>
        <c:numFmt formatCode="General" sourceLinked="1"/>
        <c:majorTickMark val="out"/>
        <c:minorTickMark val="none"/>
        <c:spPr>
          <a:noFill/>
          <a:ln>
            <a:noFill/>
          </a:ln>
          <a:effectLst/>
        </c:spPr>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969523681"/>
        <c:crosses val="max"/>
        <c:crossBetween val="between"/>
      </c:valAx>
      <c:catAx>
        <c:axId val="969523681"/>
        <c:scaling>
          <c:orientation/>
        </c:scaling>
        <c:delete val="1"/>
        <c:axPos val="b"/>
        <c:majorTickMark val="out"/>
        <c:minorTickMark val="none"/>
        <c:txPr>
          <a:bodyPr rot="-6000000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crossAx val="398968135"/>
        <c:auto val="0"/>
        <c:lblAlgn val="ctr"/>
        <c:lblOffset/>
        <c:noMultiLvlLbl val="0"/>
      </c:catAx>
      <c:spPr>
        <a:noFill/>
        <a:ln>
          <a:noFill/>
        </a:ln>
        <a:effectLst/>
      </c:spPr>
    </c:plotArea>
    <c:legend>
      <c:legendPos val="b"/>
      <c:overlay val="0"/>
      <c:spPr>
        <a:noFill/>
        <a:ln>
          <a:noFill/>
        </a:ln>
        <a:effectLst/>
      </c:spPr>
      <c:txPr>
        <a:bodyPr rot="0" spcFirstLastPara="0" vertOverflow="ellipsis" vert="horz" wrap="square" anchor="ctr" anchorCtr="1"/>
        <a:p>
          <a:pPr>
            <a:defRPr lang="zh-CN" sz="900" b="0" i="0" u="none" strike="noStrike" kern="1200" baseline="0" smtId="4294967295">
              <a:solidFill>
                <a:schemeClr val="tx1">
                  <a:lumMod val="65000"/>
                  <a:lumOff val="35000"/>
                </a:schemeClr>
              </a:solidFill>
              <a:latin typeface="+mn-lt"/>
              <a:ea typeface="+mn-ea"/>
              <a:cs typeface="+mn-cs"/>
            </a:defRPr>
          </a:pPr>
          <a:endParaRPr lang="zh-CN" sz="900" b="0" i="0" u="none" strike="noStrike" kern="1200" baseline="0" smtId="4294967295">
            <a:solidFill>
              <a:schemeClr val="tx1">
                <a:lumMod val="65000"/>
                <a:lumOff val="35000"/>
              </a:schemeClr>
            </a:solidFill>
            <a:latin typeface="+mn-lt"/>
            <a:ea typeface="+mn-ea"/>
            <a:cs typeface="+mn-cs"/>
          </a:endParaRP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p>
      <a:pPr>
        <a:defRPr lang="zh-CN" smtId="4294967295"/>
      </a:pPr>
      <a:endParaRPr lang="zh-CN" smtId="4294967295"/>
    </a:p>
  </c:txPr>
  <c:externalData r:id="rId1">
    <c:autoUpdate val="0"/>
  </c:externalData>
</c:chartSpace>
</file>

<file path=ppt/charts/colors1.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a="http://schemas.openxmlformats.org/drawingml/2006/main" xmlns:r="http://schemas.openxmlformats.org/officeDocument/2006/relationships" xmlns:cs="http://schemas.microsoft.com/office/drawing/2012/chartStyle"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a="http://schemas.openxmlformats.org/drawingml/2006/main" xmlns:r="http://schemas.openxmlformats.org/officeDocument/2006/relationships" xmlns:cs="http://schemas.microsoft.com/office/drawing/2012/chartStyle"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a="http://schemas.openxmlformats.org/drawingml/2006/main" xmlns:r="http://schemas.openxmlformats.org/officeDocument/2006/relationships" xmlns:cs="http://schemas.microsoft.com/office/drawing/2012/chartStyle"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a="http://schemas.openxmlformats.org/drawingml/2006/main" xmlns:r="http://schemas.openxmlformats.org/officeDocument/2006/relationships" xmlns:cs="http://schemas.microsoft.com/office/drawing/2012/chartStyle"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381546-B0EE-4774-BAB0-4AC665BEC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738DF0-6CDB-4B53-B4DA-AFD0CBEC25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38A240-8847-43C9-B220-076053D41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098E8D-1139-4AEF-A7E8-4869E82E86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825AFE-9239-40DB-9311-000E007BD3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C77A00-5C7C-42D6-8642-7BEE89EB06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B5C982-6C75-4D15-94EF-8A8A8A0669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08D63B-E122-4001-A89B-492753D26D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235661-CA4E-4C53-AA8B-1520562AC3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B8A7F6-B673-4383-97CC-81DF0B37E5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8AA15D-1B20-44BC-8100-34CBCA722F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54296" y="1600200"/>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Arial" pitchFamily="34" charset="0"/>
            </a:endParaRPr>
          </a:p>
        </p:txBody>
      </p:sp>
      <p:sp>
        <p:nvSpPr>
          <p:cNvPr id="8" name="页脚占位符 7"/>
          <p:cNvSpPr>
            <a:spLocks noGrp="1"/>
          </p:cNvSpPr>
          <p:nvPr>
            <p:ph type="ftr" sz="quarter" idx="11"/>
          </p:nvPr>
        </p:nvSpPr>
        <p:spPr/>
        <p:txBody>
          <a:bodyPr/>
          <a:lstStyle/>
          <a:p>
            <a:pPr lvl="0"/>
            <a:endParaRPr lang="zh-CN" altLang="en-US">
              <a:latin typeface="Arial" pitchFamily="34" charset="0"/>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Arial" pitchFamily="34" charset="0"/>
            </a:endParaRPr>
          </a:p>
        </p:txBody>
      </p:sp>
      <p:sp>
        <p:nvSpPr>
          <p:cNvPr id="4" name="页脚占位符 3"/>
          <p:cNvSpPr>
            <a:spLocks noGrp="1"/>
          </p:cNvSpPr>
          <p:nvPr>
            <p:ph type="ftr" sz="quarter" idx="11"/>
          </p:nvPr>
        </p:nvSpPr>
        <p:spPr/>
        <p:txBody>
          <a:bodyPr/>
          <a:lstStyle/>
          <a:p>
            <a:pPr lvl="0"/>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latin typeface="Arial" pitchFamily="34" charset="0"/>
            </a:endParaRPr>
          </a:p>
        </p:txBody>
      </p:sp>
      <p:sp>
        <p:nvSpPr>
          <p:cNvPr id="3" name="页脚占位符 2"/>
          <p:cNvSpPr>
            <a:spLocks noGrp="1"/>
          </p:cNvSpPr>
          <p:nvPr>
            <p:ph type="ftr" sz="quarter" idx="11"/>
          </p:nvPr>
        </p:nvSpPr>
        <p:spPr/>
        <p:txBody>
          <a:bodyPr/>
          <a:lstStyle/>
          <a:p>
            <a:pPr lvl="0"/>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Arial" pitchFamily="34" charset="0"/>
            </a:endParaRPr>
          </a:p>
        </p:txBody>
      </p:sp>
      <p:sp>
        <p:nvSpPr>
          <p:cNvPr id="6" name="页脚占位符 5"/>
          <p:cNvSpPr>
            <a:spLocks noGrp="1"/>
          </p:cNvSpPr>
          <p:nvPr>
            <p:ph type="ftr" sz="quarter" idx="11"/>
          </p:nvPr>
        </p:nvSpPr>
        <p:spPr/>
        <p:txBody>
          <a:bodyPr/>
          <a:lstStyle/>
          <a:p>
            <a:pPr lvl="0"/>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5293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Arial" pitchFamily="34" charset="0"/>
            </a:endParaRPr>
          </a:p>
        </p:txBody>
      </p:sp>
      <p:sp>
        <p:nvSpPr>
          <p:cNvPr id="5" name="页脚占位符 4"/>
          <p:cNvSpPr>
            <a:spLocks noGrp="1"/>
          </p:cNvSpPr>
          <p:nvPr>
            <p:ph type="ftr" sz="quarter" idx="11"/>
          </p:nvPr>
        </p:nvSpPr>
        <p:spPr/>
        <p:txBody>
          <a:bodyPr/>
          <a:lstStyle/>
          <a:p>
            <a:pPr lvl="0"/>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pic>
        <p:nvPicPr>
          <p:cNvPr id="2" name="Picture 4" descr="F:\0PPT素材\背景及图片\白麻子.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p:sp>
        <p:nvSpPr>
          <p:cNvPr id="1026" name="标题 1025"/>
          <p:cNvSpPr>
            <a:spLocks noGrp="1"/>
          </p:cNvSpPr>
          <p:nvPr>
            <p:ph type="title"/>
          </p:nvPr>
        </p:nvSpPr>
        <p:spPr>
          <a:xfrm>
            <a:off x="457200" y="274638"/>
            <a:ext cx="82296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文本占位符 1026"/>
          <p:cNvSpPr>
            <a:spLocks noGrp="1"/>
          </p:cNvSpPr>
          <p:nvPr>
            <p:ph type="body" idx="1"/>
          </p:nvPr>
        </p:nvSpPr>
        <p:spPr>
          <a:xfrm>
            <a:off x="457200" y="1600200"/>
            <a:ext cx="8229600" cy="4525963"/>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日期占位符 1027"/>
          <p:cNvSpPr>
            <a:spLocks noGrp="1"/>
          </p:cNvSpPr>
          <p:nvPr>
            <p:ph type="dt" sz="half" idx="2"/>
          </p:nvPr>
        </p:nvSpPr>
        <p:spPr>
          <a:xfrm>
            <a:off x="457200" y="6245225"/>
            <a:ext cx="2133600" cy="476250"/>
          </a:xfrm>
          <a:prstGeom prst="rect">
            <a:avLst/>
          </a:prstGeom>
          <a:noFill/>
          <a:ln w="9525">
            <a:noFill/>
          </a:ln>
        </p:spPr>
        <p:txBody>
          <a:bodyPr/>
          <a:lstStyle>
            <a:defPPr>
              <a:defRPr lang="zh-CN"/>
            </a:defPPr>
            <a:lvl1pPr marL="0" lvl="0" indent="0" algn="l" defTabSz="91440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lang="zh-CN" altLang="en-US">
              <a:latin typeface="Arial" pitchFamily="34" charset="0"/>
            </a:endParaRPr>
          </a:p>
        </p:txBody>
      </p:sp>
      <p:sp>
        <p:nvSpPr>
          <p:cNvPr id="1029" name="页脚占位符 1028"/>
          <p:cNvSpPr>
            <a:spLocks noGrp="1"/>
          </p:cNvSpPr>
          <p:nvPr>
            <p:ph type="ftr" sz="quarter" idx="3"/>
          </p:nvPr>
        </p:nvSpPr>
        <p:spPr>
          <a:xfrm>
            <a:off x="3124200" y="6245225"/>
            <a:ext cx="2895600" cy="476250"/>
          </a:xfrm>
          <a:prstGeom prst="rect">
            <a:avLst/>
          </a:prstGeom>
          <a:noFill/>
          <a:ln w="9525">
            <a:noFill/>
          </a:ln>
        </p:spPr>
        <p:txBody>
          <a:bodyPr/>
          <a:lstStyle>
            <a:defPPr>
              <a:defRPr lang="zh-CN"/>
            </a:defPPr>
            <a:lvl1pPr marL="0" lvl="0" indent="0" algn="ctr" defTabSz="91440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endParaRPr lang="zh-CN" altLang="en-US">
              <a:latin typeface="Arial" pitchFamily="34" charset="0"/>
            </a:endParaRPr>
          </a:p>
        </p:txBody>
      </p:sp>
      <p:sp>
        <p:nvSpPr>
          <p:cNvPr id="1030" name="灯片编号占位符 1029"/>
          <p:cNvSpPr>
            <a:spLocks noGrp="1"/>
          </p:cNvSpPr>
          <p:nvPr>
            <p:ph type="sldNum" sz="quarter" idx="4"/>
          </p:nvPr>
        </p:nvSpPr>
        <p:spPr>
          <a:xfrm>
            <a:off x="6553200" y="6245225"/>
            <a:ext cx="2133600" cy="476250"/>
          </a:xfrm>
          <a:prstGeom prst="rect">
            <a:avLst/>
          </a:prstGeom>
          <a:noFill/>
          <a:ln w="9525">
            <a:noFill/>
          </a:ln>
        </p:spPr>
        <p:txBody>
          <a:bodyPr/>
          <a:lstStyle>
            <a:defPPr>
              <a:defRPr lang="zh-CN"/>
            </a:defPPr>
            <a:lvl1pPr marL="0" lvl="0" indent="0" algn="r" defTabSz="91440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fld id="{9A0DB2DC-4C9A-4742-B13C-FB6460FD3503}" type="slidenum">
              <a:rPr lang="zh-CN" altLang="en-US">
                <a:latin typeface="Arial" pitchFamily="34" charset="0"/>
              </a:rPr>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marL="0" lvl="0" indent="0" algn="ctr" defTabSz="91440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image" Target="../media/image2.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13.xml" /><Relationship Id="rId4"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chart" Target="../charts/chart1.xml" /><Relationship Id="rId7" Type="http://schemas.openxmlformats.org/officeDocument/2006/relationships/chart" Target="../charts/chart2.xml" /><Relationship Id="rId8" Type="http://schemas.openxmlformats.org/officeDocument/2006/relationships/image" Target="../media/image2.jpeg" /><Relationship Id="rId9" Type="http://schemas.openxmlformats.org/officeDocument/2006/relationships/tags" Target="../tags/tag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xml"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xml"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chart" Target="../charts/chart3.xml"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xml"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4.xml"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6.pn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xml"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3003211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内容占位符 2"/>
          <p:cNvSpPr>
            <a:spLocks noGrp="1"/>
          </p:cNvSpPr>
          <p:nvPr>
            <p:ph idx="1"/>
          </p:nvPr>
        </p:nvSpPr>
        <p:spPr>
          <a:xfrm>
            <a:off x="457200" y="2134235"/>
            <a:ext cx="8229600" cy="3405505"/>
          </a:xfrm>
        </p:spPr>
        <p:txBody>
          <a:bodyPr/>
          <a:lstStyle/>
          <a:p>
            <a:pPr algn="ctr"/>
            <a:r>
              <a:rPr lang="zh-CN" altLang="en-US" sz="4000" spc="400">
                <a:ln w="19050">
                  <a:solidFill>
                    <a:schemeClr val="bg1"/>
                  </a:solidFill>
                </a:ln>
                <a:solidFill>
                  <a:srgbClr val="E5020E"/>
                </a:solidFill>
                <a:effectLst>
                  <a:innerShdw blurRad="63500" dist="50800" dir="10800000">
                    <a:prstClr val="black">
                      <a:alpha val="50000"/>
                    </a:prstClr>
                  </a:innerShdw>
                </a:effectLst>
                <a:latin typeface="华文行楷" panose="02010800040101010101" pitchFamily="2" charset="-122"/>
                <a:ea typeface="华文行楷" panose="02010800040101010101" pitchFamily="2" charset="-122"/>
                <a:sym typeface="+mn-ea"/>
              </a:rPr>
              <a:t>如何降低不良事件在病历首页诊断填写漏报</a:t>
            </a:r>
            <a:endParaRPr lang="en-US" altLang="zh-CN" sz="4000" spc="400">
              <a:ln w="19050">
                <a:solidFill>
                  <a:schemeClr val="bg1"/>
                </a:solidFill>
              </a:ln>
              <a:solidFill>
                <a:srgbClr val="E5020E"/>
              </a:solidFill>
              <a:effectLst>
                <a:innerShdw blurRad="63500" dist="50800" dir="10800000">
                  <a:prstClr val="black">
                    <a:alpha val="50000"/>
                  </a:prstClr>
                </a:innerShdw>
              </a:effectLst>
              <a:latin typeface="华文行楷" panose="02010800040101010101" pitchFamily="2" charset="-122"/>
              <a:ea typeface="华文行楷" panose="02010800040101010101" pitchFamily="2" charset="-122"/>
            </a:endParaRPr>
          </a:p>
          <a:p>
            <a:pPr algn="ctr"/>
            <a:r>
              <a:rPr lang="zh-CN" altLang="en-US" sz="4000" spc="400">
                <a:ln w="19050">
                  <a:solidFill>
                    <a:schemeClr val="bg1"/>
                  </a:solidFill>
                </a:ln>
                <a:solidFill>
                  <a:srgbClr val="E5020E"/>
                </a:solidFill>
                <a:effectLst>
                  <a:innerShdw blurRad="63500" dist="50800" dir="10800000">
                    <a:prstClr val="black">
                      <a:alpha val="50000"/>
                    </a:prstClr>
                  </a:innerShdw>
                </a:effectLst>
                <a:latin typeface="华文行楷" panose="02010800040101010101" pitchFamily="2" charset="-122"/>
                <a:ea typeface="华文行楷" panose="02010800040101010101" pitchFamily="2" charset="-122"/>
                <a:sym typeface="+mn-ea"/>
              </a:rPr>
              <a:t>持续改进</a:t>
            </a:r>
            <a:endParaRPr lang="en-US" altLang="zh-CN" sz="4000" spc="400">
              <a:ln w="19050">
                <a:solidFill>
                  <a:schemeClr val="bg1"/>
                </a:solidFill>
              </a:ln>
              <a:solidFill>
                <a:srgbClr val="E5020E"/>
              </a:solidFill>
              <a:effectLst>
                <a:innerShdw blurRad="63500" dist="50800" dir="10800000">
                  <a:prstClr val="black">
                    <a:alpha val="50000"/>
                  </a:prstClr>
                </a:innerShdw>
              </a:effectLst>
              <a:latin typeface="华文行楷" panose="02010800040101010101" pitchFamily="2" charset="-122"/>
              <a:ea typeface="华文行楷" panose="02010800040101010101" pitchFamily="2" charset="-122"/>
            </a:endParaRPr>
          </a:p>
          <a:p>
            <a:pPr marL="0" indent="0" algn="ctr">
              <a:buNone/>
            </a:pPr>
            <a:endParaRPr lang="zh-CN" altLang="zh-CN" sz="6000" b="1">
              <a:solidFill>
                <a:schemeClr val="tx1"/>
              </a:solidFill>
              <a:ea typeface="宋体" panose="02010600030101010101" pitchFamily="2" charset="-122"/>
              <a:sym typeface="+mn-ea"/>
            </a:endParaRPr>
          </a:p>
          <a:p>
            <a:pPr marL="0" indent="0" algn="ctr">
              <a:buNone/>
            </a:pPr>
            <a:endParaRPr lang="zh-CN" altLang="en-US">
              <a:solidFill>
                <a:schemeClr val="tx1"/>
              </a:solidFill>
            </a:endParaRPr>
          </a:p>
          <a:p>
            <a:pPr marL="0" indent="0" algn="ctr">
              <a:buNone/>
            </a:pPr>
            <a:r>
              <a:rPr lang="en-US" altLang="zh-CN" sz="1800" b="1">
                <a:solidFill>
                  <a:srgbClr val="FF0000"/>
                </a:solidFill>
                <a:ea typeface="宋体" panose="02010600030101010101" pitchFamily="2" charset="-122"/>
                <a:sym typeface="+mn-ea"/>
              </a:rPr>
              <a:t>                                                           </a:t>
            </a:r>
            <a:endParaRPr lang="en-US" altLang="zh-CN" sz="1800" b="1">
              <a:solidFill>
                <a:srgbClr val="FF0000"/>
              </a:solidFill>
              <a:ea typeface="宋体" panose="02010600030101010101" pitchFamily="2" charset="-122"/>
              <a:sym typeface="+mn-ea"/>
            </a:endParaRPr>
          </a:p>
          <a:p>
            <a:pPr marL="0" indent="0" algn="ctr">
              <a:buNone/>
            </a:pPr>
            <a:endParaRPr lang="en-US" altLang="zh-CN" sz="1800" b="1">
              <a:solidFill>
                <a:srgbClr val="FF0000"/>
              </a:solidFill>
              <a:ea typeface="宋体" panose="02010600030101010101" pitchFamily="2" charset="-122"/>
              <a:sym typeface="+mn-ea"/>
            </a:endParaRPr>
          </a:p>
          <a:p>
            <a:pPr marL="0" indent="0" algn="ctr">
              <a:buNone/>
            </a:pPr>
            <a:r>
              <a:rPr lang="en-US" altLang="zh-CN" sz="1800" b="1">
                <a:solidFill>
                  <a:srgbClr val="FF0000"/>
                </a:solidFill>
                <a:ea typeface="宋体" panose="02010600030101010101" pitchFamily="2" charset="-122"/>
                <a:sym typeface="+mn-ea"/>
              </a:rPr>
              <a:t>                                                              </a:t>
            </a:r>
            <a:endParaRPr lang="en-US" altLang="zh-CN" sz="1800" b="1">
              <a:solidFill>
                <a:srgbClr val="FF0000"/>
              </a:solidFill>
              <a:ea typeface="宋体" panose="02010600030101010101" pitchFamily="2" charset="-122"/>
              <a:sym typeface="+mn-ea"/>
            </a:endParaRPr>
          </a:p>
          <a:p>
            <a:pPr marL="0" indent="0" algn="ctr">
              <a:buNone/>
            </a:pPr>
            <a:endParaRPr lang="en-US" altLang="zh-CN" sz="1800" b="1">
              <a:solidFill>
                <a:srgbClr val="FF0000"/>
              </a:solidFill>
              <a:ea typeface="宋体" panose="02010600030101010101" pitchFamily="2" charset="-122"/>
              <a:sym typeface="+mn-ea"/>
            </a:endParaRPr>
          </a:p>
          <a:p>
            <a:pPr marL="0" indent="0" algn="ctr">
              <a:buNone/>
            </a:pPr>
            <a:r>
              <a:rPr lang="en-US" altLang="zh-CN" sz="1800" b="1">
                <a:solidFill>
                  <a:srgbClr val="FF0000"/>
                </a:solidFill>
                <a:ea typeface="宋体" panose="02010600030101010101" pitchFamily="2" charset="-122"/>
                <a:sym typeface="+mn-ea"/>
              </a:rPr>
              <a:t>                                                        </a:t>
            </a:r>
            <a:r>
              <a:rPr lang="zh-CN" altLang="zh-CN" sz="1800" b="1">
                <a:solidFill>
                  <a:schemeClr val="tx1"/>
                </a:solidFill>
                <a:ea typeface="宋体" panose="02010600030101010101" pitchFamily="2" charset="-122"/>
                <a:sym typeface="+mn-ea"/>
              </a:rPr>
              <a:t>科室：病案管理科</a:t>
            </a:r>
            <a:endParaRPr lang="zh-CN" altLang="zh-CN" sz="1800" b="1">
              <a:solidFill>
                <a:schemeClr val="tx1"/>
              </a:solidFill>
              <a:ea typeface="宋体" panose="02010600030101010101" pitchFamily="2" charset="-122"/>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4"/>
          <a:stretch>
            <a:fillRect/>
          </a:stretch>
        </a:blipFill>
        <a:effectLst/>
      </p:bgPr>
    </p:bg>
    <p:spTree>
      <p:nvGrpSpPr>
        <p:cNvPr id="1" name=""/>
        <p:cNvGrpSpPr/>
        <p:nvPr/>
      </p:nvGrpSpPr>
      <p:grpSpPr>
        <a:xfrm>
          <a:off x="0" y="0"/>
          <a:ext cx="0" cy="0"/>
        </a:xfrm>
      </p:grpSpPr>
      <p:sp>
        <p:nvSpPr>
          <p:cNvPr id="3" name="内容占位符 2"/>
          <p:cNvSpPr>
            <a:spLocks noGrp="1"/>
          </p:cNvSpPr>
          <p:nvPr>
            <p:ph idx="1"/>
          </p:nvPr>
        </p:nvSpPr>
        <p:spPr>
          <a:xfrm>
            <a:off x="457200" y="1266190"/>
            <a:ext cx="8229600" cy="4860290"/>
          </a:xfrm>
        </p:spPr>
        <p:txBody>
          <a:bodyPr/>
          <a:lstStyle/>
          <a:p>
            <a:pPr marL="0" indent="0" algn="ctr">
              <a:buNone/>
            </a:pPr>
            <a:r>
              <a:rPr lang="zh-CN" altLang="en-US" b="1"/>
              <a:t>目录</a:t>
            </a:r>
            <a:endParaRPr lang="zh-CN" altLang="en-US" b="1"/>
          </a:p>
        </p:txBody>
      </p:sp>
      <p:sp>
        <p:nvSpPr>
          <p:cNvPr id="57" name="任意形状 56"/>
          <p:cNvSpPr/>
          <p:nvPr>
            <p:custDataLst>
              <p:tags r:id="rId2"/>
            </p:custDataLst>
          </p:nvPr>
        </p:nvSpPr>
        <p:spPr>
          <a:xfrm>
            <a:off x="834883" y="3084867"/>
            <a:ext cx="1471357" cy="2447315"/>
          </a:xfrm>
          <a:custGeom>
            <a:gdLst>
              <a:gd name="connsiteX0" fmla="*/ 0 w 1961809"/>
              <a:gd name="connsiteY0" fmla="*/ 0 h 3263087"/>
              <a:gd name="connsiteX1" fmla="*/ 637 w 1961809"/>
              <a:gd name="connsiteY1" fmla="*/ 0 h 3263087"/>
              <a:gd name="connsiteX2" fmla="*/ 5064 w 1961809"/>
              <a:gd name="connsiteY2" fmla="*/ 87679 h 3263087"/>
              <a:gd name="connsiteX3" fmla="*/ 980905 w 1961809"/>
              <a:gd name="connsiteY3" fmla="*/ 968292 h 3263087"/>
              <a:gd name="connsiteX4" fmla="*/ 1956746 w 1961809"/>
              <a:gd name="connsiteY4" fmla="*/ 87679 h 3263087"/>
              <a:gd name="connsiteX5" fmla="*/ 1961173 w 1961809"/>
              <a:gd name="connsiteY5" fmla="*/ 0 h 3263087"/>
              <a:gd name="connsiteX6" fmla="*/ 1961809 w 1961809"/>
              <a:gd name="connsiteY6" fmla="*/ 0 h 3263087"/>
              <a:gd name="connsiteX7" fmla="*/ 1961809 w 1961809"/>
              <a:gd name="connsiteY7" fmla="*/ 3263087 h 3263087"/>
              <a:gd name="connsiteX8" fmla="*/ 0 w 1961809"/>
              <a:gd name="connsiteY8" fmla="*/ 3263087 h 32630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1809" h="3263086">
                <a:moveTo>
                  <a:pt x="0" y="0"/>
                </a:moveTo>
                <a:lnTo>
                  <a:pt x="637" y="0"/>
                </a:lnTo>
                <a:lnTo>
                  <a:pt x="5064" y="87679"/>
                </a:lnTo>
                <a:cubicBezTo>
                  <a:pt x="55297" y="582306"/>
                  <a:pt x="473025" y="968292"/>
                  <a:pt x="980905" y="968292"/>
                </a:cubicBezTo>
                <a:cubicBezTo>
                  <a:pt x="1488785" y="968292"/>
                  <a:pt x="1906514" y="582306"/>
                  <a:pt x="1956746" y="87679"/>
                </a:cubicBezTo>
                <a:lnTo>
                  <a:pt x="1961173" y="0"/>
                </a:lnTo>
                <a:lnTo>
                  <a:pt x="1961809" y="0"/>
                </a:lnTo>
                <a:lnTo>
                  <a:pt x="1961809" y="3263087"/>
                </a:lnTo>
                <a:lnTo>
                  <a:pt x="0" y="3263087"/>
                </a:lnTo>
                <a:close/>
              </a:path>
            </a:pathLst>
          </a:custGeom>
          <a:solidFill>
            <a:srgbClr val="FFFFFF">
              <a:lumMod val="95000"/>
            </a:srgbClr>
          </a:solidFill>
          <a:ln w="12700">
            <a:miter lim="400000"/>
          </a:ln>
        </p:spPr>
        <p:txBody>
          <a:bodyPr wrap="square" tIns="34290" bIns="34290" anchor="ctr">
            <a:no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solidFill>
                  <a:srgbClr val="FFFFFF"/>
                </a:solidFill>
              </a:defRPr>
            </a:pPr>
            <a:endParaRPr kumimoji="0" sz="675" b="0" i="0" u="none" strike="noStrike" kern="1200" cap="none" spc="0" normalizeH="0" baseline="0" noProof="0">
              <a:ln>
                <a:noFill/>
              </a:ln>
              <a:solidFill>
                <a:srgbClr val="FFFFFF"/>
              </a:solidFill>
              <a:effectLst/>
              <a:uLnTx/>
              <a:uFillTx/>
              <a:latin typeface="Arial"/>
              <a:ea typeface="微软雅黑" panose="020b0503020204020204" charset="-122"/>
              <a:cs typeface="微软雅黑" panose="020b0503020204020204" charset="-122"/>
              <a:sym typeface="Arial" pitchFamily="34" charset="0"/>
            </a:endParaRPr>
          </a:p>
        </p:txBody>
      </p:sp>
      <p:sp>
        <p:nvSpPr>
          <p:cNvPr id="235" name="形状"/>
          <p:cNvSpPr/>
          <p:nvPr>
            <p:custDataLst>
              <p:tags r:id="rId3"/>
            </p:custDataLst>
          </p:nvPr>
        </p:nvSpPr>
        <p:spPr>
          <a:xfrm>
            <a:off x="720995" y="2253829"/>
            <a:ext cx="1699133" cy="1706618"/>
          </a:xfrm>
          <a:custGeom>
            <a:cxnLst>
              <a:cxn ang="0">
                <a:pos x="wd2" y="hd2"/>
              </a:cxn>
              <a:cxn ang="5400000">
                <a:pos x="wd2" y="hd2"/>
              </a:cxn>
              <a:cxn ang="10800000">
                <a:pos x="wd2" y="hd2"/>
              </a:cxn>
              <a:cxn ang="16200000">
                <a:pos x="wd2" y="hd2"/>
              </a:cxn>
            </a:cxnLst>
            <a:rect l="0" t="0" r="r" b="b"/>
            <a:pathLst>
              <a:path w="21561" h="21600" extrusionOk="0">
                <a:moveTo>
                  <a:pt x="21067" y="11464"/>
                </a:moveTo>
                <a:cubicBezTo>
                  <a:pt x="20844" y="11464"/>
                  <a:pt x="20844" y="11464"/>
                  <a:pt x="20844" y="11464"/>
                </a:cubicBezTo>
                <a:cubicBezTo>
                  <a:pt x="20444" y="11464"/>
                  <a:pt x="20133" y="11198"/>
                  <a:pt x="20044" y="10844"/>
                </a:cubicBezTo>
                <a:cubicBezTo>
                  <a:pt x="20000" y="10357"/>
                  <a:pt x="20356" y="9915"/>
                  <a:pt x="20844" y="9915"/>
                </a:cubicBezTo>
                <a:cubicBezTo>
                  <a:pt x="21067" y="9915"/>
                  <a:pt x="21067" y="9915"/>
                  <a:pt x="21067" y="9915"/>
                </a:cubicBezTo>
                <a:cubicBezTo>
                  <a:pt x="21333" y="9915"/>
                  <a:pt x="21600" y="9693"/>
                  <a:pt x="21556" y="9384"/>
                </a:cubicBezTo>
                <a:cubicBezTo>
                  <a:pt x="21511" y="9251"/>
                  <a:pt x="21511" y="9074"/>
                  <a:pt x="21467" y="8941"/>
                </a:cubicBezTo>
                <a:cubicBezTo>
                  <a:pt x="21422" y="8675"/>
                  <a:pt x="21156" y="8498"/>
                  <a:pt x="20844" y="8543"/>
                </a:cubicBezTo>
                <a:cubicBezTo>
                  <a:pt x="20622" y="8631"/>
                  <a:pt x="20622" y="8631"/>
                  <a:pt x="20622" y="8631"/>
                </a:cubicBezTo>
                <a:cubicBezTo>
                  <a:pt x="20267" y="8720"/>
                  <a:pt x="19867" y="8587"/>
                  <a:pt x="19689" y="8233"/>
                </a:cubicBezTo>
                <a:cubicBezTo>
                  <a:pt x="19467" y="7790"/>
                  <a:pt x="19733" y="7259"/>
                  <a:pt x="20178" y="7126"/>
                </a:cubicBezTo>
                <a:cubicBezTo>
                  <a:pt x="20400" y="7082"/>
                  <a:pt x="20400" y="7082"/>
                  <a:pt x="20400" y="7082"/>
                </a:cubicBezTo>
                <a:cubicBezTo>
                  <a:pt x="20667" y="6993"/>
                  <a:pt x="20844" y="6684"/>
                  <a:pt x="20711" y="6418"/>
                </a:cubicBezTo>
                <a:cubicBezTo>
                  <a:pt x="20667" y="6285"/>
                  <a:pt x="20578" y="6152"/>
                  <a:pt x="20533" y="6020"/>
                </a:cubicBezTo>
                <a:cubicBezTo>
                  <a:pt x="20400" y="5754"/>
                  <a:pt x="20044" y="5666"/>
                  <a:pt x="19822" y="5843"/>
                </a:cubicBezTo>
                <a:cubicBezTo>
                  <a:pt x="19600" y="5975"/>
                  <a:pt x="19600" y="5975"/>
                  <a:pt x="19600" y="5975"/>
                </a:cubicBezTo>
                <a:cubicBezTo>
                  <a:pt x="19244" y="6197"/>
                  <a:pt x="18756" y="6064"/>
                  <a:pt x="18533" y="5710"/>
                </a:cubicBezTo>
                <a:cubicBezTo>
                  <a:pt x="18311" y="5356"/>
                  <a:pt x="18400" y="4869"/>
                  <a:pt x="18756" y="4648"/>
                </a:cubicBezTo>
                <a:cubicBezTo>
                  <a:pt x="18933" y="4559"/>
                  <a:pt x="18933" y="4559"/>
                  <a:pt x="18933" y="4559"/>
                </a:cubicBezTo>
                <a:cubicBezTo>
                  <a:pt x="19200" y="4382"/>
                  <a:pt x="19244" y="4028"/>
                  <a:pt x="19067" y="3807"/>
                </a:cubicBezTo>
                <a:cubicBezTo>
                  <a:pt x="18978" y="3718"/>
                  <a:pt x="18889" y="3585"/>
                  <a:pt x="18756" y="3497"/>
                </a:cubicBezTo>
                <a:cubicBezTo>
                  <a:pt x="18578" y="3275"/>
                  <a:pt x="18222" y="3275"/>
                  <a:pt x="18044" y="3497"/>
                </a:cubicBezTo>
                <a:cubicBezTo>
                  <a:pt x="17911" y="3674"/>
                  <a:pt x="17911" y="3674"/>
                  <a:pt x="17911" y="3674"/>
                </a:cubicBezTo>
                <a:cubicBezTo>
                  <a:pt x="17644" y="3984"/>
                  <a:pt x="17200" y="4028"/>
                  <a:pt x="16889" y="3851"/>
                </a:cubicBezTo>
                <a:cubicBezTo>
                  <a:pt x="16444" y="3585"/>
                  <a:pt x="16400" y="3010"/>
                  <a:pt x="16711" y="2656"/>
                </a:cubicBezTo>
                <a:cubicBezTo>
                  <a:pt x="16844" y="2523"/>
                  <a:pt x="16844" y="2523"/>
                  <a:pt x="16844" y="2523"/>
                </a:cubicBezTo>
                <a:cubicBezTo>
                  <a:pt x="17067" y="2302"/>
                  <a:pt x="17022" y="1948"/>
                  <a:pt x="16756" y="1770"/>
                </a:cubicBezTo>
                <a:cubicBezTo>
                  <a:pt x="16622" y="1682"/>
                  <a:pt x="16489" y="1638"/>
                  <a:pt x="16400" y="1549"/>
                </a:cubicBezTo>
                <a:cubicBezTo>
                  <a:pt x="16133" y="1416"/>
                  <a:pt x="15822" y="1505"/>
                  <a:pt x="15689" y="1770"/>
                </a:cubicBezTo>
                <a:cubicBezTo>
                  <a:pt x="15600" y="1992"/>
                  <a:pt x="15600" y="1992"/>
                  <a:pt x="15600" y="1992"/>
                </a:cubicBezTo>
                <a:cubicBezTo>
                  <a:pt x="15422" y="2302"/>
                  <a:pt x="15022" y="2523"/>
                  <a:pt x="14667" y="2434"/>
                </a:cubicBezTo>
                <a:cubicBezTo>
                  <a:pt x="14178" y="2302"/>
                  <a:pt x="13956" y="1770"/>
                  <a:pt x="14178" y="1328"/>
                </a:cubicBezTo>
                <a:cubicBezTo>
                  <a:pt x="14267" y="1151"/>
                  <a:pt x="14267" y="1151"/>
                  <a:pt x="14267" y="1151"/>
                </a:cubicBezTo>
                <a:cubicBezTo>
                  <a:pt x="14400" y="885"/>
                  <a:pt x="14222" y="575"/>
                  <a:pt x="13956" y="487"/>
                </a:cubicBezTo>
                <a:cubicBezTo>
                  <a:pt x="13822" y="443"/>
                  <a:pt x="13689" y="398"/>
                  <a:pt x="13556" y="354"/>
                </a:cubicBezTo>
                <a:cubicBezTo>
                  <a:pt x="13244" y="266"/>
                  <a:pt x="12978" y="443"/>
                  <a:pt x="12933" y="752"/>
                </a:cubicBezTo>
                <a:cubicBezTo>
                  <a:pt x="12889" y="974"/>
                  <a:pt x="12889" y="974"/>
                  <a:pt x="12889" y="974"/>
                </a:cubicBezTo>
                <a:cubicBezTo>
                  <a:pt x="12844" y="1372"/>
                  <a:pt x="12533" y="1638"/>
                  <a:pt x="12133" y="1682"/>
                </a:cubicBezTo>
                <a:cubicBezTo>
                  <a:pt x="11644" y="1682"/>
                  <a:pt x="11289" y="1239"/>
                  <a:pt x="11333" y="752"/>
                </a:cubicBezTo>
                <a:cubicBezTo>
                  <a:pt x="11378" y="575"/>
                  <a:pt x="11378" y="575"/>
                  <a:pt x="11378" y="575"/>
                </a:cubicBezTo>
                <a:cubicBezTo>
                  <a:pt x="11422" y="266"/>
                  <a:pt x="11200" y="0"/>
                  <a:pt x="10933" y="0"/>
                </a:cubicBezTo>
                <a:cubicBezTo>
                  <a:pt x="10756" y="0"/>
                  <a:pt x="10622" y="0"/>
                  <a:pt x="10489" y="0"/>
                </a:cubicBezTo>
                <a:cubicBezTo>
                  <a:pt x="10178" y="0"/>
                  <a:pt x="9956" y="266"/>
                  <a:pt x="10000" y="575"/>
                </a:cubicBezTo>
                <a:cubicBezTo>
                  <a:pt x="10044" y="797"/>
                  <a:pt x="10044" y="797"/>
                  <a:pt x="10044" y="797"/>
                </a:cubicBezTo>
                <a:cubicBezTo>
                  <a:pt x="10089" y="1239"/>
                  <a:pt x="9778" y="1638"/>
                  <a:pt x="9378" y="1682"/>
                </a:cubicBezTo>
                <a:cubicBezTo>
                  <a:pt x="9022" y="1903"/>
                  <a:pt x="8578" y="1682"/>
                  <a:pt x="8533" y="1284"/>
                </a:cubicBezTo>
                <a:cubicBezTo>
                  <a:pt x="8489" y="797"/>
                  <a:pt x="8489" y="797"/>
                  <a:pt x="8489" y="797"/>
                </a:cubicBezTo>
                <a:cubicBezTo>
                  <a:pt x="8444" y="531"/>
                  <a:pt x="8133" y="310"/>
                  <a:pt x="7867" y="398"/>
                </a:cubicBezTo>
                <a:cubicBezTo>
                  <a:pt x="7733" y="443"/>
                  <a:pt x="7556" y="487"/>
                  <a:pt x="7422" y="531"/>
                </a:cubicBezTo>
                <a:cubicBezTo>
                  <a:pt x="7156" y="620"/>
                  <a:pt x="7022" y="930"/>
                  <a:pt x="7156" y="1195"/>
                </a:cubicBezTo>
                <a:cubicBezTo>
                  <a:pt x="7244" y="1416"/>
                  <a:pt x="7244" y="1416"/>
                  <a:pt x="7244" y="1416"/>
                </a:cubicBezTo>
                <a:cubicBezTo>
                  <a:pt x="7422" y="1859"/>
                  <a:pt x="7200" y="2390"/>
                  <a:pt x="6711" y="2479"/>
                </a:cubicBezTo>
                <a:cubicBezTo>
                  <a:pt x="6356" y="2611"/>
                  <a:pt x="5956" y="2390"/>
                  <a:pt x="5822" y="2036"/>
                </a:cubicBezTo>
                <a:cubicBezTo>
                  <a:pt x="5733" y="1859"/>
                  <a:pt x="5733" y="1859"/>
                  <a:pt x="5733" y="1859"/>
                </a:cubicBezTo>
                <a:cubicBezTo>
                  <a:pt x="5600" y="1593"/>
                  <a:pt x="5289" y="1505"/>
                  <a:pt x="5022" y="1638"/>
                </a:cubicBezTo>
                <a:cubicBezTo>
                  <a:pt x="5022" y="1638"/>
                  <a:pt x="5022" y="1638"/>
                  <a:pt x="5022" y="1638"/>
                </a:cubicBezTo>
                <a:cubicBezTo>
                  <a:pt x="4889" y="1726"/>
                  <a:pt x="4800" y="1815"/>
                  <a:pt x="4667" y="1903"/>
                </a:cubicBezTo>
                <a:cubicBezTo>
                  <a:pt x="4444" y="2036"/>
                  <a:pt x="4400" y="2390"/>
                  <a:pt x="4578" y="2611"/>
                </a:cubicBezTo>
                <a:cubicBezTo>
                  <a:pt x="4711" y="2789"/>
                  <a:pt x="4711" y="2789"/>
                  <a:pt x="4711" y="2789"/>
                </a:cubicBezTo>
                <a:cubicBezTo>
                  <a:pt x="4978" y="3098"/>
                  <a:pt x="4978" y="3497"/>
                  <a:pt x="4756" y="3807"/>
                </a:cubicBezTo>
                <a:cubicBezTo>
                  <a:pt x="4444" y="4161"/>
                  <a:pt x="3867" y="4161"/>
                  <a:pt x="3556" y="3807"/>
                </a:cubicBezTo>
                <a:cubicBezTo>
                  <a:pt x="3422" y="3630"/>
                  <a:pt x="3422" y="3630"/>
                  <a:pt x="3422" y="3630"/>
                </a:cubicBezTo>
                <a:cubicBezTo>
                  <a:pt x="3200" y="3408"/>
                  <a:pt x="2889" y="3408"/>
                  <a:pt x="2667" y="3630"/>
                </a:cubicBezTo>
                <a:cubicBezTo>
                  <a:pt x="2578" y="3762"/>
                  <a:pt x="2489" y="3851"/>
                  <a:pt x="2400" y="3984"/>
                </a:cubicBezTo>
                <a:cubicBezTo>
                  <a:pt x="2222" y="4205"/>
                  <a:pt x="2267" y="4515"/>
                  <a:pt x="2489" y="4692"/>
                </a:cubicBezTo>
                <a:cubicBezTo>
                  <a:pt x="2711" y="4825"/>
                  <a:pt x="2711" y="4825"/>
                  <a:pt x="2711" y="4825"/>
                </a:cubicBezTo>
                <a:cubicBezTo>
                  <a:pt x="3022" y="5046"/>
                  <a:pt x="3156" y="5444"/>
                  <a:pt x="3022" y="5798"/>
                </a:cubicBezTo>
                <a:cubicBezTo>
                  <a:pt x="2800" y="6241"/>
                  <a:pt x="2267" y="6374"/>
                  <a:pt x="1867" y="6108"/>
                </a:cubicBezTo>
                <a:cubicBezTo>
                  <a:pt x="1689" y="6020"/>
                  <a:pt x="1689" y="6020"/>
                  <a:pt x="1689" y="6020"/>
                </a:cubicBezTo>
                <a:cubicBezTo>
                  <a:pt x="1422" y="5843"/>
                  <a:pt x="1111" y="5931"/>
                  <a:pt x="978" y="6197"/>
                </a:cubicBezTo>
                <a:cubicBezTo>
                  <a:pt x="933" y="6330"/>
                  <a:pt x="844" y="6462"/>
                  <a:pt x="800" y="6595"/>
                </a:cubicBezTo>
                <a:cubicBezTo>
                  <a:pt x="711" y="6861"/>
                  <a:pt x="844" y="7170"/>
                  <a:pt x="1111" y="7259"/>
                </a:cubicBezTo>
                <a:cubicBezTo>
                  <a:pt x="1378" y="7348"/>
                  <a:pt x="1378" y="7348"/>
                  <a:pt x="1378" y="7348"/>
                </a:cubicBezTo>
                <a:cubicBezTo>
                  <a:pt x="1778" y="7436"/>
                  <a:pt x="2000" y="7879"/>
                  <a:pt x="1867" y="8321"/>
                </a:cubicBezTo>
                <a:cubicBezTo>
                  <a:pt x="2089" y="8631"/>
                  <a:pt x="1778" y="9074"/>
                  <a:pt x="1378" y="8941"/>
                </a:cubicBezTo>
                <a:cubicBezTo>
                  <a:pt x="711" y="8764"/>
                  <a:pt x="711" y="8764"/>
                  <a:pt x="711" y="8764"/>
                </a:cubicBezTo>
                <a:cubicBezTo>
                  <a:pt x="400" y="8675"/>
                  <a:pt x="133" y="8852"/>
                  <a:pt x="89" y="9162"/>
                </a:cubicBezTo>
                <a:cubicBezTo>
                  <a:pt x="44" y="9295"/>
                  <a:pt x="44" y="9428"/>
                  <a:pt x="0" y="9561"/>
                </a:cubicBezTo>
                <a:cubicBezTo>
                  <a:pt x="0" y="9870"/>
                  <a:pt x="222" y="10092"/>
                  <a:pt x="489" y="10136"/>
                </a:cubicBezTo>
                <a:cubicBezTo>
                  <a:pt x="756" y="10136"/>
                  <a:pt x="756" y="10136"/>
                  <a:pt x="756" y="10136"/>
                </a:cubicBezTo>
                <a:cubicBezTo>
                  <a:pt x="1200" y="10136"/>
                  <a:pt x="1556" y="10490"/>
                  <a:pt x="1511" y="10889"/>
                </a:cubicBezTo>
                <a:cubicBezTo>
                  <a:pt x="1511" y="11331"/>
                  <a:pt x="1156" y="11685"/>
                  <a:pt x="756" y="11685"/>
                </a:cubicBezTo>
                <a:cubicBezTo>
                  <a:pt x="533" y="11685"/>
                  <a:pt x="533" y="11685"/>
                  <a:pt x="533" y="11685"/>
                </a:cubicBezTo>
                <a:cubicBezTo>
                  <a:pt x="222" y="11685"/>
                  <a:pt x="0" y="11907"/>
                  <a:pt x="44" y="12216"/>
                </a:cubicBezTo>
                <a:cubicBezTo>
                  <a:pt x="44" y="12349"/>
                  <a:pt x="89" y="12482"/>
                  <a:pt x="89" y="12659"/>
                </a:cubicBezTo>
                <a:cubicBezTo>
                  <a:pt x="178" y="12925"/>
                  <a:pt x="444" y="13102"/>
                  <a:pt x="711" y="13013"/>
                </a:cubicBezTo>
                <a:cubicBezTo>
                  <a:pt x="978" y="12969"/>
                  <a:pt x="978" y="12969"/>
                  <a:pt x="978" y="12969"/>
                </a:cubicBezTo>
                <a:cubicBezTo>
                  <a:pt x="1378" y="12836"/>
                  <a:pt x="1822" y="13102"/>
                  <a:pt x="1956" y="13500"/>
                </a:cubicBezTo>
                <a:cubicBezTo>
                  <a:pt x="1956" y="13500"/>
                  <a:pt x="1956" y="13500"/>
                  <a:pt x="1956" y="13500"/>
                </a:cubicBezTo>
                <a:cubicBezTo>
                  <a:pt x="2044" y="13898"/>
                  <a:pt x="1822" y="14341"/>
                  <a:pt x="1378" y="14474"/>
                </a:cubicBezTo>
                <a:cubicBezTo>
                  <a:pt x="1200" y="14518"/>
                  <a:pt x="1200" y="14518"/>
                  <a:pt x="1200" y="14518"/>
                </a:cubicBezTo>
                <a:cubicBezTo>
                  <a:pt x="889" y="14607"/>
                  <a:pt x="756" y="14916"/>
                  <a:pt x="889" y="15182"/>
                </a:cubicBezTo>
                <a:cubicBezTo>
                  <a:pt x="933" y="15315"/>
                  <a:pt x="1022" y="15448"/>
                  <a:pt x="1067" y="15580"/>
                </a:cubicBezTo>
                <a:cubicBezTo>
                  <a:pt x="1200" y="15846"/>
                  <a:pt x="1511" y="15934"/>
                  <a:pt x="1778" y="15757"/>
                </a:cubicBezTo>
                <a:cubicBezTo>
                  <a:pt x="2000" y="15625"/>
                  <a:pt x="2000" y="15625"/>
                  <a:pt x="2000" y="15625"/>
                </a:cubicBezTo>
                <a:cubicBezTo>
                  <a:pt x="2356" y="15403"/>
                  <a:pt x="2844" y="15492"/>
                  <a:pt x="3067" y="15890"/>
                </a:cubicBezTo>
                <a:cubicBezTo>
                  <a:pt x="3289" y="16244"/>
                  <a:pt x="3156" y="16731"/>
                  <a:pt x="2800" y="16952"/>
                </a:cubicBezTo>
                <a:cubicBezTo>
                  <a:pt x="2622" y="17041"/>
                  <a:pt x="2622" y="17041"/>
                  <a:pt x="2622" y="17041"/>
                </a:cubicBezTo>
                <a:cubicBezTo>
                  <a:pt x="2400" y="17218"/>
                  <a:pt x="2311" y="17572"/>
                  <a:pt x="2533" y="17793"/>
                </a:cubicBezTo>
                <a:cubicBezTo>
                  <a:pt x="2622" y="17882"/>
                  <a:pt x="2711" y="18015"/>
                  <a:pt x="2800" y="18103"/>
                </a:cubicBezTo>
                <a:cubicBezTo>
                  <a:pt x="3022" y="18325"/>
                  <a:pt x="3333" y="18325"/>
                  <a:pt x="3556" y="18103"/>
                </a:cubicBezTo>
                <a:cubicBezTo>
                  <a:pt x="3689" y="17926"/>
                  <a:pt x="3689" y="17926"/>
                  <a:pt x="3689" y="17926"/>
                </a:cubicBezTo>
                <a:cubicBezTo>
                  <a:pt x="3956" y="17616"/>
                  <a:pt x="4356" y="17572"/>
                  <a:pt x="4711" y="17749"/>
                </a:cubicBezTo>
                <a:cubicBezTo>
                  <a:pt x="5111" y="18015"/>
                  <a:pt x="5200" y="18590"/>
                  <a:pt x="4889" y="18944"/>
                </a:cubicBezTo>
                <a:cubicBezTo>
                  <a:pt x="4711" y="19077"/>
                  <a:pt x="4711" y="19077"/>
                  <a:pt x="4711" y="19077"/>
                </a:cubicBezTo>
                <a:cubicBezTo>
                  <a:pt x="4533" y="19298"/>
                  <a:pt x="4578" y="19652"/>
                  <a:pt x="4844" y="19830"/>
                </a:cubicBezTo>
                <a:cubicBezTo>
                  <a:pt x="4933" y="19918"/>
                  <a:pt x="5067" y="19962"/>
                  <a:pt x="5200" y="20051"/>
                </a:cubicBezTo>
                <a:cubicBezTo>
                  <a:pt x="5467" y="20184"/>
                  <a:pt x="5778" y="20095"/>
                  <a:pt x="5911" y="19830"/>
                </a:cubicBezTo>
                <a:cubicBezTo>
                  <a:pt x="6000" y="19608"/>
                  <a:pt x="6000" y="19608"/>
                  <a:pt x="6000" y="19608"/>
                </a:cubicBezTo>
                <a:cubicBezTo>
                  <a:pt x="6178" y="19210"/>
                  <a:pt x="6667" y="19033"/>
                  <a:pt x="7022" y="19210"/>
                </a:cubicBezTo>
                <a:cubicBezTo>
                  <a:pt x="7022" y="19210"/>
                  <a:pt x="7022" y="19210"/>
                  <a:pt x="7022" y="19210"/>
                </a:cubicBezTo>
                <a:cubicBezTo>
                  <a:pt x="7422" y="19431"/>
                  <a:pt x="7600" y="19874"/>
                  <a:pt x="7422" y="20272"/>
                </a:cubicBezTo>
                <a:cubicBezTo>
                  <a:pt x="7333" y="20449"/>
                  <a:pt x="7333" y="20449"/>
                  <a:pt x="7333" y="20449"/>
                </a:cubicBezTo>
                <a:cubicBezTo>
                  <a:pt x="7200" y="20715"/>
                  <a:pt x="7333" y="21025"/>
                  <a:pt x="7644" y="21113"/>
                </a:cubicBezTo>
                <a:cubicBezTo>
                  <a:pt x="7778" y="21157"/>
                  <a:pt x="7911" y="21202"/>
                  <a:pt x="8044" y="21246"/>
                </a:cubicBezTo>
                <a:cubicBezTo>
                  <a:pt x="8311" y="21334"/>
                  <a:pt x="8622" y="21113"/>
                  <a:pt x="8667" y="20848"/>
                </a:cubicBezTo>
                <a:cubicBezTo>
                  <a:pt x="8711" y="20582"/>
                  <a:pt x="8711" y="20582"/>
                  <a:pt x="8711" y="20582"/>
                </a:cubicBezTo>
                <a:cubicBezTo>
                  <a:pt x="8756" y="20184"/>
                  <a:pt x="9156" y="19874"/>
                  <a:pt x="9600" y="19918"/>
                </a:cubicBezTo>
                <a:cubicBezTo>
                  <a:pt x="10000" y="20007"/>
                  <a:pt x="10311" y="20405"/>
                  <a:pt x="10222" y="20803"/>
                </a:cubicBezTo>
                <a:cubicBezTo>
                  <a:pt x="10178" y="21025"/>
                  <a:pt x="10178" y="21025"/>
                  <a:pt x="10178" y="21025"/>
                </a:cubicBezTo>
                <a:cubicBezTo>
                  <a:pt x="10133" y="21334"/>
                  <a:pt x="10356" y="21600"/>
                  <a:pt x="10667" y="21600"/>
                </a:cubicBezTo>
                <a:cubicBezTo>
                  <a:pt x="10800" y="21600"/>
                  <a:pt x="10978" y="21600"/>
                  <a:pt x="11111" y="21600"/>
                </a:cubicBezTo>
                <a:cubicBezTo>
                  <a:pt x="11378" y="21600"/>
                  <a:pt x="11600" y="21334"/>
                  <a:pt x="11600" y="21025"/>
                </a:cubicBezTo>
                <a:cubicBezTo>
                  <a:pt x="11556" y="20759"/>
                  <a:pt x="11556" y="20759"/>
                  <a:pt x="11556" y="20759"/>
                </a:cubicBezTo>
                <a:cubicBezTo>
                  <a:pt x="11467" y="20361"/>
                  <a:pt x="11778" y="19962"/>
                  <a:pt x="12222" y="19918"/>
                </a:cubicBezTo>
                <a:cubicBezTo>
                  <a:pt x="12222" y="19918"/>
                  <a:pt x="12222" y="19918"/>
                  <a:pt x="12222" y="19918"/>
                </a:cubicBezTo>
                <a:cubicBezTo>
                  <a:pt x="12622" y="19874"/>
                  <a:pt x="13022" y="20139"/>
                  <a:pt x="13067" y="20582"/>
                </a:cubicBezTo>
                <a:cubicBezTo>
                  <a:pt x="13111" y="20803"/>
                  <a:pt x="13111" y="20803"/>
                  <a:pt x="13111" y="20803"/>
                </a:cubicBezTo>
                <a:cubicBezTo>
                  <a:pt x="13156" y="21069"/>
                  <a:pt x="13467" y="21290"/>
                  <a:pt x="13733" y="21202"/>
                </a:cubicBezTo>
                <a:cubicBezTo>
                  <a:pt x="13867" y="21157"/>
                  <a:pt x="14000" y="21113"/>
                  <a:pt x="14133" y="21069"/>
                </a:cubicBezTo>
                <a:cubicBezTo>
                  <a:pt x="14444" y="20980"/>
                  <a:pt x="14578" y="20670"/>
                  <a:pt x="14444" y="20405"/>
                </a:cubicBezTo>
                <a:cubicBezTo>
                  <a:pt x="14356" y="20184"/>
                  <a:pt x="14356" y="20184"/>
                  <a:pt x="14356" y="20184"/>
                </a:cubicBezTo>
                <a:cubicBezTo>
                  <a:pt x="14178" y="19785"/>
                  <a:pt x="14356" y="19298"/>
                  <a:pt x="14756" y="19121"/>
                </a:cubicBezTo>
                <a:cubicBezTo>
                  <a:pt x="15111" y="18989"/>
                  <a:pt x="15600" y="19166"/>
                  <a:pt x="15778" y="19520"/>
                </a:cubicBezTo>
                <a:cubicBezTo>
                  <a:pt x="15867" y="19741"/>
                  <a:pt x="15867" y="19741"/>
                  <a:pt x="15867" y="19741"/>
                </a:cubicBezTo>
                <a:cubicBezTo>
                  <a:pt x="15956" y="20007"/>
                  <a:pt x="16311" y="20095"/>
                  <a:pt x="16533" y="19962"/>
                </a:cubicBezTo>
                <a:cubicBezTo>
                  <a:pt x="16533" y="19962"/>
                  <a:pt x="16533" y="19962"/>
                  <a:pt x="16533" y="19962"/>
                </a:cubicBezTo>
                <a:cubicBezTo>
                  <a:pt x="16667" y="19874"/>
                  <a:pt x="16800" y="19785"/>
                  <a:pt x="16933" y="19697"/>
                </a:cubicBezTo>
                <a:cubicBezTo>
                  <a:pt x="17156" y="19564"/>
                  <a:pt x="17200" y="19210"/>
                  <a:pt x="17022" y="18989"/>
                </a:cubicBezTo>
                <a:cubicBezTo>
                  <a:pt x="16844" y="18811"/>
                  <a:pt x="16844" y="18811"/>
                  <a:pt x="16844" y="18811"/>
                </a:cubicBezTo>
                <a:cubicBezTo>
                  <a:pt x="16578" y="18457"/>
                  <a:pt x="16622" y="17970"/>
                  <a:pt x="16933" y="17705"/>
                </a:cubicBezTo>
                <a:cubicBezTo>
                  <a:pt x="17244" y="17439"/>
                  <a:pt x="17733" y="17484"/>
                  <a:pt x="18044" y="17793"/>
                </a:cubicBezTo>
                <a:cubicBezTo>
                  <a:pt x="18178" y="17970"/>
                  <a:pt x="18178" y="17970"/>
                  <a:pt x="18178" y="17970"/>
                </a:cubicBezTo>
                <a:cubicBezTo>
                  <a:pt x="18356" y="18192"/>
                  <a:pt x="18711" y="18192"/>
                  <a:pt x="18889" y="17970"/>
                </a:cubicBezTo>
                <a:cubicBezTo>
                  <a:pt x="19022" y="17838"/>
                  <a:pt x="19111" y="17749"/>
                  <a:pt x="19200" y="17616"/>
                </a:cubicBezTo>
                <a:cubicBezTo>
                  <a:pt x="19378" y="17395"/>
                  <a:pt x="19333" y="17085"/>
                  <a:pt x="19067" y="16908"/>
                </a:cubicBezTo>
                <a:cubicBezTo>
                  <a:pt x="18844" y="16775"/>
                  <a:pt x="18844" y="16775"/>
                  <a:pt x="18844" y="16775"/>
                </a:cubicBezTo>
                <a:cubicBezTo>
                  <a:pt x="18489" y="16554"/>
                  <a:pt x="18400" y="16067"/>
                  <a:pt x="18622" y="15713"/>
                </a:cubicBezTo>
                <a:cubicBezTo>
                  <a:pt x="18889" y="15359"/>
                  <a:pt x="19378" y="15226"/>
                  <a:pt x="19733" y="15492"/>
                </a:cubicBezTo>
                <a:cubicBezTo>
                  <a:pt x="19911" y="15580"/>
                  <a:pt x="19911" y="15580"/>
                  <a:pt x="19911" y="15580"/>
                </a:cubicBezTo>
                <a:cubicBezTo>
                  <a:pt x="20133" y="15757"/>
                  <a:pt x="20489" y="15669"/>
                  <a:pt x="20622" y="15403"/>
                </a:cubicBezTo>
                <a:cubicBezTo>
                  <a:pt x="20667" y="15270"/>
                  <a:pt x="20711" y="15138"/>
                  <a:pt x="20800" y="15005"/>
                </a:cubicBezTo>
                <a:cubicBezTo>
                  <a:pt x="20889" y="14739"/>
                  <a:pt x="20756" y="14430"/>
                  <a:pt x="20489" y="14341"/>
                </a:cubicBezTo>
                <a:cubicBezTo>
                  <a:pt x="20222" y="14252"/>
                  <a:pt x="20222" y="14252"/>
                  <a:pt x="20222" y="14252"/>
                </a:cubicBezTo>
                <a:cubicBezTo>
                  <a:pt x="19822" y="14120"/>
                  <a:pt x="19600" y="13721"/>
                  <a:pt x="19689" y="13279"/>
                </a:cubicBezTo>
                <a:cubicBezTo>
                  <a:pt x="19467" y="12969"/>
                  <a:pt x="19822" y="12526"/>
                  <a:pt x="20222" y="12659"/>
                </a:cubicBezTo>
                <a:cubicBezTo>
                  <a:pt x="20889" y="12836"/>
                  <a:pt x="20889" y="12836"/>
                  <a:pt x="20889" y="12836"/>
                </a:cubicBezTo>
                <a:cubicBezTo>
                  <a:pt x="21156" y="12925"/>
                  <a:pt x="21467" y="12748"/>
                  <a:pt x="21511" y="12438"/>
                </a:cubicBezTo>
                <a:cubicBezTo>
                  <a:pt x="21511" y="12305"/>
                  <a:pt x="21556" y="12172"/>
                  <a:pt x="21556" y="12039"/>
                </a:cubicBezTo>
                <a:cubicBezTo>
                  <a:pt x="21600" y="11730"/>
                  <a:pt x="21378" y="11464"/>
                  <a:pt x="21067" y="11464"/>
                </a:cubicBezTo>
                <a:close/>
                <a:moveTo>
                  <a:pt x="12933" y="4382"/>
                </a:moveTo>
                <a:cubicBezTo>
                  <a:pt x="13022" y="3939"/>
                  <a:pt x="13422" y="3762"/>
                  <a:pt x="13822" y="3939"/>
                </a:cubicBezTo>
                <a:cubicBezTo>
                  <a:pt x="16356" y="5798"/>
                  <a:pt x="16356" y="5798"/>
                  <a:pt x="16356" y="5798"/>
                </a:cubicBezTo>
                <a:cubicBezTo>
                  <a:pt x="16667" y="6108"/>
                  <a:pt x="16622" y="6551"/>
                  <a:pt x="16267" y="6772"/>
                </a:cubicBezTo>
                <a:cubicBezTo>
                  <a:pt x="15956" y="6949"/>
                  <a:pt x="15956" y="6949"/>
                  <a:pt x="15956" y="6949"/>
                </a:cubicBezTo>
                <a:cubicBezTo>
                  <a:pt x="15200" y="5931"/>
                  <a:pt x="14089" y="5134"/>
                  <a:pt x="12844" y="4736"/>
                </a:cubicBezTo>
                <a:lnTo>
                  <a:pt x="12933" y="4382"/>
                </a:lnTo>
                <a:close/>
                <a:moveTo>
                  <a:pt x="8133" y="3807"/>
                </a:moveTo>
                <a:cubicBezTo>
                  <a:pt x="11333" y="3320"/>
                  <a:pt x="11333" y="3320"/>
                  <a:pt x="11333" y="3320"/>
                </a:cubicBezTo>
                <a:cubicBezTo>
                  <a:pt x="11778" y="3364"/>
                  <a:pt x="12044" y="3718"/>
                  <a:pt x="11956" y="4116"/>
                </a:cubicBezTo>
                <a:cubicBezTo>
                  <a:pt x="11867" y="4470"/>
                  <a:pt x="11867" y="4470"/>
                  <a:pt x="11867" y="4470"/>
                </a:cubicBezTo>
                <a:cubicBezTo>
                  <a:pt x="11511" y="4426"/>
                  <a:pt x="11156" y="4382"/>
                  <a:pt x="10800" y="4382"/>
                </a:cubicBezTo>
                <a:cubicBezTo>
                  <a:pt x="9778" y="4382"/>
                  <a:pt x="8844" y="4603"/>
                  <a:pt x="8000" y="5002"/>
                </a:cubicBezTo>
                <a:cubicBezTo>
                  <a:pt x="7822" y="4736"/>
                  <a:pt x="7822" y="4736"/>
                  <a:pt x="7822" y="4736"/>
                </a:cubicBezTo>
                <a:cubicBezTo>
                  <a:pt x="7556" y="4338"/>
                  <a:pt x="7733" y="3939"/>
                  <a:pt x="8133" y="3807"/>
                </a:cubicBezTo>
                <a:close/>
                <a:moveTo>
                  <a:pt x="3956" y="7790"/>
                </a:moveTo>
                <a:cubicBezTo>
                  <a:pt x="5911" y="5134"/>
                  <a:pt x="5911" y="5134"/>
                  <a:pt x="5911" y="5134"/>
                </a:cubicBezTo>
                <a:cubicBezTo>
                  <a:pt x="6222" y="4825"/>
                  <a:pt x="6667" y="4869"/>
                  <a:pt x="6933" y="5223"/>
                </a:cubicBezTo>
                <a:cubicBezTo>
                  <a:pt x="7111" y="5533"/>
                  <a:pt x="7111" y="5533"/>
                  <a:pt x="7111" y="5533"/>
                </a:cubicBezTo>
                <a:cubicBezTo>
                  <a:pt x="6000" y="6330"/>
                  <a:pt x="5156" y="7436"/>
                  <a:pt x="4711" y="8720"/>
                </a:cubicBezTo>
                <a:cubicBezTo>
                  <a:pt x="4356" y="8675"/>
                  <a:pt x="4356" y="8675"/>
                  <a:pt x="4356" y="8675"/>
                </a:cubicBezTo>
                <a:cubicBezTo>
                  <a:pt x="3911" y="8543"/>
                  <a:pt x="3733" y="8144"/>
                  <a:pt x="3956" y="7790"/>
                </a:cubicBezTo>
                <a:close/>
                <a:moveTo>
                  <a:pt x="4800" y="13943"/>
                </a:moveTo>
                <a:cubicBezTo>
                  <a:pt x="4400" y="14164"/>
                  <a:pt x="4000" y="14031"/>
                  <a:pt x="3867" y="13589"/>
                </a:cubicBezTo>
                <a:cubicBezTo>
                  <a:pt x="3333" y="10269"/>
                  <a:pt x="3333" y="10269"/>
                  <a:pt x="3333" y="10269"/>
                </a:cubicBezTo>
                <a:cubicBezTo>
                  <a:pt x="3333" y="9826"/>
                  <a:pt x="3689" y="9561"/>
                  <a:pt x="4089" y="9649"/>
                </a:cubicBezTo>
                <a:cubicBezTo>
                  <a:pt x="4444" y="9738"/>
                  <a:pt x="4444" y="9738"/>
                  <a:pt x="4444" y="9738"/>
                </a:cubicBezTo>
                <a:cubicBezTo>
                  <a:pt x="4400" y="10092"/>
                  <a:pt x="4356" y="10446"/>
                  <a:pt x="4356" y="10800"/>
                </a:cubicBezTo>
                <a:cubicBezTo>
                  <a:pt x="4356" y="11862"/>
                  <a:pt x="4622" y="12880"/>
                  <a:pt x="5067" y="13766"/>
                </a:cubicBezTo>
                <a:lnTo>
                  <a:pt x="4800" y="13943"/>
                </a:lnTo>
                <a:close/>
                <a:moveTo>
                  <a:pt x="8000" y="17749"/>
                </a:moveTo>
                <a:cubicBezTo>
                  <a:pt x="5244" y="15802"/>
                  <a:pt x="5244" y="15802"/>
                  <a:pt x="5244" y="15802"/>
                </a:cubicBezTo>
                <a:cubicBezTo>
                  <a:pt x="4933" y="15492"/>
                  <a:pt x="4978" y="15049"/>
                  <a:pt x="5333" y="14828"/>
                </a:cubicBezTo>
                <a:cubicBezTo>
                  <a:pt x="5644" y="14651"/>
                  <a:pt x="5644" y="14651"/>
                  <a:pt x="5644" y="14651"/>
                </a:cubicBezTo>
                <a:cubicBezTo>
                  <a:pt x="6444" y="15713"/>
                  <a:pt x="7644" y="16554"/>
                  <a:pt x="8978" y="16952"/>
                </a:cubicBezTo>
                <a:cubicBezTo>
                  <a:pt x="8933" y="17307"/>
                  <a:pt x="8933" y="17307"/>
                  <a:pt x="8933" y="17307"/>
                </a:cubicBezTo>
                <a:cubicBezTo>
                  <a:pt x="8800" y="17705"/>
                  <a:pt x="8400" y="17926"/>
                  <a:pt x="8000" y="17749"/>
                </a:cubicBezTo>
                <a:close/>
                <a:moveTo>
                  <a:pt x="13822" y="17616"/>
                </a:moveTo>
                <a:cubicBezTo>
                  <a:pt x="10533" y="18280"/>
                  <a:pt x="10533" y="18280"/>
                  <a:pt x="10533" y="18280"/>
                </a:cubicBezTo>
                <a:cubicBezTo>
                  <a:pt x="10089" y="18280"/>
                  <a:pt x="9822" y="17926"/>
                  <a:pt x="9911" y="17484"/>
                </a:cubicBezTo>
                <a:cubicBezTo>
                  <a:pt x="10000" y="17174"/>
                  <a:pt x="10000" y="17174"/>
                  <a:pt x="10000" y="17174"/>
                </a:cubicBezTo>
                <a:cubicBezTo>
                  <a:pt x="10267" y="17174"/>
                  <a:pt x="10533" y="17218"/>
                  <a:pt x="10800" y="17218"/>
                </a:cubicBezTo>
                <a:cubicBezTo>
                  <a:pt x="11956" y="17218"/>
                  <a:pt x="13022" y="16908"/>
                  <a:pt x="13956" y="16377"/>
                </a:cubicBezTo>
                <a:cubicBezTo>
                  <a:pt x="14133" y="16687"/>
                  <a:pt x="14133" y="16687"/>
                  <a:pt x="14133" y="16687"/>
                </a:cubicBezTo>
                <a:cubicBezTo>
                  <a:pt x="14356" y="17041"/>
                  <a:pt x="14222" y="17484"/>
                  <a:pt x="13822" y="17616"/>
                </a:cubicBezTo>
                <a:close/>
                <a:moveTo>
                  <a:pt x="17778" y="13589"/>
                </a:moveTo>
                <a:cubicBezTo>
                  <a:pt x="15956" y="16200"/>
                  <a:pt x="15956" y="16200"/>
                  <a:pt x="15956" y="16200"/>
                </a:cubicBezTo>
                <a:cubicBezTo>
                  <a:pt x="15644" y="16510"/>
                  <a:pt x="15244" y="16510"/>
                  <a:pt x="14978" y="16111"/>
                </a:cubicBezTo>
                <a:cubicBezTo>
                  <a:pt x="14800" y="15802"/>
                  <a:pt x="14800" y="15802"/>
                  <a:pt x="14800" y="15802"/>
                </a:cubicBezTo>
                <a:cubicBezTo>
                  <a:pt x="15822" y="15005"/>
                  <a:pt x="16578" y="13898"/>
                  <a:pt x="16978" y="12570"/>
                </a:cubicBezTo>
                <a:cubicBezTo>
                  <a:pt x="17333" y="12659"/>
                  <a:pt x="17333" y="12659"/>
                  <a:pt x="17333" y="12659"/>
                </a:cubicBezTo>
                <a:cubicBezTo>
                  <a:pt x="17733" y="12748"/>
                  <a:pt x="17956" y="13190"/>
                  <a:pt x="17778" y="13589"/>
                </a:cubicBezTo>
                <a:close/>
                <a:moveTo>
                  <a:pt x="17556" y="11685"/>
                </a:moveTo>
                <a:cubicBezTo>
                  <a:pt x="17200" y="11597"/>
                  <a:pt x="17200" y="11597"/>
                  <a:pt x="17200" y="11597"/>
                </a:cubicBezTo>
                <a:cubicBezTo>
                  <a:pt x="17200" y="11331"/>
                  <a:pt x="17244" y="11066"/>
                  <a:pt x="17244" y="10800"/>
                </a:cubicBezTo>
                <a:cubicBezTo>
                  <a:pt x="17244" y="9738"/>
                  <a:pt x="16978" y="8720"/>
                  <a:pt x="16489" y="7834"/>
                </a:cubicBezTo>
                <a:cubicBezTo>
                  <a:pt x="16800" y="7657"/>
                  <a:pt x="16800" y="7657"/>
                  <a:pt x="16800" y="7657"/>
                </a:cubicBezTo>
                <a:cubicBezTo>
                  <a:pt x="17200" y="7392"/>
                  <a:pt x="17600" y="7569"/>
                  <a:pt x="17733" y="7967"/>
                </a:cubicBezTo>
                <a:cubicBezTo>
                  <a:pt x="18311" y="11066"/>
                  <a:pt x="18311" y="11066"/>
                  <a:pt x="18311" y="11066"/>
                </a:cubicBezTo>
                <a:cubicBezTo>
                  <a:pt x="18311" y="11464"/>
                  <a:pt x="17956" y="11774"/>
                  <a:pt x="17556" y="11685"/>
                </a:cubicBezTo>
                <a:close/>
              </a:path>
            </a:pathLst>
          </a:custGeom>
          <a:solidFill>
            <a:srgbClr val="2196F3"/>
          </a:solidFill>
          <a:ln w="12700">
            <a:miter lim="400000"/>
          </a:ln>
        </p:spPr>
        <p:txBody>
          <a:bodyPr tIns="34290" bIns="34290"/>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40000"/>
              </a:lnSpc>
              <a:spcBef>
                <a:spcPct val="0"/>
              </a:spcBef>
              <a:spcAft>
                <a:spcPct val="0"/>
              </a:spcAft>
              <a:buClrTx/>
              <a:buSzTx/>
              <a:buFontTx/>
              <a:buNone/>
              <a:defRPr/>
            </a:pPr>
            <a:r>
              <a:rPr kumimoji="0" lang="en-US" sz="6600" b="0" i="0" u="none" strike="noStrike" kern="1200" cap="none" spc="0" normalizeH="0" baseline="0" noProof="0">
                <a:ln>
                  <a:noFill/>
                </a:ln>
                <a:gradFill>
                  <a:gsLst>
                    <a:gs pos="0">
                      <a:srgbClr val="FE4444"/>
                    </a:gs>
                    <a:gs pos="100000">
                      <a:srgbClr val="832B2B"/>
                    </a:gs>
                  </a:gsLst>
                  <a:lin scaled="0"/>
                </a:gradFill>
                <a:effectLst/>
                <a:uLnTx/>
                <a:uFillTx/>
                <a:latin typeface="Arial"/>
                <a:ea typeface="微软雅黑" panose="020b0503020204020204" charset="-122"/>
                <a:cs typeface="微软雅黑" panose="020b0503020204020204" charset="-122"/>
                <a:sym typeface="Arial" pitchFamily="34" charset="0"/>
              </a:rPr>
              <a:t>P</a:t>
            </a:r>
            <a:endParaRPr kumimoji="0" lang="en-US" sz="6600" b="0" i="0" u="none" strike="noStrike" kern="1200" cap="none" spc="0" normalizeH="0" baseline="0" noProof="0">
              <a:ln>
                <a:noFill/>
              </a:ln>
              <a:gradFill>
                <a:gsLst>
                  <a:gs pos="0">
                    <a:srgbClr val="FE4444"/>
                  </a:gs>
                  <a:gs pos="100000">
                    <a:srgbClr val="832B2B"/>
                  </a:gs>
                </a:gsLst>
                <a:lin scaled="0"/>
              </a:gradFill>
              <a:effectLst/>
              <a:uLnTx/>
              <a:uFillTx/>
              <a:latin typeface="Arial"/>
              <a:ea typeface="微软雅黑" panose="020b0503020204020204" charset="-122"/>
              <a:cs typeface="微软雅黑" panose="020b0503020204020204" charset="-122"/>
              <a:sym typeface="Arial" pitchFamily="34" charset="0"/>
            </a:endParaRPr>
          </a:p>
        </p:txBody>
      </p:sp>
      <p:sp>
        <p:nvSpPr>
          <p:cNvPr id="58" name="任意形状 57"/>
          <p:cNvSpPr/>
          <p:nvPr>
            <p:custDataLst>
              <p:tags r:id="rId4"/>
            </p:custDataLst>
          </p:nvPr>
        </p:nvSpPr>
        <p:spPr>
          <a:xfrm>
            <a:off x="2836071" y="3084867"/>
            <a:ext cx="1471357" cy="2447315"/>
          </a:xfrm>
          <a:custGeom>
            <a:gdLst>
              <a:gd name="connsiteX0" fmla="*/ 0 w 1961809"/>
              <a:gd name="connsiteY0" fmla="*/ 0 h 3263087"/>
              <a:gd name="connsiteX1" fmla="*/ 637 w 1961809"/>
              <a:gd name="connsiteY1" fmla="*/ 0 h 3263087"/>
              <a:gd name="connsiteX2" fmla="*/ 5064 w 1961809"/>
              <a:gd name="connsiteY2" fmla="*/ 87679 h 3263087"/>
              <a:gd name="connsiteX3" fmla="*/ 980905 w 1961809"/>
              <a:gd name="connsiteY3" fmla="*/ 968292 h 3263087"/>
              <a:gd name="connsiteX4" fmla="*/ 1956746 w 1961809"/>
              <a:gd name="connsiteY4" fmla="*/ 87679 h 3263087"/>
              <a:gd name="connsiteX5" fmla="*/ 1961173 w 1961809"/>
              <a:gd name="connsiteY5" fmla="*/ 0 h 3263087"/>
              <a:gd name="connsiteX6" fmla="*/ 1961809 w 1961809"/>
              <a:gd name="connsiteY6" fmla="*/ 0 h 3263087"/>
              <a:gd name="connsiteX7" fmla="*/ 1961809 w 1961809"/>
              <a:gd name="connsiteY7" fmla="*/ 3263087 h 3263087"/>
              <a:gd name="connsiteX8" fmla="*/ 0 w 1961809"/>
              <a:gd name="connsiteY8" fmla="*/ 3263087 h 32630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1809" h="3263086">
                <a:moveTo>
                  <a:pt x="0" y="0"/>
                </a:moveTo>
                <a:lnTo>
                  <a:pt x="637" y="0"/>
                </a:lnTo>
                <a:lnTo>
                  <a:pt x="5064" y="87679"/>
                </a:lnTo>
                <a:cubicBezTo>
                  <a:pt x="55297" y="582306"/>
                  <a:pt x="473025" y="968292"/>
                  <a:pt x="980905" y="968292"/>
                </a:cubicBezTo>
                <a:cubicBezTo>
                  <a:pt x="1488785" y="968292"/>
                  <a:pt x="1906514" y="582306"/>
                  <a:pt x="1956746" y="87679"/>
                </a:cubicBezTo>
                <a:lnTo>
                  <a:pt x="1961173" y="0"/>
                </a:lnTo>
                <a:lnTo>
                  <a:pt x="1961809" y="0"/>
                </a:lnTo>
                <a:lnTo>
                  <a:pt x="1961809" y="3263087"/>
                </a:lnTo>
                <a:lnTo>
                  <a:pt x="0" y="3263087"/>
                </a:lnTo>
                <a:close/>
              </a:path>
            </a:pathLst>
          </a:custGeom>
          <a:solidFill>
            <a:srgbClr val="FFFFFF">
              <a:lumMod val="95000"/>
            </a:srgbClr>
          </a:solidFill>
          <a:ln w="12700">
            <a:miter lim="400000"/>
          </a:ln>
        </p:spPr>
        <p:txBody>
          <a:bodyPr wrap="square" tIns="34290" bIns="34290" anchor="ctr">
            <a:no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solidFill>
                  <a:srgbClr val="FFFFFF"/>
                </a:solidFill>
              </a:defRPr>
            </a:pPr>
            <a:endParaRPr kumimoji="0" sz="675" b="0" i="0" u="none" strike="noStrike" kern="1200" cap="none" spc="0" normalizeH="0" baseline="0" noProof="0">
              <a:ln>
                <a:noFill/>
              </a:ln>
              <a:solidFill>
                <a:srgbClr val="FFFFFF"/>
              </a:solidFill>
              <a:effectLst/>
              <a:uLnTx/>
              <a:uFillTx/>
              <a:latin typeface="Arial"/>
              <a:ea typeface="微软雅黑" panose="020b0503020204020204" charset="-122"/>
              <a:cs typeface="微软雅黑" panose="020b0503020204020204" charset="-122"/>
              <a:sym typeface="Arial" pitchFamily="34" charset="0"/>
            </a:endParaRPr>
          </a:p>
        </p:txBody>
      </p:sp>
      <p:sp>
        <p:nvSpPr>
          <p:cNvPr id="240" name="形状"/>
          <p:cNvSpPr/>
          <p:nvPr>
            <p:custDataLst>
              <p:tags r:id="rId5"/>
            </p:custDataLst>
          </p:nvPr>
        </p:nvSpPr>
        <p:spPr>
          <a:xfrm>
            <a:off x="2722870" y="2253829"/>
            <a:ext cx="1697759" cy="1700712"/>
          </a:xfrm>
          <a:custGeom>
            <a:cxnLst>
              <a:cxn ang="0">
                <a:pos x="wd2" y="hd2"/>
              </a:cxn>
              <a:cxn ang="5400000">
                <a:pos x="wd2" y="hd2"/>
              </a:cxn>
              <a:cxn ang="10800000">
                <a:pos x="wd2" y="hd2"/>
              </a:cxn>
              <a:cxn ang="16200000">
                <a:pos x="wd2" y="hd2"/>
              </a:cxn>
            </a:cxnLst>
            <a:rect l="0" t="0" r="r" b="b"/>
            <a:pathLst>
              <a:path w="21600" h="21600" extrusionOk="0">
                <a:moveTo>
                  <a:pt x="20552" y="10136"/>
                </a:moveTo>
                <a:cubicBezTo>
                  <a:pt x="20512" y="10056"/>
                  <a:pt x="20512" y="9935"/>
                  <a:pt x="20512" y="9855"/>
                </a:cubicBezTo>
                <a:cubicBezTo>
                  <a:pt x="20472" y="9573"/>
                  <a:pt x="20472" y="9573"/>
                  <a:pt x="20472" y="9573"/>
                </a:cubicBezTo>
                <a:cubicBezTo>
                  <a:pt x="20431" y="9251"/>
                  <a:pt x="20391" y="8970"/>
                  <a:pt x="20310" y="8688"/>
                </a:cubicBezTo>
                <a:cubicBezTo>
                  <a:pt x="21278" y="8125"/>
                  <a:pt x="21278" y="8125"/>
                  <a:pt x="21278" y="8125"/>
                </a:cubicBezTo>
                <a:cubicBezTo>
                  <a:pt x="21116" y="7683"/>
                  <a:pt x="21116" y="7683"/>
                  <a:pt x="21116" y="7683"/>
                </a:cubicBezTo>
                <a:cubicBezTo>
                  <a:pt x="20996" y="7240"/>
                  <a:pt x="20996" y="7240"/>
                  <a:pt x="20996" y="7240"/>
                </a:cubicBezTo>
                <a:cubicBezTo>
                  <a:pt x="19907" y="7321"/>
                  <a:pt x="19907" y="7321"/>
                  <a:pt x="19907" y="7321"/>
                </a:cubicBezTo>
                <a:cubicBezTo>
                  <a:pt x="19746" y="6838"/>
                  <a:pt x="19545" y="6396"/>
                  <a:pt x="19263" y="5953"/>
                </a:cubicBezTo>
                <a:cubicBezTo>
                  <a:pt x="20028" y="5149"/>
                  <a:pt x="20028" y="5149"/>
                  <a:pt x="20028" y="5149"/>
                </a:cubicBezTo>
                <a:cubicBezTo>
                  <a:pt x="19746" y="4787"/>
                  <a:pt x="19746" y="4787"/>
                  <a:pt x="19746" y="4787"/>
                </a:cubicBezTo>
                <a:cubicBezTo>
                  <a:pt x="19504" y="4384"/>
                  <a:pt x="19504" y="4384"/>
                  <a:pt x="19504" y="4384"/>
                </a:cubicBezTo>
                <a:cubicBezTo>
                  <a:pt x="18497" y="4787"/>
                  <a:pt x="18497" y="4787"/>
                  <a:pt x="18497" y="4787"/>
                </a:cubicBezTo>
                <a:cubicBezTo>
                  <a:pt x="18336" y="4585"/>
                  <a:pt x="18175" y="4384"/>
                  <a:pt x="18013" y="4183"/>
                </a:cubicBezTo>
                <a:cubicBezTo>
                  <a:pt x="17812" y="4022"/>
                  <a:pt x="17651" y="3821"/>
                  <a:pt x="17490" y="3660"/>
                </a:cubicBezTo>
                <a:cubicBezTo>
                  <a:pt x="17933" y="2695"/>
                  <a:pt x="17933" y="2695"/>
                  <a:pt x="17933" y="2695"/>
                </a:cubicBezTo>
                <a:cubicBezTo>
                  <a:pt x="17570" y="2413"/>
                  <a:pt x="17570" y="2413"/>
                  <a:pt x="17570" y="2413"/>
                </a:cubicBezTo>
                <a:cubicBezTo>
                  <a:pt x="17248" y="2092"/>
                  <a:pt x="17248" y="2092"/>
                  <a:pt x="17248" y="2092"/>
                </a:cubicBezTo>
                <a:cubicBezTo>
                  <a:pt x="16361" y="2775"/>
                  <a:pt x="16361" y="2775"/>
                  <a:pt x="16361" y="2775"/>
                </a:cubicBezTo>
                <a:cubicBezTo>
                  <a:pt x="15958" y="2494"/>
                  <a:pt x="15515" y="2212"/>
                  <a:pt x="15072" y="2011"/>
                </a:cubicBezTo>
                <a:cubicBezTo>
                  <a:pt x="15233" y="925"/>
                  <a:pt x="15233" y="925"/>
                  <a:pt x="15233" y="925"/>
                </a:cubicBezTo>
                <a:cubicBezTo>
                  <a:pt x="14790" y="764"/>
                  <a:pt x="14790" y="764"/>
                  <a:pt x="14790" y="764"/>
                </a:cubicBezTo>
                <a:cubicBezTo>
                  <a:pt x="14387" y="603"/>
                  <a:pt x="14387" y="603"/>
                  <a:pt x="14387" y="603"/>
                </a:cubicBezTo>
                <a:cubicBezTo>
                  <a:pt x="13742" y="1488"/>
                  <a:pt x="13742" y="1488"/>
                  <a:pt x="13742" y="1488"/>
                </a:cubicBezTo>
                <a:cubicBezTo>
                  <a:pt x="13460" y="1408"/>
                  <a:pt x="13178" y="1327"/>
                  <a:pt x="12855" y="1247"/>
                </a:cubicBezTo>
                <a:cubicBezTo>
                  <a:pt x="12613" y="1207"/>
                  <a:pt x="12613" y="1207"/>
                  <a:pt x="12613" y="1207"/>
                </a:cubicBezTo>
                <a:cubicBezTo>
                  <a:pt x="12493" y="1166"/>
                  <a:pt x="12412" y="1166"/>
                  <a:pt x="12291" y="1126"/>
                </a:cubicBezTo>
                <a:cubicBezTo>
                  <a:pt x="12130" y="80"/>
                  <a:pt x="12130" y="80"/>
                  <a:pt x="12130" y="80"/>
                </a:cubicBezTo>
                <a:cubicBezTo>
                  <a:pt x="11687" y="40"/>
                  <a:pt x="11687" y="40"/>
                  <a:pt x="11687" y="40"/>
                </a:cubicBezTo>
                <a:cubicBezTo>
                  <a:pt x="11203" y="0"/>
                  <a:pt x="11203" y="0"/>
                  <a:pt x="11203" y="0"/>
                </a:cubicBezTo>
                <a:cubicBezTo>
                  <a:pt x="10881" y="1006"/>
                  <a:pt x="10881" y="1006"/>
                  <a:pt x="10881" y="1006"/>
                </a:cubicBezTo>
                <a:cubicBezTo>
                  <a:pt x="10357" y="1006"/>
                  <a:pt x="9873" y="1046"/>
                  <a:pt x="9390" y="1126"/>
                </a:cubicBezTo>
                <a:cubicBezTo>
                  <a:pt x="8906" y="161"/>
                  <a:pt x="8906" y="161"/>
                  <a:pt x="8906" y="161"/>
                </a:cubicBezTo>
                <a:cubicBezTo>
                  <a:pt x="8463" y="241"/>
                  <a:pt x="8463" y="241"/>
                  <a:pt x="8463" y="241"/>
                </a:cubicBezTo>
                <a:cubicBezTo>
                  <a:pt x="8019" y="322"/>
                  <a:pt x="8019" y="322"/>
                  <a:pt x="8019" y="322"/>
                </a:cubicBezTo>
                <a:cubicBezTo>
                  <a:pt x="7979" y="1408"/>
                  <a:pt x="7979" y="1408"/>
                  <a:pt x="7979" y="1408"/>
                </a:cubicBezTo>
                <a:cubicBezTo>
                  <a:pt x="7496" y="1569"/>
                  <a:pt x="7052" y="1730"/>
                  <a:pt x="6569" y="1971"/>
                </a:cubicBezTo>
                <a:cubicBezTo>
                  <a:pt x="5843" y="1166"/>
                  <a:pt x="5843" y="1166"/>
                  <a:pt x="5843" y="1166"/>
                </a:cubicBezTo>
                <a:cubicBezTo>
                  <a:pt x="5440" y="1408"/>
                  <a:pt x="5440" y="1408"/>
                  <a:pt x="5440" y="1408"/>
                </a:cubicBezTo>
                <a:cubicBezTo>
                  <a:pt x="5037" y="1609"/>
                  <a:pt x="5037" y="1609"/>
                  <a:pt x="5037" y="1609"/>
                </a:cubicBezTo>
                <a:cubicBezTo>
                  <a:pt x="5360" y="2655"/>
                  <a:pt x="5360" y="2655"/>
                  <a:pt x="5360" y="2655"/>
                </a:cubicBezTo>
                <a:cubicBezTo>
                  <a:pt x="4916" y="2936"/>
                  <a:pt x="4554" y="3218"/>
                  <a:pt x="4191" y="3580"/>
                </a:cubicBezTo>
                <a:cubicBezTo>
                  <a:pt x="4151" y="3580"/>
                  <a:pt x="4151" y="3580"/>
                  <a:pt x="4151" y="3580"/>
                </a:cubicBezTo>
                <a:cubicBezTo>
                  <a:pt x="3224" y="3057"/>
                  <a:pt x="3224" y="3057"/>
                  <a:pt x="3224" y="3057"/>
                </a:cubicBezTo>
                <a:cubicBezTo>
                  <a:pt x="2901" y="3379"/>
                  <a:pt x="2901" y="3379"/>
                  <a:pt x="2901" y="3379"/>
                </a:cubicBezTo>
                <a:cubicBezTo>
                  <a:pt x="2579" y="3701"/>
                  <a:pt x="2579" y="3701"/>
                  <a:pt x="2579" y="3701"/>
                </a:cubicBezTo>
                <a:cubicBezTo>
                  <a:pt x="3184" y="4626"/>
                  <a:pt x="3184" y="4626"/>
                  <a:pt x="3184" y="4626"/>
                </a:cubicBezTo>
                <a:cubicBezTo>
                  <a:pt x="2861" y="5028"/>
                  <a:pt x="2579" y="5430"/>
                  <a:pt x="2337" y="5832"/>
                </a:cubicBezTo>
                <a:cubicBezTo>
                  <a:pt x="1894" y="5752"/>
                  <a:pt x="1894" y="5752"/>
                  <a:pt x="1894" y="5752"/>
                </a:cubicBezTo>
                <a:cubicBezTo>
                  <a:pt x="1894" y="5752"/>
                  <a:pt x="1894" y="5752"/>
                  <a:pt x="1894" y="5752"/>
                </a:cubicBezTo>
                <a:cubicBezTo>
                  <a:pt x="1249" y="5631"/>
                  <a:pt x="1249" y="5631"/>
                  <a:pt x="1249" y="5631"/>
                </a:cubicBezTo>
                <a:cubicBezTo>
                  <a:pt x="1048" y="6034"/>
                  <a:pt x="1048" y="6034"/>
                  <a:pt x="1048" y="6034"/>
                </a:cubicBezTo>
                <a:cubicBezTo>
                  <a:pt x="846" y="6436"/>
                  <a:pt x="846" y="6436"/>
                  <a:pt x="846" y="6436"/>
                </a:cubicBezTo>
                <a:cubicBezTo>
                  <a:pt x="1693" y="7120"/>
                  <a:pt x="1693" y="7120"/>
                  <a:pt x="1693" y="7120"/>
                </a:cubicBezTo>
                <a:cubicBezTo>
                  <a:pt x="1491" y="7602"/>
                  <a:pt x="1370" y="8085"/>
                  <a:pt x="1249" y="8568"/>
                </a:cubicBezTo>
                <a:cubicBezTo>
                  <a:pt x="161" y="8648"/>
                  <a:pt x="161" y="8648"/>
                  <a:pt x="161" y="8648"/>
                </a:cubicBezTo>
                <a:cubicBezTo>
                  <a:pt x="81" y="9091"/>
                  <a:pt x="81" y="9091"/>
                  <a:pt x="81" y="9091"/>
                </a:cubicBezTo>
                <a:cubicBezTo>
                  <a:pt x="0" y="9533"/>
                  <a:pt x="0" y="9533"/>
                  <a:pt x="0" y="9533"/>
                </a:cubicBezTo>
                <a:cubicBezTo>
                  <a:pt x="1007" y="9975"/>
                  <a:pt x="1007" y="9975"/>
                  <a:pt x="1007" y="9975"/>
                </a:cubicBezTo>
                <a:cubicBezTo>
                  <a:pt x="967" y="10458"/>
                  <a:pt x="967" y="10941"/>
                  <a:pt x="1007" y="11464"/>
                </a:cubicBezTo>
                <a:cubicBezTo>
                  <a:pt x="0" y="11866"/>
                  <a:pt x="0" y="11866"/>
                  <a:pt x="0" y="11866"/>
                </a:cubicBezTo>
                <a:cubicBezTo>
                  <a:pt x="81" y="12308"/>
                  <a:pt x="81" y="12308"/>
                  <a:pt x="81" y="12308"/>
                </a:cubicBezTo>
                <a:cubicBezTo>
                  <a:pt x="121" y="12751"/>
                  <a:pt x="121" y="12751"/>
                  <a:pt x="121" y="12751"/>
                </a:cubicBezTo>
                <a:cubicBezTo>
                  <a:pt x="1209" y="12872"/>
                  <a:pt x="1209" y="12872"/>
                  <a:pt x="1209" y="12872"/>
                </a:cubicBezTo>
                <a:cubicBezTo>
                  <a:pt x="1330" y="13354"/>
                  <a:pt x="1451" y="13837"/>
                  <a:pt x="1652" y="14320"/>
                </a:cubicBezTo>
                <a:cubicBezTo>
                  <a:pt x="806" y="14963"/>
                  <a:pt x="806" y="14963"/>
                  <a:pt x="806" y="14963"/>
                </a:cubicBezTo>
                <a:cubicBezTo>
                  <a:pt x="967" y="15406"/>
                  <a:pt x="967" y="15406"/>
                  <a:pt x="967" y="15406"/>
                </a:cubicBezTo>
                <a:cubicBezTo>
                  <a:pt x="1169" y="15808"/>
                  <a:pt x="1169" y="15808"/>
                  <a:pt x="1169" y="15808"/>
                </a:cubicBezTo>
                <a:cubicBezTo>
                  <a:pt x="2257" y="15566"/>
                  <a:pt x="2257" y="15566"/>
                  <a:pt x="2257" y="15566"/>
                </a:cubicBezTo>
                <a:cubicBezTo>
                  <a:pt x="2499" y="16009"/>
                  <a:pt x="2781" y="16451"/>
                  <a:pt x="3103" y="16813"/>
                </a:cubicBezTo>
                <a:cubicBezTo>
                  <a:pt x="2458" y="17739"/>
                  <a:pt x="2458" y="17739"/>
                  <a:pt x="2458" y="17739"/>
                </a:cubicBezTo>
                <a:cubicBezTo>
                  <a:pt x="2781" y="18060"/>
                  <a:pt x="2781" y="18060"/>
                  <a:pt x="2781" y="18060"/>
                </a:cubicBezTo>
                <a:cubicBezTo>
                  <a:pt x="3103" y="18422"/>
                  <a:pt x="3103" y="18422"/>
                  <a:pt x="3103" y="18422"/>
                </a:cubicBezTo>
                <a:cubicBezTo>
                  <a:pt x="4030" y="17859"/>
                  <a:pt x="4030" y="17859"/>
                  <a:pt x="4030" y="17859"/>
                </a:cubicBezTo>
                <a:cubicBezTo>
                  <a:pt x="4433" y="18221"/>
                  <a:pt x="4796" y="18543"/>
                  <a:pt x="5199" y="18825"/>
                </a:cubicBezTo>
                <a:cubicBezTo>
                  <a:pt x="4876" y="19870"/>
                  <a:pt x="4876" y="19870"/>
                  <a:pt x="4876" y="19870"/>
                </a:cubicBezTo>
                <a:cubicBezTo>
                  <a:pt x="5279" y="20112"/>
                  <a:pt x="5279" y="20112"/>
                  <a:pt x="5279" y="20112"/>
                </a:cubicBezTo>
                <a:cubicBezTo>
                  <a:pt x="5682" y="20313"/>
                  <a:pt x="5682" y="20313"/>
                  <a:pt x="5682" y="20313"/>
                </a:cubicBezTo>
                <a:cubicBezTo>
                  <a:pt x="6448" y="19549"/>
                  <a:pt x="6448" y="19549"/>
                  <a:pt x="6448" y="19549"/>
                </a:cubicBezTo>
                <a:cubicBezTo>
                  <a:pt x="6891" y="19750"/>
                  <a:pt x="7375" y="19951"/>
                  <a:pt x="7818" y="20112"/>
                </a:cubicBezTo>
                <a:cubicBezTo>
                  <a:pt x="7818" y="21198"/>
                  <a:pt x="7818" y="21198"/>
                  <a:pt x="7818" y="21198"/>
                </a:cubicBezTo>
                <a:cubicBezTo>
                  <a:pt x="8261" y="21278"/>
                  <a:pt x="8261" y="21278"/>
                  <a:pt x="8261" y="21278"/>
                </a:cubicBezTo>
                <a:cubicBezTo>
                  <a:pt x="8704" y="21399"/>
                  <a:pt x="8704" y="21399"/>
                  <a:pt x="8704" y="21399"/>
                </a:cubicBezTo>
                <a:cubicBezTo>
                  <a:pt x="9228" y="20434"/>
                  <a:pt x="9228" y="20434"/>
                  <a:pt x="9228" y="20434"/>
                </a:cubicBezTo>
                <a:cubicBezTo>
                  <a:pt x="9712" y="20514"/>
                  <a:pt x="10196" y="20554"/>
                  <a:pt x="10719" y="20554"/>
                </a:cubicBezTo>
                <a:cubicBezTo>
                  <a:pt x="11042" y="21600"/>
                  <a:pt x="11042" y="21600"/>
                  <a:pt x="11042" y="21600"/>
                </a:cubicBezTo>
                <a:cubicBezTo>
                  <a:pt x="11485" y="21560"/>
                  <a:pt x="11485" y="21560"/>
                  <a:pt x="11485" y="21560"/>
                </a:cubicBezTo>
                <a:cubicBezTo>
                  <a:pt x="11969" y="21520"/>
                  <a:pt x="11969" y="21520"/>
                  <a:pt x="11969" y="21520"/>
                </a:cubicBezTo>
                <a:cubicBezTo>
                  <a:pt x="12130" y="20474"/>
                  <a:pt x="12130" y="20474"/>
                  <a:pt x="12130" y="20474"/>
                </a:cubicBezTo>
                <a:cubicBezTo>
                  <a:pt x="12613" y="20393"/>
                  <a:pt x="13137" y="20273"/>
                  <a:pt x="13621" y="20152"/>
                </a:cubicBezTo>
                <a:cubicBezTo>
                  <a:pt x="14225" y="21037"/>
                  <a:pt x="14225" y="21037"/>
                  <a:pt x="14225" y="21037"/>
                </a:cubicBezTo>
                <a:cubicBezTo>
                  <a:pt x="14628" y="20876"/>
                  <a:pt x="14628" y="20876"/>
                  <a:pt x="14628" y="20876"/>
                </a:cubicBezTo>
                <a:cubicBezTo>
                  <a:pt x="15072" y="20715"/>
                  <a:pt x="15072" y="20715"/>
                  <a:pt x="15072" y="20715"/>
                </a:cubicBezTo>
                <a:cubicBezTo>
                  <a:pt x="14991" y="20072"/>
                  <a:pt x="14991" y="20072"/>
                  <a:pt x="14991" y="20072"/>
                </a:cubicBezTo>
                <a:cubicBezTo>
                  <a:pt x="14991" y="20072"/>
                  <a:pt x="14991" y="20072"/>
                  <a:pt x="14991" y="20072"/>
                </a:cubicBezTo>
                <a:cubicBezTo>
                  <a:pt x="14951" y="19629"/>
                  <a:pt x="14951" y="19629"/>
                  <a:pt x="14951" y="19629"/>
                </a:cubicBezTo>
                <a:cubicBezTo>
                  <a:pt x="15394" y="19428"/>
                  <a:pt x="15837" y="19187"/>
                  <a:pt x="16240" y="18905"/>
                </a:cubicBezTo>
                <a:cubicBezTo>
                  <a:pt x="17087" y="19549"/>
                  <a:pt x="17087" y="19549"/>
                  <a:pt x="17087" y="19549"/>
                </a:cubicBezTo>
                <a:cubicBezTo>
                  <a:pt x="17449" y="19267"/>
                  <a:pt x="17449" y="19267"/>
                  <a:pt x="17449" y="19267"/>
                </a:cubicBezTo>
                <a:cubicBezTo>
                  <a:pt x="17812" y="18985"/>
                  <a:pt x="17812" y="18985"/>
                  <a:pt x="17812" y="18985"/>
                </a:cubicBezTo>
                <a:cubicBezTo>
                  <a:pt x="17369" y="18020"/>
                  <a:pt x="17369" y="18020"/>
                  <a:pt x="17369" y="18020"/>
                </a:cubicBezTo>
                <a:cubicBezTo>
                  <a:pt x="17369" y="18020"/>
                  <a:pt x="17369" y="18020"/>
                  <a:pt x="17369" y="17980"/>
                </a:cubicBezTo>
                <a:cubicBezTo>
                  <a:pt x="17731" y="17658"/>
                  <a:pt x="18094" y="17296"/>
                  <a:pt x="18376" y="16934"/>
                </a:cubicBezTo>
                <a:cubicBezTo>
                  <a:pt x="19384" y="17336"/>
                  <a:pt x="19384" y="17336"/>
                  <a:pt x="19384" y="17336"/>
                </a:cubicBezTo>
                <a:cubicBezTo>
                  <a:pt x="19666" y="16934"/>
                  <a:pt x="19666" y="16934"/>
                  <a:pt x="19666" y="16934"/>
                </a:cubicBezTo>
                <a:cubicBezTo>
                  <a:pt x="19907" y="16572"/>
                  <a:pt x="19907" y="16572"/>
                  <a:pt x="19907" y="16572"/>
                </a:cubicBezTo>
                <a:cubicBezTo>
                  <a:pt x="19182" y="15768"/>
                  <a:pt x="19182" y="15768"/>
                  <a:pt x="19182" y="15768"/>
                </a:cubicBezTo>
                <a:cubicBezTo>
                  <a:pt x="19464" y="15325"/>
                  <a:pt x="19666" y="14883"/>
                  <a:pt x="19867" y="14400"/>
                </a:cubicBezTo>
                <a:cubicBezTo>
                  <a:pt x="20955" y="14480"/>
                  <a:pt x="20955" y="14480"/>
                  <a:pt x="20955" y="14480"/>
                </a:cubicBezTo>
                <a:cubicBezTo>
                  <a:pt x="21076" y="14038"/>
                  <a:pt x="21076" y="14038"/>
                  <a:pt x="21076" y="14038"/>
                </a:cubicBezTo>
                <a:cubicBezTo>
                  <a:pt x="21237" y="13636"/>
                  <a:pt x="21237" y="13636"/>
                  <a:pt x="21237" y="13636"/>
                </a:cubicBezTo>
                <a:cubicBezTo>
                  <a:pt x="20270" y="13073"/>
                  <a:pt x="20270" y="13073"/>
                  <a:pt x="20270" y="13073"/>
                </a:cubicBezTo>
                <a:cubicBezTo>
                  <a:pt x="20391" y="12550"/>
                  <a:pt x="20472" y="12067"/>
                  <a:pt x="20512" y="11584"/>
                </a:cubicBezTo>
                <a:cubicBezTo>
                  <a:pt x="21600" y="11343"/>
                  <a:pt x="21600" y="11343"/>
                  <a:pt x="21600" y="11343"/>
                </a:cubicBezTo>
                <a:cubicBezTo>
                  <a:pt x="21600" y="10860"/>
                  <a:pt x="21600" y="10860"/>
                  <a:pt x="21600" y="10860"/>
                </a:cubicBezTo>
                <a:cubicBezTo>
                  <a:pt x="21600" y="10418"/>
                  <a:pt x="21600" y="10418"/>
                  <a:pt x="21600" y="10418"/>
                </a:cubicBezTo>
                <a:lnTo>
                  <a:pt x="20552" y="10136"/>
                </a:lnTo>
                <a:close/>
                <a:moveTo>
                  <a:pt x="17006" y="5108"/>
                </a:moveTo>
                <a:cubicBezTo>
                  <a:pt x="18134" y="6315"/>
                  <a:pt x="18819" y="7763"/>
                  <a:pt x="19101" y="9292"/>
                </a:cubicBezTo>
                <a:cubicBezTo>
                  <a:pt x="17812" y="9010"/>
                  <a:pt x="17812" y="9010"/>
                  <a:pt x="17812" y="9010"/>
                </a:cubicBezTo>
                <a:cubicBezTo>
                  <a:pt x="17207" y="6677"/>
                  <a:pt x="15434" y="4787"/>
                  <a:pt x="13178" y="3982"/>
                </a:cubicBezTo>
                <a:cubicBezTo>
                  <a:pt x="13016" y="2655"/>
                  <a:pt x="13016" y="2655"/>
                  <a:pt x="13016" y="2655"/>
                </a:cubicBezTo>
                <a:cubicBezTo>
                  <a:pt x="14507" y="3057"/>
                  <a:pt x="15918" y="3861"/>
                  <a:pt x="17006" y="5108"/>
                </a:cubicBezTo>
                <a:close/>
                <a:moveTo>
                  <a:pt x="5037" y="4545"/>
                </a:moveTo>
                <a:cubicBezTo>
                  <a:pt x="6972" y="2775"/>
                  <a:pt x="9510" y="2092"/>
                  <a:pt x="11928" y="2413"/>
                </a:cubicBezTo>
                <a:cubicBezTo>
                  <a:pt x="11243" y="3580"/>
                  <a:pt x="11243" y="3580"/>
                  <a:pt x="11243" y="3580"/>
                </a:cubicBezTo>
                <a:cubicBezTo>
                  <a:pt x="11082" y="3580"/>
                  <a:pt x="10961" y="3580"/>
                  <a:pt x="10800" y="3580"/>
                </a:cubicBezTo>
                <a:cubicBezTo>
                  <a:pt x="8463" y="3580"/>
                  <a:pt x="6367" y="4666"/>
                  <a:pt x="5037" y="6396"/>
                </a:cubicBezTo>
                <a:cubicBezTo>
                  <a:pt x="3667" y="6114"/>
                  <a:pt x="3667" y="6114"/>
                  <a:pt x="3667" y="6114"/>
                </a:cubicBezTo>
                <a:cubicBezTo>
                  <a:pt x="4030" y="5551"/>
                  <a:pt x="4513" y="5028"/>
                  <a:pt x="5037" y="4545"/>
                </a:cubicBezTo>
                <a:close/>
                <a:moveTo>
                  <a:pt x="3103" y="7079"/>
                </a:moveTo>
                <a:cubicBezTo>
                  <a:pt x="4070" y="8125"/>
                  <a:pt x="4070" y="8125"/>
                  <a:pt x="4070" y="8125"/>
                </a:cubicBezTo>
                <a:cubicBezTo>
                  <a:pt x="3748" y="8970"/>
                  <a:pt x="3546" y="9855"/>
                  <a:pt x="3546" y="10780"/>
                </a:cubicBezTo>
                <a:cubicBezTo>
                  <a:pt x="3546" y="12308"/>
                  <a:pt x="4030" y="13716"/>
                  <a:pt x="4836" y="14842"/>
                </a:cubicBezTo>
                <a:cubicBezTo>
                  <a:pt x="4110" y="16089"/>
                  <a:pt x="4110" y="16089"/>
                  <a:pt x="4110" y="16089"/>
                </a:cubicBezTo>
                <a:cubicBezTo>
                  <a:pt x="2015" y="13475"/>
                  <a:pt x="1693" y="9975"/>
                  <a:pt x="3103" y="7079"/>
                </a:cubicBezTo>
                <a:close/>
                <a:moveTo>
                  <a:pt x="4876" y="16934"/>
                </a:moveTo>
                <a:cubicBezTo>
                  <a:pt x="6166" y="16331"/>
                  <a:pt x="6166" y="16331"/>
                  <a:pt x="6166" y="16331"/>
                </a:cubicBezTo>
                <a:cubicBezTo>
                  <a:pt x="7415" y="17377"/>
                  <a:pt x="9027" y="18020"/>
                  <a:pt x="10800" y="18020"/>
                </a:cubicBezTo>
                <a:cubicBezTo>
                  <a:pt x="11485" y="18020"/>
                  <a:pt x="12170" y="17899"/>
                  <a:pt x="12815" y="17698"/>
                </a:cubicBezTo>
                <a:cubicBezTo>
                  <a:pt x="13782" y="18744"/>
                  <a:pt x="13782" y="18744"/>
                  <a:pt x="13782" y="18744"/>
                </a:cubicBezTo>
                <a:cubicBezTo>
                  <a:pt x="10760" y="19870"/>
                  <a:pt x="7294" y="19227"/>
                  <a:pt x="4876" y="16934"/>
                </a:cubicBezTo>
                <a:close/>
                <a:moveTo>
                  <a:pt x="16482" y="17055"/>
                </a:moveTo>
                <a:cubicBezTo>
                  <a:pt x="15958" y="17537"/>
                  <a:pt x="15394" y="17940"/>
                  <a:pt x="14790" y="18261"/>
                </a:cubicBezTo>
                <a:cubicBezTo>
                  <a:pt x="14628" y="16894"/>
                  <a:pt x="14628" y="16894"/>
                  <a:pt x="14628" y="16894"/>
                </a:cubicBezTo>
                <a:cubicBezTo>
                  <a:pt x="16643" y="15647"/>
                  <a:pt x="17973" y="13475"/>
                  <a:pt x="18013" y="10981"/>
                </a:cubicBezTo>
                <a:cubicBezTo>
                  <a:pt x="19222" y="10418"/>
                  <a:pt x="19222" y="10418"/>
                  <a:pt x="19222" y="10418"/>
                </a:cubicBezTo>
                <a:cubicBezTo>
                  <a:pt x="19343" y="12831"/>
                  <a:pt x="18416" y="15285"/>
                  <a:pt x="16482" y="17055"/>
                </a:cubicBezTo>
                <a:close/>
              </a:path>
            </a:pathLst>
          </a:custGeom>
          <a:solidFill>
            <a:srgbClr val="2196F3"/>
          </a:solidFill>
          <a:ln w="12700">
            <a:miter lim="400000"/>
          </a:ln>
        </p:spPr>
        <p:txBody>
          <a:bodyPr tIns="34290" bIns="34290"/>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40000"/>
              </a:lnSpc>
              <a:spcBef>
                <a:spcPct val="0"/>
              </a:spcBef>
              <a:spcAft>
                <a:spcPct val="0"/>
              </a:spcAft>
              <a:buClrTx/>
              <a:buSzTx/>
              <a:buFontTx/>
              <a:buNone/>
              <a:defRPr/>
            </a:pPr>
            <a:r>
              <a:rPr kumimoji="0" lang="en-US" sz="6600" b="0" i="0" u="none" strike="noStrike" kern="1200" cap="none" spc="0" normalizeH="0" baseline="0" noProof="0">
                <a:ln>
                  <a:noFill/>
                </a:ln>
                <a:solidFill>
                  <a:srgbClr val="92D050"/>
                </a:solidFill>
                <a:effectLst/>
                <a:uLnTx/>
                <a:uFillTx/>
                <a:latin typeface="Arial"/>
                <a:ea typeface="微软雅黑" panose="020b0503020204020204" charset="-122"/>
                <a:cs typeface="微软雅黑" panose="020b0503020204020204" charset="-122"/>
                <a:sym typeface="Arial" pitchFamily="34" charset="0"/>
              </a:rPr>
              <a:t>D</a:t>
            </a:r>
            <a:endParaRPr kumimoji="0" lang="en-US" sz="6600" b="0" i="0" u="none" strike="noStrike" kern="1200" cap="none" spc="0" normalizeH="0" baseline="0" noProof="0">
              <a:ln>
                <a:noFill/>
              </a:ln>
              <a:solidFill>
                <a:srgbClr val="92D050"/>
              </a:solidFill>
              <a:effectLst/>
              <a:uLnTx/>
              <a:uFillTx/>
              <a:latin typeface="Arial"/>
              <a:ea typeface="微软雅黑" panose="020b0503020204020204" charset="-122"/>
              <a:cs typeface="微软雅黑" panose="020b0503020204020204" charset="-122"/>
              <a:sym typeface="Arial" pitchFamily="34" charset="0"/>
            </a:endParaRPr>
          </a:p>
        </p:txBody>
      </p:sp>
      <p:sp>
        <p:nvSpPr>
          <p:cNvPr id="59" name="任意形状 58"/>
          <p:cNvSpPr/>
          <p:nvPr>
            <p:custDataLst>
              <p:tags r:id="rId6"/>
            </p:custDataLst>
          </p:nvPr>
        </p:nvSpPr>
        <p:spPr>
          <a:xfrm>
            <a:off x="4837260" y="3087820"/>
            <a:ext cx="1471357" cy="2447315"/>
          </a:xfrm>
          <a:custGeom>
            <a:gdLst>
              <a:gd name="connsiteX0" fmla="*/ 0 w 1961809"/>
              <a:gd name="connsiteY0" fmla="*/ 0 h 3263087"/>
              <a:gd name="connsiteX1" fmla="*/ 637 w 1961809"/>
              <a:gd name="connsiteY1" fmla="*/ 0 h 3263087"/>
              <a:gd name="connsiteX2" fmla="*/ 5064 w 1961809"/>
              <a:gd name="connsiteY2" fmla="*/ 87679 h 3263087"/>
              <a:gd name="connsiteX3" fmla="*/ 980905 w 1961809"/>
              <a:gd name="connsiteY3" fmla="*/ 968292 h 3263087"/>
              <a:gd name="connsiteX4" fmla="*/ 1956746 w 1961809"/>
              <a:gd name="connsiteY4" fmla="*/ 87679 h 3263087"/>
              <a:gd name="connsiteX5" fmla="*/ 1961173 w 1961809"/>
              <a:gd name="connsiteY5" fmla="*/ 0 h 3263087"/>
              <a:gd name="connsiteX6" fmla="*/ 1961809 w 1961809"/>
              <a:gd name="connsiteY6" fmla="*/ 0 h 3263087"/>
              <a:gd name="connsiteX7" fmla="*/ 1961809 w 1961809"/>
              <a:gd name="connsiteY7" fmla="*/ 3263087 h 3263087"/>
              <a:gd name="connsiteX8" fmla="*/ 0 w 1961809"/>
              <a:gd name="connsiteY8" fmla="*/ 3263087 h 32630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1809" h="3263086">
                <a:moveTo>
                  <a:pt x="0" y="0"/>
                </a:moveTo>
                <a:lnTo>
                  <a:pt x="637" y="0"/>
                </a:lnTo>
                <a:lnTo>
                  <a:pt x="5064" y="87679"/>
                </a:lnTo>
                <a:cubicBezTo>
                  <a:pt x="55297" y="582306"/>
                  <a:pt x="473025" y="968292"/>
                  <a:pt x="980905" y="968292"/>
                </a:cubicBezTo>
                <a:cubicBezTo>
                  <a:pt x="1488785" y="968292"/>
                  <a:pt x="1906514" y="582306"/>
                  <a:pt x="1956746" y="87679"/>
                </a:cubicBezTo>
                <a:lnTo>
                  <a:pt x="1961173" y="0"/>
                </a:lnTo>
                <a:lnTo>
                  <a:pt x="1961809" y="0"/>
                </a:lnTo>
                <a:lnTo>
                  <a:pt x="1961809" y="3263087"/>
                </a:lnTo>
                <a:lnTo>
                  <a:pt x="0" y="3263087"/>
                </a:lnTo>
                <a:close/>
              </a:path>
            </a:pathLst>
          </a:custGeom>
          <a:solidFill>
            <a:srgbClr val="FFFFFF">
              <a:lumMod val="95000"/>
            </a:srgbClr>
          </a:solidFill>
          <a:ln w="12700">
            <a:miter lim="400000"/>
          </a:ln>
        </p:spPr>
        <p:txBody>
          <a:bodyPr wrap="square" tIns="34290" bIns="34290" anchor="ctr">
            <a:no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solidFill>
                  <a:srgbClr val="FFFFFF"/>
                </a:solidFill>
              </a:defRPr>
            </a:pPr>
            <a:endParaRPr kumimoji="0" sz="675" b="0" i="0" u="none" strike="noStrike" kern="1200" cap="none" spc="0" normalizeH="0" baseline="0" noProof="0">
              <a:ln>
                <a:noFill/>
              </a:ln>
              <a:solidFill>
                <a:srgbClr val="FFFFFF"/>
              </a:solidFill>
              <a:effectLst/>
              <a:uLnTx/>
              <a:uFillTx/>
              <a:latin typeface="Arial"/>
              <a:ea typeface="微软雅黑" panose="020b0503020204020204" charset="-122"/>
              <a:cs typeface="微软雅黑" panose="020b0503020204020204" charset="-122"/>
              <a:sym typeface="Arial" pitchFamily="34" charset="0"/>
            </a:endParaRPr>
          </a:p>
        </p:txBody>
      </p:sp>
      <p:sp>
        <p:nvSpPr>
          <p:cNvPr id="256" name="形状"/>
          <p:cNvSpPr/>
          <p:nvPr>
            <p:custDataLst>
              <p:tags r:id="rId7"/>
            </p:custDataLst>
          </p:nvPr>
        </p:nvSpPr>
        <p:spPr>
          <a:xfrm>
            <a:off x="4723372" y="2253829"/>
            <a:ext cx="1699133" cy="1706618"/>
          </a:xfrm>
          <a:custGeom>
            <a:cxnLst>
              <a:cxn ang="0">
                <a:pos x="wd2" y="hd2"/>
              </a:cxn>
              <a:cxn ang="5400000">
                <a:pos x="wd2" y="hd2"/>
              </a:cxn>
              <a:cxn ang="10800000">
                <a:pos x="wd2" y="hd2"/>
              </a:cxn>
              <a:cxn ang="16200000">
                <a:pos x="wd2" y="hd2"/>
              </a:cxn>
            </a:cxnLst>
            <a:rect l="0" t="0" r="r" b="b"/>
            <a:pathLst>
              <a:path w="21561" h="21600" extrusionOk="0">
                <a:moveTo>
                  <a:pt x="21067" y="11464"/>
                </a:moveTo>
                <a:cubicBezTo>
                  <a:pt x="20844" y="11464"/>
                  <a:pt x="20844" y="11464"/>
                  <a:pt x="20844" y="11464"/>
                </a:cubicBezTo>
                <a:cubicBezTo>
                  <a:pt x="20444" y="11464"/>
                  <a:pt x="20133" y="11198"/>
                  <a:pt x="20044" y="10844"/>
                </a:cubicBezTo>
                <a:cubicBezTo>
                  <a:pt x="20000" y="10357"/>
                  <a:pt x="20356" y="9915"/>
                  <a:pt x="20844" y="9915"/>
                </a:cubicBezTo>
                <a:cubicBezTo>
                  <a:pt x="21067" y="9915"/>
                  <a:pt x="21067" y="9915"/>
                  <a:pt x="21067" y="9915"/>
                </a:cubicBezTo>
                <a:cubicBezTo>
                  <a:pt x="21333" y="9915"/>
                  <a:pt x="21600" y="9693"/>
                  <a:pt x="21556" y="9384"/>
                </a:cubicBezTo>
                <a:cubicBezTo>
                  <a:pt x="21511" y="9251"/>
                  <a:pt x="21511" y="9074"/>
                  <a:pt x="21467" y="8941"/>
                </a:cubicBezTo>
                <a:cubicBezTo>
                  <a:pt x="21422" y="8675"/>
                  <a:pt x="21156" y="8498"/>
                  <a:pt x="20844" y="8543"/>
                </a:cubicBezTo>
                <a:cubicBezTo>
                  <a:pt x="20622" y="8631"/>
                  <a:pt x="20622" y="8631"/>
                  <a:pt x="20622" y="8631"/>
                </a:cubicBezTo>
                <a:cubicBezTo>
                  <a:pt x="20267" y="8720"/>
                  <a:pt x="19867" y="8587"/>
                  <a:pt x="19689" y="8233"/>
                </a:cubicBezTo>
                <a:cubicBezTo>
                  <a:pt x="19467" y="7790"/>
                  <a:pt x="19733" y="7259"/>
                  <a:pt x="20178" y="7126"/>
                </a:cubicBezTo>
                <a:cubicBezTo>
                  <a:pt x="20400" y="7082"/>
                  <a:pt x="20400" y="7082"/>
                  <a:pt x="20400" y="7082"/>
                </a:cubicBezTo>
                <a:cubicBezTo>
                  <a:pt x="20667" y="6993"/>
                  <a:pt x="20844" y="6684"/>
                  <a:pt x="20711" y="6418"/>
                </a:cubicBezTo>
                <a:cubicBezTo>
                  <a:pt x="20667" y="6285"/>
                  <a:pt x="20578" y="6152"/>
                  <a:pt x="20533" y="6020"/>
                </a:cubicBezTo>
                <a:cubicBezTo>
                  <a:pt x="20400" y="5754"/>
                  <a:pt x="20044" y="5666"/>
                  <a:pt x="19822" y="5843"/>
                </a:cubicBezTo>
                <a:cubicBezTo>
                  <a:pt x="19600" y="5975"/>
                  <a:pt x="19600" y="5975"/>
                  <a:pt x="19600" y="5975"/>
                </a:cubicBezTo>
                <a:cubicBezTo>
                  <a:pt x="19244" y="6197"/>
                  <a:pt x="18756" y="6064"/>
                  <a:pt x="18533" y="5710"/>
                </a:cubicBezTo>
                <a:cubicBezTo>
                  <a:pt x="18311" y="5356"/>
                  <a:pt x="18400" y="4869"/>
                  <a:pt x="18756" y="4648"/>
                </a:cubicBezTo>
                <a:cubicBezTo>
                  <a:pt x="18933" y="4559"/>
                  <a:pt x="18933" y="4559"/>
                  <a:pt x="18933" y="4559"/>
                </a:cubicBezTo>
                <a:cubicBezTo>
                  <a:pt x="19200" y="4382"/>
                  <a:pt x="19244" y="4028"/>
                  <a:pt x="19067" y="3807"/>
                </a:cubicBezTo>
                <a:cubicBezTo>
                  <a:pt x="18978" y="3718"/>
                  <a:pt x="18889" y="3585"/>
                  <a:pt x="18756" y="3497"/>
                </a:cubicBezTo>
                <a:cubicBezTo>
                  <a:pt x="18578" y="3275"/>
                  <a:pt x="18222" y="3275"/>
                  <a:pt x="18044" y="3497"/>
                </a:cubicBezTo>
                <a:cubicBezTo>
                  <a:pt x="17911" y="3674"/>
                  <a:pt x="17911" y="3674"/>
                  <a:pt x="17911" y="3674"/>
                </a:cubicBezTo>
                <a:cubicBezTo>
                  <a:pt x="17644" y="3984"/>
                  <a:pt x="17200" y="4028"/>
                  <a:pt x="16889" y="3851"/>
                </a:cubicBezTo>
                <a:cubicBezTo>
                  <a:pt x="16444" y="3585"/>
                  <a:pt x="16400" y="3010"/>
                  <a:pt x="16711" y="2656"/>
                </a:cubicBezTo>
                <a:cubicBezTo>
                  <a:pt x="16844" y="2523"/>
                  <a:pt x="16844" y="2523"/>
                  <a:pt x="16844" y="2523"/>
                </a:cubicBezTo>
                <a:cubicBezTo>
                  <a:pt x="17067" y="2302"/>
                  <a:pt x="17022" y="1948"/>
                  <a:pt x="16756" y="1770"/>
                </a:cubicBezTo>
                <a:cubicBezTo>
                  <a:pt x="16622" y="1682"/>
                  <a:pt x="16489" y="1638"/>
                  <a:pt x="16400" y="1549"/>
                </a:cubicBezTo>
                <a:cubicBezTo>
                  <a:pt x="16133" y="1416"/>
                  <a:pt x="15822" y="1505"/>
                  <a:pt x="15689" y="1770"/>
                </a:cubicBezTo>
                <a:cubicBezTo>
                  <a:pt x="15600" y="1992"/>
                  <a:pt x="15600" y="1992"/>
                  <a:pt x="15600" y="1992"/>
                </a:cubicBezTo>
                <a:cubicBezTo>
                  <a:pt x="15422" y="2302"/>
                  <a:pt x="15022" y="2523"/>
                  <a:pt x="14667" y="2434"/>
                </a:cubicBezTo>
                <a:cubicBezTo>
                  <a:pt x="14178" y="2302"/>
                  <a:pt x="13956" y="1770"/>
                  <a:pt x="14178" y="1328"/>
                </a:cubicBezTo>
                <a:cubicBezTo>
                  <a:pt x="14267" y="1151"/>
                  <a:pt x="14267" y="1151"/>
                  <a:pt x="14267" y="1151"/>
                </a:cubicBezTo>
                <a:cubicBezTo>
                  <a:pt x="14400" y="885"/>
                  <a:pt x="14222" y="575"/>
                  <a:pt x="13956" y="487"/>
                </a:cubicBezTo>
                <a:cubicBezTo>
                  <a:pt x="13822" y="443"/>
                  <a:pt x="13689" y="398"/>
                  <a:pt x="13556" y="354"/>
                </a:cubicBezTo>
                <a:cubicBezTo>
                  <a:pt x="13244" y="266"/>
                  <a:pt x="12978" y="443"/>
                  <a:pt x="12933" y="752"/>
                </a:cubicBezTo>
                <a:cubicBezTo>
                  <a:pt x="12889" y="974"/>
                  <a:pt x="12889" y="974"/>
                  <a:pt x="12889" y="974"/>
                </a:cubicBezTo>
                <a:cubicBezTo>
                  <a:pt x="12844" y="1372"/>
                  <a:pt x="12533" y="1638"/>
                  <a:pt x="12133" y="1682"/>
                </a:cubicBezTo>
                <a:cubicBezTo>
                  <a:pt x="11644" y="1682"/>
                  <a:pt x="11289" y="1239"/>
                  <a:pt x="11333" y="752"/>
                </a:cubicBezTo>
                <a:cubicBezTo>
                  <a:pt x="11378" y="575"/>
                  <a:pt x="11378" y="575"/>
                  <a:pt x="11378" y="575"/>
                </a:cubicBezTo>
                <a:cubicBezTo>
                  <a:pt x="11422" y="266"/>
                  <a:pt x="11200" y="0"/>
                  <a:pt x="10933" y="0"/>
                </a:cubicBezTo>
                <a:cubicBezTo>
                  <a:pt x="10756" y="0"/>
                  <a:pt x="10622" y="0"/>
                  <a:pt x="10489" y="0"/>
                </a:cubicBezTo>
                <a:cubicBezTo>
                  <a:pt x="10178" y="0"/>
                  <a:pt x="9956" y="266"/>
                  <a:pt x="10000" y="575"/>
                </a:cubicBezTo>
                <a:cubicBezTo>
                  <a:pt x="10044" y="797"/>
                  <a:pt x="10044" y="797"/>
                  <a:pt x="10044" y="797"/>
                </a:cubicBezTo>
                <a:cubicBezTo>
                  <a:pt x="10089" y="1239"/>
                  <a:pt x="9778" y="1638"/>
                  <a:pt x="9378" y="1682"/>
                </a:cubicBezTo>
                <a:cubicBezTo>
                  <a:pt x="9022" y="1903"/>
                  <a:pt x="8578" y="1682"/>
                  <a:pt x="8533" y="1284"/>
                </a:cubicBezTo>
                <a:cubicBezTo>
                  <a:pt x="8489" y="797"/>
                  <a:pt x="8489" y="797"/>
                  <a:pt x="8489" y="797"/>
                </a:cubicBezTo>
                <a:cubicBezTo>
                  <a:pt x="8444" y="531"/>
                  <a:pt x="8133" y="310"/>
                  <a:pt x="7867" y="398"/>
                </a:cubicBezTo>
                <a:cubicBezTo>
                  <a:pt x="7733" y="443"/>
                  <a:pt x="7556" y="487"/>
                  <a:pt x="7422" y="531"/>
                </a:cubicBezTo>
                <a:cubicBezTo>
                  <a:pt x="7156" y="620"/>
                  <a:pt x="7022" y="930"/>
                  <a:pt x="7156" y="1195"/>
                </a:cubicBezTo>
                <a:cubicBezTo>
                  <a:pt x="7244" y="1416"/>
                  <a:pt x="7244" y="1416"/>
                  <a:pt x="7244" y="1416"/>
                </a:cubicBezTo>
                <a:cubicBezTo>
                  <a:pt x="7422" y="1859"/>
                  <a:pt x="7200" y="2390"/>
                  <a:pt x="6711" y="2479"/>
                </a:cubicBezTo>
                <a:cubicBezTo>
                  <a:pt x="6356" y="2611"/>
                  <a:pt x="5956" y="2390"/>
                  <a:pt x="5822" y="2036"/>
                </a:cubicBezTo>
                <a:cubicBezTo>
                  <a:pt x="5733" y="1859"/>
                  <a:pt x="5733" y="1859"/>
                  <a:pt x="5733" y="1859"/>
                </a:cubicBezTo>
                <a:cubicBezTo>
                  <a:pt x="5600" y="1593"/>
                  <a:pt x="5289" y="1505"/>
                  <a:pt x="5022" y="1638"/>
                </a:cubicBezTo>
                <a:cubicBezTo>
                  <a:pt x="5022" y="1638"/>
                  <a:pt x="5022" y="1638"/>
                  <a:pt x="5022" y="1638"/>
                </a:cubicBezTo>
                <a:cubicBezTo>
                  <a:pt x="4889" y="1726"/>
                  <a:pt x="4800" y="1815"/>
                  <a:pt x="4667" y="1903"/>
                </a:cubicBezTo>
                <a:cubicBezTo>
                  <a:pt x="4444" y="2036"/>
                  <a:pt x="4400" y="2390"/>
                  <a:pt x="4578" y="2611"/>
                </a:cubicBezTo>
                <a:cubicBezTo>
                  <a:pt x="4711" y="2789"/>
                  <a:pt x="4711" y="2789"/>
                  <a:pt x="4711" y="2789"/>
                </a:cubicBezTo>
                <a:cubicBezTo>
                  <a:pt x="4978" y="3098"/>
                  <a:pt x="4978" y="3497"/>
                  <a:pt x="4756" y="3807"/>
                </a:cubicBezTo>
                <a:cubicBezTo>
                  <a:pt x="4444" y="4161"/>
                  <a:pt x="3867" y="4161"/>
                  <a:pt x="3556" y="3807"/>
                </a:cubicBezTo>
                <a:cubicBezTo>
                  <a:pt x="3422" y="3630"/>
                  <a:pt x="3422" y="3630"/>
                  <a:pt x="3422" y="3630"/>
                </a:cubicBezTo>
                <a:cubicBezTo>
                  <a:pt x="3200" y="3408"/>
                  <a:pt x="2889" y="3408"/>
                  <a:pt x="2667" y="3630"/>
                </a:cubicBezTo>
                <a:cubicBezTo>
                  <a:pt x="2578" y="3762"/>
                  <a:pt x="2489" y="3851"/>
                  <a:pt x="2400" y="3984"/>
                </a:cubicBezTo>
                <a:cubicBezTo>
                  <a:pt x="2222" y="4205"/>
                  <a:pt x="2267" y="4515"/>
                  <a:pt x="2489" y="4692"/>
                </a:cubicBezTo>
                <a:cubicBezTo>
                  <a:pt x="2711" y="4825"/>
                  <a:pt x="2711" y="4825"/>
                  <a:pt x="2711" y="4825"/>
                </a:cubicBezTo>
                <a:cubicBezTo>
                  <a:pt x="3022" y="5046"/>
                  <a:pt x="3156" y="5444"/>
                  <a:pt x="3022" y="5798"/>
                </a:cubicBezTo>
                <a:cubicBezTo>
                  <a:pt x="2800" y="6241"/>
                  <a:pt x="2267" y="6374"/>
                  <a:pt x="1867" y="6108"/>
                </a:cubicBezTo>
                <a:cubicBezTo>
                  <a:pt x="1689" y="6020"/>
                  <a:pt x="1689" y="6020"/>
                  <a:pt x="1689" y="6020"/>
                </a:cubicBezTo>
                <a:cubicBezTo>
                  <a:pt x="1422" y="5843"/>
                  <a:pt x="1111" y="5931"/>
                  <a:pt x="978" y="6197"/>
                </a:cubicBezTo>
                <a:cubicBezTo>
                  <a:pt x="933" y="6330"/>
                  <a:pt x="844" y="6462"/>
                  <a:pt x="800" y="6595"/>
                </a:cubicBezTo>
                <a:cubicBezTo>
                  <a:pt x="711" y="6861"/>
                  <a:pt x="844" y="7170"/>
                  <a:pt x="1111" y="7259"/>
                </a:cubicBezTo>
                <a:cubicBezTo>
                  <a:pt x="1378" y="7348"/>
                  <a:pt x="1378" y="7348"/>
                  <a:pt x="1378" y="7348"/>
                </a:cubicBezTo>
                <a:cubicBezTo>
                  <a:pt x="1778" y="7436"/>
                  <a:pt x="2000" y="7879"/>
                  <a:pt x="1867" y="8321"/>
                </a:cubicBezTo>
                <a:cubicBezTo>
                  <a:pt x="2089" y="8631"/>
                  <a:pt x="1778" y="9074"/>
                  <a:pt x="1378" y="8941"/>
                </a:cubicBezTo>
                <a:cubicBezTo>
                  <a:pt x="711" y="8764"/>
                  <a:pt x="711" y="8764"/>
                  <a:pt x="711" y="8764"/>
                </a:cubicBezTo>
                <a:cubicBezTo>
                  <a:pt x="400" y="8675"/>
                  <a:pt x="133" y="8852"/>
                  <a:pt x="89" y="9162"/>
                </a:cubicBezTo>
                <a:cubicBezTo>
                  <a:pt x="44" y="9295"/>
                  <a:pt x="44" y="9428"/>
                  <a:pt x="0" y="9561"/>
                </a:cubicBezTo>
                <a:cubicBezTo>
                  <a:pt x="0" y="9870"/>
                  <a:pt x="222" y="10092"/>
                  <a:pt x="489" y="10136"/>
                </a:cubicBezTo>
                <a:cubicBezTo>
                  <a:pt x="756" y="10136"/>
                  <a:pt x="756" y="10136"/>
                  <a:pt x="756" y="10136"/>
                </a:cubicBezTo>
                <a:cubicBezTo>
                  <a:pt x="1200" y="10136"/>
                  <a:pt x="1556" y="10490"/>
                  <a:pt x="1511" y="10889"/>
                </a:cubicBezTo>
                <a:cubicBezTo>
                  <a:pt x="1511" y="11331"/>
                  <a:pt x="1156" y="11685"/>
                  <a:pt x="756" y="11685"/>
                </a:cubicBezTo>
                <a:cubicBezTo>
                  <a:pt x="533" y="11685"/>
                  <a:pt x="533" y="11685"/>
                  <a:pt x="533" y="11685"/>
                </a:cubicBezTo>
                <a:cubicBezTo>
                  <a:pt x="222" y="11685"/>
                  <a:pt x="0" y="11907"/>
                  <a:pt x="44" y="12216"/>
                </a:cubicBezTo>
                <a:cubicBezTo>
                  <a:pt x="44" y="12349"/>
                  <a:pt x="89" y="12482"/>
                  <a:pt x="89" y="12659"/>
                </a:cubicBezTo>
                <a:cubicBezTo>
                  <a:pt x="178" y="12925"/>
                  <a:pt x="444" y="13102"/>
                  <a:pt x="711" y="13013"/>
                </a:cubicBezTo>
                <a:cubicBezTo>
                  <a:pt x="978" y="12969"/>
                  <a:pt x="978" y="12969"/>
                  <a:pt x="978" y="12969"/>
                </a:cubicBezTo>
                <a:cubicBezTo>
                  <a:pt x="1378" y="12836"/>
                  <a:pt x="1822" y="13102"/>
                  <a:pt x="1956" y="13500"/>
                </a:cubicBezTo>
                <a:cubicBezTo>
                  <a:pt x="1956" y="13500"/>
                  <a:pt x="1956" y="13500"/>
                  <a:pt x="1956" y="13500"/>
                </a:cubicBezTo>
                <a:cubicBezTo>
                  <a:pt x="2044" y="13898"/>
                  <a:pt x="1822" y="14341"/>
                  <a:pt x="1378" y="14474"/>
                </a:cubicBezTo>
                <a:cubicBezTo>
                  <a:pt x="1200" y="14518"/>
                  <a:pt x="1200" y="14518"/>
                  <a:pt x="1200" y="14518"/>
                </a:cubicBezTo>
                <a:cubicBezTo>
                  <a:pt x="889" y="14607"/>
                  <a:pt x="756" y="14916"/>
                  <a:pt x="889" y="15182"/>
                </a:cubicBezTo>
                <a:cubicBezTo>
                  <a:pt x="933" y="15315"/>
                  <a:pt x="1022" y="15448"/>
                  <a:pt x="1067" y="15580"/>
                </a:cubicBezTo>
                <a:cubicBezTo>
                  <a:pt x="1200" y="15846"/>
                  <a:pt x="1511" y="15934"/>
                  <a:pt x="1778" y="15757"/>
                </a:cubicBezTo>
                <a:cubicBezTo>
                  <a:pt x="2000" y="15625"/>
                  <a:pt x="2000" y="15625"/>
                  <a:pt x="2000" y="15625"/>
                </a:cubicBezTo>
                <a:cubicBezTo>
                  <a:pt x="2356" y="15403"/>
                  <a:pt x="2844" y="15492"/>
                  <a:pt x="3067" y="15890"/>
                </a:cubicBezTo>
                <a:cubicBezTo>
                  <a:pt x="3289" y="16244"/>
                  <a:pt x="3156" y="16731"/>
                  <a:pt x="2800" y="16952"/>
                </a:cubicBezTo>
                <a:cubicBezTo>
                  <a:pt x="2622" y="17041"/>
                  <a:pt x="2622" y="17041"/>
                  <a:pt x="2622" y="17041"/>
                </a:cubicBezTo>
                <a:cubicBezTo>
                  <a:pt x="2400" y="17218"/>
                  <a:pt x="2311" y="17572"/>
                  <a:pt x="2533" y="17793"/>
                </a:cubicBezTo>
                <a:cubicBezTo>
                  <a:pt x="2622" y="17882"/>
                  <a:pt x="2711" y="18015"/>
                  <a:pt x="2800" y="18103"/>
                </a:cubicBezTo>
                <a:cubicBezTo>
                  <a:pt x="3022" y="18325"/>
                  <a:pt x="3333" y="18325"/>
                  <a:pt x="3556" y="18103"/>
                </a:cubicBezTo>
                <a:cubicBezTo>
                  <a:pt x="3689" y="17926"/>
                  <a:pt x="3689" y="17926"/>
                  <a:pt x="3689" y="17926"/>
                </a:cubicBezTo>
                <a:cubicBezTo>
                  <a:pt x="3956" y="17616"/>
                  <a:pt x="4356" y="17572"/>
                  <a:pt x="4711" y="17749"/>
                </a:cubicBezTo>
                <a:cubicBezTo>
                  <a:pt x="5111" y="18015"/>
                  <a:pt x="5200" y="18590"/>
                  <a:pt x="4889" y="18944"/>
                </a:cubicBezTo>
                <a:cubicBezTo>
                  <a:pt x="4711" y="19077"/>
                  <a:pt x="4711" y="19077"/>
                  <a:pt x="4711" y="19077"/>
                </a:cubicBezTo>
                <a:cubicBezTo>
                  <a:pt x="4533" y="19298"/>
                  <a:pt x="4578" y="19652"/>
                  <a:pt x="4844" y="19830"/>
                </a:cubicBezTo>
                <a:cubicBezTo>
                  <a:pt x="4933" y="19918"/>
                  <a:pt x="5067" y="19962"/>
                  <a:pt x="5200" y="20051"/>
                </a:cubicBezTo>
                <a:cubicBezTo>
                  <a:pt x="5467" y="20184"/>
                  <a:pt x="5778" y="20095"/>
                  <a:pt x="5911" y="19830"/>
                </a:cubicBezTo>
                <a:cubicBezTo>
                  <a:pt x="6000" y="19608"/>
                  <a:pt x="6000" y="19608"/>
                  <a:pt x="6000" y="19608"/>
                </a:cubicBezTo>
                <a:cubicBezTo>
                  <a:pt x="6178" y="19210"/>
                  <a:pt x="6667" y="19033"/>
                  <a:pt x="7022" y="19210"/>
                </a:cubicBezTo>
                <a:cubicBezTo>
                  <a:pt x="7022" y="19210"/>
                  <a:pt x="7022" y="19210"/>
                  <a:pt x="7022" y="19210"/>
                </a:cubicBezTo>
                <a:cubicBezTo>
                  <a:pt x="7422" y="19431"/>
                  <a:pt x="7600" y="19874"/>
                  <a:pt x="7422" y="20272"/>
                </a:cubicBezTo>
                <a:cubicBezTo>
                  <a:pt x="7333" y="20449"/>
                  <a:pt x="7333" y="20449"/>
                  <a:pt x="7333" y="20449"/>
                </a:cubicBezTo>
                <a:cubicBezTo>
                  <a:pt x="7200" y="20715"/>
                  <a:pt x="7333" y="21025"/>
                  <a:pt x="7644" y="21113"/>
                </a:cubicBezTo>
                <a:cubicBezTo>
                  <a:pt x="7778" y="21157"/>
                  <a:pt x="7911" y="21202"/>
                  <a:pt x="8044" y="21246"/>
                </a:cubicBezTo>
                <a:cubicBezTo>
                  <a:pt x="8311" y="21334"/>
                  <a:pt x="8622" y="21113"/>
                  <a:pt x="8667" y="20848"/>
                </a:cubicBezTo>
                <a:cubicBezTo>
                  <a:pt x="8711" y="20582"/>
                  <a:pt x="8711" y="20582"/>
                  <a:pt x="8711" y="20582"/>
                </a:cubicBezTo>
                <a:cubicBezTo>
                  <a:pt x="8756" y="20184"/>
                  <a:pt x="9156" y="19874"/>
                  <a:pt x="9600" y="19918"/>
                </a:cubicBezTo>
                <a:cubicBezTo>
                  <a:pt x="10000" y="20007"/>
                  <a:pt x="10311" y="20405"/>
                  <a:pt x="10222" y="20803"/>
                </a:cubicBezTo>
                <a:cubicBezTo>
                  <a:pt x="10178" y="21025"/>
                  <a:pt x="10178" y="21025"/>
                  <a:pt x="10178" y="21025"/>
                </a:cubicBezTo>
                <a:cubicBezTo>
                  <a:pt x="10133" y="21334"/>
                  <a:pt x="10356" y="21600"/>
                  <a:pt x="10667" y="21600"/>
                </a:cubicBezTo>
                <a:cubicBezTo>
                  <a:pt x="10800" y="21600"/>
                  <a:pt x="10978" y="21600"/>
                  <a:pt x="11111" y="21600"/>
                </a:cubicBezTo>
                <a:cubicBezTo>
                  <a:pt x="11378" y="21600"/>
                  <a:pt x="11600" y="21334"/>
                  <a:pt x="11600" y="21025"/>
                </a:cubicBezTo>
                <a:cubicBezTo>
                  <a:pt x="11556" y="20759"/>
                  <a:pt x="11556" y="20759"/>
                  <a:pt x="11556" y="20759"/>
                </a:cubicBezTo>
                <a:cubicBezTo>
                  <a:pt x="11467" y="20361"/>
                  <a:pt x="11778" y="19962"/>
                  <a:pt x="12222" y="19918"/>
                </a:cubicBezTo>
                <a:cubicBezTo>
                  <a:pt x="12222" y="19918"/>
                  <a:pt x="12222" y="19918"/>
                  <a:pt x="12222" y="19918"/>
                </a:cubicBezTo>
                <a:cubicBezTo>
                  <a:pt x="12622" y="19874"/>
                  <a:pt x="13022" y="20139"/>
                  <a:pt x="13067" y="20582"/>
                </a:cubicBezTo>
                <a:cubicBezTo>
                  <a:pt x="13111" y="20803"/>
                  <a:pt x="13111" y="20803"/>
                  <a:pt x="13111" y="20803"/>
                </a:cubicBezTo>
                <a:cubicBezTo>
                  <a:pt x="13156" y="21069"/>
                  <a:pt x="13467" y="21290"/>
                  <a:pt x="13733" y="21202"/>
                </a:cubicBezTo>
                <a:cubicBezTo>
                  <a:pt x="13867" y="21157"/>
                  <a:pt x="14000" y="21113"/>
                  <a:pt x="14133" y="21069"/>
                </a:cubicBezTo>
                <a:cubicBezTo>
                  <a:pt x="14444" y="20980"/>
                  <a:pt x="14578" y="20670"/>
                  <a:pt x="14444" y="20405"/>
                </a:cubicBezTo>
                <a:cubicBezTo>
                  <a:pt x="14356" y="20184"/>
                  <a:pt x="14356" y="20184"/>
                  <a:pt x="14356" y="20184"/>
                </a:cubicBezTo>
                <a:cubicBezTo>
                  <a:pt x="14178" y="19785"/>
                  <a:pt x="14356" y="19298"/>
                  <a:pt x="14756" y="19121"/>
                </a:cubicBezTo>
                <a:cubicBezTo>
                  <a:pt x="15111" y="18989"/>
                  <a:pt x="15600" y="19166"/>
                  <a:pt x="15778" y="19520"/>
                </a:cubicBezTo>
                <a:cubicBezTo>
                  <a:pt x="15867" y="19741"/>
                  <a:pt x="15867" y="19741"/>
                  <a:pt x="15867" y="19741"/>
                </a:cubicBezTo>
                <a:cubicBezTo>
                  <a:pt x="15956" y="20007"/>
                  <a:pt x="16311" y="20095"/>
                  <a:pt x="16533" y="19962"/>
                </a:cubicBezTo>
                <a:cubicBezTo>
                  <a:pt x="16533" y="19962"/>
                  <a:pt x="16533" y="19962"/>
                  <a:pt x="16533" y="19962"/>
                </a:cubicBezTo>
                <a:cubicBezTo>
                  <a:pt x="16667" y="19874"/>
                  <a:pt x="16800" y="19785"/>
                  <a:pt x="16933" y="19697"/>
                </a:cubicBezTo>
                <a:cubicBezTo>
                  <a:pt x="17156" y="19564"/>
                  <a:pt x="17200" y="19210"/>
                  <a:pt x="17022" y="18989"/>
                </a:cubicBezTo>
                <a:cubicBezTo>
                  <a:pt x="16844" y="18811"/>
                  <a:pt x="16844" y="18811"/>
                  <a:pt x="16844" y="18811"/>
                </a:cubicBezTo>
                <a:cubicBezTo>
                  <a:pt x="16578" y="18457"/>
                  <a:pt x="16622" y="17970"/>
                  <a:pt x="16933" y="17705"/>
                </a:cubicBezTo>
                <a:cubicBezTo>
                  <a:pt x="17244" y="17439"/>
                  <a:pt x="17733" y="17484"/>
                  <a:pt x="18044" y="17793"/>
                </a:cubicBezTo>
                <a:cubicBezTo>
                  <a:pt x="18178" y="17970"/>
                  <a:pt x="18178" y="17970"/>
                  <a:pt x="18178" y="17970"/>
                </a:cubicBezTo>
                <a:cubicBezTo>
                  <a:pt x="18356" y="18192"/>
                  <a:pt x="18711" y="18192"/>
                  <a:pt x="18889" y="17970"/>
                </a:cubicBezTo>
                <a:cubicBezTo>
                  <a:pt x="19022" y="17838"/>
                  <a:pt x="19111" y="17749"/>
                  <a:pt x="19200" y="17616"/>
                </a:cubicBezTo>
                <a:cubicBezTo>
                  <a:pt x="19378" y="17395"/>
                  <a:pt x="19333" y="17085"/>
                  <a:pt x="19067" y="16908"/>
                </a:cubicBezTo>
                <a:cubicBezTo>
                  <a:pt x="18844" y="16775"/>
                  <a:pt x="18844" y="16775"/>
                  <a:pt x="18844" y="16775"/>
                </a:cubicBezTo>
                <a:cubicBezTo>
                  <a:pt x="18489" y="16554"/>
                  <a:pt x="18400" y="16067"/>
                  <a:pt x="18622" y="15713"/>
                </a:cubicBezTo>
                <a:cubicBezTo>
                  <a:pt x="18889" y="15359"/>
                  <a:pt x="19378" y="15226"/>
                  <a:pt x="19733" y="15492"/>
                </a:cubicBezTo>
                <a:cubicBezTo>
                  <a:pt x="19911" y="15580"/>
                  <a:pt x="19911" y="15580"/>
                  <a:pt x="19911" y="15580"/>
                </a:cubicBezTo>
                <a:cubicBezTo>
                  <a:pt x="20133" y="15757"/>
                  <a:pt x="20489" y="15669"/>
                  <a:pt x="20622" y="15403"/>
                </a:cubicBezTo>
                <a:cubicBezTo>
                  <a:pt x="20667" y="15270"/>
                  <a:pt x="20711" y="15138"/>
                  <a:pt x="20800" y="15005"/>
                </a:cubicBezTo>
                <a:cubicBezTo>
                  <a:pt x="20889" y="14739"/>
                  <a:pt x="20756" y="14430"/>
                  <a:pt x="20489" y="14341"/>
                </a:cubicBezTo>
                <a:cubicBezTo>
                  <a:pt x="20222" y="14252"/>
                  <a:pt x="20222" y="14252"/>
                  <a:pt x="20222" y="14252"/>
                </a:cubicBezTo>
                <a:cubicBezTo>
                  <a:pt x="19822" y="14120"/>
                  <a:pt x="19600" y="13721"/>
                  <a:pt x="19689" y="13279"/>
                </a:cubicBezTo>
                <a:cubicBezTo>
                  <a:pt x="19467" y="12969"/>
                  <a:pt x="19822" y="12526"/>
                  <a:pt x="20222" y="12659"/>
                </a:cubicBezTo>
                <a:cubicBezTo>
                  <a:pt x="20889" y="12836"/>
                  <a:pt x="20889" y="12836"/>
                  <a:pt x="20889" y="12836"/>
                </a:cubicBezTo>
                <a:cubicBezTo>
                  <a:pt x="21156" y="12925"/>
                  <a:pt x="21467" y="12748"/>
                  <a:pt x="21511" y="12438"/>
                </a:cubicBezTo>
                <a:cubicBezTo>
                  <a:pt x="21511" y="12305"/>
                  <a:pt x="21556" y="12172"/>
                  <a:pt x="21556" y="12039"/>
                </a:cubicBezTo>
                <a:cubicBezTo>
                  <a:pt x="21600" y="11730"/>
                  <a:pt x="21378" y="11464"/>
                  <a:pt x="21067" y="11464"/>
                </a:cubicBezTo>
                <a:close/>
                <a:moveTo>
                  <a:pt x="12933" y="4382"/>
                </a:moveTo>
                <a:cubicBezTo>
                  <a:pt x="13022" y="3939"/>
                  <a:pt x="13422" y="3762"/>
                  <a:pt x="13822" y="3939"/>
                </a:cubicBezTo>
                <a:cubicBezTo>
                  <a:pt x="16356" y="5798"/>
                  <a:pt x="16356" y="5798"/>
                  <a:pt x="16356" y="5798"/>
                </a:cubicBezTo>
                <a:cubicBezTo>
                  <a:pt x="16667" y="6108"/>
                  <a:pt x="16622" y="6551"/>
                  <a:pt x="16267" y="6772"/>
                </a:cubicBezTo>
                <a:cubicBezTo>
                  <a:pt x="15956" y="6949"/>
                  <a:pt x="15956" y="6949"/>
                  <a:pt x="15956" y="6949"/>
                </a:cubicBezTo>
                <a:cubicBezTo>
                  <a:pt x="15200" y="5931"/>
                  <a:pt x="14089" y="5134"/>
                  <a:pt x="12844" y="4736"/>
                </a:cubicBezTo>
                <a:lnTo>
                  <a:pt x="12933" y="4382"/>
                </a:lnTo>
                <a:close/>
                <a:moveTo>
                  <a:pt x="8133" y="3807"/>
                </a:moveTo>
                <a:cubicBezTo>
                  <a:pt x="11333" y="3320"/>
                  <a:pt x="11333" y="3320"/>
                  <a:pt x="11333" y="3320"/>
                </a:cubicBezTo>
                <a:cubicBezTo>
                  <a:pt x="11778" y="3364"/>
                  <a:pt x="12044" y="3718"/>
                  <a:pt x="11956" y="4116"/>
                </a:cubicBezTo>
                <a:cubicBezTo>
                  <a:pt x="11867" y="4470"/>
                  <a:pt x="11867" y="4470"/>
                  <a:pt x="11867" y="4470"/>
                </a:cubicBezTo>
                <a:cubicBezTo>
                  <a:pt x="11511" y="4426"/>
                  <a:pt x="11156" y="4382"/>
                  <a:pt x="10800" y="4382"/>
                </a:cubicBezTo>
                <a:cubicBezTo>
                  <a:pt x="9778" y="4382"/>
                  <a:pt x="8844" y="4603"/>
                  <a:pt x="8000" y="5002"/>
                </a:cubicBezTo>
                <a:cubicBezTo>
                  <a:pt x="7822" y="4736"/>
                  <a:pt x="7822" y="4736"/>
                  <a:pt x="7822" y="4736"/>
                </a:cubicBezTo>
                <a:cubicBezTo>
                  <a:pt x="7556" y="4338"/>
                  <a:pt x="7733" y="3939"/>
                  <a:pt x="8133" y="3807"/>
                </a:cubicBezTo>
                <a:close/>
                <a:moveTo>
                  <a:pt x="3956" y="7790"/>
                </a:moveTo>
                <a:cubicBezTo>
                  <a:pt x="5911" y="5134"/>
                  <a:pt x="5911" y="5134"/>
                  <a:pt x="5911" y="5134"/>
                </a:cubicBezTo>
                <a:cubicBezTo>
                  <a:pt x="6222" y="4825"/>
                  <a:pt x="6667" y="4869"/>
                  <a:pt x="6933" y="5223"/>
                </a:cubicBezTo>
                <a:cubicBezTo>
                  <a:pt x="7111" y="5533"/>
                  <a:pt x="7111" y="5533"/>
                  <a:pt x="7111" y="5533"/>
                </a:cubicBezTo>
                <a:cubicBezTo>
                  <a:pt x="6000" y="6330"/>
                  <a:pt x="5156" y="7436"/>
                  <a:pt x="4711" y="8720"/>
                </a:cubicBezTo>
                <a:cubicBezTo>
                  <a:pt x="4356" y="8675"/>
                  <a:pt x="4356" y="8675"/>
                  <a:pt x="4356" y="8675"/>
                </a:cubicBezTo>
                <a:cubicBezTo>
                  <a:pt x="3911" y="8543"/>
                  <a:pt x="3733" y="8144"/>
                  <a:pt x="3956" y="7790"/>
                </a:cubicBezTo>
                <a:close/>
                <a:moveTo>
                  <a:pt x="4800" y="13943"/>
                </a:moveTo>
                <a:cubicBezTo>
                  <a:pt x="4400" y="14164"/>
                  <a:pt x="4000" y="14031"/>
                  <a:pt x="3867" y="13589"/>
                </a:cubicBezTo>
                <a:cubicBezTo>
                  <a:pt x="3333" y="10269"/>
                  <a:pt x="3333" y="10269"/>
                  <a:pt x="3333" y="10269"/>
                </a:cubicBezTo>
                <a:cubicBezTo>
                  <a:pt x="3333" y="9826"/>
                  <a:pt x="3689" y="9561"/>
                  <a:pt x="4089" y="9649"/>
                </a:cubicBezTo>
                <a:cubicBezTo>
                  <a:pt x="4444" y="9738"/>
                  <a:pt x="4444" y="9738"/>
                  <a:pt x="4444" y="9738"/>
                </a:cubicBezTo>
                <a:cubicBezTo>
                  <a:pt x="4400" y="10092"/>
                  <a:pt x="4356" y="10446"/>
                  <a:pt x="4356" y="10800"/>
                </a:cubicBezTo>
                <a:cubicBezTo>
                  <a:pt x="4356" y="11862"/>
                  <a:pt x="4622" y="12880"/>
                  <a:pt x="5067" y="13766"/>
                </a:cubicBezTo>
                <a:lnTo>
                  <a:pt x="4800" y="13943"/>
                </a:lnTo>
                <a:close/>
                <a:moveTo>
                  <a:pt x="8000" y="17749"/>
                </a:moveTo>
                <a:cubicBezTo>
                  <a:pt x="5244" y="15802"/>
                  <a:pt x="5244" y="15802"/>
                  <a:pt x="5244" y="15802"/>
                </a:cubicBezTo>
                <a:cubicBezTo>
                  <a:pt x="4933" y="15492"/>
                  <a:pt x="4978" y="15049"/>
                  <a:pt x="5333" y="14828"/>
                </a:cubicBezTo>
                <a:cubicBezTo>
                  <a:pt x="5644" y="14651"/>
                  <a:pt x="5644" y="14651"/>
                  <a:pt x="5644" y="14651"/>
                </a:cubicBezTo>
                <a:cubicBezTo>
                  <a:pt x="6444" y="15713"/>
                  <a:pt x="7644" y="16554"/>
                  <a:pt x="8978" y="16952"/>
                </a:cubicBezTo>
                <a:cubicBezTo>
                  <a:pt x="8933" y="17307"/>
                  <a:pt x="8933" y="17307"/>
                  <a:pt x="8933" y="17307"/>
                </a:cubicBezTo>
                <a:cubicBezTo>
                  <a:pt x="8800" y="17705"/>
                  <a:pt x="8400" y="17926"/>
                  <a:pt x="8000" y="17749"/>
                </a:cubicBezTo>
                <a:close/>
                <a:moveTo>
                  <a:pt x="13822" y="17616"/>
                </a:moveTo>
                <a:cubicBezTo>
                  <a:pt x="10533" y="18280"/>
                  <a:pt x="10533" y="18280"/>
                  <a:pt x="10533" y="18280"/>
                </a:cubicBezTo>
                <a:cubicBezTo>
                  <a:pt x="10089" y="18280"/>
                  <a:pt x="9822" y="17926"/>
                  <a:pt x="9911" y="17484"/>
                </a:cubicBezTo>
                <a:cubicBezTo>
                  <a:pt x="10000" y="17174"/>
                  <a:pt x="10000" y="17174"/>
                  <a:pt x="10000" y="17174"/>
                </a:cubicBezTo>
                <a:cubicBezTo>
                  <a:pt x="10267" y="17174"/>
                  <a:pt x="10533" y="17218"/>
                  <a:pt x="10800" y="17218"/>
                </a:cubicBezTo>
                <a:cubicBezTo>
                  <a:pt x="11956" y="17218"/>
                  <a:pt x="13022" y="16908"/>
                  <a:pt x="13956" y="16377"/>
                </a:cubicBezTo>
                <a:cubicBezTo>
                  <a:pt x="14133" y="16687"/>
                  <a:pt x="14133" y="16687"/>
                  <a:pt x="14133" y="16687"/>
                </a:cubicBezTo>
                <a:cubicBezTo>
                  <a:pt x="14356" y="17041"/>
                  <a:pt x="14222" y="17484"/>
                  <a:pt x="13822" y="17616"/>
                </a:cubicBezTo>
                <a:close/>
                <a:moveTo>
                  <a:pt x="17778" y="13589"/>
                </a:moveTo>
                <a:cubicBezTo>
                  <a:pt x="15956" y="16200"/>
                  <a:pt x="15956" y="16200"/>
                  <a:pt x="15956" y="16200"/>
                </a:cubicBezTo>
                <a:cubicBezTo>
                  <a:pt x="15644" y="16510"/>
                  <a:pt x="15244" y="16510"/>
                  <a:pt x="14978" y="16111"/>
                </a:cubicBezTo>
                <a:cubicBezTo>
                  <a:pt x="14800" y="15802"/>
                  <a:pt x="14800" y="15802"/>
                  <a:pt x="14800" y="15802"/>
                </a:cubicBezTo>
                <a:cubicBezTo>
                  <a:pt x="15822" y="15005"/>
                  <a:pt x="16578" y="13898"/>
                  <a:pt x="16978" y="12570"/>
                </a:cubicBezTo>
                <a:cubicBezTo>
                  <a:pt x="17333" y="12659"/>
                  <a:pt x="17333" y="12659"/>
                  <a:pt x="17333" y="12659"/>
                </a:cubicBezTo>
                <a:cubicBezTo>
                  <a:pt x="17733" y="12748"/>
                  <a:pt x="17956" y="13190"/>
                  <a:pt x="17778" y="13589"/>
                </a:cubicBezTo>
                <a:close/>
                <a:moveTo>
                  <a:pt x="17556" y="11685"/>
                </a:moveTo>
                <a:cubicBezTo>
                  <a:pt x="17200" y="11597"/>
                  <a:pt x="17200" y="11597"/>
                  <a:pt x="17200" y="11597"/>
                </a:cubicBezTo>
                <a:cubicBezTo>
                  <a:pt x="17200" y="11331"/>
                  <a:pt x="17244" y="11066"/>
                  <a:pt x="17244" y="10800"/>
                </a:cubicBezTo>
                <a:cubicBezTo>
                  <a:pt x="17244" y="9738"/>
                  <a:pt x="16978" y="8720"/>
                  <a:pt x="16489" y="7834"/>
                </a:cubicBezTo>
                <a:cubicBezTo>
                  <a:pt x="16800" y="7657"/>
                  <a:pt x="16800" y="7657"/>
                  <a:pt x="16800" y="7657"/>
                </a:cubicBezTo>
                <a:cubicBezTo>
                  <a:pt x="17200" y="7392"/>
                  <a:pt x="17600" y="7569"/>
                  <a:pt x="17733" y="7967"/>
                </a:cubicBezTo>
                <a:cubicBezTo>
                  <a:pt x="18311" y="11066"/>
                  <a:pt x="18311" y="11066"/>
                  <a:pt x="18311" y="11066"/>
                </a:cubicBezTo>
                <a:cubicBezTo>
                  <a:pt x="18311" y="11464"/>
                  <a:pt x="17956" y="11774"/>
                  <a:pt x="17556" y="11685"/>
                </a:cubicBezTo>
                <a:close/>
              </a:path>
            </a:pathLst>
          </a:custGeom>
          <a:solidFill>
            <a:srgbClr val="2196F3"/>
          </a:solidFill>
          <a:ln w="12700">
            <a:miter lim="400000"/>
          </a:ln>
        </p:spPr>
        <p:txBody>
          <a:bodyPr tIns="34290" bIns="34290"/>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30000"/>
              </a:lnSpc>
              <a:spcBef>
                <a:spcPct val="0"/>
              </a:spcBef>
              <a:spcAft>
                <a:spcPct val="0"/>
              </a:spcAft>
              <a:buClrTx/>
              <a:buSzTx/>
              <a:buFontTx/>
              <a:buNone/>
              <a:defRPr/>
            </a:pPr>
            <a:r>
              <a:rPr kumimoji="0" lang="en-US" sz="6600" b="0" i="0" u="none" strike="noStrike" kern="1200" cap="none" spc="0" normalizeH="0" baseline="0" noProof="0">
                <a:ln>
                  <a:noFill/>
                </a:ln>
                <a:solidFill>
                  <a:srgbClr val="0070C0"/>
                </a:solidFill>
                <a:effectLst/>
                <a:uLnTx/>
                <a:uFillTx/>
                <a:latin typeface="Arial"/>
                <a:ea typeface="微软雅黑" panose="020b0503020204020204" charset="-122"/>
                <a:cs typeface="微软雅黑" panose="020b0503020204020204" charset="-122"/>
                <a:sym typeface="Arial" pitchFamily="34" charset="0"/>
              </a:rPr>
              <a:t>C</a:t>
            </a:r>
            <a:endParaRPr kumimoji="0" lang="en-US" sz="6600" b="0" i="0" u="none" strike="noStrike" kern="1200" cap="none" spc="0" normalizeH="0" baseline="0" noProof="0">
              <a:ln>
                <a:noFill/>
              </a:ln>
              <a:solidFill>
                <a:srgbClr val="0070C0"/>
              </a:solidFill>
              <a:effectLst/>
              <a:uLnTx/>
              <a:uFillTx/>
              <a:latin typeface="Arial"/>
              <a:ea typeface="微软雅黑" panose="020b0503020204020204" charset="-122"/>
              <a:cs typeface="微软雅黑" panose="020b0503020204020204" charset="-122"/>
              <a:sym typeface="Arial" pitchFamily="34" charset="0"/>
            </a:endParaRPr>
          </a:p>
        </p:txBody>
      </p:sp>
      <p:sp>
        <p:nvSpPr>
          <p:cNvPr id="21" name="任意形状 20"/>
          <p:cNvSpPr/>
          <p:nvPr>
            <p:custDataLst>
              <p:tags r:id="rId8"/>
            </p:custDataLst>
          </p:nvPr>
        </p:nvSpPr>
        <p:spPr>
          <a:xfrm>
            <a:off x="6838448" y="3084867"/>
            <a:ext cx="1471357" cy="2447315"/>
          </a:xfrm>
          <a:custGeom>
            <a:gdLst>
              <a:gd name="connsiteX0" fmla="*/ 0 w 1961809"/>
              <a:gd name="connsiteY0" fmla="*/ 0 h 3263087"/>
              <a:gd name="connsiteX1" fmla="*/ 637 w 1961809"/>
              <a:gd name="connsiteY1" fmla="*/ 0 h 3263087"/>
              <a:gd name="connsiteX2" fmla="*/ 5064 w 1961809"/>
              <a:gd name="connsiteY2" fmla="*/ 87679 h 3263087"/>
              <a:gd name="connsiteX3" fmla="*/ 980905 w 1961809"/>
              <a:gd name="connsiteY3" fmla="*/ 968292 h 3263087"/>
              <a:gd name="connsiteX4" fmla="*/ 1956746 w 1961809"/>
              <a:gd name="connsiteY4" fmla="*/ 87679 h 3263087"/>
              <a:gd name="connsiteX5" fmla="*/ 1961173 w 1961809"/>
              <a:gd name="connsiteY5" fmla="*/ 0 h 3263087"/>
              <a:gd name="connsiteX6" fmla="*/ 1961809 w 1961809"/>
              <a:gd name="connsiteY6" fmla="*/ 0 h 3263087"/>
              <a:gd name="connsiteX7" fmla="*/ 1961809 w 1961809"/>
              <a:gd name="connsiteY7" fmla="*/ 3263087 h 3263087"/>
              <a:gd name="connsiteX8" fmla="*/ 0 w 1961809"/>
              <a:gd name="connsiteY8" fmla="*/ 3263087 h 32630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1809" h="3263086">
                <a:moveTo>
                  <a:pt x="0" y="0"/>
                </a:moveTo>
                <a:lnTo>
                  <a:pt x="637" y="0"/>
                </a:lnTo>
                <a:lnTo>
                  <a:pt x="5064" y="87679"/>
                </a:lnTo>
                <a:cubicBezTo>
                  <a:pt x="55297" y="582306"/>
                  <a:pt x="473025" y="968292"/>
                  <a:pt x="980905" y="968292"/>
                </a:cubicBezTo>
                <a:cubicBezTo>
                  <a:pt x="1488785" y="968292"/>
                  <a:pt x="1906514" y="582306"/>
                  <a:pt x="1956746" y="87679"/>
                </a:cubicBezTo>
                <a:lnTo>
                  <a:pt x="1961173" y="0"/>
                </a:lnTo>
                <a:lnTo>
                  <a:pt x="1961809" y="0"/>
                </a:lnTo>
                <a:lnTo>
                  <a:pt x="1961809" y="3263087"/>
                </a:lnTo>
                <a:lnTo>
                  <a:pt x="0" y="3263087"/>
                </a:lnTo>
                <a:close/>
              </a:path>
            </a:pathLst>
          </a:custGeom>
          <a:solidFill>
            <a:srgbClr val="FFFFFF">
              <a:lumMod val="95000"/>
            </a:srgbClr>
          </a:solidFill>
          <a:ln w="12700">
            <a:miter lim="400000"/>
          </a:ln>
        </p:spPr>
        <p:txBody>
          <a:bodyPr wrap="square" tIns="34290" bIns="34290" anchor="ctr">
            <a:no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solidFill>
                  <a:srgbClr val="FFFFFF"/>
                </a:solidFill>
              </a:defRPr>
            </a:pPr>
            <a:endParaRPr kumimoji="0" sz="675" b="0" i="0" u="none" strike="noStrike" kern="1200" cap="none" spc="0" normalizeH="0" baseline="0" noProof="0">
              <a:ln>
                <a:noFill/>
              </a:ln>
              <a:solidFill>
                <a:srgbClr val="FFFFFF"/>
              </a:solidFill>
              <a:effectLst/>
              <a:uLnTx/>
              <a:uFillTx/>
              <a:latin typeface="Arial"/>
              <a:ea typeface="微软雅黑" panose="020b0503020204020204" charset="-122"/>
              <a:cs typeface="微软雅黑" panose="020b0503020204020204" charset="-122"/>
              <a:sym typeface="Arial" pitchFamily="34" charset="0"/>
            </a:endParaRPr>
          </a:p>
        </p:txBody>
      </p:sp>
      <p:sp>
        <p:nvSpPr>
          <p:cNvPr id="22" name="形状"/>
          <p:cNvSpPr/>
          <p:nvPr>
            <p:custDataLst>
              <p:tags r:id="rId9"/>
            </p:custDataLst>
          </p:nvPr>
        </p:nvSpPr>
        <p:spPr>
          <a:xfrm>
            <a:off x="6725246" y="2253829"/>
            <a:ext cx="1697759" cy="1700712"/>
          </a:xfrm>
          <a:custGeom>
            <a:cxnLst>
              <a:cxn ang="0">
                <a:pos x="wd2" y="hd2"/>
              </a:cxn>
              <a:cxn ang="5400000">
                <a:pos x="wd2" y="hd2"/>
              </a:cxn>
              <a:cxn ang="10800000">
                <a:pos x="wd2" y="hd2"/>
              </a:cxn>
              <a:cxn ang="16200000">
                <a:pos x="wd2" y="hd2"/>
              </a:cxn>
            </a:cxnLst>
            <a:rect l="0" t="0" r="r" b="b"/>
            <a:pathLst>
              <a:path w="21600" h="21600" extrusionOk="0">
                <a:moveTo>
                  <a:pt x="20552" y="10136"/>
                </a:moveTo>
                <a:cubicBezTo>
                  <a:pt x="20512" y="10056"/>
                  <a:pt x="20512" y="9935"/>
                  <a:pt x="20512" y="9855"/>
                </a:cubicBezTo>
                <a:cubicBezTo>
                  <a:pt x="20472" y="9573"/>
                  <a:pt x="20472" y="9573"/>
                  <a:pt x="20472" y="9573"/>
                </a:cubicBezTo>
                <a:cubicBezTo>
                  <a:pt x="20431" y="9251"/>
                  <a:pt x="20391" y="8970"/>
                  <a:pt x="20310" y="8688"/>
                </a:cubicBezTo>
                <a:cubicBezTo>
                  <a:pt x="21278" y="8125"/>
                  <a:pt x="21278" y="8125"/>
                  <a:pt x="21278" y="8125"/>
                </a:cubicBezTo>
                <a:cubicBezTo>
                  <a:pt x="21116" y="7683"/>
                  <a:pt x="21116" y="7683"/>
                  <a:pt x="21116" y="7683"/>
                </a:cubicBezTo>
                <a:cubicBezTo>
                  <a:pt x="20996" y="7240"/>
                  <a:pt x="20996" y="7240"/>
                  <a:pt x="20996" y="7240"/>
                </a:cubicBezTo>
                <a:cubicBezTo>
                  <a:pt x="19907" y="7321"/>
                  <a:pt x="19907" y="7321"/>
                  <a:pt x="19907" y="7321"/>
                </a:cubicBezTo>
                <a:cubicBezTo>
                  <a:pt x="19746" y="6838"/>
                  <a:pt x="19545" y="6396"/>
                  <a:pt x="19263" y="5953"/>
                </a:cubicBezTo>
                <a:cubicBezTo>
                  <a:pt x="20028" y="5149"/>
                  <a:pt x="20028" y="5149"/>
                  <a:pt x="20028" y="5149"/>
                </a:cubicBezTo>
                <a:cubicBezTo>
                  <a:pt x="19746" y="4787"/>
                  <a:pt x="19746" y="4787"/>
                  <a:pt x="19746" y="4787"/>
                </a:cubicBezTo>
                <a:cubicBezTo>
                  <a:pt x="19504" y="4384"/>
                  <a:pt x="19504" y="4384"/>
                  <a:pt x="19504" y="4384"/>
                </a:cubicBezTo>
                <a:cubicBezTo>
                  <a:pt x="18497" y="4787"/>
                  <a:pt x="18497" y="4787"/>
                  <a:pt x="18497" y="4787"/>
                </a:cubicBezTo>
                <a:cubicBezTo>
                  <a:pt x="18336" y="4585"/>
                  <a:pt x="18175" y="4384"/>
                  <a:pt x="18013" y="4183"/>
                </a:cubicBezTo>
                <a:cubicBezTo>
                  <a:pt x="17812" y="4022"/>
                  <a:pt x="17651" y="3821"/>
                  <a:pt x="17490" y="3660"/>
                </a:cubicBezTo>
                <a:cubicBezTo>
                  <a:pt x="17933" y="2695"/>
                  <a:pt x="17933" y="2695"/>
                  <a:pt x="17933" y="2695"/>
                </a:cubicBezTo>
                <a:cubicBezTo>
                  <a:pt x="17570" y="2413"/>
                  <a:pt x="17570" y="2413"/>
                  <a:pt x="17570" y="2413"/>
                </a:cubicBezTo>
                <a:cubicBezTo>
                  <a:pt x="17248" y="2092"/>
                  <a:pt x="17248" y="2092"/>
                  <a:pt x="17248" y="2092"/>
                </a:cubicBezTo>
                <a:cubicBezTo>
                  <a:pt x="16361" y="2775"/>
                  <a:pt x="16361" y="2775"/>
                  <a:pt x="16361" y="2775"/>
                </a:cubicBezTo>
                <a:cubicBezTo>
                  <a:pt x="15958" y="2494"/>
                  <a:pt x="15515" y="2212"/>
                  <a:pt x="15072" y="2011"/>
                </a:cubicBezTo>
                <a:cubicBezTo>
                  <a:pt x="15233" y="925"/>
                  <a:pt x="15233" y="925"/>
                  <a:pt x="15233" y="925"/>
                </a:cubicBezTo>
                <a:cubicBezTo>
                  <a:pt x="14790" y="764"/>
                  <a:pt x="14790" y="764"/>
                  <a:pt x="14790" y="764"/>
                </a:cubicBezTo>
                <a:cubicBezTo>
                  <a:pt x="14387" y="603"/>
                  <a:pt x="14387" y="603"/>
                  <a:pt x="14387" y="603"/>
                </a:cubicBezTo>
                <a:cubicBezTo>
                  <a:pt x="13742" y="1488"/>
                  <a:pt x="13742" y="1488"/>
                  <a:pt x="13742" y="1488"/>
                </a:cubicBezTo>
                <a:cubicBezTo>
                  <a:pt x="13460" y="1408"/>
                  <a:pt x="13178" y="1327"/>
                  <a:pt x="12855" y="1247"/>
                </a:cubicBezTo>
                <a:cubicBezTo>
                  <a:pt x="12613" y="1207"/>
                  <a:pt x="12613" y="1207"/>
                  <a:pt x="12613" y="1207"/>
                </a:cubicBezTo>
                <a:cubicBezTo>
                  <a:pt x="12493" y="1166"/>
                  <a:pt x="12412" y="1166"/>
                  <a:pt x="12291" y="1126"/>
                </a:cubicBezTo>
                <a:cubicBezTo>
                  <a:pt x="12130" y="80"/>
                  <a:pt x="12130" y="80"/>
                  <a:pt x="12130" y="80"/>
                </a:cubicBezTo>
                <a:cubicBezTo>
                  <a:pt x="11687" y="40"/>
                  <a:pt x="11687" y="40"/>
                  <a:pt x="11687" y="40"/>
                </a:cubicBezTo>
                <a:cubicBezTo>
                  <a:pt x="11203" y="0"/>
                  <a:pt x="11203" y="0"/>
                  <a:pt x="11203" y="0"/>
                </a:cubicBezTo>
                <a:cubicBezTo>
                  <a:pt x="10881" y="1006"/>
                  <a:pt x="10881" y="1006"/>
                  <a:pt x="10881" y="1006"/>
                </a:cubicBezTo>
                <a:cubicBezTo>
                  <a:pt x="10357" y="1006"/>
                  <a:pt x="9873" y="1046"/>
                  <a:pt x="9390" y="1126"/>
                </a:cubicBezTo>
                <a:cubicBezTo>
                  <a:pt x="8906" y="161"/>
                  <a:pt x="8906" y="161"/>
                  <a:pt x="8906" y="161"/>
                </a:cubicBezTo>
                <a:cubicBezTo>
                  <a:pt x="8463" y="241"/>
                  <a:pt x="8463" y="241"/>
                  <a:pt x="8463" y="241"/>
                </a:cubicBezTo>
                <a:cubicBezTo>
                  <a:pt x="8019" y="322"/>
                  <a:pt x="8019" y="322"/>
                  <a:pt x="8019" y="322"/>
                </a:cubicBezTo>
                <a:cubicBezTo>
                  <a:pt x="7979" y="1408"/>
                  <a:pt x="7979" y="1408"/>
                  <a:pt x="7979" y="1408"/>
                </a:cubicBezTo>
                <a:cubicBezTo>
                  <a:pt x="7496" y="1569"/>
                  <a:pt x="7052" y="1730"/>
                  <a:pt x="6569" y="1971"/>
                </a:cubicBezTo>
                <a:cubicBezTo>
                  <a:pt x="5843" y="1166"/>
                  <a:pt x="5843" y="1166"/>
                  <a:pt x="5843" y="1166"/>
                </a:cubicBezTo>
                <a:cubicBezTo>
                  <a:pt x="5440" y="1408"/>
                  <a:pt x="5440" y="1408"/>
                  <a:pt x="5440" y="1408"/>
                </a:cubicBezTo>
                <a:cubicBezTo>
                  <a:pt x="5037" y="1609"/>
                  <a:pt x="5037" y="1609"/>
                  <a:pt x="5037" y="1609"/>
                </a:cubicBezTo>
                <a:cubicBezTo>
                  <a:pt x="5360" y="2655"/>
                  <a:pt x="5360" y="2655"/>
                  <a:pt x="5360" y="2655"/>
                </a:cubicBezTo>
                <a:cubicBezTo>
                  <a:pt x="4916" y="2936"/>
                  <a:pt x="4554" y="3218"/>
                  <a:pt x="4191" y="3580"/>
                </a:cubicBezTo>
                <a:cubicBezTo>
                  <a:pt x="4151" y="3580"/>
                  <a:pt x="4151" y="3580"/>
                  <a:pt x="4151" y="3580"/>
                </a:cubicBezTo>
                <a:cubicBezTo>
                  <a:pt x="3224" y="3057"/>
                  <a:pt x="3224" y="3057"/>
                  <a:pt x="3224" y="3057"/>
                </a:cubicBezTo>
                <a:cubicBezTo>
                  <a:pt x="2901" y="3379"/>
                  <a:pt x="2901" y="3379"/>
                  <a:pt x="2901" y="3379"/>
                </a:cubicBezTo>
                <a:cubicBezTo>
                  <a:pt x="2579" y="3701"/>
                  <a:pt x="2579" y="3701"/>
                  <a:pt x="2579" y="3701"/>
                </a:cubicBezTo>
                <a:cubicBezTo>
                  <a:pt x="3184" y="4626"/>
                  <a:pt x="3184" y="4626"/>
                  <a:pt x="3184" y="4626"/>
                </a:cubicBezTo>
                <a:cubicBezTo>
                  <a:pt x="2861" y="5028"/>
                  <a:pt x="2579" y="5430"/>
                  <a:pt x="2337" y="5832"/>
                </a:cubicBezTo>
                <a:cubicBezTo>
                  <a:pt x="1894" y="5752"/>
                  <a:pt x="1894" y="5752"/>
                  <a:pt x="1894" y="5752"/>
                </a:cubicBezTo>
                <a:cubicBezTo>
                  <a:pt x="1894" y="5752"/>
                  <a:pt x="1894" y="5752"/>
                  <a:pt x="1894" y="5752"/>
                </a:cubicBezTo>
                <a:cubicBezTo>
                  <a:pt x="1249" y="5631"/>
                  <a:pt x="1249" y="5631"/>
                  <a:pt x="1249" y="5631"/>
                </a:cubicBezTo>
                <a:cubicBezTo>
                  <a:pt x="1048" y="6034"/>
                  <a:pt x="1048" y="6034"/>
                  <a:pt x="1048" y="6034"/>
                </a:cubicBezTo>
                <a:cubicBezTo>
                  <a:pt x="846" y="6436"/>
                  <a:pt x="846" y="6436"/>
                  <a:pt x="846" y="6436"/>
                </a:cubicBezTo>
                <a:cubicBezTo>
                  <a:pt x="1693" y="7120"/>
                  <a:pt x="1693" y="7120"/>
                  <a:pt x="1693" y="7120"/>
                </a:cubicBezTo>
                <a:cubicBezTo>
                  <a:pt x="1491" y="7602"/>
                  <a:pt x="1370" y="8085"/>
                  <a:pt x="1249" y="8568"/>
                </a:cubicBezTo>
                <a:cubicBezTo>
                  <a:pt x="161" y="8648"/>
                  <a:pt x="161" y="8648"/>
                  <a:pt x="161" y="8648"/>
                </a:cubicBezTo>
                <a:cubicBezTo>
                  <a:pt x="81" y="9091"/>
                  <a:pt x="81" y="9091"/>
                  <a:pt x="81" y="9091"/>
                </a:cubicBezTo>
                <a:cubicBezTo>
                  <a:pt x="0" y="9533"/>
                  <a:pt x="0" y="9533"/>
                  <a:pt x="0" y="9533"/>
                </a:cubicBezTo>
                <a:cubicBezTo>
                  <a:pt x="1007" y="9975"/>
                  <a:pt x="1007" y="9975"/>
                  <a:pt x="1007" y="9975"/>
                </a:cubicBezTo>
                <a:cubicBezTo>
                  <a:pt x="967" y="10458"/>
                  <a:pt x="967" y="10941"/>
                  <a:pt x="1007" y="11464"/>
                </a:cubicBezTo>
                <a:cubicBezTo>
                  <a:pt x="0" y="11866"/>
                  <a:pt x="0" y="11866"/>
                  <a:pt x="0" y="11866"/>
                </a:cubicBezTo>
                <a:cubicBezTo>
                  <a:pt x="81" y="12308"/>
                  <a:pt x="81" y="12308"/>
                  <a:pt x="81" y="12308"/>
                </a:cubicBezTo>
                <a:cubicBezTo>
                  <a:pt x="121" y="12751"/>
                  <a:pt x="121" y="12751"/>
                  <a:pt x="121" y="12751"/>
                </a:cubicBezTo>
                <a:cubicBezTo>
                  <a:pt x="1209" y="12872"/>
                  <a:pt x="1209" y="12872"/>
                  <a:pt x="1209" y="12872"/>
                </a:cubicBezTo>
                <a:cubicBezTo>
                  <a:pt x="1330" y="13354"/>
                  <a:pt x="1451" y="13837"/>
                  <a:pt x="1652" y="14320"/>
                </a:cubicBezTo>
                <a:cubicBezTo>
                  <a:pt x="806" y="14963"/>
                  <a:pt x="806" y="14963"/>
                  <a:pt x="806" y="14963"/>
                </a:cubicBezTo>
                <a:cubicBezTo>
                  <a:pt x="967" y="15406"/>
                  <a:pt x="967" y="15406"/>
                  <a:pt x="967" y="15406"/>
                </a:cubicBezTo>
                <a:cubicBezTo>
                  <a:pt x="1169" y="15808"/>
                  <a:pt x="1169" y="15808"/>
                  <a:pt x="1169" y="15808"/>
                </a:cubicBezTo>
                <a:cubicBezTo>
                  <a:pt x="2257" y="15566"/>
                  <a:pt x="2257" y="15566"/>
                  <a:pt x="2257" y="15566"/>
                </a:cubicBezTo>
                <a:cubicBezTo>
                  <a:pt x="2499" y="16009"/>
                  <a:pt x="2781" y="16451"/>
                  <a:pt x="3103" y="16813"/>
                </a:cubicBezTo>
                <a:cubicBezTo>
                  <a:pt x="2458" y="17739"/>
                  <a:pt x="2458" y="17739"/>
                  <a:pt x="2458" y="17739"/>
                </a:cubicBezTo>
                <a:cubicBezTo>
                  <a:pt x="2781" y="18060"/>
                  <a:pt x="2781" y="18060"/>
                  <a:pt x="2781" y="18060"/>
                </a:cubicBezTo>
                <a:cubicBezTo>
                  <a:pt x="3103" y="18422"/>
                  <a:pt x="3103" y="18422"/>
                  <a:pt x="3103" y="18422"/>
                </a:cubicBezTo>
                <a:cubicBezTo>
                  <a:pt x="4030" y="17859"/>
                  <a:pt x="4030" y="17859"/>
                  <a:pt x="4030" y="17859"/>
                </a:cubicBezTo>
                <a:cubicBezTo>
                  <a:pt x="4433" y="18221"/>
                  <a:pt x="4796" y="18543"/>
                  <a:pt x="5199" y="18825"/>
                </a:cubicBezTo>
                <a:cubicBezTo>
                  <a:pt x="4876" y="19870"/>
                  <a:pt x="4876" y="19870"/>
                  <a:pt x="4876" y="19870"/>
                </a:cubicBezTo>
                <a:cubicBezTo>
                  <a:pt x="5279" y="20112"/>
                  <a:pt x="5279" y="20112"/>
                  <a:pt x="5279" y="20112"/>
                </a:cubicBezTo>
                <a:cubicBezTo>
                  <a:pt x="5682" y="20313"/>
                  <a:pt x="5682" y="20313"/>
                  <a:pt x="5682" y="20313"/>
                </a:cubicBezTo>
                <a:cubicBezTo>
                  <a:pt x="6448" y="19549"/>
                  <a:pt x="6448" y="19549"/>
                  <a:pt x="6448" y="19549"/>
                </a:cubicBezTo>
                <a:cubicBezTo>
                  <a:pt x="6891" y="19750"/>
                  <a:pt x="7375" y="19951"/>
                  <a:pt x="7818" y="20112"/>
                </a:cubicBezTo>
                <a:cubicBezTo>
                  <a:pt x="7818" y="21198"/>
                  <a:pt x="7818" y="21198"/>
                  <a:pt x="7818" y="21198"/>
                </a:cubicBezTo>
                <a:cubicBezTo>
                  <a:pt x="8261" y="21278"/>
                  <a:pt x="8261" y="21278"/>
                  <a:pt x="8261" y="21278"/>
                </a:cubicBezTo>
                <a:cubicBezTo>
                  <a:pt x="8704" y="21399"/>
                  <a:pt x="8704" y="21399"/>
                  <a:pt x="8704" y="21399"/>
                </a:cubicBezTo>
                <a:cubicBezTo>
                  <a:pt x="9228" y="20434"/>
                  <a:pt x="9228" y="20434"/>
                  <a:pt x="9228" y="20434"/>
                </a:cubicBezTo>
                <a:cubicBezTo>
                  <a:pt x="9712" y="20514"/>
                  <a:pt x="10196" y="20554"/>
                  <a:pt x="10719" y="20554"/>
                </a:cubicBezTo>
                <a:cubicBezTo>
                  <a:pt x="11042" y="21600"/>
                  <a:pt x="11042" y="21600"/>
                  <a:pt x="11042" y="21600"/>
                </a:cubicBezTo>
                <a:cubicBezTo>
                  <a:pt x="11485" y="21560"/>
                  <a:pt x="11485" y="21560"/>
                  <a:pt x="11485" y="21560"/>
                </a:cubicBezTo>
                <a:cubicBezTo>
                  <a:pt x="11969" y="21520"/>
                  <a:pt x="11969" y="21520"/>
                  <a:pt x="11969" y="21520"/>
                </a:cubicBezTo>
                <a:cubicBezTo>
                  <a:pt x="12130" y="20474"/>
                  <a:pt x="12130" y="20474"/>
                  <a:pt x="12130" y="20474"/>
                </a:cubicBezTo>
                <a:cubicBezTo>
                  <a:pt x="12613" y="20393"/>
                  <a:pt x="13137" y="20273"/>
                  <a:pt x="13621" y="20152"/>
                </a:cubicBezTo>
                <a:cubicBezTo>
                  <a:pt x="14225" y="21037"/>
                  <a:pt x="14225" y="21037"/>
                  <a:pt x="14225" y="21037"/>
                </a:cubicBezTo>
                <a:cubicBezTo>
                  <a:pt x="14628" y="20876"/>
                  <a:pt x="14628" y="20876"/>
                  <a:pt x="14628" y="20876"/>
                </a:cubicBezTo>
                <a:cubicBezTo>
                  <a:pt x="15072" y="20715"/>
                  <a:pt x="15072" y="20715"/>
                  <a:pt x="15072" y="20715"/>
                </a:cubicBezTo>
                <a:cubicBezTo>
                  <a:pt x="14991" y="20072"/>
                  <a:pt x="14991" y="20072"/>
                  <a:pt x="14991" y="20072"/>
                </a:cubicBezTo>
                <a:cubicBezTo>
                  <a:pt x="14991" y="20072"/>
                  <a:pt x="14991" y="20072"/>
                  <a:pt x="14991" y="20072"/>
                </a:cubicBezTo>
                <a:cubicBezTo>
                  <a:pt x="14951" y="19629"/>
                  <a:pt x="14951" y="19629"/>
                  <a:pt x="14951" y="19629"/>
                </a:cubicBezTo>
                <a:cubicBezTo>
                  <a:pt x="15394" y="19428"/>
                  <a:pt x="15837" y="19187"/>
                  <a:pt x="16240" y="18905"/>
                </a:cubicBezTo>
                <a:cubicBezTo>
                  <a:pt x="17087" y="19549"/>
                  <a:pt x="17087" y="19549"/>
                  <a:pt x="17087" y="19549"/>
                </a:cubicBezTo>
                <a:cubicBezTo>
                  <a:pt x="17449" y="19267"/>
                  <a:pt x="17449" y="19267"/>
                  <a:pt x="17449" y="19267"/>
                </a:cubicBezTo>
                <a:cubicBezTo>
                  <a:pt x="17812" y="18985"/>
                  <a:pt x="17812" y="18985"/>
                  <a:pt x="17812" y="18985"/>
                </a:cubicBezTo>
                <a:cubicBezTo>
                  <a:pt x="17369" y="18020"/>
                  <a:pt x="17369" y="18020"/>
                  <a:pt x="17369" y="18020"/>
                </a:cubicBezTo>
                <a:cubicBezTo>
                  <a:pt x="17369" y="18020"/>
                  <a:pt x="17369" y="18020"/>
                  <a:pt x="17369" y="17980"/>
                </a:cubicBezTo>
                <a:cubicBezTo>
                  <a:pt x="17731" y="17658"/>
                  <a:pt x="18094" y="17296"/>
                  <a:pt x="18376" y="16934"/>
                </a:cubicBezTo>
                <a:cubicBezTo>
                  <a:pt x="19384" y="17336"/>
                  <a:pt x="19384" y="17336"/>
                  <a:pt x="19384" y="17336"/>
                </a:cubicBezTo>
                <a:cubicBezTo>
                  <a:pt x="19666" y="16934"/>
                  <a:pt x="19666" y="16934"/>
                  <a:pt x="19666" y="16934"/>
                </a:cubicBezTo>
                <a:cubicBezTo>
                  <a:pt x="19907" y="16572"/>
                  <a:pt x="19907" y="16572"/>
                  <a:pt x="19907" y="16572"/>
                </a:cubicBezTo>
                <a:cubicBezTo>
                  <a:pt x="19182" y="15768"/>
                  <a:pt x="19182" y="15768"/>
                  <a:pt x="19182" y="15768"/>
                </a:cubicBezTo>
                <a:cubicBezTo>
                  <a:pt x="19464" y="15325"/>
                  <a:pt x="19666" y="14883"/>
                  <a:pt x="19867" y="14400"/>
                </a:cubicBezTo>
                <a:cubicBezTo>
                  <a:pt x="20955" y="14480"/>
                  <a:pt x="20955" y="14480"/>
                  <a:pt x="20955" y="14480"/>
                </a:cubicBezTo>
                <a:cubicBezTo>
                  <a:pt x="21076" y="14038"/>
                  <a:pt x="21076" y="14038"/>
                  <a:pt x="21076" y="14038"/>
                </a:cubicBezTo>
                <a:cubicBezTo>
                  <a:pt x="21237" y="13636"/>
                  <a:pt x="21237" y="13636"/>
                  <a:pt x="21237" y="13636"/>
                </a:cubicBezTo>
                <a:cubicBezTo>
                  <a:pt x="20270" y="13073"/>
                  <a:pt x="20270" y="13073"/>
                  <a:pt x="20270" y="13073"/>
                </a:cubicBezTo>
                <a:cubicBezTo>
                  <a:pt x="20391" y="12550"/>
                  <a:pt x="20472" y="12067"/>
                  <a:pt x="20512" y="11584"/>
                </a:cubicBezTo>
                <a:cubicBezTo>
                  <a:pt x="21600" y="11343"/>
                  <a:pt x="21600" y="11343"/>
                  <a:pt x="21600" y="11343"/>
                </a:cubicBezTo>
                <a:cubicBezTo>
                  <a:pt x="21600" y="10860"/>
                  <a:pt x="21600" y="10860"/>
                  <a:pt x="21600" y="10860"/>
                </a:cubicBezTo>
                <a:cubicBezTo>
                  <a:pt x="21600" y="10418"/>
                  <a:pt x="21600" y="10418"/>
                  <a:pt x="21600" y="10418"/>
                </a:cubicBezTo>
                <a:lnTo>
                  <a:pt x="20552" y="10136"/>
                </a:lnTo>
                <a:close/>
                <a:moveTo>
                  <a:pt x="17006" y="5108"/>
                </a:moveTo>
                <a:cubicBezTo>
                  <a:pt x="18134" y="6315"/>
                  <a:pt x="18819" y="7763"/>
                  <a:pt x="19101" y="9292"/>
                </a:cubicBezTo>
                <a:cubicBezTo>
                  <a:pt x="17812" y="9010"/>
                  <a:pt x="17812" y="9010"/>
                  <a:pt x="17812" y="9010"/>
                </a:cubicBezTo>
                <a:cubicBezTo>
                  <a:pt x="17207" y="6677"/>
                  <a:pt x="15434" y="4787"/>
                  <a:pt x="13178" y="3982"/>
                </a:cubicBezTo>
                <a:cubicBezTo>
                  <a:pt x="13016" y="2655"/>
                  <a:pt x="13016" y="2655"/>
                  <a:pt x="13016" y="2655"/>
                </a:cubicBezTo>
                <a:cubicBezTo>
                  <a:pt x="14507" y="3057"/>
                  <a:pt x="15918" y="3861"/>
                  <a:pt x="17006" y="5108"/>
                </a:cubicBezTo>
                <a:close/>
                <a:moveTo>
                  <a:pt x="5037" y="4545"/>
                </a:moveTo>
                <a:cubicBezTo>
                  <a:pt x="6972" y="2775"/>
                  <a:pt x="9510" y="2092"/>
                  <a:pt x="11928" y="2413"/>
                </a:cubicBezTo>
                <a:cubicBezTo>
                  <a:pt x="11243" y="3580"/>
                  <a:pt x="11243" y="3580"/>
                  <a:pt x="11243" y="3580"/>
                </a:cubicBezTo>
                <a:cubicBezTo>
                  <a:pt x="11082" y="3580"/>
                  <a:pt x="10961" y="3580"/>
                  <a:pt x="10800" y="3580"/>
                </a:cubicBezTo>
                <a:cubicBezTo>
                  <a:pt x="8463" y="3580"/>
                  <a:pt x="6367" y="4666"/>
                  <a:pt x="5037" y="6396"/>
                </a:cubicBezTo>
                <a:cubicBezTo>
                  <a:pt x="3667" y="6114"/>
                  <a:pt x="3667" y="6114"/>
                  <a:pt x="3667" y="6114"/>
                </a:cubicBezTo>
                <a:cubicBezTo>
                  <a:pt x="4030" y="5551"/>
                  <a:pt x="4513" y="5028"/>
                  <a:pt x="5037" y="4545"/>
                </a:cubicBezTo>
                <a:close/>
                <a:moveTo>
                  <a:pt x="3103" y="7079"/>
                </a:moveTo>
                <a:cubicBezTo>
                  <a:pt x="4070" y="8125"/>
                  <a:pt x="4070" y="8125"/>
                  <a:pt x="4070" y="8125"/>
                </a:cubicBezTo>
                <a:cubicBezTo>
                  <a:pt x="3748" y="8970"/>
                  <a:pt x="3546" y="9855"/>
                  <a:pt x="3546" y="10780"/>
                </a:cubicBezTo>
                <a:cubicBezTo>
                  <a:pt x="3546" y="12308"/>
                  <a:pt x="4030" y="13716"/>
                  <a:pt x="4836" y="14842"/>
                </a:cubicBezTo>
                <a:cubicBezTo>
                  <a:pt x="4110" y="16089"/>
                  <a:pt x="4110" y="16089"/>
                  <a:pt x="4110" y="16089"/>
                </a:cubicBezTo>
                <a:cubicBezTo>
                  <a:pt x="2015" y="13475"/>
                  <a:pt x="1693" y="9975"/>
                  <a:pt x="3103" y="7079"/>
                </a:cubicBezTo>
                <a:close/>
                <a:moveTo>
                  <a:pt x="4876" y="16934"/>
                </a:moveTo>
                <a:cubicBezTo>
                  <a:pt x="6166" y="16331"/>
                  <a:pt x="6166" y="16331"/>
                  <a:pt x="6166" y="16331"/>
                </a:cubicBezTo>
                <a:cubicBezTo>
                  <a:pt x="7415" y="17377"/>
                  <a:pt x="9027" y="18020"/>
                  <a:pt x="10800" y="18020"/>
                </a:cubicBezTo>
                <a:cubicBezTo>
                  <a:pt x="11485" y="18020"/>
                  <a:pt x="12170" y="17899"/>
                  <a:pt x="12815" y="17698"/>
                </a:cubicBezTo>
                <a:cubicBezTo>
                  <a:pt x="13782" y="18744"/>
                  <a:pt x="13782" y="18744"/>
                  <a:pt x="13782" y="18744"/>
                </a:cubicBezTo>
                <a:cubicBezTo>
                  <a:pt x="10760" y="19870"/>
                  <a:pt x="7294" y="19227"/>
                  <a:pt x="4876" y="16934"/>
                </a:cubicBezTo>
                <a:close/>
                <a:moveTo>
                  <a:pt x="16482" y="17055"/>
                </a:moveTo>
                <a:cubicBezTo>
                  <a:pt x="15958" y="17537"/>
                  <a:pt x="15394" y="17940"/>
                  <a:pt x="14790" y="18261"/>
                </a:cubicBezTo>
                <a:cubicBezTo>
                  <a:pt x="14628" y="16894"/>
                  <a:pt x="14628" y="16894"/>
                  <a:pt x="14628" y="16894"/>
                </a:cubicBezTo>
                <a:cubicBezTo>
                  <a:pt x="16643" y="15647"/>
                  <a:pt x="17973" y="13475"/>
                  <a:pt x="18013" y="10981"/>
                </a:cubicBezTo>
                <a:cubicBezTo>
                  <a:pt x="19222" y="10418"/>
                  <a:pt x="19222" y="10418"/>
                  <a:pt x="19222" y="10418"/>
                </a:cubicBezTo>
                <a:cubicBezTo>
                  <a:pt x="19343" y="12831"/>
                  <a:pt x="18416" y="15285"/>
                  <a:pt x="16482" y="17055"/>
                </a:cubicBezTo>
                <a:close/>
              </a:path>
            </a:pathLst>
          </a:custGeom>
          <a:solidFill>
            <a:srgbClr val="2196F3"/>
          </a:solidFill>
          <a:ln w="12700">
            <a:miter lim="400000"/>
          </a:ln>
        </p:spPr>
        <p:txBody>
          <a:bodyPr tIns="34290" bIns="34290"/>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30000"/>
              </a:lnSpc>
              <a:spcBef>
                <a:spcPct val="0"/>
              </a:spcBef>
              <a:spcAft>
                <a:spcPct val="0"/>
              </a:spcAft>
              <a:buClrTx/>
              <a:buSzTx/>
              <a:buFontTx/>
              <a:buNone/>
              <a:defRPr/>
            </a:pPr>
            <a:r>
              <a:rPr kumimoji="0" lang="en-US" sz="6600" b="0" i="0" u="none" strike="noStrike" kern="1200" cap="none" spc="0" normalizeH="0" baseline="0" noProof="0">
                <a:ln>
                  <a:noFill/>
                </a:ln>
                <a:solidFill>
                  <a:srgbClr val="FFC000"/>
                </a:solidFill>
                <a:effectLst/>
                <a:uLnTx/>
                <a:uFillTx/>
                <a:latin typeface="Arial"/>
                <a:ea typeface="微软雅黑" panose="020b0503020204020204" charset="-122"/>
                <a:cs typeface="微软雅黑" panose="020b0503020204020204" charset="-122"/>
                <a:sym typeface="Arial" pitchFamily="34" charset="0"/>
              </a:rPr>
              <a:t>A</a:t>
            </a:r>
            <a:endParaRPr kumimoji="0" lang="en-US" sz="6600" b="0" i="0" u="none" strike="noStrike" kern="1200" cap="none" spc="0" normalizeH="0" baseline="0" noProof="0">
              <a:ln>
                <a:noFill/>
              </a:ln>
              <a:solidFill>
                <a:srgbClr val="FFC000"/>
              </a:solidFill>
              <a:effectLst/>
              <a:uLnTx/>
              <a:uFillTx/>
              <a:latin typeface="Arial"/>
              <a:ea typeface="微软雅黑" panose="020b0503020204020204" charset="-122"/>
              <a:cs typeface="微软雅黑" panose="020b0503020204020204" charset="-122"/>
              <a:sym typeface="Arial" pitchFamily="34" charset="0"/>
            </a:endParaRPr>
          </a:p>
        </p:txBody>
      </p:sp>
      <p:sp>
        <p:nvSpPr>
          <p:cNvPr id="37" name="矩形 36"/>
          <p:cNvSpPr/>
          <p:nvPr>
            <p:custDataLst>
              <p:tags r:id="rId10"/>
            </p:custDataLst>
          </p:nvPr>
        </p:nvSpPr>
        <p:spPr>
          <a:xfrm>
            <a:off x="949561" y="4460382"/>
            <a:ext cx="1242000" cy="322396"/>
          </a:xfrm>
          <a:prstGeom prst="rect">
            <a:avLst/>
          </a:prstGeom>
        </p:spPr>
        <p:txBody>
          <a:bodyPr wrap="square" bIns="0" anchor="ctr" anchorCtr="0">
            <a:no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20000"/>
              </a:lnSpc>
              <a:spcBef>
                <a:spcPct val="0"/>
              </a:spcBef>
              <a:spcAft>
                <a:spcPct val="0"/>
              </a:spcAft>
              <a:buClrTx/>
              <a:buSzTx/>
              <a:buFontTx/>
              <a:buNone/>
              <a:defRPr/>
            </a:pPr>
            <a:r>
              <a:rPr kumimoji="0" lang="zh-CN" altLang="en-US" sz="3200" b="1" i="0" u="none" strike="noStrike" kern="1200" cap="none" spc="300" normalizeH="0" noProof="0">
                <a:ln>
                  <a:noFill/>
                </a:ln>
                <a:gradFill>
                  <a:gsLst>
                    <a:gs pos="0">
                      <a:srgbClr val="FE4444"/>
                    </a:gs>
                    <a:gs pos="100000">
                      <a:srgbClr val="832B2B"/>
                    </a:gs>
                  </a:gsLst>
                  <a:lin scaled="0"/>
                </a:gradFill>
                <a:effectLst/>
                <a:uLnTx/>
                <a:uFillTx/>
                <a:latin typeface="微软雅黑" panose="020b0503020204020204" charset="-122"/>
                <a:ea typeface="微软雅黑" panose="020b0503020204020204" charset="-122"/>
                <a:cs typeface="微软雅黑" panose="020b0503020204020204" charset="-122"/>
                <a:sym typeface="Arial" pitchFamily="34" charset="0"/>
              </a:rPr>
              <a:t>计划阶段</a:t>
            </a:r>
            <a:endParaRPr kumimoji="0" lang="zh-CN" altLang="en-US" sz="3200" b="1" i="0" u="none" strike="noStrike" kern="1200" cap="none" spc="300" normalizeH="0" noProof="0">
              <a:ln>
                <a:noFill/>
              </a:ln>
              <a:gradFill>
                <a:gsLst>
                  <a:gs pos="0">
                    <a:srgbClr val="FE4444"/>
                  </a:gs>
                  <a:gs pos="100000">
                    <a:srgbClr val="832B2B"/>
                  </a:gs>
                </a:gsLst>
                <a:lin scaled="0"/>
              </a:gradFill>
              <a:effectLst/>
              <a:uLnTx/>
              <a:uFillTx/>
              <a:latin typeface="微软雅黑" panose="020b0503020204020204" charset="-122"/>
              <a:ea typeface="微软雅黑" panose="020b0503020204020204" charset="-122"/>
              <a:cs typeface="微软雅黑" panose="020b0503020204020204" charset="-122"/>
              <a:sym typeface="Arial" pitchFamily="34" charset="0"/>
            </a:endParaRPr>
          </a:p>
        </p:txBody>
      </p:sp>
      <p:sp>
        <p:nvSpPr>
          <p:cNvPr id="40" name="矩形 39"/>
          <p:cNvSpPr/>
          <p:nvPr>
            <p:custDataLst>
              <p:tags r:id="rId11"/>
            </p:custDataLst>
          </p:nvPr>
        </p:nvSpPr>
        <p:spPr>
          <a:xfrm>
            <a:off x="2950749" y="4460382"/>
            <a:ext cx="1242000" cy="322396"/>
          </a:xfrm>
          <a:prstGeom prst="rect">
            <a:avLst/>
          </a:prstGeom>
        </p:spPr>
        <p:txBody>
          <a:bodyPr wrap="square" bIns="0" anchor="ctr" anchorCtr="0">
            <a:no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20000"/>
              </a:lnSpc>
              <a:spcBef>
                <a:spcPct val="0"/>
              </a:spcBef>
              <a:spcAft>
                <a:spcPct val="0"/>
              </a:spcAft>
              <a:buClrTx/>
              <a:buSzTx/>
              <a:buFontTx/>
              <a:buNone/>
              <a:defRPr/>
            </a:pPr>
            <a:r>
              <a:rPr kumimoji="0" lang="zh-CN" altLang="en-US" sz="2800" b="1" i="0" u="none" strike="noStrike" kern="1200" cap="none" spc="300" normalizeH="0" noProof="0">
                <a:ln>
                  <a:noFill/>
                </a:ln>
                <a:solidFill>
                  <a:srgbClr val="92D050"/>
                </a:solidFill>
                <a:effectLst/>
                <a:uLnTx/>
                <a:uFillTx/>
                <a:latin typeface="微软雅黑" panose="020b0503020204020204" charset="-122"/>
                <a:ea typeface="微软雅黑" panose="020b0503020204020204" charset="-122"/>
                <a:cs typeface="微软雅黑" panose="020b0503020204020204" charset="-122"/>
                <a:sym typeface="Arial" pitchFamily="34" charset="0"/>
              </a:rPr>
              <a:t>实施阶段</a:t>
            </a:r>
            <a:endParaRPr kumimoji="0" lang="zh-CN" altLang="en-US" sz="2800" b="1" i="0" u="none" strike="noStrike" kern="1200" cap="none" spc="300" normalizeH="0" noProof="0">
              <a:ln>
                <a:noFill/>
              </a:ln>
              <a:solidFill>
                <a:srgbClr val="92D050"/>
              </a:solidFill>
              <a:effectLst/>
              <a:uLnTx/>
              <a:uFillTx/>
              <a:latin typeface="微软雅黑" panose="020b0503020204020204" charset="-122"/>
              <a:ea typeface="微软雅黑" panose="020b0503020204020204" charset="-122"/>
              <a:cs typeface="微软雅黑" panose="020b0503020204020204" charset="-122"/>
              <a:sym typeface="Arial" pitchFamily="34" charset="0"/>
            </a:endParaRPr>
          </a:p>
        </p:txBody>
      </p:sp>
      <p:sp>
        <p:nvSpPr>
          <p:cNvPr id="43" name="矩形 42"/>
          <p:cNvSpPr/>
          <p:nvPr>
            <p:custDataLst>
              <p:tags r:id="rId12"/>
            </p:custDataLst>
          </p:nvPr>
        </p:nvSpPr>
        <p:spPr>
          <a:xfrm>
            <a:off x="4951938" y="4460382"/>
            <a:ext cx="1242000" cy="322396"/>
          </a:xfrm>
          <a:prstGeom prst="rect">
            <a:avLst/>
          </a:prstGeom>
        </p:spPr>
        <p:txBody>
          <a:bodyPr wrap="square" bIns="0" anchor="ctr" anchorCtr="0">
            <a:no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20000"/>
              </a:lnSpc>
              <a:spcBef>
                <a:spcPct val="0"/>
              </a:spcBef>
              <a:spcAft>
                <a:spcPct val="0"/>
              </a:spcAft>
              <a:buClrTx/>
              <a:buSzTx/>
              <a:buFontTx/>
              <a:buNone/>
              <a:defRPr/>
            </a:pPr>
            <a:r>
              <a:rPr kumimoji="0" lang="zh-CN" altLang="en-US" sz="2800" b="1" i="0" u="none" strike="noStrike" kern="1200" cap="none" spc="300" normalizeH="0" noProof="0">
                <a:ln>
                  <a:noFill/>
                </a:ln>
                <a:solidFill>
                  <a:srgbClr val="2196F3"/>
                </a:solidFill>
                <a:effectLst/>
                <a:uLnTx/>
                <a:uFillTx/>
                <a:latin typeface="微软雅黑" panose="020b0503020204020204" charset="-122"/>
                <a:ea typeface="微软雅黑" panose="020b0503020204020204" charset="-122"/>
                <a:cs typeface="微软雅黑" panose="020b0503020204020204" charset="-122"/>
                <a:sym typeface="Arial" pitchFamily="34" charset="0"/>
              </a:rPr>
              <a:t>检查阶段</a:t>
            </a:r>
            <a:endParaRPr kumimoji="0" lang="zh-CN" altLang="en-US" sz="2800" b="1" i="0" u="none" strike="noStrike" kern="1200" cap="none" spc="300" normalizeH="0" noProof="0">
              <a:ln>
                <a:noFill/>
              </a:ln>
              <a:solidFill>
                <a:srgbClr val="2196F3"/>
              </a:solidFill>
              <a:effectLst/>
              <a:uLnTx/>
              <a:uFillTx/>
              <a:latin typeface="微软雅黑" panose="020b0503020204020204" charset="-122"/>
              <a:ea typeface="微软雅黑" panose="020b0503020204020204" charset="-122"/>
              <a:cs typeface="微软雅黑" panose="020b0503020204020204" charset="-122"/>
              <a:sym typeface="Arial" pitchFamily="34" charset="0"/>
            </a:endParaRPr>
          </a:p>
        </p:txBody>
      </p:sp>
      <p:sp>
        <p:nvSpPr>
          <p:cNvPr id="46" name="矩形 45"/>
          <p:cNvSpPr/>
          <p:nvPr>
            <p:custDataLst>
              <p:tags r:id="rId13"/>
            </p:custDataLst>
          </p:nvPr>
        </p:nvSpPr>
        <p:spPr>
          <a:xfrm>
            <a:off x="6953126" y="4460382"/>
            <a:ext cx="1242000" cy="322396"/>
          </a:xfrm>
          <a:prstGeom prst="rect">
            <a:avLst/>
          </a:prstGeom>
        </p:spPr>
        <p:txBody>
          <a:bodyPr wrap="square" bIns="0" anchor="ctr" anchorCtr="0">
            <a:no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457200" rtl="0" eaLnBrk="1" fontAlgn="auto" latinLnBrk="0" hangingPunct="1">
              <a:lnSpc>
                <a:spcPct val="120000"/>
              </a:lnSpc>
              <a:spcBef>
                <a:spcPct val="0"/>
              </a:spcBef>
              <a:spcAft>
                <a:spcPct val="0"/>
              </a:spcAft>
              <a:buClrTx/>
              <a:buSzTx/>
              <a:buFontTx/>
              <a:buNone/>
              <a:defRPr/>
            </a:pPr>
            <a:r>
              <a:rPr kumimoji="0" lang="zh-CN" altLang="en-US" sz="2800" b="1" i="0" u="none" strike="noStrike" kern="1200" cap="none" spc="300" normalizeH="0" noProof="0">
                <a:ln>
                  <a:noFill/>
                </a:ln>
                <a:solidFill>
                  <a:srgbClr val="FFC000"/>
                </a:solidFill>
                <a:effectLst/>
                <a:uLnTx/>
                <a:uFillTx/>
                <a:latin typeface="微软雅黑" panose="020b0503020204020204" charset="-122"/>
                <a:ea typeface="微软雅黑" panose="020b0503020204020204" charset="-122"/>
                <a:cs typeface="微软雅黑" panose="020b0503020204020204" charset="-122"/>
                <a:sym typeface="Arial" pitchFamily="34" charset="0"/>
              </a:rPr>
              <a:t>改进阶段</a:t>
            </a:r>
            <a:endParaRPr kumimoji="0" lang="zh-CN" altLang="en-US" sz="2800" b="1" i="0" u="none" strike="noStrike" kern="1200" cap="none" spc="300" normalizeH="0" noProof="0">
              <a:ln>
                <a:noFill/>
              </a:ln>
              <a:solidFill>
                <a:srgbClr val="FFC000"/>
              </a:solidFill>
              <a:effectLst/>
              <a:uLnTx/>
              <a:uFillTx/>
              <a:latin typeface="微软雅黑" panose="020b0503020204020204" charset="-122"/>
              <a:ea typeface="微软雅黑" panose="020b0503020204020204" charset="-122"/>
              <a:cs typeface="微软雅黑" panose="020b0503020204020204" charset="-122"/>
              <a:sym typeface="Arial" pitchFamily="34" charset="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3" name="内容占位符 2"/>
          <p:cNvSpPr>
            <a:spLocks noGrp="1"/>
          </p:cNvSpPr>
          <p:nvPr>
            <p:ph idx="1"/>
          </p:nvPr>
        </p:nvSpPr>
        <p:spPr/>
        <p:txBody>
          <a:bodyPr/>
          <a:lstStyle/>
          <a:p>
            <a:endParaRPr lang="zh-CN" altLang="en-US"/>
          </a:p>
        </p:txBody>
      </p:sp>
      <p:pic>
        <p:nvPicPr>
          <p:cNvPr id="2074" name="New picture"/>
          <p:cNvPicPr>
            <a:picLocks noChangeAspect="1"/>
          </p:cNvPicPr>
          <p:nvPr>
            <p:custDataLst>
              <p:tags r:id="rId3"/>
            </p:custDataLst>
          </p:nvPr>
        </p:nvPicPr>
        <p:blipFill>
          <a:blip r:embed="rId2"/>
          <a:stretch>
            <a:fillRect/>
          </a:stretch>
        </p:blipFill>
        <p:spPr>
          <a:xfrm>
            <a:off x="35560" y="919480"/>
            <a:ext cx="8805545" cy="5511800"/>
          </a:xfrm>
          <a:prstGeom prst="rect">
            <a:avLst/>
          </a:prstGeom>
          <a:noFill/>
          <a:ln w="9525">
            <a:noFill/>
          </a:ln>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8"/>
          <a:stretch>
            <a:fillRect/>
          </a:stretch>
        </a:blipFill>
        <a:effectLst/>
      </p:bgPr>
    </p:bg>
    <p:spTree>
      <p:nvGrpSpPr>
        <p:cNvPr id="1" name=""/>
        <p:cNvGrpSpPr/>
        <p:nvPr/>
      </p:nvGrpSpPr>
      <p:grpSpPr>
        <a:xfrm>
          <a:off x="0" y="0"/>
          <a:ext cx="0" cy="0"/>
        </a:xfrm>
      </p:grpSpPr>
      <p:sp>
        <p:nvSpPr>
          <p:cNvPr id="9" name="矩形 8"/>
          <p:cNvSpPr/>
          <p:nvPr/>
        </p:nvSpPr>
        <p:spPr>
          <a:xfrm>
            <a:off x="3872389" y="2184083"/>
            <a:ext cx="5097780" cy="3144203"/>
          </a:xfrm>
          <a:prstGeom prst="rect">
            <a:avLst/>
          </a:prstGeom>
          <a:noFill/>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00"/>
          </a:p>
        </p:txBody>
      </p:sp>
      <p:sp>
        <p:nvSpPr>
          <p:cNvPr id="8" name="文本框 7"/>
          <p:cNvSpPr txBox="1"/>
          <p:nvPr/>
        </p:nvSpPr>
        <p:spPr>
          <a:xfrm>
            <a:off x="436245" y="2835116"/>
            <a:ext cx="3261360" cy="313817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457200" fontAlgn="auto">
              <a:lnSpc>
                <a:spcPct val="150000"/>
              </a:lnSpc>
              <a:buClrTx/>
              <a:buSzTx/>
              <a:buNone/>
            </a:pPr>
            <a:r>
              <a:rPr lang="zh-CN" altLang="en-US" sz="1400">
                <a:latin typeface="微软雅黑" panose="020b0503020204020204" charset="-122"/>
                <a:ea typeface="微软雅黑" panose="020b0503020204020204" charset="-122"/>
                <a:sym typeface="+mn-ea"/>
              </a:rPr>
              <a:t>选题理由：</a:t>
            </a:r>
            <a:r>
              <a:rPr lang="zh-CN" altLang="en-US" sz="1400">
                <a:sym typeface="+mn-ea"/>
              </a:rPr>
              <a:t>从</a:t>
            </a:r>
            <a:r>
              <a:rPr lang="en-US" altLang="zh-CN" sz="1400">
                <a:sym typeface="+mn-ea"/>
              </a:rPr>
              <a:t>2020</a:t>
            </a:r>
            <a:r>
              <a:rPr lang="zh-CN" altLang="en-US" sz="1400">
                <a:sym typeface="+mn-ea"/>
              </a:rPr>
              <a:t>年</a:t>
            </a:r>
            <a:r>
              <a:rPr lang="en-US" altLang="zh-CN" sz="1400">
                <a:sym typeface="+mn-ea"/>
              </a:rPr>
              <a:t>7</a:t>
            </a:r>
            <a:r>
              <a:rPr lang="zh-CN" altLang="en-US" sz="1400">
                <a:sym typeface="+mn-ea"/>
              </a:rPr>
              <a:t>月，我院进入三甲创评工作，根据三甲医院评审标准（</a:t>
            </a:r>
            <a:r>
              <a:rPr lang="en-US" altLang="zh-CN" sz="1400">
                <a:sym typeface="+mn-ea"/>
              </a:rPr>
              <a:t>2020</a:t>
            </a:r>
            <a:r>
              <a:rPr lang="zh-CN" altLang="en-US" sz="1400">
                <a:sym typeface="+mn-ea"/>
              </a:rPr>
              <a:t>年版）江西省实施细则第二章</a:t>
            </a:r>
            <a:r>
              <a:rPr lang="en-US" altLang="zh-CN" sz="1400">
                <a:sym typeface="+mn-ea"/>
              </a:rPr>
              <a:t>2.2.42.3.3</a:t>
            </a:r>
            <a:r>
              <a:rPr lang="zh-CN" altLang="en-US" sz="1400">
                <a:sym typeface="+mn-ea"/>
              </a:rPr>
              <a:t>条款要求各种不良反应所获得的诊断应规范填写在病案首页中，无遗漏。临床</a:t>
            </a:r>
            <a:r>
              <a:rPr lang="zh-CN" altLang="en-US" sz="1200">
                <a:latin typeface="微软雅黑" panose="020b0503020204020204" charset="-122"/>
                <a:ea typeface="微软雅黑" panose="020b0503020204020204" charset="-122"/>
                <a:sym typeface="+mn-ea"/>
              </a:rPr>
              <a:t>不良事件需在首页漏填率远高于科室目标值，临床不良事件漏填诊断率</a:t>
            </a:r>
            <a:r>
              <a:rPr lang="en-US" altLang="zh-CN" sz="1200">
                <a:latin typeface="微软雅黑" panose="020b0503020204020204" charset="-122"/>
                <a:ea typeface="微软雅黑" panose="020b0503020204020204" charset="-122"/>
              </a:rPr>
              <a:t>=</a:t>
            </a:r>
            <a:r>
              <a:rPr lang="zh-CN" altLang="en-US" sz="1200">
                <a:latin typeface="微软雅黑" panose="020b0503020204020204" charset="-122"/>
                <a:ea typeface="微软雅黑" panose="020b0503020204020204" charset="-122"/>
              </a:rPr>
              <a:t>首页不良事件漏诊断数</a:t>
            </a:r>
            <a:r>
              <a:rPr lang="en-US" altLang="zh-CN" sz="1200">
                <a:latin typeface="微软雅黑" panose="020b0503020204020204" charset="-122"/>
                <a:ea typeface="微软雅黑" panose="020b0503020204020204" charset="-122"/>
              </a:rPr>
              <a:t>/</a:t>
            </a:r>
            <a:r>
              <a:rPr lang="zh-CN" altLang="en-US" sz="1200">
                <a:latin typeface="微软雅黑" panose="020b0503020204020204" charset="-122"/>
                <a:ea typeface="微软雅黑" panose="020b0503020204020204" charset="-122"/>
              </a:rPr>
              <a:t>需首页诊断</a:t>
            </a:r>
            <a:r>
              <a:rPr lang="zh-CN" altLang="en-US" sz="1200">
                <a:latin typeface="微软雅黑" panose="020b0503020204020204" charset="-122"/>
                <a:ea typeface="微软雅黑" panose="020b0503020204020204" charset="-122"/>
                <a:sym typeface="+mn-ea"/>
              </a:rPr>
              <a:t>不良事件数</a:t>
            </a:r>
            <a:endParaRPr lang="zh-CN" altLang="en-US" sz="1200">
              <a:latin typeface="微软雅黑" panose="020b0503020204020204" charset="-122"/>
              <a:ea typeface="微软雅黑" panose="020b0503020204020204" charset="-122"/>
            </a:endParaRPr>
          </a:p>
          <a:p>
            <a:pPr indent="457200" fontAlgn="auto">
              <a:lnSpc>
                <a:spcPct val="150000"/>
              </a:lnSpc>
            </a:pPr>
            <a:r>
              <a:rPr lang="zh-CN" altLang="en-US" sz="1200">
                <a:latin typeface="微软雅黑" panose="020b0503020204020204" charset="-122"/>
                <a:ea typeface="微软雅黑" panose="020b0503020204020204" charset="-122"/>
                <a:sym typeface="+mn-ea"/>
              </a:rPr>
              <a:t>目标：在</a:t>
            </a:r>
            <a:r>
              <a:rPr lang="en-US" altLang="zh-CN" sz="1200">
                <a:latin typeface="微软雅黑" panose="020b0503020204020204" charset="-122"/>
                <a:ea typeface="微软雅黑" panose="020b0503020204020204" charset="-122"/>
                <a:sym typeface="+mn-ea"/>
              </a:rPr>
              <a:t>6</a:t>
            </a:r>
            <a:r>
              <a:rPr lang="zh-CN" altLang="en-US" sz="1200">
                <a:latin typeface="微软雅黑" panose="020b0503020204020204" charset="-122"/>
                <a:ea typeface="微软雅黑" panose="020b0503020204020204" charset="-122"/>
                <a:sym typeface="+mn-ea"/>
              </a:rPr>
              <a:t>个月之内实现</a:t>
            </a:r>
            <a:r>
              <a:rPr lang="zh-CN" altLang="en-US" sz="1200">
                <a:sym typeface="+mn-ea"/>
              </a:rPr>
              <a:t>临床</a:t>
            </a:r>
            <a:r>
              <a:rPr lang="zh-CN" altLang="en-US" sz="1200">
                <a:latin typeface="微软雅黑" panose="020b0503020204020204" charset="-122"/>
                <a:ea typeface="微软雅黑" panose="020b0503020204020204" charset="-122"/>
                <a:sym typeface="+mn-ea"/>
              </a:rPr>
              <a:t>不良事件需在首页漏填率</a:t>
            </a:r>
            <a:r>
              <a:rPr lang="en-US" altLang="zh-CN" sz="1200">
                <a:latin typeface="微软雅黑" panose="020b0503020204020204" charset="-122"/>
                <a:ea typeface="微软雅黑" panose="020b0503020204020204" charset="-122"/>
                <a:sym typeface="+mn-ea"/>
              </a:rPr>
              <a:t>≤20%</a:t>
            </a:r>
            <a:endParaRPr lang="en-US" altLang="zh-CN" sz="1200">
              <a:latin typeface="微软雅黑" panose="020b0503020204020204" charset="-122"/>
              <a:ea typeface="微软雅黑" panose="020b0503020204020204" charset="-122"/>
              <a:sym typeface="+mn-ea"/>
            </a:endParaRPr>
          </a:p>
        </p:txBody>
      </p:sp>
      <p:sp>
        <p:nvSpPr>
          <p:cNvPr id="7" name="文本框 6"/>
          <p:cNvSpPr txBox="1"/>
          <p:nvPr>
            <p:custDataLst>
              <p:tags r:id="rId2"/>
            </p:custDataLst>
          </p:nvPr>
        </p:nvSpPr>
        <p:spPr>
          <a:xfrm>
            <a:off x="5215890" y="1702594"/>
            <a:ext cx="2436019" cy="598805"/>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457200" fontAlgn="auto">
              <a:lnSpc>
                <a:spcPct val="150000"/>
              </a:lnSpc>
            </a:pPr>
            <a:endParaRPr lang="zh-CN" altLang="en-US" sz="100">
              <a:latin typeface="微软雅黑" panose="020b0503020204020204" charset="-122"/>
              <a:ea typeface="微软雅黑" panose="020b0503020204020204" charset="-122"/>
            </a:endParaRPr>
          </a:p>
          <a:p>
            <a:pPr indent="457200" fontAlgn="auto">
              <a:lnSpc>
                <a:spcPct val="150000"/>
              </a:lnSpc>
            </a:pPr>
            <a:r>
              <a:rPr lang="zh-CN" altLang="en-US" sz="2100">
                <a:latin typeface="微软雅黑" panose="020b0503020204020204" charset="-122"/>
                <a:ea typeface="微软雅黑" panose="020b0503020204020204" charset="-122"/>
              </a:rPr>
              <a:t>目前数据情况</a:t>
            </a:r>
            <a:endParaRPr lang="zh-CN" altLang="en-US" sz="2100">
              <a:latin typeface="微软雅黑" panose="020b0503020204020204" charset="-122"/>
              <a:ea typeface="微软雅黑" panose="020b0503020204020204" charset="-122"/>
            </a:endParaRPr>
          </a:p>
        </p:txBody>
      </p:sp>
      <p:sp>
        <p:nvSpPr>
          <p:cNvPr id="10" name="矩形 9"/>
          <p:cNvSpPr/>
          <p:nvPr>
            <p:custDataLst>
              <p:tags r:id="rId3"/>
            </p:custDataLst>
          </p:nvPr>
        </p:nvSpPr>
        <p:spPr>
          <a:xfrm>
            <a:off x="322580" y="2926080"/>
            <a:ext cx="3549650" cy="3809365"/>
          </a:xfrm>
          <a:prstGeom prst="rect">
            <a:avLst/>
          </a:prstGeom>
          <a:noFill/>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00"/>
          </a:p>
        </p:txBody>
      </p:sp>
      <p:pic>
        <p:nvPicPr>
          <p:cNvPr id="11" name="图片 10" descr="31393935333139393b31373432363132393b65705b5731"/>
          <p:cNvPicPr>
            <a:picLocks noChangeAspect="1"/>
          </p:cNvPicPr>
          <p:nvPr/>
        </p:nvPicPr>
        <p:blipFill>
          <a:blip r:embed="rId4"/>
          <a:stretch>
            <a:fillRect/>
          </a:stretch>
        </p:blipFill>
        <p:spPr>
          <a:xfrm>
            <a:off x="1560671" y="1702594"/>
            <a:ext cx="685800" cy="685800"/>
          </a:xfrm>
          <a:prstGeom prst="rect">
            <a:avLst/>
          </a:prstGeom>
        </p:spPr>
      </p:pic>
      <p:pic>
        <p:nvPicPr>
          <p:cNvPr id="12" name="图片 11" descr="31393935333139393b31373432363133303b65705b5732"/>
          <p:cNvPicPr>
            <a:picLocks noChangeAspect="1"/>
          </p:cNvPicPr>
          <p:nvPr/>
        </p:nvPicPr>
        <p:blipFill>
          <a:blip r:embed="rId5"/>
          <a:stretch>
            <a:fillRect/>
          </a:stretch>
        </p:blipFill>
        <p:spPr>
          <a:xfrm>
            <a:off x="4914900" y="1702594"/>
            <a:ext cx="685800" cy="685800"/>
          </a:xfrm>
          <a:prstGeom prst="rect">
            <a:avLst/>
          </a:prstGeom>
        </p:spPr>
      </p:pic>
      <p:sp>
        <p:nvSpPr>
          <p:cNvPr id="3" name="文本框 2"/>
          <p:cNvSpPr txBox="1"/>
          <p:nvPr/>
        </p:nvSpPr>
        <p:spPr>
          <a:xfrm>
            <a:off x="4445318" y="2577941"/>
            <a:ext cx="3690938" cy="437515"/>
          </a:xfrm>
          <a:prstGeom prst="rect">
            <a:avLst/>
          </a:prstGeom>
          <a:noFill/>
        </p:spPr>
        <p:txBody>
          <a:bodyPr wrap="square" rtlCol="0" anchor="t">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150000"/>
              </a:lnSpc>
            </a:pPr>
            <a:r>
              <a:rPr lang="zh-CN" altLang="en-US" sz="1500" b="1" smtClean="0">
                <a:latin typeface="宋体" panose="02010600030101010101" pitchFamily="2" charset="-122"/>
                <a:sym typeface="+mn-ea"/>
              </a:rPr>
              <a:t>临床不良事件在首页诊断漏填率</a:t>
            </a:r>
            <a:endParaRPr lang="zh-CN" altLang="en-US" sz="1500" b="1" smtClean="0">
              <a:latin typeface="宋体" panose="02010600030101010101" pitchFamily="2" charset="-122"/>
              <a:sym typeface="+mn-ea"/>
            </a:endParaRPr>
          </a:p>
        </p:txBody>
      </p:sp>
      <p:graphicFrame>
        <p:nvGraphicFramePr>
          <p:cNvPr id="13" name="图表 1"/>
          <p:cNvGraphicFramePr/>
          <p:nvPr/>
        </p:nvGraphicFramePr>
        <p:xfrm>
          <a:off x="3901916" y="3375184"/>
          <a:ext cx="3187065" cy="1581626"/>
        </p:xfrm>
        <a:graphic>
          <a:graphicData uri="http://schemas.openxmlformats.org/drawingml/2006/chart">
            <c:chart xmlns:c="http://schemas.openxmlformats.org/drawingml/2006/chart" r:id="rId6"/>
          </a:graphicData>
        </a:graphic>
      </p:graphicFrame>
      <p:sp>
        <p:nvSpPr>
          <p:cNvPr id="2" name="文本框 1"/>
          <p:cNvSpPr txBox="1"/>
          <p:nvPr/>
        </p:nvSpPr>
        <p:spPr>
          <a:xfrm>
            <a:off x="7089140" y="3435350"/>
            <a:ext cx="1767205" cy="156845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200">
                <a:sym typeface="+mn-ea"/>
              </a:rPr>
              <a:t>2021</a:t>
            </a:r>
            <a:r>
              <a:rPr lang="zh-CN" altLang="en-US" sz="1200">
                <a:sym typeface="+mn-ea"/>
              </a:rPr>
              <a:t>年度</a:t>
            </a:r>
            <a:r>
              <a:rPr lang="en-US" altLang="zh-CN" sz="1200">
                <a:sym typeface="+mn-ea"/>
              </a:rPr>
              <a:t>7</a:t>
            </a:r>
            <a:r>
              <a:rPr lang="zh-CN" altLang="en-US" sz="1200">
                <a:sym typeface="+mn-ea"/>
              </a:rPr>
              <a:t>月份至</a:t>
            </a:r>
            <a:r>
              <a:rPr lang="en-US" altLang="zh-CN" sz="1200">
                <a:sym typeface="+mn-ea"/>
              </a:rPr>
              <a:t>12</a:t>
            </a:r>
            <a:r>
              <a:rPr lang="zh-CN" altLang="en-US" sz="1200">
                <a:sym typeface="+mn-ea"/>
              </a:rPr>
              <a:t>月份：</a:t>
            </a:r>
            <a:endParaRPr lang="zh-CN" altLang="en-US" sz="1200">
              <a:sym typeface="+mn-ea"/>
            </a:endParaRPr>
          </a:p>
          <a:p>
            <a:r>
              <a:rPr lang="zh-CN" altLang="en-US" sz="1200">
                <a:sym typeface="+mn-ea"/>
              </a:rPr>
              <a:t>需在首页诊断的不良事件</a:t>
            </a:r>
            <a:r>
              <a:rPr lang="en-US" altLang="zh-CN" sz="1200">
                <a:sym typeface="+mn-ea"/>
              </a:rPr>
              <a:t>96</a:t>
            </a:r>
            <a:r>
              <a:rPr lang="zh-CN" altLang="en-US" sz="1200">
                <a:sym typeface="+mn-ea"/>
              </a:rPr>
              <a:t>起；漏填诊断的有</a:t>
            </a:r>
            <a:r>
              <a:rPr lang="en-US" altLang="zh-CN" sz="1200">
                <a:sym typeface="+mn-ea"/>
              </a:rPr>
              <a:t>62</a:t>
            </a:r>
            <a:r>
              <a:rPr lang="zh-CN" altLang="en-US" sz="1200">
                <a:sym typeface="+mn-ea"/>
              </a:rPr>
              <a:t>起</a:t>
            </a:r>
            <a:endParaRPr lang="zh-CN" altLang="en-US" sz="1200">
              <a:sym typeface="+mn-ea"/>
            </a:endParaRPr>
          </a:p>
          <a:p>
            <a:endParaRPr lang="en-US" altLang="zh-CN" sz="1200">
              <a:sym typeface="+mn-ea"/>
            </a:endParaRPr>
          </a:p>
          <a:p>
            <a:r>
              <a:rPr lang="zh-CN" altLang="en-US" sz="1200" b="1">
                <a:solidFill>
                  <a:srgbClr val="FF0000"/>
                </a:solidFill>
                <a:sym typeface="+mn-ea"/>
              </a:rPr>
              <a:t>漏填率：</a:t>
            </a:r>
            <a:r>
              <a:rPr lang="en-US" altLang="zh-CN" sz="1200" b="1">
                <a:solidFill>
                  <a:srgbClr val="FF0000"/>
                </a:solidFill>
                <a:sym typeface="+mn-ea"/>
              </a:rPr>
              <a:t>64.58%</a:t>
            </a:r>
            <a:endParaRPr lang="zh-CN" altLang="en-US" sz="1200"/>
          </a:p>
          <a:p>
            <a:endParaRPr lang="zh-CN" altLang="en-US" sz="1200"/>
          </a:p>
        </p:txBody>
      </p:sp>
      <p:sp>
        <p:nvSpPr>
          <p:cNvPr id="14" name="标题 1"/>
          <p:cNvSpPr>
            <a:spLocks noGrp="1"/>
          </p:cNvSpPr>
          <p:nvPr/>
        </p:nvSpPr>
        <p:spPr>
          <a:xfrm>
            <a:off x="457200" y="633413"/>
            <a:ext cx="8229600" cy="1143000"/>
          </a:xfrm>
          <a:prstGeom prst="rect">
            <a:avLst/>
          </a:prstGeom>
          <a:noFill/>
          <a:ln w="9525">
            <a:noFill/>
          </a:ln>
        </p:spPr>
        <p:txBody>
          <a:bodyPr anchor="ctr" anchorCtr="0"/>
          <a:lstStyle>
            <a:defPPr>
              <a:defRPr lang="zh-CN"/>
            </a:defPPr>
            <a:lvl1pPr marL="0" lvl="0" indent="0" algn="ctr" defTabSz="91440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b="1">
                <a:solidFill>
                  <a:srgbClr val="F43308"/>
                </a:solidFill>
              </a:rPr>
              <a:t>P</a:t>
            </a:r>
            <a:r>
              <a:rPr lang="zh-CN" altLang="en-US" sz="3200" b="1">
                <a:solidFill>
                  <a:srgbClr val="F43308"/>
                </a:solidFill>
              </a:rPr>
              <a:t>阶段</a:t>
            </a:r>
            <a:r>
              <a:rPr lang="en-US" altLang="zh-CN" sz="3200" b="1">
                <a:solidFill>
                  <a:srgbClr val="F43308"/>
                </a:solidFill>
              </a:rPr>
              <a:t>——</a:t>
            </a:r>
            <a:r>
              <a:rPr lang="zh-CN" altLang="en-US" sz="3200" b="1">
                <a:solidFill>
                  <a:srgbClr val="F43308"/>
                </a:solidFill>
              </a:rPr>
              <a:t>主题选定</a:t>
            </a:r>
            <a:endParaRPr lang="zh-CN" altLang="en-US" sz="3200" b="1">
              <a:solidFill>
                <a:srgbClr val="F43308"/>
              </a:solidFill>
            </a:endParaRPr>
          </a:p>
        </p:txBody>
      </p:sp>
      <p:sp>
        <p:nvSpPr>
          <p:cNvPr id="15" name="矩形 14"/>
          <p:cNvSpPr/>
          <p:nvPr/>
        </p:nvSpPr>
        <p:spPr>
          <a:xfrm flipV="1">
            <a:off x="590550" y="1521460"/>
            <a:ext cx="8188325" cy="7620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graphicFrame>
        <p:nvGraphicFramePr>
          <p:cNvPr id="5" name="图表 4"/>
          <p:cNvGraphicFramePr/>
          <p:nvPr/>
        </p:nvGraphicFramePr>
        <p:xfrm>
          <a:off x="4073525" y="3152140"/>
          <a:ext cx="3016250" cy="1929130"/>
        </p:xfrm>
        <a:graphic>
          <a:graphicData uri="http://schemas.openxmlformats.org/drawingml/2006/chart">
            <c:chart xmlns:c="http://schemas.openxmlformats.org/drawingml/2006/chart" r:id="rId7"/>
          </a:graphicData>
        </a:graphic>
      </p:graphicFrame>
    </p:spTree>
    <p:custDataLst>
      <p:tags r:id="rId9"/>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5" name="标题 1"/>
          <p:cNvSpPr>
            <a:spLocks noGrp="1"/>
          </p:cNvSpPr>
          <p:nvPr/>
        </p:nvSpPr>
        <p:spPr>
          <a:xfrm>
            <a:off x="457200" y="633413"/>
            <a:ext cx="8229600" cy="1143000"/>
          </a:xfrm>
          <a:prstGeom prst="rect">
            <a:avLst/>
          </a:prstGeom>
          <a:noFill/>
          <a:ln w="9525">
            <a:noFill/>
          </a:ln>
        </p:spPr>
        <p:txBody>
          <a:bodyPr anchor="ctr" anchorCtr="0"/>
          <a:lstStyle>
            <a:defPPr>
              <a:defRPr lang="zh-CN"/>
            </a:defPPr>
            <a:lvl1pPr marL="0" lvl="0" indent="0" algn="ctr" defTabSz="91440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b="1">
                <a:solidFill>
                  <a:srgbClr val="F43308"/>
                </a:solidFill>
              </a:rPr>
              <a:t>P</a:t>
            </a:r>
            <a:r>
              <a:rPr lang="zh-CN" altLang="en-US" sz="3200" b="1">
                <a:solidFill>
                  <a:srgbClr val="F43308"/>
                </a:solidFill>
              </a:rPr>
              <a:t>阶段</a:t>
            </a:r>
            <a:r>
              <a:rPr lang="en-US" altLang="zh-CN" sz="3200" b="1">
                <a:solidFill>
                  <a:srgbClr val="F43308"/>
                </a:solidFill>
              </a:rPr>
              <a:t>——</a:t>
            </a:r>
            <a:r>
              <a:rPr lang="zh-CN" altLang="en-US" sz="3200" b="1">
                <a:solidFill>
                  <a:schemeClr val="tx1"/>
                </a:solidFill>
              </a:rPr>
              <a:t>成立改进小组（</a:t>
            </a:r>
            <a:r>
              <a:rPr lang="en-US" altLang="zh-CN" sz="3200" b="1">
                <a:solidFill>
                  <a:schemeClr val="tx1"/>
                </a:solidFill>
              </a:rPr>
              <a:t>CQI</a:t>
            </a:r>
            <a:r>
              <a:rPr lang="zh-CN" altLang="en-US" sz="3200" b="1">
                <a:solidFill>
                  <a:schemeClr val="tx1"/>
                </a:solidFill>
              </a:rPr>
              <a:t>小组）</a:t>
            </a:r>
            <a:endParaRPr lang="zh-CN" altLang="en-US" sz="3200" b="1">
              <a:solidFill>
                <a:schemeClr val="tx1"/>
              </a:solidFill>
            </a:endParaRPr>
          </a:p>
        </p:txBody>
      </p:sp>
      <p:sp>
        <p:nvSpPr>
          <p:cNvPr id="6" name="矩形 5"/>
          <p:cNvSpPr/>
          <p:nvPr/>
        </p:nvSpPr>
        <p:spPr>
          <a:xfrm flipV="1">
            <a:off x="590550" y="1521460"/>
            <a:ext cx="8188325" cy="7620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graphicFrame>
        <p:nvGraphicFramePr>
          <p:cNvPr id="4" name="内容占位符 3"/>
          <p:cNvGraphicFramePr>
            <a:graphicFrameLocks noGrp="1"/>
          </p:cNvGraphicFramePr>
          <p:nvPr>
            <p:ph idx="1"/>
            <p:custDataLst>
              <p:tags r:id="rId2"/>
            </p:custDataLst>
          </p:nvPr>
        </p:nvGraphicFramePr>
        <p:xfrm>
          <a:off x="788670" y="1678305"/>
          <a:ext cx="7898765" cy="5109845"/>
        </p:xfrm>
        <a:graphic>
          <a:graphicData uri="http://schemas.openxmlformats.org/drawingml/2006/table">
            <a:tbl>
              <a:tblPr firstRow="1" bandRow="1">
                <a:tableStyleId>{616DA210-FB5B-4158-B5E0-FEB733F419BA}</a:tableStyleId>
              </a:tblPr>
              <a:tblGrid>
                <a:gridCol w="1338580"/>
                <a:gridCol w="838200"/>
                <a:gridCol w="713740"/>
                <a:gridCol w="5008245"/>
              </a:tblGrid>
              <a:tr h="314325">
                <a:tc>
                  <a:txBody>
                    <a:bodyPr vert="horz" wrap="square"/>
                    <a:lstStyle/>
                    <a:p>
                      <a:pPr indent="0" algn="ctr" fontAlgn="auto">
                        <a:lnSpc>
                          <a:spcPct val="120000"/>
                        </a:lnSpc>
                        <a:spcBef>
                          <a:spcPct val="0"/>
                        </a:spcBef>
                        <a:spcAft>
                          <a:spcPct val="0"/>
                        </a:spcAft>
                        <a:buNone/>
                      </a:pPr>
                      <a:r>
                        <a:rPr lang="zh-CN" altLang="en-US" sz="1200" b="1" spc="120">
                          <a:solidFill>
                            <a:schemeClr val="bg1"/>
                          </a:solidFill>
                          <a:uFillTx/>
                          <a:latin typeface="Arial" pitchFamily="34" charset="0"/>
                          <a:ea typeface="黑体" panose="02010609060101010101" charset="-122"/>
                        </a:rPr>
                        <a:t>科室</a:t>
                      </a:r>
                      <a:endParaRPr lang="zh-CN" altLang="en-US" sz="1200" b="1" spc="120">
                        <a:solidFill>
                          <a:schemeClr val="bg1"/>
                        </a:solidFill>
                        <a:uFillTx/>
                        <a:latin typeface="Arial" pitchFamily="34" charset="0"/>
                        <a:ea typeface="黑体" panose="02010609060101010101" charset="-122"/>
                      </a:endParaRPr>
                    </a:p>
                  </a:txBody>
                  <a:tcPr marL="88900" marR="88900" marT="47625" marB="47625" anchor="ctr">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a:solidFill>
                        <a:schemeClr val="tx1"/>
                      </a:solidFill>
                      <a:prstDash val="solid"/>
                    </a:lnB>
                    <a:solidFill>
                      <a:schemeClr val="accent1">
                        <a:lumMod val="75000"/>
                      </a:schemeClr>
                    </a:solidFill>
                  </a:tcPr>
                </a:tc>
                <a:tc>
                  <a:txBody>
                    <a:bodyPr vert="horz" wrap="square"/>
                    <a:lstStyle/>
                    <a:p>
                      <a:pPr indent="0" algn="ctr" fontAlgn="auto">
                        <a:lnSpc>
                          <a:spcPct val="120000"/>
                        </a:lnSpc>
                        <a:spcBef>
                          <a:spcPct val="0"/>
                        </a:spcBef>
                        <a:spcAft>
                          <a:spcPct val="0"/>
                        </a:spcAft>
                        <a:buNone/>
                      </a:pPr>
                      <a:r>
                        <a:rPr lang="zh-CN" sz="1200" b="1" spc="120">
                          <a:solidFill>
                            <a:schemeClr val="bg1"/>
                          </a:solidFill>
                          <a:uFillTx/>
                          <a:latin typeface="Arial" pitchFamily="34" charset="0"/>
                          <a:ea typeface="黑体" panose="02010609060101010101" charset="-122"/>
                        </a:rPr>
                        <a:t>姓名</a:t>
                      </a:r>
                      <a:endParaRPr lang="zh-CN" sz="1200" b="1" spc="120">
                        <a:solidFill>
                          <a:schemeClr val="bg1"/>
                        </a:solidFill>
                        <a:uFillTx/>
                        <a:latin typeface="Arial" pitchFamily="34" charset="0"/>
                        <a:ea typeface="黑体" panose="02010609060101010101" charset="-122"/>
                      </a:endParaRPr>
                    </a:p>
                  </a:txBody>
                  <a:tcPr marL="88900" marR="88900" marT="47625" marB="47625"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vert="horz" wrap="square"/>
                    <a:lstStyle/>
                    <a:p>
                      <a:pPr indent="0" algn="ctr" fontAlgn="auto">
                        <a:lnSpc>
                          <a:spcPct val="120000"/>
                        </a:lnSpc>
                        <a:spcBef>
                          <a:spcPct val="0"/>
                        </a:spcBef>
                        <a:spcAft>
                          <a:spcPct val="0"/>
                        </a:spcAft>
                        <a:buNone/>
                      </a:pPr>
                      <a:r>
                        <a:rPr lang="zh-CN" altLang="en-US" sz="1200" b="1" spc="120">
                          <a:solidFill>
                            <a:schemeClr val="bg1"/>
                          </a:solidFill>
                          <a:uFillTx/>
                          <a:latin typeface="Arial" pitchFamily="34" charset="0"/>
                          <a:ea typeface="黑体" panose="02010609060101010101" charset="-122"/>
                        </a:rPr>
                        <a:t>职务</a:t>
                      </a:r>
                      <a:endParaRPr lang="zh-CN" altLang="en-US" sz="1200" b="1" spc="120">
                        <a:solidFill>
                          <a:schemeClr val="bg1"/>
                        </a:solidFill>
                        <a:uFillTx/>
                        <a:latin typeface="Arial" pitchFamily="34" charset="0"/>
                        <a:ea typeface="黑体" panose="02010609060101010101" charset="-122"/>
                      </a:endParaRPr>
                    </a:p>
                  </a:txBody>
                  <a:tcPr marL="88900" marR="88900" marT="47625" marB="47625"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vert="horz" wrap="square"/>
                    <a:lstStyle/>
                    <a:p>
                      <a:pPr indent="0" algn="ctr" fontAlgn="auto">
                        <a:lnSpc>
                          <a:spcPct val="120000"/>
                        </a:lnSpc>
                        <a:spcBef>
                          <a:spcPct val="0"/>
                        </a:spcBef>
                        <a:spcAft>
                          <a:spcPct val="0"/>
                        </a:spcAft>
                        <a:buNone/>
                      </a:pPr>
                      <a:r>
                        <a:rPr lang="zh-CN" altLang="en-US" sz="1200" b="1" spc="120">
                          <a:solidFill>
                            <a:schemeClr val="bg1"/>
                          </a:solidFill>
                          <a:uFillTx/>
                          <a:latin typeface="Arial" pitchFamily="34" charset="0"/>
                          <a:ea typeface="黑体" panose="02010609060101010101" charset="-122"/>
                        </a:rPr>
                        <a:t>分工</a:t>
                      </a:r>
                      <a:endParaRPr lang="zh-CN" altLang="en-US" sz="1200" b="1" spc="120">
                        <a:solidFill>
                          <a:schemeClr val="bg1"/>
                        </a:solidFill>
                        <a:uFillTx/>
                        <a:latin typeface="Arial" pitchFamily="34" charset="0"/>
                        <a:ea typeface="黑体" panose="02010609060101010101" charset="-122"/>
                      </a:endParaRPr>
                    </a:p>
                  </a:txBody>
                  <a:tcPr marL="88900" marR="88900" marT="47625" marB="47625" anchor="ctr">
                    <a:lnL w="3175" cap="flat" cmpd="sng" algn="ctr">
                      <a:solidFill>
                        <a:schemeClr val="tx1"/>
                      </a:solidFill>
                      <a:prstDash val="solid"/>
                      <a:round/>
                      <a:headEnd type="none" w="med" len="med"/>
                      <a:tailEnd type="none" w="med" len="med"/>
                    </a:lnL>
                    <a:lnT w="31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r>
              <a:tr h="394970">
                <a:tc>
                  <a:txBody>
                    <a:bodyPr vert="horz" wrap="square"/>
                    <a:lstStyle/>
                    <a:p>
                      <a:pPr indent="0" algn="ctr" fontAlgn="auto">
                        <a:lnSpc>
                          <a:spcPct val="120000"/>
                        </a:lnSpc>
                        <a:spcBef>
                          <a:spcPct val="0"/>
                        </a:spcBef>
                        <a:spcAft>
                          <a:spcPct val="0"/>
                        </a:spcAft>
                        <a:buNone/>
                      </a:pPr>
                      <a:r>
                        <a:rPr lang="zh-CN" altLang="en-US" sz="1200" b="1" spc="120">
                          <a:solidFill>
                            <a:schemeClr val="tx1"/>
                          </a:solidFill>
                          <a:uFillTx/>
                          <a:latin typeface="宋体" panose="02010600030101010101" pitchFamily="2" charset="-122"/>
                          <a:ea typeface="宋体" panose="02010600030101010101" pitchFamily="2" charset="-122"/>
                          <a:cs typeface="黑体" panose="02010609060101010101" charset="-122"/>
                          <a:sym typeface="+mn-ea"/>
                        </a:rPr>
                        <a:t>病案管理科</a:t>
                      </a:r>
                      <a:endParaRPr lang="zh-CN" altLang="en-US" sz="1200" b="1" spc="120">
                        <a:solidFill>
                          <a:schemeClr val="tx1"/>
                        </a:solidFill>
                        <a:uFillTx/>
                        <a:latin typeface="宋体" panose="02010600030101010101" pitchFamily="2" charset="-122"/>
                        <a:ea typeface="宋体" panose="02010600030101010101" pitchFamily="2" charset="-122"/>
                        <a:cs typeface="黑体" panose="02010609060101010101" charset="-122"/>
                        <a:sym typeface="+mn-ea"/>
                      </a:endParaRPr>
                    </a:p>
                  </a:txBody>
                  <a:tcPr marL="88900" marR="88900" marT="47625" marB="47625"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noFill/>
                  </a:tcPr>
                </a:tc>
                <a:tc>
                  <a:txBody>
                    <a:bodyPr vert="horz" wrap="square"/>
                    <a:lstStyle/>
                    <a:p>
                      <a:pPr indent="0" algn="ctr" fontAlgn="auto">
                        <a:lnSpc>
                          <a:spcPct val="120000"/>
                        </a:lnSpc>
                        <a:spcBef>
                          <a:spcPct val="0"/>
                        </a:spcBef>
                        <a:spcAft>
                          <a:spcPct val="0"/>
                        </a:spcAft>
                        <a:buNone/>
                      </a:pPr>
                      <a:endParaRPr lang="zh-CN" altLang="en-US" sz="1200" b="1" spc="120">
                        <a:solidFill>
                          <a:schemeClr val="tx1"/>
                        </a:solidFill>
                        <a:uFillTx/>
                        <a:latin typeface="+mn-ea"/>
                        <a:ea typeface="宋体" panose="02010600030101010101" pitchFamily="2" charset="-122"/>
                        <a:cs typeface="+mn-ea"/>
                        <a:sym typeface="+mn-ea"/>
                      </a:endParaRPr>
                    </a:p>
                  </a:txBody>
                  <a:tcPr marL="88900" marR="88900" marT="47625" marB="47625" anchor="ctr">
                    <a:lnL w="12700">
                      <a:solidFill>
                        <a:schemeClr val="tx1"/>
                      </a:solidFill>
                      <a:prstDash val="soli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ctr" fontAlgn="auto">
                        <a:lnSpc>
                          <a:spcPct val="120000"/>
                        </a:lnSpc>
                        <a:spcBef>
                          <a:spcPct val="0"/>
                        </a:spcBef>
                        <a:spcAft>
                          <a:spcPct val="0"/>
                        </a:spcAft>
                        <a:buNone/>
                      </a:pPr>
                      <a:r>
                        <a:rPr lang="zh-CN" altLang="en-US" sz="1200" b="1">
                          <a:latin typeface="+mn-ea"/>
                          <a:cs typeface="+mn-ea"/>
                          <a:sym typeface="+mn-ea"/>
                        </a:rPr>
                        <a:t>组长</a:t>
                      </a:r>
                      <a:endParaRPr lang="zh-CN" altLang="en-US" sz="1200" b="1" spc="120">
                        <a:solidFill>
                          <a:schemeClr val="tx1"/>
                        </a:solidFill>
                        <a:uFillTx/>
                        <a:latin typeface="+mn-ea"/>
                        <a:ea typeface="宋体" panose="02010600030101010101" pitchFamily="2" charset="-122"/>
                        <a:cs typeface="+mn-ea"/>
                        <a:sym typeface="+mn-ea"/>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fontAlgn="auto">
                        <a:lnSpc>
                          <a:spcPct val="120000"/>
                        </a:lnSpc>
                        <a:spcBef>
                          <a:spcPct val="0"/>
                        </a:spcBef>
                        <a:spcAft>
                          <a:spcPct val="0"/>
                        </a:spcAft>
                        <a:buClrTx/>
                        <a:buSzTx/>
                        <a:buFontTx/>
                        <a:buNone/>
                      </a:pPr>
                      <a:r>
                        <a:rPr lang="zh-CN" altLang="en-US" sz="1200" b="1" spc="120">
                          <a:uFillTx/>
                          <a:latin typeface="宋体" panose="02010600030101010101" pitchFamily="2" charset="-122"/>
                          <a:ea typeface="宋体" panose="02010600030101010101" pitchFamily="2" charset="-122"/>
                          <a:sym typeface="+mn-ea"/>
                        </a:rPr>
                        <a:t>组织改进、组织会议、沟通协调、成果报告</a:t>
                      </a:r>
                      <a:endParaRPr lang="zh-CN" altLang="en-US" sz="1200" b="1" spc="120">
                        <a:solidFill>
                          <a:schemeClr val="tx1"/>
                        </a:solidFill>
                        <a:uFillTx/>
                        <a:latin typeface="宋体" panose="02010600030101010101" pitchFamily="2" charset="-122"/>
                        <a:ea typeface="宋体" panose="02010600030101010101" pitchFamily="2" charset="-122"/>
                      </a:endParaRPr>
                    </a:p>
                  </a:txBody>
                  <a:tcPr marL="88900" marR="88900" marT="47625" marB="47625" anchor="ct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67665">
                <a:tc>
                  <a:txBody>
                    <a:bodyPr vert="horz" wrap="square"/>
                    <a:lstStyle/>
                    <a:p>
                      <a:pPr indent="0" algn="ctr"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cs typeface="黑体" panose="02010609060101010101" charset="-122"/>
                          <a:sym typeface="+mn-ea"/>
                        </a:rPr>
                        <a:t>病案管理科</a:t>
                      </a:r>
                      <a:endParaRPr lang="zh-CN" altLang="en-US" sz="1200" b="1" spc="120">
                        <a:solidFill>
                          <a:schemeClr val="tx1"/>
                        </a:solidFill>
                        <a:uFillTx/>
                        <a:latin typeface="宋体" panose="02010600030101010101" pitchFamily="2" charset="-122"/>
                        <a:ea typeface="宋体" panose="02010600030101010101" pitchFamily="2" charset="-122"/>
                        <a:cs typeface="黑体" panose="02010609060101010101" charset="-122"/>
                        <a:sym typeface="+mn-ea"/>
                      </a:endParaRPr>
                    </a:p>
                  </a:txBody>
                  <a:tcPr marL="88900" marR="88900" marT="47625" marB="47625"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noFill/>
                  </a:tcPr>
                </a:tc>
                <a:tc>
                  <a:txBody>
                    <a:bodyPr vert="horz" wrap="square"/>
                    <a:lstStyle/>
                    <a:p>
                      <a:pPr indent="0" algn="ctr" fontAlgn="auto">
                        <a:lnSpc>
                          <a:spcPct val="120000"/>
                        </a:lnSpc>
                        <a:spcBef>
                          <a:spcPct val="0"/>
                        </a:spcBef>
                        <a:spcAft>
                          <a:spcPct val="0"/>
                        </a:spcAft>
                        <a:buNone/>
                      </a:pPr>
                      <a:endParaRPr lang="zh-CN" altLang="en-US" sz="1200" b="1" spc="120">
                        <a:solidFill>
                          <a:schemeClr val="tx1"/>
                        </a:solidFill>
                        <a:uFillTx/>
                        <a:latin typeface="+mn-ea"/>
                        <a:ea typeface="宋体" panose="02010600030101010101" pitchFamily="2" charset="-122"/>
                        <a:cs typeface="+mn-ea"/>
                        <a:sym typeface="+mn-ea"/>
                      </a:endParaRPr>
                    </a:p>
                  </a:txBody>
                  <a:tcPr marL="88900" marR="88900" marT="47625" marB="47625" anchor="ctr">
                    <a:lnL w="12700">
                      <a:solidFill>
                        <a:schemeClr val="tx1"/>
                      </a:solidFill>
                      <a:prstDash val="soli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ctr" fontAlgn="auto">
                        <a:lnSpc>
                          <a:spcPct val="120000"/>
                        </a:lnSpc>
                        <a:spcBef>
                          <a:spcPct val="0"/>
                        </a:spcBef>
                        <a:spcAft>
                          <a:spcPct val="0"/>
                        </a:spcAft>
                        <a:buNone/>
                      </a:pPr>
                      <a:r>
                        <a:rPr lang="zh-CN" altLang="en-US" sz="1200" b="1">
                          <a:latin typeface="+mn-ea"/>
                          <a:cs typeface="+mn-ea"/>
                          <a:sym typeface="+mn-ea"/>
                        </a:rPr>
                        <a:t>副组长</a:t>
                      </a:r>
                      <a:endParaRPr lang="zh-CN" altLang="en-US" sz="1200" b="1" spc="120">
                        <a:solidFill>
                          <a:schemeClr val="tx1"/>
                        </a:solidFill>
                        <a:uFillTx/>
                        <a:latin typeface="+mn-ea"/>
                        <a:ea typeface="宋体" panose="02010600030101010101" pitchFamily="2" charset="-122"/>
                        <a:cs typeface="+mn-ea"/>
                        <a:sym typeface="+mn-ea"/>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fontAlgn="auto">
                        <a:lnSpc>
                          <a:spcPct val="120000"/>
                        </a:lnSpc>
                        <a:spcBef>
                          <a:spcPct val="0"/>
                        </a:spcBef>
                        <a:spcAft>
                          <a:spcPct val="0"/>
                        </a:spcAft>
                        <a:buClrTx/>
                        <a:buSzTx/>
                        <a:buFontTx/>
                        <a:buNone/>
                      </a:pPr>
                      <a:r>
                        <a:rPr lang="zh-CN" altLang="en-US" sz="1200" b="1" spc="120">
                          <a:uFillTx/>
                          <a:latin typeface="宋体" panose="02010600030101010101" pitchFamily="2" charset="-122"/>
                          <a:ea typeface="宋体" panose="02010600030101010101" pitchFamily="2" charset="-122"/>
                          <a:sym typeface="+mn-ea"/>
                        </a:rPr>
                        <a:t>沟通协调</a:t>
                      </a:r>
                      <a:endParaRPr lang="zh-CN" altLang="en-US" sz="1200" b="1" spc="120">
                        <a:solidFill>
                          <a:schemeClr val="tx1"/>
                        </a:solidFill>
                        <a:uFillTx/>
                        <a:latin typeface="宋体" panose="02010600030101010101" pitchFamily="2" charset="-122"/>
                        <a:ea typeface="宋体" panose="02010600030101010101" pitchFamily="2" charset="-122"/>
                      </a:endParaRPr>
                    </a:p>
                  </a:txBody>
                  <a:tcPr marL="88900" marR="88900" marT="47625" marB="47625" anchor="ct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52450">
                <a:tc>
                  <a:txBody>
                    <a:bodyPr vert="horz" wrap="square"/>
                    <a:lstStyle/>
                    <a:p>
                      <a:pPr indent="0" algn="ctr"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cs typeface="黑体" panose="02010609060101010101" charset="-122"/>
                          <a:sym typeface="+mn-ea"/>
                        </a:rPr>
                        <a:t>病案管理科</a:t>
                      </a:r>
                      <a:endParaRPr lang="zh-CN" altLang="en-US" sz="1200" b="1" spc="120">
                        <a:solidFill>
                          <a:schemeClr val="tx1"/>
                        </a:solidFill>
                        <a:uFillTx/>
                        <a:latin typeface="宋体" panose="02010600030101010101" pitchFamily="2" charset="-122"/>
                        <a:ea typeface="宋体" panose="02010600030101010101" pitchFamily="2" charset="-122"/>
                        <a:cs typeface="黑体" panose="02010609060101010101" charset="-122"/>
                        <a:sym typeface="+mn-ea"/>
                      </a:endParaRPr>
                    </a:p>
                  </a:txBody>
                  <a:tcPr marL="215900" marR="215900" marT="57150" marB="57150" anchor="ctr">
                    <a:lnL w="12700">
                      <a:solidFill>
                        <a:schemeClr val="tx1"/>
                      </a:solidFill>
                      <a:prstDash val="solid"/>
                    </a:lnL>
                    <a:lnR w="12700" cap="flat" cmpd="sng" algn="ctr">
                      <a:solidFill>
                        <a:schemeClr val="tx1"/>
                      </a:solidFill>
                      <a:prstDash val="solid"/>
                      <a:round/>
                      <a:headEnd type="none" w="med" len="med"/>
                      <a:tailEnd type="none" w="med" len="med"/>
                    </a:lnR>
                    <a:lnT w="12700">
                      <a:solidFill>
                        <a:schemeClr val="tx1"/>
                      </a:solidFill>
                      <a:prstDash val="solid"/>
                    </a:lnT>
                    <a:lnB w="12700" cap="flat" cmpd="sng" algn="ctr">
                      <a:solidFill>
                        <a:schemeClr val="tx1"/>
                      </a:solidFill>
                      <a:prstDash val="solid"/>
                      <a:round/>
                      <a:headEnd type="none" w="med" len="med"/>
                      <a:tailEnd type="none" w="med" len="med"/>
                    </a:lnB>
                    <a:noFill/>
                  </a:tcPr>
                </a:tc>
                <a:tc>
                  <a:txBody>
                    <a:bodyPr vert="horz" wrap="square"/>
                    <a:lstStyle/>
                    <a:p>
                      <a:pPr indent="0" algn="ctr" fontAlgn="auto">
                        <a:lnSpc>
                          <a:spcPct val="120000"/>
                        </a:lnSpc>
                        <a:spcBef>
                          <a:spcPct val="0"/>
                        </a:spcBef>
                        <a:spcAft>
                          <a:spcPct val="0"/>
                        </a:spcAft>
                        <a:buNone/>
                      </a:pPr>
                      <a:endParaRPr lang="zh-CN" altLang="en-US" sz="1200" b="1" spc="120">
                        <a:solidFill>
                          <a:schemeClr val="tx1"/>
                        </a:solidFill>
                        <a:uFillTx/>
                        <a:latin typeface="+mn-ea"/>
                        <a:ea typeface="宋体" panose="02010600030101010101" pitchFamily="2" charset="-122"/>
                        <a:cs typeface="+mn-ea"/>
                        <a:sym typeface="+mn-ea"/>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ctr" fontAlgn="auto">
                        <a:lnSpc>
                          <a:spcPct val="120000"/>
                        </a:lnSpc>
                        <a:spcBef>
                          <a:spcPct val="0"/>
                        </a:spcBef>
                        <a:spcAft>
                          <a:spcPct val="0"/>
                        </a:spcAft>
                        <a:buNone/>
                      </a:pPr>
                      <a:r>
                        <a:rPr lang="zh-CN" altLang="en-US" sz="1200" b="1" spc="120">
                          <a:solidFill>
                            <a:schemeClr val="tx1"/>
                          </a:solidFill>
                          <a:uFillTx/>
                          <a:latin typeface="宋体" panose="02010600030101010101" pitchFamily="2" charset="-122"/>
                          <a:ea typeface="宋体" panose="02010600030101010101" pitchFamily="2" charset="-122"/>
                        </a:rPr>
                        <a:t>管理员</a:t>
                      </a:r>
                      <a:endParaRPr lang="zh-CN" altLang="en-US" sz="1200" b="1" spc="120">
                        <a:solidFill>
                          <a:schemeClr val="tx1"/>
                        </a:solidFill>
                        <a:uFillTx/>
                        <a:latin typeface="宋体" panose="02010600030101010101" pitchFamily="2" charset="-122"/>
                        <a:ea typeface="宋体" panose="02010600030101010101" pitchFamily="2" charset="-122"/>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l"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sym typeface="+mn-ea"/>
                        </a:rPr>
                        <a:t>记录会议成果，记录并控制会议时长</a:t>
                      </a:r>
                      <a:endParaRPr lang="zh-CN" altLang="en-US" sz="1200" b="1" spc="120">
                        <a:solidFill>
                          <a:schemeClr val="tx1"/>
                        </a:solidFill>
                        <a:uFillTx/>
                        <a:latin typeface="宋体" panose="02010600030101010101" pitchFamily="2" charset="-122"/>
                        <a:ea typeface="宋体" panose="02010600030101010101" pitchFamily="2" charset="-122"/>
                        <a:sym typeface="+mn-ea"/>
                      </a:endParaRPr>
                    </a:p>
                  </a:txBody>
                  <a:tcPr marL="88900" marR="88900" marT="47625" marB="47625" anchor="ct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52450">
                <a:tc>
                  <a:txBody>
                    <a:bodyPr vert="horz" wrap="square"/>
                    <a:lstStyle/>
                    <a:p>
                      <a:pPr indent="0" algn="ctr"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cs typeface="黑体" panose="02010609060101010101" charset="-122"/>
                          <a:sym typeface="+mn-ea"/>
                        </a:rPr>
                        <a:t>病案管理科</a:t>
                      </a:r>
                      <a:endParaRPr lang="zh-CN" altLang="en-US" sz="1200" b="1" spc="120">
                        <a:solidFill>
                          <a:schemeClr val="tx1"/>
                        </a:solidFill>
                        <a:uFillTx/>
                        <a:latin typeface="宋体" panose="02010600030101010101" pitchFamily="2" charset="-122"/>
                        <a:ea typeface="宋体" panose="02010600030101010101" pitchFamily="2" charset="-122"/>
                        <a:cs typeface="黑体" panose="02010609060101010101" charset="-122"/>
                        <a:sym typeface="+mn-ea"/>
                      </a:endParaRPr>
                    </a:p>
                  </a:txBody>
                  <a:tcPr marL="215900" marR="215900" marT="57150" marB="57150" anchor="ctr">
                    <a:lnL w="12700">
                      <a:solidFill>
                        <a:schemeClr val="tx1"/>
                      </a:solidFill>
                      <a:prstDash val="solid"/>
                    </a:lnL>
                    <a:lnR w="12700" cap="flat" cmpd="sng" algn="ctr">
                      <a:solidFill>
                        <a:schemeClr val="tx1"/>
                      </a:solidFill>
                      <a:prstDash val="solid"/>
                      <a:round/>
                      <a:headEnd type="none" w="med" len="med"/>
                      <a:tailEnd type="none" w="med" len="med"/>
                    </a:lnR>
                    <a:lnT w="9525">
                      <a:solidFill>
                        <a:srgbClr val="B28E4E"/>
                      </a:solidFill>
                      <a:prstDash val="dash"/>
                    </a:lnT>
                    <a:lnB w="12700" cap="flat" cmpd="sng" algn="ctr">
                      <a:solidFill>
                        <a:schemeClr val="tx1"/>
                      </a:solidFill>
                      <a:prstDash val="solid"/>
                      <a:round/>
                      <a:headEnd type="none" w="med" len="med"/>
                      <a:tailEnd type="none" w="med" len="med"/>
                    </a:lnB>
                    <a:noFill/>
                  </a:tcPr>
                </a:tc>
                <a:tc>
                  <a:txBody>
                    <a:bodyPr vert="horz" wrap="square"/>
                    <a:lstStyle/>
                    <a:p>
                      <a:pPr indent="0" algn="ctr" fontAlgn="auto">
                        <a:lnSpc>
                          <a:spcPct val="120000"/>
                        </a:lnSpc>
                        <a:spcBef>
                          <a:spcPct val="0"/>
                        </a:spcBef>
                        <a:spcAft>
                          <a:spcPct val="0"/>
                        </a:spcAft>
                        <a:buNone/>
                      </a:pPr>
                      <a:endParaRPr lang="zh-CN" altLang="en-US" sz="1200" b="1" spc="120">
                        <a:solidFill>
                          <a:schemeClr val="tx1"/>
                        </a:solidFill>
                        <a:uFillTx/>
                        <a:latin typeface="+mn-ea"/>
                        <a:ea typeface="宋体" panose="02010600030101010101" pitchFamily="2" charset="-122"/>
                        <a:cs typeface="+mn-ea"/>
                        <a:sym typeface="+mn-ea"/>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l" fontAlgn="auto">
                        <a:lnSpc>
                          <a:spcPct val="120000"/>
                        </a:lnSpc>
                        <a:spcBef>
                          <a:spcPct val="0"/>
                        </a:spcBef>
                        <a:spcAft>
                          <a:spcPct val="0"/>
                        </a:spcAft>
                        <a:buNone/>
                      </a:pPr>
                      <a:r>
                        <a:rPr lang="zh-CN" altLang="en-US" sz="1200" b="1" spc="120">
                          <a:solidFill>
                            <a:schemeClr val="tx1"/>
                          </a:solidFill>
                          <a:uFillTx/>
                          <a:latin typeface="宋体" panose="02010600030101010101" pitchFamily="2" charset="-122"/>
                          <a:ea typeface="宋体" panose="02010600030101010101" pitchFamily="2" charset="-122"/>
                        </a:rPr>
                        <a:t>成员</a:t>
                      </a:r>
                      <a:endParaRPr lang="zh-CN" altLang="en-US" sz="1200" b="1" spc="120">
                        <a:solidFill>
                          <a:schemeClr val="tx1"/>
                        </a:solidFill>
                        <a:uFillTx/>
                        <a:latin typeface="宋体" panose="02010600030101010101" pitchFamily="2" charset="-122"/>
                        <a:ea typeface="宋体" panose="02010600030101010101" pitchFamily="2" charset="-122"/>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l" fontAlgn="auto">
                        <a:lnSpc>
                          <a:spcPct val="120000"/>
                        </a:lnSpc>
                        <a:spcBef>
                          <a:spcPct val="0"/>
                        </a:spcBef>
                        <a:spcAft>
                          <a:spcPct val="0"/>
                        </a:spcAft>
                        <a:buNone/>
                      </a:pPr>
                      <a:r>
                        <a:rPr lang="zh-CN" altLang="en-US" sz="1200" b="1" spc="120">
                          <a:solidFill>
                            <a:schemeClr val="tx1"/>
                          </a:solidFill>
                          <a:uFillTx/>
                          <a:latin typeface="宋体" panose="02010600030101010101" pitchFamily="2" charset="-122"/>
                          <a:ea typeface="宋体" panose="02010600030101010101" pitchFamily="2" charset="-122"/>
                        </a:rPr>
                        <a:t>按计划执行任务</a:t>
                      </a:r>
                      <a:endParaRPr lang="zh-CN" altLang="en-US" sz="1200" b="1" spc="120">
                        <a:solidFill>
                          <a:schemeClr val="tx1"/>
                        </a:solidFill>
                        <a:uFillTx/>
                        <a:latin typeface="宋体" panose="02010600030101010101" pitchFamily="2" charset="-122"/>
                        <a:ea typeface="宋体" panose="02010600030101010101" pitchFamily="2" charset="-122"/>
                      </a:endParaRPr>
                    </a:p>
                  </a:txBody>
                  <a:tcPr marL="88900" marR="88900" marT="47625" marB="47625" anchor="ct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52450">
                <a:tc>
                  <a:txBody>
                    <a:bodyPr vert="horz" wrap="square"/>
                    <a:lstStyle/>
                    <a:p>
                      <a:pPr indent="0" algn="ctr"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cs typeface="黑体" panose="02010609060101010101" charset="-122"/>
                          <a:sym typeface="+mn-ea"/>
                        </a:rPr>
                        <a:t>病案管理科</a:t>
                      </a:r>
                      <a:endParaRPr lang="zh-CN" altLang="en-US" sz="1200" b="1" spc="120">
                        <a:solidFill>
                          <a:schemeClr val="tx1"/>
                        </a:solidFill>
                        <a:uFillTx/>
                        <a:latin typeface="宋体" panose="02010600030101010101" pitchFamily="2" charset="-122"/>
                        <a:ea typeface="宋体" panose="02010600030101010101" pitchFamily="2" charset="-122"/>
                        <a:cs typeface="黑体" panose="02010609060101010101" charset="-122"/>
                        <a:sym typeface="+mn-ea"/>
                      </a:endParaRPr>
                    </a:p>
                  </a:txBody>
                  <a:tcPr marL="215900" marR="215900" marT="57150" marB="57150" anchor="ctr">
                    <a:lnL w="12700">
                      <a:solidFill>
                        <a:schemeClr val="tx1"/>
                      </a:solidFill>
                      <a:prstDash val="solid"/>
                    </a:lnL>
                    <a:lnR w="12700" cap="flat" cmpd="sng" algn="ctr">
                      <a:solidFill>
                        <a:schemeClr val="tx1"/>
                      </a:solidFill>
                      <a:prstDash val="solid"/>
                      <a:round/>
                      <a:headEnd type="none" w="med" len="med"/>
                      <a:tailEnd type="none" w="med" len="med"/>
                    </a:lnR>
                    <a:lnT w="9525">
                      <a:solidFill>
                        <a:srgbClr val="B28E4E"/>
                      </a:solidFill>
                      <a:prstDash val="dash"/>
                    </a:lnT>
                    <a:lnB w="12700" cap="flat" cmpd="sng" algn="ctr">
                      <a:solidFill>
                        <a:schemeClr val="tx1"/>
                      </a:solidFill>
                      <a:prstDash val="solid"/>
                      <a:round/>
                      <a:headEnd type="none" w="med" len="med"/>
                      <a:tailEnd type="none" w="med" len="med"/>
                    </a:lnB>
                    <a:noFill/>
                  </a:tcPr>
                </a:tc>
                <a:tc>
                  <a:txBody>
                    <a:bodyPr vert="horz" wrap="square"/>
                    <a:lstStyle/>
                    <a:p>
                      <a:pPr indent="0" algn="ctr" fontAlgn="auto">
                        <a:lnSpc>
                          <a:spcPct val="120000"/>
                        </a:lnSpc>
                        <a:spcBef>
                          <a:spcPct val="0"/>
                        </a:spcBef>
                        <a:spcAft>
                          <a:spcPct val="0"/>
                        </a:spcAft>
                        <a:buNone/>
                      </a:pPr>
                      <a:endParaRPr lang="zh-CN" altLang="en-US" sz="1200" b="1" spc="120">
                        <a:solidFill>
                          <a:schemeClr val="tx1"/>
                        </a:solidFill>
                        <a:uFillTx/>
                        <a:latin typeface="+mn-ea"/>
                        <a:ea typeface="宋体" panose="02010600030101010101" pitchFamily="2" charset="-122"/>
                        <a:cs typeface="+mn-ea"/>
                        <a:sym typeface="+mn-ea"/>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l" fontAlgn="auto">
                        <a:lnSpc>
                          <a:spcPct val="120000"/>
                        </a:lnSpc>
                        <a:spcBef>
                          <a:spcPct val="0"/>
                        </a:spcBef>
                        <a:spcAft>
                          <a:spcPct val="0"/>
                        </a:spcAft>
                        <a:buNone/>
                      </a:pPr>
                      <a:r>
                        <a:rPr lang="zh-CN" altLang="en-US" sz="1200" b="1" spc="120">
                          <a:solidFill>
                            <a:schemeClr val="tx1"/>
                          </a:solidFill>
                          <a:uFillTx/>
                          <a:latin typeface="宋体" panose="02010600030101010101" pitchFamily="2" charset="-122"/>
                          <a:ea typeface="宋体" panose="02010600030101010101" pitchFamily="2" charset="-122"/>
                        </a:rPr>
                        <a:t>成员</a:t>
                      </a:r>
                      <a:endParaRPr lang="zh-CN" altLang="en-US" sz="1200" b="1" spc="120">
                        <a:solidFill>
                          <a:schemeClr val="tx1"/>
                        </a:solidFill>
                        <a:uFillTx/>
                        <a:latin typeface="宋体" panose="02010600030101010101" pitchFamily="2" charset="-122"/>
                        <a:ea typeface="宋体" panose="02010600030101010101" pitchFamily="2" charset="-122"/>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l"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sym typeface="+mn-ea"/>
                        </a:rPr>
                        <a:t>按计划执行任务</a:t>
                      </a:r>
                      <a:endParaRPr lang="zh-CN" altLang="en-US" sz="1200" b="1" spc="120">
                        <a:solidFill>
                          <a:schemeClr val="tx1"/>
                        </a:solidFill>
                        <a:uFillTx/>
                        <a:latin typeface="宋体" panose="02010600030101010101" pitchFamily="2" charset="-122"/>
                        <a:ea typeface="宋体" panose="02010600030101010101" pitchFamily="2" charset="-122"/>
                      </a:endParaRPr>
                    </a:p>
                  </a:txBody>
                  <a:tcPr marL="88900" marR="88900" marT="47625" marB="47625" anchor="ct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52450">
                <a:tc>
                  <a:txBody>
                    <a:bodyPr vert="horz" wrap="square"/>
                    <a:lstStyle/>
                    <a:p>
                      <a:pPr indent="0" algn="ctr"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cs typeface="黑体" panose="02010609060101010101" charset="-122"/>
                          <a:sym typeface="+mn-ea"/>
                        </a:rPr>
                        <a:t>病案管理科</a:t>
                      </a:r>
                      <a:endParaRPr lang="zh-CN" altLang="en-US" sz="1200" b="1" spc="120">
                        <a:solidFill>
                          <a:schemeClr val="tx1"/>
                        </a:solidFill>
                        <a:uFillTx/>
                        <a:latin typeface="宋体" panose="02010600030101010101" pitchFamily="2" charset="-122"/>
                        <a:ea typeface="宋体" panose="02010600030101010101" pitchFamily="2" charset="-122"/>
                        <a:cs typeface="黑体" panose="02010609060101010101" charset="-122"/>
                        <a:sym typeface="+mn-ea"/>
                      </a:endParaRPr>
                    </a:p>
                  </a:txBody>
                  <a:tcPr marL="215900" marR="215900" marT="57150" marB="57150" anchor="ctr">
                    <a:lnL w="12700">
                      <a:solidFill>
                        <a:schemeClr val="tx1"/>
                      </a:solidFill>
                      <a:prstDash val="solid"/>
                    </a:lnL>
                    <a:lnR w="12700" cap="flat" cmpd="sng" algn="ctr">
                      <a:solidFill>
                        <a:schemeClr val="tx1"/>
                      </a:solidFill>
                      <a:prstDash val="solid"/>
                      <a:round/>
                      <a:headEnd type="none" w="med" len="med"/>
                      <a:tailEnd type="none" w="med" len="med"/>
                    </a:lnR>
                    <a:lnT w="9525">
                      <a:solidFill>
                        <a:srgbClr val="B28E4E"/>
                      </a:solidFill>
                      <a:prstDash val="dash"/>
                    </a:lnT>
                    <a:lnB w="12700" cap="flat" cmpd="sng" algn="ctr">
                      <a:solidFill>
                        <a:schemeClr val="tx1"/>
                      </a:solidFill>
                      <a:prstDash val="solid"/>
                      <a:round/>
                      <a:headEnd type="none" w="med" len="med"/>
                      <a:tailEnd type="none" w="med" len="med"/>
                    </a:lnB>
                    <a:noFill/>
                  </a:tcPr>
                </a:tc>
                <a:tc>
                  <a:txBody>
                    <a:bodyPr vert="horz" wrap="square"/>
                    <a:lstStyle/>
                    <a:p>
                      <a:pPr indent="0" algn="ctr" fontAlgn="auto">
                        <a:lnSpc>
                          <a:spcPct val="120000"/>
                        </a:lnSpc>
                        <a:spcBef>
                          <a:spcPct val="0"/>
                        </a:spcBef>
                        <a:spcAft>
                          <a:spcPct val="0"/>
                        </a:spcAft>
                        <a:buNone/>
                      </a:pPr>
                      <a:endParaRPr lang="zh-CN" altLang="en-US" sz="1200" b="1" spc="120">
                        <a:solidFill>
                          <a:schemeClr val="tx1"/>
                        </a:solidFill>
                        <a:uFillTx/>
                        <a:latin typeface="+mn-ea"/>
                        <a:ea typeface="宋体" panose="02010600030101010101" pitchFamily="2" charset="-122"/>
                        <a:cs typeface="+mn-ea"/>
                        <a:sym typeface="+mn-ea"/>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l" fontAlgn="auto">
                        <a:lnSpc>
                          <a:spcPct val="120000"/>
                        </a:lnSpc>
                        <a:spcBef>
                          <a:spcPct val="0"/>
                        </a:spcBef>
                        <a:spcAft>
                          <a:spcPct val="0"/>
                        </a:spcAft>
                        <a:buNone/>
                      </a:pPr>
                      <a:r>
                        <a:rPr lang="zh-CN" altLang="en-US" sz="1200" b="1" spc="120">
                          <a:solidFill>
                            <a:schemeClr val="tx1"/>
                          </a:solidFill>
                          <a:uFillTx/>
                          <a:latin typeface="宋体" panose="02010600030101010101" pitchFamily="2" charset="-122"/>
                          <a:ea typeface="宋体" panose="02010600030101010101" pitchFamily="2" charset="-122"/>
                        </a:rPr>
                        <a:t>成员</a:t>
                      </a:r>
                      <a:endParaRPr lang="zh-CN" altLang="en-US" sz="1200" b="1" spc="120">
                        <a:solidFill>
                          <a:schemeClr val="tx1"/>
                        </a:solidFill>
                        <a:uFillTx/>
                        <a:latin typeface="宋体" panose="02010600030101010101" pitchFamily="2" charset="-122"/>
                        <a:ea typeface="宋体" panose="02010600030101010101" pitchFamily="2" charset="-122"/>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l"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sym typeface="+mn-ea"/>
                        </a:rPr>
                        <a:t>按计划执行任务</a:t>
                      </a:r>
                      <a:endParaRPr lang="zh-CN" altLang="en-US" sz="1200" b="1" spc="120">
                        <a:solidFill>
                          <a:schemeClr val="tx1"/>
                        </a:solidFill>
                        <a:uFillTx/>
                        <a:latin typeface="宋体" panose="02010600030101010101" pitchFamily="2" charset="-122"/>
                        <a:ea typeface="宋体" panose="02010600030101010101" pitchFamily="2" charset="-122"/>
                      </a:endParaRPr>
                    </a:p>
                  </a:txBody>
                  <a:tcPr marL="88900" marR="88900" marT="47625" marB="47625" anchor="ct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52450">
                <a:tc>
                  <a:txBody>
                    <a:bodyPr vert="horz" wrap="square"/>
                    <a:lstStyle/>
                    <a:p>
                      <a:pPr indent="0" algn="ctr"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cs typeface="黑体" panose="02010609060101010101" charset="-122"/>
                          <a:sym typeface="+mn-ea"/>
                        </a:rPr>
                        <a:t>病案管理科</a:t>
                      </a:r>
                      <a:endParaRPr lang="zh-CN" altLang="en-US" sz="1200" b="1" spc="120">
                        <a:solidFill>
                          <a:schemeClr val="tx1"/>
                        </a:solidFill>
                        <a:uFillTx/>
                        <a:latin typeface="宋体" panose="02010600030101010101" pitchFamily="2" charset="-122"/>
                        <a:ea typeface="宋体" panose="02010600030101010101" pitchFamily="2" charset="-122"/>
                        <a:cs typeface="黑体" panose="02010609060101010101" charset="-122"/>
                        <a:sym typeface="+mn-ea"/>
                      </a:endParaRPr>
                    </a:p>
                  </a:txBody>
                  <a:tcPr marL="215900" marR="215900" marT="57150" marB="57150" anchor="ctr">
                    <a:lnL w="12700">
                      <a:solidFill>
                        <a:schemeClr val="tx1"/>
                      </a:solidFill>
                      <a:prstDash val="solid"/>
                    </a:lnL>
                    <a:lnR w="12700" cap="flat" cmpd="sng" algn="ctr">
                      <a:solidFill>
                        <a:schemeClr val="tx1"/>
                      </a:solidFill>
                      <a:prstDash val="solid"/>
                      <a:round/>
                      <a:headEnd type="none" w="med" len="med"/>
                      <a:tailEnd type="none" w="med" len="med"/>
                    </a:lnR>
                    <a:lnT w="9525">
                      <a:solidFill>
                        <a:srgbClr val="B28E4E"/>
                      </a:solidFill>
                      <a:prstDash val="dash"/>
                    </a:lnT>
                    <a:lnB w="12700" cap="flat" cmpd="sng" algn="ctr">
                      <a:solidFill>
                        <a:schemeClr val="tx1"/>
                      </a:solidFill>
                      <a:prstDash val="solid"/>
                      <a:round/>
                      <a:headEnd type="none" w="med" len="med"/>
                      <a:tailEnd type="none" w="med" len="med"/>
                    </a:lnB>
                    <a:noFill/>
                  </a:tcPr>
                </a:tc>
                <a:tc>
                  <a:txBody>
                    <a:bodyPr vert="horz" wrap="square"/>
                    <a:lstStyle/>
                    <a:p>
                      <a:pPr indent="0" algn="ctr" fontAlgn="auto">
                        <a:lnSpc>
                          <a:spcPct val="120000"/>
                        </a:lnSpc>
                        <a:spcBef>
                          <a:spcPct val="0"/>
                        </a:spcBef>
                        <a:spcAft>
                          <a:spcPct val="0"/>
                        </a:spcAft>
                        <a:buNone/>
                      </a:pPr>
                      <a:endParaRPr lang="zh-CN" altLang="en-US" sz="1200" b="1" spc="120">
                        <a:solidFill>
                          <a:schemeClr val="tx1"/>
                        </a:solidFill>
                        <a:uFillTx/>
                        <a:latin typeface="+mn-ea"/>
                        <a:ea typeface="宋体" panose="02010600030101010101" pitchFamily="2" charset="-122"/>
                        <a:cs typeface="+mn-ea"/>
                        <a:sym typeface="+mn-ea"/>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l" fontAlgn="auto">
                        <a:lnSpc>
                          <a:spcPct val="120000"/>
                        </a:lnSpc>
                        <a:spcBef>
                          <a:spcPct val="0"/>
                        </a:spcBef>
                        <a:spcAft>
                          <a:spcPct val="0"/>
                        </a:spcAft>
                        <a:buNone/>
                      </a:pPr>
                      <a:r>
                        <a:rPr lang="zh-CN" altLang="en-US" sz="1200" b="1" spc="120">
                          <a:solidFill>
                            <a:schemeClr val="tx1"/>
                          </a:solidFill>
                          <a:uFillTx/>
                          <a:latin typeface="宋体" panose="02010600030101010101" pitchFamily="2" charset="-122"/>
                          <a:ea typeface="宋体" panose="02010600030101010101" pitchFamily="2" charset="-122"/>
                        </a:rPr>
                        <a:t>成员</a:t>
                      </a:r>
                      <a:endParaRPr lang="zh-CN" altLang="en-US" sz="1200" b="1" spc="120">
                        <a:solidFill>
                          <a:schemeClr val="tx1"/>
                        </a:solidFill>
                        <a:uFillTx/>
                        <a:latin typeface="宋体" panose="02010600030101010101" pitchFamily="2" charset="-122"/>
                        <a:ea typeface="宋体" panose="02010600030101010101" pitchFamily="2" charset="-122"/>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l"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sym typeface="+mn-ea"/>
                        </a:rPr>
                        <a:t>按计划执行任务</a:t>
                      </a:r>
                      <a:endParaRPr lang="zh-CN" altLang="en-US" sz="1200" b="1" spc="120">
                        <a:solidFill>
                          <a:schemeClr val="tx1"/>
                        </a:solidFill>
                        <a:uFillTx/>
                        <a:latin typeface="宋体" panose="02010600030101010101" pitchFamily="2" charset="-122"/>
                        <a:ea typeface="宋体" panose="02010600030101010101" pitchFamily="2" charset="-122"/>
                      </a:endParaRPr>
                    </a:p>
                  </a:txBody>
                  <a:tcPr marL="88900" marR="88900" marT="47625" marB="47625" anchor="ct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52450">
                <a:tc>
                  <a:txBody>
                    <a:bodyPr vert="horz" wrap="square"/>
                    <a:lstStyle/>
                    <a:p>
                      <a:pPr indent="0" algn="ctr"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cs typeface="黑体" panose="02010609060101010101" charset="-122"/>
                          <a:sym typeface="+mn-ea"/>
                        </a:rPr>
                        <a:t>病案管理科</a:t>
                      </a:r>
                      <a:endParaRPr lang="zh-CN" altLang="en-US" sz="1200" b="1" spc="120">
                        <a:solidFill>
                          <a:schemeClr val="tx1"/>
                        </a:solidFill>
                        <a:uFillTx/>
                        <a:latin typeface="宋体" panose="02010600030101010101" pitchFamily="2" charset="-122"/>
                        <a:ea typeface="宋体" panose="02010600030101010101" pitchFamily="2" charset="-122"/>
                        <a:cs typeface="黑体" panose="02010609060101010101" charset="-122"/>
                        <a:sym typeface="+mn-ea"/>
                      </a:endParaRPr>
                    </a:p>
                  </a:txBody>
                  <a:tcPr marL="215900" marR="215900" marT="57150" marB="57150" anchor="ctr">
                    <a:lnL w="12700">
                      <a:solidFill>
                        <a:schemeClr val="tx1"/>
                      </a:solidFill>
                      <a:prstDash val="solid"/>
                    </a:lnL>
                    <a:lnR w="12700" cap="flat" cmpd="sng" algn="ctr">
                      <a:solidFill>
                        <a:schemeClr val="tx1"/>
                      </a:solidFill>
                      <a:prstDash val="solid"/>
                      <a:round/>
                      <a:headEnd type="none" w="med" len="med"/>
                      <a:tailEnd type="none" w="med" len="med"/>
                    </a:lnR>
                    <a:lnT w="9525">
                      <a:solidFill>
                        <a:srgbClr val="B28E4E"/>
                      </a:solidFill>
                      <a:prstDash val="dash"/>
                    </a:lnT>
                    <a:lnB w="12700" cap="flat" cmpd="sng" algn="ctr">
                      <a:solidFill>
                        <a:schemeClr val="tx1"/>
                      </a:solidFill>
                      <a:prstDash val="solid"/>
                      <a:round/>
                      <a:headEnd type="none" w="med" len="med"/>
                      <a:tailEnd type="none" w="med" len="med"/>
                    </a:lnB>
                    <a:noFill/>
                  </a:tcPr>
                </a:tc>
                <a:tc>
                  <a:txBody>
                    <a:bodyPr vert="horz" wrap="square"/>
                    <a:lstStyle/>
                    <a:p>
                      <a:pPr indent="0" algn="ctr" fontAlgn="auto">
                        <a:lnSpc>
                          <a:spcPct val="120000"/>
                        </a:lnSpc>
                        <a:spcBef>
                          <a:spcPct val="0"/>
                        </a:spcBef>
                        <a:spcAft>
                          <a:spcPct val="0"/>
                        </a:spcAft>
                        <a:buNone/>
                      </a:pPr>
                      <a:endParaRPr lang="zh-CN" altLang="en-US" sz="1200" b="1" spc="120">
                        <a:solidFill>
                          <a:schemeClr val="tx1"/>
                        </a:solidFill>
                        <a:uFillTx/>
                        <a:latin typeface="+mn-ea"/>
                        <a:ea typeface="宋体" panose="02010600030101010101" pitchFamily="2" charset="-122"/>
                        <a:cs typeface="+mn-ea"/>
                        <a:sym typeface="+mn-ea"/>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l"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sym typeface="+mn-ea"/>
                        </a:rPr>
                        <a:t>成员</a:t>
                      </a:r>
                      <a:endParaRPr lang="zh-CN" altLang="en-US" sz="1200" b="1" spc="120">
                        <a:solidFill>
                          <a:schemeClr val="tx1"/>
                        </a:solidFill>
                        <a:uFillTx/>
                        <a:latin typeface="宋体" panose="02010600030101010101" pitchFamily="2" charset="-122"/>
                        <a:ea typeface="宋体" panose="02010600030101010101" pitchFamily="2" charset="-122"/>
                        <a:sym typeface="+mn-ea"/>
                      </a:endParaRPr>
                    </a:p>
                  </a:txBody>
                  <a:tcPr marL="88900" marR="88900" marT="47625" marB="476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indent="0" algn="l" fontAlgn="auto">
                        <a:lnSpc>
                          <a:spcPct val="120000"/>
                        </a:lnSpc>
                        <a:spcBef>
                          <a:spcPct val="0"/>
                        </a:spcBef>
                        <a:spcAft>
                          <a:spcPct val="0"/>
                        </a:spcAft>
                        <a:buNone/>
                      </a:pPr>
                      <a:r>
                        <a:rPr lang="zh-CN" altLang="en-US" sz="1200" b="1" spc="120">
                          <a:uFillTx/>
                          <a:latin typeface="宋体" panose="02010600030101010101" pitchFamily="2" charset="-122"/>
                          <a:ea typeface="宋体" panose="02010600030101010101" pitchFamily="2" charset="-122"/>
                          <a:sym typeface="+mn-ea"/>
                        </a:rPr>
                        <a:t>按计划执行任务</a:t>
                      </a:r>
                      <a:endParaRPr lang="zh-CN" altLang="en-US" sz="1200" b="1" spc="120">
                        <a:solidFill>
                          <a:schemeClr val="tx1"/>
                        </a:solidFill>
                        <a:uFillTx/>
                        <a:latin typeface="宋体" panose="02010600030101010101" pitchFamily="2" charset="-122"/>
                        <a:ea typeface="宋体" panose="02010600030101010101" pitchFamily="2" charset="-122"/>
                        <a:sym typeface="+mn-ea"/>
                      </a:endParaRPr>
                    </a:p>
                  </a:txBody>
                  <a:tcPr marL="88900" marR="88900" marT="47625" marB="47625" anchor="ct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5" name="标题 1"/>
          <p:cNvSpPr>
            <a:spLocks noGrp="1"/>
          </p:cNvSpPr>
          <p:nvPr/>
        </p:nvSpPr>
        <p:spPr>
          <a:xfrm>
            <a:off x="457200" y="633413"/>
            <a:ext cx="8229600" cy="1143000"/>
          </a:xfrm>
          <a:prstGeom prst="rect">
            <a:avLst/>
          </a:prstGeom>
          <a:noFill/>
          <a:ln w="9525">
            <a:noFill/>
          </a:ln>
        </p:spPr>
        <p:txBody>
          <a:bodyPr anchor="ctr" anchorCtr="0"/>
          <a:lstStyle>
            <a:defPPr>
              <a:defRPr lang="zh-CN"/>
            </a:defPPr>
            <a:lvl1pPr marL="0" lvl="0" indent="0" algn="ctr" defTabSz="91440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b="1">
                <a:solidFill>
                  <a:srgbClr val="F43308"/>
                </a:solidFill>
              </a:rPr>
              <a:t>P</a:t>
            </a:r>
            <a:r>
              <a:rPr lang="zh-CN" altLang="en-US" sz="3200" b="1">
                <a:solidFill>
                  <a:srgbClr val="F43308"/>
                </a:solidFill>
              </a:rPr>
              <a:t>阶段</a:t>
            </a:r>
            <a:r>
              <a:rPr lang="en-US" altLang="zh-CN" sz="3200" b="1">
                <a:solidFill>
                  <a:srgbClr val="F43308"/>
                </a:solidFill>
              </a:rPr>
              <a:t>——</a:t>
            </a:r>
            <a:r>
              <a:rPr lang="zh-CN" altLang="en-US" sz="3200" b="1">
                <a:solidFill>
                  <a:schemeClr val="tx1"/>
                </a:solidFill>
                <a:effectLst>
                  <a:outerShdw blurRad="38100" dist="19050" dir="2700000" algn="tl" rotWithShape="0">
                    <a:schemeClr val="dk1">
                      <a:alpha val="40000"/>
                    </a:schemeClr>
                  </a:outerShdw>
                </a:effectLst>
              </a:rPr>
              <a:t>不良事件首页诊断</a:t>
            </a:r>
            <a:r>
              <a:rPr lang="zh-CN" altLang="en-US" sz="3200" b="1">
                <a:solidFill>
                  <a:schemeClr val="tx1"/>
                </a:solidFill>
              </a:rPr>
              <a:t>流程图</a:t>
            </a:r>
            <a:endParaRPr lang="en-US" altLang="zh-CN" sz="3200" b="1">
              <a:solidFill>
                <a:schemeClr val="tx1"/>
              </a:solidFill>
            </a:endParaRPr>
          </a:p>
        </p:txBody>
      </p:sp>
      <p:sp>
        <p:nvSpPr>
          <p:cNvPr id="6" name="矩形 5"/>
          <p:cNvSpPr/>
          <p:nvPr/>
        </p:nvSpPr>
        <p:spPr>
          <a:xfrm flipV="1">
            <a:off x="590550" y="1521460"/>
            <a:ext cx="8188325" cy="7620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3" name="圆角矩形 2"/>
          <p:cNvSpPr/>
          <p:nvPr/>
        </p:nvSpPr>
        <p:spPr>
          <a:xfrm>
            <a:off x="1942465" y="1776730"/>
            <a:ext cx="4078605" cy="455295"/>
          </a:xfrm>
          <a:prstGeom prst="roundRect">
            <a:avLst/>
          </a:prstGeom>
          <a:noFill/>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400">
              <a:solidFill>
                <a:schemeClr val="tx1"/>
              </a:solidFill>
              <a:sym typeface="+mn-ea"/>
            </a:endParaRPr>
          </a:p>
          <a:p>
            <a:pPr algn="ctr"/>
            <a:r>
              <a:rPr lang="zh-CN" altLang="en-US" sz="1400">
                <a:solidFill>
                  <a:schemeClr val="tx1"/>
                </a:solidFill>
                <a:sym typeface="+mn-ea"/>
              </a:rPr>
              <a:t>患者入院</a:t>
            </a:r>
            <a:endParaRPr lang="zh-CN" altLang="en-US"/>
          </a:p>
          <a:p>
            <a:pPr algn="ctr"/>
            <a:endParaRPr lang="zh-CN" altLang="en-US"/>
          </a:p>
        </p:txBody>
      </p:sp>
      <p:sp>
        <p:nvSpPr>
          <p:cNvPr id="11" name="矩形 10"/>
          <p:cNvSpPr/>
          <p:nvPr/>
        </p:nvSpPr>
        <p:spPr>
          <a:xfrm>
            <a:off x="1948815" y="2619375"/>
            <a:ext cx="4093210" cy="382905"/>
          </a:xfrm>
          <a:prstGeom prst="rect">
            <a:avLst/>
          </a:prstGeom>
          <a:noFill/>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r>
              <a:rPr lang="zh-CN" altLang="en-US">
                <a:solidFill>
                  <a:schemeClr val="tx1"/>
                </a:solidFill>
              </a:rPr>
              <a:t>发生不良事件</a:t>
            </a:r>
            <a:endParaRPr lang="zh-CN" altLang="en-US">
              <a:solidFill>
                <a:schemeClr val="tx1"/>
              </a:solidFill>
            </a:endParaRPr>
          </a:p>
        </p:txBody>
      </p:sp>
      <p:sp>
        <p:nvSpPr>
          <p:cNvPr id="13" name="圆角矩形 12"/>
          <p:cNvSpPr/>
          <p:nvPr/>
        </p:nvSpPr>
        <p:spPr>
          <a:xfrm>
            <a:off x="1948815" y="6093460"/>
            <a:ext cx="4136390" cy="455295"/>
          </a:xfrm>
          <a:prstGeom prst="roundRect">
            <a:avLst/>
          </a:prstGeom>
          <a:noFill/>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sz="1400">
              <a:solidFill>
                <a:schemeClr val="tx1"/>
              </a:solidFill>
              <a:sym typeface="+mn-ea"/>
            </a:endParaRPr>
          </a:p>
          <a:p>
            <a:pPr algn="ctr"/>
            <a:r>
              <a:rPr lang="zh-CN" altLang="en-US">
                <a:solidFill>
                  <a:schemeClr val="tx1"/>
                </a:solidFill>
              </a:rPr>
              <a:t>首页填写诊断</a:t>
            </a:r>
            <a:endParaRPr lang="zh-CN" altLang="en-US"/>
          </a:p>
          <a:p>
            <a:pPr algn="ctr"/>
            <a:endParaRPr lang="zh-CN" altLang="en-US"/>
          </a:p>
        </p:txBody>
      </p:sp>
      <p:sp>
        <p:nvSpPr>
          <p:cNvPr id="14" name="矩形 13"/>
          <p:cNvSpPr/>
          <p:nvPr/>
        </p:nvSpPr>
        <p:spPr>
          <a:xfrm>
            <a:off x="1948815" y="3390265"/>
            <a:ext cx="4108450" cy="688340"/>
          </a:xfrm>
          <a:prstGeom prst="rect">
            <a:avLst/>
          </a:prstGeom>
          <a:noFill/>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solidFill>
                <a:schemeClr val="tx1"/>
              </a:solidFill>
              <a:sym typeface="+mn-ea"/>
            </a:endParaRPr>
          </a:p>
          <a:p>
            <a:pPr algn="ctr"/>
            <a:r>
              <a:rPr lang="zh-CN" altLang="en-US">
                <a:solidFill>
                  <a:schemeClr val="tx1"/>
                </a:solidFill>
                <a:sym typeface="+mn-ea"/>
              </a:rPr>
              <a:t>相应处理并记录诊断</a:t>
            </a:r>
            <a:endParaRPr lang="zh-CN" altLang="en-US"/>
          </a:p>
          <a:p>
            <a:pPr algn="ctr"/>
            <a:endParaRPr lang="zh-CN" altLang="en-US">
              <a:solidFill>
                <a:schemeClr val="tx1"/>
              </a:solidFill>
            </a:endParaRPr>
          </a:p>
        </p:txBody>
      </p:sp>
      <p:sp>
        <p:nvSpPr>
          <p:cNvPr id="15" name="矩形 14"/>
          <p:cNvSpPr/>
          <p:nvPr/>
        </p:nvSpPr>
        <p:spPr>
          <a:xfrm>
            <a:off x="1946275" y="4420235"/>
            <a:ext cx="4093210" cy="397510"/>
          </a:xfrm>
          <a:prstGeom prst="rect">
            <a:avLst/>
          </a:prstGeom>
          <a:noFill/>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solidFill>
                <a:schemeClr val="tx1"/>
              </a:solidFill>
              <a:sym typeface="+mn-ea"/>
            </a:endParaRPr>
          </a:p>
          <a:p>
            <a:pPr algn="ctr"/>
            <a:r>
              <a:rPr lang="zh-CN" altLang="en-US">
                <a:solidFill>
                  <a:schemeClr val="tx1"/>
                </a:solidFill>
                <a:sym typeface="+mn-ea"/>
              </a:rPr>
              <a:t>报质管科</a:t>
            </a:r>
            <a:endParaRPr lang="zh-CN" altLang="en-US">
              <a:solidFill>
                <a:schemeClr val="tx1"/>
              </a:solidFill>
            </a:endParaRPr>
          </a:p>
          <a:p>
            <a:pPr algn="ctr"/>
            <a:endParaRPr lang="zh-CN" altLang="en-US">
              <a:solidFill>
                <a:schemeClr val="tx1"/>
              </a:solidFill>
            </a:endParaRPr>
          </a:p>
        </p:txBody>
      </p:sp>
      <p:sp>
        <p:nvSpPr>
          <p:cNvPr id="16" name="矩形 15"/>
          <p:cNvSpPr/>
          <p:nvPr/>
        </p:nvSpPr>
        <p:spPr>
          <a:xfrm>
            <a:off x="1929765" y="5236845"/>
            <a:ext cx="4108450" cy="397510"/>
          </a:xfrm>
          <a:prstGeom prst="rect">
            <a:avLst/>
          </a:prstGeom>
          <a:noFill/>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solidFill>
                <a:schemeClr val="tx1"/>
              </a:solidFill>
              <a:sym typeface="+mn-ea"/>
            </a:endParaRPr>
          </a:p>
          <a:p>
            <a:pPr algn="ctr"/>
            <a:r>
              <a:rPr lang="zh-CN" altLang="en-US">
                <a:solidFill>
                  <a:schemeClr val="tx1"/>
                </a:solidFill>
                <a:sym typeface="+mn-ea"/>
              </a:rPr>
              <a:t>患者出院</a:t>
            </a:r>
            <a:endParaRPr lang="zh-CN" altLang="en-US">
              <a:solidFill>
                <a:schemeClr val="tx1"/>
              </a:solidFill>
            </a:endParaRPr>
          </a:p>
          <a:p>
            <a:pPr algn="ctr"/>
            <a:endParaRPr lang="zh-CN" altLang="en-US">
              <a:solidFill>
                <a:schemeClr val="tx1"/>
              </a:solidFill>
            </a:endParaRPr>
          </a:p>
        </p:txBody>
      </p:sp>
      <p:cxnSp>
        <p:nvCxnSpPr>
          <p:cNvPr id="17" name="直接箭头连接符 16"/>
          <p:cNvCxnSpPr/>
          <p:nvPr/>
        </p:nvCxnSpPr>
        <p:spPr>
          <a:xfrm>
            <a:off x="3974465" y="2232025"/>
            <a:ext cx="9525" cy="38735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直接箭头连接符 17"/>
          <p:cNvCxnSpPr>
            <a:stCxn id="11" idx="2"/>
            <a:endCxn id="14" idx="0"/>
          </p:cNvCxnSpPr>
          <p:nvPr/>
        </p:nvCxnSpPr>
        <p:spPr>
          <a:xfrm>
            <a:off x="3995420" y="3002280"/>
            <a:ext cx="7620" cy="38798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直接箭头连接符 18"/>
          <p:cNvCxnSpPr>
            <a:stCxn id="14" idx="2"/>
            <a:endCxn id="15" idx="0"/>
          </p:cNvCxnSpPr>
          <p:nvPr/>
        </p:nvCxnSpPr>
        <p:spPr>
          <a:xfrm flipH="1">
            <a:off x="3992880" y="4078605"/>
            <a:ext cx="10160" cy="34163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直接箭头连接符 21"/>
          <p:cNvCxnSpPr>
            <a:stCxn id="15" idx="2"/>
            <a:endCxn id="16" idx="0"/>
          </p:cNvCxnSpPr>
          <p:nvPr/>
        </p:nvCxnSpPr>
        <p:spPr>
          <a:xfrm flipH="1">
            <a:off x="3983990" y="4817745"/>
            <a:ext cx="8890" cy="4191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5" name="直接箭头连接符 24"/>
          <p:cNvCxnSpPr>
            <a:stCxn id="16" idx="2"/>
          </p:cNvCxnSpPr>
          <p:nvPr/>
        </p:nvCxnSpPr>
        <p:spPr>
          <a:xfrm>
            <a:off x="3983990" y="5634355"/>
            <a:ext cx="10795" cy="45910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graphicFrame>
        <p:nvGraphicFramePr>
          <p:cNvPr id="5" name="表格 4"/>
          <p:cNvGraphicFramePr>
            <a:graphicFrameLocks noGrp="1"/>
          </p:cNvGraphicFramePr>
          <p:nvPr>
            <p:custDataLst>
              <p:tags r:id="rId2"/>
            </p:custDataLst>
          </p:nvPr>
        </p:nvGraphicFramePr>
        <p:xfrm>
          <a:off x="723900" y="1943735"/>
          <a:ext cx="7962900" cy="2901950"/>
        </p:xfrm>
        <a:graphic>
          <a:graphicData uri="http://schemas.openxmlformats.org/drawingml/2006/table">
            <a:tbl>
              <a:tblPr firstRow="1" bandRow="1">
                <a:tableStyleId>{5C22544A-7EE6-4342-B048-85BDC9FD1C3A}</a:tableStyleId>
              </a:tblPr>
              <a:tblGrid>
                <a:gridCol w="1592580"/>
                <a:gridCol w="1592580"/>
                <a:gridCol w="1592580"/>
                <a:gridCol w="1592580"/>
              </a:tblGrid>
              <a:tr h="416560">
                <a:tc>
                  <a:txBody>
                    <a:bodyPr vert="horz" wrap="square"/>
                    <a:lstStyle/>
                    <a:p>
                      <a:pPr algn="ctr">
                        <a:buNone/>
                      </a:pPr>
                      <a:r>
                        <a:rPr lang="zh-CN" altLang="en-US">
                          <a:solidFill>
                            <a:schemeClr val="tx1"/>
                          </a:solidFill>
                        </a:rPr>
                        <a:t>月份</a:t>
                      </a:r>
                      <a:endParaRPr lang="zh-CN" altLang="en-US">
                        <a:solidFill>
                          <a:schemeClr val="tx1"/>
                        </a:solidFill>
                      </a:endParaRPr>
                    </a:p>
                  </a:txBody>
                  <a:tcPr/>
                </a:tc>
                <a:tc>
                  <a:txBody>
                    <a:bodyPr vert="horz" wrap="square"/>
                    <a:lstStyle/>
                    <a:p>
                      <a:pPr algn="ctr">
                        <a:buNone/>
                      </a:pPr>
                      <a:r>
                        <a:rPr lang="zh-CN" altLang="en-US">
                          <a:solidFill>
                            <a:schemeClr val="tx1"/>
                          </a:solidFill>
                        </a:rPr>
                        <a:t>需首页诊断数</a:t>
                      </a:r>
                      <a:endParaRPr lang="zh-CN" altLang="en-US">
                        <a:solidFill>
                          <a:schemeClr val="tx1"/>
                        </a:solidFill>
                      </a:endParaRPr>
                    </a:p>
                  </a:txBody>
                  <a:tcPr/>
                </a:tc>
                <a:tc>
                  <a:txBody>
                    <a:bodyPr vert="horz" wrap="square"/>
                    <a:lstStyle/>
                    <a:p>
                      <a:pPr algn="ctr">
                        <a:buNone/>
                      </a:pPr>
                      <a:r>
                        <a:rPr lang="zh-CN" altLang="en-US">
                          <a:solidFill>
                            <a:schemeClr val="tx1"/>
                          </a:solidFill>
                        </a:rPr>
                        <a:t>漏诊断数</a:t>
                      </a:r>
                      <a:endParaRPr lang="zh-CN" altLang="en-US">
                        <a:solidFill>
                          <a:schemeClr val="tx1"/>
                        </a:solidFill>
                      </a:endParaRPr>
                    </a:p>
                  </a:txBody>
                  <a:tcPr/>
                </a:tc>
                <a:tc>
                  <a:txBody>
                    <a:bodyPr vert="horz" wrap="square"/>
                    <a:lstStyle/>
                    <a:p>
                      <a:pPr algn="ctr">
                        <a:buNone/>
                      </a:pPr>
                      <a:r>
                        <a:rPr lang="zh-CN" altLang="en-US">
                          <a:solidFill>
                            <a:schemeClr val="tx1"/>
                          </a:solidFill>
                        </a:rPr>
                        <a:t>完成率</a:t>
                      </a:r>
                      <a:endParaRPr lang="zh-CN" altLang="en-US">
                        <a:solidFill>
                          <a:schemeClr val="tx1"/>
                        </a:solidFill>
                      </a:endParaRPr>
                    </a:p>
                  </a:txBody>
                  <a:tcPr/>
                </a:tc>
              </a:tr>
              <a:tr h="417830">
                <a:tc>
                  <a:txBody>
                    <a:bodyPr vert="horz" wrap="square"/>
                    <a:lstStyle/>
                    <a:p>
                      <a:pPr algn="ctr">
                        <a:buNone/>
                      </a:pPr>
                      <a:r>
                        <a:rPr lang="en-US" altLang="zh-CN"/>
                        <a:t>7</a:t>
                      </a:r>
                      <a:r>
                        <a:rPr lang="zh-CN" altLang="en-US"/>
                        <a:t>月</a:t>
                      </a:r>
                      <a:endParaRPr lang="zh-CN" altLang="en-US"/>
                    </a:p>
                  </a:txBody>
                  <a:tcPr/>
                </a:tc>
                <a:tc>
                  <a:txBody>
                    <a:bodyPr vert="horz" wrap="square"/>
                    <a:lstStyle/>
                    <a:p>
                      <a:pPr algn="ctr">
                        <a:buNone/>
                      </a:pPr>
                      <a:r>
                        <a:rPr lang="en-US" altLang="zh-CN"/>
                        <a:t>10</a:t>
                      </a:r>
                      <a:endParaRPr lang="en-US" altLang="zh-CN"/>
                    </a:p>
                  </a:txBody>
                  <a:tcPr/>
                </a:tc>
                <a:tc>
                  <a:txBody>
                    <a:bodyPr vert="horz" wrap="square"/>
                    <a:lstStyle/>
                    <a:p>
                      <a:pPr algn="ctr">
                        <a:buNone/>
                      </a:pPr>
                      <a:r>
                        <a:rPr lang="en-US" altLang="zh-CN"/>
                        <a:t>10</a:t>
                      </a:r>
                      <a:endParaRPr lang="en-US" altLang="zh-CN"/>
                    </a:p>
                  </a:txBody>
                  <a:tcPr/>
                </a:tc>
                <a:tc>
                  <a:txBody>
                    <a:bodyPr vert="horz" wrap="square"/>
                    <a:lstStyle/>
                    <a:p>
                      <a:pPr algn="ctr">
                        <a:buNone/>
                      </a:pPr>
                      <a:r>
                        <a:rPr lang="en-US" altLang="zh-CN">
                          <a:solidFill>
                            <a:srgbClr val="FF0000"/>
                          </a:solidFill>
                        </a:rPr>
                        <a:t>100%</a:t>
                      </a:r>
                      <a:endParaRPr lang="en-US" altLang="zh-CN">
                        <a:solidFill>
                          <a:srgbClr val="FF0000"/>
                        </a:solidFill>
                      </a:endParaRPr>
                    </a:p>
                  </a:txBody>
                  <a:tcPr>
                    <a:noFill/>
                  </a:tcPr>
                </a:tc>
              </a:tr>
              <a:tr h="416560">
                <a:tc>
                  <a:txBody>
                    <a:bodyPr vert="horz" wrap="square"/>
                    <a:lstStyle/>
                    <a:p>
                      <a:pPr algn="ctr">
                        <a:buNone/>
                      </a:pPr>
                      <a:r>
                        <a:rPr lang="en-US" altLang="zh-CN"/>
                        <a:t>8</a:t>
                      </a:r>
                      <a:r>
                        <a:rPr lang="zh-CN" altLang="en-US"/>
                        <a:t>月</a:t>
                      </a:r>
                      <a:endParaRPr lang="zh-CN" altLang="en-US"/>
                    </a:p>
                  </a:txBody>
                  <a:tcPr/>
                </a:tc>
                <a:tc>
                  <a:txBody>
                    <a:bodyPr vert="horz" wrap="square"/>
                    <a:lstStyle/>
                    <a:p>
                      <a:pPr algn="ctr">
                        <a:buNone/>
                      </a:pPr>
                      <a:r>
                        <a:rPr lang="en-US" altLang="zh-CN"/>
                        <a:t>11</a:t>
                      </a:r>
                      <a:endParaRPr lang="en-US" altLang="zh-CN"/>
                    </a:p>
                  </a:txBody>
                  <a:tcPr/>
                </a:tc>
                <a:tc>
                  <a:txBody>
                    <a:bodyPr vert="horz" wrap="square"/>
                    <a:lstStyle/>
                    <a:p>
                      <a:pPr algn="ctr">
                        <a:buNone/>
                      </a:pPr>
                      <a:r>
                        <a:rPr lang="en-US" altLang="zh-CN"/>
                        <a:t>9</a:t>
                      </a:r>
                      <a:endParaRPr lang="en-US" altLang="zh-CN"/>
                    </a:p>
                  </a:txBody>
                  <a:tcPr/>
                </a:tc>
                <a:tc>
                  <a:txBody>
                    <a:bodyPr vert="horz" wrap="square"/>
                    <a:lstStyle/>
                    <a:p>
                      <a:pPr algn="ctr">
                        <a:buNone/>
                      </a:pPr>
                      <a:r>
                        <a:rPr lang="en-US" altLang="zh-CN">
                          <a:solidFill>
                            <a:srgbClr val="FF0000"/>
                          </a:solidFill>
                        </a:rPr>
                        <a:t>81.82%</a:t>
                      </a:r>
                      <a:endParaRPr lang="en-US" altLang="zh-CN">
                        <a:solidFill>
                          <a:srgbClr val="FF0000"/>
                        </a:solidFill>
                      </a:endParaRPr>
                    </a:p>
                  </a:txBody>
                  <a:tcPr>
                    <a:noFill/>
                  </a:tcPr>
                </a:tc>
              </a:tr>
              <a:tr h="416560">
                <a:tc>
                  <a:txBody>
                    <a:bodyPr vert="horz" wrap="square"/>
                    <a:lstStyle/>
                    <a:p>
                      <a:pPr algn="ctr">
                        <a:buNone/>
                      </a:pPr>
                      <a:r>
                        <a:rPr lang="en-US" altLang="zh-CN"/>
                        <a:t>9</a:t>
                      </a:r>
                      <a:r>
                        <a:rPr lang="zh-CN" altLang="en-US"/>
                        <a:t>月</a:t>
                      </a:r>
                      <a:endParaRPr lang="zh-CN" altLang="en-US"/>
                    </a:p>
                  </a:txBody>
                  <a:tcPr/>
                </a:tc>
                <a:tc>
                  <a:txBody>
                    <a:bodyPr vert="horz" wrap="square"/>
                    <a:lstStyle/>
                    <a:p>
                      <a:pPr algn="ctr">
                        <a:buNone/>
                      </a:pPr>
                      <a:r>
                        <a:rPr lang="en-US" altLang="zh-CN"/>
                        <a:t>22</a:t>
                      </a:r>
                      <a:endParaRPr lang="en-US" altLang="zh-CN"/>
                    </a:p>
                  </a:txBody>
                  <a:tcPr/>
                </a:tc>
                <a:tc>
                  <a:txBody>
                    <a:bodyPr vert="horz" wrap="square"/>
                    <a:lstStyle/>
                    <a:p>
                      <a:pPr algn="ctr">
                        <a:buNone/>
                      </a:pPr>
                      <a:r>
                        <a:rPr lang="en-US" altLang="zh-CN"/>
                        <a:t>8</a:t>
                      </a:r>
                      <a:endParaRPr lang="en-US" altLang="zh-CN"/>
                    </a:p>
                  </a:txBody>
                  <a:tcPr/>
                </a:tc>
                <a:tc>
                  <a:txBody>
                    <a:bodyPr vert="horz" wrap="square"/>
                    <a:lstStyle/>
                    <a:p>
                      <a:pPr algn="ctr">
                        <a:buNone/>
                      </a:pPr>
                      <a:r>
                        <a:rPr lang="en-US" altLang="zh-CN">
                          <a:solidFill>
                            <a:srgbClr val="FF0000"/>
                          </a:solidFill>
                        </a:rPr>
                        <a:t>36.36%</a:t>
                      </a:r>
                      <a:endParaRPr lang="en-US" altLang="zh-CN">
                        <a:solidFill>
                          <a:srgbClr val="FF0000"/>
                        </a:solidFill>
                      </a:endParaRPr>
                    </a:p>
                  </a:txBody>
                  <a:tcPr>
                    <a:noFill/>
                  </a:tcPr>
                </a:tc>
              </a:tr>
              <a:tr h="417195">
                <a:tc>
                  <a:txBody>
                    <a:bodyPr vert="horz" wrap="square"/>
                    <a:lstStyle/>
                    <a:p>
                      <a:pPr algn="ctr">
                        <a:buNone/>
                      </a:pPr>
                      <a:r>
                        <a:rPr lang="en-US" altLang="zh-CN"/>
                        <a:t>10</a:t>
                      </a:r>
                      <a:r>
                        <a:rPr lang="zh-CN" altLang="en-US"/>
                        <a:t>月</a:t>
                      </a:r>
                      <a:endParaRPr lang="zh-CN" altLang="en-US"/>
                    </a:p>
                  </a:txBody>
                  <a:tcPr/>
                </a:tc>
                <a:tc>
                  <a:txBody>
                    <a:bodyPr vert="horz" wrap="square"/>
                    <a:lstStyle/>
                    <a:p>
                      <a:pPr algn="ctr">
                        <a:buNone/>
                      </a:pPr>
                      <a:r>
                        <a:rPr lang="en-US" altLang="zh-CN"/>
                        <a:t>34</a:t>
                      </a:r>
                      <a:endParaRPr lang="en-US" altLang="zh-CN"/>
                    </a:p>
                  </a:txBody>
                  <a:tcPr/>
                </a:tc>
                <a:tc>
                  <a:txBody>
                    <a:bodyPr vert="horz" wrap="square"/>
                    <a:lstStyle/>
                    <a:p>
                      <a:pPr algn="ctr">
                        <a:buNone/>
                      </a:pPr>
                      <a:r>
                        <a:rPr lang="en-US" altLang="zh-CN"/>
                        <a:t>26</a:t>
                      </a:r>
                      <a:endParaRPr lang="en-US" altLang="zh-CN"/>
                    </a:p>
                  </a:txBody>
                  <a:tcPr/>
                </a:tc>
                <a:tc>
                  <a:txBody>
                    <a:bodyPr vert="horz" wrap="square"/>
                    <a:lstStyle/>
                    <a:p>
                      <a:pPr algn="ctr">
                        <a:buNone/>
                      </a:pPr>
                      <a:r>
                        <a:rPr lang="en-US" altLang="zh-CN">
                          <a:solidFill>
                            <a:srgbClr val="FF0000"/>
                          </a:solidFill>
                        </a:rPr>
                        <a:t>76.47%</a:t>
                      </a:r>
                      <a:endParaRPr lang="en-US" altLang="zh-CN">
                        <a:solidFill>
                          <a:srgbClr val="FF0000"/>
                        </a:solidFill>
                      </a:endParaRPr>
                    </a:p>
                  </a:txBody>
                  <a:tcPr>
                    <a:noFill/>
                  </a:tcPr>
                </a:tc>
              </a:tr>
              <a:tr h="400685">
                <a:tc>
                  <a:txBody>
                    <a:bodyPr vert="horz" wrap="square"/>
                    <a:lstStyle/>
                    <a:p>
                      <a:pPr algn="ctr">
                        <a:buNone/>
                      </a:pPr>
                      <a:r>
                        <a:rPr lang="en-US" altLang="zh-CN"/>
                        <a:t>11</a:t>
                      </a:r>
                      <a:r>
                        <a:rPr lang="zh-CN" altLang="en-US"/>
                        <a:t>月</a:t>
                      </a:r>
                      <a:endParaRPr lang="zh-CN" altLang="en-US"/>
                    </a:p>
                  </a:txBody>
                  <a:tcPr/>
                </a:tc>
                <a:tc>
                  <a:txBody>
                    <a:bodyPr vert="horz" wrap="square"/>
                    <a:lstStyle/>
                    <a:p>
                      <a:pPr algn="ctr">
                        <a:buNone/>
                      </a:pPr>
                      <a:r>
                        <a:rPr lang="en-US" altLang="zh-CN"/>
                        <a:t>15</a:t>
                      </a:r>
                      <a:endParaRPr lang="en-US" altLang="zh-CN"/>
                    </a:p>
                  </a:txBody>
                  <a:tcPr/>
                </a:tc>
                <a:tc>
                  <a:txBody>
                    <a:bodyPr vert="horz" wrap="square"/>
                    <a:lstStyle/>
                    <a:p>
                      <a:pPr algn="ctr">
                        <a:buNone/>
                      </a:pPr>
                      <a:r>
                        <a:rPr lang="en-US" altLang="zh-CN"/>
                        <a:t>8</a:t>
                      </a:r>
                      <a:endParaRPr lang="en-US" altLang="zh-CN"/>
                    </a:p>
                  </a:txBody>
                  <a:tcPr/>
                </a:tc>
                <a:tc>
                  <a:txBody>
                    <a:bodyPr vert="horz" wrap="square"/>
                    <a:lstStyle/>
                    <a:p>
                      <a:pPr algn="ctr">
                        <a:buNone/>
                      </a:pPr>
                      <a:r>
                        <a:rPr lang="en-US" altLang="zh-CN">
                          <a:solidFill>
                            <a:srgbClr val="FF0000"/>
                          </a:solidFill>
                        </a:rPr>
                        <a:t>53.33%</a:t>
                      </a:r>
                      <a:endParaRPr lang="en-US" altLang="zh-CN">
                        <a:solidFill>
                          <a:srgbClr val="FF0000"/>
                        </a:solidFill>
                      </a:endParaRPr>
                    </a:p>
                  </a:txBody>
                  <a:tcPr>
                    <a:noFill/>
                  </a:tcPr>
                </a:tc>
              </a:tr>
              <a:tr h="416560">
                <a:tc>
                  <a:txBody>
                    <a:bodyPr vert="horz" wrap="square"/>
                    <a:lstStyle/>
                    <a:p>
                      <a:pPr algn="ctr">
                        <a:buNone/>
                      </a:pPr>
                      <a:r>
                        <a:rPr lang="en-US" altLang="zh-CN"/>
                        <a:t>12</a:t>
                      </a:r>
                      <a:r>
                        <a:rPr lang="zh-CN" altLang="en-US"/>
                        <a:t>月</a:t>
                      </a:r>
                      <a:endParaRPr lang="zh-CN" altLang="en-US"/>
                    </a:p>
                  </a:txBody>
                  <a:tcPr/>
                </a:tc>
                <a:tc>
                  <a:txBody>
                    <a:bodyPr vert="horz" wrap="square"/>
                    <a:lstStyle/>
                    <a:p>
                      <a:pPr algn="ctr">
                        <a:buNone/>
                      </a:pPr>
                      <a:r>
                        <a:rPr lang="en-US" altLang="zh-CN"/>
                        <a:t>4</a:t>
                      </a:r>
                      <a:endParaRPr lang="en-US" altLang="zh-CN"/>
                    </a:p>
                  </a:txBody>
                  <a:tcPr/>
                </a:tc>
                <a:tc>
                  <a:txBody>
                    <a:bodyPr vert="horz" wrap="square"/>
                    <a:lstStyle/>
                    <a:p>
                      <a:pPr algn="ctr">
                        <a:buNone/>
                      </a:pPr>
                      <a:r>
                        <a:rPr lang="en-US" altLang="zh-CN"/>
                        <a:t>1</a:t>
                      </a:r>
                      <a:endParaRPr lang="en-US" altLang="zh-CN"/>
                    </a:p>
                  </a:txBody>
                  <a:tcPr/>
                </a:tc>
                <a:tc>
                  <a:txBody>
                    <a:bodyPr vert="horz" wrap="square"/>
                    <a:lstStyle/>
                    <a:p>
                      <a:pPr algn="ctr">
                        <a:buNone/>
                      </a:pPr>
                      <a:r>
                        <a:rPr lang="en-US" altLang="zh-CN">
                          <a:solidFill>
                            <a:srgbClr val="FF0000"/>
                          </a:solidFill>
                        </a:rPr>
                        <a:t>25%</a:t>
                      </a:r>
                      <a:endParaRPr lang="en-US" altLang="zh-CN">
                        <a:solidFill>
                          <a:srgbClr val="FF0000"/>
                        </a:solidFill>
                      </a:endParaRPr>
                    </a:p>
                  </a:txBody>
                  <a:tcPr>
                    <a:noFill/>
                  </a:tcPr>
                </a:tc>
              </a:tr>
            </a:tbl>
          </a:graphicData>
        </a:graphic>
      </p:graphicFrame>
      <p:sp>
        <p:nvSpPr>
          <p:cNvPr id="7" name="上箭头标注 6"/>
          <p:cNvSpPr/>
          <p:nvPr/>
        </p:nvSpPr>
        <p:spPr>
          <a:xfrm>
            <a:off x="1734185" y="5012690"/>
            <a:ext cx="4769485" cy="1379855"/>
          </a:xfrm>
          <a:prstGeom prst="upArrowCallou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r>
              <a:rPr lang="en-US" altLang="zh-CN" sz="2400"/>
              <a:t>2021</a:t>
            </a:r>
            <a:r>
              <a:rPr lang="zh-CN" altLang="en-US" sz="2400"/>
              <a:t>年</a:t>
            </a:r>
            <a:r>
              <a:rPr lang="en-US" altLang="zh-CN" sz="2400"/>
              <a:t>7—12</a:t>
            </a:r>
            <a:r>
              <a:rPr lang="zh-CN" altLang="en-US" sz="2400"/>
              <a:t>月份不良事件首页诊断漏填率</a:t>
            </a:r>
            <a:endParaRPr lang="zh-CN" altLang="en-US" sz="2400"/>
          </a:p>
        </p:txBody>
      </p:sp>
      <p:sp>
        <p:nvSpPr>
          <p:cNvPr id="2" name="矩形 1"/>
          <p:cNvSpPr/>
          <p:nvPr/>
        </p:nvSpPr>
        <p:spPr>
          <a:xfrm flipV="1">
            <a:off x="590550" y="1521460"/>
            <a:ext cx="8188325" cy="7620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3" name="标题 1"/>
          <p:cNvSpPr>
            <a:spLocks noGrp="1"/>
          </p:cNvSpPr>
          <p:nvPr/>
        </p:nvSpPr>
        <p:spPr>
          <a:xfrm>
            <a:off x="457200" y="633413"/>
            <a:ext cx="8229600" cy="1143000"/>
          </a:xfrm>
          <a:prstGeom prst="rect">
            <a:avLst/>
          </a:prstGeom>
          <a:noFill/>
          <a:ln w="9525">
            <a:noFill/>
          </a:ln>
        </p:spPr>
        <p:txBody>
          <a:bodyPr anchor="ctr" anchorCtr="0"/>
          <a:lstStyle>
            <a:defPPr>
              <a:defRPr lang="zh-CN"/>
            </a:defPPr>
            <a:lvl1pPr marL="0" lvl="0" indent="0" algn="ctr" defTabSz="91440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b="1">
                <a:solidFill>
                  <a:srgbClr val="F43308"/>
                </a:solidFill>
              </a:rPr>
              <a:t>P</a:t>
            </a:r>
            <a:r>
              <a:rPr lang="zh-CN" altLang="en-US" sz="3200" b="1">
                <a:solidFill>
                  <a:srgbClr val="F43308"/>
                </a:solidFill>
              </a:rPr>
              <a:t>阶段</a:t>
            </a:r>
            <a:r>
              <a:rPr lang="en-US" altLang="zh-CN" sz="3200" b="1">
                <a:solidFill>
                  <a:srgbClr val="F43308"/>
                </a:solidFill>
              </a:rPr>
              <a:t>——</a:t>
            </a:r>
            <a:r>
              <a:rPr lang="zh-CN" altLang="en-US" sz="3200" b="1">
                <a:solidFill>
                  <a:schemeClr val="tx1"/>
                </a:solidFill>
              </a:rPr>
              <a:t>现状分析</a:t>
            </a:r>
            <a:endParaRPr lang="zh-CN" altLang="en-US" sz="3200" b="1">
              <a:solidFill>
                <a:schemeClr val="tx1"/>
              </a:solidFil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4" name="標題 1"/>
          <p:cNvSpPr>
            <a:spLocks noGrp="1"/>
          </p:cNvSpPr>
          <p:nvPr>
            <p:custDataLst>
              <p:tags r:id="rId2"/>
            </p:custDataLst>
          </p:nvPr>
        </p:nvSpPr>
        <p:spPr>
          <a:xfrm>
            <a:off x="251619" y="1340644"/>
            <a:ext cx="6172200" cy="527685"/>
          </a:xfrm>
          <a:prstGeom prst="rect">
            <a:avLst/>
          </a:prstGeom>
        </p:spPr>
        <p:txBody>
          <a:bodyPr vert="horz" lIns="68580" tIns="34290" rIns="68580" bIns="3429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4400" b="1" i="0" u="none" kern="1200" baseline="0">
                <a:solidFill>
                  <a:schemeClr val="bg2">
                    <a:lumMod val="10000"/>
                  </a:schemeClr>
                </a:solidFill>
                <a:effectLst/>
                <a:latin typeface="Microsoft JhengHei" panose="020b0604030504040204" pitchFamily="34" charset="-120"/>
                <a:ea typeface="Microsoft JhengHei" panose="020b0604030504040204" pitchFamily="34" charset="-120"/>
                <a:cs typeface="+mj-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r>
              <a:rPr lang="zh-TW" altLang="en-US" sz="2700">
                <a:latin typeface="Microsoft JhengHei" panose="020b0604030504040204" pitchFamily="34" charset="-120"/>
                <a:ea typeface="Microsoft JhengHei" panose="020b0604030504040204" pitchFamily="34" charset="-120"/>
              </a:rPr>
              <a:t>现况调查与分析</a:t>
            </a:r>
            <a:endParaRPr lang="zh-TW" altLang="en-US" sz="2700">
              <a:latin typeface="Microsoft JhengHei" panose="020b0604030504040204" pitchFamily="34" charset="-120"/>
              <a:ea typeface="Microsoft JhengHei" panose="020b0604030504040204" pitchFamily="34" charset="-120"/>
            </a:endParaRPr>
          </a:p>
        </p:txBody>
      </p:sp>
      <p:sp>
        <p:nvSpPr>
          <p:cNvPr id="15" name="等腰三角形 14"/>
          <p:cNvSpPr/>
          <p:nvPr>
            <p:custDataLst>
              <p:tags r:id="rId3"/>
            </p:custDataLst>
          </p:nvPr>
        </p:nvSpPr>
        <p:spPr>
          <a:xfrm rot="10620000">
            <a:off x="4320064" y="5522119"/>
            <a:ext cx="244793" cy="144304"/>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marL="0" marR="0" lvl="0" indent="0" algn="ctr" defTabSz="914400" rtl="0" eaLnBrk="1" fontAlgn="base" latinLnBrk="0" hangingPunct="1">
              <a:lnSpc>
                <a:spcPct val="150000"/>
              </a:lnSpc>
              <a:spcBef>
                <a:spcPct val="0"/>
              </a:spcBef>
              <a:spcAft>
                <a:spcPct val="0"/>
              </a:spcAft>
              <a:buClrTx/>
              <a:buSzTx/>
              <a:buFont typeface="Arial" pitchFamily="34" charset="0"/>
              <a:buNone/>
              <a:defRPr/>
            </a:pPr>
            <a:endParaRPr kumimoji="0" lang="zh-CN" altLang="en-US" sz="1125" b="0" i="0" u="none" strike="noStrike" kern="1200" cap="none" spc="0" normalizeH="0" baseline="0" noProof="1">
              <a:ln>
                <a:noFill/>
              </a:ln>
              <a:solidFill>
                <a:schemeClr val="lt1"/>
              </a:solidFill>
              <a:effectLst/>
              <a:uLnTx/>
              <a:uFillTx/>
              <a:latin typeface="+mn-lt"/>
              <a:ea typeface="+mn-ea"/>
              <a:cs typeface="+mn-cs"/>
            </a:endParaRPr>
          </a:p>
        </p:txBody>
      </p:sp>
      <p:cxnSp>
        <p:nvCxnSpPr>
          <p:cNvPr id="18" name="直接连接符 17"/>
          <p:cNvCxnSpPr/>
          <p:nvPr/>
        </p:nvCxnSpPr>
        <p:spPr>
          <a:xfrm flipV="1">
            <a:off x="3088958" y="3066574"/>
            <a:ext cx="317183" cy="11430"/>
          </a:xfrm>
          <a:prstGeom prst="line">
            <a:avLst/>
          </a:prstGeom>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250825" y="1918335"/>
            <a:ext cx="5732145" cy="1476375"/>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a:t>1</a:t>
            </a:r>
            <a:r>
              <a:rPr lang="zh-CN" altLang="zh-CN"/>
              <a:t>、调查时间：</a:t>
            </a:r>
            <a:r>
              <a:rPr lang="en-US" altLang="zh-CN"/>
              <a:t>2021.07-12</a:t>
            </a:r>
            <a:r>
              <a:rPr lang="zh-CN" altLang="en-US"/>
              <a:t>月</a:t>
            </a:r>
            <a:endParaRPr lang="zh-CN" altLang="en-US"/>
          </a:p>
          <a:p>
            <a:r>
              <a:rPr lang="en-US" altLang="zh-CN"/>
              <a:t>2</a:t>
            </a:r>
            <a:r>
              <a:rPr lang="zh-CN" altLang="en-US"/>
              <a:t>、调查对象：临床不良事件需在首页诊断数、首页漏诊断数及漏诊断率</a:t>
            </a:r>
            <a:endParaRPr lang="zh-CN" altLang="en-US"/>
          </a:p>
          <a:p>
            <a:r>
              <a:rPr lang="en-US" altLang="zh-CN"/>
              <a:t>3</a:t>
            </a:r>
            <a:r>
              <a:rPr lang="zh-CN" altLang="en-US"/>
              <a:t>、现况值：分子：</a:t>
            </a:r>
            <a:r>
              <a:rPr lang="en-US"/>
              <a:t>62</a:t>
            </a:r>
            <a:r>
              <a:rPr lang="en-US" altLang="zh-CN"/>
              <a:t>                    </a:t>
            </a:r>
            <a:r>
              <a:rPr lang="zh-CN" altLang="en-US"/>
              <a:t>分母：</a:t>
            </a:r>
            <a:r>
              <a:rPr lang="en-US" altLang="zh-CN"/>
              <a:t>96</a:t>
            </a:r>
            <a:endParaRPr lang="en-US" altLang="zh-CN">
              <a:cs typeface="Arial" pitchFamily="34" charset="0"/>
            </a:endParaRPr>
          </a:p>
          <a:p>
            <a:r>
              <a:rPr lang="zh-CN" altLang="en-US">
                <a:cs typeface="Arial" pitchFamily="34" charset="0"/>
              </a:rPr>
              <a:t>     漏诊断率：</a:t>
            </a:r>
            <a:r>
              <a:rPr lang="en-US" altLang="zh-CN">
                <a:cs typeface="Arial" pitchFamily="34" charset="0"/>
              </a:rPr>
              <a:t>64.58%</a:t>
            </a:r>
            <a:endParaRPr lang="zh-CN" altLang="en-US">
              <a:cs typeface="Arial" pitchFamily="34" charset="0"/>
            </a:endParaRPr>
          </a:p>
        </p:txBody>
      </p:sp>
      <p:graphicFrame>
        <p:nvGraphicFramePr>
          <p:cNvPr id="6" name="图表 5"/>
          <p:cNvGraphicFramePr/>
          <p:nvPr/>
        </p:nvGraphicFramePr>
        <p:xfrm>
          <a:off x="1387475" y="3394710"/>
          <a:ext cx="5664200" cy="3055620"/>
        </p:xfrm>
        <a:graphic>
          <a:graphicData uri="http://schemas.openxmlformats.org/drawingml/2006/chart">
            <c:chart xmlns:c="http://schemas.openxmlformats.org/drawingml/2006/chart" r:id="rId4"/>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549275" y="960120"/>
            <a:ext cx="8229600" cy="1092200"/>
          </a:xfrm>
        </p:spPr>
        <p:txBody>
          <a:bodyPr/>
          <a:lstStyle/>
          <a:p>
            <a:r>
              <a:rPr lang="en-US" altLang="zh-CN">
                <a:solidFill>
                  <a:srgbClr val="F43308"/>
                </a:solidFill>
                <a:uFillTx/>
              </a:rPr>
              <a:t>P--</a:t>
            </a:r>
            <a:r>
              <a:rPr lang="zh-CN" altLang="en-US" b="1"/>
              <a:t>目标</a:t>
            </a:r>
            <a:r>
              <a:rPr lang="zh-CN" altLang="en-US" b="1">
                <a:solidFill>
                  <a:schemeClr val="tx1"/>
                </a:solidFill>
              </a:rPr>
              <a:t>设定</a:t>
            </a:r>
            <a:br>
              <a:rPr lang="zh-CN" altLang="en-US" b="1">
                <a:solidFill>
                  <a:schemeClr val="tx1"/>
                </a:solidFill>
              </a:rPr>
            </a:br>
            <a:endParaRPr lang="zh-CN" altLang="en-US" b="1">
              <a:solidFill>
                <a:schemeClr val="tx1"/>
              </a:solidFill>
            </a:endParaRPr>
          </a:p>
        </p:txBody>
      </p:sp>
      <p:sp>
        <p:nvSpPr>
          <p:cNvPr id="3" name="内容占位符 2"/>
          <p:cNvSpPr>
            <a:spLocks noGrp="1"/>
          </p:cNvSpPr>
          <p:nvPr>
            <p:ph idx="1"/>
          </p:nvPr>
        </p:nvSpPr>
        <p:spPr>
          <a:xfrm>
            <a:off x="457200" y="2052320"/>
            <a:ext cx="8229600" cy="4525963"/>
          </a:xfrm>
        </p:spPr>
        <p:txBody>
          <a:bodyPr/>
          <a:lstStyle/>
          <a:p>
            <a:pPr marL="0" indent="0">
              <a:buNone/>
            </a:pPr>
            <a:endParaRPr lang="zh-CN" altLang="en-US" sz="2400"/>
          </a:p>
          <a:p>
            <a:endParaRPr lang="zh-CN" altLang="en-US" sz="2400"/>
          </a:p>
        </p:txBody>
      </p:sp>
      <p:sp>
        <p:nvSpPr>
          <p:cNvPr id="6" name="矩形 5"/>
          <p:cNvSpPr/>
          <p:nvPr/>
        </p:nvSpPr>
        <p:spPr>
          <a:xfrm flipV="1">
            <a:off x="590550" y="1468120"/>
            <a:ext cx="8188325" cy="7620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graphicFrame>
        <p:nvGraphicFramePr>
          <p:cNvPr id="4" name="表格 3"/>
          <p:cNvGraphicFramePr>
            <a:graphicFrameLocks noGrp="1"/>
          </p:cNvGraphicFramePr>
          <p:nvPr/>
        </p:nvGraphicFramePr>
        <p:xfrm>
          <a:off x="866140" y="2220595"/>
          <a:ext cx="7205345" cy="1501775"/>
        </p:xfrm>
        <a:graphic>
          <a:graphicData uri="http://schemas.openxmlformats.org/drawingml/2006/table">
            <a:tbl>
              <a:tblPr firstRow="1" bandRow="1">
                <a:tableStyleId>{5C22544A-7EE6-4342-B048-85BDC9FD1C3A}</a:tableStyleId>
              </a:tblPr>
              <a:tblGrid>
                <a:gridCol w="1029335"/>
                <a:gridCol w="1029335"/>
                <a:gridCol w="990600"/>
                <a:gridCol w="1068070"/>
                <a:gridCol w="1029335"/>
                <a:gridCol w="1029335"/>
                <a:gridCol w="1029335"/>
              </a:tblGrid>
              <a:tr h="456565">
                <a:tc>
                  <a:txBody>
                    <a:bodyPr vert="horz" wrap="square"/>
                    <a:lstStyle/>
                    <a:p>
                      <a:pPr algn="ctr">
                        <a:buNone/>
                      </a:pPr>
                      <a:r>
                        <a:rPr lang="zh-CN" sz="1100" b="1">
                          <a:solidFill>
                            <a:srgbClr val="000000"/>
                          </a:solidFill>
                          <a:ea typeface="宋体" panose="02010600030101010101" pitchFamily="2" charset="-122"/>
                        </a:rPr>
                        <a:t>月份</a:t>
                      </a:r>
                      <a:endParaRPr lang="zh-CN" altLang="en-US" sz="1100" b="1">
                        <a:solidFill>
                          <a:srgbClr val="000000"/>
                        </a:solidFill>
                        <a:latin typeface="宋体" panose="02010600030101010101" pitchFamily="2" charset="-122"/>
                        <a:ea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zh-CN" sz="1100" b="1">
                          <a:solidFill>
                            <a:srgbClr val="000000"/>
                          </a:solidFill>
                          <a:ea typeface="宋体" panose="02010600030101010101" pitchFamily="2" charset="-122"/>
                        </a:rPr>
                        <a:t>7月</a:t>
                      </a:r>
                      <a:endParaRPr lang="zh-CN" altLang="en-US" sz="1100" b="1">
                        <a:solidFill>
                          <a:srgbClr val="000000"/>
                        </a:solidFill>
                        <a:latin typeface="宋体" panose="02010600030101010101" pitchFamily="2" charset="-122"/>
                        <a:ea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zh-CN" sz="1100" b="1">
                          <a:solidFill>
                            <a:srgbClr val="000000"/>
                          </a:solidFill>
                          <a:ea typeface="宋体" panose="02010600030101010101" pitchFamily="2" charset="-122"/>
                        </a:rPr>
                        <a:t>8月</a:t>
                      </a:r>
                      <a:endParaRPr lang="zh-CN" altLang="en-US" sz="1100" b="1">
                        <a:solidFill>
                          <a:srgbClr val="000000"/>
                        </a:solidFill>
                        <a:latin typeface="宋体" panose="02010600030101010101" pitchFamily="2" charset="-122"/>
                        <a:ea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zh-CN" sz="1100" b="1">
                          <a:solidFill>
                            <a:srgbClr val="000000"/>
                          </a:solidFill>
                          <a:ea typeface="宋体" panose="02010600030101010101" pitchFamily="2" charset="-122"/>
                        </a:rPr>
                        <a:t>9月</a:t>
                      </a:r>
                      <a:endParaRPr lang="zh-CN" altLang="en-US" sz="1100" b="1">
                        <a:solidFill>
                          <a:srgbClr val="000000"/>
                        </a:solidFill>
                        <a:latin typeface="宋体" panose="02010600030101010101" pitchFamily="2" charset="-122"/>
                        <a:ea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zh-CN" sz="1100" b="1">
                          <a:solidFill>
                            <a:srgbClr val="000000"/>
                          </a:solidFill>
                          <a:ea typeface="宋体" panose="02010600030101010101" pitchFamily="2" charset="-122"/>
                        </a:rPr>
                        <a:t>10月</a:t>
                      </a:r>
                      <a:endParaRPr lang="zh-CN" altLang="en-US" sz="1100" b="1">
                        <a:solidFill>
                          <a:srgbClr val="000000"/>
                        </a:solidFill>
                        <a:latin typeface="宋体" panose="02010600030101010101" pitchFamily="2" charset="-122"/>
                        <a:ea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zh-CN" sz="1100" b="1">
                          <a:solidFill>
                            <a:srgbClr val="000000"/>
                          </a:solidFill>
                          <a:ea typeface="宋体" panose="02010600030101010101" pitchFamily="2" charset="-122"/>
                        </a:rPr>
                        <a:t>11月</a:t>
                      </a:r>
                      <a:endParaRPr lang="zh-CN" altLang="en-US" sz="1100" b="1">
                        <a:solidFill>
                          <a:srgbClr val="000000"/>
                        </a:solidFill>
                        <a:latin typeface="宋体" panose="02010600030101010101" pitchFamily="2" charset="-122"/>
                        <a:ea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zh-CN" sz="1100" b="1">
                          <a:solidFill>
                            <a:srgbClr val="000000"/>
                          </a:solidFill>
                          <a:ea typeface="宋体" panose="02010600030101010101" pitchFamily="2" charset="-122"/>
                        </a:rPr>
                        <a:t>12月</a:t>
                      </a:r>
                      <a:endParaRPr lang="zh-CN" altLang="en-US" sz="1100" b="1">
                        <a:solidFill>
                          <a:srgbClr val="000000"/>
                        </a:solidFill>
                        <a:latin typeface="宋体" panose="02010600030101010101" pitchFamily="2" charset="-122"/>
                        <a:ea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52425">
                <a:tc>
                  <a:txBody>
                    <a:bodyPr vert="horz" wrap="square"/>
                    <a:lstStyle/>
                    <a:p>
                      <a:pPr algn="ctr">
                        <a:buNone/>
                      </a:pPr>
                      <a:r>
                        <a:rPr lang="zh-CN" sz="1100" b="1">
                          <a:solidFill>
                            <a:srgbClr val="000000"/>
                          </a:solidFill>
                          <a:ea typeface="宋体" panose="02010600030101010101" pitchFamily="2" charset="-122"/>
                        </a:rPr>
                        <a:t>例数</a:t>
                      </a:r>
                      <a:endParaRPr lang="zh-CN" altLang="en-US" sz="1100" b="1">
                        <a:solidFill>
                          <a:srgbClr val="000000"/>
                        </a:solidFill>
                        <a:latin typeface="宋体" panose="02010600030101010101" pitchFamily="2" charset="-122"/>
                        <a:ea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10</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11</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22</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34</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15</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4</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52425">
                <a:tc>
                  <a:txBody>
                    <a:bodyPr vert="horz" wrap="square"/>
                    <a:lstStyle/>
                    <a:p>
                      <a:pPr algn="ctr">
                        <a:buNone/>
                      </a:pPr>
                      <a:r>
                        <a:rPr lang="zh-CN" sz="1100" b="1">
                          <a:solidFill>
                            <a:srgbClr val="000000"/>
                          </a:solidFill>
                          <a:ea typeface="宋体" panose="02010600030101010101" pitchFamily="2" charset="-122"/>
                        </a:rPr>
                        <a:t>漏报数</a:t>
                      </a:r>
                      <a:endParaRPr lang="zh-CN" altLang="en-US" sz="1100" b="1">
                        <a:solidFill>
                          <a:srgbClr val="000000"/>
                        </a:solidFill>
                        <a:latin typeface="宋体" panose="02010600030101010101" pitchFamily="2" charset="-122"/>
                        <a:ea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10</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9</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8</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26</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8</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1</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40360">
                <a:tc>
                  <a:txBody>
                    <a:bodyPr vert="horz" wrap="square"/>
                    <a:lstStyle/>
                    <a:p>
                      <a:pPr algn="ctr">
                        <a:buNone/>
                      </a:pPr>
                      <a:r>
                        <a:rPr lang="zh-CN" sz="1100" b="1">
                          <a:solidFill>
                            <a:srgbClr val="000000"/>
                          </a:solidFill>
                          <a:ea typeface="宋体" panose="02010600030101010101" pitchFamily="2" charset="-122"/>
                        </a:rPr>
                        <a:t>漏报率</a:t>
                      </a:r>
                      <a:endParaRPr lang="zh-CN" altLang="en-US" sz="1100" b="1">
                        <a:solidFill>
                          <a:srgbClr val="000000"/>
                        </a:solidFill>
                        <a:latin typeface="宋体" panose="02010600030101010101" pitchFamily="2" charset="-122"/>
                        <a:ea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100%</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81.82%</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36.36%</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76.47%</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53.33%</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algn="ctr">
                        <a:buNone/>
                      </a:pPr>
                      <a:r>
                        <a:rPr lang="en-US" sz="1100" b="1">
                          <a:solidFill>
                            <a:srgbClr val="000000"/>
                          </a:solidFill>
                          <a:latin typeface="宋体" panose="02010600030101010101" pitchFamily="2" charset="-122"/>
                        </a:rPr>
                        <a:t>25%</a:t>
                      </a:r>
                      <a:endParaRPr lang="en-US" altLang="en-US" sz="1100" b="1">
                        <a:solidFill>
                          <a:srgbClr val="000000"/>
                        </a:solidFill>
                        <a:latin typeface="宋体" panose="02010600030101010101" pitchFamily="2"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5" name="文本框 4"/>
          <p:cNvSpPr txBox="1"/>
          <p:nvPr/>
        </p:nvSpPr>
        <p:spPr>
          <a:xfrm>
            <a:off x="300990" y="4600575"/>
            <a:ext cx="8566785" cy="829945"/>
          </a:xfrm>
          <a:prstGeom prst="rect">
            <a:avLst/>
          </a:prstGeom>
          <a:noFill/>
        </p:spPr>
        <p:txBody>
          <a:bodyPr wrap="square" rtlCol="0" anchor="t">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ym typeface="+mn-ea"/>
              </a:rPr>
              <a:t>经过</a:t>
            </a:r>
            <a:r>
              <a:rPr lang="en-US" altLang="zh-CN" sz="2400" b="1">
                <a:sym typeface="+mn-ea"/>
              </a:rPr>
              <a:t>PDCA</a:t>
            </a:r>
            <a:r>
              <a:rPr lang="zh-CN" altLang="en-US" sz="2400" b="1">
                <a:sym typeface="+mn-ea"/>
              </a:rPr>
              <a:t>工作小组的讨论并结合</a:t>
            </a:r>
            <a:r>
              <a:rPr lang="en-US" altLang="zh-CN" sz="2400" b="1">
                <a:sym typeface="+mn-ea"/>
              </a:rPr>
              <a:t>2021</a:t>
            </a:r>
            <a:r>
              <a:rPr lang="zh-CN" altLang="en-US" sz="2400" b="1">
                <a:sym typeface="+mn-ea"/>
              </a:rPr>
              <a:t>年</a:t>
            </a:r>
            <a:r>
              <a:rPr lang="en-US" altLang="zh-CN" sz="2400" b="1">
                <a:sym typeface="+mn-ea"/>
              </a:rPr>
              <a:t>7</a:t>
            </a:r>
            <a:r>
              <a:rPr lang="zh-CN" altLang="en-US" sz="2400" b="1">
                <a:sym typeface="+mn-ea"/>
              </a:rPr>
              <a:t>月</a:t>
            </a:r>
            <a:r>
              <a:rPr lang="en-US" altLang="zh-CN" sz="2400" b="1">
                <a:sym typeface="+mn-ea"/>
              </a:rPr>
              <a:t>~12</a:t>
            </a:r>
            <a:r>
              <a:rPr lang="zh-CN" altLang="en-US" sz="2400" b="1">
                <a:sym typeface="+mn-ea"/>
              </a:rPr>
              <a:t>月全院不良事件漏报情况确定工作目标为首页漏报率降至</a:t>
            </a:r>
            <a:r>
              <a:rPr lang="en-US" altLang="zh-CN" sz="2400" b="1">
                <a:sym typeface="+mn-ea"/>
              </a:rPr>
              <a:t>20%</a:t>
            </a:r>
            <a:endParaRPr lang="zh-CN" altLang="en-US" sz="2400" b="1"/>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9" name="矩形 2"/>
          <p:cNvSpPr>
            <a:spLocks noChangeArrowheads="1"/>
          </p:cNvSpPr>
          <p:nvPr/>
        </p:nvSpPr>
        <p:spPr bwMode="auto">
          <a:xfrm>
            <a:off x="520700" y="2193290"/>
            <a:ext cx="3172460" cy="2249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spcBef>
                <a:spcPct val="0"/>
              </a:spcBef>
            </a:pPr>
            <a:r>
              <a:rPr lang="zh-CN" altLang="en-US">
                <a:solidFill>
                  <a:schemeClr val="tx1">
                    <a:lumMod val="85000"/>
                    <a:lumOff val="1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rPr>
              <a:t>召集</a:t>
            </a:r>
            <a:r>
              <a:rPr lang="zh-CN">
                <a:solidFill>
                  <a:schemeClr val="tx1">
                    <a:lumMod val="85000"/>
                    <a:lumOff val="1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rPr>
              <a:t>科室</a:t>
            </a:r>
            <a:r>
              <a:rPr lang="zh-CN" altLang="en-US">
                <a:solidFill>
                  <a:schemeClr val="tx1">
                    <a:lumMod val="85000"/>
                    <a:lumOff val="1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rPr>
              <a:t>人员召开会议</a:t>
            </a:r>
            <a:r>
              <a:rPr lang="en-US" altLang="zh-CN">
                <a:solidFill>
                  <a:schemeClr val="tx1">
                    <a:lumMod val="85000"/>
                    <a:lumOff val="1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lang="zh-CN" altLang="en-US">
                <a:solidFill>
                  <a:schemeClr val="tx1">
                    <a:lumMod val="85000"/>
                    <a:lumOff val="1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rPr>
              <a:t>讨论问题产生的原因</a:t>
            </a:r>
            <a:r>
              <a:rPr lang="en-US" altLang="zh-CN">
                <a:solidFill>
                  <a:schemeClr val="tx1">
                    <a:lumMod val="85000"/>
                    <a:lumOff val="1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rPr>
              <a:t>,</a:t>
            </a:r>
            <a:r>
              <a:rPr lang="zh-CN" altLang="en-US">
                <a:solidFill>
                  <a:schemeClr val="tx1">
                    <a:lumMod val="85000"/>
                    <a:lumOff val="15000"/>
                  </a:schemeClr>
                </a:solidFill>
                <a:latin typeface="微软雅黑" panose="020b0503020204020204" charset="-122"/>
                <a:ea typeface="微软雅黑" panose="020b0503020204020204" charset="-122"/>
                <a:cs typeface="微软雅黑" panose="020b0503020204020204" charset="-122"/>
                <a:sym typeface="微软雅黑" panose="020b0503020204020204" charset="-122"/>
              </a:rPr>
              <a:t>并作好记录，</a:t>
            </a:r>
            <a:r>
              <a:rPr lang="zh-CN" altLang="en-US">
                <a:latin typeface="微软雅黑" panose="020b0503020204020204" charset="-122"/>
                <a:ea typeface="微软雅黑" panose="020b0503020204020204" charset="-122"/>
                <a:cs typeface="微软雅黑" panose="020b0503020204020204" charset="-122"/>
                <a:sym typeface="+mn-ea"/>
              </a:rPr>
              <a:t>探讨不良事件首页诊断漏报率高的原因并分析，提出整改计划及措施，以降低不良事件在首页诊断漏报率</a:t>
            </a:r>
            <a:endParaRPr lang="zh-CN" altLang="en-US">
              <a:solidFill>
                <a:srgbClr val="595959"/>
              </a:solidFill>
              <a:latin typeface="微软雅黑" panose="020b0503020204020204" charset="-122"/>
              <a:ea typeface="微软雅黑" panose="020b0503020204020204" charset="-122"/>
              <a:cs typeface="微软雅黑" panose="020b0503020204020204" charset="-122"/>
            </a:endParaRPr>
          </a:p>
        </p:txBody>
      </p:sp>
      <p:sp>
        <p:nvSpPr>
          <p:cNvPr id="4" name="标题 1"/>
          <p:cNvSpPr>
            <a:spLocks noGrp="1"/>
          </p:cNvSpPr>
          <p:nvPr/>
        </p:nvSpPr>
        <p:spPr>
          <a:xfrm>
            <a:off x="457200" y="633413"/>
            <a:ext cx="8229600" cy="1143000"/>
          </a:xfrm>
          <a:prstGeom prst="rect">
            <a:avLst/>
          </a:prstGeom>
          <a:noFill/>
          <a:ln w="9525">
            <a:noFill/>
          </a:ln>
        </p:spPr>
        <p:txBody>
          <a:bodyPr anchor="ctr" anchorCtr="0"/>
          <a:lstStyle>
            <a:defPPr>
              <a:defRPr lang="zh-CN"/>
            </a:defPPr>
            <a:lvl1pPr marL="0" lvl="0" indent="0" algn="ctr" defTabSz="91440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b="1">
                <a:solidFill>
                  <a:srgbClr val="F43308"/>
                </a:solidFill>
              </a:rPr>
              <a:t>P</a:t>
            </a:r>
            <a:r>
              <a:rPr lang="zh-CN" altLang="en-US" sz="3200" b="1">
                <a:solidFill>
                  <a:srgbClr val="F43308"/>
                </a:solidFill>
              </a:rPr>
              <a:t>阶段</a:t>
            </a:r>
            <a:r>
              <a:rPr lang="en-US" altLang="zh-CN" sz="3200" b="1">
                <a:solidFill>
                  <a:srgbClr val="F43308"/>
                </a:solidFill>
              </a:rPr>
              <a:t>——</a:t>
            </a:r>
            <a:r>
              <a:rPr lang="zh-CN" altLang="en-US" sz="3200" b="1">
                <a:solidFill>
                  <a:schemeClr val="tx1"/>
                </a:solidFill>
              </a:rPr>
              <a:t>分析原因</a:t>
            </a:r>
            <a:endParaRPr lang="zh-CN" altLang="en-US" sz="3200" b="1">
              <a:solidFill>
                <a:schemeClr val="tx1"/>
              </a:solidFill>
            </a:endParaRPr>
          </a:p>
        </p:txBody>
      </p:sp>
      <p:sp>
        <p:nvSpPr>
          <p:cNvPr id="6" name="矩形 5"/>
          <p:cNvSpPr/>
          <p:nvPr/>
        </p:nvSpPr>
        <p:spPr>
          <a:xfrm flipV="1">
            <a:off x="590550" y="1521460"/>
            <a:ext cx="8188325" cy="7620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grpId="0" nodeType="afterEffect">
                                  <p:stCondLst>
                                    <p:cond delay="0"/>
                                  </p:stCondLst>
                                  <p:iterate type="lt">
                                    <p:tmPct val="2439"/>
                                  </p:iterate>
                                  <p:childTnLst>
                                    <p:set>
                                      <p:cBhvr>
                                        <p:cTn id="6" dur="1" fill="hold">
                                          <p:stCondLst>
                                            <p:cond delay="0"/>
                                          </p:stCondLst>
                                        </p:cTn>
                                        <p:tgtEl>
                                          <p:spTgt spid="29"/>
                                        </p:tgtEl>
                                        <p:attrNameLst>
                                          <p:attrName>style.visibility</p:attrName>
                                        </p:attrNameLst>
                                      </p:cBhvr>
                                      <p:to>
                                        <p:strVal val="visible"/>
                                      </p:to>
                                    </p:set>
                                    <p:anim calcmode="lin" valueType="num">
                                      <p:cBhvr>
                                        <p:cTn id="7" dur="500" fill="hold"/>
                                        <p:tgtEl>
                                          <p:spTgt spid="29"/>
                                        </p:tgtEl>
                                        <p:attrNameLst>
                                          <p:attrName>ppt_w</p:attrName>
                                        </p:attrNameLst>
                                      </p:cBhvr>
                                      <p:tavLst>
                                        <p:tav tm="0">
                                          <p:val>
                                            <p:fltVal val="0"/>
                                          </p:val>
                                        </p:tav>
                                        <p:tav tm="100000">
                                          <p:val>
                                            <p:strVal val="#ppt_w"/>
                                          </p:val>
                                        </p:tav>
                                      </p:tavLst>
                                    </p:anim>
                                    <p:anim calcmode="lin" valueType="num">
                                      <p:cBhvr>
                                        <p:cTn id="8" dur="500" fill="hold"/>
                                        <p:tgtEl>
                                          <p:spTgt spid="29"/>
                                        </p:tgtEl>
                                        <p:attrNameLst>
                                          <p:attrName>ppt_h</p:attrName>
                                        </p:attrNameLst>
                                      </p:cBhvr>
                                      <p:tavLst>
                                        <p:tav tm="0">
                                          <p:val>
                                            <p:fltVal val="0"/>
                                          </p:val>
                                        </p:tav>
                                        <p:tav tm="100000">
                                          <p:val>
                                            <p:strVal val="#ppt_h"/>
                                          </p:val>
                                        </p:tav>
                                      </p:tavLst>
                                    </p:anim>
                                    <p:animEffect transition="in" filter="fade">
                                      <p:cBhvr>
                                        <p:cTn id="9"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11" name="Title 6"/>
          <p:cNvSpPr txBox="1"/>
          <p:nvPr>
            <p:custDataLst>
              <p:tags r:id="rId2"/>
            </p:custDataLst>
          </p:nvPr>
        </p:nvSpPr>
        <p:spPr>
          <a:xfrm>
            <a:off x="4859973" y="2564765"/>
            <a:ext cx="4149090" cy="3387090"/>
          </a:xfrm>
          <a:prstGeom prst="rect">
            <a:avLst/>
          </a:prstGeom>
          <a:noFill/>
          <a:ln w="3175">
            <a:noFill/>
            <a:prstDash val="dash"/>
          </a:ln>
        </p:spPr>
        <p:txBody>
          <a:bodyPr wrap="square" lIns="63483" tIns="25393" rIns="63483" bIns="25393" anchor="ctr" anchorCtr="0">
            <a:noAutofit/>
          </a:bodyPr>
          <a:lstStyle>
            <a:defPPr>
              <a:defRPr lang="zh-CN"/>
            </a:defPPr>
            <a:lvl1pPr marL="0" lvl="0" indent="0" algn="l" defTabSz="913765" rtl="0" eaLnBrk="1" fontAlgn="base" latinLnBrk="0" hangingPunct="1">
              <a:lnSpc>
                <a:spcPct val="90000"/>
              </a:lnSpc>
              <a:spcBef>
                <a:spcPct val="0"/>
              </a:spcBef>
              <a:spcAft>
                <a:spcPct val="0"/>
              </a:spcAft>
              <a:buNone/>
              <a:defRPr lang="en-US" sz="2745" b="0" i="0" u="none"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lvl="0" indent="0" algn="l" fontAlgn="auto">
              <a:lnSpc>
                <a:spcPct val="120000"/>
              </a:lnSpc>
              <a:spcBef>
                <a:spcPct val="0"/>
              </a:spcBef>
              <a:spcAft>
                <a:spcPts val="800"/>
              </a:spcAft>
              <a:buSzTx/>
              <a:buNone/>
            </a:pPr>
            <a:r>
              <a:rPr altLang="zh-CN" sz="2400" spc="0">
                <a:uFillTx/>
                <a:latin typeface="Lao UI" panose="020b0502040204020203" pitchFamily="34" charset="0"/>
                <a:ea typeface="微软雅黑" panose="020b0503020204020204" charset="-122"/>
                <a:cs typeface="+mn-cs"/>
                <a:sym typeface="+mn-ea"/>
              </a:rPr>
              <a:t>   </a:t>
            </a:r>
            <a:r>
              <a:rPr lang="zh-CN" altLang="en-US" sz="2000" spc="0">
                <a:uFillTx/>
                <a:latin typeface="Lao UI" panose="020b0502040204020203" pitchFamily="34" charset="0"/>
                <a:ea typeface="微软雅黑" panose="020b0503020204020204" charset="-122"/>
                <a:cs typeface="+mn-cs"/>
                <a:sym typeface="+mn-ea"/>
              </a:rPr>
              <a:t>科长组织小组人员对如何降低不良事件在首页诊断漏报率进行讨论分析。</a:t>
            </a:r>
            <a:endParaRPr lang="zh-CN" altLang="en-US" sz="2000" spc="0">
              <a:uFillTx/>
              <a:latin typeface="Lao UI" panose="020b0502040204020203" pitchFamily="34" charset="0"/>
              <a:ea typeface="微软雅黑" panose="020b0503020204020204" charset="-122"/>
              <a:cs typeface="+mn-cs"/>
              <a:sym typeface="+mn-ea"/>
            </a:endParaRPr>
          </a:p>
        </p:txBody>
      </p:sp>
      <p:sp>
        <p:nvSpPr>
          <p:cNvPr id="3" name="同侧圆角矩形 2"/>
          <p:cNvSpPr/>
          <p:nvPr/>
        </p:nvSpPr>
        <p:spPr>
          <a:xfrm>
            <a:off x="1461770" y="1066800"/>
            <a:ext cx="6221095" cy="1043305"/>
          </a:xfrm>
          <a:prstGeom prst="round2SameRect">
            <a:avLst/>
          </a:prstGeom>
          <a:solidFill>
            <a:srgbClr val="00B0F0"/>
          </a:solidFill>
          <a:effectLst>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r>
              <a:rPr lang="zh-CN" altLang="en-US" sz="4400"/>
              <a:t>头脑风暴</a:t>
            </a:r>
            <a:endParaRPr lang="zh-CN" altLang="en-US" sz="44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817245"/>
            <a:ext cx="8229600" cy="1981200"/>
          </a:xfrm>
        </p:spPr>
        <p:txBody>
          <a:bodyPr/>
          <a:lstStyle/>
          <a:p>
            <a:r>
              <a:rPr lang="zh-CN" altLang="en-US" sz="1800">
                <a:sym typeface="+mn-ea"/>
              </a:rPr>
              <a:t>对</a:t>
            </a:r>
            <a:r>
              <a:rPr lang="en-US" altLang="zh-CN" sz="1800">
                <a:sym typeface="+mn-ea"/>
              </a:rPr>
              <a:t>2021</a:t>
            </a:r>
            <a:r>
              <a:rPr lang="zh-CN" altLang="en-US" sz="1800">
                <a:sym typeface="+mn-ea"/>
              </a:rPr>
              <a:t>年</a:t>
            </a:r>
            <a:r>
              <a:rPr lang="en-US" altLang="zh-CN" sz="1800">
                <a:sym typeface="+mn-ea"/>
              </a:rPr>
              <a:t>7-12</a:t>
            </a:r>
            <a:r>
              <a:rPr lang="zh-CN" altLang="en-US" sz="1800">
                <a:sym typeface="+mn-ea"/>
              </a:rPr>
              <a:t>月不良事件首页诊断漏填问题统计分析：</a:t>
            </a:r>
            <a:br>
              <a:rPr lang="zh-CN" altLang="en-US"/>
            </a:br>
            <a:r>
              <a:rPr lang="en-US" altLang="zh-CN"/>
              <a:t>4</a:t>
            </a:r>
            <a:endParaRPr lang="en-US" altLang="zh-CN"/>
          </a:p>
        </p:txBody>
      </p:sp>
      <p:graphicFrame>
        <p:nvGraphicFramePr>
          <p:cNvPr id="6" name="内容占位符 5"/>
          <p:cNvGraphicFramePr/>
          <p:nvPr>
            <p:ph idx="1"/>
          </p:nvPr>
        </p:nvGraphicFramePr>
        <p:xfrm>
          <a:off x="457200" y="1871345"/>
          <a:ext cx="8229600" cy="4525963"/>
        </p:xfrm>
        <a:graphic>
          <a:graphicData uri="http://schemas.openxmlformats.org/drawingml/2006/chart">
            <c:chart xmlns:c="http://schemas.openxmlformats.org/drawingml/2006/chart" r:id="rId2"/>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a:xfrm>
            <a:off x="1807210" y="-1604962"/>
            <a:ext cx="6858000" cy="2387600"/>
          </a:xfrm>
        </p:spPr>
        <p:txBody>
          <a:bodyPr/>
          <a:lstStyle/>
          <a:p>
            <a:endParaRPr lang="zh-CN" altLang="en-US"/>
          </a:p>
        </p:txBody>
      </p:sp>
      <p:sp>
        <p:nvSpPr>
          <p:cNvPr id="13" name="流程图: 可选过程 12"/>
          <p:cNvSpPr/>
          <p:nvPr/>
        </p:nvSpPr>
        <p:spPr>
          <a:xfrm>
            <a:off x="6049010" y="2111375"/>
            <a:ext cx="798195" cy="546735"/>
          </a:xfrm>
          <a:prstGeom prst="flowChartAlternate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r>
              <a:rPr lang="zh-CN" altLang="en-US"/>
              <a:t>人</a:t>
            </a:r>
            <a:endParaRPr lang="zh-CN" altLang="en-US"/>
          </a:p>
        </p:txBody>
      </p:sp>
      <p:sp>
        <p:nvSpPr>
          <p:cNvPr id="16" name="流程图: 可选过程 15"/>
          <p:cNvSpPr/>
          <p:nvPr/>
        </p:nvSpPr>
        <p:spPr>
          <a:xfrm>
            <a:off x="3373755" y="2291080"/>
            <a:ext cx="836930" cy="520700"/>
          </a:xfrm>
          <a:prstGeom prst="flowChartAlternate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r>
              <a:rPr lang="zh-CN" altLang="en-US"/>
              <a:t>机</a:t>
            </a:r>
            <a:endParaRPr lang="zh-CN" altLang="en-US"/>
          </a:p>
        </p:txBody>
      </p:sp>
      <p:sp>
        <p:nvSpPr>
          <p:cNvPr id="17" name="流程图: 可选过程 16"/>
          <p:cNvSpPr/>
          <p:nvPr/>
        </p:nvSpPr>
        <p:spPr>
          <a:xfrm>
            <a:off x="2188210" y="4740275"/>
            <a:ext cx="836930" cy="520700"/>
          </a:xfrm>
          <a:prstGeom prst="flowChartAlternate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r>
              <a:rPr lang="zh-CN" altLang="en-US"/>
              <a:t>环</a:t>
            </a:r>
            <a:endParaRPr lang="zh-CN" altLang="en-US"/>
          </a:p>
        </p:txBody>
      </p:sp>
      <p:sp>
        <p:nvSpPr>
          <p:cNvPr id="18" name="流程图: 可选过程 17"/>
          <p:cNvSpPr/>
          <p:nvPr/>
        </p:nvSpPr>
        <p:spPr>
          <a:xfrm>
            <a:off x="4153535" y="4698365"/>
            <a:ext cx="836930" cy="520700"/>
          </a:xfrm>
          <a:prstGeom prst="flowChartAlternate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r>
              <a:rPr lang="zh-CN" altLang="en-US"/>
              <a:t>法</a:t>
            </a:r>
            <a:endParaRPr lang="zh-CN" altLang="en-US"/>
          </a:p>
        </p:txBody>
      </p:sp>
      <p:sp>
        <p:nvSpPr>
          <p:cNvPr id="31" name="文本框 30"/>
          <p:cNvSpPr txBox="1"/>
          <p:nvPr/>
        </p:nvSpPr>
        <p:spPr>
          <a:xfrm>
            <a:off x="4770120" y="2903220"/>
            <a:ext cx="932180" cy="36830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900"/>
              <a:t>对不良事件首页诊断不了解</a:t>
            </a:r>
            <a:endParaRPr lang="zh-CN" altLang="en-US" sz="900"/>
          </a:p>
        </p:txBody>
      </p:sp>
      <p:sp>
        <p:nvSpPr>
          <p:cNvPr id="33" name="文本框 32"/>
          <p:cNvSpPr txBox="1"/>
          <p:nvPr/>
        </p:nvSpPr>
        <p:spPr>
          <a:xfrm>
            <a:off x="4770120" y="3271520"/>
            <a:ext cx="1193165" cy="22987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900"/>
              <a:t>对相关知识未学习</a:t>
            </a:r>
            <a:endParaRPr lang="zh-CN" altLang="en-US" sz="900"/>
          </a:p>
        </p:txBody>
      </p:sp>
      <p:sp>
        <p:nvSpPr>
          <p:cNvPr id="35" name="文本框 34"/>
          <p:cNvSpPr txBox="1"/>
          <p:nvPr/>
        </p:nvSpPr>
        <p:spPr>
          <a:xfrm rot="16200000">
            <a:off x="4937760" y="2249805"/>
            <a:ext cx="334645" cy="22987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900"/>
          </a:p>
        </p:txBody>
      </p:sp>
      <p:sp>
        <p:nvSpPr>
          <p:cNvPr id="37" name="文本框 36"/>
          <p:cNvSpPr txBox="1"/>
          <p:nvPr/>
        </p:nvSpPr>
        <p:spPr>
          <a:xfrm>
            <a:off x="3025140" y="3975735"/>
            <a:ext cx="1021715" cy="36830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900">
                <a:sym typeface="+mn-ea"/>
              </a:rPr>
              <a:t>临床科室无相关知识培训计划</a:t>
            </a:r>
            <a:endParaRPr lang="zh-CN" altLang="en-US" sz="900"/>
          </a:p>
        </p:txBody>
      </p:sp>
      <p:sp>
        <p:nvSpPr>
          <p:cNvPr id="45" name="文本框 44"/>
          <p:cNvSpPr txBox="1"/>
          <p:nvPr/>
        </p:nvSpPr>
        <p:spPr>
          <a:xfrm>
            <a:off x="2026920" y="2955925"/>
            <a:ext cx="1263015" cy="36830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900"/>
              <a:t>系统未及时推送不良事件至病案科</a:t>
            </a:r>
            <a:endParaRPr lang="zh-CN" altLang="en-US" sz="900"/>
          </a:p>
        </p:txBody>
      </p:sp>
      <p:sp>
        <p:nvSpPr>
          <p:cNvPr id="5" name="右箭头 4"/>
          <p:cNvSpPr/>
          <p:nvPr/>
        </p:nvSpPr>
        <p:spPr>
          <a:xfrm>
            <a:off x="1017270" y="3501390"/>
            <a:ext cx="6615430" cy="485775"/>
          </a:xfrm>
          <a:prstGeom prst="rightArrow">
            <a:avLst/>
          </a:prstGeom>
          <a:gradFill>
            <a:gsLst>
              <a:gs pos="0">
                <a:srgbClr val="C00000"/>
              </a:gs>
              <a:gs pos="16000">
                <a:srgbClr val="F3541A"/>
              </a:gs>
              <a:gs pos="81000">
                <a:srgbClr val="00B0F0"/>
              </a:gs>
              <a:gs pos="58000">
                <a:srgbClr val="92D050"/>
              </a:gs>
              <a:gs pos="36000">
                <a:srgbClr val="F3541A"/>
              </a:gs>
              <a:gs pos="100000">
                <a:srgbClr val="12BE53"/>
              </a:gs>
            </a:gsLst>
            <a:lin ang="16800000" scaled="0"/>
          </a:gradFill>
          <a:ln w="12700"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threePt" dir="t"/>
            </a:scene3d>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ln w="22225">
                <a:solidFill>
                  <a:srgbClr val="92D050"/>
                </a:solidFill>
                <a:prstDash val="solid"/>
              </a:ln>
              <a:solidFill>
                <a:schemeClr val="accent2">
                  <a:lumMod val="40000"/>
                  <a:lumOff val="60000"/>
                </a:schemeClr>
              </a:solidFill>
              <a:effectLst/>
            </a:endParaRPr>
          </a:p>
        </p:txBody>
      </p:sp>
      <p:sp>
        <p:nvSpPr>
          <p:cNvPr id="12" name="流程图: 可选过程 11"/>
          <p:cNvSpPr/>
          <p:nvPr/>
        </p:nvSpPr>
        <p:spPr>
          <a:xfrm>
            <a:off x="6370955" y="4712335"/>
            <a:ext cx="836930" cy="520700"/>
          </a:xfrm>
          <a:prstGeom prst="flowChartAlternate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r>
              <a:rPr lang="zh-CN" altLang="en-US"/>
              <a:t>料</a:t>
            </a:r>
            <a:endParaRPr lang="zh-CN" altLang="en-US"/>
          </a:p>
        </p:txBody>
      </p:sp>
      <p:sp>
        <p:nvSpPr>
          <p:cNvPr id="15" name="文本框 14"/>
          <p:cNvSpPr txBox="1"/>
          <p:nvPr/>
        </p:nvSpPr>
        <p:spPr>
          <a:xfrm>
            <a:off x="3025140" y="4344035"/>
            <a:ext cx="1185545" cy="36830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900">
                <a:sym typeface="+mn-ea"/>
              </a:rPr>
              <a:t>缺乏监督机制，相关整改措施未到位</a:t>
            </a:r>
            <a:endParaRPr lang="zh-CN" altLang="en-US" sz="900"/>
          </a:p>
        </p:txBody>
      </p:sp>
      <p:cxnSp>
        <p:nvCxnSpPr>
          <p:cNvPr id="19" name="直接箭头连接符 18"/>
          <p:cNvCxnSpPr>
            <a:stCxn id="15" idx="3"/>
            <a:endCxn id="15" idx="3"/>
          </p:cNvCxnSpPr>
          <p:nvPr/>
        </p:nvCxnSpPr>
        <p:spPr>
          <a:xfrm flipH="1">
            <a:off x="4210685" y="4528185"/>
            <a:ext cx="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3" name="文本框 42"/>
          <p:cNvSpPr txBox="1"/>
          <p:nvPr/>
        </p:nvSpPr>
        <p:spPr>
          <a:xfrm>
            <a:off x="5800090" y="3833495"/>
            <a:ext cx="367030" cy="1005840"/>
          </a:xfrm>
          <a:prstGeom prst="rect">
            <a:avLst/>
          </a:prstGeom>
          <a:noFill/>
        </p:spPr>
        <p:txBody>
          <a:bodyPr vert="eaVert"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200"/>
          </a:p>
        </p:txBody>
      </p:sp>
      <p:sp>
        <p:nvSpPr>
          <p:cNvPr id="47" name="文本框 46"/>
          <p:cNvSpPr txBox="1"/>
          <p:nvPr/>
        </p:nvSpPr>
        <p:spPr>
          <a:xfrm>
            <a:off x="8174990" y="2445385"/>
            <a:ext cx="490220" cy="3683635"/>
          </a:xfrm>
          <a:prstGeom prst="rect">
            <a:avLst/>
          </a:prstGeom>
          <a:noFill/>
        </p:spPr>
        <p:txBody>
          <a:bodyPr vert="eaVert"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l"/>
            <a:r>
              <a:rPr lang="zh-CN" altLang="en-US" sz="2000" b="1">
                <a:sym typeface="+mn-ea"/>
              </a:rPr>
              <a:t>降低不良事件首页诊断漏</a:t>
            </a:r>
            <a:endParaRPr lang="zh-CN" altLang="en-US" sz="2000" b="1">
              <a:sym typeface="+mn-ea"/>
            </a:endParaRPr>
          </a:p>
        </p:txBody>
      </p:sp>
      <p:sp>
        <p:nvSpPr>
          <p:cNvPr id="53" name="副标题 52"/>
          <p:cNvSpPr/>
          <p:nvPr>
            <p:ph type="subTitle" idx="1"/>
          </p:nvPr>
        </p:nvSpPr>
        <p:spPr>
          <a:xfrm>
            <a:off x="781685" y="1692910"/>
            <a:ext cx="6858000" cy="3734435"/>
          </a:xfrm>
        </p:spPr>
        <p:txBody>
          <a:bodyPr/>
          <a:lstStyle/>
          <a:p>
            <a:r>
              <a:rPr lang="en-US" altLang="zh-CN"/>
              <a:t> </a:t>
            </a:r>
            <a:endParaRPr lang="en-US" altLang="zh-CN"/>
          </a:p>
        </p:txBody>
      </p:sp>
      <p:sp>
        <p:nvSpPr>
          <p:cNvPr id="59" name="文本框 58"/>
          <p:cNvSpPr txBox="1"/>
          <p:nvPr/>
        </p:nvSpPr>
        <p:spPr>
          <a:xfrm>
            <a:off x="4754880" y="2700020"/>
            <a:ext cx="1635760" cy="24511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000"/>
              <a:t>医生责任心不强</a:t>
            </a:r>
            <a:endParaRPr lang="zh-CN" altLang="en-US" sz="1000"/>
          </a:p>
        </p:txBody>
      </p:sp>
      <p:sp>
        <p:nvSpPr>
          <p:cNvPr id="62" name="文本框 61"/>
          <p:cNvSpPr txBox="1"/>
          <p:nvPr/>
        </p:nvSpPr>
        <p:spPr>
          <a:xfrm>
            <a:off x="6807200" y="2872740"/>
            <a:ext cx="950595" cy="39878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000"/>
              <a:t>医护对不良事件上报无沟通</a:t>
            </a:r>
            <a:endParaRPr lang="zh-CN" altLang="en-US" sz="1000"/>
          </a:p>
        </p:txBody>
      </p:sp>
      <p:cxnSp>
        <p:nvCxnSpPr>
          <p:cNvPr id="64" name="直接连接符 63"/>
          <p:cNvCxnSpPr>
            <a:stCxn id="62" idx="1"/>
          </p:cNvCxnSpPr>
          <p:nvPr/>
        </p:nvCxnSpPr>
        <p:spPr>
          <a:xfrm flipH="1" flipV="1">
            <a:off x="6734810" y="3050540"/>
            <a:ext cx="72390" cy="21590"/>
          </a:xfrm>
          <a:prstGeom prst="line">
            <a:avLst/>
          </a:prstGeom>
        </p:spPr>
        <p:style>
          <a:lnRef idx="1">
            <a:schemeClr val="accent1"/>
          </a:lnRef>
          <a:fillRef idx="0">
            <a:schemeClr val="accent1"/>
          </a:fillRef>
          <a:effectRef idx="0">
            <a:schemeClr val="accent1"/>
          </a:effectRef>
          <a:fontRef idx="minor">
            <a:schemeClr val="tx1"/>
          </a:fontRef>
        </p:style>
      </p:cxnSp>
      <p:sp>
        <p:nvSpPr>
          <p:cNvPr id="65" name="文本框 64"/>
          <p:cNvSpPr txBox="1"/>
          <p:nvPr/>
        </p:nvSpPr>
        <p:spPr>
          <a:xfrm>
            <a:off x="889000" y="3924935"/>
            <a:ext cx="1355090" cy="36830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900"/>
              <a:t>临床科室对病案质控制度未执行到位</a:t>
            </a:r>
            <a:endParaRPr lang="zh-CN" altLang="en-US" sz="900"/>
          </a:p>
        </p:txBody>
      </p:sp>
      <p:sp>
        <p:nvSpPr>
          <p:cNvPr id="69" name="文本框 68"/>
          <p:cNvSpPr txBox="1"/>
          <p:nvPr/>
        </p:nvSpPr>
        <p:spPr>
          <a:xfrm>
            <a:off x="1807210" y="1919605"/>
            <a:ext cx="321310" cy="1805940"/>
          </a:xfrm>
          <a:prstGeom prst="rect">
            <a:avLst/>
          </a:prstGeom>
          <a:noFill/>
        </p:spPr>
        <p:txBody>
          <a:bodyPr vert="eaVert"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900"/>
          </a:p>
        </p:txBody>
      </p:sp>
      <p:sp>
        <p:nvSpPr>
          <p:cNvPr id="4" name="文本框 3"/>
          <p:cNvSpPr txBox="1"/>
          <p:nvPr/>
        </p:nvSpPr>
        <p:spPr>
          <a:xfrm>
            <a:off x="819150" y="4293235"/>
            <a:ext cx="1494790" cy="36830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900">
                <a:sym typeface="+mn-ea"/>
              </a:rPr>
              <a:t>临床科室对不良事件上报只有奖励，无处罚措施</a:t>
            </a:r>
            <a:endParaRPr lang="zh-CN" altLang="en-US" sz="900"/>
          </a:p>
        </p:txBody>
      </p:sp>
      <p:sp>
        <p:nvSpPr>
          <p:cNvPr id="6" name="上箭头 5"/>
          <p:cNvSpPr/>
          <p:nvPr/>
        </p:nvSpPr>
        <p:spPr>
          <a:xfrm rot="5400000">
            <a:off x="4167505" y="3980815"/>
            <a:ext cx="85725" cy="45656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7" name="上箭头 6"/>
          <p:cNvSpPr/>
          <p:nvPr/>
        </p:nvSpPr>
        <p:spPr>
          <a:xfrm>
            <a:off x="4558030" y="3924935"/>
            <a:ext cx="114935" cy="7200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10" name="上箭头 9"/>
          <p:cNvSpPr/>
          <p:nvPr/>
        </p:nvSpPr>
        <p:spPr>
          <a:xfrm rot="5400000">
            <a:off x="4281805" y="4289425"/>
            <a:ext cx="85725" cy="456565"/>
          </a:xfrm>
          <a:prstGeom prst="upArrow">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11" name="上箭头 10"/>
          <p:cNvSpPr/>
          <p:nvPr/>
        </p:nvSpPr>
        <p:spPr>
          <a:xfrm rot="5400000">
            <a:off x="2332990" y="4289425"/>
            <a:ext cx="85725" cy="45656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14" name="上箭头 13"/>
          <p:cNvSpPr/>
          <p:nvPr/>
        </p:nvSpPr>
        <p:spPr>
          <a:xfrm rot="5400000">
            <a:off x="2244090" y="3980815"/>
            <a:ext cx="85725" cy="45656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20" name="上箭头 19"/>
          <p:cNvSpPr/>
          <p:nvPr/>
        </p:nvSpPr>
        <p:spPr>
          <a:xfrm>
            <a:off x="2600960" y="3976370"/>
            <a:ext cx="114935" cy="7200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22" name="文本框 21"/>
          <p:cNvSpPr txBox="1"/>
          <p:nvPr/>
        </p:nvSpPr>
        <p:spPr>
          <a:xfrm>
            <a:off x="5162550" y="3984625"/>
            <a:ext cx="1097280" cy="22987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900">
                <a:sym typeface="+mn-ea"/>
              </a:rPr>
              <a:t>缺乏相关资料</a:t>
            </a:r>
            <a:endParaRPr lang="zh-CN" altLang="en-US" sz="900"/>
          </a:p>
        </p:txBody>
      </p:sp>
      <p:sp>
        <p:nvSpPr>
          <p:cNvPr id="23" name="文本框 22"/>
          <p:cNvSpPr txBox="1"/>
          <p:nvPr/>
        </p:nvSpPr>
        <p:spPr>
          <a:xfrm>
            <a:off x="5162550" y="4293235"/>
            <a:ext cx="1216025" cy="36830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900">
                <a:sym typeface="+mn-ea"/>
              </a:rPr>
              <a:t>病案科未对临床科室进行相关培训</a:t>
            </a:r>
            <a:endParaRPr lang="zh-CN" altLang="en-US" sz="900"/>
          </a:p>
        </p:txBody>
      </p:sp>
      <p:sp>
        <p:nvSpPr>
          <p:cNvPr id="24" name="上箭头 23"/>
          <p:cNvSpPr/>
          <p:nvPr/>
        </p:nvSpPr>
        <p:spPr>
          <a:xfrm>
            <a:off x="6732270" y="3941445"/>
            <a:ext cx="114935" cy="7200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26" name="上箭头 25"/>
          <p:cNvSpPr/>
          <p:nvPr/>
        </p:nvSpPr>
        <p:spPr>
          <a:xfrm rot="5400000">
            <a:off x="6212840" y="3931285"/>
            <a:ext cx="85725" cy="45656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27" name="上箭头 26"/>
          <p:cNvSpPr/>
          <p:nvPr/>
        </p:nvSpPr>
        <p:spPr>
          <a:xfrm rot="5400000">
            <a:off x="6445250" y="4257040"/>
            <a:ext cx="85725" cy="45656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pic>
        <p:nvPicPr>
          <p:cNvPr id="28" name="图片 27"/>
          <p:cNvPicPr>
            <a:picLocks noChangeAspect="1"/>
          </p:cNvPicPr>
          <p:nvPr/>
        </p:nvPicPr>
        <p:blipFill>
          <a:blip r:embed="rId3"/>
          <a:stretch>
            <a:fillRect/>
          </a:stretch>
        </p:blipFill>
        <p:spPr>
          <a:xfrm>
            <a:off x="3025140" y="3133725"/>
            <a:ext cx="476250" cy="190500"/>
          </a:xfrm>
          <a:prstGeom prst="rect">
            <a:avLst/>
          </a:prstGeom>
          <a:noFill/>
        </p:spPr>
      </p:pic>
      <p:sp>
        <p:nvSpPr>
          <p:cNvPr id="30" name="上箭头 29"/>
          <p:cNvSpPr/>
          <p:nvPr/>
        </p:nvSpPr>
        <p:spPr>
          <a:xfrm rot="10800000">
            <a:off x="3734435" y="2868930"/>
            <a:ext cx="114935" cy="720090"/>
          </a:xfrm>
          <a:prstGeom prst="upArrow">
            <a:avLst/>
          </a:prstGeom>
          <a:solidFill>
            <a:schemeClr val="accent1"/>
          </a:solidFill>
          <a:ln w="12700" cmpd="sng">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32" name="上箭头 31"/>
          <p:cNvSpPr/>
          <p:nvPr/>
        </p:nvSpPr>
        <p:spPr>
          <a:xfrm rot="10800000">
            <a:off x="6390640" y="2658745"/>
            <a:ext cx="93345" cy="930275"/>
          </a:xfrm>
          <a:prstGeom prst="upArrow">
            <a:avLst>
              <a:gd name="adj1" fmla="val 50276"/>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pic>
        <p:nvPicPr>
          <p:cNvPr id="34" name="图片 33"/>
          <p:cNvPicPr>
            <a:picLocks noChangeAspect="1"/>
          </p:cNvPicPr>
          <p:nvPr/>
        </p:nvPicPr>
        <p:blipFill>
          <a:blip r:embed="rId3"/>
          <a:stretch>
            <a:fillRect/>
          </a:stretch>
        </p:blipFill>
        <p:spPr>
          <a:xfrm>
            <a:off x="5820410" y="2765425"/>
            <a:ext cx="476250" cy="190500"/>
          </a:xfrm>
          <a:prstGeom prst="rect">
            <a:avLst/>
          </a:prstGeom>
        </p:spPr>
      </p:pic>
      <p:pic>
        <p:nvPicPr>
          <p:cNvPr id="36" name="图片 35"/>
          <p:cNvPicPr>
            <a:picLocks noChangeAspect="1"/>
          </p:cNvPicPr>
          <p:nvPr/>
        </p:nvPicPr>
        <p:blipFill>
          <a:blip r:embed="rId3"/>
          <a:stretch>
            <a:fillRect/>
          </a:stretch>
        </p:blipFill>
        <p:spPr>
          <a:xfrm>
            <a:off x="5820410" y="3072130"/>
            <a:ext cx="476250" cy="190500"/>
          </a:xfrm>
          <a:prstGeom prst="rect">
            <a:avLst/>
          </a:prstGeom>
        </p:spPr>
      </p:pic>
      <p:pic>
        <p:nvPicPr>
          <p:cNvPr id="38" name="图片 37"/>
          <p:cNvPicPr>
            <a:picLocks noChangeAspect="1"/>
          </p:cNvPicPr>
          <p:nvPr/>
        </p:nvPicPr>
        <p:blipFill>
          <a:blip r:embed="rId3"/>
          <a:stretch>
            <a:fillRect/>
          </a:stretch>
        </p:blipFill>
        <p:spPr>
          <a:xfrm>
            <a:off x="5820410" y="3333750"/>
            <a:ext cx="476250" cy="190500"/>
          </a:xfrm>
          <a:prstGeom prst="rect">
            <a:avLst/>
          </a:prstGeom>
        </p:spPr>
      </p:pic>
      <p:sp>
        <p:nvSpPr>
          <p:cNvPr id="39" name="上箭头 38"/>
          <p:cNvSpPr/>
          <p:nvPr/>
        </p:nvSpPr>
        <p:spPr>
          <a:xfrm rot="16200000">
            <a:off x="6629400" y="2899410"/>
            <a:ext cx="88900" cy="37973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25" name="文本框 24"/>
          <p:cNvSpPr txBox="1"/>
          <p:nvPr/>
        </p:nvSpPr>
        <p:spPr>
          <a:xfrm>
            <a:off x="6818630" y="2273300"/>
            <a:ext cx="840740" cy="860425"/>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000"/>
              <a:t>护士未有告知医生的意识</a:t>
            </a:r>
            <a:endParaRPr lang="zh-CN" altLang="en-US" sz="1000"/>
          </a:p>
          <a:p>
            <a:endParaRPr lang="zh-CN" altLang="en-US" sz="1000"/>
          </a:p>
          <a:p>
            <a:endParaRPr lang="zh-CN" altLang="en-US" sz="1000"/>
          </a:p>
        </p:txBody>
      </p:sp>
      <p:sp>
        <p:nvSpPr>
          <p:cNvPr id="42" name="文本框 41"/>
          <p:cNvSpPr txBox="1"/>
          <p:nvPr/>
        </p:nvSpPr>
        <p:spPr>
          <a:xfrm>
            <a:off x="5414645" y="2111375"/>
            <a:ext cx="711835" cy="398780"/>
          </a:xfrm>
          <a:prstGeom prst="rect">
            <a:avLst/>
          </a:prstGeom>
          <a:noFill/>
        </p:spPr>
        <p:txBody>
          <a:bodyPr wrap="squar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000"/>
              <a:t>医生未仔细查体</a:t>
            </a:r>
            <a:endParaRPr lang="zh-CN" altLang="en-US" sz="1000"/>
          </a:p>
        </p:txBody>
      </p:sp>
      <p:cxnSp>
        <p:nvCxnSpPr>
          <p:cNvPr id="44" name="直接箭头连接符 43"/>
          <p:cNvCxnSpPr>
            <a:stCxn id="27" idx="2"/>
            <a:endCxn id="27" idx="2"/>
          </p:cNvCxnSpPr>
          <p:nvPr/>
        </p:nvCxnSpPr>
        <p:spPr>
          <a:xfrm flipH="1">
            <a:off x="6259830" y="4485640"/>
            <a:ext cx="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9" name="文本框 48"/>
          <p:cNvSpPr txBox="1"/>
          <p:nvPr/>
        </p:nvSpPr>
        <p:spPr>
          <a:xfrm>
            <a:off x="5786120" y="4990465"/>
            <a:ext cx="1097280" cy="506730"/>
          </a:xfrm>
          <a:prstGeom prst="rect">
            <a:avLst/>
          </a:prstGeom>
          <a:noFill/>
        </p:spPr>
        <p:txBody>
          <a:bodyPr wrap="none" rtlCol="0">
            <a:spAutoFit/>
          </a:bodyP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900"/>
              <a:t>病案科</a:t>
            </a:r>
            <a:endParaRPr lang="zh-CN" altLang="en-US" sz="900"/>
          </a:p>
          <a:p>
            <a:r>
              <a:rPr lang="zh-CN" altLang="en-US" sz="900"/>
              <a:t>认为临床</a:t>
            </a:r>
            <a:endParaRPr lang="zh-CN" altLang="en-US" sz="900"/>
          </a:p>
          <a:p>
            <a:r>
              <a:rPr lang="zh-CN" altLang="en-US" sz="900"/>
              <a:t>已知，不需要培训</a:t>
            </a:r>
            <a:endParaRPr lang="zh-CN" altLang="en-US" sz="900"/>
          </a:p>
        </p:txBody>
      </p:sp>
      <p:sp>
        <p:nvSpPr>
          <p:cNvPr id="50" name="右箭头 49"/>
          <p:cNvSpPr/>
          <p:nvPr/>
        </p:nvSpPr>
        <p:spPr>
          <a:xfrm rot="7620000" flipV="1">
            <a:off x="6605270" y="2830195"/>
            <a:ext cx="323850" cy="10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51" name="右箭头 50"/>
          <p:cNvSpPr/>
          <p:nvPr/>
        </p:nvSpPr>
        <p:spPr>
          <a:xfrm rot="2220000" flipV="1">
            <a:off x="5764530" y="2597150"/>
            <a:ext cx="323850" cy="10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
        <p:nvSpPr>
          <p:cNvPr id="52" name="右箭头 51"/>
          <p:cNvSpPr/>
          <p:nvPr/>
        </p:nvSpPr>
        <p:spPr>
          <a:xfrm rot="18420000" flipV="1">
            <a:off x="5922010" y="4702810"/>
            <a:ext cx="506730" cy="10731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b="0" i="0" u="none" kern="1200" baseline="0">
                <a:solidFill>
                  <a:srgbClr val="FFFFFF"/>
                </a:solidFill>
                <a:latin typeface="Arial"/>
                <a:ea typeface="宋体" panose="02010600030101010101" pitchFamily="2" charset="-122"/>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4" name="标题 3"/>
          <p:cNvSpPr>
            <a:spLocks noGrp="1"/>
          </p:cNvSpPr>
          <p:nvPr>
            <p:ph type="title"/>
          </p:nvPr>
        </p:nvSpPr>
        <p:spPr>
          <a:xfrm>
            <a:off x="1285240" y="1323975"/>
            <a:ext cx="6209030" cy="652780"/>
          </a:xfrm>
        </p:spPr>
        <p:txBody>
          <a:bodyPr/>
          <a:lstStyle/>
          <a:p>
            <a:r>
              <a:rPr lang="zh-CN" altLang="en-US" sz="2000">
                <a:latin typeface="+mj-ea"/>
                <a:cs typeface="+mj-ea"/>
              </a:rPr>
              <a:t>调</a:t>
            </a:r>
            <a:r>
              <a:rPr lang="zh-CN" altLang="en-US" sz="2000" b="1">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sym typeface="黑体" panose="02010609060101010101" charset="-122"/>
              </a:rPr>
              <a:t>不良事件首页诊断漏填率</a:t>
            </a:r>
            <a:r>
              <a:rPr lang="en-US" altLang="zh-CN" sz="2000" b="1">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sym typeface="黑体" panose="02010609060101010101" charset="-122"/>
              </a:rPr>
              <a:t>PDCA</a:t>
            </a:r>
            <a:r>
              <a:rPr lang="zh-CN" altLang="en-US" sz="2000" b="1">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sym typeface="黑体" panose="02010609060101010101" charset="-122"/>
              </a:rPr>
              <a:t>工作小组对原因进行投票。</a:t>
            </a:r>
            <a:br>
              <a:rPr lang="en-US" altLang="zh-CN" sz="2000" b="1">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sym typeface="黑体" panose="02010609060101010101" charset="-122"/>
              </a:rPr>
            </a:br>
            <a:r>
              <a:rPr lang="zh-CN" altLang="en-US" sz="2000" b="1">
                <a:solidFill>
                  <a:srgbClr val="FF0000"/>
                </a:solidFill>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sym typeface="黑体" panose="02010609060101010101" charset="-122"/>
              </a:rPr>
              <a:t>（投票规则：每人选</a:t>
            </a:r>
            <a:r>
              <a:rPr lang="en-US" altLang="zh-CN" sz="2000" b="1">
                <a:solidFill>
                  <a:srgbClr val="FF0000"/>
                </a:solidFill>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sym typeface="黑体" panose="02010609060101010101" charset="-122"/>
              </a:rPr>
              <a:t>3</a:t>
            </a:r>
            <a:r>
              <a:rPr lang="zh-CN" altLang="en-US" sz="2000" b="1">
                <a:solidFill>
                  <a:srgbClr val="FF0000"/>
                </a:solidFill>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sym typeface="黑体" panose="02010609060101010101" charset="-122"/>
              </a:rPr>
              <a:t>个，最后统计得票最高的三个原因进行整改）</a:t>
            </a:r>
            <a:endParaRPr lang="zh-CN" altLang="en-US" sz="2000">
              <a:latin typeface="+mj-ea"/>
              <a:cs typeface="+mj-ea"/>
            </a:endParaRPr>
          </a:p>
        </p:txBody>
      </p:sp>
      <p:graphicFrame>
        <p:nvGraphicFramePr>
          <p:cNvPr id="50" name="表格 3"/>
          <p:cNvGraphicFramePr>
            <a:graphicFrameLocks noGrp="1"/>
          </p:cNvGraphicFramePr>
          <p:nvPr>
            <p:custDataLst>
              <p:tags r:id="rId2"/>
            </p:custDataLst>
          </p:nvPr>
        </p:nvGraphicFramePr>
        <p:xfrm>
          <a:off x="1475656" y="2492896"/>
          <a:ext cx="5184775" cy="3695705"/>
        </p:xfrm>
        <a:graphic>
          <a:graphicData uri="http://schemas.openxmlformats.org/drawingml/2006/table">
            <a:tbl>
              <a:tblPr firstRow="1" bandRow="1">
                <a:tableStyleId>{93296810-A885-4BE3-A3E7-6D5BEEA58F35}</a:tableStyleId>
              </a:tblPr>
              <a:tblGrid>
                <a:gridCol w="3675380"/>
                <a:gridCol w="1509315"/>
              </a:tblGrid>
              <a:tr h="383765">
                <a:tc>
                  <a:txBody>
                    <a:bodyPr vert="horz" wrap="square"/>
                    <a:lstStyle/>
                    <a:p>
                      <a:pPr algn="ctr"/>
                      <a:r>
                        <a:rPr lang="zh-CN" altLang="en-US"/>
                        <a:t>原  因</a:t>
                      </a:r>
                      <a:endParaRPr lang="zh-CN" altLang="en-US"/>
                    </a:p>
                  </a:txBody>
                  <a:tcPr anchor="ctr"/>
                </a:tc>
                <a:tc>
                  <a:txBody>
                    <a:bodyPr vert="horz" wrap="square"/>
                    <a:lstStyle/>
                    <a:p>
                      <a:pPr algn="ctr"/>
                      <a:r>
                        <a:rPr lang="zh-CN" altLang="en-US"/>
                        <a:t>票  数</a:t>
                      </a:r>
                      <a:endParaRPr lang="zh-CN" altLang="en-US"/>
                    </a:p>
                  </a:txBody>
                  <a:tcPr anchor="ctr"/>
                </a:tc>
              </a:tr>
              <a:tr h="662388">
                <a:tc>
                  <a:txBody>
                    <a:bodyPr vert="horz" wrap="square"/>
                    <a:lstStyle/>
                    <a:p>
                      <a:r>
                        <a:rPr lang="zh-CN" altLang="en-US"/>
                        <a:t>病案科未对临床科室做相关培训</a:t>
                      </a:r>
                      <a:endParaRPr lang="zh-CN" altLang="en-US"/>
                    </a:p>
                  </a:txBody>
                  <a:tcPr anchor="ctr"/>
                </a:tc>
                <a:tc>
                  <a:txBody>
                    <a:bodyPr vert="horz" wrap="square"/>
                    <a:lstStyle/>
                    <a:p>
                      <a:pPr algn="ctr"/>
                      <a:r>
                        <a:rPr lang="en-US" altLang="zh-CN"/>
                        <a:t>9</a:t>
                      </a:r>
                      <a:endParaRPr lang="zh-CN" altLang="en-US"/>
                    </a:p>
                  </a:txBody>
                  <a:tcPr anchor="ctr"/>
                </a:tc>
              </a:tr>
              <a:tr h="662388">
                <a:tc>
                  <a:txBody>
                    <a:bodyPr vert="horz" wrap="square"/>
                    <a:lstStyle/>
                    <a:p>
                      <a:pPr marL="0" marR="0" lvl="0" indent="0" algn="l" defTabSz="914400" eaLnBrk="1" fontAlgn="base" latinLnBrk="0" hangingPunct="1">
                        <a:lnSpc>
                          <a:spcPct val="100000"/>
                        </a:lnSpc>
                        <a:spcBef>
                          <a:spcPct val="0"/>
                        </a:spcBef>
                        <a:spcAft>
                          <a:spcPct val="0"/>
                        </a:spcAft>
                        <a:buClrTx/>
                        <a:buSzTx/>
                        <a:buFontTx/>
                        <a:buNone/>
                        <a:defRPr/>
                      </a:pPr>
                      <a:r>
                        <a:rPr lang="zh-CN" altLang="en-US"/>
                        <a:t>临床科室病案质控制度未执行到位</a:t>
                      </a:r>
                      <a:endParaRPr lang="zh-CN" altLang="en-US"/>
                    </a:p>
                  </a:txBody>
                  <a:tcPr anchor="ctr"/>
                </a:tc>
                <a:tc>
                  <a:txBody>
                    <a:bodyPr vert="horz" wrap="square"/>
                    <a:lstStyle/>
                    <a:p>
                      <a:pPr algn="ctr"/>
                      <a:r>
                        <a:rPr lang="en-US" altLang="zh-CN"/>
                        <a:t>7</a:t>
                      </a:r>
                      <a:endParaRPr lang="zh-CN" altLang="en-US"/>
                    </a:p>
                  </a:txBody>
                  <a:tcPr anchor="ctr"/>
                </a:tc>
              </a:tr>
              <a:tr h="662388">
                <a:tc>
                  <a:txBody>
                    <a:bodyPr vert="horz" wrap="square"/>
                    <a:lstStyle/>
                    <a:p>
                      <a:r>
                        <a:rPr lang="zh-CN" altLang="en-US"/>
                        <a:t>医护之间缺乏针对不良事件的沟通</a:t>
                      </a:r>
                      <a:endParaRPr lang="zh-CN" altLang="en-US"/>
                    </a:p>
                  </a:txBody>
                  <a:tcPr anchor="ctr"/>
                </a:tc>
                <a:tc>
                  <a:txBody>
                    <a:bodyPr vert="horz" wrap="square"/>
                    <a:lstStyle/>
                    <a:p>
                      <a:pPr algn="ctr"/>
                      <a:r>
                        <a:rPr lang="en-US" altLang="zh-CN"/>
                        <a:t>6</a:t>
                      </a:r>
                      <a:endParaRPr lang="zh-CN" altLang="en-US"/>
                    </a:p>
                  </a:txBody>
                  <a:tcPr anchor="ctr"/>
                </a:tc>
              </a:tr>
              <a:tr h="662388">
                <a:tc>
                  <a:txBody>
                    <a:bodyPr vert="horz" wrap="square"/>
                    <a:lstStyle/>
                    <a:p>
                      <a:r>
                        <a:rPr lang="zh-CN" altLang="en-US" sz="1800">
                          <a:sym typeface="+mn-ea"/>
                        </a:rPr>
                        <a:t>针对不良事件上报只有奖励，无首页诊断漏填处罚</a:t>
                      </a:r>
                      <a:endParaRPr lang="zh-CN" altLang="en-US"/>
                    </a:p>
                  </a:txBody>
                  <a:tcPr anchor="ctr"/>
                </a:tc>
                <a:tc>
                  <a:txBody>
                    <a:bodyPr vert="horz" wrap="square"/>
                    <a:lstStyle/>
                    <a:p>
                      <a:pPr algn="ctr"/>
                      <a:r>
                        <a:rPr lang="en-US" altLang="zh-CN"/>
                        <a:t>3</a:t>
                      </a:r>
                      <a:endParaRPr lang="zh-CN" altLang="en-US"/>
                    </a:p>
                  </a:txBody>
                  <a:tcPr anchor="ctr"/>
                </a:tc>
              </a:tr>
              <a:tr h="662388">
                <a:tc>
                  <a:txBody>
                    <a:bodyPr vert="horz" wrap="square"/>
                    <a:lstStyle/>
                    <a:p>
                      <a:r>
                        <a:rPr lang="zh-CN" altLang="en-US"/>
                        <a:t>医生责任心不强</a:t>
                      </a:r>
                      <a:endParaRPr lang="zh-CN" altLang="en-US"/>
                    </a:p>
                  </a:txBody>
                  <a:tcPr anchor="ctr"/>
                </a:tc>
                <a:tc>
                  <a:txBody>
                    <a:bodyPr vert="horz" wrap="square"/>
                    <a:lstStyle/>
                    <a:p>
                      <a:pPr algn="ctr"/>
                      <a:r>
                        <a:rPr lang="en-US" altLang="zh-CN"/>
                        <a:t>2</a:t>
                      </a:r>
                      <a:endParaRPr lang="zh-CN" altLang="en-US"/>
                    </a:p>
                  </a:txBody>
                  <a:tcPr anchor="ctr"/>
                </a:tc>
              </a:tr>
            </a:tbl>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https://d.book118.com/158130032110006043</a:t>
            </a:r>
          </a:p>
        </p:txBody>
      </p:sp>
    </p:spTree>
  </p:cSld>
  <p:clrMapOvr>
    <a:masterClrMapping/>
  </p:clrMapOvr>
  <p:transition/>
  <p:timing/>
</p:sld>
</file>

<file path=ppt/tags/tag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01420_2*m_h_i*1_1_3"/>
  <p:tag name="KSO_WM_UNIT_INDEX" val="1_1_3"/>
  <p:tag name="KSO_WM_UNIT_LAYERLEVEL" val="1_1_1"/>
  <p:tag name="KSO_WM_UNIT_TYPE" val="m_h_i"/>
</p:tagLst>
</file>

<file path=ppt/tags/tag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1420_2*m_h_i*1_1_1"/>
  <p:tag name="KSO_WM_UNIT_INDEX" val="1_1_1"/>
  <p:tag name="KSO_WM_UNIT_LAYERLEVEL" val="1_1_1"/>
  <p:tag name="KSO_WM_UNIT_TYPE" val="m_h_i"/>
</p:tagLst>
</file>

<file path=ppt/tags/tag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01420_2*m_h_i*1_2_3"/>
  <p:tag name="KSO_WM_UNIT_INDEX" val="1_2_3"/>
  <p:tag name="KSO_WM_UNIT_LAYERLEVEL" val="1_1_1"/>
  <p:tag name="KSO_WM_UNIT_TYPE" val="m_h_i"/>
</p:tagLst>
</file>

<file path=ppt/tags/tag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1420_2*m_h_i*1_2_1"/>
  <p:tag name="KSO_WM_UNIT_INDEX" val="1_2_1"/>
  <p:tag name="KSO_WM_UNIT_LAYERLEVEL" val="1_1_1"/>
  <p:tag name="KSO_WM_UNIT_TYPE" val="m_h_i"/>
</p:tagLst>
</file>

<file path=ppt/tags/tag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01420_2*m_h_i*1_3_3"/>
  <p:tag name="KSO_WM_UNIT_INDEX" val="1_3_3"/>
  <p:tag name="KSO_WM_UNIT_LAYERLEVEL" val="1_1_1"/>
  <p:tag name="KSO_WM_UNIT_TYPE" val="m_h_i"/>
</p:tagLst>
</file>

<file path=ppt/tags/tag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1420_2*m_h_i*1_3_1"/>
  <p:tag name="KSO_WM_UNIT_INDEX" val="1_3_1"/>
  <p:tag name="KSO_WM_UNIT_LAYERLEVEL" val="1_1_1"/>
  <p:tag name="KSO_WM_UNIT_TYPE" val="m_h_i"/>
</p:tagLst>
</file>

<file path=ppt/tags/tag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01420_2*m_h_i*1_4_3"/>
  <p:tag name="KSO_WM_UNIT_INDEX" val="1_4_3"/>
  <p:tag name="KSO_WM_UNIT_LAYERLEVEL" val="1_1_1"/>
  <p:tag name="KSO_WM_UNIT_TYPE" val="m_h_i"/>
</p:tagLst>
</file>

<file path=ppt/tags/tag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01420_2*m_h_i*1_4_1"/>
  <p:tag name="KSO_WM_UNIT_INDEX" val="1_4_1"/>
  <p:tag name="KSO_WM_UNIT_LAYERLEVEL" val="1_1_1"/>
  <p:tag name="KSO_WM_UNIT_TYPE" val="m_h_i"/>
</p:tagLst>
</file>

<file path=ppt/tags/tag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HIGHLIGHT" val="0"/>
  <p:tag name="KSO_WM_UNIT_ID" val="diagram20201420_2*m_h_a*1_1_1"/>
  <p:tag name="KSO_WM_UNIT_INDEX" val="1_1_1"/>
  <p:tag name="KSO_WM_UNIT_ISCONTENTSTITLE" val="0"/>
  <p:tag name="KSO_WM_UNIT_LAYERLEVEL" val="1_1_1"/>
  <p:tag name="KSO_WM_UNIT_NOCLEAR" val="0"/>
  <p:tag name="KSO_WM_UNIT_PRESET_TEXT" val="添加标题"/>
  <p:tag name="KSO_WM_UNIT_TYPE" val="m_h_a"/>
  <p:tag name="KSO_WM_UNIT_VALUE" val="6"/>
</p:tagLst>
</file>

<file path=ppt/tags/tag1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HIGHLIGHT" val="0"/>
  <p:tag name="KSO_WM_UNIT_ID" val="diagram20201420_2*m_h_a*1_2_1"/>
  <p:tag name="KSO_WM_UNIT_INDEX" val="1_2_1"/>
  <p:tag name="KSO_WM_UNIT_ISCONTENTSTITLE" val="0"/>
  <p:tag name="KSO_WM_UNIT_LAYERLEVEL" val="1_1_1"/>
  <p:tag name="KSO_WM_UNIT_NOCLEAR" val="0"/>
  <p:tag name="KSO_WM_UNIT_PRESET_TEXT" val="添加标题"/>
  <p:tag name="KSO_WM_UNIT_TYPE" val="m_h_a"/>
  <p:tag name="KSO_WM_UNIT_VALUE" val="6"/>
</p:tagLst>
</file>

<file path=ppt/tags/tag1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HIGHLIGHT" val="0"/>
  <p:tag name="KSO_WM_UNIT_ID" val="diagram20201420_2*m_h_a*1_3_1"/>
  <p:tag name="KSO_WM_UNIT_INDEX" val="1_3_1"/>
  <p:tag name="KSO_WM_UNIT_ISCONTENTSTITLE" val="0"/>
  <p:tag name="KSO_WM_UNIT_LAYERLEVEL" val="1_1_1"/>
  <p:tag name="KSO_WM_UNIT_NOCLEAR" val="0"/>
  <p:tag name="KSO_WM_UNIT_PRESET_TEXT" val="添加标题"/>
  <p:tag name="KSO_WM_UNIT_TYPE" val="m_h_a"/>
  <p:tag name="KSO_WM_UNIT_VALUE" val="6"/>
</p:tagLst>
</file>

<file path=ppt/tags/tag1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1420"/>
  <p:tag name="KSO_WM_UNIT_COMPATIBLE" val="0"/>
  <p:tag name="KSO_WM_UNIT_DIAGRAM_ISNUMVISUAL" val="0"/>
  <p:tag name="KSO_WM_UNIT_DIAGRAM_ISREFERUNIT" val="0"/>
  <p:tag name="KSO_WM_UNIT_HIGHLIGHT" val="0"/>
  <p:tag name="KSO_WM_UNIT_ID" val="diagram20201420_2*m_h_a*1_4_1"/>
  <p:tag name="KSO_WM_UNIT_INDEX" val="1_4_1"/>
  <p:tag name="KSO_WM_UNIT_ISCONTENTSTITLE" val="0"/>
  <p:tag name="KSO_WM_UNIT_LAYERLEVEL" val="1_1_1"/>
  <p:tag name="KSO_WM_UNIT_NOCLEAR" val="0"/>
  <p:tag name="KSO_WM_UNIT_PRESET_TEXT" val="添加标题"/>
  <p:tag name="KSO_WM_UNIT_TYPE" val="m_h_a"/>
  <p:tag name="KSO_WM_UNIT_VALUE" val="6"/>
</p:tagLst>
</file>

<file path=ppt/tags/tag13.xml><?xml version="1.0" encoding="utf-8"?>
<p:tagLst xmlns:p="http://schemas.openxmlformats.org/presentationml/2006/main">
  <p:tag name="KSO_WM_UNIT_PLACING_PICTURE_USER_VIEWPORT" val="{&quot;height&quot;:8680,&quot;width&quot;:13867}"/>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SPECIAL_SOURCE" val="bdnull"/>
</p:tagLst>
</file>

<file path=ppt/tags/tag17.xml><?xml version="1.0" encoding="utf-8"?>
<p:tagLst xmlns:p="http://schemas.openxmlformats.org/presentationml/2006/main">
  <p:tag name="KSO_WM_UNIT_TABLE_BEAUTIFY" val="smartTable{cff86b4d-a1dc-43ff-94fc-8eaa9d381594}"/>
  <p:tag name="TABLE_ENDDRAG_ORIGIN_RECT" val="621*378"/>
  <p:tag name="TABLE_ENDDRAG_RECT" val="62*132*621*378"/>
</p:tagLst>
</file>

<file path=ppt/tags/tag18.xml><?xml version="1.0" encoding="utf-8"?>
<p:tagLst xmlns:p="http://schemas.openxmlformats.org/presentationml/2006/main">
  <p:tag name="KSO_WM_UNIT_TABLE_BEAUTIFY" val="smartTable{4d8cf778-67cd-4750-b286-bf6d38b37155}"/>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ASSEMBLE_CHIP_INDEX" val="45b7730ce32c4cdd958aaff8cb63324f"/>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5f7081310ff15d9a40ebb94d"/>
  <p:tag name="KSO_WM_TEMPLATE_ASSEMBLE_XID" val="5f7081310ff15d9a40ebb94d"/>
  <p:tag name="KSO_WM_TEMPLATE_CATEGORY" val="diagram"/>
  <p:tag name="KSO_WM_TEMPLATE_INDEX" val="20212931"/>
  <p:tag name="KSO_WM_UNIT_BLOCK" val="0"/>
  <p:tag name="KSO_WM_UNIT_COMPATIBLE" val="0"/>
  <p:tag name="KSO_WM_UNIT_DEC_AREA_ID" val="9f8a5cbded0a4637abeb98ecca18c06c"/>
  <p:tag name="KSO_WM_UNIT_DECORATE_INFO" val="{&quot;ReferentInfo&quot;:{&quot;Id&quot;:&quot;slide&quot;,&quot;X&quot;:{&quot;Pos&quot;:0},&quot;Y&quot;:{&quot;Pos&quot;:0}},&quot;DecorateInfoX&quot;:{&quot;Pos&quot;:0,&quot;IsAbs&quot;:false},&quot;DecorateInfoY&quot;:{&quot;Pos&quot;:0,&quot;IsAbs&quot;:false},&quot;DecorateInfoW&quot;:{&quot;IsAbs&quot;:true},&quot;DecorateInfoH&quot;:{&quot;IsAbs&quot;:true},&quot;whChangeMode&quot;:0}"/>
  <p:tag name="KSO_WM_UNIT_DEFAULT_FONT" val="14;20;2"/>
  <p:tag name="KSO_WM_UNIT_DIAGRAM_ISNUMVISUAL" val="0"/>
  <p:tag name="KSO_WM_UNIT_DIAGRAM_ISREFERUNIT" val="0"/>
  <p:tag name="KSO_WM_UNIT_HIGHLIGHT" val="0"/>
  <p:tag name="KSO_WM_UNIT_ID" val="diagram20212931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
  <p:tag name="KSO_WM_UNIT_SHOW_EDIT_AREA_INDICATION" val="1"/>
  <p:tag name="KSO_WM_UNIT_SM_LIMIT_TYPE" val="0"/>
  <p:tag name="KSO_WM_UNIT_SUBTYPE" val="a"/>
  <p:tag name="KSO_WM_UNIT_SUPPORT_UNIT_TYPE" val="[&quot;d&quot;,&quot;β&quot;]"/>
  <p:tag name="KSO_WM_UNIT_TEXT_FILL_FORE_SCHEMECOLOR_INDEX" val="13"/>
  <p:tag name="KSO_WM_UNIT_TEXT_FILL_FORE_SCHEMECOLOR_INDEX_BRIGHTNESS" val="0.25"/>
  <p:tag name="KSO_WM_UNIT_TEXT_FILL_TYPE" val="1"/>
  <p:tag name="KSO_WM_UNIT_TEXT_SUBTYPE" val="a"/>
  <p:tag name="KSO_WM_UNIT_TYPE" val="f"/>
  <p:tag name="KSO_WM_UNIT_VALUE" val="126"/>
</p:tagLst>
</file>

<file path=ppt/tags/tag22.xml><?xml version="1.0" encoding="utf-8"?>
<p:tagLst xmlns:p="http://schemas.openxmlformats.org/presentationml/2006/main">
  <p:tag name="KSO_WM_UNIT_TABLE_BEAUTIFY" val="smartTable{462cf549-8f22-4f3a-afdc-97e773685862}"/>
</p:tagLst>
</file>

<file path=ppt/tags/tag2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1</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宋体</vt:lpstr>
      <vt:lpstr>华文行楷</vt:lpstr>
      <vt:lpstr>微软雅黑</vt:lpstr>
      <vt:lpstr>黑体</vt:lpstr>
      <vt:lpstr>Microsoft JhengHei</vt:lpstr>
      <vt:lpstr>Segoe UI</vt:lpstr>
      <vt:lpstr>Lao UI</vt:lpstr>
      <vt:lpstr>Calibri Light</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P--目标设定</vt:lpstr>
      <vt:lpstr>PowerPoint Presentation</vt:lpstr>
      <vt:lpstr>PowerPoint Presentation</vt:lpstr>
      <vt:lpstr>对2021年7-12月不良事件首页诊断漏填问题统计分析：4</vt:lpstr>
      <vt:lpstr>PowerPoint Presentation</vt:lpstr>
      <vt:lpstr>调不良事件首页诊断漏填率PDCA工作小组对原因进行投票。（投票规则：每人选3个，最后统计得票最高的三个原因进行整改）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2024-09-23T08:05:42.480</cp:lastPrinted>
  <dcterms:created xsi:type="dcterms:W3CDTF">2024-09-23T00:05:42Z</dcterms:created>
  <dcterms:modified xsi:type="dcterms:W3CDTF">2024-09-23T00:05:45Z</dcterms:modified>
</cp:coreProperties>
</file>