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ROOCTT+MS-UIGothic"/>
      <p:regular r:id="rId16"/>
    </p:embeddedFont>
    <p:embeddedFont>
      <p:font typeface="WFNBOP+LPWQAF+MicrosoftYaHei-Bold"/>
      <p:regular r:id="rId17"/>
    </p:embeddedFont>
    <p:embeddedFont>
      <p:font typeface="UIMCCE+GWTBEE+MicrosoftYaHei"/>
      <p:regular r:id="rId18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E7FF6-B471-4555-ACCD-12278C89B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2405F-493E-447A-924E-D1F6C43F4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72B8D-BB41-4F46-AD83-39B3E541E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A56C01-59CC-4EC2-88AF-D0E04A089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2E4C7C-13A8-4256-A4FE-9C1704263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D30EB0-CFA4-4511-BF11-383295A1F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8014E7-69A1-44A7-9AD3-2FA0B1E28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AEC576-1A4A-4310-8BEE-FBD8B978B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F4B6EB-7276-4233-A535-8AE869CD2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6DDA8-866B-4CF8-BF58-08DE9960F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F35F8-F0CD-4DC2-9560-453A13986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320311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ROOCTT+MS-UIGothic"/>
                <a:cs typeface="ROOCTT+MS-UIGothic"/>
              </a:rPr>
              <a:t>定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3AEF2"/>
                </a:solidFill>
                <a:latin typeface="ROOCTT+MS-UIGothic"/>
                <a:cs typeface="ROOCTT+MS-UIGothic"/>
              </a:rPr>
              <a:t>与症状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5775" y="1778797"/>
            <a:ext cx="1527423" cy="1420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84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43AEF2"/>
                </a:solidFill>
                <a:latin typeface="WFNBOP+LPWQAF+MicrosoftYaHei-Bold"/>
                <a:cs typeface="WFNBOP+LPWQAF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675244" y="1778797"/>
            <a:ext cx="1527423" cy="1420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84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43AEF2"/>
                </a:solidFill>
                <a:latin typeface="WFNBOP+LPWQAF+MicrosoftYaHei-Bold"/>
                <a:cs typeface="WFNBOP+LPWQAF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5775" y="271208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ROOCTT+MS-UIGothic"/>
                <a:cs typeface="ROOCTT+MS-UIGothic"/>
              </a:rPr>
              <a:t>定</a:t>
            </a:r>
            <a:r>
              <a:rPr sz="1550">
                <a:solidFill>
                  <a:srgbClr val="43AEF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675244" y="271208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ROOCTT+MS-UIGothic"/>
                <a:cs typeface="ROOCTT+MS-UIGothic"/>
              </a:rPr>
              <a:t>症状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83590" y="5493861"/>
            <a:ext cx="5140047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ROOCTT+MS-UIGothic"/>
                <a:cs typeface="ROOCTT+MS-UIGothic"/>
              </a:rPr>
              <a:t>干眼症是一种常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见</a:t>
            </a:r>
            <a:r>
              <a:rPr sz="1200">
                <a:solidFill>
                  <a:srgbClr val="1C7EBD"/>
                </a:solidFill>
                <a:latin typeface="ROOCTT+MS-UIGothic"/>
                <a:cs typeface="ROOCTT+MS-UIGothic"/>
              </a:rPr>
              <a:t>的眼部疾病，由于泪液分泌不足或泪液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质</a:t>
            </a:r>
            <a:r>
              <a:rPr sz="1200">
                <a:solidFill>
                  <a:srgbClr val="1C7EBD"/>
                </a:solidFill>
                <a:latin typeface="ROOCTT+MS-UIGothic"/>
                <a:cs typeface="ROOCTT+MS-UIGothic"/>
              </a:rPr>
              <a:t>量异常，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导</a:t>
            </a:r>
            <a:r>
              <a:rPr sz="1200">
                <a:solidFill>
                  <a:srgbClr val="1C7EBD"/>
                </a:solidFill>
                <a:latin typeface="ROOCTT+MS-UIGothic"/>
                <a:cs typeface="ROOCTT+MS-UIGothic"/>
              </a:rPr>
              <a:t>致眼部干燥、不适、异物感等症状。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815455" y="5493861"/>
            <a:ext cx="4904541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ROOCTT+MS-UIGothic"/>
                <a:cs typeface="ROOCTT+MS-UIGothic"/>
              </a:rPr>
              <a:t>干眼症的症状包括眼部干燥、痒、有异物感、疼痛、畏光、流泪等，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15455" y="5768181"/>
            <a:ext cx="292054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严</a:t>
            </a:r>
            <a:r>
              <a:rPr sz="1200">
                <a:solidFill>
                  <a:srgbClr val="1C7EBD"/>
                </a:solidFill>
                <a:latin typeface="ROOCTT+MS-UIGothic"/>
                <a:cs typeface="ROOCTT+MS-UIGothic"/>
              </a:rPr>
              <a:t>重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时</a:t>
            </a:r>
            <a:r>
              <a:rPr sz="1200">
                <a:solidFill>
                  <a:srgbClr val="1C7EBD"/>
                </a:solidFill>
                <a:latin typeface="ROOCTT+MS-UIGothic"/>
                <a:cs typeface="ROOCTT+MS-UIGothic"/>
              </a:rPr>
              <a:t>可能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导</a:t>
            </a:r>
            <a:r>
              <a:rPr sz="1200">
                <a:solidFill>
                  <a:srgbClr val="1C7EBD"/>
                </a:solidFill>
                <a:latin typeface="ROOCTT+MS-UIGothic"/>
                <a:cs typeface="ROOCTT+MS-UIGothic"/>
              </a:rPr>
              <a:t>致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视</a:t>
            </a:r>
            <a:r>
              <a:rPr sz="1200">
                <a:solidFill>
                  <a:srgbClr val="1C7EBD"/>
                </a:solidFill>
                <a:latin typeface="ROOCTT+MS-UIGothic"/>
                <a:cs typeface="ROOCTT+MS-UIGothic"/>
              </a:rPr>
              <a:t>力模糊或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视</a:t>
            </a:r>
            <a:r>
              <a:rPr sz="1200">
                <a:solidFill>
                  <a:srgbClr val="1C7EBD"/>
                </a:solidFill>
                <a:latin typeface="ROOCTT+MS-UIGothic"/>
                <a:cs typeface="ROOCTT+MS-UIGothic"/>
              </a:rPr>
              <a:t>力下降。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ROOCTT+MS-UIGothic"/>
                <a:cs typeface="ROOCTT+MS-UIGothic"/>
              </a:rPr>
              <a:t>干眼症的成因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0944" y="2387080"/>
            <a:ext cx="950466" cy="9039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917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F4FBFF"/>
                </a:solidFill>
                <a:latin typeface="UIMCCE+GWTBEE+MicrosoftYaHei"/>
                <a:cs typeface="UIMCCE+GWTBEE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1070" y="2387080"/>
            <a:ext cx="950466" cy="9039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917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F4FBFF"/>
                </a:solidFill>
                <a:latin typeface="UIMCCE+GWTBEE+MicrosoftYaHei"/>
                <a:cs typeface="UIMCCE+GWTBEE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27844" y="2387080"/>
            <a:ext cx="950466" cy="9039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917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F4FBFF"/>
                </a:solidFill>
                <a:latin typeface="UIMCCE+GWTBEE+MicrosoftYaHei"/>
                <a:cs typeface="UIMCCE+GWTBEE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10565" y="369506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ROOCTT+MS-UIGothic"/>
                <a:cs typeface="ROOCTT+MS-UIGothic"/>
              </a:rPr>
              <a:t>年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龄</a:t>
            </a:r>
            <a:r>
              <a:rPr sz="1550" spc="25">
                <a:solidFill>
                  <a:srgbClr val="43AEF2"/>
                </a:solidFill>
                <a:latin typeface="ROOCTT+MS-UIGothic"/>
                <a:cs typeface="ROOCTT+MS-UIGothic"/>
              </a:rPr>
              <a:t>因素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455159" y="369506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环</a:t>
            </a:r>
            <a:r>
              <a:rPr sz="1550" spc="25">
                <a:solidFill>
                  <a:srgbClr val="43AEF2"/>
                </a:solidFill>
                <a:latin typeface="ROOCTT+MS-UIGothic"/>
                <a:cs typeface="ROOCTT+MS-UIGothic"/>
              </a:rPr>
              <a:t>境因素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99755" y="369506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ROOCTT+MS-UIGothic"/>
                <a:cs typeface="ROOCTT+MS-UIGothic"/>
              </a:rPr>
              <a:t>疾病因素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10565" y="4357354"/>
            <a:ext cx="3605227" cy="7702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ROOCTT+MS-UIGothic"/>
                <a:cs typeface="ROOCTT+MS-UIGothic"/>
              </a:rPr>
              <a:t>随着年</a:t>
            </a:r>
            <a:r>
              <a:rPr sz="1400" spc="23">
                <a:solidFill>
                  <a:srgbClr val="1C7EBD"/>
                </a:solidFill>
                <a:latin typeface="SimSun"/>
                <a:cs typeface="SimSun"/>
              </a:rPr>
              <a:t>龄</a:t>
            </a:r>
            <a:r>
              <a:rPr sz="1400" spc="25">
                <a:solidFill>
                  <a:srgbClr val="1C7EBD"/>
                </a:solidFill>
                <a:latin typeface="ROOCTT+MS-UIGothic"/>
                <a:cs typeface="ROOCTT+MS-UIGothic"/>
              </a:rPr>
              <a:t>的增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长</a:t>
            </a:r>
            <a:r>
              <a:rPr sz="1400" spc="25">
                <a:solidFill>
                  <a:srgbClr val="1C7EBD"/>
                </a:solidFill>
                <a:latin typeface="ROOCTT+MS-UIGothic"/>
                <a:cs typeface="ROOCTT+MS-UIGothic"/>
              </a:rPr>
              <a:t>，泪液分泌量逐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渐</a:t>
            </a:r>
            <a:r>
              <a:rPr sz="1400" spc="25">
                <a:solidFill>
                  <a:srgbClr val="1C7EBD"/>
                </a:solidFill>
                <a:latin typeface="ROOCTT+MS-UIGothic"/>
                <a:cs typeface="ROOCTT+MS-UIGothic"/>
              </a:rPr>
              <a:t>减少，</a:t>
            </a:r>
          </a:p>
          <a:p>
            <a:pPr marL="0" marR="0">
              <a:lnSpc>
                <a:spcPts val="1400"/>
              </a:lnSpc>
              <a:spcBef>
                <a:spcPts val="116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导</a:t>
            </a:r>
            <a:r>
              <a:rPr sz="1400" spc="25">
                <a:solidFill>
                  <a:srgbClr val="1C7EBD"/>
                </a:solidFill>
                <a:latin typeface="ROOCTT+MS-UIGothic"/>
                <a:cs typeface="ROOCTT+MS-UIGothic"/>
              </a:rPr>
              <a:t>致干眼症的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400" spc="25">
                <a:solidFill>
                  <a:srgbClr val="1C7EBD"/>
                </a:solidFill>
                <a:latin typeface="ROOCTT+MS-UIGothic"/>
                <a:cs typeface="ROOCTT+MS-UIGothic"/>
              </a:rPr>
              <a:t>生率增加。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455159" y="4357354"/>
            <a:ext cx="3673916" cy="1421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长时间</a:t>
            </a:r>
            <a:r>
              <a:rPr sz="1400" spc="25">
                <a:solidFill>
                  <a:srgbClr val="1C7EBD"/>
                </a:solidFill>
                <a:latin typeface="ROOCTT+MS-UIGothic"/>
                <a:cs typeface="ROOCTT+MS-UIGothic"/>
              </a:rPr>
              <a:t>在干燥的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环</a:t>
            </a:r>
            <a:r>
              <a:rPr sz="1400" spc="25">
                <a:solidFill>
                  <a:srgbClr val="1C7EBD"/>
                </a:solidFill>
                <a:latin typeface="ROOCTT+MS-UIGothic"/>
                <a:cs typeface="ROOCTT+MS-UIGothic"/>
              </a:rPr>
              <a:t>境中工作或生活，如</a:t>
            </a:r>
            <a:r>
              <a:rPr sz="1400">
                <a:solidFill>
                  <a:srgbClr val="1C7EBD"/>
                </a:solidFill>
                <a:latin typeface="SimSun"/>
                <a:cs typeface="SimSun"/>
              </a:rPr>
              <a:t>长</a:t>
            </a:r>
          </a:p>
          <a:p>
            <a:pPr marL="0" marR="0">
              <a:lnSpc>
                <a:spcPts val="1400"/>
              </a:lnSpc>
              <a:spcBef>
                <a:spcPts val="116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时间</a:t>
            </a:r>
            <a:r>
              <a:rPr sz="1400" spc="23">
                <a:solidFill>
                  <a:srgbClr val="1C7EBD"/>
                </a:solidFill>
                <a:latin typeface="ROOCTT+MS-UIGothic"/>
                <a:cs typeface="ROOCTT+MS-UIGothic"/>
              </a:rPr>
              <a:t>使用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电脑</a:t>
            </a:r>
            <a:r>
              <a:rPr sz="1400" spc="25">
                <a:solidFill>
                  <a:srgbClr val="1C7EBD"/>
                </a:solidFill>
                <a:latin typeface="ROOCTT+MS-UIGothic"/>
                <a:cs typeface="ROOCTT+MS-UIGothic"/>
              </a:rPr>
              <a:t>、手机等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电</a:t>
            </a:r>
            <a:r>
              <a:rPr sz="1400" spc="23">
                <a:solidFill>
                  <a:srgbClr val="1C7EBD"/>
                </a:solidFill>
                <a:latin typeface="ROOCTT+MS-UIGothic"/>
                <a:cs typeface="ROOCTT+MS-UIGothic"/>
              </a:rPr>
              <a:t>子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设备</a:t>
            </a:r>
            <a:r>
              <a:rPr sz="1400" spc="25">
                <a:solidFill>
                  <a:srgbClr val="1C7EBD"/>
                </a:solidFill>
                <a:latin typeface="ROOCTT+MS-UIGothic"/>
                <a:cs typeface="ROOCTT+MS-UIGothic"/>
              </a:rPr>
              <a:t>，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长时间</a:t>
            </a:r>
          </a:p>
          <a:p>
            <a:pPr marL="0" marR="0">
              <a:lnSpc>
                <a:spcPts val="1400"/>
              </a:lnSpc>
              <a:spcBef>
                <a:spcPts val="111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ROOCTT+MS-UIGothic"/>
                <a:cs typeface="ROOCTT+MS-UIGothic"/>
              </a:rPr>
              <a:t>在空</a:t>
            </a:r>
            <a:r>
              <a:rPr sz="1400" spc="23">
                <a:solidFill>
                  <a:srgbClr val="1C7EBD"/>
                </a:solidFill>
                <a:latin typeface="SimSun"/>
                <a:cs typeface="SimSun"/>
              </a:rPr>
              <a:t>调环</a:t>
            </a:r>
            <a:r>
              <a:rPr sz="1400" spc="25">
                <a:solidFill>
                  <a:srgbClr val="1C7EBD"/>
                </a:solidFill>
                <a:latin typeface="ROOCTT+MS-UIGothic"/>
                <a:cs typeface="ROOCTT+MS-UIGothic"/>
              </a:rPr>
              <a:t>境中等，也可能</a:t>
            </a:r>
            <a:r>
              <a:rPr sz="1400" spc="23">
                <a:solidFill>
                  <a:srgbClr val="1C7EBD"/>
                </a:solidFill>
                <a:latin typeface="SimSun"/>
                <a:cs typeface="SimSun"/>
              </a:rPr>
              <a:t>导</a:t>
            </a:r>
            <a:r>
              <a:rPr sz="1400" spc="25">
                <a:solidFill>
                  <a:srgbClr val="1C7EBD"/>
                </a:solidFill>
                <a:latin typeface="ROOCTT+MS-UIGothic"/>
                <a:cs typeface="ROOCTT+MS-UIGothic"/>
              </a:rPr>
              <a:t>致干眼症的</a:t>
            </a:r>
            <a:r>
              <a:rPr sz="1400">
                <a:solidFill>
                  <a:srgbClr val="1C7EBD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400"/>
              </a:lnSpc>
              <a:spcBef>
                <a:spcPts val="1165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ROOCTT+MS-UIGothic"/>
                <a:cs typeface="ROOCTT+MS-UIGothic"/>
              </a:rPr>
              <a:t>生。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199755" y="4357354"/>
            <a:ext cx="3605215" cy="7702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ROOCTT+MS-UIGothic"/>
                <a:cs typeface="ROOCTT+MS-UIGothic"/>
              </a:rPr>
              <a:t>一些全身性疾病，如糖尿病、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风</a:t>
            </a:r>
            <a:r>
              <a:rPr sz="1400" spc="25">
                <a:solidFill>
                  <a:srgbClr val="1C7EBD"/>
                </a:solidFill>
                <a:latin typeface="ROOCTT+MS-UIGothic"/>
                <a:cs typeface="ROOCTT+MS-UIGothic"/>
              </a:rPr>
              <a:t>湿性疾病</a:t>
            </a:r>
          </a:p>
          <a:p>
            <a:pPr marL="0" marR="0">
              <a:lnSpc>
                <a:spcPts val="1400"/>
              </a:lnSpc>
              <a:spcBef>
                <a:spcPts val="116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ROOCTT+MS-UIGothic"/>
                <a:cs typeface="ROOCTT+MS-UIGothic"/>
              </a:rPr>
              <a:t>等，也可能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导</a:t>
            </a:r>
            <a:r>
              <a:rPr sz="1400" spc="25">
                <a:solidFill>
                  <a:srgbClr val="1C7EBD"/>
                </a:solidFill>
                <a:latin typeface="ROOCTT+MS-UIGothic"/>
                <a:cs typeface="ROOCTT+MS-UIGothic"/>
              </a:rPr>
              <a:t>致干眼症的</a:t>
            </a:r>
            <a:r>
              <a:rPr sz="1400" spc="23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400" spc="25">
                <a:solidFill>
                  <a:srgbClr val="1C7EBD"/>
                </a:solidFill>
                <a:latin typeface="ROOCTT+MS-UIGothic"/>
                <a:cs typeface="ROOCTT+MS-UIGothic"/>
              </a:rPr>
              <a:t>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ROOCTT+MS-UIGothic"/>
                <a:cs typeface="ROOCTT+MS-UIGothic"/>
              </a:rPr>
              <a:t>干眼症的危害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19275" y="255823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IMCCE+GWTBEE+MicrosoftYaHei"/>
                <a:cs typeface="UIMCCE+GWTBEE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28029" y="255823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IMCCE+GWTBEE+MicrosoftYaHei"/>
                <a:cs typeface="UIMCCE+GWTBEE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36784" y="255823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IMCCE+GWTBEE+MicrosoftYaHei"/>
                <a:cs typeface="UIMCCE+GWTBEE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697354" y="324992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ROOCTT+MS-UIGothic"/>
                <a:cs typeface="ROOCTT+MS-UIGothic"/>
              </a:rPr>
              <a:t>眼部不适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05475" y="324992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视</a:t>
            </a:r>
            <a:r>
              <a:rPr sz="1550" spc="25">
                <a:solidFill>
                  <a:srgbClr val="FFFFFF"/>
                </a:solidFill>
                <a:latin typeface="ROOCTT+MS-UIGothic"/>
                <a:cs typeface="ROOCTT+MS-UIGothic"/>
              </a:rPr>
              <a:t>力下降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714230" y="324992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ROOCTT+MS-UIGothic"/>
                <a:cs typeface="ROOCTT+MS-UIGothic"/>
              </a:rPr>
              <a:t>心理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50">
                <a:solidFill>
                  <a:srgbClr val="FFFFFF"/>
                </a:solidFill>
                <a:latin typeface="ROOCTT+MS-UIGothic"/>
                <a:cs typeface="ROOCTT+MS-UIGothic"/>
              </a:rPr>
              <a:t>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72819" y="4659483"/>
            <a:ext cx="249694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ROOCTT+MS-UIGothic"/>
                <a:cs typeface="ROOCTT+MS-UIGothic"/>
              </a:rPr>
              <a:t>干眼症会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1C7EBD"/>
                </a:solidFill>
                <a:latin typeface="ROOCTT+MS-UIGothic"/>
                <a:cs typeface="ROOCTT+MS-UIGothic"/>
              </a:rPr>
              <a:t>致眼部干燥、痒、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ROOCTT+MS-UIGothic"/>
                <a:cs typeface="ROOCTT+MS-UIGothic"/>
              </a:rPr>
              <a:t>异物感等症状，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1C7EBD"/>
                </a:solidFill>
                <a:latin typeface="ROOCTT+MS-UIGothic"/>
                <a:cs typeface="ROOCTT+MS-UIGothic"/>
              </a:rPr>
              <a:t>重影响患者</a:t>
            </a:r>
          </a:p>
          <a:p>
            <a:pPr marL="600075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ROOCTT+MS-UIGothic"/>
                <a:cs typeface="ROOCTT+MS-UIGothic"/>
              </a:rPr>
              <a:t>的生活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1C7EBD"/>
                </a:solidFill>
                <a:latin typeface="ROOCTT+MS-UIGothic"/>
                <a:cs typeface="ROOCTT+MS-UIGothic"/>
              </a:rPr>
              <a:t>量。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895850" y="4659483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1C7EBD"/>
                </a:solidFill>
                <a:latin typeface="ROOCTT+MS-UIGothic"/>
                <a:cs typeface="ROOCTT+MS-UIGothic"/>
              </a:rPr>
              <a:t>期干眼症可能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1C7EBD"/>
                </a:solidFill>
                <a:latin typeface="ROOCTT+MS-UIGothic"/>
                <a:cs typeface="ROOCTT+MS-UIGothic"/>
              </a:rPr>
              <a:t>致角膜受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1C7EBD"/>
                </a:solidFill>
                <a:latin typeface="ROOCTT+MS-UIGothic"/>
                <a:cs typeface="ROOCTT+MS-UIGothic"/>
              </a:rPr>
              <a:t>，</a:t>
            </a:r>
          </a:p>
          <a:p>
            <a:pPr marL="85725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ROOCTT+MS-UIGothic"/>
                <a:cs typeface="ROOCTT+MS-UIGothic"/>
              </a:rPr>
              <a:t>影响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1C7EBD"/>
                </a:solidFill>
                <a:latin typeface="ROOCTT+MS-UIGothic"/>
                <a:cs typeface="ROOCTT+MS-UIGothic"/>
              </a:rPr>
              <a:t>力，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1C7EBD"/>
                </a:solidFill>
                <a:latin typeface="ROOCTT+MS-UIGothic"/>
                <a:cs typeface="ROOCTT+MS-UIGothic"/>
              </a:rPr>
              <a:t>重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1C7EBD"/>
                </a:solidFill>
                <a:latin typeface="ROOCTT+MS-UIGothic"/>
                <a:cs typeface="ROOCTT+MS-UIGothic"/>
              </a:rPr>
              <a:t>可能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1C7EBD"/>
                </a:solidFill>
                <a:latin typeface="ROOCTT+MS-UIGothic"/>
                <a:cs typeface="ROOCTT+MS-UIGothic"/>
              </a:rPr>
              <a:t>致失</a:t>
            </a:r>
          </a:p>
          <a:p>
            <a:pPr marL="102870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ROOCTT+MS-UIGothic"/>
                <a:cs typeface="ROOCTT+MS-UIGothic"/>
              </a:rPr>
              <a:t>明。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990330" y="4659483"/>
            <a:ext cx="249694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ROOCTT+MS-UIGothic"/>
                <a:cs typeface="ROOCTT+MS-UIGothic"/>
              </a:rPr>
              <a:t>由于眼部不适和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1C7EBD"/>
                </a:solidFill>
                <a:latin typeface="ROOCTT+MS-UIGothic"/>
                <a:cs typeface="ROOCTT+MS-UIGothic"/>
              </a:rPr>
              <a:t>力下降，干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ROOCTT+MS-UIGothic"/>
                <a:cs typeface="ROOCTT+MS-UIGothic"/>
              </a:rPr>
              <a:t>眼症患者可能会出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1C7EBD"/>
                </a:solidFill>
                <a:latin typeface="ROOCTT+MS-UIGothic"/>
                <a:cs typeface="ROOCTT+MS-UIGothic"/>
              </a:rPr>
              <a:t>焦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1C7EBD"/>
                </a:solidFill>
                <a:latin typeface="ROOCTT+MS-UIGothic"/>
                <a:cs typeface="ROOCTT+MS-UIGothic"/>
              </a:rPr>
              <a:t>、抑</a:t>
            </a:r>
          </a:p>
          <a:p>
            <a:pPr marL="5143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ROOCTT+MS-UIGothic"/>
                <a:cs typeface="ROOCTT+MS-UIGothic"/>
              </a:rPr>
              <a:t>郁等心理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1C7EBD"/>
                </a:solidFill>
                <a:latin typeface="ROOCTT+MS-UIGothic"/>
                <a:cs typeface="ROOCT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43AEF2"/>
                </a:solidFill>
                <a:latin typeface="ROOCTT+MS-UIGothic"/>
                <a:cs typeface="ROOCTT+MS-UIGothic"/>
              </a:rPr>
              <a:t>物治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FNBOP+LPWQAF+MicrosoftYaHei-Bold"/>
                <a:cs typeface="WFNBOP+LPWQAF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FNBOP+LPWQAF+MicrosoftYaHei-Bold"/>
                <a:cs typeface="WFNBOP+LPWQAF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FNBOP+LPWQAF+MicrosoftYaHei-Bold"/>
                <a:cs typeface="WFNBOP+LPWQAF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3AEF2"/>
                </a:solidFill>
                <a:latin typeface="ROOCTT+MS-UIGothic"/>
                <a:cs typeface="ROOCTT+MS-UIGothic"/>
              </a:rPr>
              <a:t>人工泪液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3AEF2"/>
                </a:solidFill>
                <a:latin typeface="ROOCTT+MS-UIGothic"/>
                <a:cs typeface="ROOCTT+MS-UIGothic"/>
              </a:rPr>
              <a:t>抗炎</a:t>
            </a:r>
            <a:r>
              <a:rPr sz="2000" spc="25">
                <a:solidFill>
                  <a:srgbClr val="43AEF2"/>
                </a:solidFill>
                <a:latin typeface="SimSun"/>
                <a:cs typeface="SimSun"/>
              </a:rPr>
              <a:t>药</a:t>
            </a:r>
            <a:r>
              <a:rPr sz="2000">
                <a:solidFill>
                  <a:srgbClr val="43AEF2"/>
                </a:solidFill>
                <a:latin typeface="ROOCTT+MS-UIGothic"/>
                <a:cs typeface="ROOCTT+MS-UIGothic"/>
              </a:rPr>
              <a:t>物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3AEF2"/>
                </a:solidFill>
                <a:latin typeface="ROOCTT+MS-UIGothic"/>
                <a:cs typeface="ROOCTT+MS-UIGothic"/>
              </a:rPr>
              <a:t>其他</a:t>
            </a:r>
            <a:r>
              <a:rPr sz="2000" spc="25">
                <a:solidFill>
                  <a:srgbClr val="43AEF2"/>
                </a:solidFill>
                <a:latin typeface="SimSun"/>
                <a:cs typeface="SimSun"/>
              </a:rPr>
              <a:t>药</a:t>
            </a:r>
            <a:r>
              <a:rPr sz="2000">
                <a:solidFill>
                  <a:srgbClr val="43AEF2"/>
                </a:solidFill>
                <a:latin typeface="ROOCTT+MS-UIGothic"/>
                <a:cs typeface="ROOCTT+MS-UIGothic"/>
              </a:rPr>
              <a:t>物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81708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ROOCTT+MS-UIGothic"/>
                <a:cs typeface="ROOCTT+MS-UIGothic"/>
              </a:rPr>
              <a:t>使用人工泪液可以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1C7EBD"/>
                </a:solidFill>
                <a:latin typeface="ROOCTT+MS-UIGothic"/>
                <a:cs typeface="ROOCTT+MS-UIGothic"/>
              </a:rPr>
              <a:t>解干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ROOCTT+MS-UIGothic"/>
                <a:cs typeface="ROOCTT+MS-UIGothic"/>
              </a:rPr>
              <a:t>眼症状，减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1C7EBD"/>
                </a:solidFill>
                <a:latin typeface="ROOCTT+MS-UIGothic"/>
                <a:cs typeface="ROOCTT+MS-UIGothic"/>
              </a:rPr>
              <a:t>眼部不适感。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1C7EBD"/>
                </a:solidFill>
                <a:latin typeface="ROOCTT+MS-UIGothic"/>
                <a:cs typeface="ROOCTT+MS-UIGothic"/>
              </a:rPr>
              <a:t>于伴有炎症反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1C7EBD"/>
                </a:solidFill>
                <a:latin typeface="ROOCTT+MS-UIGothic"/>
                <a:cs typeface="ROOCTT+MS-UIGothic"/>
              </a:rPr>
              <a:t>的干眼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ROOCTT+MS-UIGothic"/>
                <a:cs typeface="ROOCTT+MS-UIGothic"/>
              </a:rPr>
              <a:t>症，可以使用抗炎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1C7EBD"/>
                </a:solidFill>
                <a:latin typeface="ROOCTT+MS-UIGothic"/>
                <a:cs typeface="ROOCTT+MS-UIGothic"/>
              </a:rPr>
              <a:t>物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ROOCTT+MS-UIGothic"/>
                <a:cs typeface="ROOCTT+MS-UIGothic"/>
              </a:rPr>
              <a:t>行治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1C7EBD"/>
                </a:solidFill>
                <a:latin typeface="ROOCTT+MS-UIGothic"/>
                <a:cs typeface="ROOCTT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ROOCTT+MS-UIGothic"/>
                <a:cs typeface="ROOCTT+MS-UIGothic"/>
              </a:rPr>
              <a:t>如免疫抑制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1C7EBD"/>
                </a:solidFill>
                <a:latin typeface="ROOCTT+MS-UIGothic"/>
                <a:cs typeface="ROOCTT+MS-UIGothic"/>
              </a:rPr>
              <a:t>、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1C7EBD"/>
                </a:solidFill>
                <a:latin typeface="ROOCTT+MS-UIGothic"/>
                <a:cs typeface="ROOCTT+MS-UIGothic"/>
              </a:rPr>
              <a:t>生素</a:t>
            </a:r>
            <a:r>
              <a:rPr sz="1500">
                <a:solidFill>
                  <a:srgbClr val="1C7EBD"/>
                </a:solidFill>
                <a:latin typeface="UIMCCE+GWTBEE+MicrosoftYaHei"/>
                <a:cs typeface="UIMCCE+GWTBEE+MicrosoftYaHei"/>
              </a:rPr>
              <a:t>A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ROOCTT+MS-UIGothic"/>
                <a:cs typeface="ROOCTT+MS-UIGothic"/>
              </a:rPr>
              <a:t>等，根据病情需要也可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选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ROOCTT+MS-UIGothic"/>
                <a:cs typeface="ROOCTT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ROOCTT+MS-UIGothic"/>
                <a:cs typeface="ROOCTT+MS-UIGothic"/>
              </a:rPr>
              <a:t>物理治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 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SimSun"/>
                <a:cs typeface="SimSun"/>
              </a:rPr>
              <a:t>热</a:t>
            </a:r>
            <a:r>
              <a:rPr sz="2300" spc="25">
                <a:solidFill>
                  <a:srgbClr val="43AEF2"/>
                </a:solidFill>
                <a:latin typeface="ROOCTT+MS-UIGothic"/>
                <a:cs typeface="ROOCTT+MS-UIGothic"/>
              </a:rPr>
              <a:t>毛巾敷眼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ROOCTT+MS-UIGothic"/>
                <a:cs typeface="ROOCTT+MS-UIGothic"/>
              </a:rPr>
              <a:t>眼部按摩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ROOCTT+MS-UIGothic"/>
                <a:cs typeface="ROOCTT+MS-UIGothic"/>
              </a:rPr>
              <a:t>湿房</a:t>
            </a:r>
            <a:r>
              <a:rPr sz="2300">
                <a:solidFill>
                  <a:srgbClr val="43AEF2"/>
                </a:solidFill>
                <a:latin typeface="SimSun"/>
                <a:cs typeface="SimSun"/>
              </a:rPr>
              <a:t>镜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ROOCTT+MS-UIGothic"/>
                <a:cs typeface="ROOCTT+MS-UIGothic"/>
              </a:rPr>
              <a:t>用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1C7EBD"/>
                </a:solidFill>
                <a:latin typeface="ROOCTT+MS-UIGothic"/>
                <a:cs typeface="ROOCTT+MS-UIGothic"/>
              </a:rPr>
              <a:t>毛巾敷眼可以促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1C7EBD"/>
                </a:solidFill>
                <a:latin typeface="ROOCTT+MS-UIGothic"/>
                <a:cs typeface="ROOCTT+MS-UIGothic"/>
              </a:rPr>
              <a:t>眼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ROOCTT+MS-UIGothic"/>
                <a:cs typeface="ROOCTT+MS-UIGothic"/>
              </a:rPr>
              <a:t>通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1C7EBD"/>
                </a:solidFill>
                <a:latin typeface="ROOCTT+MS-UIGothic"/>
                <a:cs typeface="ROOCTT+MS-UIGothic"/>
              </a:rPr>
              <a:t>眼部按摩可以促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1C7EBD"/>
                </a:solidFill>
                <a:latin typeface="ROOCTT+MS-UIGothic"/>
                <a:cs typeface="ROOCTT+MS-UIGothic"/>
              </a:rPr>
              <a:t>泪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ROOCTT+MS-UIGothic"/>
                <a:cs typeface="ROOCTT+MS-UIGothic"/>
              </a:rPr>
              <a:t>液分泌，减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1C7EBD"/>
                </a:solidFill>
                <a:latin typeface="ROOCTT+MS-UIGothic"/>
                <a:cs typeface="ROOCTT+MS-UIGothic"/>
              </a:rPr>
              <a:t>干眼症状。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ROOCTT+MS-UIGothic"/>
                <a:cs typeface="ROOCTT+MS-UIGothic"/>
              </a:rPr>
              <a:t>湿房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镜</a:t>
            </a:r>
            <a:r>
              <a:rPr sz="1500">
                <a:solidFill>
                  <a:srgbClr val="1C7EBD"/>
                </a:solidFill>
                <a:latin typeface="ROOCTT+MS-UIGothic"/>
                <a:cs typeface="ROOCTT+MS-UIGothic"/>
              </a:rPr>
              <a:t>是一种特殊眼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镜</a:t>
            </a:r>
            <a:r>
              <a:rPr sz="1500">
                <a:solidFill>
                  <a:srgbClr val="1C7EBD"/>
                </a:solidFill>
                <a:latin typeface="ROOCTT+MS-UIGothic"/>
                <a:cs typeface="ROOCTT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ROOCTT+MS-UIGothic"/>
                <a:cs typeface="ROOCTT+MS-UIGothic"/>
              </a:rPr>
              <a:t>能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够为</a:t>
            </a:r>
            <a:r>
              <a:rPr sz="1500">
                <a:solidFill>
                  <a:srgbClr val="1C7EBD"/>
                </a:solidFill>
                <a:latin typeface="ROOCTT+MS-UIGothic"/>
                <a:cs typeface="ROOCTT+MS-UIGothic"/>
              </a:rPr>
              <a:t>眼睛提供湿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润环</a:t>
            </a:r>
            <a:r>
              <a:rPr sz="1500">
                <a:solidFill>
                  <a:srgbClr val="1C7EBD"/>
                </a:solidFill>
                <a:latin typeface="ROOCTT+MS-UIGothic"/>
                <a:cs typeface="ROOCTT+MS-UIGothic"/>
              </a:rPr>
              <a:t>境，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1C7EBD"/>
                </a:solidFill>
                <a:latin typeface="ROOCTT+MS-UIGothic"/>
                <a:cs typeface="ROOCTT+MS-UIGothic"/>
              </a:rPr>
              <a:t>解干眼症状。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452244" y="497305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ROOCTT+MS-UIGothic"/>
                <a:cs typeface="ROOCTT+MS-UIGothic"/>
              </a:rPr>
              <a:t>部血液循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1C7EBD"/>
                </a:solidFill>
                <a:latin typeface="ROOCTT+MS-UIGothic"/>
                <a:cs typeface="ROOCTT+MS-UIGothic"/>
              </a:rPr>
              <a:t>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1C7EBD"/>
                </a:solidFill>
                <a:latin typeface="ROOCTT+MS-UIGothic"/>
                <a:cs typeface="ROOCTT+MS-UIGothic"/>
              </a:rPr>
              <a:t>解干眼症状。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ROOCTT+MS-UIGothic"/>
                <a:cs typeface="ROOCTT+MS-UIGothic"/>
              </a:rPr>
              <a:t>生活方式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43AEF2"/>
                </a:solidFill>
                <a:latin typeface="ROOCTT+MS-UIGothic"/>
                <a:cs typeface="ROOCTT+MS-UIGothic"/>
              </a:rPr>
              <a:t>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ROOCTT+MS-UIGothic"/>
                <a:cs typeface="ROOCTT+MS-UIGothic"/>
              </a:rPr>
              <a:t>控制用眼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时间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饮</a:t>
            </a:r>
            <a:r>
              <a:rPr sz="2000" spc="25">
                <a:solidFill>
                  <a:srgbClr val="FFFDFD"/>
                </a:solidFill>
                <a:latin typeface="ROOCTT+MS-UIGothic"/>
                <a:cs typeface="ROOCTT+MS-UIGothic"/>
              </a:rPr>
              <a:t>食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2000">
                <a:solidFill>
                  <a:srgbClr val="FFFDFD"/>
                </a:solidFill>
                <a:latin typeface="ROOCTT+MS-UIGothic"/>
                <a:cs typeface="ROOCTT+MS-UIGothic"/>
              </a:rPr>
              <a:t>整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56550" y="2452742"/>
            <a:ext cx="350348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OOCTT+MS-UIGothic"/>
                <a:cs typeface="ROOCTT+MS-UIGothic"/>
              </a:rPr>
              <a:t>增加富含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DFD"/>
                </a:solidFill>
                <a:latin typeface="ROOCTT+MS-UIGothic"/>
                <a:cs typeface="ROOCTT+MS-UIGothic"/>
              </a:rPr>
              <a:t>生素</a:t>
            </a:r>
            <a:r>
              <a:rPr sz="1500">
                <a:solidFill>
                  <a:srgbClr val="FFFDFD"/>
                </a:solidFill>
                <a:latin typeface="UIMCCE+GWTBEE+MicrosoftYaHei"/>
                <a:cs typeface="UIMCCE+GWTBEE+MicrosoftYaHei"/>
              </a:rPr>
              <a:t>A</a:t>
            </a:r>
            <a:r>
              <a:rPr sz="1500">
                <a:solidFill>
                  <a:srgbClr val="FFFDFD"/>
                </a:solidFill>
                <a:latin typeface="ROOCTT+MS-UIGothic"/>
                <a:cs typeface="ROOCTT+MS-UIGothic"/>
              </a:rPr>
              <a:t>、</a:t>
            </a:r>
            <a:r>
              <a:rPr sz="1500">
                <a:solidFill>
                  <a:srgbClr val="FFFDFD"/>
                </a:solidFill>
                <a:latin typeface="UIMCCE+GWTBEE+MicrosoftYaHei"/>
                <a:cs typeface="UIMCCE+GWTBEE+MicrosoftYaHei"/>
              </a:rPr>
              <a:t>C</a:t>
            </a:r>
            <a:r>
              <a:rPr sz="1500">
                <a:solidFill>
                  <a:srgbClr val="FFFDFD"/>
                </a:solidFill>
                <a:latin typeface="ROOCTT+MS-UIGothic"/>
                <a:cs typeface="ROOCTT+MS-UIGothic"/>
              </a:rPr>
              <a:t>、</a:t>
            </a:r>
            <a:r>
              <a:rPr sz="1500">
                <a:solidFill>
                  <a:srgbClr val="FFFDFD"/>
                </a:solidFill>
                <a:latin typeface="UIMCCE+GWTBEE+MicrosoftYaHei"/>
                <a:cs typeface="UIMCCE+GWTBEE+MicrosoftYaHei"/>
              </a:rPr>
              <a:t>E</a:t>
            </a:r>
            <a:r>
              <a:rPr sz="1500">
                <a:solidFill>
                  <a:srgbClr val="FFFDFD"/>
                </a:solidFill>
                <a:latin typeface="ROOCTT+MS-UIGothic"/>
                <a:cs typeface="ROOCTT+MS-UIGothic"/>
              </a:rPr>
              <a:t>和</a:t>
            </a:r>
            <a:r>
              <a:rPr sz="1500">
                <a:solidFill>
                  <a:srgbClr val="FFFDFD"/>
                </a:solidFill>
                <a:latin typeface="UIMCCE+GWTBEE+MicrosoftYaHei"/>
                <a:cs typeface="UIMCCE+GWTBEE+MicrosoftYaHei"/>
              </a:rPr>
              <a:t>Omega-3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OOCTT+MS-UIGothic"/>
                <a:cs typeface="ROOCTT+MS-UIGothic"/>
              </a:rPr>
              <a:t>脂肪酸的食物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FFFDFD"/>
                </a:solidFill>
                <a:latin typeface="ROOCTT+MS-UIGothic"/>
                <a:cs typeface="ROOCTT+MS-UIGothic"/>
              </a:rPr>
              <a:t>入，如胡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萝</a:t>
            </a:r>
            <a:r>
              <a:rPr sz="1500">
                <a:solidFill>
                  <a:srgbClr val="FFFDFD"/>
                </a:solidFill>
                <a:latin typeface="ROOCTT+MS-UIGothic"/>
                <a:cs typeface="ROOCTT+MS-UIGothic"/>
              </a:rPr>
              <a:t>卜、菠菜、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鱼</a:t>
            </a:r>
            <a:r>
              <a:rPr sz="1500">
                <a:solidFill>
                  <a:srgbClr val="FFFDFD"/>
                </a:solidFill>
                <a:latin typeface="ROOCTT+MS-UIGothic"/>
                <a:cs typeface="ROOCTT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OOCTT+MS-UIGothic"/>
                <a:cs typeface="ROOCTT+MS-UIGothic"/>
              </a:rPr>
              <a:t>减少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长时间</a:t>
            </a:r>
            <a:r>
              <a:rPr sz="1500">
                <a:solidFill>
                  <a:srgbClr val="FFFDFD"/>
                </a:solidFill>
                <a:latin typeface="ROOCTT+MS-UIGothic"/>
                <a:cs typeface="ROOCTT+MS-UIGothic"/>
              </a:rPr>
              <a:t>使用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ROOCTT+MS-UIGothic"/>
                <a:cs typeface="ROOCTT+MS-UIGothic"/>
              </a:rPr>
              <a:t>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ROOCTT+MS-UIGothic"/>
                <a:cs typeface="ROOCTT+MS-UIGothic"/>
              </a:rPr>
              <a:t>品的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DFD"/>
                </a:solidFill>
                <a:latin typeface="ROOCTT+MS-UIGothic"/>
                <a:cs typeface="ROOCTT+MS-UIGothic"/>
              </a:rPr>
              <a:t>，适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OOCTT+MS-UIGothic"/>
                <a:cs typeface="ROOCTT+MS-UIGothic"/>
              </a:rPr>
              <a:t>当休息，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FFDFD"/>
                </a:solidFill>
                <a:latin typeface="ROOCTT+MS-UIGothic"/>
                <a:cs typeface="ROOCTT+MS-UIGothic"/>
              </a:rPr>
              <a:t>解眼部疲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FFFDFD"/>
                </a:solidFill>
                <a:latin typeface="ROOCTT+MS-UIGothic"/>
                <a:cs typeface="ROOCTT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ROOCTT+MS-UIGothic"/>
                <a:cs typeface="ROOCTT+MS-UIGothic"/>
              </a:rPr>
              <a:t>保持眼部清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OOCTT+MS-UIGothic"/>
                <a:cs typeface="ROOCTT+MS-UIGothic"/>
              </a:rPr>
              <a:t>注意眼部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FFFDFD"/>
                </a:solidFill>
                <a:latin typeface="ROOCTT+MS-UIGothic"/>
                <a:cs typeface="ROOCTT+MS-UIGothic"/>
              </a:rPr>
              <a:t>生，避免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ROOCTT+MS-UIGothic"/>
                <a:cs typeface="ROOCTT+MS-UIGothic"/>
              </a:rPr>
              <a:t>菌感染，加重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5111488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OOCTT+MS-UIGothic"/>
                <a:cs typeface="ROOCTT+MS-UIGothic"/>
              </a:rPr>
              <a:t>干眼症状。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https://d.book118.com/158132031104006041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ROOCTT+MS-UIGothic</vt:lpstr>
      <vt:lpstr>SimSun</vt:lpstr>
      <vt:lpstr>WFNBOP+LPWQAF+MicrosoftYaHei-Bold</vt:lpstr>
      <vt:lpstr>UIMCCE+GWTBEE+MicrosoftYaHei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2024-09-20T12:53:57.191</cp:lastPrinted>
  <dcterms:created xsi:type="dcterms:W3CDTF">2024-09-20T04:53:57Z</dcterms:created>
  <dcterms:modified xsi:type="dcterms:W3CDTF">2024-09-20T04:53:58Z</dcterms:modified>
</cp:coreProperties>
</file>