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embeddedFontLst>
    <p:embeddedFont>
      <p:font typeface="MFGLNM+MS-UIGothic"/>
      <p:regular r:id="rId19"/>
    </p:embeddedFont>
    <p:embeddedFont>
      <p:font typeface="SLECMG+WIKROE+ArialMT"/>
      <p:regular r:id="rId20"/>
    </p:embeddedFont>
    <p:embeddedFont>
      <p:font typeface="STVJDE+CVTRQQ+MicrosoftYaHei-Bold"/>
      <p:regular r:id="rId21"/>
    </p:embeddedFont>
    <p:embeddedFont>
      <p:font typeface="TIRMWH+UPDJWO+MicrosoftYaHei"/>
      <p:regular r:id="rId22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font" Target="fonts/font1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125500-C4C2-4467-9207-33C226AAF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E7286D-433F-45EF-A727-46249EDD8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88053-4B8A-4C85-8A79-3CBCEE6D7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A33D16-B184-451F-BF2C-32F9177111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2C498F-7C09-4AD2-B6FC-25E2A5117D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70B08D-764D-4B7C-952B-B4FA41237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62F2857-90C8-4353-BF6A-2F2A15031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753B8E-9445-4CE3-9F2E-DAC81D3741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77575C-B2AA-4B4B-B389-2A0615F66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0C253-AE43-40EB-B2BC-8E1DC9615A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A7E4D-6CF2-4B8D-AE42-338C3B39C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13204010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38170" y="1759739"/>
            <a:ext cx="689303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0000"/>
                </a:solidFill>
                <a:latin typeface="MFGLNM+MS-UIGothic"/>
                <a:cs typeface="MFGLNM+MS-UIGothic"/>
              </a:rPr>
              <a:t>科研模式与定位</a:t>
            </a:r>
            <a:r>
              <a:rPr sz="5150" spc="25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0000"/>
                </a:solidFill>
                <a:latin typeface="MFGLNM+MS-UIGothic"/>
                <a:cs typeface="MFGLNM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2991"/>
            <a:ext cx="2411198" cy="7514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8"/>
              </a:lnSpc>
              <a:spcBef>
                <a:spcPct val="0"/>
              </a:spcBef>
              <a:spcAft>
                <a:spcPct val="0"/>
              </a:spcAft>
            </a:pPr>
            <a:r>
              <a:rPr sz="2350">
                <a:solidFill>
                  <a:srgbClr val="AF79DE"/>
                </a:solidFill>
                <a:latin typeface="SLECMG+WIKROE+ArialMT"/>
                <a:cs typeface="SLECMG+WIKROE+ArialMT"/>
              </a:rPr>
              <a:t>•</a:t>
            </a:r>
            <a:r>
              <a:rPr sz="2350" spc="190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科研模式概述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9859" y="1924486"/>
            <a:ext cx="3625881" cy="2877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8"/>
              </a:lnSpc>
              <a:spcBef>
                <a:spcPct val="0"/>
              </a:spcBef>
              <a:spcAft>
                <a:spcPct val="0"/>
              </a:spcAft>
            </a:pPr>
            <a:r>
              <a:rPr sz="2350">
                <a:solidFill>
                  <a:srgbClr val="AF79DE"/>
                </a:solidFill>
                <a:latin typeface="SLECMG+WIKROE+ArialMT"/>
                <a:cs typeface="SLECMG+WIKROE+ArialMT"/>
              </a:rPr>
              <a:t>•</a:t>
            </a:r>
            <a:r>
              <a:rPr sz="2350" spc="190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科研模式的具体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2300">
                <a:solidFill>
                  <a:srgbClr val="AF79DE"/>
                </a:solidFill>
                <a:latin typeface="MFGLNM+MS-UIGothic"/>
                <a:cs typeface="MFGLNM+MS-UIGothic"/>
              </a:rPr>
              <a:t>用</a:t>
            </a:r>
          </a:p>
          <a:p>
            <a:pPr marL="0" marR="0">
              <a:lnSpc>
                <a:spcPts val="2448"/>
              </a:lnSpc>
              <a:spcBef>
                <a:spcPts val="1786"/>
              </a:spcBef>
              <a:spcAft>
                <a:spcPct val="0"/>
              </a:spcAft>
            </a:pPr>
            <a:r>
              <a:rPr sz="2350">
                <a:solidFill>
                  <a:srgbClr val="AF79DE"/>
                </a:solidFill>
                <a:latin typeface="SLECMG+WIKROE+ArialMT"/>
                <a:cs typeface="SLECMG+WIKROE+ArialMT"/>
              </a:rPr>
              <a:t>•</a:t>
            </a:r>
            <a:r>
              <a:rPr sz="2350" spc="190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科研定位的策略与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选择</a:t>
            </a:r>
          </a:p>
          <a:p>
            <a:pPr marL="0" marR="0">
              <a:lnSpc>
                <a:spcPts val="2448"/>
              </a:lnSpc>
              <a:spcBef>
                <a:spcPts val="1786"/>
              </a:spcBef>
              <a:spcAft>
                <a:spcPct val="0"/>
              </a:spcAft>
            </a:pPr>
            <a:r>
              <a:rPr sz="2350">
                <a:solidFill>
                  <a:srgbClr val="AF79DE"/>
                </a:solidFill>
                <a:latin typeface="SLECMG+WIKROE+ArialMT"/>
                <a:cs typeface="SLECMG+WIKROE+ArialMT"/>
              </a:rPr>
              <a:t>•</a:t>
            </a:r>
            <a:r>
              <a:rPr sz="2350" spc="190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科研模式与定位的关系</a:t>
            </a:r>
          </a:p>
          <a:p>
            <a:pPr marL="0" marR="0">
              <a:lnSpc>
                <a:spcPts val="2448"/>
              </a:lnSpc>
              <a:spcBef>
                <a:spcPts val="1786"/>
              </a:spcBef>
              <a:spcAft>
                <a:spcPct val="0"/>
              </a:spcAft>
            </a:pPr>
            <a:r>
              <a:rPr sz="2350">
                <a:solidFill>
                  <a:srgbClr val="AF79DE"/>
                </a:solidFill>
                <a:latin typeface="SLECMG+WIKROE+ArialMT"/>
                <a:cs typeface="SLECMG+WIKROE+ArialMT"/>
              </a:rPr>
              <a:t>•</a:t>
            </a:r>
            <a:r>
              <a:rPr sz="2350" spc="190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案例分析与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实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践操作</a:t>
            </a:r>
          </a:p>
          <a:p>
            <a:pPr marL="0" marR="0">
              <a:lnSpc>
                <a:spcPts val="2448"/>
              </a:lnSpc>
              <a:spcBef>
                <a:spcPts val="1786"/>
              </a:spcBef>
              <a:spcAft>
                <a:spcPct val="0"/>
              </a:spcAft>
            </a:pPr>
            <a:r>
              <a:rPr sz="2350">
                <a:solidFill>
                  <a:srgbClr val="AF79DE"/>
                </a:solidFill>
                <a:latin typeface="SLECMG+WIKROE+ArialMT"/>
                <a:cs typeface="SLECMG+WIKROE+ArialMT"/>
              </a:rPr>
              <a:t>•</a:t>
            </a:r>
            <a:r>
              <a:rPr sz="2350" spc="190">
                <a:solidFill>
                  <a:srgbClr val="AF79DE"/>
                </a:solidFill>
                <a:latin typeface="Times New Roman"/>
                <a:cs typeface="Times New Roman"/>
              </a:rPr>
              <a:t> </a:t>
            </a:r>
            <a:r>
              <a:rPr sz="2300" spc="23">
                <a:solidFill>
                  <a:srgbClr val="AF79DE"/>
                </a:solidFill>
                <a:latin typeface="SimSun"/>
                <a:cs typeface="SimSun"/>
              </a:rPr>
              <a:t>总结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与展望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AF79DE"/>
                </a:solidFill>
                <a:latin typeface="MFGLNM+MS-UIGothic"/>
                <a:cs typeface="MFGLNM+MS-UIGothic"/>
              </a:rPr>
              <a:t>目</a:t>
            </a:r>
            <a:r>
              <a:rPr sz="9200">
                <a:solidFill>
                  <a:srgbClr val="AF79DE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STVJDE+CVTRQQ+MicrosoftYaHei-Bold"/>
                <a:cs typeface="STVJDE+CVTRQQ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39945" y="3768391"/>
            <a:ext cx="3635425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0000"/>
                </a:solidFill>
                <a:latin typeface="MFGLNM+MS-UIGothic"/>
                <a:cs typeface="MFGLNM+MS-UIGothic"/>
              </a:rPr>
              <a:t>科研模式概述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2864" y="267069"/>
            <a:ext cx="3311455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科研模式的定</a:t>
            </a:r>
            <a:r>
              <a:rPr sz="3050">
                <a:solidFill>
                  <a:srgbClr val="AF79DE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43625" y="2056545"/>
            <a:ext cx="5637018" cy="1137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>
                <a:solidFill>
                  <a:srgbClr val="000000"/>
                </a:solidFill>
                <a:latin typeface="SLECMG+WIKROE+ArialMT"/>
                <a:cs typeface="SLECMG+WIKROE+ArialMT"/>
              </a:rPr>
              <a:t>•</a:t>
            </a:r>
            <a:r>
              <a:rPr sz="1550" spc="66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科研模式是指在科学研究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程中，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解决某一科学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或</a:t>
            </a:r>
          </a:p>
          <a:p>
            <a:pPr marL="203200" marR="0">
              <a:lnSpc>
                <a:spcPts val="1500"/>
              </a:lnSpc>
              <a:spcBef>
                <a:spcPts val="29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某一科学目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，而采用的一种科学方法和策略。科研</a:t>
            </a:r>
          </a:p>
          <a:p>
            <a:pPr marL="20320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模式是科学研究的基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和关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键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，可以帮助研究者更好地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</a:t>
            </a:r>
          </a:p>
          <a:p>
            <a:pPr marL="20320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织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和管理研究工作，提高研究效率和成果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98880" y="454393"/>
            <a:ext cx="3701904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科研模式的重要性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8625" y="2021693"/>
            <a:ext cx="374618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科研模式的重要性主要体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在以下几个方面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40294" y="2021693"/>
            <a:ext cx="4205213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提高研究效率：科研模式可以帮助研究者更好地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划和管理研究工作，避免重复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劳动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和浪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费时间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，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提高研究效率。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8625" y="4069567"/>
            <a:ext cx="4074281" cy="119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促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交流：科研模式是学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交流和知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识传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播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的重要基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，相同或相似的科研模式可以方便研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究者之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的交流和合作。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40294" y="4069567"/>
            <a:ext cx="4074281" cy="157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学科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展：科研模式的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新和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展是推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学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展的重要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力，新的科研模式可以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现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象、提出新理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论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、开辟新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域，推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学科的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步</a:t>
            </a:r>
          </a:p>
          <a:p>
            <a:pPr marL="0" marR="0">
              <a:lnSpc>
                <a:spcPts val="1350"/>
              </a:lnSpc>
              <a:spcBef>
                <a:spcPts val="161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42389" y="529959"/>
            <a:ext cx="3311455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科研模式的分</a:t>
            </a:r>
            <a:r>
              <a:rPr sz="3050">
                <a:solidFill>
                  <a:srgbClr val="AF79DE"/>
                </a:solidFill>
                <a:latin typeface="SimSun"/>
                <a:cs typeface="SimSun"/>
              </a:rPr>
              <a:t> 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1175" y="186983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77325" y="1893967"/>
            <a:ext cx="1997013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9084" y="1930162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37969" y="3193903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按照研究性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和研究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域不同，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科研模式可以分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基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研究模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式和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用研究模式。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23815" y="3193903"/>
            <a:ext cx="2563177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基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研究模式：以探索和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发现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新的科学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象和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律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主要目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，注重理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论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和方法的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新和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研究工作的深度和精度。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55709" y="3193903"/>
            <a:ext cx="2563177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用研究模式：以解决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实际问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或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用基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研究成果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主要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目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，注重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实际应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用效果和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实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践价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的体</a:t>
            </a:r>
            <a:r>
              <a:rPr sz="1350">
                <a:solidFill>
                  <a:srgbClr val="071D4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71D40"/>
                </a:solidFill>
                <a:latin typeface="MFGLNM+MS-UIGothic"/>
                <a:cs typeface="MFGLNM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99210" y="454393"/>
            <a:ext cx="3311455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科研模式的分</a:t>
            </a:r>
            <a:r>
              <a:rPr sz="3050">
                <a:solidFill>
                  <a:srgbClr val="AF79DE"/>
                </a:solidFill>
                <a:latin typeface="SimSun"/>
                <a:cs typeface="SimSun"/>
              </a:rPr>
              <a:t> 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9750" y="2085419"/>
            <a:ext cx="3472923" cy="602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按照研究方法和手段不同，科研模式可以分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为实验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研究</a:t>
            </a:r>
          </a:p>
          <a:p>
            <a:pPr marL="0" marR="0">
              <a:lnSpc>
                <a:spcPts val="1000"/>
              </a:lnSpc>
              <a:spcBef>
                <a:spcPts val="1245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模式、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察研究模式和模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拟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研究模式。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6164" y="3255089"/>
            <a:ext cx="3472923" cy="602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实验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研究模式：通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过实验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操作和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实验结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果分析来探究和</a:t>
            </a:r>
          </a:p>
          <a:p>
            <a:pPr marL="0" marR="0">
              <a:lnSpc>
                <a:spcPts val="1000"/>
              </a:lnSpc>
              <a:spcBef>
                <a:spcPts val="1245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验证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科学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象和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律，注重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实验结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果的准确性和可重复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87165" y="3825319"/>
            <a:ext cx="402470" cy="317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59750" y="4300934"/>
            <a:ext cx="3472923" cy="887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察研究模式：通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过观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察和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记录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自然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象或人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行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来</a:t>
            </a:r>
          </a:p>
          <a:p>
            <a:pPr marL="0" marR="0">
              <a:lnSpc>
                <a:spcPts val="1000"/>
              </a:lnSpc>
              <a:spcBef>
                <a:spcPts val="1245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探究科学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，注重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察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象的代表性和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察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果的可</a:t>
            </a:r>
          </a:p>
          <a:p>
            <a:pPr marL="0" marR="0">
              <a:lnSpc>
                <a:spcPts val="1000"/>
              </a:lnSpc>
              <a:spcBef>
                <a:spcPts val="1295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靠性。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5450" y="5240099"/>
            <a:ext cx="3566988" cy="602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模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拟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研究模式：通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模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拟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自然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现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象或社会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程来探究科</a:t>
            </a:r>
          </a:p>
          <a:p>
            <a:pPr marL="635000" marR="0">
              <a:lnSpc>
                <a:spcPts val="1000"/>
              </a:lnSpc>
              <a:spcBef>
                <a:spcPts val="1245"/>
              </a:spcBef>
              <a:spcAft>
                <a:spcPct val="0"/>
              </a:spcAft>
            </a:pP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学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问题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，注重模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拟结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果的准确性和可</a:t>
            </a:r>
            <a:r>
              <a:rPr sz="1000">
                <a:solidFill>
                  <a:srgbClr val="000000"/>
                </a:solidFill>
                <a:latin typeface="SimSun"/>
                <a:cs typeface="SimSun"/>
              </a:rPr>
              <a:t>预测</a:t>
            </a:r>
            <a:r>
              <a:rPr sz="1000">
                <a:solidFill>
                  <a:srgbClr val="000000"/>
                </a:solidFill>
                <a:latin typeface="MFGLNM+MS-UIGothic"/>
                <a:cs typeface="MFGLNM+MS-UIGothic"/>
              </a:rPr>
              <a:t>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STVJDE+CVTRQQ+MicrosoftYaHei-Bold"/>
                <a:cs typeface="STVJDE+CVTRQQ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11600" y="3768391"/>
            <a:ext cx="5092877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0000"/>
                </a:solidFill>
                <a:latin typeface="MFGLNM+MS-UIGothic"/>
                <a:cs typeface="MFGLNM+MS-UIGothic"/>
              </a:rPr>
              <a:t>科研模式的具体</a:t>
            </a:r>
            <a:r>
              <a:rPr sz="3800" spc="27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3800">
                <a:solidFill>
                  <a:srgbClr val="000000"/>
                </a:solidFill>
                <a:latin typeface="MFGLNM+MS-UIGothic"/>
                <a:cs typeface="MFGLNM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92164"/>
            <a:ext cx="2921006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3">
                <a:solidFill>
                  <a:srgbClr val="AF79DE"/>
                </a:solidFill>
                <a:latin typeface="MFGLNM+MS-UIGothic"/>
                <a:cs typeface="MFGLNM+MS-UIGothic"/>
              </a:rPr>
              <a:t>基</a:t>
            </a:r>
            <a:r>
              <a:rPr sz="3050" spc="23">
                <a:solidFill>
                  <a:srgbClr val="AF79DE"/>
                </a:solidFill>
                <a:latin typeface="SimSun"/>
                <a:cs typeface="SimSun"/>
              </a:rPr>
              <a:t>础</a:t>
            </a: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研究模式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20255" y="14145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研究特点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120255" y="2261087"/>
            <a:ext cx="4205213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研究模式具有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新性、探索性和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性，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未知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域的开拓和基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论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的研究。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3139" y="250297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定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3139" y="3437108"/>
            <a:ext cx="3746182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研究模式是一种以探索和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新知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识为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的科研模式，主要关注理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论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研究和科学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实验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53094" y="370820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用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领</a:t>
            </a:r>
            <a:r>
              <a:rPr sz="2300">
                <a:solidFill>
                  <a:srgbClr val="AF79DE"/>
                </a:solidFill>
                <a:latin typeface="MFGLNM+MS-UIGothic"/>
                <a:cs typeface="MFGLNM+MS-UIGothic"/>
              </a:rPr>
              <a:t>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65159" y="4642973"/>
            <a:ext cx="3679946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研究模式广泛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用于自然科学、社会科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学、医学等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域，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类认识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世界、拓展知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识边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界做出了重要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贡</a:t>
            </a:r>
            <a:r>
              <a:rPr sz="1350">
                <a:solidFill>
                  <a:srgbClr val="000000"/>
                </a:solidFill>
                <a:latin typeface="MFGLNM+MS-UIGothic"/>
                <a:cs typeface="MFGLNM+MS-UIGothic"/>
              </a:rPr>
              <a:t>献。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92164"/>
            <a:ext cx="2921006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3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用研究模式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72360" y="1482090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AF79DE"/>
                </a:solidFill>
                <a:latin typeface="MFGLNM+MS-UIGothic"/>
                <a:cs typeface="MFGLNM+MS-UIGothic"/>
              </a:rPr>
              <a:t>定</a:t>
            </a:r>
            <a:r>
              <a:rPr sz="1600">
                <a:solidFill>
                  <a:srgbClr val="AF79D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72360" y="1939028"/>
            <a:ext cx="460057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用研究模式是一种以解决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实际问题为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的科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72360" y="2281928"/>
            <a:ext cx="35770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研模式，主要关注技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用和开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72360" y="316039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AF79DE"/>
                </a:solidFill>
                <a:latin typeface="MFGLNM+MS-UIGothic"/>
                <a:cs typeface="MFGLNM+MS-UIGothic"/>
              </a:rPr>
              <a:t>研究特点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72360" y="3592568"/>
            <a:ext cx="4526979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用研究模式具有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性和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用性，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强调对现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有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的改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新，以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需求。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72360" y="492632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1600">
                <a:solidFill>
                  <a:srgbClr val="AF79DE"/>
                </a:solidFill>
                <a:latin typeface="MFGLNM+MS-UIGothic"/>
                <a:cs typeface="MFGLNM+MS-UIGothic"/>
              </a:rPr>
              <a:t>用</a:t>
            </a:r>
            <a:r>
              <a:rPr sz="1600">
                <a:solidFill>
                  <a:srgbClr val="AF79DE"/>
                </a:solidFill>
                <a:latin typeface="SimSun"/>
                <a:cs typeface="SimSun"/>
              </a:rPr>
              <a:t>领</a:t>
            </a:r>
            <a:r>
              <a:rPr sz="1600">
                <a:solidFill>
                  <a:srgbClr val="AF79DE"/>
                </a:solidFill>
                <a:latin typeface="MFGLNM+MS-UIGothic"/>
                <a:cs typeface="MFGLNM+MS-UIGothic"/>
              </a:rPr>
              <a:t>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72360" y="5358503"/>
            <a:ext cx="445338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用研究模式广泛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用于企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、政府机构、科研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机构等，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解决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实际问题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、推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社会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步做出了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贡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2864" y="293104"/>
            <a:ext cx="2921006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3">
                <a:solidFill>
                  <a:srgbClr val="AF79DE"/>
                </a:solidFill>
                <a:latin typeface="MFGLNM+MS-UIGothic"/>
                <a:cs typeface="MFGLNM+MS-UIGothic"/>
              </a:rPr>
              <a:t>开</a:t>
            </a:r>
            <a:r>
              <a:rPr sz="3050" spc="23">
                <a:solidFill>
                  <a:srgbClr val="AF79DE"/>
                </a:solidFill>
                <a:latin typeface="SimSun"/>
                <a:cs typeface="SimSun"/>
              </a:rPr>
              <a:t>发</a:t>
            </a: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研究模式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18589" y="1411263"/>
            <a:ext cx="933450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000000"/>
                </a:solidFill>
                <a:latin typeface="MFGLNM+MS-UIGothic"/>
                <a:cs typeface="MFGLNM+MS-UIGothic"/>
              </a:rPr>
              <a:t>定</a:t>
            </a:r>
            <a:r>
              <a:rPr sz="2100">
                <a:solidFill>
                  <a:srgbClr val="000000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18589" y="1964428"/>
            <a:ext cx="547687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研究模式是一种以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科技成果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商品或服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的科研模式，主要关注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品的研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产业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化。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29194" y="2045571"/>
            <a:ext cx="1789283" cy="1662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66"/>
              </a:lnSpc>
              <a:spcBef>
                <a:spcPct val="0"/>
              </a:spcBef>
              <a:spcAft>
                <a:spcPct val="0"/>
              </a:spcAft>
            </a:pPr>
            <a:r>
              <a:rPr sz="5150" spc="11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93920" y="4079476"/>
            <a:ext cx="3771055" cy="1662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66"/>
              </a:lnSpc>
              <a:spcBef>
                <a:spcPct val="0"/>
              </a:spcBef>
              <a:spcAft>
                <a:spcPct val="0"/>
              </a:spcAft>
            </a:pPr>
            <a:r>
              <a:rPr sz="5150" spc="11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02</a:t>
            </a:r>
            <a:r>
              <a:rPr sz="5150" spc="794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150" spc="11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03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31519" y="4464978"/>
            <a:ext cx="1466850" cy="666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sz="2100">
                <a:solidFill>
                  <a:srgbClr val="000000"/>
                </a:solidFill>
                <a:latin typeface="MFGLNM+MS-UIGothic"/>
                <a:cs typeface="MFGLNM+MS-UIGothic"/>
              </a:rPr>
              <a:t>研究特点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166734" y="4465224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2000" spc="25">
                <a:solidFill>
                  <a:srgbClr val="000000"/>
                </a:solidFill>
                <a:latin typeface="MFGLNM+MS-UIGothic"/>
                <a:cs typeface="MFGLNM+MS-UIGothic"/>
              </a:rPr>
              <a:t>用</a:t>
            </a:r>
            <a:r>
              <a:rPr sz="2000" spc="25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2000">
                <a:solidFill>
                  <a:srgbClr val="000000"/>
                </a:solidFill>
                <a:latin typeface="MFGLNM+MS-UIGothic"/>
                <a:cs typeface="MFGLNM+MS-UIGothic"/>
              </a:rPr>
              <a:t>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31519" y="5042272"/>
            <a:ext cx="36506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研究模式具有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新性、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践性和效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益性，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强调对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科技成果的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转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化和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用，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足市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需求。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66734" y="5042272"/>
            <a:ext cx="36506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研究模式广泛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用于科技型企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创业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公司等，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科技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新、促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经济发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展做出了重要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贡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献。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2864" y="263894"/>
            <a:ext cx="2921006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3">
                <a:solidFill>
                  <a:srgbClr val="AF79DE"/>
                </a:solidFill>
                <a:latin typeface="SimSun"/>
                <a:cs typeface="SimSun"/>
              </a:rPr>
              <a:t>协</a:t>
            </a:r>
            <a:r>
              <a:rPr sz="3050" spc="23">
                <a:solidFill>
                  <a:srgbClr val="AF79DE"/>
                </a:solidFill>
                <a:latin typeface="MFGLNM+MS-UIGothic"/>
                <a:cs typeface="MFGLNM+MS-UIGothic"/>
              </a:rPr>
              <a:t>同</a:t>
            </a:r>
            <a:r>
              <a:rPr sz="3050" spc="27">
                <a:solidFill>
                  <a:srgbClr val="AF79DE"/>
                </a:solidFill>
                <a:latin typeface="SimSun"/>
                <a:cs typeface="SimSun"/>
              </a:rPr>
              <a:t>创</a:t>
            </a:r>
            <a:r>
              <a:rPr sz="3050" spc="23">
                <a:solidFill>
                  <a:srgbClr val="AF79DE"/>
                </a:solidFill>
                <a:latin typeface="MFGLNM+MS-UIGothic"/>
                <a:cs typeface="MFGLNM+MS-UIGothic"/>
              </a:rPr>
              <a:t>新模式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73420" y="1501576"/>
            <a:ext cx="1025562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定</a:t>
            </a:r>
            <a:r>
              <a:rPr sz="2300">
                <a:solidFill>
                  <a:srgbClr val="AF79D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73420" y="2037453"/>
            <a:ext cx="627957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新模式是一种以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域、跨机构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的科研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模式，主要关注多学科交叉融合和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源共享。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73420" y="315067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研究特点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73420" y="3686547"/>
            <a:ext cx="635146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新模式具有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同性、跨学科性和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源共享性，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不同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域、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不同机构之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的合作与交流，共同推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科技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73420" y="48029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应</a:t>
            </a:r>
            <a:r>
              <a:rPr sz="2300" spc="25">
                <a:solidFill>
                  <a:srgbClr val="AF79DE"/>
                </a:solidFill>
                <a:latin typeface="MFGLNM+MS-UIGothic"/>
                <a:cs typeface="MFGLNM+MS-UIGothic"/>
              </a:rPr>
              <a:t>用</a:t>
            </a:r>
            <a:r>
              <a:rPr sz="2300" spc="25">
                <a:solidFill>
                  <a:srgbClr val="AF79DE"/>
                </a:solidFill>
                <a:latin typeface="SimSun"/>
                <a:cs typeface="SimSun"/>
              </a:rPr>
              <a:t>领</a:t>
            </a:r>
            <a:r>
              <a:rPr sz="2300">
                <a:solidFill>
                  <a:srgbClr val="AF79DE"/>
                </a:solidFill>
                <a:latin typeface="MFGLNM+MS-UIGothic"/>
                <a:cs typeface="MFGLNM+MS-UIGothic"/>
              </a:rPr>
              <a:t>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773420" y="5338818"/>
            <a:ext cx="6205983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新模式广泛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学研合作、国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际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科技合作等，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提升科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新效率、促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进产业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升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做出了重要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贡</a:t>
            </a:r>
            <a:r>
              <a:rPr sz="1500">
                <a:solidFill>
                  <a:srgbClr val="000000"/>
                </a:solidFill>
                <a:latin typeface="MFGLNM+MS-UIGothic"/>
                <a:cs typeface="MFGLNM+MS-UIGothic"/>
              </a:rPr>
              <a:t>献。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43879" y="2452767"/>
            <a:ext cx="1997014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000000"/>
                </a:solidFill>
                <a:latin typeface="STVJDE+CVTRQQ+MicrosoftYaHei-Bold"/>
                <a:cs typeface="STVJDE+CVTRQQ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8395" y="3768391"/>
            <a:ext cx="5582644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000000"/>
                </a:solidFill>
                <a:latin typeface="MFGLNM+MS-UIGothic"/>
                <a:cs typeface="MFGLNM+MS-UIGothic"/>
              </a:rPr>
              <a:t>科研定位的策略与</a:t>
            </a:r>
            <a:r>
              <a:rPr sz="3800" spc="23">
                <a:solidFill>
                  <a:srgbClr val="000000"/>
                </a:solidFill>
                <a:latin typeface="SimSun"/>
                <a:cs typeface="SimSun"/>
              </a:rPr>
              <a:t>选择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92164"/>
            <a:ext cx="3701904" cy="96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0"/>
              </a:lnSpc>
              <a:spcBef>
                <a:spcPct val="0"/>
              </a:spcBef>
              <a:spcAft>
                <a:spcPct val="0"/>
              </a:spcAft>
            </a:pPr>
            <a:r>
              <a:rPr sz="3050" spc="25">
                <a:solidFill>
                  <a:srgbClr val="AF79DE"/>
                </a:solidFill>
                <a:latin typeface="MFGLNM+MS-UIGothic"/>
                <a:cs typeface="MFGLNM+MS-UIGothic"/>
              </a:rPr>
              <a:t>科研定位的重要性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25190" y="178756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033894" y="1775495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481944" y="1775495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STVJDE+CVTRQQ+MicrosoftYaHei-Bold"/>
                <a:cs typeface="STVJDE+CVTRQQ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4130" y="269664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MFGLNM+MS-UIGothic"/>
                <a:cs typeface="MFGLNM+MS-UIGothic"/>
              </a:rPr>
              <a:t>避免科研重复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31079" y="269664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21A40"/>
                </a:solidFill>
                <a:latin typeface="MFGLNM+MS-UIGothic"/>
                <a:cs typeface="MFGLNM+MS-UIGothic"/>
              </a:rPr>
              <a:t>增</a:t>
            </a:r>
            <a:r>
              <a:rPr sz="2300" spc="25">
                <a:solidFill>
                  <a:srgbClr val="021A40"/>
                </a:solidFill>
                <a:latin typeface="SimSun"/>
                <a:cs typeface="SimSun"/>
              </a:rPr>
              <a:t>强</a:t>
            </a:r>
            <a:r>
              <a:rPr sz="2300" spc="25">
                <a:solidFill>
                  <a:srgbClr val="021A40"/>
                </a:solidFill>
                <a:latin typeface="MFGLNM+MS-UIGothic"/>
                <a:cs typeface="MFGLNM+MS-UIGothic"/>
              </a:rPr>
              <a:t>科研影响力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50884" y="269664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MFGLNM+MS-UIGothic"/>
                <a:cs typeface="MFGLNM+MS-UIGothic"/>
              </a:rPr>
              <a:t>指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导</a:t>
            </a:r>
            <a:r>
              <a:rPr sz="2300" spc="25">
                <a:solidFill>
                  <a:srgbClr val="FFFFFF"/>
                </a:solidFill>
                <a:latin typeface="MFGLNM+MS-UIGothic"/>
                <a:cs typeface="MFGLNM+MS-UIGothic"/>
              </a:rPr>
              <a:t>科研方向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94130" y="3748778"/>
            <a:ext cx="3067050" cy="1116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明确科研定位有助于避免科研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项</a:t>
            </a:r>
          </a:p>
          <a:p>
            <a:pPr marL="0" marR="0">
              <a:lnSpc>
                <a:spcPts val="1500"/>
              </a:lnSpc>
              <a:spcBef>
                <a:spcPts val="101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目之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的重复，确保科研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源的</a:t>
            </a:r>
          </a:p>
          <a:p>
            <a:pPr marL="0" marR="0">
              <a:lnSpc>
                <a:spcPts val="1500"/>
              </a:lnSpc>
              <a:spcBef>
                <a:spcPts val="102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有效利用。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831079" y="3748778"/>
            <a:ext cx="3067050" cy="1116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21A40"/>
                </a:solidFill>
                <a:latin typeface="MFGLNM+MS-UIGothic"/>
                <a:cs typeface="MFGLNM+MS-UIGothic"/>
              </a:rPr>
              <a:t>准确的科研定位有助于提高科研</a:t>
            </a:r>
          </a:p>
          <a:p>
            <a:pPr marL="0" marR="0">
              <a:lnSpc>
                <a:spcPts val="1500"/>
              </a:lnSpc>
              <a:spcBef>
                <a:spcPts val="1019"/>
              </a:spcBef>
              <a:spcAft>
                <a:spcPct val="0"/>
              </a:spcAft>
            </a:pPr>
            <a:r>
              <a:rPr sz="1500">
                <a:solidFill>
                  <a:srgbClr val="021A40"/>
                </a:solidFill>
                <a:latin typeface="MFGLNM+MS-UIGothic"/>
                <a:cs typeface="MFGLNM+MS-UIGothic"/>
              </a:rPr>
              <a:t>成果的影响力，</a:t>
            </a:r>
            <a:r>
              <a:rPr sz="1500">
                <a:solidFill>
                  <a:srgbClr val="021A4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21A40"/>
                </a:solidFill>
                <a:latin typeface="MFGLNM+MS-UIGothic"/>
                <a:cs typeface="MFGLNM+MS-UIGothic"/>
              </a:rPr>
              <a:t>而提升学</a:t>
            </a:r>
            <a:r>
              <a:rPr sz="1500">
                <a:solidFill>
                  <a:srgbClr val="021A4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21A40"/>
                </a:solidFill>
                <a:latin typeface="MFGLNM+MS-UIGothic"/>
                <a:cs typeface="MFGLNM+MS-UIGothic"/>
              </a:rPr>
              <a:t>地</a:t>
            </a:r>
          </a:p>
          <a:p>
            <a:pPr marL="0" marR="0">
              <a:lnSpc>
                <a:spcPts val="1500"/>
              </a:lnSpc>
              <a:spcBef>
                <a:spcPts val="1020"/>
              </a:spcBef>
              <a:spcAft>
                <a:spcPct val="0"/>
              </a:spcAft>
            </a:pPr>
            <a:r>
              <a:rPr sz="1500">
                <a:solidFill>
                  <a:srgbClr val="021A40"/>
                </a:solidFill>
                <a:latin typeface="MFGLNM+MS-UIGothic"/>
                <a:cs typeface="MFGLNM+MS-UIGothic"/>
              </a:rPr>
              <a:t>位。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350884" y="3748778"/>
            <a:ext cx="3067050" cy="1116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科研定位可以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科研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团队</a:t>
            </a: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提供明</a:t>
            </a:r>
          </a:p>
          <a:p>
            <a:pPr marL="0" marR="0">
              <a:lnSpc>
                <a:spcPts val="1500"/>
              </a:lnSpc>
              <a:spcBef>
                <a:spcPts val="101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确的研究方向，指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导团队</a:t>
            </a: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员围</a:t>
            </a:r>
          </a:p>
          <a:p>
            <a:pPr marL="0" marR="0">
              <a:lnSpc>
                <a:spcPts val="1500"/>
              </a:lnSpc>
              <a:spcBef>
                <a:spcPts val="102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绕</a:t>
            </a:r>
            <a:r>
              <a:rPr sz="1500">
                <a:solidFill>
                  <a:srgbClr val="FFFFFF"/>
                </a:solidFill>
                <a:latin typeface="MFGLNM+MS-UIGothic"/>
                <a:cs typeface="MFGLNM+MS-UIGothic"/>
              </a:rPr>
              <a:t>定位开展研究。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https://d.book118.com/158132040104006041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MFGLNM+MS-UIGothic</vt:lpstr>
      <vt:lpstr>SimSun</vt:lpstr>
      <vt:lpstr>SLECMG+WIKROE+ArialMT</vt:lpstr>
      <vt:lpstr>Times New Roman</vt:lpstr>
      <vt:lpstr>STVJDE+CVTRQQ+MicrosoftYaHei-Bold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2024-09-20T12:53:58.081</cp:lastPrinted>
  <dcterms:created xsi:type="dcterms:W3CDTF">2024-09-20T04:53:58Z</dcterms:created>
  <dcterms:modified xsi:type="dcterms:W3CDTF">2024-09-20T04:53:59Z</dcterms:modified>
</cp:coreProperties>
</file>