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D79F17AB-46CB-4CEE-AC8B-6AFCDB26EA6F}"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4" name="PlaceHolder 1"/>
          <p:cNvSpPr>
            <a:spLocks noGrp="1"/>
          </p:cNvSpPr>
          <p:nvPr>
            <p:ph type="sldImg"/>
          </p:nvPr>
        </p:nvSpPr>
        <p:spPr>
          <a:xfrm>
            <a:off x="685800" y="1143000"/>
            <a:ext cx="5486040" cy="3085920"/>
          </a:xfrm>
          <a:prstGeom prst="rect">
            <a:avLst/>
          </a:prstGeom>
          <a:ln w="0">
            <a:noFill/>
          </a:ln>
        </p:spPr>
      </p:sp>
      <p:sp>
        <p:nvSpPr>
          <p:cNvPr id="33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sldImg"/>
          </p:nvPr>
        </p:nvSpPr>
        <p:spPr>
          <a:xfrm>
            <a:off x="685800" y="1143000"/>
            <a:ext cx="5486040" cy="3085920"/>
          </a:xfrm>
          <a:prstGeom prst="rect">
            <a:avLst/>
          </a:prstGeom>
          <a:ln w="0">
            <a:noFill/>
          </a:ln>
        </p:spPr>
      </p:sp>
      <p:sp>
        <p:nvSpPr>
          <p:cNvPr id="34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3" name="PlaceHolder 1"/>
          <p:cNvSpPr>
            <a:spLocks noGrp="1"/>
          </p:cNvSpPr>
          <p:nvPr>
            <p:ph type="sldImg"/>
          </p:nvPr>
        </p:nvSpPr>
        <p:spPr>
          <a:xfrm>
            <a:off x="685800" y="1143000"/>
            <a:ext cx="5486040" cy="3085920"/>
          </a:xfrm>
          <a:prstGeom prst="rect">
            <a:avLst/>
          </a:prstGeom>
          <a:ln w="0">
            <a:noFill/>
          </a:ln>
        </p:spPr>
      </p:sp>
      <p:sp>
        <p:nvSpPr>
          <p:cNvPr id="34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6" name="PlaceHolder 1"/>
          <p:cNvSpPr>
            <a:spLocks noGrp="1"/>
          </p:cNvSpPr>
          <p:nvPr>
            <p:ph type="sldImg"/>
          </p:nvPr>
        </p:nvSpPr>
        <p:spPr>
          <a:xfrm>
            <a:off x="685800" y="1143000"/>
            <a:ext cx="5486040" cy="3085920"/>
          </a:xfrm>
          <a:prstGeom prst="rect">
            <a:avLst/>
          </a:prstGeom>
          <a:ln w="0">
            <a:noFill/>
          </a:ln>
        </p:spPr>
      </p:sp>
      <p:sp>
        <p:nvSpPr>
          <p:cNvPr id="34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9" name="PlaceHolder 1"/>
          <p:cNvSpPr>
            <a:spLocks noGrp="1"/>
          </p:cNvSpPr>
          <p:nvPr>
            <p:ph type="sldImg"/>
          </p:nvPr>
        </p:nvSpPr>
        <p:spPr>
          <a:xfrm>
            <a:off x="685800" y="1143000"/>
            <a:ext cx="5486040" cy="3085920"/>
          </a:xfrm>
          <a:prstGeom prst="rect">
            <a:avLst/>
          </a:prstGeom>
          <a:ln w="0">
            <a:noFill/>
          </a:ln>
        </p:spPr>
      </p:sp>
      <p:sp>
        <p:nvSpPr>
          <p:cNvPr id="350"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1"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45A44AD-F53B-4940-8398-5A88711787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1D91F0-649E-4509-B230-B72FDA09EB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40C8BA-E1EE-4A9C-AE39-CB97A2C8CE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7B7803-81A6-4F87-8F9D-3676FD1E61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5860E4-E672-4A28-A17B-49975ECAAC8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033BE4-18EF-4494-B8D7-2FADDF80DF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B950699-6965-4EEF-8808-F9D7E8C489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AA5F88-48C4-4F86-A3D6-8D2EABC72C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4E9884-1805-46B4-8D73-68BC5749EC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9EB423-8F59-46BC-A7D2-03BB8ED256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E8478F-1B2C-44F5-AB3E-61FAFDC665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72163993-F3D2-4E3C-8EA9-AB6574260764}"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1B1D7DD1-F066-4402-8D10-42C7D605C28A}"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8132074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强化校园安全教育守护校园安全</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强化校园安全的重要性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校园安全教育的实施</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校园安全管理体系建设</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校园安全事件应急处理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校园安全教育的持续改进</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强化校园安全的重要性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校园安全教育的意义</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校园安全教育对提高学生安全意识、预防校园意外事件发生以及增强学校应急响应能力起着至关重要的作用。通过有效的校园安全教育，学生能够更好地应对潜在的危险和风险，确保整个校园环境的安全稳定。</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校园安全教育的目标</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安全文化</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建立全员参与的安全文化</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安全行为</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培养学生正确的安全行为习惯</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生命财产安全</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保障师生员工的生命财产安全</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校园安全教育内容</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火灾安全</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火灾逃生演练</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暴力事件</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处置校园暴力事件的方法</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交通安全</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交通安全知识普及</a:t>
            </a:r>
            <a:endParaRPr lang="en-US" sz="3000" b="0" strike="noStrike" spc="-1">
              <a:solidFill>
                <a:srgbClr val="000000"/>
              </a:solidFill>
              <a:latin typeface="Arial"/>
            </a:endParaRPr>
          </a:p>
        </p:txBody>
      </p:sp>
      <p:sp>
        <p:nvSpPr>
          <p:cNvPr id="102"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安全演练</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组织学生参与紧急疏散演练</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模拟校园突发事件处理过程</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家校合作</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与家长共同制定校园安全预案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定期召开家校安全会议</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校园安全教育方法</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课堂教育</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定期开展安全教育课程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邀请专业人士进行安全讲座</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校园安全教育是学校管理工作中的重要组成部分，通过系统、全面的教育内容和方法，可以有效提高校园的安全意识和应急处置能力。希望全体师生员工都能珍视校园安全，共同守护校园安全。</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校园安全教育的实施</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制定校园安全教育计划</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校园安全教育计划的制定过程中，首先需要明确教育目标与内容，确保涵盖全面的安全知识。其次，制定具体的时间表和行动计划，确保教育活动有序进行。最后，安排相关人员负责执行计划，保障教育计划的顺利实施。</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开展校园安全教育活动</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传播安全知识</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组织安全知识讲座</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提高学生应急能力</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进行应急演练</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增强安全意识</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制作校园安全宣传资料</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加强学生参与</a:t>
            </a:r>
            <a:endParaRPr lang="en-US" sz="3600" b="0" strike="noStrike" spc="-1">
              <a:solidFill>
                <a:schemeClr val="dk1"/>
              </a:solidFill>
              <a:latin typeface="Arial"/>
            </a:endParaRPr>
          </a:p>
        </p:txBody>
      </p:sp>
      <p:sp>
        <p:nvSpPr>
          <p:cNvPr id="13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培养学生责任感</a:t>
            </a:r>
            <a:endParaRPr lang="en-US" sz="2000" b="0" strike="noStrike" spc="-1">
              <a:solidFill>
                <a:srgbClr val="000000"/>
              </a:solidFill>
              <a:latin typeface="Arial"/>
            </a:endParaRPr>
          </a:p>
        </p:txBody>
      </p:sp>
      <p:sp>
        <p:nvSpPr>
          <p:cNvPr id="13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设立安全值日生制度</a:t>
            </a:r>
            <a:endParaRPr lang="en-US" sz="3000" b="0" strike="noStrike" spc="-1">
              <a:solidFill>
                <a:srgbClr val="000000"/>
              </a:solidFill>
              <a:latin typeface="Arial"/>
            </a:endParaRPr>
          </a:p>
        </p:txBody>
      </p:sp>
      <p:sp>
        <p:nvSpPr>
          <p:cNvPr id="13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提升学生应急处理能力</a:t>
            </a:r>
            <a:endParaRPr lang="en-US" sz="2000" b="0" strike="noStrike" spc="-1">
              <a:solidFill>
                <a:srgbClr val="000000"/>
              </a:solidFill>
              <a:latin typeface="Arial"/>
            </a:endParaRPr>
          </a:p>
        </p:txBody>
      </p:sp>
      <p:sp>
        <p:nvSpPr>
          <p:cNvPr id="13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培训学生急救技能</a:t>
            </a:r>
            <a:endParaRPr lang="en-US" sz="3000" b="0" strike="noStrike" spc="-1">
              <a:solidFill>
                <a:srgbClr val="000000"/>
              </a:solidFill>
              <a:latin typeface="Arial"/>
            </a:endParaRPr>
          </a:p>
        </p:txBody>
      </p:sp>
      <p:sp>
        <p:nvSpPr>
          <p:cNvPr id="14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组织学生参与安全管理</a:t>
            </a:r>
            <a:endParaRPr lang="en-US" sz="2000" b="0" strike="noStrike" spc="-1">
              <a:solidFill>
                <a:srgbClr val="000000"/>
              </a:solidFill>
              <a:latin typeface="Arial"/>
            </a:endParaRPr>
          </a:p>
        </p:txBody>
      </p:sp>
      <p:sp>
        <p:nvSpPr>
          <p:cNvPr id="14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成立学生安全委员会</a:t>
            </a:r>
            <a:endParaRPr lang="en-US" sz="3000" b="0" strike="noStrike" spc="-1">
              <a:solidFill>
                <a:srgbClr val="000000"/>
              </a:solidFill>
              <a:latin typeface="Arial"/>
            </a:endParaRPr>
          </a:p>
        </p:txBody>
      </p:sp>
      <p:sp>
        <p:nvSpPr>
          <p:cNvPr id="143"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总结经验</a:t>
            </a:r>
            <a:endParaRPr lang="en-US" sz="2200" b="0" strike="noStrike" spc="-1">
              <a:solidFill>
                <a:srgbClr val="000000"/>
              </a:solidFill>
              <a:latin typeface="Arial"/>
            </a:endParaRPr>
          </a:p>
        </p:txBody>
      </p:sp>
      <p:sp>
        <p:nvSpPr>
          <p:cNvPr id="14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查找问题根源</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提炼成功经验</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为改进提供依据</a:t>
            </a:r>
            <a:endParaRPr lang="en-US" sz="1500" b="0" strike="noStrike" spc="-1">
              <a:solidFill>
                <a:srgbClr val="000000"/>
              </a:solidFill>
              <a:latin typeface="Arial"/>
            </a:endParaRPr>
          </a:p>
        </p:txBody>
      </p:sp>
      <p:sp>
        <p:nvSpPr>
          <p:cNvPr id="14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不断提升教育水平</a:t>
            </a:r>
            <a:endParaRPr lang="en-US" sz="2200" b="0" strike="noStrike" spc="-1">
              <a:solidFill>
                <a:srgbClr val="000000"/>
              </a:solidFill>
              <a:latin typeface="Arial"/>
            </a:endParaRPr>
          </a:p>
        </p:txBody>
      </p:sp>
      <p:sp>
        <p:nvSpPr>
          <p:cNvPr id="14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引入新颖教育方式</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关注校园安全热点</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适应学生需求</a:t>
            </a:r>
            <a:endParaRPr lang="en-US" sz="1500" b="0" strike="noStrike" spc="-1">
              <a:solidFill>
                <a:srgbClr val="000000"/>
              </a:solidFill>
              <a:latin typeface="Arial"/>
            </a:endParaRPr>
          </a:p>
        </p:txBody>
      </p:sp>
      <p:sp>
        <p:nvSpPr>
          <p:cNvPr id="15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评估与改进</a:t>
            </a:r>
            <a:endParaRPr lang="en-US" sz="3600" b="0" strike="noStrike" spc="-1">
              <a:solidFill>
                <a:schemeClr val="dk1"/>
              </a:solidFill>
              <a:latin typeface="Arial"/>
            </a:endParaRPr>
          </a:p>
        </p:txBody>
      </p:sp>
      <p:sp>
        <p:nvSpPr>
          <p:cNvPr id="15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定期进行安全教育效果评估</a:t>
            </a:r>
            <a:endParaRPr lang="en-US" sz="2200" b="0" strike="noStrike" spc="-1">
              <a:solidFill>
                <a:srgbClr val="000000"/>
              </a:solidFill>
              <a:latin typeface="Arial"/>
            </a:endParaRPr>
          </a:p>
        </p:txBody>
      </p:sp>
      <p:sp>
        <p:nvSpPr>
          <p:cNvPr id="15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收集反馈意见</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分析教育效果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制定改进措施</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持续改进校园安全教育</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校园安全教育工作需要不断改进和提升，只有持续加强学校安全教育工作，才能更好地守护校园安全，保障师生生命财产安全。</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校园安全管理体系建设</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设立校园安全管理机构</a:t>
            </a:r>
            <a:endParaRPr lang="en-US" sz="3600" b="0" strike="noStrike" spc="-1">
              <a:solidFill>
                <a:schemeClr val="dk1"/>
              </a:solidFill>
              <a:latin typeface="Arial"/>
            </a:endParaRPr>
          </a:p>
        </p:txBody>
      </p:sp>
      <p:sp>
        <p:nvSpPr>
          <p:cNvPr id="16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建立专业的安全管理团队</a:t>
            </a:r>
            <a:endParaRPr lang="en-US" sz="2000" b="0" strike="noStrike" spc="-1">
              <a:solidFill>
                <a:srgbClr val="000000"/>
              </a:solidFill>
              <a:latin typeface="Arial"/>
            </a:endParaRPr>
          </a:p>
        </p:txBody>
      </p:sp>
      <p:sp>
        <p:nvSpPr>
          <p:cNvPr id="16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设立安全管理部门或工作组</a:t>
            </a:r>
            <a:endParaRPr lang="en-US" sz="3000" b="0" strike="noStrike" spc="-1">
              <a:solidFill>
                <a:srgbClr val="000000"/>
              </a:solidFill>
              <a:latin typeface="Arial"/>
            </a:endParaRPr>
          </a:p>
        </p:txBody>
      </p:sp>
      <p:sp>
        <p:nvSpPr>
          <p:cNvPr id="16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建立安全应急预案和处理机制</a:t>
            </a:r>
            <a:endParaRPr lang="en-US" sz="2000" b="0" strike="noStrike" spc="-1">
              <a:solidFill>
                <a:srgbClr val="000000"/>
              </a:solidFill>
              <a:latin typeface="Arial"/>
            </a:endParaRPr>
          </a:p>
        </p:txBody>
      </p:sp>
      <p:sp>
        <p:nvSpPr>
          <p:cNvPr id="16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完善安全管理机制</a:t>
            </a:r>
            <a:endParaRPr lang="en-US" sz="3000" b="0" strike="noStrike" spc="-1">
              <a:solidFill>
                <a:srgbClr val="000000"/>
              </a:solidFill>
              <a:latin typeface="Arial"/>
            </a:endParaRPr>
          </a:p>
        </p:txBody>
      </p:sp>
      <p:sp>
        <p:nvSpPr>
          <p:cNvPr id="16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明确安全管理流程和责任分工</a:t>
            </a:r>
            <a:endParaRPr lang="en-US" sz="2000" b="0" strike="noStrike" spc="-1">
              <a:solidFill>
                <a:srgbClr val="000000"/>
              </a:solidFill>
              <a:latin typeface="Arial"/>
            </a:endParaRPr>
          </a:p>
        </p:txBody>
      </p:sp>
      <p:sp>
        <p:nvSpPr>
          <p:cNvPr id="17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规范安全管理制度</a:t>
            </a:r>
            <a:endParaRPr lang="en-US" sz="3000" b="0" strike="noStrike" spc="-1">
              <a:solidFill>
                <a:srgbClr val="000000"/>
              </a:solidFill>
              <a:latin typeface="Arial"/>
            </a:endParaRPr>
          </a:p>
        </p:txBody>
      </p:sp>
      <p:sp>
        <p:nvSpPr>
          <p:cNvPr id="171"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完善安全管理流程</a:t>
            </a:r>
            <a:endParaRPr lang="en-US" sz="2200" b="0" strike="noStrike" spc="-1">
              <a:solidFill>
                <a:srgbClr val="000000"/>
              </a:solidFill>
              <a:latin typeface="Arial"/>
            </a:endParaRPr>
          </a:p>
        </p:txBody>
      </p:sp>
      <p:sp>
        <p:nvSpPr>
          <p:cNvPr id="17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建立安全监测系统</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加强安全事件报告与处理流程</a:t>
            </a:r>
            <a:endParaRPr lang="en-US" sz="1500" b="0" strike="noStrike" spc="-1">
              <a:solidFill>
                <a:srgbClr val="000000"/>
              </a:solidFill>
              <a:latin typeface="Arial"/>
            </a:endParaRPr>
          </a:p>
        </p:txBody>
      </p:sp>
      <p:sp>
        <p:nvSpPr>
          <p:cNvPr id="17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加强对校园安全管理规章制度的宣传和培训</a:t>
            </a:r>
            <a:endParaRPr lang="en-US" sz="2200" b="0" strike="noStrike" spc="-1">
              <a:solidFill>
                <a:srgbClr val="000000"/>
              </a:solidFill>
              <a:latin typeface="Arial"/>
            </a:endParaRPr>
          </a:p>
        </p:txBody>
      </p:sp>
      <p:sp>
        <p:nvSpPr>
          <p:cNvPr id="17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定期组织安全教育培训</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提高师生员工安全意识</a:t>
            </a:r>
            <a:endParaRPr lang="en-US" sz="1500" b="0" strike="noStrike" spc="-1">
              <a:solidFill>
                <a:srgbClr val="000000"/>
              </a:solidFill>
              <a:latin typeface="Arial"/>
            </a:endParaRPr>
          </a:p>
        </p:txBody>
      </p:sp>
      <p:sp>
        <p:nvSpPr>
          <p:cNvPr id="17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制定安全管理规章制度</a:t>
            </a:r>
            <a:endParaRPr lang="en-US" sz="3600" b="0" strike="noStrike" spc="-1">
              <a:solidFill>
                <a:schemeClr val="dk1"/>
              </a:solidFill>
              <a:latin typeface="Arial"/>
            </a:endParaRPr>
          </a:p>
        </p:txBody>
      </p:sp>
      <p:sp>
        <p:nvSpPr>
          <p:cNvPr id="18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建立校园安全管理制度框架</a:t>
            </a:r>
            <a:endParaRPr lang="en-US" sz="2200" b="0" strike="noStrike" spc="-1">
              <a:solidFill>
                <a:srgbClr val="000000"/>
              </a:solidFill>
              <a:latin typeface="Arial"/>
            </a:endParaRPr>
          </a:p>
        </p:txBody>
      </p:sp>
      <p:sp>
        <p:nvSpPr>
          <p:cNvPr id="18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明确安全管理目标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规范安全管理程序</a:t>
            </a:r>
            <a:endParaRPr lang="en-US" sz="1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加强校园安全设施建设</a:t>
            </a:r>
            <a:endParaRPr lang="en-US" sz="3600" b="0" strike="noStrike" spc="-1">
              <a:solidFill>
                <a:schemeClr val="dk1"/>
              </a:solidFill>
              <a:latin typeface="Arial"/>
            </a:endParaRPr>
          </a:p>
        </p:txBody>
      </p:sp>
      <p:sp>
        <p:nvSpPr>
          <p:cNvPr id="18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提升校园监控能力</a:t>
            </a:r>
            <a:endParaRPr lang="en-US" sz="1500" b="0" strike="noStrike" spc="-1">
              <a:solidFill>
                <a:srgbClr val="000000"/>
              </a:solidFill>
              <a:latin typeface="Arial"/>
            </a:endParaRPr>
          </a:p>
        </p:txBody>
      </p:sp>
      <p:sp>
        <p:nvSpPr>
          <p:cNvPr id="18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安装监控设备</a:t>
            </a:r>
            <a:endParaRPr lang="en-US" sz="2200" b="0" strike="noStrike" spc="-1">
              <a:solidFill>
                <a:srgbClr val="000000"/>
              </a:solidFill>
              <a:latin typeface="Arial"/>
            </a:endParaRPr>
          </a:p>
        </p:txBody>
      </p:sp>
      <p:sp>
        <p:nvSpPr>
          <p:cNvPr id="18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确保灭火设备完备</a:t>
            </a:r>
            <a:endParaRPr lang="en-US" sz="1500" b="0" strike="noStrike" spc="-1">
              <a:solidFill>
                <a:srgbClr val="000000"/>
              </a:solidFill>
              <a:latin typeface="Arial"/>
            </a:endParaRPr>
          </a:p>
        </p:txBody>
      </p:sp>
      <p:sp>
        <p:nvSpPr>
          <p:cNvPr id="18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配备灭火器材</a:t>
            </a:r>
            <a:endParaRPr lang="en-US" sz="2200" b="0" strike="noStrike" spc="-1">
              <a:solidFill>
                <a:srgbClr val="000000"/>
              </a:solidFill>
              <a:latin typeface="Arial"/>
            </a:endParaRPr>
          </a:p>
        </p:txBody>
      </p:sp>
      <p:sp>
        <p:nvSpPr>
          <p:cNvPr id="19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保障校园紧急疏散通道畅通</a:t>
            </a:r>
            <a:endParaRPr lang="en-US" sz="1500" b="0" strike="noStrike" spc="-1">
              <a:solidFill>
                <a:srgbClr val="000000"/>
              </a:solidFill>
              <a:latin typeface="Arial"/>
            </a:endParaRPr>
          </a:p>
        </p:txBody>
      </p:sp>
      <p:sp>
        <p:nvSpPr>
          <p:cNvPr id="19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完善紧急逃生通道</a:t>
            </a:r>
            <a:endParaRPr lang="en-US" sz="2200" b="0" strike="noStrike" spc="-1">
              <a:solidFill>
                <a:srgbClr val="000000"/>
              </a:solidFill>
              <a:latin typeface="Arial"/>
            </a:endParaRPr>
          </a:p>
        </p:txBody>
      </p:sp>
      <p:sp>
        <p:nvSpPr>
          <p:cNvPr id="19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校园安全监督与检查</a:t>
            </a:r>
            <a:endParaRPr lang="en-US" sz="3500" b="0" strike="noStrike" spc="-1">
              <a:solidFill>
                <a:srgbClr val="000000"/>
              </a:solidFill>
              <a:latin typeface="Arial"/>
            </a:endParaRPr>
          </a:p>
        </p:txBody>
      </p:sp>
      <p:sp>
        <p:nvSpPr>
          <p:cNvPr id="19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校园安全监督与检查是保障校园安全的重要环节，建立定期检查机制可以有效发现并及时排除安全隐患，加强安全督导考核则能提高校园安全管理水平。</a:t>
            </a:r>
            <a:endParaRPr lang="en-US" sz="2500" b="0" strike="noStrike" spc="-1">
              <a:solidFill>
                <a:srgbClr val="000000"/>
              </a:solidFill>
              <a:latin typeface="Arial"/>
            </a:endParaRPr>
          </a:p>
        </p:txBody>
      </p:sp>
      <p:sp>
        <p:nvSpPr>
          <p:cNvPr id="19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https://d.book118.com/158132074010006050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130</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强化校园安全教育守护校园安全</vt:lpstr>
      <vt:lpstr>目录</vt:lpstr>
      <vt:lpstr>第一章 强化校园安全的重要性</vt:lpstr>
      <vt:lpstr> </vt:lpstr>
      <vt:lpstr>校园安全教育的目标</vt:lpstr>
      <vt:lpstr>校园安全教育内容</vt:lpstr>
      <vt:lpstr>校园安全教育方法</vt:lpstr>
      <vt:lpstr>总结</vt:lpstr>
      <vt:lpstr>第2章 校园安全教育的实施</vt:lpstr>
      <vt:lpstr> </vt:lpstr>
      <vt:lpstr>开展校园安全教育活动</vt:lpstr>
      <vt:lpstr>加强学生参与</vt:lpstr>
      <vt:lpstr>评估与改进</vt:lpstr>
      <vt:lpstr>持续改进校园安全教育</vt:lpstr>
      <vt:lpstr>第3章 校园安全管理体系建设</vt:lpstr>
      <vt:lpstr>设立校园安全管理机构</vt:lpstr>
      <vt:lpstr>制定安全管理规章制度</vt:lpstr>
      <vt:lpstr>加强校园安全设施建设</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2024-09-29T14:37:35.039</cp:lastPrinted>
  <dcterms:created xsi:type="dcterms:W3CDTF">2024-09-29T06:37:35Z</dcterms:created>
  <dcterms:modified xsi:type="dcterms:W3CDTF">2024-09-29T06:37:37Z</dcterms:modified>
</cp:coreProperties>
</file>