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gif" ContentType="image/gi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64"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8" r:id="rId47"/>
    <p:sldId id="391" r:id="rId48"/>
    <p:sldId id="394" r:id="rId49"/>
    <p:sldId id="397" r:id="rId50"/>
    <p:sldId id="400" r:id="rId51"/>
    <p:sldId id="402" r:id="rId52"/>
  </p:sldIdLst>
  <p:sldSz cx="9144000" cy="6858000"/>
  <p:notesSz cx="6858000" cy="9144000"/>
  <p:custDataLst>
    <p:tags r:id="rId5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slide" Target="slides/slide45.xml" /><Relationship Id="rId49" Type="http://schemas.openxmlformats.org/officeDocument/2006/relationships/slide" Target="slides/slide46.xml" /><Relationship Id="rId5" Type="http://schemas.openxmlformats.org/officeDocument/2006/relationships/slide" Target="slides/slide2.xml" /><Relationship Id="rId50" Type="http://schemas.openxmlformats.org/officeDocument/2006/relationships/slide" Target="slides/slide47.xml" /><Relationship Id="rId51" Type="http://schemas.openxmlformats.org/officeDocument/2006/relationships/slide" Target="slides/slide48.xml" /><Relationship Id="rId52" Type="http://schemas.openxmlformats.org/officeDocument/2006/relationships/slide" Target="slides/slide49.xml" /><Relationship Id="rId53" Type="http://schemas.openxmlformats.org/officeDocument/2006/relationships/tags" Target="tags/tag1.xml" /><Relationship Id="rId54" Type="http://schemas.openxmlformats.org/officeDocument/2006/relationships/presProps" Target="presProps.xml" /><Relationship Id="rId55" Type="http://schemas.openxmlformats.org/officeDocument/2006/relationships/viewProps" Target="viewProps.xml" /><Relationship Id="rId56" Type="http://schemas.openxmlformats.org/officeDocument/2006/relationships/theme" Target="theme/theme1.xml" /><Relationship Id="rId57"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9.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3.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FFFD75-FED3-45FA-BA55-28B35727B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7C443A-743F-41DE-B5F8-C2B260B25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C6390-230C-4A7D-A440-8248547D73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4EB588-CEE5-4FA7-911E-E6BB613D7E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D2FE9B-6C85-4BDE-8F83-DBE44BB769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C06694-88A9-40B5-A9CF-D615856265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33FFA5-3791-4428-B926-E9FE2605A2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C9C6F-EF16-445D-BCD0-3571E6C7EB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CA1C96-8C47-4DE1-B7D5-5CEEF98E6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8C48E7-2955-4EF9-A1A6-9F5272524B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2A149-E583-427D-9214-71C13549AB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5"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6"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5"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6"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6"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7"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8"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9"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4"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5"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3"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4"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6"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7"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None/>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6"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7"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5"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6"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7004050" y="214313"/>
            <a:ext cx="1951038" cy="59182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150938" y="214313"/>
            <a:ext cx="5700712" cy="5918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5"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6"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nvGrpSpPr>
      <p:grpSpPr>
        <a:xfrm>
          <a:off x="0" y="0"/>
          <a:ext cx="0" cy="0"/>
        </a:xfrm>
      </p:grpSpPr>
      <p:sp>
        <p:nvSpPr>
          <p:cNvPr id="2" name="标题 1"/>
          <p:cNvSpPr>
            <a:spLocks noGrp="1"/>
          </p:cNvSpPr>
          <p:nvPr>
            <p:ph type="title"/>
          </p:nvPr>
        </p:nvSpPr>
        <p:spPr>
          <a:xfrm>
            <a:off x="1150938" y="214313"/>
            <a:ext cx="7793037" cy="1462087"/>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1182688" y="2017713"/>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剪贴画占位符 3"/>
          <p:cNvSpPr>
            <a:spLocks noGrp="1"/>
          </p:cNvSpPr>
          <p:nvPr>
            <p:ph type="clipArt" sz="half" idx="2"/>
          </p:nvPr>
        </p:nvSpPr>
        <p:spPr>
          <a:xfrm>
            <a:off x="5145088" y="2017713"/>
            <a:ext cx="38100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n"/>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5"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6"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7"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1150938" y="214313"/>
            <a:ext cx="7793037" cy="1462087"/>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1182688" y="2017713"/>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5145088" y="2017713"/>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6"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7"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a:xfrm>
            <a:off x="1150938" y="214313"/>
            <a:ext cx="7793037" cy="1462087"/>
          </a:xfrm>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a:xfrm>
            <a:off x="1182688" y="2017713"/>
            <a:ext cx="77724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n"/>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5"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6"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reserve="1">
  <p:cSld name="内容">
    <p:spTree>
      <p:nvGrpSpPr>
        <p:cNvPr id="1" name=""/>
        <p:cNvGrpSpPr/>
        <p:nvPr/>
      </p:nvGrpSpPr>
      <p:grpSpPr>
        <a:xfrm>
          <a:off x="0" y="0"/>
          <a:ext cx="0" cy="0"/>
        </a:xfrm>
      </p:grpSpPr>
      <p:sp>
        <p:nvSpPr>
          <p:cNvPr id="2" name="内容占位符 1"/>
          <p:cNvSpPr>
            <a:spLocks noGrp="1"/>
          </p:cNvSpPr>
          <p:nvPr>
            <p:ph/>
          </p:nvPr>
        </p:nvSpPr>
        <p:spPr>
          <a:xfrm>
            <a:off x="1150938" y="214313"/>
            <a:ext cx="7804150" cy="5918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4"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5"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hart" preserve="1">
  <p:cSld name="标题，文本与图表">
    <p:spTree>
      <p:nvGrpSpPr>
        <p:cNvPr id="1" name=""/>
        <p:cNvGrpSpPr/>
        <p:nvPr/>
      </p:nvGrpSpPr>
      <p:grpSpPr>
        <a:xfrm>
          <a:off x="0" y="0"/>
          <a:ext cx="0" cy="0"/>
        </a:xfrm>
      </p:grpSpPr>
      <p:sp>
        <p:nvSpPr>
          <p:cNvPr id="2" name="标题 1"/>
          <p:cNvSpPr>
            <a:spLocks noGrp="1"/>
          </p:cNvSpPr>
          <p:nvPr>
            <p:ph type="title"/>
          </p:nvPr>
        </p:nvSpPr>
        <p:spPr>
          <a:xfrm>
            <a:off x="1150938" y="214313"/>
            <a:ext cx="7793037" cy="1462087"/>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1182688" y="2017713"/>
            <a:ext cx="3810000" cy="41148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5145088" y="2017713"/>
            <a:ext cx="38100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chemeClr val="folHlink"/>
              </a:buClr>
              <a:buSzPct val="60000"/>
              <a:buFont typeface="Wingdings" panose="05000000000000000000" pitchFamily="2" charset="2"/>
              <a:buChar char="n"/>
              <a:defRPr/>
            </a:pPr>
            <a:endParaRPr kumimoji="0"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5" name="Rectangle 11"/>
          <p:cNvSpPr>
            <a:spLocks noGrp="1" noChangeArrowheads="1"/>
          </p:cNvSpPr>
          <p:nvPr>
            <p:ph type="dt" sz="half" idx="10"/>
          </p:nvPr>
        </p:nvSpPr>
        <p:spPr bwMode="auto">
          <a:xfrm>
            <a:off x="11620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6" name="Rectangle 12"/>
          <p:cNvSpPr>
            <a:spLocks noGrp="1" noChangeArrowheads="1"/>
          </p:cNvSpPr>
          <p:nvPr>
            <p:ph type="ftr" sz="quarter" idx="11"/>
          </p:nvPr>
        </p:nvSpPr>
        <p:spPr bwMode="auto">
          <a:xfrm>
            <a:off x="3657600" y="6243638"/>
            <a:ext cx="28956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7" name="Rectangle 13"/>
          <p:cNvSpPr>
            <a:spLocks noGrp="1" noChangeArrowheads="1"/>
          </p:cNvSpPr>
          <p:nvPr>
            <p:ph type="sldNum" sz="quarter" idx="12"/>
          </p:nvPr>
        </p:nvSpPr>
        <p:spPr bwMode="auto">
          <a:xfrm>
            <a:off x="7042150" y="6243638"/>
            <a:ext cx="1905000" cy="457200"/>
          </a:xfrm>
          <a:prstGeom prst="rect">
            <a:avLst/>
          </a:prstGeom>
          <a:noFill/>
          <a:ln w="9525">
            <a:noFill/>
            <a:miter lim="800000"/>
          </a:ln>
          <a:effectLst/>
        </p:spPr>
        <p:txBody>
          <a:bodyPr numCol="1" anchor="b" anchorCtr="0" compatLnSpc="1"/>
          <a:lstStyle>
            <a:defPPr>
              <a:defRPr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Ovr>
    <a:masterClrMapping/>
  </p:clrMapOvr>
  <p:transition>
    <p:wheel spokes="3"/>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image" Target="../media/image1.png" /><Relationship Id="rId17" Type="http://schemas.openxmlformats.org/officeDocument/2006/relationships/theme" Target="../theme/theme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985644D6-B5F1-4554-B4DC-4FED732F4D09}"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79"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6"/>
          <a:stretch>
            <a:fillRect/>
          </a:stretch>
        </a:blipFill>
        <a:effectLst/>
      </p:bgPr>
    </p:bg>
    <p:spTree>
      <p:nvGrpSpPr>
        <p:cNvPr id="1" name=""/>
        <p:cNvGrpSpPr/>
        <p:nvPr/>
      </p:nvGrpSpPr>
      <p:grpSpPr/>
      <p:sp>
        <p:nvSpPr>
          <p:cNvPr id="11266" name="Rectangle 2"/>
          <p:cNvSpPr/>
          <p:nvPr/>
        </p:nvSpPr>
        <p:spPr bwMode="ltGray">
          <a:xfrm>
            <a:off x="417512" y="1098550"/>
            <a:ext cx="438150" cy="474662"/>
          </a:xfrm>
          <a:prstGeom prst="rect">
            <a:avLst/>
          </a:prstGeom>
          <a:solidFill>
            <a:schemeClr val="accent2"/>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67" name="Rectangle 3"/>
          <p:cNvSpPr/>
          <p:nvPr/>
        </p:nvSpPr>
        <p:spPr bwMode="ltGray">
          <a:xfrm>
            <a:off x="800100" y="1098550"/>
            <a:ext cx="328612" cy="474662"/>
          </a:xfrm>
          <a:prstGeom prst="rect">
            <a:avLst/>
          </a:prstGeom>
          <a:gradFill rotWithShape="0">
            <a:gsLst>
              <a:gs pos="0">
                <a:schemeClr val="accent2"/>
              </a:gs>
              <a:gs pos="100000">
                <a:schemeClr val="bg1"/>
              </a:gs>
            </a:gsLst>
            <a:lin ang="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68" name="Rectangle 4"/>
          <p:cNvSpPr/>
          <p:nvPr/>
        </p:nvSpPr>
        <p:spPr bwMode="ltGray">
          <a:xfrm>
            <a:off x="541338" y="1520825"/>
            <a:ext cx="422275" cy="474662"/>
          </a:xfrm>
          <a:prstGeom prst="rect">
            <a:avLst/>
          </a:prstGeom>
          <a:solidFill>
            <a:schemeClr val="folHlink"/>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69" name="Rectangle 5"/>
          <p:cNvSpPr/>
          <p:nvPr/>
        </p:nvSpPr>
        <p:spPr bwMode="ltGray">
          <a:xfrm>
            <a:off x="911225" y="1520825"/>
            <a:ext cx="368300" cy="474662"/>
          </a:xfrm>
          <a:prstGeom prst="rect">
            <a:avLst/>
          </a:prstGeom>
          <a:gradFill rotWithShape="0">
            <a:gsLst>
              <a:gs pos="0">
                <a:schemeClr val="folHlink"/>
              </a:gs>
              <a:gs pos="100000">
                <a:schemeClr val="bg1"/>
              </a:gs>
            </a:gsLst>
            <a:lin ang="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70" name="Rectangle 6"/>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71" name="Rectangle 7"/>
          <p:cNvSpPr/>
          <p:nvPr/>
        </p:nvSpPr>
        <p:spPr bwMode="gray">
          <a:xfrm>
            <a:off x="762000" y="990600"/>
            <a:ext cx="31750" cy="1052512"/>
          </a:xfrm>
          <a:prstGeom prst="rect">
            <a:avLst/>
          </a:prstGeom>
          <a:solidFill>
            <a:schemeClr val="bg2"/>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72" name="Rectangle 8"/>
          <p:cNvSpPr/>
          <p:nvPr/>
        </p:nvSpPr>
        <p:spPr bwMode="gray">
          <a:xfrm>
            <a:off x="442912" y="1781175"/>
            <a:ext cx="8226425" cy="31750"/>
          </a:xfrm>
          <a:prstGeom prst="rect">
            <a:avLst/>
          </a:prstGeom>
          <a:gradFill rotWithShape="0">
            <a:gsLst>
              <a:gs pos="0">
                <a:schemeClr val="bg2"/>
              </a:gs>
              <a:gs pos="100000">
                <a:schemeClr val="bg1"/>
              </a:gs>
            </a:gsLst>
            <a:lin ang="0" scaled="1"/>
          </a:gra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ahoma" panose="020b0604030504040204" pitchFamily="34" charset="0"/>
            </a:endParaRPr>
          </a:p>
        </p:txBody>
      </p:sp>
      <p:sp>
        <p:nvSpPr>
          <p:cNvPr id="11273" name="Rectangle 9"/>
          <p:cNvSpPr/>
          <p:nvPr>
            <p:ph type="title"/>
          </p:nvPr>
        </p:nvSpPr>
        <p:spPr>
          <a:xfrm>
            <a:off x="1150938" y="214312"/>
            <a:ext cx="7793038" cy="1462088"/>
          </a:xfrm>
          <a:prstGeom prst="rect">
            <a:avLst/>
          </a:prstGeom>
          <a:noFill/>
          <a:ln>
            <a:noFill/>
            <a:miter lim="800000"/>
          </a:ln>
        </p:spPr>
        <p:txBody>
          <a:bodyPr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a:r>
              <a:t>单击此处编辑母版标题样式</a:t>
            </a:r>
          </a:p>
        </p:txBody>
      </p:sp>
      <p:sp>
        <p:nvSpPr>
          <p:cNvPr id="11274" name="Rectangle 10"/>
          <p:cNvSpPr/>
          <p:nvPr>
            <p:ph type="body" idx="1"/>
          </p:nvPr>
        </p:nvSpPr>
        <p:spPr>
          <a:xfrm>
            <a:off x="1182688" y="2017712"/>
            <a:ext cx="7772400" cy="4114800"/>
          </a:xfrm>
          <a:prstGeom prst="rect">
            <a:avLst/>
          </a:prstGeom>
          <a:noFill/>
          <a:ln>
            <a:noFill/>
            <a:miter lim="800000"/>
          </a:ln>
        </p:spPr>
        <p:txBody>
          <a:bodyPr/>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r>
              <a:t>单击此处编辑母版文本样式</a:t>
            </a:r>
          </a:p>
          <a:p>
            <a:pPr lvl="1"/>
            <a:r>
              <a:t>第二级</a:t>
            </a:r>
          </a:p>
          <a:p>
            <a:pPr lvl="2"/>
            <a:r>
              <a:t>第三级</a:t>
            </a:r>
          </a:p>
          <a:p>
            <a:pPr lvl="3"/>
            <a:r>
              <a:t>第四级</a:t>
            </a:r>
          </a:p>
          <a:p>
            <a:pPr lvl="4"/>
            <a:r>
              <a:t>第五级</a:t>
            </a:r>
          </a:p>
        </p:txBody>
      </p:sp>
      <p:sp>
        <p:nvSpPr>
          <p:cNvPr id="11275" name="Rectangle 11"/>
          <p:cNvSpPr>
            <a:spLocks noGrp="1" noChangeArrowheads="1"/>
          </p:cNvSpPr>
          <p:nvPr>
            <p:ph type="dt" sz="half" idx="2"/>
          </p:nvPr>
        </p:nvSpPr>
        <p:spPr bwMode="auto">
          <a:xfrm>
            <a:off x="1162050" y="6243638"/>
            <a:ext cx="1905000" cy="457200"/>
          </a:xfrm>
          <a:prstGeom prst="rect">
            <a:avLst/>
          </a:prstGeom>
          <a:noFill/>
          <a:ln w="9525">
            <a:noFill/>
            <a:miter lim="800000"/>
          </a:ln>
          <a:effectLst/>
        </p:spPr>
        <p:txBody>
          <a:bodyPr numCol="1" anchor="b" anchorCtr="0" compatLnSpc="1"/>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eaLnBrk="1" hangingPunct="1"/>
            <a:fld id="{66CA7015-5C93-4F24-9F02-CFAF1375A66A}" type="datetime1">
              <a:rPr lang="zh-CN" altLang="en-US" sz="1400">
                <a:latin typeface="Tahoma" panose="020b0604030504040204" pitchFamily="34" charset="0"/>
              </a:rPr>
              <a:t/>
            </a:fld>
            <a:endParaRPr lang="en-US" altLang="zh-CN" sz="1400">
              <a:latin typeface="Tahoma" panose="020b0604030504040204" pitchFamily="34" charset="0"/>
            </a:endParaRPr>
          </a:p>
        </p:txBody>
      </p:sp>
      <p:sp>
        <p:nvSpPr>
          <p:cNvPr id="11276" name="Rectangle 12"/>
          <p:cNvSpPr>
            <a:spLocks noGrp="1" noChangeArrowheads="1"/>
          </p:cNvSpPr>
          <p:nvPr>
            <p:ph type="ftr" sz="quarter" idx="3"/>
          </p:nvPr>
        </p:nvSpPr>
        <p:spPr bwMode="auto">
          <a:xfrm>
            <a:off x="3657600" y="6243638"/>
            <a:ext cx="2895600" cy="457200"/>
          </a:xfrm>
          <a:prstGeom prst="rect">
            <a:avLst/>
          </a:prstGeom>
          <a:noFill/>
          <a:ln w="9525">
            <a:noFill/>
            <a:miter lim="800000"/>
          </a:ln>
          <a:effectLst/>
        </p:spPr>
        <p:txBody>
          <a:bodyPr numCol="1" anchor="b" anchorCtr="0" compatLnSpc="1"/>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ctr" eaLnBrk="1" hangingPunct="1"/>
            <a:endParaRPr lang="en-US" altLang="zh-CN" sz="1400">
              <a:latin typeface="Tahoma" panose="020b0604030504040204" pitchFamily="34" charset="0"/>
            </a:endParaRPr>
          </a:p>
        </p:txBody>
      </p:sp>
      <p:sp>
        <p:nvSpPr>
          <p:cNvPr id="11277" name="Rectangle 13"/>
          <p:cNvSpPr>
            <a:spLocks noGrp="1" noChangeArrowheads="1"/>
          </p:cNvSpPr>
          <p:nvPr>
            <p:ph type="sldNum" sz="quarter" idx="4"/>
          </p:nvPr>
        </p:nvSpPr>
        <p:spPr bwMode="auto">
          <a:xfrm>
            <a:off x="7042150" y="6243638"/>
            <a:ext cx="1905000" cy="457200"/>
          </a:xfrm>
          <a:prstGeom prst="rect">
            <a:avLst/>
          </a:prstGeom>
          <a:noFill/>
          <a:ln w="9525">
            <a:noFill/>
            <a:miter lim="800000"/>
          </a:ln>
          <a:effectLst/>
        </p:spPr>
        <p:txBody>
          <a:bodyPr numCol="1" anchor="b" anchorCtr="0" compatLnSpc="1"/>
          <a:lstStyle>
            <a:defPPr algn="l" rtl="0" eaLnBrk="1" hangingPunct="1">
              <a:defRPr kumimoji="0" lang="zh-CN"/>
            </a:defPPr>
            <a:lvl1pPr marL="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lang="zh-CN" altLang="en-US" sz="1800" b="0" i="0" u="none" kern="1200" baseline="0">
                <a:solidFill>
                  <a:schemeClr val="tx1"/>
                </a:solidFill>
                <a:latin typeface="+mn-lt"/>
                <a:ea typeface="+mn-ea"/>
                <a:cs typeface="+mn-cs"/>
              </a:defRPr>
            </a:lvl5pPr>
            <a:lvl6pPr marL="2286000" algn="l" defTabSz="914400" rtl="0" eaLnBrk="1" latinLnBrk="0" hangingPunct="1">
              <a:defRPr lang="zh-CN" altLang="en-US" sz="1800" kern="1200">
                <a:solidFill>
                  <a:schemeClr val="tx1"/>
                </a:solidFill>
                <a:latin typeface="+mn-lt"/>
                <a:ea typeface="+mn-ea"/>
                <a:cs typeface="+mn-cs"/>
              </a:defRPr>
            </a:lvl6pPr>
            <a:lvl7pPr marL="2743200" algn="l" defTabSz="914400" rtl="0" eaLnBrk="1" latinLnBrk="0" hangingPunct="1">
              <a:defRPr lang="zh-CN" altLang="en-US" sz="1800" kern="1200">
                <a:solidFill>
                  <a:schemeClr val="tx1"/>
                </a:solidFill>
                <a:latin typeface="+mn-lt"/>
                <a:ea typeface="+mn-ea"/>
                <a:cs typeface="+mn-cs"/>
              </a:defRPr>
            </a:lvl7pPr>
            <a:lvl8pPr marL="3200400" algn="l" defTabSz="914400" rtl="0" eaLnBrk="1" latinLnBrk="0" hangingPunct="1">
              <a:defRPr lang="zh-CN" altLang="en-US" sz="1800" kern="1200">
                <a:solidFill>
                  <a:schemeClr val="tx1"/>
                </a:solidFill>
                <a:latin typeface="+mn-lt"/>
                <a:ea typeface="+mn-ea"/>
                <a:cs typeface="+mn-cs"/>
              </a:defRPr>
            </a:lvl8pPr>
            <a:lvl9pPr marL="3657600" algn="l" defTabSz="914400" rtl="0" eaLnBrk="1" latinLnBrk="0" hangingPunct="1">
              <a:defRPr lang="zh-CN" altLang="en-US" sz="1800" kern="1200">
                <a:solidFill>
                  <a:schemeClr val="tx1"/>
                </a:solidFill>
                <a:latin typeface="+mn-lt"/>
                <a:ea typeface="+mn-ea"/>
                <a:cs typeface="+mn-cs"/>
              </a:defRPr>
            </a:lvl9pPr>
          </a:lstStyle>
          <a:p>
            <a:pPr lvl="0" algn="r" eaLnBrk="1" hangingPunct="1"/>
            <a:fld id="{614D7B81-DC1C-4E77-865A-68FA4131AE6C}" type="slidenum">
              <a:rPr lang="en-US" altLang="zh-CN" sz="1400">
                <a:latin typeface="Tahoma" panose="020b0604030504040204" pitchFamily="34" charset="0"/>
              </a:rPr>
              <a:t/>
            </a:fld>
            <a:endParaRPr lang="en-US" altLang="zh-CN" sz="1400">
              <a:latin typeface="Tahoma" panose="020b0604030504040204" pitchFamily="34" charset="0"/>
            </a:endParaRPr>
          </a:p>
        </p:txBody>
      </p:sp>
    </p:spTree>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Lst>
  <p:transition>
    <p:wheel spokes="3"/>
  </p:transition>
  <p:timing/>
  <p:txStyles>
    <p:titleStyle>
      <a:lvl1pPr marL="0" indent="0" algn="l" defTabSz="914400" rtl="0" eaLnBrk="0" fontAlgn="base" hangingPunct="0">
        <a:lnSpc>
          <a:spcPct val="100000"/>
        </a:lnSpc>
        <a:spcBef>
          <a:spcPct val="0"/>
        </a:spcBef>
        <a:spcAft>
          <a:spcPct val="0"/>
        </a:spcAft>
        <a:buClrTx/>
        <a:buSzTx/>
        <a:buFontTx/>
        <a:buNone/>
        <a:defRPr kumimoji="0" sz="4400" b="0" i="0" u="none" baseline="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9pPr>
    </p:titleStyle>
    <p:body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n-ea"/>
        </a:defRPr>
      </a:lvl9pPr>
    </p:bodyStyle>
    <p:otherStyle>
      <a:defPPr>
        <a:defRPr lang="zh-CN"/>
      </a:defPPr>
      <a:lvl1pPr marL="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1pPr>
      <a:lvl2pPr marL="4572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2pPr>
      <a:lvl3pPr marL="9144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3pPr>
      <a:lvl4pPr marL="13716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4pPr>
      <a:lvl5pPr marL="1828800" indent="0" algn="l" defTabSz="914400" rtl="0" eaLnBrk="1" fontAlgn="base" latinLnBrk="0" hangingPunct="1">
        <a:lnSpc>
          <a:spcPct val="100000"/>
        </a:lnSpc>
        <a:spcBef>
          <a:spcPct val="0"/>
        </a:spcBef>
        <a:spcAft>
          <a:spcPct val="0"/>
        </a:spcAft>
        <a:buClrTx/>
        <a:buSzTx/>
        <a:buFontTx/>
        <a:buNone/>
        <a:defRPr kumimoji="0" sz="1800" b="0" i="0" u="none" kern="1200" baseline="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3.pn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4.gif"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oleObject" Target="../embeddings/oleObject1.bin" TargetMode="Internal" /><Relationship Id="rId3" Type="http://schemas.openxmlformats.org/officeDocument/2006/relationships/image" Target="../media/image9.wmf" /><Relationship Id="rId4" Type="http://schemas.openxmlformats.org/officeDocument/2006/relationships/image" Target="../media/image2.jpeg" /><Relationship Id="rId5" Type="http://schemas.openxmlformats.org/officeDocument/2006/relationships/vmlDrawing" Target="../drawings/vmlDrawing1.v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10.png" /><Relationship Id="rId3"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11.wmf" /><Relationship Id="rId3" Type="http://schemas.openxmlformats.org/officeDocument/2006/relationships/image" Target="../media/image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2.png" /><Relationship Id="rId3" Type="http://schemas.openxmlformats.org/officeDocument/2006/relationships/image" Target="../media/image2.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35.xml" /><Relationship Id="rId2" Type="http://schemas.openxmlformats.org/officeDocument/2006/relationships/image" Target="../media/image2.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image" Target="../media/image2.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image" Target="../media/image2.jpe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image" Target="../media/image2.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oleObject" Target="../embeddings/oleObject2.bin" TargetMode="Internal" /><Relationship Id="rId3" Type="http://schemas.openxmlformats.org/officeDocument/2006/relationships/image" Target="../media/image13.wmf" /><Relationship Id="rId4" Type="http://schemas.openxmlformats.org/officeDocument/2006/relationships/image" Target="../media/image2.jpeg" /><Relationship Id="rId5" Type="http://schemas.openxmlformats.org/officeDocument/2006/relationships/vmlDrawing" Target="../drawings/vmlDrawing2.v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jpe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2.jpeg"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34136057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华文宋体"/>
              </a:rPr>
              <a:t>临床流行病学第八章诊断试验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362"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ea typeface="楷体_GB2312" pitchFamily="49" charset="-122"/>
              </a:rPr>
              <a:t>主要内容</a:t>
            </a:r>
          </a:p>
        </p:txBody>
      </p:sp>
      <p:sp>
        <p:nvSpPr>
          <p:cNvPr id="15363" name="Rectangle 3"/>
          <p:cNvSpPr/>
          <p:nvPr>
            <p:ph type="body" idx="4294967295"/>
          </p:nvPr>
        </p:nvSpPr>
        <p:spPr>
          <a:xfrm>
            <a:off x="1116012" y="1989138"/>
            <a:ext cx="6675438"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50000"/>
              </a:lnSpc>
            </a:pPr>
            <a:r>
              <a:rPr lang="zh-CN" altLang="en-US" b="1">
                <a:solidFill>
                  <a:srgbClr val="000000"/>
                </a:solidFill>
              </a:rPr>
              <a:t>筛检试验和诊断试验得定义</a:t>
            </a:r>
          </a:p>
          <a:p>
            <a:pPr lvl="0" eaLnBrk="1" hangingPunct="1">
              <a:lnSpc>
                <a:spcPct val="150000"/>
              </a:lnSpc>
            </a:pPr>
            <a:r>
              <a:rPr lang="zh-CN" altLang="en-US" b="1">
                <a:solidFill>
                  <a:srgbClr val="000000"/>
                </a:solidFill>
              </a:rPr>
              <a:t>筛检试验和诊断试验得评价方法</a:t>
            </a:r>
          </a:p>
          <a:p>
            <a:pPr lvl="0" eaLnBrk="1" hangingPunct="1">
              <a:lnSpc>
                <a:spcPct val="150000"/>
              </a:lnSpc>
            </a:pPr>
            <a:r>
              <a:rPr lang="zh-CN" altLang="en-US" b="1">
                <a:solidFill>
                  <a:srgbClr val="000000"/>
                </a:solidFill>
              </a:rPr>
              <a:t>主要评价指标</a:t>
            </a:r>
          </a:p>
          <a:p>
            <a:pPr lvl="0" eaLnBrk="1" hangingPunct="1">
              <a:lnSpc>
                <a:spcPct val="150000"/>
              </a:lnSpc>
            </a:pPr>
            <a:r>
              <a:rPr lang="zh-CN" altLang="en-US" b="1">
                <a:solidFill>
                  <a:srgbClr val="000000"/>
                </a:solidFill>
              </a:rPr>
              <a:t>诊断试验得评价原则</a:t>
            </a:r>
          </a:p>
          <a:p>
            <a:pPr lvl="0" eaLnBrk="1" hangingPunct="1"/>
            <a:endParaRPr lang="zh-CN" altLang="en-US" b="1">
              <a:solidFill>
                <a:srgbClr val="000000"/>
              </a:solidFill>
            </a:endParaRPr>
          </a:p>
        </p:txBody>
      </p:sp>
    </p:spTree>
  </p:cSld>
  <p:clrMapOvr>
    <a:masterClrMapping/>
  </p:clrMapOvr>
  <p:transition>
    <p:wheel spokes="3"/>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386" name="Rectangle 2"/>
          <p:cNvSpPr/>
          <p:nvPr>
            <p:ph type="title" idx="4294967295"/>
          </p:nvPr>
        </p:nvSpPr>
        <p:spPr>
          <a:xfrm>
            <a:off x="1150938" y="214312"/>
            <a:ext cx="5668962"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第一节、概述</a:t>
            </a:r>
          </a:p>
        </p:txBody>
      </p:sp>
      <p:sp>
        <p:nvSpPr>
          <p:cNvPr id="16387" name="Rectangle 3"/>
          <p:cNvSpPr/>
          <p:nvPr>
            <p:ph type="body" idx="4294967295"/>
          </p:nvPr>
        </p:nvSpPr>
        <p:spPr>
          <a:xfrm>
            <a:off x="827088" y="1773238"/>
            <a:ext cx="8128000" cy="46799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0000"/>
              </a:lnSpc>
            </a:pPr>
            <a:r>
              <a:rPr lang="zh-CN" altLang="en-US" sz="3600">
                <a:solidFill>
                  <a:srgbClr val="000000"/>
                </a:solidFill>
              </a:rPr>
              <a:t>筛检</a:t>
            </a:r>
            <a:r>
              <a:rPr lang="en-US" altLang="zh-CN" sz="3600">
                <a:solidFill>
                  <a:srgbClr val="000000"/>
                </a:solidFill>
              </a:rPr>
              <a:t>(screening)</a:t>
            </a:r>
            <a:r>
              <a:rPr lang="zh-CN" altLang="en-US" sz="3600">
                <a:solidFill>
                  <a:srgbClr val="000000"/>
                </a:solidFill>
              </a:rPr>
              <a:t>:</a:t>
            </a:r>
            <a:r>
              <a:rPr lang="zh-CN" altLang="en-US" b="1">
                <a:solidFill>
                  <a:srgbClr val="000000"/>
                </a:solidFill>
              </a:rPr>
              <a:t>应用快速、简便试验、检查或其她方法,从外表健康得人群中查出某种疾病或缺陷得可疑患者或高危个体。</a:t>
            </a:r>
          </a:p>
        </p:txBody>
      </p:sp>
    </p:spTree>
  </p:cSld>
  <p:clrMapOvr>
    <a:masterClrMapping/>
  </p:clrMapOvr>
  <p:transition>
    <p:wheel spokes="3"/>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7410" name="Rectangle 3"/>
          <p:cNvSpPr/>
          <p:nvPr>
            <p:ph type="body" idx="4294967295"/>
          </p:nvPr>
        </p:nvSpPr>
        <p:spPr>
          <a:xfrm>
            <a:off x="539750" y="2017712"/>
            <a:ext cx="8415338" cy="429101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a:solidFill>
                  <a:srgbClr val="000000"/>
                </a:solidFill>
              </a:rPr>
              <a:t>治疗性筛检(</a:t>
            </a:r>
            <a:r>
              <a:rPr lang="en-US" altLang="zh-CN">
                <a:solidFill>
                  <a:srgbClr val="000000"/>
                </a:solidFill>
              </a:rPr>
              <a:t>therapeutic screening</a:t>
            </a:r>
            <a:r>
              <a:rPr lang="zh-CN" altLang="en-US">
                <a:solidFill>
                  <a:srgbClr val="000000"/>
                </a:solidFill>
              </a:rPr>
              <a:t>)为了早期发现、早期诊断和早期治疗某种疾病。</a:t>
            </a:r>
          </a:p>
          <a:p>
            <a:pPr lvl="0" eaLnBrk="1" hangingPunct="1">
              <a:lnSpc>
                <a:spcPct val="125000"/>
              </a:lnSpc>
            </a:pPr>
            <a:r>
              <a:rPr lang="zh-CN" altLang="en-US">
                <a:solidFill>
                  <a:srgbClr val="000000"/>
                </a:solidFill>
              </a:rPr>
              <a:t>预防性筛检(</a:t>
            </a:r>
            <a:r>
              <a:rPr lang="en-US" altLang="zh-CN">
                <a:solidFill>
                  <a:srgbClr val="000000"/>
                </a:solidFill>
              </a:rPr>
              <a:t>preventive screening</a:t>
            </a:r>
            <a:r>
              <a:rPr lang="zh-CN" altLang="en-US">
                <a:solidFill>
                  <a:srgbClr val="000000"/>
                </a:solidFill>
              </a:rPr>
              <a:t>)就是在人群中查出高危人群,达到进行健康教育,采取必要得治疗和预防某种疾病得目得。</a:t>
            </a:r>
          </a:p>
        </p:txBody>
      </p:sp>
    </p:spTree>
  </p:cSld>
  <p:clrMapOvr>
    <a:masterClrMapping/>
  </p:clrMapOvr>
  <p:transition>
    <p:wheel spokes="3"/>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8434"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b="1">
                <a:solidFill>
                  <a:srgbClr val="000000"/>
                </a:solidFill>
              </a:rPr>
              <a:t>整群筛检(</a:t>
            </a:r>
            <a:r>
              <a:rPr lang="en-US" altLang="zh-CN" b="1">
                <a:solidFill>
                  <a:srgbClr val="000000"/>
                </a:solidFill>
              </a:rPr>
              <a:t>mass screening</a:t>
            </a:r>
            <a:r>
              <a:rPr lang="zh-CN" altLang="en-US" b="1">
                <a:solidFill>
                  <a:srgbClr val="000000"/>
                </a:solidFill>
              </a:rPr>
              <a:t>)</a:t>
            </a:r>
          </a:p>
          <a:p>
            <a:pPr lvl="0" eaLnBrk="1" hangingPunct="1">
              <a:lnSpc>
                <a:spcPct val="125000"/>
              </a:lnSpc>
            </a:pPr>
            <a:r>
              <a:rPr lang="zh-CN" altLang="en-US" b="1">
                <a:solidFill>
                  <a:srgbClr val="000000"/>
                </a:solidFill>
              </a:rPr>
              <a:t>选择性筛检(</a:t>
            </a:r>
            <a:r>
              <a:rPr lang="en-US" altLang="zh-CN" b="1">
                <a:solidFill>
                  <a:srgbClr val="000000"/>
                </a:solidFill>
              </a:rPr>
              <a:t>selective screening</a:t>
            </a:r>
            <a:r>
              <a:rPr lang="zh-CN" altLang="en-US" b="1">
                <a:solidFill>
                  <a:srgbClr val="000000"/>
                </a:solidFill>
              </a:rPr>
              <a:t>)</a:t>
            </a:r>
          </a:p>
          <a:p>
            <a:pPr lvl="0" eaLnBrk="1" hangingPunct="1">
              <a:lnSpc>
                <a:spcPct val="125000"/>
              </a:lnSpc>
            </a:pPr>
            <a:r>
              <a:rPr lang="zh-CN" altLang="en-US" b="1">
                <a:solidFill>
                  <a:srgbClr val="000000"/>
                </a:solidFill>
              </a:rPr>
              <a:t>单项筛检(</a:t>
            </a:r>
            <a:r>
              <a:rPr lang="en-US" altLang="zh-CN" b="1">
                <a:solidFill>
                  <a:srgbClr val="000000"/>
                </a:solidFill>
              </a:rPr>
              <a:t>single screening</a:t>
            </a:r>
            <a:r>
              <a:rPr lang="zh-CN" altLang="en-US" b="1">
                <a:solidFill>
                  <a:srgbClr val="000000"/>
                </a:solidFill>
              </a:rPr>
              <a:t>)</a:t>
            </a:r>
          </a:p>
          <a:p>
            <a:pPr lvl="0" eaLnBrk="1" hangingPunct="1">
              <a:lnSpc>
                <a:spcPct val="125000"/>
              </a:lnSpc>
            </a:pPr>
            <a:r>
              <a:rPr lang="zh-CN" altLang="en-US" b="1">
                <a:solidFill>
                  <a:srgbClr val="000000"/>
                </a:solidFill>
              </a:rPr>
              <a:t>多项筛检(</a:t>
            </a:r>
            <a:r>
              <a:rPr lang="en-US" altLang="zh-CN" b="1">
                <a:solidFill>
                  <a:srgbClr val="000000"/>
                </a:solidFill>
              </a:rPr>
              <a:t>multiple screening</a:t>
            </a:r>
            <a:r>
              <a:rPr lang="zh-CN" altLang="en-US" b="1">
                <a:solidFill>
                  <a:srgbClr val="000000"/>
                </a:solidFill>
              </a:rPr>
              <a:t>)</a:t>
            </a:r>
          </a:p>
        </p:txBody>
      </p:sp>
    </p:spTree>
  </p:cSld>
  <p:clrMapOvr>
    <a:masterClrMapping/>
  </p:clrMapOvr>
  <p:transition>
    <p:wheel spokes="3"/>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9458"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筛检目得</a:t>
            </a:r>
          </a:p>
        </p:txBody>
      </p:sp>
      <p:sp>
        <p:nvSpPr>
          <p:cNvPr id="19459"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0000"/>
              </a:lnSpc>
            </a:pPr>
            <a:r>
              <a:rPr lang="zh-CN" altLang="en-US" b="1">
                <a:solidFill>
                  <a:srgbClr val="000000"/>
                </a:solidFill>
              </a:rPr>
              <a:t>发现可疑患者,并进一步确诊和治疗利于早期诊断和早期治疗 </a:t>
            </a:r>
          </a:p>
          <a:p>
            <a:pPr lvl="0" eaLnBrk="1" hangingPunct="1">
              <a:lnSpc>
                <a:spcPct val="120000"/>
              </a:lnSpc>
            </a:pPr>
            <a:r>
              <a:rPr lang="zh-CN" altLang="en-US" b="1">
                <a:solidFill>
                  <a:srgbClr val="000000"/>
                </a:solidFill>
              </a:rPr>
              <a:t>筛检高危人群,进行病因预防 </a:t>
            </a:r>
          </a:p>
          <a:p>
            <a:pPr lvl="0" eaLnBrk="1" hangingPunct="1">
              <a:lnSpc>
                <a:spcPct val="120000"/>
              </a:lnSpc>
            </a:pPr>
            <a:r>
              <a:rPr lang="zh-CN" altLang="en-US" b="1">
                <a:solidFill>
                  <a:srgbClr val="000000"/>
                </a:solidFill>
              </a:rPr>
              <a:t>通过流行病学检测,了解疾病自然史</a:t>
            </a:r>
          </a:p>
          <a:p>
            <a:pPr lvl="0" eaLnBrk="1" hangingPunct="1"/>
            <a:endParaRPr lang="zh-CN" altLang="en-US" b="1">
              <a:solidFill>
                <a:srgbClr val="000000"/>
              </a:solidFill>
            </a:endParaRPr>
          </a:p>
        </p:txBody>
      </p:sp>
    </p:spTree>
  </p:cSld>
  <p:clrMapOvr>
    <a:masterClrMapping/>
  </p:clrMapOvr>
  <p:transition>
    <p:wheel spokes="3"/>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482"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筛检得原则</a:t>
            </a:r>
          </a:p>
        </p:txBody>
      </p:sp>
      <p:sp>
        <p:nvSpPr>
          <p:cNvPr id="20483" name="Rectangle 3"/>
          <p:cNvSpPr/>
          <p:nvPr>
            <p:ph type="body" idx="4294967295"/>
          </p:nvPr>
        </p:nvSpPr>
        <p:spPr>
          <a:xfrm>
            <a:off x="0" y="2017712"/>
            <a:ext cx="8955088" cy="46513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a:solidFill>
                  <a:srgbClr val="000000"/>
                </a:solidFill>
              </a:rPr>
              <a:t>所筛检得疾病或缺陷就是当前重大得卫生问题</a:t>
            </a:r>
          </a:p>
          <a:p>
            <a:pPr lvl="0" eaLnBrk="1" hangingPunct="1">
              <a:lnSpc>
                <a:spcPct val="125000"/>
              </a:lnSpc>
            </a:pPr>
            <a:r>
              <a:rPr lang="zh-CN" altLang="en-US">
                <a:solidFill>
                  <a:srgbClr val="000000"/>
                </a:solidFill>
              </a:rPr>
              <a:t>对经筛检发现并确诊得患者及高危人群能进行及时有效得干预和治疗</a:t>
            </a:r>
          </a:p>
          <a:p>
            <a:pPr lvl="0" eaLnBrk="1" hangingPunct="1">
              <a:lnSpc>
                <a:spcPct val="125000"/>
              </a:lnSpc>
            </a:pPr>
            <a:r>
              <a:rPr lang="zh-CN" altLang="en-US">
                <a:solidFill>
                  <a:srgbClr val="000000"/>
                </a:solidFill>
              </a:rPr>
              <a:t>对筛检阳性者有进一步确诊和相应得治疗方法</a:t>
            </a:r>
          </a:p>
          <a:p>
            <a:pPr lvl="0" eaLnBrk="1" hangingPunct="1">
              <a:lnSpc>
                <a:spcPct val="125000"/>
              </a:lnSpc>
            </a:pPr>
            <a:r>
              <a:rPr lang="zh-CN" altLang="en-US">
                <a:solidFill>
                  <a:srgbClr val="000000"/>
                </a:solidFill>
              </a:rPr>
              <a:t>对疾病得自然史有足够得了解</a:t>
            </a:r>
          </a:p>
          <a:p>
            <a:pPr lvl="0" eaLnBrk="1" hangingPunct="1">
              <a:buNone/>
            </a:pPr>
            <a:endParaRPr lang="zh-CN" altLang="en-US">
              <a:solidFill>
                <a:srgbClr val="000000"/>
              </a:solidFill>
            </a:endParaRPr>
          </a:p>
        </p:txBody>
      </p:sp>
    </p:spTree>
  </p:cSld>
  <p:clrMapOvr>
    <a:masterClrMapping/>
  </p:clrMapOvr>
  <p:transition>
    <p:wheel spokes="3"/>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1506"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a:solidFill>
                  <a:srgbClr val="000000"/>
                </a:solidFill>
              </a:rPr>
              <a:t>筛检试验易于被群众接受</a:t>
            </a:r>
          </a:p>
          <a:p>
            <a:pPr lvl="0" eaLnBrk="1" hangingPunct="1">
              <a:lnSpc>
                <a:spcPct val="125000"/>
              </a:lnSpc>
            </a:pPr>
            <a:r>
              <a:rPr lang="zh-CN" altLang="en-US">
                <a:solidFill>
                  <a:srgbClr val="000000"/>
                </a:solidFill>
              </a:rPr>
              <a:t>被筛检得疾病应有可识别得早期临床表现和体征</a:t>
            </a:r>
          </a:p>
          <a:p>
            <a:pPr lvl="0" eaLnBrk="1" hangingPunct="1">
              <a:lnSpc>
                <a:spcPct val="125000"/>
              </a:lnSpc>
            </a:pPr>
            <a:r>
              <a:rPr lang="zh-CN" altLang="en-US">
                <a:solidFill>
                  <a:srgbClr val="000000"/>
                </a:solidFill>
              </a:rPr>
              <a:t>有连续而完整得筛检计划</a:t>
            </a:r>
          </a:p>
          <a:p>
            <a:pPr lvl="0" eaLnBrk="1" hangingPunct="1">
              <a:lnSpc>
                <a:spcPct val="125000"/>
              </a:lnSpc>
            </a:pPr>
            <a:r>
              <a:rPr lang="zh-CN" altLang="en-US">
                <a:solidFill>
                  <a:srgbClr val="000000"/>
                </a:solidFill>
              </a:rPr>
              <a:t>筛检得效果要有好得收益</a:t>
            </a:r>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grpId="0" nodeType="clickEffect">
                                  <p:stCondLst>
                                    <p:cond delay="0"/>
                                  </p:stCondLst>
                                  <p:childTnLst>
                                    <p:set>
                                      <p:cBhvr additive="base">
                                        <p:cTn id="6" dur="1" fill="hold">
                                          <p:stCondLst>
                                            <p:cond delay="0"/>
                                          </p:stCondLst>
                                        </p:cTn>
                                        <p:tgtEl>
                                          <p:spTgt spid="21506">
                                            <p:txEl>
                                              <p:pRg st="0" end="0"/>
                                            </p:txEl>
                                          </p:spTgt>
                                        </p:tgtEl>
                                        <p:attrNameLst>
                                          <p:attrName>style.visibility</p:attrName>
                                        </p:attrNameLst>
                                      </p:cBhvr>
                                      <p:to>
                                        <p:strVal val="visible"/>
                                      </p:to>
                                    </p:set>
                                    <p:animEffect transition="in" filter="dissolve">
                                      <p:cBhvr additive="base">
                                        <p:cTn id="7" dur="500"/>
                                        <p:tgtEl>
                                          <p:spTgt spid="21506">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grpId="0" nodeType="clickEffect">
                                  <p:stCondLst>
                                    <p:cond delay="0"/>
                                  </p:stCondLst>
                                  <p:childTnLst>
                                    <p:set>
                                      <p:cBhvr additive="base">
                                        <p:cTn id="11" dur="1" fill="hold">
                                          <p:stCondLst>
                                            <p:cond delay="0"/>
                                          </p:stCondLst>
                                        </p:cTn>
                                        <p:tgtEl>
                                          <p:spTgt spid="21506">
                                            <p:txEl>
                                              <p:pRg st="1" end="1"/>
                                            </p:txEl>
                                          </p:spTgt>
                                        </p:tgtEl>
                                        <p:attrNameLst>
                                          <p:attrName>style.visibility</p:attrName>
                                        </p:attrNameLst>
                                      </p:cBhvr>
                                      <p:to>
                                        <p:strVal val="visible"/>
                                      </p:to>
                                    </p:set>
                                    <p:animEffect transition="in" filter="dissolve">
                                      <p:cBhvr additive="base">
                                        <p:cTn id="12" dur="500"/>
                                        <p:tgtEl>
                                          <p:spTgt spid="21506">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grpId="0" nodeType="clickEffect">
                                  <p:stCondLst>
                                    <p:cond delay="0"/>
                                  </p:stCondLst>
                                  <p:childTnLst>
                                    <p:set>
                                      <p:cBhvr additive="base">
                                        <p:cTn id="16" dur="1" fill="hold">
                                          <p:stCondLst>
                                            <p:cond delay="0"/>
                                          </p:stCondLst>
                                        </p:cTn>
                                        <p:tgtEl>
                                          <p:spTgt spid="21506">
                                            <p:txEl>
                                              <p:pRg st="2" end="2"/>
                                            </p:txEl>
                                          </p:spTgt>
                                        </p:tgtEl>
                                        <p:attrNameLst>
                                          <p:attrName>style.visibility</p:attrName>
                                        </p:attrNameLst>
                                      </p:cBhvr>
                                      <p:to>
                                        <p:strVal val="visible"/>
                                      </p:to>
                                    </p:set>
                                    <p:animEffect transition="in" filter="dissolve">
                                      <p:cBhvr additive="base">
                                        <p:cTn id="17" dur="500"/>
                                        <p:tgtEl>
                                          <p:spTgt spid="21506">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500" fill="hold" grpId="0" nodeType="clickEffect">
                                  <p:stCondLst>
                                    <p:cond delay="0"/>
                                  </p:stCondLst>
                                  <p:childTnLst>
                                    <p:set>
                                      <p:cBhvr additive="base">
                                        <p:cTn id="21" dur="1" fill="hold">
                                          <p:stCondLst>
                                            <p:cond delay="0"/>
                                          </p:stCondLst>
                                        </p:cTn>
                                        <p:tgtEl>
                                          <p:spTgt spid="21506">
                                            <p:txEl>
                                              <p:pRg st="3" end="3"/>
                                            </p:txEl>
                                          </p:spTgt>
                                        </p:tgtEl>
                                        <p:attrNameLst>
                                          <p:attrName>style.visibility</p:attrName>
                                        </p:attrNameLst>
                                      </p:cBhvr>
                                      <p:to>
                                        <p:strVal val="visible"/>
                                      </p:to>
                                    </p:set>
                                    <p:animEffect transition="in" filter="dissolve">
                                      <p:cBhvr additive="base">
                                        <p:cTn id="22" dur="500"/>
                                        <p:tgtEl>
                                          <p:spTgt spid="21506">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530" name="Rectangle 2"/>
          <p:cNvSpPr/>
          <p:nvPr/>
        </p:nvSpPr>
        <p:spPr>
          <a:xfrm>
            <a:off x="971550" y="1484312"/>
            <a:ext cx="7777162" cy="4968875"/>
          </a:xfrm>
          <a:prstGeom prst="rect">
            <a:avLst/>
          </a:prstGeom>
          <a:noFill/>
          <a:ln>
            <a:noFill/>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algn="just" eaLnBrk="1" hangingPunct="1">
              <a:lnSpc>
                <a:spcPct val="160000"/>
              </a:lnSpc>
              <a:spcBef>
                <a:spcPct val="20000"/>
              </a:spcBef>
              <a:buClr>
                <a:schemeClr val="folHlink"/>
              </a:buClr>
              <a:buSzPct val="60000"/>
              <a:buFont typeface="Wingdings" panose="05000000000000000000" pitchFamily="2" charset="2"/>
            </a:pPr>
            <a:r>
              <a:rPr lang="zh-CN" altLang="en-US" sz="3600">
                <a:solidFill>
                  <a:srgbClr val="000000"/>
                </a:solidFill>
                <a:latin typeface="Tahoma" panose="020b0604030504040204" pitchFamily="34" charset="0"/>
              </a:rPr>
              <a:t>例:</a:t>
            </a:r>
            <a:r>
              <a:rPr lang="zh-CN" altLang="en-US" sz="3200">
                <a:solidFill>
                  <a:srgbClr val="000000"/>
                </a:solidFill>
                <a:latin typeface="Tahoma" panose="020b0604030504040204" pitchFamily="34" charset="0"/>
              </a:rPr>
              <a:t>胃癌         肝癌          宫颈癌</a:t>
            </a:r>
          </a:p>
          <a:p>
            <a:pPr marL="342900" lvl="0" indent="-342900" algn="just" eaLnBrk="1" hangingPunct="1">
              <a:lnSpc>
                <a:spcPct val="220000"/>
              </a:lnSpc>
              <a:spcBef>
                <a:spcPct val="20000"/>
              </a:spcBef>
              <a:buClr>
                <a:schemeClr val="folHlink"/>
              </a:buClr>
              <a:buSzPct val="60000"/>
              <a:buFont typeface="Wingdings" panose="05000000000000000000" pitchFamily="2" charset="2"/>
            </a:pPr>
            <a:r>
              <a:rPr lang="zh-CN" altLang="en-US" sz="3200">
                <a:solidFill>
                  <a:srgbClr val="000000"/>
                </a:solidFill>
                <a:latin typeface="Tahoma" panose="020b0604030504040204" pitchFamily="34" charset="0"/>
              </a:rPr>
              <a:t>        钡餐         </a:t>
            </a:r>
            <a:r>
              <a:rPr lang="en-US" altLang="zh-CN" sz="3200">
                <a:solidFill>
                  <a:srgbClr val="000000"/>
                </a:solidFill>
                <a:latin typeface="Tahoma" panose="020b0604030504040204" pitchFamily="34" charset="0"/>
              </a:rPr>
              <a:t>AFP            </a:t>
            </a:r>
            <a:r>
              <a:rPr lang="zh-CN" altLang="en-US" sz="3200">
                <a:solidFill>
                  <a:srgbClr val="000000"/>
                </a:solidFill>
                <a:latin typeface="Tahoma" panose="020b0604030504040204" pitchFamily="34" charset="0"/>
              </a:rPr>
              <a:t>涂片</a:t>
            </a:r>
          </a:p>
          <a:p>
            <a:pPr marL="342900" lvl="0" indent="-342900" algn="just" eaLnBrk="1" hangingPunct="1">
              <a:lnSpc>
                <a:spcPct val="160000"/>
              </a:lnSpc>
              <a:spcBef>
                <a:spcPct val="20000"/>
              </a:spcBef>
              <a:buClr>
                <a:schemeClr val="folHlink"/>
              </a:buClr>
              <a:buSzPct val="60000"/>
              <a:buFont typeface="Wingdings" panose="05000000000000000000" pitchFamily="2" charset="2"/>
            </a:pPr>
            <a:r>
              <a:rPr lang="zh-CN" altLang="en-US" sz="3200">
                <a:solidFill>
                  <a:srgbClr val="000000"/>
                </a:solidFill>
                <a:latin typeface="Tahoma" panose="020b0604030504040204" pitchFamily="34" charset="0"/>
              </a:rPr>
              <a:t>                         </a:t>
            </a:r>
            <a:r>
              <a:rPr lang="en-US" altLang="zh-CN" sz="3200">
                <a:solidFill>
                  <a:srgbClr val="000000"/>
                </a:solidFill>
                <a:latin typeface="Tahoma" panose="020b0604030504040204" pitchFamily="34" charset="0"/>
              </a:rPr>
              <a:t>B</a:t>
            </a:r>
            <a:r>
              <a:rPr lang="zh-CN" altLang="en-US" sz="3200">
                <a:solidFill>
                  <a:srgbClr val="000000"/>
                </a:solidFill>
                <a:latin typeface="Tahoma" panose="020b0604030504040204" pitchFamily="34" charset="0"/>
              </a:rPr>
              <a:t>超           </a:t>
            </a:r>
            <a:r>
              <a:rPr lang="en-US" altLang="zh-CN" sz="3200">
                <a:solidFill>
                  <a:srgbClr val="000000"/>
                </a:solidFill>
                <a:latin typeface="Tahoma" panose="020b0604030504040204" pitchFamily="34" charset="0"/>
              </a:rPr>
              <a:t>B</a:t>
            </a:r>
            <a:r>
              <a:rPr lang="zh-CN" altLang="en-US" sz="3200">
                <a:solidFill>
                  <a:srgbClr val="000000"/>
                </a:solidFill>
                <a:latin typeface="Tahoma" panose="020b0604030504040204" pitchFamily="34" charset="0"/>
              </a:rPr>
              <a:t>超</a:t>
            </a:r>
          </a:p>
          <a:p>
            <a:pPr marL="342900" lvl="0" indent="-342900" algn="just" eaLnBrk="1" hangingPunct="1">
              <a:lnSpc>
                <a:spcPct val="160000"/>
              </a:lnSpc>
              <a:spcBef>
                <a:spcPct val="20000"/>
              </a:spcBef>
              <a:buClr>
                <a:schemeClr val="folHlink"/>
              </a:buClr>
              <a:buSzPct val="60000"/>
              <a:buFont typeface="Wingdings" panose="05000000000000000000" pitchFamily="2" charset="2"/>
            </a:pPr>
            <a:endParaRPr lang="zh-CN" altLang="en-US" sz="3200">
              <a:solidFill>
                <a:srgbClr val="000000"/>
              </a:solidFill>
              <a:latin typeface="Tahoma" panose="020b0604030504040204" pitchFamily="34" charset="0"/>
            </a:endParaRPr>
          </a:p>
          <a:p>
            <a:pPr marL="342900" lvl="0" indent="-342900" algn="just" eaLnBrk="1" hangingPunct="1">
              <a:lnSpc>
                <a:spcPct val="160000"/>
              </a:lnSpc>
              <a:spcBef>
                <a:spcPct val="20000"/>
              </a:spcBef>
              <a:buClr>
                <a:schemeClr val="folHlink"/>
              </a:buClr>
              <a:buSzPct val="60000"/>
              <a:buFont typeface="Wingdings" panose="05000000000000000000" pitchFamily="2" charset="2"/>
            </a:pPr>
            <a:r>
              <a:rPr lang="zh-CN" altLang="en-US" sz="3200">
                <a:solidFill>
                  <a:srgbClr val="000000"/>
                </a:solidFill>
                <a:latin typeface="Tahoma" panose="020b0604030504040204" pitchFamily="34" charset="0"/>
              </a:rPr>
              <a:t>        </a:t>
            </a:r>
            <a:r>
              <a:rPr lang="zh-CN" altLang="en-US" sz="3200" b="1">
                <a:solidFill>
                  <a:srgbClr val="000000"/>
                </a:solidFill>
                <a:latin typeface="Tahoma" panose="020b0604030504040204" pitchFamily="34" charset="0"/>
              </a:rPr>
              <a:t>活检          </a:t>
            </a:r>
            <a:r>
              <a:rPr lang="en-US" altLang="zh-CN" sz="3200" b="1">
                <a:solidFill>
                  <a:srgbClr val="000000"/>
                </a:solidFill>
                <a:latin typeface="Tahoma" panose="020b0604030504040204" pitchFamily="34" charset="0"/>
              </a:rPr>
              <a:t>CT</a:t>
            </a:r>
            <a:r>
              <a:rPr lang="zh-CN" altLang="en-US" sz="3200" b="1">
                <a:solidFill>
                  <a:srgbClr val="000000"/>
                </a:solidFill>
                <a:latin typeface="Tahoma" panose="020b0604030504040204" pitchFamily="34" charset="0"/>
              </a:rPr>
              <a:t>扫描           活检</a:t>
            </a:r>
          </a:p>
        </p:txBody>
      </p:sp>
      <p:cxnSp>
        <p:nvCxnSpPr>
          <p:cNvPr id="22531" name="Line 3"/>
          <p:cNvCxnSpPr/>
          <p:nvPr/>
        </p:nvCxnSpPr>
        <p:spPr>
          <a:xfrm flipH="1">
            <a:off x="2339975" y="2349500"/>
            <a:ext cx="0" cy="647700"/>
          </a:xfrm>
          <a:prstGeom prst="line">
            <a:avLst/>
          </a:prstGeom>
          <a:noFill/>
          <a:ln w="38100">
            <a:solidFill>
              <a:schemeClr val="tx1"/>
            </a:solidFill>
            <a:miter lim="800000"/>
            <a:tailEnd type="triangle"/>
          </a:ln>
        </p:spPr>
      </p:cxnSp>
      <p:cxnSp>
        <p:nvCxnSpPr>
          <p:cNvPr id="22532" name="Line 4"/>
          <p:cNvCxnSpPr/>
          <p:nvPr/>
        </p:nvCxnSpPr>
        <p:spPr>
          <a:xfrm flipH="1">
            <a:off x="4067175" y="2349500"/>
            <a:ext cx="0" cy="647700"/>
          </a:xfrm>
          <a:prstGeom prst="line">
            <a:avLst/>
          </a:prstGeom>
          <a:noFill/>
          <a:ln w="38100">
            <a:solidFill>
              <a:schemeClr val="tx1"/>
            </a:solidFill>
            <a:miter lim="800000"/>
            <a:tailEnd type="triangle"/>
          </a:ln>
        </p:spPr>
      </p:cxnSp>
      <p:cxnSp>
        <p:nvCxnSpPr>
          <p:cNvPr id="22533" name="Line 6"/>
          <p:cNvCxnSpPr/>
          <p:nvPr/>
        </p:nvCxnSpPr>
        <p:spPr>
          <a:xfrm flipH="1">
            <a:off x="2339975" y="3789362"/>
            <a:ext cx="0" cy="647700"/>
          </a:xfrm>
          <a:prstGeom prst="line">
            <a:avLst/>
          </a:prstGeom>
          <a:noFill/>
          <a:ln w="38100">
            <a:solidFill>
              <a:schemeClr val="tx1"/>
            </a:solidFill>
            <a:miter lim="800000"/>
            <a:tailEnd type="triangle"/>
          </a:ln>
        </p:spPr>
      </p:cxnSp>
      <p:cxnSp>
        <p:nvCxnSpPr>
          <p:cNvPr id="22534" name="Line 11"/>
          <p:cNvCxnSpPr/>
          <p:nvPr/>
        </p:nvCxnSpPr>
        <p:spPr>
          <a:xfrm flipH="1">
            <a:off x="4140200" y="3789362"/>
            <a:ext cx="0" cy="647700"/>
          </a:xfrm>
          <a:prstGeom prst="line">
            <a:avLst/>
          </a:prstGeom>
          <a:noFill/>
          <a:ln w="38100">
            <a:solidFill>
              <a:schemeClr val="tx1"/>
            </a:solidFill>
            <a:miter lim="800000"/>
            <a:tailEnd type="triangle"/>
          </a:ln>
        </p:spPr>
      </p:cxnSp>
      <p:cxnSp>
        <p:nvCxnSpPr>
          <p:cNvPr id="22535" name="Line 12"/>
          <p:cNvCxnSpPr/>
          <p:nvPr/>
        </p:nvCxnSpPr>
        <p:spPr>
          <a:xfrm flipH="1">
            <a:off x="6084888" y="3644900"/>
            <a:ext cx="0" cy="647700"/>
          </a:xfrm>
          <a:prstGeom prst="line">
            <a:avLst/>
          </a:prstGeom>
          <a:noFill/>
          <a:ln w="38100">
            <a:solidFill>
              <a:schemeClr val="tx1"/>
            </a:solidFill>
            <a:miter lim="800000"/>
            <a:tailEnd type="triangle"/>
          </a:ln>
        </p:spPr>
      </p:cxnSp>
      <p:cxnSp>
        <p:nvCxnSpPr>
          <p:cNvPr id="22536" name="Line 13"/>
          <p:cNvCxnSpPr/>
          <p:nvPr/>
        </p:nvCxnSpPr>
        <p:spPr>
          <a:xfrm flipH="1">
            <a:off x="6084888" y="2349500"/>
            <a:ext cx="0" cy="647700"/>
          </a:xfrm>
          <a:prstGeom prst="line">
            <a:avLst/>
          </a:prstGeom>
          <a:noFill/>
          <a:ln w="38100">
            <a:solidFill>
              <a:schemeClr val="tx1"/>
            </a:solidFill>
            <a:miter lim="800000"/>
            <a:tailEnd type="triangle"/>
          </a:ln>
        </p:spPr>
      </p:cxnSp>
    </p:spTree>
  </p:cSld>
  <p:clrMapOvr>
    <a:masterClrMapping/>
  </p:clrMapOvr>
  <p:transition>
    <p:wheel spokes="3"/>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3554" name="Rectangle 3"/>
          <p:cNvSpPr/>
          <p:nvPr>
            <p:ph type="body" idx="4294967295"/>
          </p:nvPr>
        </p:nvSpPr>
        <p:spPr>
          <a:xfrm>
            <a:off x="1258888" y="1989138"/>
            <a:ext cx="7439025" cy="41656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lgn="just" eaLnBrk="1" hangingPunct="1"/>
            <a:r>
              <a:rPr lang="zh-CN" altLang="en-US" sz="3600" b="1">
                <a:solidFill>
                  <a:srgbClr val="000000"/>
                </a:solidFill>
                <a:latin typeface="楷体_GB2312" pitchFamily="49" charset="-122"/>
              </a:rPr>
              <a:t>筛检方法 要求</a:t>
            </a:r>
          </a:p>
          <a:p>
            <a:pPr lvl="1" algn="just" eaLnBrk="1" hangingPunct="1">
              <a:lnSpc>
                <a:spcPct val="200000"/>
              </a:lnSpc>
            </a:pPr>
            <a:r>
              <a:rPr lang="zh-CN" altLang="en-US">
                <a:solidFill>
                  <a:srgbClr val="000000"/>
                </a:solidFill>
                <a:latin typeface="楷体_GB2312" pitchFamily="49" charset="-122"/>
              </a:rPr>
              <a:t>灵敏度高,一定特异度</a:t>
            </a:r>
          </a:p>
          <a:p>
            <a:pPr lvl="1" algn="just" eaLnBrk="1" hangingPunct="1">
              <a:lnSpc>
                <a:spcPct val="200000"/>
              </a:lnSpc>
            </a:pPr>
            <a:r>
              <a:rPr lang="zh-CN" altLang="en-US">
                <a:solidFill>
                  <a:srgbClr val="000000"/>
                </a:solidFill>
                <a:latin typeface="楷体_GB2312" pitchFamily="49" charset="-122"/>
              </a:rPr>
              <a:t>简单、价廉、快速</a:t>
            </a:r>
          </a:p>
          <a:p>
            <a:pPr lvl="1" algn="just" eaLnBrk="1" hangingPunct="1">
              <a:lnSpc>
                <a:spcPct val="200000"/>
              </a:lnSpc>
            </a:pPr>
            <a:r>
              <a:rPr lang="zh-CN" altLang="en-US">
                <a:solidFill>
                  <a:srgbClr val="000000"/>
                </a:solidFill>
                <a:latin typeface="楷体_GB2312" pitchFamily="49" charset="-122"/>
              </a:rPr>
              <a:t>安全、群众易接受</a:t>
            </a:r>
          </a:p>
          <a:p>
            <a:pPr lvl="0" eaLnBrk="1" hangingPunct="1"/>
            <a:endParaRPr lang="zh-CN" altLang="en-US">
              <a:solidFill>
                <a:srgbClr val="000000"/>
              </a:solidFill>
              <a:latin typeface="楷体_GB2312" pitchFamily="49" charset="-122"/>
            </a:endParaRPr>
          </a:p>
        </p:txBody>
      </p:sp>
    </p:spTree>
  </p:cSld>
  <p:clrMapOvr>
    <a:masterClrMapping/>
  </p:clrMapOvr>
  <p:transition>
    <p:wheel spokes="3"/>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50" name="矩形 2"/>
          <p:cNvSpPr/>
          <p:nvPr/>
        </p:nvSpPr>
        <p:spPr>
          <a:xfrm>
            <a:off x="1846263" y="2346325"/>
            <a:ext cx="5899150" cy="584200"/>
          </a:xfrm>
          <a:prstGeom prst="rect">
            <a:avLst/>
          </a:prstGeom>
          <a:noFill/>
          <a:ln w="9525">
            <a:noFill/>
          </a:ln>
        </p:spPr>
        <p:txBody>
          <a:bodyPr wrap="none"/>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5pPr>
          </a:lstStyle>
          <a:p>
            <a:pPr algn="ctr" defTabSz="914400" fontAlgn="base">
              <a:buClrTx/>
              <a:buSzTx/>
              <a:buFont typeface="Arial" pitchFamily="34" charset="0"/>
            </a:pPr>
            <a:r>
              <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rPr>
              <a:t>大家有疑问的，可以询问和交流</a:t>
            </a:r>
            <a:endParaRPr lang="zh-CN" altLang="en-US" sz="3200" b="1" strike="noStrike" baseline="0"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endParaRPr>
          </a:p>
        </p:txBody>
      </p:sp>
      <p:sp>
        <p:nvSpPr>
          <p:cNvPr id="2051" name="文本框 1"/>
          <p:cNvSpPr/>
          <p:nvPr/>
        </p:nvSpPr>
        <p:spPr>
          <a:xfrm>
            <a:off x="4457700" y="4565650"/>
            <a:ext cx="3171825" cy="368300"/>
          </a:xfrm>
          <a:prstGeom prst="rect">
            <a:avLst/>
          </a:prstGeom>
          <a:noFill/>
          <a:ln w="9525">
            <a:noFill/>
          </a:ln>
        </p:spPr>
        <p:txBody>
          <a:bodyPr wrap="none" anchor="t"/>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sz="1800" b="0" i="0" u="none" baseline="0">
                <a:solidFill>
                  <a:schemeClr val="tx1"/>
                </a:solidFill>
                <a:latin typeface="Garamond" pitchFamily="18" charset="0"/>
                <a:ea typeface="宋体" panose="02010600030101010101" pitchFamily="2" charset="-122"/>
              </a:defRPr>
            </a:lvl5pPr>
          </a:lstStyle>
          <a:p>
            <a:pPr fontAlgn="base"/>
            <a:r>
              <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cs typeface="+mn-cs"/>
                <a:sym typeface="宋体" panose="02010600030101010101" pitchFamily="2" charset="-122"/>
              </a:rPr>
              <a:t>可以互相讨论下，但要小声点</a:t>
            </a:r>
            <a:endParaRPr lang="zh-CN" altLang="en-US" b="1" strike="noStrike" noProof="1">
              <a:solidFill>
                <a:srgbClr val="000000"/>
              </a:solidFill>
              <a:effectLst>
                <a:outerShdw blurRad="38100" dist="38100" dir="2700000">
                  <a:srgbClr val="C0C0C0"/>
                </a:outerShdw>
              </a:effectLst>
              <a:latin typeface="Times New Roman" panose="02020603050405020304" pitchFamily="18" charset="0"/>
              <a:ea typeface="宋体" panose="02010600030101010101" pitchFamily="2" charset="-122"/>
              <a:sym typeface="宋体" panose="02010600030101010101" pitchFamily="2" charset="-122"/>
            </a:endParaRPr>
          </a:p>
        </p:txBody>
      </p:sp>
    </p:spTree>
  </p:cSld>
  <p:clrMapOvr>
    <a:masterClrMapping/>
  </p:clrMapOvr>
  <p:transition>
    <p:wheel spokes="3"/>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4578" name="Rectangle 2"/>
          <p:cNvSpPr/>
          <p:nvPr>
            <p:ph type="title" idx="4294967295"/>
          </p:nvPr>
        </p:nvSpPr>
        <p:spPr>
          <a:xfrm>
            <a:off x="827088" y="260350"/>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4800" b="1">
                <a:solidFill>
                  <a:srgbClr val="000000"/>
                </a:solidFill>
              </a:rPr>
              <a:t>诊断试验(</a:t>
            </a:r>
            <a:r>
              <a:rPr lang="en-US" altLang="zh-CN" sz="4800" b="1">
                <a:solidFill>
                  <a:srgbClr val="000000"/>
                </a:solidFill>
              </a:rPr>
              <a:t>diagnostic test)</a:t>
            </a:r>
          </a:p>
        </p:txBody>
      </p:sp>
      <p:sp>
        <p:nvSpPr>
          <p:cNvPr id="24579" name="Rectangle 3"/>
          <p:cNvSpPr/>
          <p:nvPr>
            <p:ph type="body" idx="4294967295"/>
          </p:nvPr>
        </p:nvSpPr>
        <p:spPr>
          <a:xfrm>
            <a:off x="684212" y="2276475"/>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b="1">
                <a:solidFill>
                  <a:srgbClr val="000000"/>
                </a:solidFill>
              </a:rPr>
              <a:t>指用某种</a:t>
            </a:r>
            <a:r>
              <a:rPr lang="en-US" altLang="zh-CN" b="1">
                <a:solidFill>
                  <a:srgbClr val="000000"/>
                </a:solidFill>
              </a:rPr>
              <a:t>/</a:t>
            </a:r>
            <a:r>
              <a:rPr lang="zh-CN" altLang="en-US" b="1">
                <a:solidFill>
                  <a:srgbClr val="000000"/>
                </a:solidFill>
              </a:rPr>
              <a:t>某些试验方法把患某种疾病得病人从可疑患者及无病者中区分出来(就是用于确定和排除疾病得试验方法)</a:t>
            </a:r>
          </a:p>
        </p:txBody>
      </p:sp>
    </p:spTree>
  </p:cSld>
  <p:clrMapOvr>
    <a:masterClrMapping/>
  </p:clrMapOvr>
  <p:transition>
    <p:wheel spokes="3"/>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5602"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b="1">
                <a:solidFill>
                  <a:srgbClr val="000000"/>
                </a:solidFill>
              </a:rPr>
              <a:t>临床检验</a:t>
            </a:r>
          </a:p>
          <a:p>
            <a:pPr lvl="0" eaLnBrk="1" hangingPunct="1">
              <a:lnSpc>
                <a:spcPct val="125000"/>
              </a:lnSpc>
            </a:pPr>
            <a:r>
              <a:rPr lang="zh-CN" altLang="en-US" b="1">
                <a:solidFill>
                  <a:srgbClr val="000000"/>
                </a:solidFill>
              </a:rPr>
              <a:t>仪器检查</a:t>
            </a:r>
          </a:p>
          <a:p>
            <a:pPr lvl="0" eaLnBrk="1" hangingPunct="1">
              <a:lnSpc>
                <a:spcPct val="125000"/>
              </a:lnSpc>
            </a:pPr>
            <a:r>
              <a:rPr lang="zh-CN" altLang="en-US" b="1">
                <a:solidFill>
                  <a:srgbClr val="000000"/>
                </a:solidFill>
              </a:rPr>
              <a:t>影像诊断</a:t>
            </a:r>
          </a:p>
          <a:p>
            <a:pPr lvl="0" eaLnBrk="1" hangingPunct="1">
              <a:lnSpc>
                <a:spcPct val="125000"/>
              </a:lnSpc>
            </a:pPr>
            <a:r>
              <a:rPr lang="zh-CN" altLang="en-US" b="1">
                <a:solidFill>
                  <a:srgbClr val="000000"/>
                </a:solidFill>
              </a:rPr>
              <a:t>特异症状</a:t>
            </a:r>
          </a:p>
          <a:p>
            <a:pPr lvl="0" eaLnBrk="1" hangingPunct="1">
              <a:lnSpc>
                <a:spcPct val="125000"/>
              </a:lnSpc>
            </a:pPr>
            <a:r>
              <a:rPr lang="en-US" altLang="zh-CN" b="1">
                <a:solidFill>
                  <a:srgbClr val="000000"/>
                </a:solidFill>
                <a:latin typeface="Arial" pitchFamily="34" charset="0"/>
              </a:rPr>
              <a:t>……</a:t>
            </a:r>
          </a:p>
        </p:txBody>
      </p:sp>
    </p:spTree>
  </p:cSld>
  <p:clrMapOvr>
    <a:masterClrMapping/>
  </p:clrMapOvr>
  <p:transition>
    <p:wheel spokes="3"/>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6626"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诊断试验目得</a:t>
            </a:r>
          </a:p>
        </p:txBody>
      </p:sp>
      <p:sp>
        <p:nvSpPr>
          <p:cNvPr id="26627"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40000"/>
              </a:lnSpc>
            </a:pPr>
            <a:r>
              <a:rPr lang="zh-CN" altLang="en-US">
                <a:solidFill>
                  <a:srgbClr val="000000"/>
                </a:solidFill>
              </a:rPr>
              <a:t>诊断疾病  </a:t>
            </a:r>
          </a:p>
          <a:p>
            <a:pPr lvl="0" eaLnBrk="1" hangingPunct="1">
              <a:lnSpc>
                <a:spcPct val="140000"/>
              </a:lnSpc>
            </a:pPr>
            <a:r>
              <a:rPr lang="zh-CN" altLang="en-US">
                <a:solidFill>
                  <a:srgbClr val="000000"/>
                </a:solidFill>
              </a:rPr>
              <a:t>从可疑人群中发现病人</a:t>
            </a:r>
          </a:p>
          <a:p>
            <a:pPr lvl="0" eaLnBrk="1" hangingPunct="1">
              <a:lnSpc>
                <a:spcPct val="140000"/>
              </a:lnSpc>
            </a:pPr>
            <a:r>
              <a:rPr lang="zh-CN" altLang="en-US">
                <a:solidFill>
                  <a:srgbClr val="000000"/>
                </a:solidFill>
              </a:rPr>
              <a:t>随访病情观察</a:t>
            </a:r>
          </a:p>
          <a:p>
            <a:pPr lvl="0" eaLnBrk="1" hangingPunct="1">
              <a:lnSpc>
                <a:spcPct val="140000"/>
              </a:lnSpc>
            </a:pPr>
            <a:r>
              <a:rPr lang="zh-CN" altLang="en-US">
                <a:solidFill>
                  <a:srgbClr val="000000"/>
                </a:solidFill>
              </a:rPr>
              <a:t>疗效判定指标</a:t>
            </a:r>
          </a:p>
          <a:p>
            <a:pPr lvl="0" eaLnBrk="1" hangingPunct="1"/>
            <a:endParaRPr lang="zh-CN" altLang="en-US">
              <a:solidFill>
                <a:srgbClr val="000000"/>
              </a:solidFill>
            </a:endParaRPr>
          </a:p>
        </p:txBody>
      </p:sp>
    </p:spTree>
  </p:cSld>
  <p:clrMapOvr>
    <a:masterClrMapping/>
  </p:clrMapOvr>
  <p:transition>
    <p:wheel spokes="3"/>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pSp>
        <p:nvGrpSpPr>
          <p:cNvPr id="27650" name="Group 2"/>
          <p:cNvGrpSpPr/>
          <p:nvPr/>
        </p:nvGrpSpPr>
        <p:grpSpPr>
          <a:xfrm>
            <a:off x="611188" y="1484312"/>
            <a:ext cx="8135938" cy="4537075"/>
            <a:chOff x="476" y="935"/>
            <a:chExt cx="4853" cy="2722"/>
          </a:xfrm>
        </p:grpSpPr>
        <p:grpSp>
          <p:nvGrpSpPr>
            <p:cNvPr id="27689" name="Group 3"/>
            <p:cNvGrpSpPr/>
            <p:nvPr/>
          </p:nvGrpSpPr>
          <p:grpSpPr>
            <a:xfrm>
              <a:off x="3651" y="935"/>
              <a:ext cx="1678" cy="2359"/>
              <a:chOff x="3651" y="935"/>
              <a:chExt cx="1678" cy="2359"/>
            </a:xfrm>
          </p:grpSpPr>
          <p:cxnSp>
            <p:nvCxnSpPr>
              <p:cNvPr id="27693" name="Line 4"/>
              <p:cNvCxnSpPr/>
              <p:nvPr/>
            </p:nvCxnSpPr>
            <p:spPr>
              <a:xfrm flipH="1">
                <a:off x="4830" y="965"/>
                <a:ext cx="499" cy="0"/>
              </a:xfrm>
              <a:prstGeom prst="line">
                <a:avLst/>
              </a:prstGeom>
              <a:noFill/>
              <a:ln w="57150">
                <a:solidFill>
                  <a:srgbClr val="66FF66"/>
                </a:solidFill>
                <a:prstDash val="sysDot"/>
                <a:miter lim="800000"/>
                <a:tailEnd type="triangle"/>
              </a:ln>
            </p:spPr>
          </p:cxnSp>
          <p:cxnSp>
            <p:nvCxnSpPr>
              <p:cNvPr id="27694" name="Line 5"/>
              <p:cNvCxnSpPr/>
              <p:nvPr/>
            </p:nvCxnSpPr>
            <p:spPr>
              <a:xfrm>
                <a:off x="3651" y="3294"/>
                <a:ext cx="1678" cy="0"/>
              </a:xfrm>
              <a:prstGeom prst="line">
                <a:avLst/>
              </a:prstGeom>
              <a:noFill/>
              <a:ln w="57150">
                <a:solidFill>
                  <a:srgbClr val="66FF66"/>
                </a:solidFill>
                <a:prstDash val="sysDot"/>
                <a:miter lim="800000"/>
              </a:ln>
            </p:spPr>
          </p:cxnSp>
          <p:cxnSp>
            <p:nvCxnSpPr>
              <p:cNvPr id="27695" name="Line 6"/>
              <p:cNvCxnSpPr/>
              <p:nvPr/>
            </p:nvCxnSpPr>
            <p:spPr>
              <a:xfrm flipH="1" flipV="1">
                <a:off x="5329" y="935"/>
                <a:ext cx="0" cy="2359"/>
              </a:xfrm>
              <a:prstGeom prst="line">
                <a:avLst/>
              </a:prstGeom>
              <a:noFill/>
              <a:ln w="57150">
                <a:solidFill>
                  <a:srgbClr val="66FF66"/>
                </a:solidFill>
                <a:prstDash val="sysDot"/>
                <a:miter lim="800000"/>
              </a:ln>
            </p:spPr>
          </p:cxnSp>
        </p:grpSp>
        <p:grpSp>
          <p:nvGrpSpPr>
            <p:cNvPr id="27690" name="Group 7"/>
            <p:cNvGrpSpPr/>
            <p:nvPr/>
          </p:nvGrpSpPr>
          <p:grpSpPr>
            <a:xfrm>
              <a:off x="476" y="3067"/>
              <a:ext cx="1179" cy="590"/>
              <a:chOff x="476" y="3067"/>
              <a:chExt cx="1179" cy="590"/>
            </a:xfrm>
          </p:grpSpPr>
          <p:cxnSp>
            <p:nvCxnSpPr>
              <p:cNvPr id="27691" name="Line 8"/>
              <p:cNvCxnSpPr/>
              <p:nvPr/>
            </p:nvCxnSpPr>
            <p:spPr>
              <a:xfrm flipH="1">
                <a:off x="1066" y="3339"/>
                <a:ext cx="589" cy="0"/>
              </a:xfrm>
              <a:prstGeom prst="line">
                <a:avLst/>
              </a:prstGeom>
              <a:noFill/>
              <a:ln w="57150">
                <a:solidFill>
                  <a:srgbClr val="66FF66"/>
                </a:solidFill>
                <a:prstDash val="sysDot"/>
                <a:miter lim="800000"/>
                <a:tailEnd type="triangle"/>
              </a:ln>
            </p:spPr>
          </p:cxnSp>
          <p:sp>
            <p:nvSpPr>
              <p:cNvPr id="27692" name="Rectangle 9"/>
              <p:cNvSpPr/>
              <p:nvPr/>
            </p:nvSpPr>
            <p:spPr>
              <a:xfrm>
                <a:off x="476" y="3067"/>
                <a:ext cx="590" cy="590"/>
              </a:xfrm>
              <a:prstGeom prst="rect">
                <a:avLst/>
              </a:prstGeom>
              <a:solidFill>
                <a:srgbClr val="FFFF66"/>
              </a:solidFill>
              <a:ln w="38100">
                <a:solidFill>
                  <a:schemeClr val="tx1"/>
                </a:solidFill>
                <a:miter lim="800000"/>
              </a:ln>
            </p:spPr>
            <p:txBody>
              <a:bodyPr wrap="none" anchor="ctr"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临床</a:t>
                </a:r>
              </a:p>
              <a:p>
                <a:pPr marL="0" lvl="0" indent="0" algn="ctr" eaLnBrk="1" hangingPunct="1"/>
                <a:r>
                  <a:rPr lang="zh-CN" altLang="en-US" sz="2800" b="1">
                    <a:solidFill>
                      <a:srgbClr val="000000"/>
                    </a:solidFill>
                    <a:ea typeface="楷体_GB2312" pitchFamily="49" charset="-122"/>
                  </a:rPr>
                  <a:t>治疗</a:t>
                </a:r>
              </a:p>
            </p:txBody>
          </p:sp>
        </p:grpSp>
      </p:grpSp>
      <p:sp>
        <p:nvSpPr>
          <p:cNvPr id="27651" name="AutoShape 10"/>
          <p:cNvSpPr/>
          <p:nvPr/>
        </p:nvSpPr>
        <p:spPr>
          <a:xfrm>
            <a:off x="1979612" y="404812"/>
            <a:ext cx="2447925" cy="647700"/>
          </a:xfrm>
          <a:prstGeom prst="roundRect">
            <a:avLst>
              <a:gd name="adj" fmla="val 16667"/>
            </a:avLst>
          </a:prstGeom>
          <a:solidFill>
            <a:schemeClr val="tx2"/>
          </a:solidFill>
          <a:ln w="38100">
            <a:solidFill>
              <a:schemeClr val="tx1"/>
            </a:solidFill>
            <a:miter lim="800000"/>
          </a:ln>
        </p:spPr>
        <p:txBody>
          <a:bodyPr wrap="none" anchor="ctr"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表面健康人群</a:t>
            </a:r>
          </a:p>
        </p:txBody>
      </p:sp>
      <p:grpSp>
        <p:nvGrpSpPr>
          <p:cNvPr id="27652" name="Group 11"/>
          <p:cNvGrpSpPr/>
          <p:nvPr/>
        </p:nvGrpSpPr>
        <p:grpSpPr>
          <a:xfrm>
            <a:off x="2051050" y="1341438"/>
            <a:ext cx="1728788" cy="1008062"/>
            <a:chOff x="1292" y="845"/>
            <a:chExt cx="1089" cy="635"/>
          </a:xfrm>
        </p:grpSpPr>
        <p:sp>
          <p:nvSpPr>
            <p:cNvPr id="27687" name="Freeform 12"/>
            <p:cNvSpPr/>
            <p:nvPr/>
          </p:nvSpPr>
          <p:spPr bwMode="gray">
            <a:xfrm>
              <a:off x="1292" y="845"/>
              <a:ext cx="479" cy="601"/>
            </a:xfrm>
            <a:custGeom>
              <a:gdLst>
                <a:gd name="GT0" fmla="+- l w 0"/>
                <a:gd name="GT1" fmla="+- t h 0"/>
              </a:gdLst>
              <a:cxnLst>
                <a:cxn ang="0">
                  <a:pos x="580" y="0"/>
                </a:cxn>
                <a:cxn ang="0">
                  <a:pos x="578" y="90"/>
                </a:cxn>
                <a:cxn ang="0">
                  <a:pos x="568" y="174"/>
                </a:cxn>
                <a:cxn ang="0">
                  <a:pos x="552" y="252"/>
                </a:cxn>
                <a:cxn ang="0">
                  <a:pos x="526" y="324"/>
                </a:cxn>
                <a:cxn ang="0">
                  <a:pos x="494" y="390"/>
                </a:cxn>
                <a:cxn ang="0">
                  <a:pos x="452" y="450"/>
                </a:cxn>
                <a:cxn ang="0">
                  <a:pos x="402" y="508"/>
                </a:cxn>
                <a:cxn ang="0">
                  <a:pos x="342" y="560"/>
                </a:cxn>
                <a:cxn ang="0">
                  <a:pos x="270" y="610"/>
                </a:cxn>
                <a:cxn ang="0">
                  <a:pos x="188" y="656"/>
                </a:cxn>
                <a:cxn ang="0">
                  <a:pos x="188" y="798"/>
                </a:cxn>
                <a:cxn ang="0">
                  <a:pos x="0" y="514"/>
                </a:cxn>
                <a:cxn ang="0">
                  <a:pos x="188" y="230"/>
                </a:cxn>
                <a:cxn ang="0">
                  <a:pos x="188" y="372"/>
                </a:cxn>
                <a:cxn ang="0">
                  <a:pos x="224" y="368"/>
                </a:cxn>
                <a:cxn ang="0">
                  <a:pos x="264" y="356"/>
                </a:cxn>
                <a:cxn ang="0">
                  <a:pos x="306" y="336"/>
                </a:cxn>
                <a:cxn ang="0">
                  <a:pos x="348" y="310"/>
                </a:cxn>
                <a:cxn ang="0">
                  <a:pos x="392" y="280"/>
                </a:cxn>
                <a:cxn ang="0">
                  <a:pos x="432" y="246"/>
                </a:cxn>
                <a:cxn ang="0">
                  <a:pos x="472" y="208"/>
                </a:cxn>
                <a:cxn ang="0">
                  <a:pos x="506" y="166"/>
                </a:cxn>
                <a:cxn ang="0">
                  <a:pos x="536" y="124"/>
                </a:cxn>
                <a:cxn ang="0">
                  <a:pos x="558" y="82"/>
                </a:cxn>
                <a:cxn ang="0">
                  <a:pos x="574" y="40"/>
                </a:cxn>
                <a:cxn ang="0">
                  <a:pos x="578" y="0"/>
                </a:cxn>
                <a:cxn ang="0">
                  <a:pos x="580" y="0"/>
                </a:cxn>
              </a:cxnLst>
              <a:rect l="l" t="t" r="GT0" b="GT1"/>
              <a:pathLst>
                <a:path w="580" h="798">
                  <a:moveTo>
                    <a:pt x="580" y="0"/>
                  </a:moveTo>
                  <a:lnTo>
                    <a:pt x="578" y="90"/>
                  </a:lnTo>
                  <a:lnTo>
                    <a:pt x="568" y="174"/>
                  </a:lnTo>
                  <a:lnTo>
                    <a:pt x="552" y="252"/>
                  </a:lnTo>
                  <a:lnTo>
                    <a:pt x="526" y="324"/>
                  </a:lnTo>
                  <a:lnTo>
                    <a:pt x="494" y="390"/>
                  </a:lnTo>
                  <a:lnTo>
                    <a:pt x="452" y="450"/>
                  </a:lnTo>
                  <a:lnTo>
                    <a:pt x="402" y="508"/>
                  </a:lnTo>
                  <a:lnTo>
                    <a:pt x="342" y="560"/>
                  </a:lnTo>
                  <a:lnTo>
                    <a:pt x="270" y="610"/>
                  </a:lnTo>
                  <a:lnTo>
                    <a:pt x="188" y="656"/>
                  </a:lnTo>
                  <a:lnTo>
                    <a:pt x="188" y="798"/>
                  </a:lnTo>
                  <a:lnTo>
                    <a:pt x="0" y="514"/>
                  </a:lnTo>
                  <a:lnTo>
                    <a:pt x="188" y="230"/>
                  </a:lnTo>
                  <a:lnTo>
                    <a:pt x="188" y="372"/>
                  </a:lnTo>
                  <a:lnTo>
                    <a:pt x="224" y="368"/>
                  </a:lnTo>
                  <a:lnTo>
                    <a:pt x="264" y="356"/>
                  </a:lnTo>
                  <a:lnTo>
                    <a:pt x="306" y="336"/>
                  </a:lnTo>
                  <a:lnTo>
                    <a:pt x="348" y="310"/>
                  </a:lnTo>
                  <a:lnTo>
                    <a:pt x="392" y="280"/>
                  </a:lnTo>
                  <a:lnTo>
                    <a:pt x="432" y="246"/>
                  </a:lnTo>
                  <a:lnTo>
                    <a:pt x="472" y="208"/>
                  </a:lnTo>
                  <a:lnTo>
                    <a:pt x="506" y="166"/>
                  </a:lnTo>
                  <a:lnTo>
                    <a:pt x="536" y="124"/>
                  </a:lnTo>
                  <a:lnTo>
                    <a:pt x="558" y="82"/>
                  </a:lnTo>
                  <a:lnTo>
                    <a:pt x="574" y="40"/>
                  </a:lnTo>
                  <a:lnTo>
                    <a:pt x="578" y="0"/>
                  </a:lnTo>
                  <a:lnTo>
                    <a:pt x="580" y="0"/>
                  </a:lnTo>
                  <a:close/>
                </a:path>
              </a:pathLst>
            </a:custGeom>
            <a:gradFill rotWithShape="1">
              <a:gsLst>
                <a:gs pos="0">
                  <a:schemeClr val="accent2"/>
                </a:gs>
                <a:gs pos="100000">
                  <a:srgbClr val="FFE15E"/>
                </a:gs>
              </a:gsLst>
              <a:lin ang="0" scaled="1"/>
            </a:gradFill>
            <a:ln w="0">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endParaRPr lang="zh-CN" altLang="en-US"/>
            </a:p>
          </p:txBody>
        </p:sp>
        <p:sp>
          <p:nvSpPr>
            <p:cNvPr id="27688" name="Freeform 13"/>
            <p:cNvSpPr/>
            <p:nvPr/>
          </p:nvSpPr>
          <p:spPr bwMode="gray">
            <a:xfrm flipH="1">
              <a:off x="1973" y="845"/>
              <a:ext cx="408" cy="635"/>
            </a:xfrm>
            <a:custGeom>
              <a:gdLst>
                <a:gd name="GT0" fmla="+- l w 0"/>
                <a:gd name="GT1" fmla="+- t h 0"/>
              </a:gdLst>
              <a:cxnLst>
                <a:cxn ang="0">
                  <a:pos x="580" y="0"/>
                </a:cxn>
                <a:cxn ang="0">
                  <a:pos x="578" y="90"/>
                </a:cxn>
                <a:cxn ang="0">
                  <a:pos x="568" y="174"/>
                </a:cxn>
                <a:cxn ang="0">
                  <a:pos x="552" y="252"/>
                </a:cxn>
                <a:cxn ang="0">
                  <a:pos x="526" y="324"/>
                </a:cxn>
                <a:cxn ang="0">
                  <a:pos x="494" y="390"/>
                </a:cxn>
                <a:cxn ang="0">
                  <a:pos x="452" y="450"/>
                </a:cxn>
                <a:cxn ang="0">
                  <a:pos x="402" y="508"/>
                </a:cxn>
                <a:cxn ang="0">
                  <a:pos x="342" y="560"/>
                </a:cxn>
                <a:cxn ang="0">
                  <a:pos x="270" y="610"/>
                </a:cxn>
                <a:cxn ang="0">
                  <a:pos x="188" y="656"/>
                </a:cxn>
                <a:cxn ang="0">
                  <a:pos x="188" y="798"/>
                </a:cxn>
                <a:cxn ang="0">
                  <a:pos x="0" y="514"/>
                </a:cxn>
                <a:cxn ang="0">
                  <a:pos x="188" y="230"/>
                </a:cxn>
                <a:cxn ang="0">
                  <a:pos x="188" y="372"/>
                </a:cxn>
                <a:cxn ang="0">
                  <a:pos x="224" y="368"/>
                </a:cxn>
                <a:cxn ang="0">
                  <a:pos x="264" y="356"/>
                </a:cxn>
                <a:cxn ang="0">
                  <a:pos x="306" y="336"/>
                </a:cxn>
                <a:cxn ang="0">
                  <a:pos x="348" y="310"/>
                </a:cxn>
                <a:cxn ang="0">
                  <a:pos x="392" y="280"/>
                </a:cxn>
                <a:cxn ang="0">
                  <a:pos x="432" y="246"/>
                </a:cxn>
                <a:cxn ang="0">
                  <a:pos x="472" y="208"/>
                </a:cxn>
                <a:cxn ang="0">
                  <a:pos x="506" y="166"/>
                </a:cxn>
                <a:cxn ang="0">
                  <a:pos x="536" y="124"/>
                </a:cxn>
                <a:cxn ang="0">
                  <a:pos x="558" y="82"/>
                </a:cxn>
                <a:cxn ang="0">
                  <a:pos x="574" y="40"/>
                </a:cxn>
                <a:cxn ang="0">
                  <a:pos x="578" y="0"/>
                </a:cxn>
                <a:cxn ang="0">
                  <a:pos x="580" y="0"/>
                </a:cxn>
              </a:cxnLst>
              <a:rect l="l" t="t" r="GT0" b="GT1"/>
              <a:pathLst>
                <a:path w="580" h="798">
                  <a:moveTo>
                    <a:pt x="580" y="0"/>
                  </a:moveTo>
                  <a:lnTo>
                    <a:pt x="578" y="90"/>
                  </a:lnTo>
                  <a:lnTo>
                    <a:pt x="568" y="174"/>
                  </a:lnTo>
                  <a:lnTo>
                    <a:pt x="552" y="252"/>
                  </a:lnTo>
                  <a:lnTo>
                    <a:pt x="526" y="324"/>
                  </a:lnTo>
                  <a:lnTo>
                    <a:pt x="494" y="390"/>
                  </a:lnTo>
                  <a:lnTo>
                    <a:pt x="452" y="450"/>
                  </a:lnTo>
                  <a:lnTo>
                    <a:pt x="402" y="508"/>
                  </a:lnTo>
                  <a:lnTo>
                    <a:pt x="342" y="560"/>
                  </a:lnTo>
                  <a:lnTo>
                    <a:pt x="270" y="610"/>
                  </a:lnTo>
                  <a:lnTo>
                    <a:pt x="188" y="656"/>
                  </a:lnTo>
                  <a:lnTo>
                    <a:pt x="188" y="798"/>
                  </a:lnTo>
                  <a:lnTo>
                    <a:pt x="0" y="514"/>
                  </a:lnTo>
                  <a:lnTo>
                    <a:pt x="188" y="230"/>
                  </a:lnTo>
                  <a:lnTo>
                    <a:pt x="188" y="372"/>
                  </a:lnTo>
                  <a:lnTo>
                    <a:pt x="224" y="368"/>
                  </a:lnTo>
                  <a:lnTo>
                    <a:pt x="264" y="356"/>
                  </a:lnTo>
                  <a:lnTo>
                    <a:pt x="306" y="336"/>
                  </a:lnTo>
                  <a:lnTo>
                    <a:pt x="348" y="310"/>
                  </a:lnTo>
                  <a:lnTo>
                    <a:pt x="392" y="280"/>
                  </a:lnTo>
                  <a:lnTo>
                    <a:pt x="432" y="246"/>
                  </a:lnTo>
                  <a:lnTo>
                    <a:pt x="472" y="208"/>
                  </a:lnTo>
                  <a:lnTo>
                    <a:pt x="506" y="166"/>
                  </a:lnTo>
                  <a:lnTo>
                    <a:pt x="536" y="124"/>
                  </a:lnTo>
                  <a:lnTo>
                    <a:pt x="558" y="82"/>
                  </a:lnTo>
                  <a:lnTo>
                    <a:pt x="574" y="40"/>
                  </a:lnTo>
                  <a:lnTo>
                    <a:pt x="578" y="0"/>
                  </a:lnTo>
                  <a:lnTo>
                    <a:pt x="580" y="0"/>
                  </a:lnTo>
                  <a:close/>
                </a:path>
              </a:pathLst>
            </a:custGeom>
            <a:gradFill rotWithShape="1">
              <a:gsLst>
                <a:gs pos="0">
                  <a:schemeClr val="accent2"/>
                </a:gs>
                <a:gs pos="100000">
                  <a:srgbClr val="FFE15E"/>
                </a:gs>
              </a:gsLst>
              <a:lin ang="0" scaled="1"/>
            </a:gradFill>
            <a:ln w="0">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endParaRPr lang="zh-CN" altLang="en-US"/>
            </a:p>
          </p:txBody>
        </p:sp>
      </p:grpSp>
      <p:grpSp>
        <p:nvGrpSpPr>
          <p:cNvPr id="27653" name="Group 14"/>
          <p:cNvGrpSpPr/>
          <p:nvPr/>
        </p:nvGrpSpPr>
        <p:grpSpPr>
          <a:xfrm>
            <a:off x="468312" y="2133600"/>
            <a:ext cx="2016125" cy="1295400"/>
            <a:chOff x="295" y="1344"/>
            <a:chExt cx="1224" cy="816"/>
          </a:xfrm>
        </p:grpSpPr>
        <p:sp>
          <p:nvSpPr>
            <p:cNvPr id="27683" name="Oval 15"/>
            <p:cNvSpPr/>
            <p:nvPr/>
          </p:nvSpPr>
          <p:spPr>
            <a:xfrm>
              <a:off x="295" y="1344"/>
              <a:ext cx="1224" cy="816"/>
            </a:xfrm>
            <a:prstGeom prst="ellipse">
              <a:avLst/>
            </a:prstGeom>
            <a:solidFill>
              <a:srgbClr val="99FF66"/>
            </a:solidFill>
            <a:ln w="38100">
              <a:solidFill>
                <a:schemeClr val="tx1"/>
              </a:solidFill>
              <a:miter lim="800000"/>
            </a:ln>
          </p:spPr>
          <p:txBody>
            <a:bodyPr wrap="none" anchor="ctr"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健康人</a:t>
              </a:r>
            </a:p>
          </p:txBody>
        </p:sp>
        <p:grpSp>
          <p:nvGrpSpPr>
            <p:cNvPr id="27684" name="Group 16"/>
            <p:cNvGrpSpPr/>
            <p:nvPr/>
          </p:nvGrpSpPr>
          <p:grpSpPr>
            <a:xfrm>
              <a:off x="748" y="1344"/>
              <a:ext cx="272" cy="272"/>
              <a:chOff x="3787" y="527"/>
              <a:chExt cx="272" cy="272"/>
            </a:xfrm>
          </p:grpSpPr>
          <p:sp>
            <p:nvSpPr>
              <p:cNvPr id="27685" name="Oval 17"/>
              <p:cNvSpPr/>
              <p:nvPr/>
            </p:nvSpPr>
            <p:spPr>
              <a:xfrm>
                <a:off x="3787" y="527"/>
                <a:ext cx="272" cy="272"/>
              </a:xfrm>
              <a:prstGeom prst="ellipse">
                <a:avLst/>
              </a:prstGeom>
              <a:solidFill>
                <a:srgbClr val="FFFF66"/>
              </a:solidFill>
              <a:ln w="57150">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cxnSp>
            <p:nvCxnSpPr>
              <p:cNvPr id="27686" name="Line 18"/>
              <p:cNvCxnSpPr/>
              <p:nvPr/>
            </p:nvCxnSpPr>
            <p:spPr>
              <a:xfrm>
                <a:off x="3833" y="663"/>
                <a:ext cx="181" cy="0"/>
              </a:xfrm>
              <a:prstGeom prst="line">
                <a:avLst/>
              </a:prstGeom>
              <a:noFill/>
              <a:ln w="76200">
                <a:solidFill>
                  <a:schemeClr val="accent1"/>
                </a:solidFill>
                <a:miter lim="800000"/>
              </a:ln>
            </p:spPr>
          </p:cxnSp>
        </p:grpSp>
      </p:grpSp>
      <p:grpSp>
        <p:nvGrpSpPr>
          <p:cNvPr id="27654" name="Group 19"/>
          <p:cNvGrpSpPr/>
          <p:nvPr/>
        </p:nvGrpSpPr>
        <p:grpSpPr>
          <a:xfrm>
            <a:off x="3059112" y="2133600"/>
            <a:ext cx="2017712" cy="1295400"/>
            <a:chOff x="1927" y="1344"/>
            <a:chExt cx="1225" cy="816"/>
          </a:xfrm>
        </p:grpSpPr>
        <p:sp>
          <p:nvSpPr>
            <p:cNvPr id="27678" name="Oval 20"/>
            <p:cNvSpPr/>
            <p:nvPr/>
          </p:nvSpPr>
          <p:spPr>
            <a:xfrm>
              <a:off x="1927" y="1344"/>
              <a:ext cx="1225" cy="816"/>
            </a:xfrm>
            <a:prstGeom prst="ellipse">
              <a:avLst/>
            </a:prstGeom>
            <a:solidFill>
              <a:srgbClr val="99FF66"/>
            </a:solidFill>
            <a:ln w="38100">
              <a:solidFill>
                <a:schemeClr val="tx1"/>
              </a:solidFill>
              <a:miter lim="800000"/>
            </a:ln>
          </p:spPr>
          <p:txBody>
            <a:bodyPr wrap="none" anchor="ctr"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可疑病人</a:t>
              </a:r>
            </a:p>
          </p:txBody>
        </p:sp>
        <p:grpSp>
          <p:nvGrpSpPr>
            <p:cNvPr id="27679" name="Group 21"/>
            <p:cNvGrpSpPr/>
            <p:nvPr/>
          </p:nvGrpSpPr>
          <p:grpSpPr>
            <a:xfrm>
              <a:off x="2336" y="1344"/>
              <a:ext cx="272" cy="272"/>
              <a:chOff x="4468" y="527"/>
              <a:chExt cx="272" cy="272"/>
            </a:xfrm>
          </p:grpSpPr>
          <p:sp>
            <p:nvSpPr>
              <p:cNvPr id="27680" name="Oval 22"/>
              <p:cNvSpPr/>
              <p:nvPr/>
            </p:nvSpPr>
            <p:spPr>
              <a:xfrm>
                <a:off x="4468" y="527"/>
                <a:ext cx="272" cy="272"/>
              </a:xfrm>
              <a:prstGeom prst="ellipse">
                <a:avLst/>
              </a:prstGeom>
              <a:solidFill>
                <a:srgbClr val="FFFF66"/>
              </a:solidFill>
              <a:ln w="57150">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cxnSp>
            <p:nvCxnSpPr>
              <p:cNvPr id="27681" name="Line 23"/>
              <p:cNvCxnSpPr/>
              <p:nvPr/>
            </p:nvCxnSpPr>
            <p:spPr>
              <a:xfrm>
                <a:off x="4493" y="663"/>
                <a:ext cx="227" cy="0"/>
              </a:xfrm>
              <a:prstGeom prst="line">
                <a:avLst/>
              </a:prstGeom>
              <a:noFill/>
              <a:ln w="57150">
                <a:solidFill>
                  <a:srgbClr val="FF0066"/>
                </a:solidFill>
                <a:miter lim="800000"/>
              </a:ln>
            </p:spPr>
          </p:cxnSp>
          <p:cxnSp>
            <p:nvCxnSpPr>
              <p:cNvPr id="27682" name="Line 24"/>
              <p:cNvCxnSpPr/>
              <p:nvPr/>
            </p:nvCxnSpPr>
            <p:spPr>
              <a:xfrm flipH="1">
                <a:off x="4604" y="552"/>
                <a:ext cx="0" cy="227"/>
              </a:xfrm>
              <a:prstGeom prst="line">
                <a:avLst/>
              </a:prstGeom>
              <a:noFill/>
              <a:ln w="57150">
                <a:solidFill>
                  <a:srgbClr val="FF0066"/>
                </a:solidFill>
                <a:miter lim="800000"/>
              </a:ln>
            </p:spPr>
          </p:cxnSp>
        </p:grpSp>
      </p:grpSp>
      <p:grpSp>
        <p:nvGrpSpPr>
          <p:cNvPr id="27655" name="Group 25"/>
          <p:cNvGrpSpPr/>
          <p:nvPr/>
        </p:nvGrpSpPr>
        <p:grpSpPr>
          <a:xfrm>
            <a:off x="3348038" y="3644900"/>
            <a:ext cx="1727200" cy="1008062"/>
            <a:chOff x="2109" y="2296"/>
            <a:chExt cx="1088" cy="635"/>
          </a:xfrm>
        </p:grpSpPr>
        <p:sp>
          <p:nvSpPr>
            <p:cNvPr id="27676" name="Freeform 26"/>
            <p:cNvSpPr/>
            <p:nvPr/>
          </p:nvSpPr>
          <p:spPr bwMode="gray">
            <a:xfrm flipH="1">
              <a:off x="2744" y="2296"/>
              <a:ext cx="453" cy="635"/>
            </a:xfrm>
            <a:custGeom>
              <a:gdLst>
                <a:gd name="GT0" fmla="+- l w 0"/>
                <a:gd name="GT1" fmla="+- t h 0"/>
              </a:gdLst>
              <a:cxnLst>
                <a:cxn ang="0">
                  <a:pos x="580" y="0"/>
                </a:cxn>
                <a:cxn ang="0">
                  <a:pos x="578" y="90"/>
                </a:cxn>
                <a:cxn ang="0">
                  <a:pos x="568" y="174"/>
                </a:cxn>
                <a:cxn ang="0">
                  <a:pos x="552" y="252"/>
                </a:cxn>
                <a:cxn ang="0">
                  <a:pos x="526" y="324"/>
                </a:cxn>
                <a:cxn ang="0">
                  <a:pos x="494" y="390"/>
                </a:cxn>
                <a:cxn ang="0">
                  <a:pos x="452" y="450"/>
                </a:cxn>
                <a:cxn ang="0">
                  <a:pos x="402" y="508"/>
                </a:cxn>
                <a:cxn ang="0">
                  <a:pos x="342" y="560"/>
                </a:cxn>
                <a:cxn ang="0">
                  <a:pos x="270" y="610"/>
                </a:cxn>
                <a:cxn ang="0">
                  <a:pos x="188" y="656"/>
                </a:cxn>
                <a:cxn ang="0">
                  <a:pos x="188" y="798"/>
                </a:cxn>
                <a:cxn ang="0">
                  <a:pos x="0" y="514"/>
                </a:cxn>
                <a:cxn ang="0">
                  <a:pos x="188" y="230"/>
                </a:cxn>
                <a:cxn ang="0">
                  <a:pos x="188" y="372"/>
                </a:cxn>
                <a:cxn ang="0">
                  <a:pos x="224" y="368"/>
                </a:cxn>
                <a:cxn ang="0">
                  <a:pos x="264" y="356"/>
                </a:cxn>
                <a:cxn ang="0">
                  <a:pos x="306" y="336"/>
                </a:cxn>
                <a:cxn ang="0">
                  <a:pos x="348" y="310"/>
                </a:cxn>
                <a:cxn ang="0">
                  <a:pos x="392" y="280"/>
                </a:cxn>
                <a:cxn ang="0">
                  <a:pos x="432" y="246"/>
                </a:cxn>
                <a:cxn ang="0">
                  <a:pos x="472" y="208"/>
                </a:cxn>
                <a:cxn ang="0">
                  <a:pos x="506" y="166"/>
                </a:cxn>
                <a:cxn ang="0">
                  <a:pos x="536" y="124"/>
                </a:cxn>
                <a:cxn ang="0">
                  <a:pos x="558" y="82"/>
                </a:cxn>
                <a:cxn ang="0">
                  <a:pos x="574" y="40"/>
                </a:cxn>
                <a:cxn ang="0">
                  <a:pos x="578" y="0"/>
                </a:cxn>
                <a:cxn ang="0">
                  <a:pos x="580" y="0"/>
                </a:cxn>
              </a:cxnLst>
              <a:rect l="l" t="t" r="GT0" b="GT1"/>
              <a:pathLst>
                <a:path w="580" h="798">
                  <a:moveTo>
                    <a:pt x="580" y="0"/>
                  </a:moveTo>
                  <a:lnTo>
                    <a:pt x="578" y="90"/>
                  </a:lnTo>
                  <a:lnTo>
                    <a:pt x="568" y="174"/>
                  </a:lnTo>
                  <a:lnTo>
                    <a:pt x="552" y="252"/>
                  </a:lnTo>
                  <a:lnTo>
                    <a:pt x="526" y="324"/>
                  </a:lnTo>
                  <a:lnTo>
                    <a:pt x="494" y="390"/>
                  </a:lnTo>
                  <a:lnTo>
                    <a:pt x="452" y="450"/>
                  </a:lnTo>
                  <a:lnTo>
                    <a:pt x="402" y="508"/>
                  </a:lnTo>
                  <a:lnTo>
                    <a:pt x="342" y="560"/>
                  </a:lnTo>
                  <a:lnTo>
                    <a:pt x="270" y="610"/>
                  </a:lnTo>
                  <a:lnTo>
                    <a:pt x="188" y="656"/>
                  </a:lnTo>
                  <a:lnTo>
                    <a:pt x="188" y="798"/>
                  </a:lnTo>
                  <a:lnTo>
                    <a:pt x="0" y="514"/>
                  </a:lnTo>
                  <a:lnTo>
                    <a:pt x="188" y="230"/>
                  </a:lnTo>
                  <a:lnTo>
                    <a:pt x="188" y="372"/>
                  </a:lnTo>
                  <a:lnTo>
                    <a:pt x="224" y="368"/>
                  </a:lnTo>
                  <a:lnTo>
                    <a:pt x="264" y="356"/>
                  </a:lnTo>
                  <a:lnTo>
                    <a:pt x="306" y="336"/>
                  </a:lnTo>
                  <a:lnTo>
                    <a:pt x="348" y="310"/>
                  </a:lnTo>
                  <a:lnTo>
                    <a:pt x="392" y="280"/>
                  </a:lnTo>
                  <a:lnTo>
                    <a:pt x="432" y="246"/>
                  </a:lnTo>
                  <a:lnTo>
                    <a:pt x="472" y="208"/>
                  </a:lnTo>
                  <a:lnTo>
                    <a:pt x="506" y="166"/>
                  </a:lnTo>
                  <a:lnTo>
                    <a:pt x="536" y="124"/>
                  </a:lnTo>
                  <a:lnTo>
                    <a:pt x="558" y="82"/>
                  </a:lnTo>
                  <a:lnTo>
                    <a:pt x="574" y="40"/>
                  </a:lnTo>
                  <a:lnTo>
                    <a:pt x="578" y="0"/>
                  </a:lnTo>
                  <a:lnTo>
                    <a:pt x="580" y="0"/>
                  </a:lnTo>
                  <a:close/>
                </a:path>
              </a:pathLst>
            </a:custGeom>
            <a:gradFill rotWithShape="1">
              <a:gsLst>
                <a:gs pos="0">
                  <a:schemeClr val="hlink"/>
                </a:gs>
                <a:gs pos="100000">
                  <a:srgbClr val="FFAEAE"/>
                </a:gs>
              </a:gsLst>
              <a:lin ang="0" scaled="1"/>
            </a:gradFill>
            <a:ln w="0">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endParaRPr lang="zh-CN" altLang="en-US"/>
            </a:p>
          </p:txBody>
        </p:sp>
        <p:sp>
          <p:nvSpPr>
            <p:cNvPr id="27677" name="Freeform 27"/>
            <p:cNvSpPr/>
            <p:nvPr/>
          </p:nvSpPr>
          <p:spPr bwMode="gray">
            <a:xfrm>
              <a:off x="2109" y="2296"/>
              <a:ext cx="453" cy="635"/>
            </a:xfrm>
            <a:custGeom>
              <a:gdLst>
                <a:gd name="GT0" fmla="+- l w 0"/>
                <a:gd name="GT1" fmla="+- t h 0"/>
              </a:gdLst>
              <a:cxnLst>
                <a:cxn ang="0">
                  <a:pos x="580" y="0"/>
                </a:cxn>
                <a:cxn ang="0">
                  <a:pos x="578" y="90"/>
                </a:cxn>
                <a:cxn ang="0">
                  <a:pos x="568" y="174"/>
                </a:cxn>
                <a:cxn ang="0">
                  <a:pos x="552" y="252"/>
                </a:cxn>
                <a:cxn ang="0">
                  <a:pos x="526" y="324"/>
                </a:cxn>
                <a:cxn ang="0">
                  <a:pos x="494" y="390"/>
                </a:cxn>
                <a:cxn ang="0">
                  <a:pos x="452" y="450"/>
                </a:cxn>
                <a:cxn ang="0">
                  <a:pos x="402" y="508"/>
                </a:cxn>
                <a:cxn ang="0">
                  <a:pos x="342" y="560"/>
                </a:cxn>
                <a:cxn ang="0">
                  <a:pos x="270" y="610"/>
                </a:cxn>
                <a:cxn ang="0">
                  <a:pos x="188" y="656"/>
                </a:cxn>
                <a:cxn ang="0">
                  <a:pos x="188" y="798"/>
                </a:cxn>
                <a:cxn ang="0">
                  <a:pos x="0" y="514"/>
                </a:cxn>
                <a:cxn ang="0">
                  <a:pos x="188" y="230"/>
                </a:cxn>
                <a:cxn ang="0">
                  <a:pos x="188" y="372"/>
                </a:cxn>
                <a:cxn ang="0">
                  <a:pos x="224" y="368"/>
                </a:cxn>
                <a:cxn ang="0">
                  <a:pos x="264" y="356"/>
                </a:cxn>
                <a:cxn ang="0">
                  <a:pos x="306" y="336"/>
                </a:cxn>
                <a:cxn ang="0">
                  <a:pos x="348" y="310"/>
                </a:cxn>
                <a:cxn ang="0">
                  <a:pos x="392" y="280"/>
                </a:cxn>
                <a:cxn ang="0">
                  <a:pos x="432" y="246"/>
                </a:cxn>
                <a:cxn ang="0">
                  <a:pos x="472" y="208"/>
                </a:cxn>
                <a:cxn ang="0">
                  <a:pos x="506" y="166"/>
                </a:cxn>
                <a:cxn ang="0">
                  <a:pos x="536" y="124"/>
                </a:cxn>
                <a:cxn ang="0">
                  <a:pos x="558" y="82"/>
                </a:cxn>
                <a:cxn ang="0">
                  <a:pos x="574" y="40"/>
                </a:cxn>
                <a:cxn ang="0">
                  <a:pos x="578" y="0"/>
                </a:cxn>
                <a:cxn ang="0">
                  <a:pos x="580" y="0"/>
                </a:cxn>
              </a:cxnLst>
              <a:rect l="l" t="t" r="GT0" b="GT1"/>
              <a:pathLst>
                <a:path w="580" h="798">
                  <a:moveTo>
                    <a:pt x="580" y="0"/>
                  </a:moveTo>
                  <a:lnTo>
                    <a:pt x="578" y="90"/>
                  </a:lnTo>
                  <a:lnTo>
                    <a:pt x="568" y="174"/>
                  </a:lnTo>
                  <a:lnTo>
                    <a:pt x="552" y="252"/>
                  </a:lnTo>
                  <a:lnTo>
                    <a:pt x="526" y="324"/>
                  </a:lnTo>
                  <a:lnTo>
                    <a:pt x="494" y="390"/>
                  </a:lnTo>
                  <a:lnTo>
                    <a:pt x="452" y="450"/>
                  </a:lnTo>
                  <a:lnTo>
                    <a:pt x="402" y="508"/>
                  </a:lnTo>
                  <a:lnTo>
                    <a:pt x="342" y="560"/>
                  </a:lnTo>
                  <a:lnTo>
                    <a:pt x="270" y="610"/>
                  </a:lnTo>
                  <a:lnTo>
                    <a:pt x="188" y="656"/>
                  </a:lnTo>
                  <a:lnTo>
                    <a:pt x="188" y="798"/>
                  </a:lnTo>
                  <a:lnTo>
                    <a:pt x="0" y="514"/>
                  </a:lnTo>
                  <a:lnTo>
                    <a:pt x="188" y="230"/>
                  </a:lnTo>
                  <a:lnTo>
                    <a:pt x="188" y="372"/>
                  </a:lnTo>
                  <a:lnTo>
                    <a:pt x="224" y="368"/>
                  </a:lnTo>
                  <a:lnTo>
                    <a:pt x="264" y="356"/>
                  </a:lnTo>
                  <a:lnTo>
                    <a:pt x="306" y="336"/>
                  </a:lnTo>
                  <a:lnTo>
                    <a:pt x="348" y="310"/>
                  </a:lnTo>
                  <a:lnTo>
                    <a:pt x="392" y="280"/>
                  </a:lnTo>
                  <a:lnTo>
                    <a:pt x="432" y="246"/>
                  </a:lnTo>
                  <a:lnTo>
                    <a:pt x="472" y="208"/>
                  </a:lnTo>
                  <a:lnTo>
                    <a:pt x="506" y="166"/>
                  </a:lnTo>
                  <a:lnTo>
                    <a:pt x="536" y="124"/>
                  </a:lnTo>
                  <a:lnTo>
                    <a:pt x="558" y="82"/>
                  </a:lnTo>
                  <a:lnTo>
                    <a:pt x="574" y="40"/>
                  </a:lnTo>
                  <a:lnTo>
                    <a:pt x="578" y="0"/>
                  </a:lnTo>
                  <a:lnTo>
                    <a:pt x="580" y="0"/>
                  </a:lnTo>
                  <a:close/>
                </a:path>
              </a:pathLst>
            </a:custGeom>
            <a:gradFill rotWithShape="1">
              <a:gsLst>
                <a:gs pos="0">
                  <a:schemeClr val="hlink"/>
                </a:gs>
                <a:gs pos="100000">
                  <a:srgbClr val="FFAEAE"/>
                </a:gs>
              </a:gsLst>
              <a:lin ang="0" scaled="1"/>
            </a:gradFill>
            <a:ln w="0">
              <a:noFill/>
              <a:round/>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endParaRPr lang="zh-CN" altLang="en-US"/>
            </a:p>
          </p:txBody>
        </p:sp>
      </p:grpSp>
      <p:grpSp>
        <p:nvGrpSpPr>
          <p:cNvPr id="27656" name="Group 28"/>
          <p:cNvGrpSpPr/>
          <p:nvPr/>
        </p:nvGrpSpPr>
        <p:grpSpPr>
          <a:xfrm>
            <a:off x="2700338" y="4797425"/>
            <a:ext cx="1511300" cy="1223962"/>
            <a:chOff x="1701" y="2976"/>
            <a:chExt cx="952" cy="681"/>
          </a:xfrm>
        </p:grpSpPr>
        <p:sp>
          <p:nvSpPr>
            <p:cNvPr id="27671" name="Oval 29"/>
            <p:cNvSpPr/>
            <p:nvPr/>
          </p:nvSpPr>
          <p:spPr>
            <a:xfrm>
              <a:off x="1701" y="2976"/>
              <a:ext cx="952" cy="681"/>
            </a:xfrm>
            <a:prstGeom prst="ellipse">
              <a:avLst/>
            </a:prstGeom>
            <a:solidFill>
              <a:srgbClr val="FF99FF"/>
            </a:solidFill>
            <a:ln w="38100">
              <a:solidFill>
                <a:schemeClr val="tx1"/>
              </a:solidFill>
              <a:miter lim="800000"/>
            </a:ln>
          </p:spPr>
          <p:txBody>
            <a:bodyPr wrap="none" anchor="b"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病人</a:t>
              </a:r>
            </a:p>
          </p:txBody>
        </p:sp>
        <p:grpSp>
          <p:nvGrpSpPr>
            <p:cNvPr id="27672" name="Group 30"/>
            <p:cNvGrpSpPr/>
            <p:nvPr/>
          </p:nvGrpSpPr>
          <p:grpSpPr>
            <a:xfrm>
              <a:off x="2018" y="2992"/>
              <a:ext cx="272" cy="272"/>
              <a:chOff x="4468" y="527"/>
              <a:chExt cx="272" cy="272"/>
            </a:xfrm>
          </p:grpSpPr>
          <p:sp>
            <p:nvSpPr>
              <p:cNvPr id="27673" name="Oval 31"/>
              <p:cNvSpPr/>
              <p:nvPr/>
            </p:nvSpPr>
            <p:spPr>
              <a:xfrm>
                <a:off x="4468" y="527"/>
                <a:ext cx="272" cy="272"/>
              </a:xfrm>
              <a:prstGeom prst="ellipse">
                <a:avLst/>
              </a:prstGeom>
              <a:solidFill>
                <a:srgbClr val="FFFF66"/>
              </a:solidFill>
              <a:ln w="57150">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cxnSp>
            <p:nvCxnSpPr>
              <p:cNvPr id="27674" name="Line 32"/>
              <p:cNvCxnSpPr/>
              <p:nvPr/>
            </p:nvCxnSpPr>
            <p:spPr>
              <a:xfrm>
                <a:off x="4493" y="663"/>
                <a:ext cx="227" cy="0"/>
              </a:xfrm>
              <a:prstGeom prst="line">
                <a:avLst/>
              </a:prstGeom>
              <a:noFill/>
              <a:ln w="57150">
                <a:solidFill>
                  <a:srgbClr val="FF0066"/>
                </a:solidFill>
                <a:miter lim="800000"/>
              </a:ln>
            </p:spPr>
          </p:cxnSp>
          <p:cxnSp>
            <p:nvCxnSpPr>
              <p:cNvPr id="27675" name="Line 33"/>
              <p:cNvCxnSpPr/>
              <p:nvPr/>
            </p:nvCxnSpPr>
            <p:spPr>
              <a:xfrm flipH="1">
                <a:off x="4604" y="552"/>
                <a:ext cx="0" cy="227"/>
              </a:xfrm>
              <a:prstGeom prst="line">
                <a:avLst/>
              </a:prstGeom>
              <a:noFill/>
              <a:ln w="57150">
                <a:solidFill>
                  <a:srgbClr val="FF0066"/>
                </a:solidFill>
                <a:miter lim="800000"/>
              </a:ln>
            </p:spPr>
          </p:cxnSp>
        </p:grpSp>
      </p:grpSp>
      <p:grpSp>
        <p:nvGrpSpPr>
          <p:cNvPr id="27657" name="Group 34"/>
          <p:cNvGrpSpPr/>
          <p:nvPr/>
        </p:nvGrpSpPr>
        <p:grpSpPr>
          <a:xfrm>
            <a:off x="4500562" y="4797425"/>
            <a:ext cx="1584325" cy="1295400"/>
            <a:chOff x="2744" y="2931"/>
            <a:chExt cx="952" cy="681"/>
          </a:xfrm>
        </p:grpSpPr>
        <p:sp>
          <p:nvSpPr>
            <p:cNvPr id="27667" name="Oval 35"/>
            <p:cNvSpPr/>
            <p:nvPr/>
          </p:nvSpPr>
          <p:spPr>
            <a:xfrm>
              <a:off x="2744" y="2931"/>
              <a:ext cx="952" cy="681"/>
            </a:xfrm>
            <a:prstGeom prst="ellipse">
              <a:avLst/>
            </a:prstGeom>
            <a:solidFill>
              <a:srgbClr val="FF99FF"/>
            </a:solidFill>
            <a:ln w="38100">
              <a:solidFill>
                <a:schemeClr val="tx1"/>
              </a:solidFill>
              <a:miter lim="800000"/>
            </a:ln>
          </p:spPr>
          <p:txBody>
            <a:bodyPr wrap="none" anchor="b"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ea typeface="楷体_GB2312" pitchFamily="49" charset="-122"/>
                </a:rPr>
                <a:t>非病人</a:t>
              </a:r>
            </a:p>
          </p:txBody>
        </p:sp>
        <p:grpSp>
          <p:nvGrpSpPr>
            <p:cNvPr id="27668" name="Group 36"/>
            <p:cNvGrpSpPr/>
            <p:nvPr/>
          </p:nvGrpSpPr>
          <p:grpSpPr>
            <a:xfrm>
              <a:off x="3061" y="2931"/>
              <a:ext cx="272" cy="272"/>
              <a:chOff x="3787" y="527"/>
              <a:chExt cx="272" cy="272"/>
            </a:xfrm>
          </p:grpSpPr>
          <p:sp>
            <p:nvSpPr>
              <p:cNvPr id="27669" name="Oval 37"/>
              <p:cNvSpPr/>
              <p:nvPr/>
            </p:nvSpPr>
            <p:spPr>
              <a:xfrm>
                <a:off x="3787" y="527"/>
                <a:ext cx="272" cy="272"/>
              </a:xfrm>
              <a:prstGeom prst="ellipse">
                <a:avLst/>
              </a:prstGeom>
              <a:solidFill>
                <a:srgbClr val="FFFF66"/>
              </a:solidFill>
              <a:ln w="57150">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cxnSp>
            <p:nvCxnSpPr>
              <p:cNvPr id="27670" name="Line 38"/>
              <p:cNvCxnSpPr/>
              <p:nvPr/>
            </p:nvCxnSpPr>
            <p:spPr>
              <a:xfrm>
                <a:off x="3833" y="663"/>
                <a:ext cx="181" cy="0"/>
              </a:xfrm>
              <a:prstGeom prst="line">
                <a:avLst/>
              </a:prstGeom>
              <a:noFill/>
              <a:ln w="76200">
                <a:solidFill>
                  <a:schemeClr val="accent1"/>
                </a:solidFill>
                <a:miter lim="800000"/>
              </a:ln>
            </p:spPr>
          </p:cxnSp>
        </p:grpSp>
      </p:grpSp>
      <p:grpSp>
        <p:nvGrpSpPr>
          <p:cNvPr id="27658" name="Group 39"/>
          <p:cNvGrpSpPr/>
          <p:nvPr/>
        </p:nvGrpSpPr>
        <p:grpSpPr>
          <a:xfrm>
            <a:off x="4067175" y="981075"/>
            <a:ext cx="5076825" cy="936625"/>
            <a:chOff x="2744" y="572"/>
            <a:chExt cx="2223" cy="590"/>
          </a:xfrm>
        </p:grpSpPr>
        <p:sp>
          <p:nvSpPr>
            <p:cNvPr id="27665" name="AutoShape 40"/>
            <p:cNvSpPr/>
            <p:nvPr/>
          </p:nvSpPr>
          <p:spPr>
            <a:xfrm flipH="1">
              <a:off x="2744" y="799"/>
              <a:ext cx="1270" cy="227"/>
            </a:xfrm>
            <a:custGeom>
              <a:gdLst>
                <a:gd name="GT0" fmla="*/ 3368 w 21600"/>
                <a:gd name="GT1" fmla="+- l GT0 0"/>
                <a:gd name="GT2" fmla="*/ 5424 h 21600"/>
                <a:gd name="GT3" fmla="+- t GT2 0"/>
                <a:gd name="GT4" fmla="*/ 18896 w 21600"/>
                <a:gd name="GT5" fmla="+- l GT4 0"/>
                <a:gd name="GT6" fmla="*/ 16176 h 21600"/>
                <a:gd name="GT7" fmla="+- t GT6 0"/>
              </a:gdLst>
              <a:cxnLst>
                <a:cxn ang="0">
                  <a:pos x="952" y="0"/>
                </a:cxn>
                <a:cxn ang="0">
                  <a:pos x="0" y="114"/>
                </a:cxn>
                <a:cxn ang="0">
                  <a:pos x="952" y="227"/>
                </a:cxn>
                <a:cxn ang="0">
                  <a:pos x="1270" y="114"/>
                </a:cxn>
              </a:cxnLst>
              <a:rect l="GT1" t="GT3" r="GT5" b="GT7"/>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gradFill rotWithShape="1">
              <a:gsLst>
                <a:gs pos="0">
                  <a:srgbClr val="FFFF66"/>
                </a:gs>
                <a:gs pos="50000">
                  <a:schemeClr val="hlink"/>
                </a:gs>
                <a:gs pos="100000">
                  <a:srgbClr val="FFFF66"/>
                </a:gs>
              </a:gsLst>
              <a:lin ang="5400000" scaled="1"/>
            </a:gra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endParaRPr lang="zh-CN" altLang="en-US"/>
            </a:p>
          </p:txBody>
        </p:sp>
        <p:sp>
          <p:nvSpPr>
            <p:cNvPr id="27666" name="AutoShape 41"/>
            <p:cNvSpPr/>
            <p:nvPr/>
          </p:nvSpPr>
          <p:spPr>
            <a:xfrm>
              <a:off x="4150" y="572"/>
              <a:ext cx="817" cy="590"/>
            </a:xfrm>
            <a:prstGeom prst="bevel">
              <a:avLst>
                <a:gd name="adj" fmla="val 12500"/>
              </a:avLst>
            </a:prstGeom>
            <a:solidFill>
              <a:schemeClr val="accent1"/>
            </a:solidFill>
            <a:ln>
              <a:solidFill>
                <a:schemeClr val="tx1"/>
              </a:solidFill>
              <a:miter lim="800000"/>
            </a:ln>
          </p:spPr>
          <p:txBody>
            <a:bodyPr wrap="none" anchor="ctr"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3200" b="1">
                  <a:solidFill>
                    <a:srgbClr val="000000"/>
                  </a:solidFill>
                  <a:ea typeface="楷体_GB2312" pitchFamily="49" charset="-122"/>
                </a:rPr>
                <a:t>筛检</a:t>
              </a:r>
            </a:p>
          </p:txBody>
        </p:sp>
      </p:grpSp>
      <p:grpSp>
        <p:nvGrpSpPr>
          <p:cNvPr id="27659" name="Group 42"/>
          <p:cNvGrpSpPr/>
          <p:nvPr/>
        </p:nvGrpSpPr>
        <p:grpSpPr>
          <a:xfrm>
            <a:off x="4500562" y="3213100"/>
            <a:ext cx="4643438" cy="1008062"/>
            <a:chOff x="2789" y="2024"/>
            <a:chExt cx="2178" cy="635"/>
          </a:xfrm>
        </p:grpSpPr>
        <p:sp>
          <p:nvSpPr>
            <p:cNvPr id="27663" name="AutoShape 43"/>
            <p:cNvSpPr/>
            <p:nvPr/>
          </p:nvSpPr>
          <p:spPr>
            <a:xfrm flipH="1">
              <a:off x="2789" y="2160"/>
              <a:ext cx="1270" cy="227"/>
            </a:xfrm>
            <a:custGeom>
              <a:gdLst>
                <a:gd name="GT0" fmla="*/ 3368 w 21600"/>
                <a:gd name="GT1" fmla="+- l GT0 0"/>
                <a:gd name="GT2" fmla="*/ 5424 h 21600"/>
                <a:gd name="GT3" fmla="+- t GT2 0"/>
                <a:gd name="GT4" fmla="*/ 18896 w 21600"/>
                <a:gd name="GT5" fmla="+- l GT4 0"/>
                <a:gd name="GT6" fmla="*/ 16176 h 21600"/>
                <a:gd name="GT7" fmla="+- t GT6 0"/>
              </a:gdLst>
              <a:cxnLst>
                <a:cxn ang="0">
                  <a:pos x="56" y="0"/>
                </a:cxn>
                <a:cxn ang="0">
                  <a:pos x="0" y="1"/>
                </a:cxn>
                <a:cxn ang="0">
                  <a:pos x="56" y="2"/>
                </a:cxn>
                <a:cxn ang="0">
                  <a:pos x="75" y="1"/>
                </a:cxn>
              </a:cxnLst>
              <a:rect l="GT1" t="GT3" r="GT5" b="GT7"/>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gradFill rotWithShape="1">
              <a:gsLst>
                <a:gs pos="0">
                  <a:srgbClr val="FF99FF"/>
                </a:gs>
                <a:gs pos="50000">
                  <a:srgbClr val="FF00FF"/>
                </a:gs>
                <a:gs pos="100000">
                  <a:srgbClr val="FF99FF"/>
                </a:gs>
              </a:gsLst>
              <a:lin ang="5400000" scaled="1"/>
            </a:gra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27664" name="AutoShape 44"/>
            <p:cNvSpPr/>
            <p:nvPr/>
          </p:nvSpPr>
          <p:spPr>
            <a:xfrm>
              <a:off x="4150" y="2024"/>
              <a:ext cx="817" cy="635"/>
            </a:xfrm>
            <a:prstGeom prst="bevel">
              <a:avLst>
                <a:gd name="adj" fmla="val 12500"/>
              </a:avLst>
            </a:prstGeom>
            <a:solidFill>
              <a:schemeClr val="accent1"/>
            </a:solidFill>
            <a:ln>
              <a:solidFill>
                <a:schemeClr val="tx1"/>
              </a:solidFill>
              <a:miter lim="800000"/>
            </a:ln>
          </p:spPr>
          <p:txBody>
            <a:bodyPr wrap="none" anchor="ctr" anchorCtr="1"/>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3200" b="1">
                  <a:solidFill>
                    <a:srgbClr val="000000"/>
                  </a:solidFill>
                  <a:ea typeface="楷体_GB2312" pitchFamily="49" charset="-122"/>
                </a:rPr>
                <a:t>诊断</a:t>
              </a:r>
            </a:p>
          </p:txBody>
        </p:sp>
      </p:grpSp>
      <p:grpSp>
        <p:nvGrpSpPr>
          <p:cNvPr id="27660" name="Group 45"/>
          <p:cNvGrpSpPr/>
          <p:nvPr/>
        </p:nvGrpSpPr>
        <p:grpSpPr>
          <a:xfrm>
            <a:off x="2339975" y="5988050"/>
            <a:ext cx="4464050" cy="579438"/>
            <a:chOff x="1392" y="3777"/>
            <a:chExt cx="3120" cy="365"/>
          </a:xfrm>
        </p:grpSpPr>
        <p:sp>
          <p:nvSpPr>
            <p:cNvPr id="27661" name="Text Box 46"/>
            <p:cNvSpPr txBox="1">
              <a:spLocks noChangeArrowheads="1"/>
            </p:cNvSpPr>
            <p:nvPr/>
          </p:nvSpPr>
          <p:spPr bwMode="auto">
            <a:xfrm>
              <a:off x="1440" y="3777"/>
              <a:ext cx="2980" cy="365"/>
            </a:xfrm>
            <a:prstGeom prst="rect">
              <a:avLst/>
            </a:prstGeom>
            <a:noFill/>
            <a:ln w="9525">
              <a:noFill/>
              <a:miter lim="800000"/>
            </a:ln>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r>
                <a:rPr kumimoji="1" lang="zh-CN" altLang="en-US" sz="3200" b="1">
                  <a:solidFill>
                    <a:srgbClr val="000000"/>
                  </a:solidFill>
                  <a:effectLst>
                    <a:outerShdw blurRad="38100" dist="38100" dir="2700000" algn="tl">
                      <a:schemeClr val="bg2"/>
                    </a:outerShdw>
                  </a:effectLst>
                  <a:latin typeface="Times New Roman" panose="02020603050405020304" pitchFamily="18" charset="0"/>
                  <a:ea typeface="楷体_GB2312" pitchFamily="49" charset="-122"/>
                </a:rPr>
                <a:t>筛检与诊断试验流程图</a:t>
              </a:r>
            </a:p>
          </p:txBody>
        </p:sp>
        <p:cxnSp>
          <p:nvCxnSpPr>
            <p:cNvPr id="27662" name="Line 47"/>
            <p:cNvCxnSpPr/>
            <p:nvPr/>
          </p:nvCxnSpPr>
          <p:spPr>
            <a:xfrm>
              <a:off x="1392" y="4128"/>
              <a:ext cx="3120" cy="0"/>
            </a:xfrm>
            <a:prstGeom prst="line">
              <a:avLst/>
            </a:prstGeom>
            <a:noFill/>
            <a:ln w="28575">
              <a:solidFill>
                <a:schemeClr val="hlink"/>
              </a:solidFill>
              <a:miter lim="800000"/>
            </a:ln>
          </p:spPr>
        </p:cxnSp>
      </p:gr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500" fill="hold" nodeType="clickEffect">
                                  <p:stCondLst>
                                    <p:cond delay="0"/>
                                  </p:stCondLst>
                                  <p:childTnLst>
                                    <p:set>
                                      <p:cBhvr additive="base">
                                        <p:cTn id="6" dur="1" fill="hold">
                                          <p:stCondLst>
                                            <p:cond delay="0"/>
                                          </p:stCondLst>
                                        </p:cTn>
                                        <p:tgtEl>
                                          <p:spTgt spid="27658"/>
                                        </p:tgtEl>
                                        <p:attrNameLst>
                                          <p:attrName>style.visibility</p:attrName>
                                        </p:attrNameLst>
                                      </p:cBhvr>
                                      <p:to>
                                        <p:strVal val="visible"/>
                                      </p:to>
                                    </p:set>
                                    <p:anim calcmode="lin" valueType="num">
                                      <p:cBhvr additive="base">
                                        <p:cTn id="7" dur="500" fill="hold"/>
                                        <p:tgtEl>
                                          <p:spTgt spid="27658"/>
                                        </p:tgtEl>
                                        <p:attrNameLst>
                                          <p:attrName>ppt_w</p:attrName>
                                        </p:attrNameLst>
                                      </p:cBhvr>
                                      <p:tavLst>
                                        <p:tav tm="0">
                                          <p:val>
                                            <p:strVal val="#ppt_w*0.70"/>
                                          </p:val>
                                        </p:tav>
                                        <p:tav tm="100000">
                                          <p:val>
                                            <p:strVal val="#ppt_w"/>
                                          </p:val>
                                        </p:tav>
                                      </p:tavLst>
                                    </p:anim>
                                    <p:anim calcmode="lin" valueType="num">
                                      <p:cBhvr additive="base">
                                        <p:cTn id="8" dur="500" fill="hold"/>
                                        <p:tgtEl>
                                          <p:spTgt spid="27658"/>
                                        </p:tgtEl>
                                        <p:attrNameLst>
                                          <p:attrName>ppt_h</p:attrName>
                                        </p:attrNameLst>
                                      </p:cBhvr>
                                      <p:tavLst>
                                        <p:tav tm="0">
                                          <p:val>
                                            <p:strVal val="#ppt_h"/>
                                          </p:val>
                                        </p:tav>
                                        <p:tav tm="100000">
                                          <p:val>
                                            <p:strVal val="#ppt_h"/>
                                          </p:val>
                                        </p:tav>
                                      </p:tavLst>
                                    </p:anim>
                                    <p:animEffect transition="in" filter="fade">
                                      <p:cBhvr additive="base">
                                        <p:cTn id="9" dur="500"/>
                                        <p:tgtEl>
                                          <p:spTgt spid="27658"/>
                                        </p:tgtEl>
                                      </p:cBhvr>
                                    </p:animEffect>
                                  </p:childTnLst>
                                </p:cTn>
                              </p:par>
                            </p:childTnLst>
                          </p:cTn>
                        </p:par>
                        <p:par>
                          <p:cTn id="10" fill="hold" nodeType="afterGroup">
                            <p:stCondLst>
                              <p:cond delay="500"/>
                            </p:stCondLst>
                            <p:childTnLst>
                              <p:par>
                                <p:cTn id="11" presetID="55" presetClass="entr" presetSubtype="0" dur="500" fill="hold" nodeType="afterEffect">
                                  <p:stCondLst>
                                    <p:cond delay="500"/>
                                  </p:stCondLst>
                                  <p:childTnLst>
                                    <p:set>
                                      <p:cBhvr additive="base">
                                        <p:cTn id="12" dur="1" fill="hold">
                                          <p:stCondLst>
                                            <p:cond delay="0"/>
                                          </p:stCondLst>
                                        </p:cTn>
                                        <p:tgtEl>
                                          <p:spTgt spid="27652"/>
                                        </p:tgtEl>
                                        <p:attrNameLst>
                                          <p:attrName>style.visibility</p:attrName>
                                        </p:attrNameLst>
                                      </p:cBhvr>
                                      <p:to>
                                        <p:strVal val="visible"/>
                                      </p:to>
                                    </p:set>
                                    <p:anim calcmode="lin" valueType="num">
                                      <p:cBhvr additive="base">
                                        <p:cTn id="13" dur="500" fill="hold"/>
                                        <p:tgtEl>
                                          <p:spTgt spid="27652"/>
                                        </p:tgtEl>
                                        <p:attrNameLst>
                                          <p:attrName>ppt_w</p:attrName>
                                        </p:attrNameLst>
                                      </p:cBhvr>
                                      <p:tavLst>
                                        <p:tav tm="0">
                                          <p:val>
                                            <p:strVal val="#ppt_w*0.70"/>
                                          </p:val>
                                        </p:tav>
                                        <p:tav tm="100000">
                                          <p:val>
                                            <p:strVal val="#ppt_w"/>
                                          </p:val>
                                        </p:tav>
                                      </p:tavLst>
                                    </p:anim>
                                    <p:anim calcmode="lin" valueType="num">
                                      <p:cBhvr additive="base">
                                        <p:cTn id="14" dur="500" fill="hold"/>
                                        <p:tgtEl>
                                          <p:spTgt spid="27652"/>
                                        </p:tgtEl>
                                        <p:attrNameLst>
                                          <p:attrName>ppt_h</p:attrName>
                                        </p:attrNameLst>
                                      </p:cBhvr>
                                      <p:tavLst>
                                        <p:tav tm="0">
                                          <p:val>
                                            <p:strVal val="#ppt_h"/>
                                          </p:val>
                                        </p:tav>
                                        <p:tav tm="100000">
                                          <p:val>
                                            <p:strVal val="#ppt_h"/>
                                          </p:val>
                                        </p:tav>
                                      </p:tavLst>
                                    </p:anim>
                                    <p:animEffect transition="in" filter="fade">
                                      <p:cBhvr additive="base">
                                        <p:cTn id="15" dur="500"/>
                                        <p:tgtEl>
                                          <p:spTgt spid="27652"/>
                                        </p:tgtEl>
                                      </p:cBhvr>
                                    </p:animEffect>
                                  </p:childTnLst>
                                </p:cTn>
                              </p:par>
                            </p:childTnLst>
                          </p:cTn>
                        </p:par>
                        <p:par>
                          <p:cTn id="16" fill="hold" nodeType="afterGroup">
                            <p:stCondLst>
                              <p:cond delay="1500"/>
                            </p:stCondLst>
                            <p:childTnLst>
                              <p:par>
                                <p:cTn id="17" presetID="55" presetClass="entr" presetSubtype="0" dur="500" fill="hold" nodeType="afterEffect">
                                  <p:stCondLst>
                                    <p:cond delay="1000"/>
                                  </p:stCondLst>
                                  <p:childTnLst>
                                    <p:set>
                                      <p:cBhvr additive="base">
                                        <p:cTn id="18" dur="1" fill="hold">
                                          <p:stCondLst>
                                            <p:cond delay="0"/>
                                          </p:stCondLst>
                                        </p:cTn>
                                        <p:tgtEl>
                                          <p:spTgt spid="27653"/>
                                        </p:tgtEl>
                                        <p:attrNameLst>
                                          <p:attrName>style.visibility</p:attrName>
                                        </p:attrNameLst>
                                      </p:cBhvr>
                                      <p:to>
                                        <p:strVal val="visible"/>
                                      </p:to>
                                    </p:set>
                                    <p:anim calcmode="lin" valueType="num">
                                      <p:cBhvr additive="base">
                                        <p:cTn id="19" dur="500" fill="hold"/>
                                        <p:tgtEl>
                                          <p:spTgt spid="27653"/>
                                        </p:tgtEl>
                                        <p:attrNameLst>
                                          <p:attrName>ppt_w</p:attrName>
                                        </p:attrNameLst>
                                      </p:cBhvr>
                                      <p:tavLst>
                                        <p:tav tm="0">
                                          <p:val>
                                            <p:strVal val="#ppt_w*0.70"/>
                                          </p:val>
                                        </p:tav>
                                        <p:tav tm="100000">
                                          <p:val>
                                            <p:strVal val="#ppt_w"/>
                                          </p:val>
                                        </p:tav>
                                      </p:tavLst>
                                    </p:anim>
                                    <p:anim calcmode="lin" valueType="num">
                                      <p:cBhvr additive="base">
                                        <p:cTn id="20" dur="500" fill="hold"/>
                                        <p:tgtEl>
                                          <p:spTgt spid="27653"/>
                                        </p:tgtEl>
                                        <p:attrNameLst>
                                          <p:attrName>ppt_h</p:attrName>
                                        </p:attrNameLst>
                                      </p:cBhvr>
                                      <p:tavLst>
                                        <p:tav tm="0">
                                          <p:val>
                                            <p:strVal val="#ppt_h"/>
                                          </p:val>
                                        </p:tav>
                                        <p:tav tm="100000">
                                          <p:val>
                                            <p:strVal val="#ppt_h"/>
                                          </p:val>
                                        </p:tav>
                                      </p:tavLst>
                                    </p:anim>
                                    <p:animEffect transition="in" filter="fade">
                                      <p:cBhvr additive="base">
                                        <p:cTn id="21" dur="500"/>
                                        <p:tgtEl>
                                          <p:spTgt spid="27653"/>
                                        </p:tgtEl>
                                      </p:cBhvr>
                                    </p:animEffect>
                                  </p:childTnLst>
                                </p:cTn>
                              </p:par>
                            </p:childTnLst>
                          </p:cTn>
                        </p:par>
                        <p:par>
                          <p:cTn id="22" fill="hold" nodeType="afterGroup">
                            <p:stCondLst>
                              <p:cond delay="3000"/>
                            </p:stCondLst>
                            <p:childTnLst>
                              <p:par>
                                <p:cTn id="23" presetID="55" presetClass="entr" presetSubtype="0" dur="500" fill="hold" nodeType="afterEffect">
                                  <p:stCondLst>
                                    <p:cond delay="1500"/>
                                  </p:stCondLst>
                                  <p:childTnLst>
                                    <p:set>
                                      <p:cBhvr additive="base">
                                        <p:cTn id="24" dur="1" fill="hold">
                                          <p:stCondLst>
                                            <p:cond delay="0"/>
                                          </p:stCondLst>
                                        </p:cTn>
                                        <p:tgtEl>
                                          <p:spTgt spid="27654"/>
                                        </p:tgtEl>
                                        <p:attrNameLst>
                                          <p:attrName>style.visibility</p:attrName>
                                        </p:attrNameLst>
                                      </p:cBhvr>
                                      <p:to>
                                        <p:strVal val="visible"/>
                                      </p:to>
                                    </p:set>
                                    <p:anim calcmode="lin" valueType="num">
                                      <p:cBhvr additive="base">
                                        <p:cTn id="25" dur="500" fill="hold"/>
                                        <p:tgtEl>
                                          <p:spTgt spid="27654"/>
                                        </p:tgtEl>
                                        <p:attrNameLst>
                                          <p:attrName>ppt_w</p:attrName>
                                        </p:attrNameLst>
                                      </p:cBhvr>
                                      <p:tavLst>
                                        <p:tav tm="0">
                                          <p:val>
                                            <p:strVal val="#ppt_w*0.70"/>
                                          </p:val>
                                        </p:tav>
                                        <p:tav tm="100000">
                                          <p:val>
                                            <p:strVal val="#ppt_w"/>
                                          </p:val>
                                        </p:tav>
                                      </p:tavLst>
                                    </p:anim>
                                    <p:anim calcmode="lin" valueType="num">
                                      <p:cBhvr additive="base">
                                        <p:cTn id="26" dur="500" fill="hold"/>
                                        <p:tgtEl>
                                          <p:spTgt spid="27654"/>
                                        </p:tgtEl>
                                        <p:attrNameLst>
                                          <p:attrName>ppt_h</p:attrName>
                                        </p:attrNameLst>
                                      </p:cBhvr>
                                      <p:tavLst>
                                        <p:tav tm="0">
                                          <p:val>
                                            <p:strVal val="#ppt_h"/>
                                          </p:val>
                                        </p:tav>
                                        <p:tav tm="100000">
                                          <p:val>
                                            <p:strVal val="#ppt_h"/>
                                          </p:val>
                                        </p:tav>
                                      </p:tavLst>
                                    </p:anim>
                                    <p:animEffect transition="in" filter="fade">
                                      <p:cBhvr additive="base">
                                        <p:cTn id="27" dur="500"/>
                                        <p:tgtEl>
                                          <p:spTgt spid="27654"/>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55" presetClass="entr" presetSubtype="0" dur="500" fill="hold" nodeType="clickEffect">
                                  <p:stCondLst>
                                    <p:cond delay="0"/>
                                  </p:stCondLst>
                                  <p:childTnLst>
                                    <p:set>
                                      <p:cBhvr additive="base">
                                        <p:cTn id="31" dur="1" fill="hold">
                                          <p:stCondLst>
                                            <p:cond delay="0"/>
                                          </p:stCondLst>
                                        </p:cTn>
                                        <p:tgtEl>
                                          <p:spTgt spid="27659"/>
                                        </p:tgtEl>
                                        <p:attrNameLst>
                                          <p:attrName>style.visibility</p:attrName>
                                        </p:attrNameLst>
                                      </p:cBhvr>
                                      <p:to>
                                        <p:strVal val="visible"/>
                                      </p:to>
                                    </p:set>
                                    <p:anim calcmode="lin" valueType="num">
                                      <p:cBhvr additive="base">
                                        <p:cTn id="32" dur="500" fill="hold"/>
                                        <p:tgtEl>
                                          <p:spTgt spid="27659"/>
                                        </p:tgtEl>
                                        <p:attrNameLst>
                                          <p:attrName>ppt_w</p:attrName>
                                        </p:attrNameLst>
                                      </p:cBhvr>
                                      <p:tavLst>
                                        <p:tav tm="0">
                                          <p:val>
                                            <p:strVal val="#ppt_w*0.70"/>
                                          </p:val>
                                        </p:tav>
                                        <p:tav tm="100000">
                                          <p:val>
                                            <p:strVal val="#ppt_w"/>
                                          </p:val>
                                        </p:tav>
                                      </p:tavLst>
                                    </p:anim>
                                    <p:anim calcmode="lin" valueType="num">
                                      <p:cBhvr additive="base">
                                        <p:cTn id="33" dur="500" fill="hold"/>
                                        <p:tgtEl>
                                          <p:spTgt spid="27659"/>
                                        </p:tgtEl>
                                        <p:attrNameLst>
                                          <p:attrName>ppt_h</p:attrName>
                                        </p:attrNameLst>
                                      </p:cBhvr>
                                      <p:tavLst>
                                        <p:tav tm="0">
                                          <p:val>
                                            <p:strVal val="#ppt_h"/>
                                          </p:val>
                                        </p:tav>
                                        <p:tav tm="100000">
                                          <p:val>
                                            <p:strVal val="#ppt_h"/>
                                          </p:val>
                                        </p:tav>
                                      </p:tavLst>
                                    </p:anim>
                                    <p:animEffect transition="in" filter="fade">
                                      <p:cBhvr additive="base">
                                        <p:cTn id="34" dur="500"/>
                                        <p:tgtEl>
                                          <p:spTgt spid="27659"/>
                                        </p:tgtEl>
                                      </p:cBhvr>
                                    </p:animEffect>
                                  </p:childTnLst>
                                </p:cTn>
                              </p:par>
                            </p:childTnLst>
                          </p:cTn>
                        </p:par>
                        <p:par>
                          <p:cTn id="35" fill="hold" nodeType="afterGroup">
                            <p:stCondLst>
                              <p:cond delay="500"/>
                            </p:stCondLst>
                            <p:childTnLst>
                              <p:par>
                                <p:cTn id="36" presetID="55" presetClass="entr" presetSubtype="0" dur="500" fill="hold" nodeType="afterEffect">
                                  <p:stCondLst>
                                    <p:cond delay="500"/>
                                  </p:stCondLst>
                                  <p:childTnLst>
                                    <p:set>
                                      <p:cBhvr additive="base">
                                        <p:cTn id="37" dur="1" fill="hold">
                                          <p:stCondLst>
                                            <p:cond delay="0"/>
                                          </p:stCondLst>
                                        </p:cTn>
                                        <p:tgtEl>
                                          <p:spTgt spid="27655"/>
                                        </p:tgtEl>
                                        <p:attrNameLst>
                                          <p:attrName>style.visibility</p:attrName>
                                        </p:attrNameLst>
                                      </p:cBhvr>
                                      <p:to>
                                        <p:strVal val="visible"/>
                                      </p:to>
                                    </p:set>
                                    <p:anim calcmode="lin" valueType="num">
                                      <p:cBhvr additive="base">
                                        <p:cTn id="38" dur="500" fill="hold"/>
                                        <p:tgtEl>
                                          <p:spTgt spid="27655"/>
                                        </p:tgtEl>
                                        <p:attrNameLst>
                                          <p:attrName>ppt_w</p:attrName>
                                        </p:attrNameLst>
                                      </p:cBhvr>
                                      <p:tavLst>
                                        <p:tav tm="0">
                                          <p:val>
                                            <p:strVal val="#ppt_w*0.70"/>
                                          </p:val>
                                        </p:tav>
                                        <p:tav tm="100000">
                                          <p:val>
                                            <p:strVal val="#ppt_w"/>
                                          </p:val>
                                        </p:tav>
                                      </p:tavLst>
                                    </p:anim>
                                    <p:anim calcmode="lin" valueType="num">
                                      <p:cBhvr additive="base">
                                        <p:cTn id="39" dur="500" fill="hold"/>
                                        <p:tgtEl>
                                          <p:spTgt spid="27655"/>
                                        </p:tgtEl>
                                        <p:attrNameLst>
                                          <p:attrName>ppt_h</p:attrName>
                                        </p:attrNameLst>
                                      </p:cBhvr>
                                      <p:tavLst>
                                        <p:tav tm="0">
                                          <p:val>
                                            <p:strVal val="#ppt_h"/>
                                          </p:val>
                                        </p:tav>
                                        <p:tav tm="100000">
                                          <p:val>
                                            <p:strVal val="#ppt_h"/>
                                          </p:val>
                                        </p:tav>
                                      </p:tavLst>
                                    </p:anim>
                                    <p:animEffect transition="in" filter="fade">
                                      <p:cBhvr additive="base">
                                        <p:cTn id="40" dur="500"/>
                                        <p:tgtEl>
                                          <p:spTgt spid="27655"/>
                                        </p:tgtEl>
                                      </p:cBhvr>
                                    </p:animEffect>
                                  </p:childTnLst>
                                </p:cTn>
                              </p:par>
                            </p:childTnLst>
                          </p:cTn>
                        </p:par>
                        <p:par>
                          <p:cTn id="41" fill="hold" nodeType="afterGroup">
                            <p:stCondLst>
                              <p:cond delay="1500"/>
                            </p:stCondLst>
                            <p:childTnLst>
                              <p:par>
                                <p:cTn id="42" presetID="55" presetClass="entr" presetSubtype="0" dur="500" fill="hold" nodeType="afterEffect">
                                  <p:stCondLst>
                                    <p:cond delay="1000"/>
                                  </p:stCondLst>
                                  <p:childTnLst>
                                    <p:set>
                                      <p:cBhvr additive="base">
                                        <p:cTn id="43" dur="1" fill="hold">
                                          <p:stCondLst>
                                            <p:cond delay="0"/>
                                          </p:stCondLst>
                                        </p:cTn>
                                        <p:tgtEl>
                                          <p:spTgt spid="27656"/>
                                        </p:tgtEl>
                                        <p:attrNameLst>
                                          <p:attrName>style.visibility</p:attrName>
                                        </p:attrNameLst>
                                      </p:cBhvr>
                                      <p:to>
                                        <p:strVal val="visible"/>
                                      </p:to>
                                    </p:set>
                                    <p:anim calcmode="lin" valueType="num">
                                      <p:cBhvr additive="base">
                                        <p:cTn id="44" dur="500" fill="hold"/>
                                        <p:tgtEl>
                                          <p:spTgt spid="27656"/>
                                        </p:tgtEl>
                                        <p:attrNameLst>
                                          <p:attrName>ppt_w</p:attrName>
                                        </p:attrNameLst>
                                      </p:cBhvr>
                                      <p:tavLst>
                                        <p:tav tm="0">
                                          <p:val>
                                            <p:strVal val="#ppt_w*0.70"/>
                                          </p:val>
                                        </p:tav>
                                        <p:tav tm="100000">
                                          <p:val>
                                            <p:strVal val="#ppt_w"/>
                                          </p:val>
                                        </p:tav>
                                      </p:tavLst>
                                    </p:anim>
                                    <p:anim calcmode="lin" valueType="num">
                                      <p:cBhvr additive="base">
                                        <p:cTn id="45" dur="500" fill="hold"/>
                                        <p:tgtEl>
                                          <p:spTgt spid="27656"/>
                                        </p:tgtEl>
                                        <p:attrNameLst>
                                          <p:attrName>ppt_h</p:attrName>
                                        </p:attrNameLst>
                                      </p:cBhvr>
                                      <p:tavLst>
                                        <p:tav tm="0">
                                          <p:val>
                                            <p:strVal val="#ppt_h"/>
                                          </p:val>
                                        </p:tav>
                                        <p:tav tm="100000">
                                          <p:val>
                                            <p:strVal val="#ppt_h"/>
                                          </p:val>
                                        </p:tav>
                                      </p:tavLst>
                                    </p:anim>
                                    <p:animEffect transition="in" filter="fade">
                                      <p:cBhvr additive="base">
                                        <p:cTn id="46" dur="500"/>
                                        <p:tgtEl>
                                          <p:spTgt spid="27656"/>
                                        </p:tgtEl>
                                      </p:cBhvr>
                                    </p:animEffect>
                                  </p:childTnLst>
                                </p:cTn>
                              </p:par>
                            </p:childTnLst>
                          </p:cTn>
                        </p:par>
                        <p:par>
                          <p:cTn id="47" fill="hold" nodeType="afterGroup">
                            <p:stCondLst>
                              <p:cond delay="3000"/>
                            </p:stCondLst>
                            <p:childTnLst>
                              <p:par>
                                <p:cTn id="48" presetID="55" presetClass="entr" presetSubtype="0" dur="500" fill="hold" nodeType="afterEffect">
                                  <p:stCondLst>
                                    <p:cond delay="1500"/>
                                  </p:stCondLst>
                                  <p:childTnLst>
                                    <p:set>
                                      <p:cBhvr additive="base">
                                        <p:cTn id="49" dur="1" fill="hold">
                                          <p:stCondLst>
                                            <p:cond delay="0"/>
                                          </p:stCondLst>
                                        </p:cTn>
                                        <p:tgtEl>
                                          <p:spTgt spid="27657"/>
                                        </p:tgtEl>
                                        <p:attrNameLst>
                                          <p:attrName>style.visibility</p:attrName>
                                        </p:attrNameLst>
                                      </p:cBhvr>
                                      <p:to>
                                        <p:strVal val="visible"/>
                                      </p:to>
                                    </p:set>
                                    <p:anim calcmode="lin" valueType="num">
                                      <p:cBhvr additive="base">
                                        <p:cTn id="50" dur="500" fill="hold"/>
                                        <p:tgtEl>
                                          <p:spTgt spid="27657"/>
                                        </p:tgtEl>
                                        <p:attrNameLst>
                                          <p:attrName>ppt_w</p:attrName>
                                        </p:attrNameLst>
                                      </p:cBhvr>
                                      <p:tavLst>
                                        <p:tav tm="0">
                                          <p:val>
                                            <p:strVal val="#ppt_w*0.70"/>
                                          </p:val>
                                        </p:tav>
                                        <p:tav tm="100000">
                                          <p:val>
                                            <p:strVal val="#ppt_w"/>
                                          </p:val>
                                        </p:tav>
                                      </p:tavLst>
                                    </p:anim>
                                    <p:anim calcmode="lin" valueType="num">
                                      <p:cBhvr additive="base">
                                        <p:cTn id="51" dur="500" fill="hold"/>
                                        <p:tgtEl>
                                          <p:spTgt spid="27657"/>
                                        </p:tgtEl>
                                        <p:attrNameLst>
                                          <p:attrName>ppt_h</p:attrName>
                                        </p:attrNameLst>
                                      </p:cBhvr>
                                      <p:tavLst>
                                        <p:tav tm="0">
                                          <p:val>
                                            <p:strVal val="#ppt_h"/>
                                          </p:val>
                                        </p:tav>
                                        <p:tav tm="100000">
                                          <p:val>
                                            <p:strVal val="#ppt_h"/>
                                          </p:val>
                                        </p:tav>
                                      </p:tavLst>
                                    </p:anim>
                                    <p:animEffect transition="in" filter="fade">
                                      <p:cBhvr additive="base">
                                        <p:cTn id="52" dur="500"/>
                                        <p:tgtEl>
                                          <p:spTgt spid="27657"/>
                                        </p:tgtEl>
                                      </p:cBhvr>
                                    </p:animEffect>
                                  </p:childTnLst>
                                </p:cTn>
                              </p:par>
                            </p:childTnLst>
                          </p:cTn>
                        </p:par>
                        <p:par>
                          <p:cTn id="53" fill="hold" nodeType="afterGroup">
                            <p:stCondLst>
                              <p:cond delay="5000"/>
                            </p:stCondLst>
                            <p:childTnLst>
                              <p:par>
                                <p:cTn id="54" presetID="55" presetClass="entr" presetSubtype="0" dur="500" fill="hold" nodeType="afterEffect">
                                  <p:stCondLst>
                                    <p:cond delay="2000"/>
                                  </p:stCondLst>
                                  <p:childTnLst>
                                    <p:set>
                                      <p:cBhvr additive="base">
                                        <p:cTn id="55" dur="1" fill="hold">
                                          <p:stCondLst>
                                            <p:cond delay="0"/>
                                          </p:stCondLst>
                                        </p:cTn>
                                        <p:tgtEl>
                                          <p:spTgt spid="27650"/>
                                        </p:tgtEl>
                                        <p:attrNameLst>
                                          <p:attrName>style.visibility</p:attrName>
                                        </p:attrNameLst>
                                      </p:cBhvr>
                                      <p:to>
                                        <p:strVal val="visible"/>
                                      </p:to>
                                    </p:set>
                                    <p:anim calcmode="lin" valueType="num">
                                      <p:cBhvr additive="base">
                                        <p:cTn id="56" dur="500" fill="hold"/>
                                        <p:tgtEl>
                                          <p:spTgt spid="27650"/>
                                        </p:tgtEl>
                                        <p:attrNameLst>
                                          <p:attrName>ppt_w</p:attrName>
                                        </p:attrNameLst>
                                      </p:cBhvr>
                                      <p:tavLst>
                                        <p:tav tm="0">
                                          <p:val>
                                            <p:strVal val="#ppt_w*0.70"/>
                                          </p:val>
                                        </p:tav>
                                        <p:tav tm="100000">
                                          <p:val>
                                            <p:strVal val="#ppt_w"/>
                                          </p:val>
                                        </p:tav>
                                      </p:tavLst>
                                    </p:anim>
                                    <p:anim calcmode="lin" valueType="num">
                                      <p:cBhvr additive="base">
                                        <p:cTn id="57" dur="500" fill="hold"/>
                                        <p:tgtEl>
                                          <p:spTgt spid="27650"/>
                                        </p:tgtEl>
                                        <p:attrNameLst>
                                          <p:attrName>ppt_h</p:attrName>
                                        </p:attrNameLst>
                                      </p:cBhvr>
                                      <p:tavLst>
                                        <p:tav tm="0">
                                          <p:val>
                                            <p:strVal val="#ppt_h"/>
                                          </p:val>
                                        </p:tav>
                                        <p:tav tm="100000">
                                          <p:val>
                                            <p:strVal val="#ppt_h"/>
                                          </p:val>
                                        </p:tav>
                                      </p:tavLst>
                                    </p:anim>
                                    <p:animEffect transition="in" filter="fade">
                                      <p:cBhvr additive="base">
                                        <p:cTn id="58" dur="500"/>
                                        <p:tgtEl>
                                          <p:spTgt spid="276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pic>
        <p:nvPicPr>
          <p:cNvPr id="28674" name="Picture 5" descr="wellpop"/>
          <p:cNvPicPr/>
          <p:nvPr/>
        </p:nvPicPr>
        <p:blipFill>
          <a:blip r:embed="rId2"/>
          <a:stretch>
            <a:fillRect/>
          </a:stretch>
        </p:blipFill>
        <p:spPr>
          <a:xfrm>
            <a:off x="0" y="304800"/>
            <a:ext cx="9144000" cy="6324600"/>
          </a:xfrm>
          <a:prstGeom prst="rect">
            <a:avLst/>
          </a:prstGeom>
          <a:noFill/>
          <a:ln>
            <a:noFill/>
            <a:miter lim="800000"/>
          </a:ln>
        </p:spPr>
      </p:pic>
    </p:spTree>
  </p:cSld>
  <p:clrMapOvr>
    <a:masterClrMapping/>
  </p:clrMapOvr>
  <p:transition>
    <p:wheel spokes="3"/>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9698" name="Text Box 4"/>
          <p:cNvSpPr/>
          <p:nvPr/>
        </p:nvSpPr>
        <p:spPr>
          <a:xfrm>
            <a:off x="1328779" y="692150"/>
            <a:ext cx="6272128" cy="625933"/>
          </a:xfrm>
          <a:prstGeom prst="rect">
            <a:avLst/>
          </a:prstGeom>
          <a:noFill/>
          <a:ln w="12700">
            <a:noFill/>
            <a:miter lim="800000"/>
          </a:ln>
        </p:spPr>
        <p:txBody>
          <a:bodyPr lIns="90450" tIns="44430" rIns="90450" bIns="44430">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161925" algn="ctr">
              <a:lnSpc>
                <a:spcPct val="110000"/>
              </a:lnSpc>
              <a:spcBef>
                <a:spcPct val="50000"/>
              </a:spcBef>
              <a:buClr>
                <a:schemeClr val="hlink"/>
              </a:buClr>
              <a:buSzPct val="80000"/>
              <a:buFont typeface="Monotype Sorts" pitchFamily="2" charset="2"/>
            </a:pPr>
            <a:r>
              <a:rPr kumimoji="1" lang="zh-CN" altLang="en-US" sz="3200" b="1">
                <a:solidFill>
                  <a:srgbClr val="000000"/>
                </a:solidFill>
              </a:rPr>
              <a:t>筛检试验与诊断试验得区别</a:t>
            </a:r>
          </a:p>
        </p:txBody>
      </p:sp>
      <p:graphicFrame>
        <p:nvGraphicFramePr>
          <p:cNvPr id="29699" name="Group 58"/>
          <p:cNvGraphicFramePr>
            <a:graphicFrameLocks noGrp="1"/>
          </p:cNvGraphicFramePr>
          <p:nvPr/>
        </p:nvGraphicFramePr>
        <p:xfrm>
          <a:off x="0" y="1700212"/>
          <a:ext cx="8964613" cy="4557714"/>
        </p:xfrm>
        <a:graphic>
          <a:graphicData uri="http://schemas.openxmlformats.org/drawingml/2006/table">
            <a:tbl>
              <a:tblPr/>
              <a:tblGrid>
                <a:gridCol w="1476375"/>
                <a:gridCol w="3816350"/>
                <a:gridCol w="3671888"/>
              </a:tblGrid>
              <a:tr h="72072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endParaRPr lang="zh-CN" altLang="zh-CN" sz="2800">
                        <a:solidFill>
                          <a:srgbClr val="000000"/>
                        </a:solidFill>
                        <a:latin typeface="Tahoma" panose="020b0604030504040204" pitchFamily="34" charset="0"/>
                      </a:endParaRPr>
                    </a:p>
                  </a:txBody>
                  <a:tcPr marL="90450" marR="90450" marT="44430" marB="44430">
                    <a:lnL>
                      <a:noFill/>
                    </a:lnL>
                    <a:lnR>
                      <a:noFill/>
                    </a:lnR>
                    <a:lnT w="28575">
                      <a:solidFill>
                        <a:srgbClr val="66FFFF"/>
                      </a:solidFill>
                      <a:miter lim="800000"/>
                    </a:lnT>
                    <a:lnB w="28575">
                      <a:solidFill>
                        <a:srgbClr val="66FFFF"/>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b="1">
                          <a:solidFill>
                            <a:schemeClr val="tx2"/>
                          </a:solidFill>
                          <a:latin typeface="黑体" panose="02010609060101010101" pitchFamily="49" charset="-122"/>
                          <a:ea typeface="黑体" panose="02010609060101010101" pitchFamily="49" charset="-122"/>
                        </a:rPr>
                        <a:t>筛检试验</a:t>
                      </a:r>
                    </a:p>
                  </a:txBody>
                  <a:tcPr marL="90450" marR="90450" marT="44430" marB="44430">
                    <a:lnL>
                      <a:noFill/>
                    </a:lnL>
                    <a:lnR>
                      <a:noFill/>
                    </a:lnR>
                    <a:lnT w="28575">
                      <a:solidFill>
                        <a:srgbClr val="66FFFF"/>
                      </a:solidFill>
                      <a:miter lim="800000"/>
                    </a:lnT>
                    <a:lnB w="28575">
                      <a:solidFill>
                        <a:srgbClr val="66FFFF"/>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b="1">
                          <a:solidFill>
                            <a:schemeClr val="tx2"/>
                          </a:solidFill>
                          <a:latin typeface="黑体" panose="02010609060101010101" pitchFamily="49" charset="-122"/>
                          <a:ea typeface="黑体" panose="02010609060101010101" pitchFamily="49" charset="-122"/>
                        </a:rPr>
                        <a:t>诊断试验</a:t>
                      </a:r>
                    </a:p>
                  </a:txBody>
                  <a:tcPr marL="90450" marR="90450" marT="44430" marB="44430">
                    <a:lnL>
                      <a:noFill/>
                    </a:lnL>
                    <a:lnR>
                      <a:noFill/>
                    </a:lnR>
                    <a:lnT w="28575">
                      <a:solidFill>
                        <a:srgbClr val="66FFFF"/>
                      </a:solidFill>
                      <a:miter lim="800000"/>
                    </a:lnT>
                    <a:lnB w="28575">
                      <a:solidFill>
                        <a:srgbClr val="66FFFF"/>
                      </a:solidFill>
                      <a:miter lim="800000"/>
                    </a:lnB>
                    <a:solidFill>
                      <a:schemeClr val="bg1"/>
                    </a:solidFill>
                  </a:tcPr>
                </a:tc>
              </a:tr>
              <a:tr h="59055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对象 </a:t>
                      </a:r>
                    </a:p>
                  </a:txBody>
                  <a:tcPr marL="90450" marR="90450" marT="44430" marB="44430">
                    <a:lnL>
                      <a:noFill/>
                    </a:lnL>
                    <a:lnR>
                      <a:noFill/>
                    </a:lnR>
                    <a:lnT w="28575">
                      <a:solidFill>
                        <a:srgbClr val="66FFFF"/>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Tahoma" panose="020b0604030504040204" pitchFamily="34" charset="0"/>
                        </a:rPr>
                        <a:t>健康人</a:t>
                      </a:r>
                      <a:r>
                        <a:rPr lang="en-US" altLang="zh-CN" sz="2600" b="1">
                          <a:latin typeface="Tahoma" panose="020b0604030504040204" pitchFamily="34" charset="0"/>
                        </a:rPr>
                        <a:t>/</a:t>
                      </a:r>
                      <a:r>
                        <a:rPr lang="zh-CN" altLang="en-US" sz="2600" b="1">
                          <a:latin typeface="Tahoma" panose="020b0604030504040204" pitchFamily="34" charset="0"/>
                        </a:rPr>
                        <a:t>无症状得患者</a:t>
                      </a:r>
                    </a:p>
                  </a:txBody>
                  <a:tcPr marL="90450" marR="90450" marT="44430" marB="44430">
                    <a:lnL>
                      <a:noFill/>
                    </a:lnL>
                    <a:lnR>
                      <a:noFill/>
                    </a:lnR>
                    <a:lnT w="28575">
                      <a:solidFill>
                        <a:srgbClr val="66FFFF"/>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Tahoma" panose="020b0604030504040204" pitchFamily="34" charset="0"/>
                        </a:rPr>
                        <a:t>可疑患者</a:t>
                      </a:r>
                      <a:r>
                        <a:rPr lang="en-US" altLang="zh-CN" sz="2600" b="1">
                          <a:latin typeface="Tahoma" panose="020b0604030504040204" pitchFamily="34" charset="0"/>
                        </a:rPr>
                        <a:t>/</a:t>
                      </a:r>
                      <a:r>
                        <a:rPr lang="zh-CN" altLang="en-US" sz="2600" b="1">
                          <a:latin typeface="Tahoma" panose="020b0604030504040204" pitchFamily="34" charset="0"/>
                        </a:rPr>
                        <a:t>患者</a:t>
                      </a:r>
                    </a:p>
                  </a:txBody>
                  <a:tcPr marL="90450" marR="90450" marT="44430" marB="44430">
                    <a:lnL>
                      <a:noFill/>
                    </a:lnL>
                    <a:lnR>
                      <a:noFill/>
                    </a:lnR>
                    <a:lnT w="28575">
                      <a:solidFill>
                        <a:srgbClr val="66FFFF"/>
                      </a:solidFill>
                      <a:miter lim="800000"/>
                    </a:lnT>
                    <a:lnB>
                      <a:noFill/>
                    </a:lnB>
                    <a:solidFill>
                      <a:schemeClr val="bg1"/>
                    </a:solidFill>
                  </a:tcPr>
                </a:tc>
              </a:tr>
              <a:tr h="10302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目得 </a:t>
                      </a:r>
                    </a:p>
                  </a:txBody>
                  <a:tcPr marL="90450" marR="90450" marT="44430" marB="44430">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把患者及可疑患者与非患者区分开来</a:t>
                      </a:r>
                      <a:r>
                        <a:rPr lang="zh-CN" altLang="en-US" sz="2600" b="1">
                          <a:latin typeface="Tahoma" panose="020b0604030504040204" pitchFamily="34" charset="0"/>
                        </a:rPr>
                        <a:t> </a:t>
                      </a:r>
                    </a:p>
                  </a:txBody>
                  <a:tcPr marL="90450" marR="90450" marT="44430" marB="44430">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患者与可疑有病但实际无病得人区分开来</a:t>
                      </a:r>
                      <a:r>
                        <a:rPr lang="zh-CN" altLang="en-US" sz="2600" b="1">
                          <a:latin typeface="Tahoma" panose="020b0604030504040204" pitchFamily="34" charset="0"/>
                        </a:rPr>
                        <a:t> </a:t>
                      </a:r>
                    </a:p>
                  </a:txBody>
                  <a:tcPr marL="90450" marR="90450" marT="44430" marB="44430">
                    <a:lnL>
                      <a:noFill/>
                    </a:lnL>
                    <a:lnR>
                      <a:noFill/>
                    </a:lnR>
                    <a:lnT>
                      <a:noFill/>
                    </a:lnT>
                    <a:lnB>
                      <a:noFill/>
                    </a:lnB>
                    <a:solidFill>
                      <a:schemeClr val="bg1"/>
                    </a:solidFill>
                  </a:tcPr>
                </a:tc>
              </a:tr>
              <a:tr h="6111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要求 </a:t>
                      </a:r>
                    </a:p>
                  </a:txBody>
                  <a:tcPr marL="90450" marR="90450" marT="44430" marB="44430">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Tahoma" panose="020b0604030504040204" pitchFamily="34" charset="0"/>
                        </a:rPr>
                        <a:t>快速、简便、高灵敏度</a:t>
                      </a:r>
                    </a:p>
                  </a:txBody>
                  <a:tcPr marL="90450" marR="90450" marT="44430" marB="44430">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真实、可靠、高特异度</a:t>
                      </a:r>
                    </a:p>
                  </a:txBody>
                  <a:tcPr marL="90450" marR="90450" marT="44430" marB="44430">
                    <a:lnL>
                      <a:noFill/>
                    </a:lnL>
                    <a:lnR>
                      <a:noFill/>
                    </a:lnR>
                    <a:lnT>
                      <a:noFill/>
                    </a:lnT>
                    <a:lnB>
                      <a:noFill/>
                    </a:lnB>
                    <a:solidFill>
                      <a:schemeClr val="bg1"/>
                    </a:solidFill>
                  </a:tcPr>
                </a:tc>
              </a:tr>
              <a:tr h="57467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费用 </a:t>
                      </a:r>
                    </a:p>
                  </a:txBody>
                  <a:tcPr marL="90450" marR="90450" marT="44430" marB="44430">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廉价</a:t>
                      </a:r>
                      <a:r>
                        <a:rPr lang="zh-CN" altLang="en-US" sz="2600" b="1">
                          <a:latin typeface="Tahoma" panose="020b0604030504040204" pitchFamily="34" charset="0"/>
                        </a:rPr>
                        <a:t> </a:t>
                      </a:r>
                    </a:p>
                  </a:txBody>
                  <a:tcPr marL="90450" marR="90450" marT="44430" marB="44430">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费用较高</a:t>
                      </a:r>
                      <a:r>
                        <a:rPr lang="zh-CN" altLang="en-US" sz="2600" b="1">
                          <a:latin typeface="Tahoma" panose="020b0604030504040204" pitchFamily="34" charset="0"/>
                        </a:rPr>
                        <a:t> </a:t>
                      </a:r>
                    </a:p>
                  </a:txBody>
                  <a:tcPr marL="90450" marR="90450" marT="44430" marB="44430">
                    <a:lnL>
                      <a:noFill/>
                    </a:lnL>
                    <a:lnR>
                      <a:noFill/>
                    </a:lnR>
                    <a:lnT>
                      <a:noFill/>
                    </a:lnT>
                    <a:lnB>
                      <a:noFill/>
                    </a:lnB>
                    <a:solidFill>
                      <a:schemeClr val="bg1"/>
                    </a:solidFill>
                  </a:tcPr>
                </a:tc>
              </a:tr>
              <a:tr h="10302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处理 </a:t>
                      </a:r>
                    </a:p>
                  </a:txBody>
                  <a:tcPr marL="90450" marR="90450" marT="44430" marB="44430">
                    <a:lnL>
                      <a:noFill/>
                    </a:lnL>
                    <a:lnR>
                      <a:noFill/>
                    </a:lnR>
                    <a:lnT>
                      <a:noFill/>
                    </a:lnT>
                    <a:lnB w="28575">
                      <a:solidFill>
                        <a:srgbClr val="66FFFF"/>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阳性者须进一步作诊断试验以便确诊</a:t>
                      </a:r>
                      <a:r>
                        <a:rPr lang="zh-CN" altLang="en-US" sz="2600" b="1">
                          <a:latin typeface="Tahoma" panose="020b0604030504040204" pitchFamily="34" charset="0"/>
                        </a:rPr>
                        <a:t> </a:t>
                      </a:r>
                    </a:p>
                  </a:txBody>
                  <a:tcPr marL="90450" marR="90450" marT="44430" marB="44430">
                    <a:lnL>
                      <a:noFill/>
                    </a:lnL>
                    <a:lnR>
                      <a:noFill/>
                    </a:lnR>
                    <a:lnT>
                      <a:noFill/>
                    </a:lnT>
                    <a:lnB w="28575">
                      <a:solidFill>
                        <a:srgbClr val="66FFFF"/>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r>
                        <a:rPr lang="zh-CN" altLang="en-US" sz="2600" b="1">
                          <a:latin typeface="宋体" panose="02010600030101010101" pitchFamily="2" charset="-122"/>
                        </a:rPr>
                        <a:t>阳性者要进行治疗</a:t>
                      </a:r>
                      <a:r>
                        <a:rPr lang="zh-CN" altLang="en-US" sz="2600" b="1">
                          <a:latin typeface="Tahoma" panose="020b0604030504040204" pitchFamily="34" charset="0"/>
                        </a:rPr>
                        <a:t> </a:t>
                      </a:r>
                    </a:p>
                  </a:txBody>
                  <a:tcPr marL="90450" marR="90450" marT="44430" marB="44430">
                    <a:lnL>
                      <a:noFill/>
                    </a:lnL>
                    <a:lnR>
                      <a:noFill/>
                    </a:lnR>
                    <a:lnT>
                      <a:noFill/>
                    </a:lnT>
                    <a:lnB w="28575">
                      <a:solidFill>
                        <a:srgbClr val="66FFFF"/>
                      </a:solidFill>
                      <a:miter lim="800000"/>
                    </a:lnB>
                    <a:solidFill>
                      <a:schemeClr val="bg1"/>
                    </a:solidFill>
                  </a:tcPr>
                </a:tc>
              </a:tr>
            </a:tbl>
          </a:graphicData>
        </a:graphic>
      </p:graphicFrame>
    </p:spTree>
  </p:cSld>
  <p:clrMapOvr>
    <a:masterClrMapping/>
  </p:clrMapOvr>
  <p:transition>
    <p:wheel spokes="3"/>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0722"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第二节 诊断试验评价得设计</a:t>
            </a:r>
          </a:p>
        </p:txBody>
      </p:sp>
      <p:sp>
        <p:nvSpPr>
          <p:cNvPr id="30723" name="Rectangle 3"/>
          <p:cNvSpPr/>
          <p:nvPr>
            <p:ph type="body" idx="4294967295"/>
          </p:nvPr>
        </p:nvSpPr>
        <p:spPr>
          <a:xfrm>
            <a:off x="539750" y="2205038"/>
            <a:ext cx="80645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b="1">
                <a:solidFill>
                  <a:srgbClr val="000000"/>
                </a:solidFill>
              </a:rPr>
              <a:t>用待评价得诊断试验和标准诊断方法(金标准)检测相同得受检对象</a:t>
            </a:r>
          </a:p>
          <a:p>
            <a:pPr lvl="0" eaLnBrk="1" hangingPunct="1">
              <a:lnSpc>
                <a:spcPct val="125000"/>
              </a:lnSpc>
            </a:pPr>
            <a:r>
              <a:rPr lang="zh-CN" altLang="en-US" b="1">
                <a:solidFill>
                  <a:srgbClr val="000000"/>
                </a:solidFill>
              </a:rPr>
              <a:t>将检测结果与标准方法检测结果进行比较</a:t>
            </a:r>
          </a:p>
          <a:p>
            <a:pPr lvl="0" eaLnBrk="1" hangingPunct="1">
              <a:lnSpc>
                <a:spcPct val="125000"/>
              </a:lnSpc>
            </a:pPr>
            <a:r>
              <a:rPr lang="zh-CN" altLang="en-US" b="1">
                <a:solidFill>
                  <a:srgbClr val="000000"/>
                </a:solidFill>
              </a:rPr>
              <a:t>通过计算各种指标来评价该试验对某病得诊断价值。</a:t>
            </a:r>
          </a:p>
        </p:txBody>
      </p:sp>
    </p:spTree>
  </p:cSld>
  <p:clrMapOvr>
    <a:masterClrMapping/>
  </p:clrMapOvr>
  <p:transition>
    <p:wheel spokes="3"/>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1746" name="Text Box 4"/>
          <p:cNvSpPr/>
          <p:nvPr/>
        </p:nvSpPr>
        <p:spPr>
          <a:xfrm>
            <a:off x="3779838" y="476250"/>
            <a:ext cx="3311525" cy="366712"/>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endParaRPr lang="zh-CN" altLang="zh-CN"/>
          </a:p>
        </p:txBody>
      </p:sp>
      <p:graphicFrame>
        <p:nvGraphicFramePr>
          <p:cNvPr id="31747" name="Group 82"/>
          <p:cNvGraphicFramePr>
            <a:graphicFrameLocks noGrp="1"/>
          </p:cNvGraphicFramePr>
          <p:nvPr/>
        </p:nvGraphicFramePr>
        <p:xfrm>
          <a:off x="4859338" y="3429000"/>
          <a:ext cx="4105275" cy="2133600"/>
        </p:xfrm>
        <a:graphic>
          <a:graphicData uri="http://schemas.openxmlformats.org/drawingml/2006/table">
            <a:tbl>
              <a:tblPr/>
              <a:tblGrid>
                <a:gridCol w="2111375"/>
                <a:gridCol w="1993900"/>
              </a:tblGrid>
              <a:tr h="7921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a:solidFill>
                            <a:srgbClr val="000000"/>
                          </a:solidFill>
                          <a:latin typeface="楷体_GB2312" pitchFamily="49" charset="-122"/>
                        </a:rPr>
                        <a:t>真阳性</a:t>
                      </a:r>
                      <a:r>
                        <a:rPr lang="en-US" altLang="zh-CN" sz="3200">
                          <a:solidFill>
                            <a:srgbClr val="000000"/>
                          </a:solidFill>
                          <a:latin typeface="楷体_GB2312" pitchFamily="49" charset="-122"/>
                        </a:rPr>
                        <a:t>(</a:t>
                      </a:r>
                      <a:r>
                        <a:rPr lang="en-US" altLang="zh-CN" sz="3200">
                          <a:solidFill>
                            <a:srgbClr val="000000"/>
                          </a:solidFill>
                          <a:latin typeface="Arial" pitchFamily="34" charset="0"/>
                        </a:rPr>
                        <a:t>a</a:t>
                      </a:r>
                      <a:r>
                        <a:rPr lang="en-US" altLang="zh-CN" sz="3200">
                          <a:solidFill>
                            <a:srgbClr val="000000"/>
                          </a:solidFill>
                          <a:latin typeface="楷体_GB2312" pitchFamily="49" charset="-122"/>
                        </a:rPr>
                        <a:t>)</a:t>
                      </a: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a:solidFill>
                            <a:srgbClr val="33CC33"/>
                          </a:solidFill>
                          <a:latin typeface="楷体_GB2312" pitchFamily="49" charset="-122"/>
                        </a:rPr>
                        <a:t>假阳性</a:t>
                      </a:r>
                      <a:r>
                        <a:rPr lang="en-US" altLang="zh-CN" sz="3200">
                          <a:solidFill>
                            <a:srgbClr val="33CC33"/>
                          </a:solidFill>
                          <a:latin typeface="楷体_GB2312" pitchFamily="49" charset="-122"/>
                        </a:rPr>
                        <a:t>(</a:t>
                      </a:r>
                      <a:r>
                        <a:rPr lang="en-US" altLang="zh-CN" sz="3200">
                          <a:solidFill>
                            <a:srgbClr val="33CC33"/>
                          </a:solidFill>
                          <a:latin typeface="Arial" pitchFamily="34" charset="0"/>
                        </a:rPr>
                        <a:t>b</a:t>
                      </a:r>
                      <a:r>
                        <a:rPr lang="en-US" altLang="zh-CN" sz="3200">
                          <a:solidFill>
                            <a:srgbClr val="33CC33"/>
                          </a:solidFill>
                          <a:latin typeface="楷体_GB2312" pitchFamily="49" charset="-122"/>
                        </a:rPr>
                        <a:t>)</a:t>
                      </a:r>
                    </a:p>
                  </a:txBody>
                  <a:tcPr anchor="ctr">
                    <a:lnL>
                      <a:noFill/>
                    </a:lnL>
                    <a:lnR>
                      <a:noFill/>
                    </a:lnR>
                    <a:lnT w="28575">
                      <a:solidFill>
                        <a:schemeClr val="tx1"/>
                      </a:solidFill>
                      <a:miter lim="800000"/>
                    </a:lnT>
                    <a:lnB>
                      <a:noFill/>
                    </a:lnB>
                    <a:solidFill>
                      <a:schemeClr val="bg1"/>
                    </a:solidFill>
                  </a:tcPr>
                </a:tc>
              </a:tr>
              <a:tr h="75723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a:solidFill>
                            <a:srgbClr val="33CC33"/>
                          </a:solidFill>
                          <a:latin typeface="楷体_GB2312" pitchFamily="49" charset="-122"/>
                        </a:rPr>
                        <a:t>假阴性</a:t>
                      </a:r>
                      <a:r>
                        <a:rPr lang="en-US" altLang="zh-CN" sz="3200">
                          <a:solidFill>
                            <a:srgbClr val="33CC33"/>
                          </a:solidFill>
                          <a:latin typeface="楷体_GB2312" pitchFamily="49" charset="-122"/>
                        </a:rPr>
                        <a:t>(</a:t>
                      </a:r>
                      <a:r>
                        <a:rPr lang="en-US" altLang="zh-CN" sz="3200">
                          <a:solidFill>
                            <a:srgbClr val="33CC33"/>
                          </a:solidFill>
                          <a:latin typeface="Arial" pitchFamily="34" charset="0"/>
                        </a:rPr>
                        <a:t>c</a:t>
                      </a:r>
                      <a:r>
                        <a:rPr lang="en-US" altLang="zh-CN" sz="3200">
                          <a:solidFill>
                            <a:srgbClr val="33CC33"/>
                          </a:solidFill>
                          <a:latin typeface="楷体_GB2312" pitchFamily="49" charset="-122"/>
                        </a:rPr>
                        <a:t>)</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a:solidFill>
                            <a:srgbClr val="FF0066"/>
                          </a:solidFill>
                          <a:latin typeface="楷体_GB2312" pitchFamily="49" charset="-122"/>
                        </a:rPr>
                        <a:t>真阴性</a:t>
                      </a:r>
                      <a:r>
                        <a:rPr lang="en-US" altLang="zh-CN" sz="3200">
                          <a:solidFill>
                            <a:srgbClr val="FF0066"/>
                          </a:solidFill>
                          <a:latin typeface="楷体_GB2312" pitchFamily="49" charset="-122"/>
                        </a:rPr>
                        <a:t>(</a:t>
                      </a:r>
                      <a:r>
                        <a:rPr lang="en-US" altLang="zh-CN" sz="3200">
                          <a:solidFill>
                            <a:srgbClr val="FF0066"/>
                          </a:solidFill>
                          <a:latin typeface="Arial" pitchFamily="34" charset="0"/>
                        </a:rPr>
                        <a:t>d</a:t>
                      </a:r>
                      <a:r>
                        <a:rPr lang="en-US" altLang="zh-CN" sz="3200">
                          <a:solidFill>
                            <a:srgbClr val="FF0066"/>
                          </a:solidFill>
                          <a:latin typeface="楷体_GB2312" pitchFamily="49" charset="-122"/>
                        </a:rPr>
                        <a:t>)</a:t>
                      </a:r>
                    </a:p>
                  </a:txBody>
                  <a:tcPr anchor="ctr">
                    <a:lnL>
                      <a:noFill/>
                    </a:lnL>
                    <a:lnR>
                      <a:noFill/>
                    </a:lnR>
                    <a:lnT>
                      <a:noFill/>
                    </a:lnT>
                    <a:lnB w="28575">
                      <a:solidFill>
                        <a:schemeClr val="tx1"/>
                      </a:solidFill>
                      <a:miter lim="800000"/>
                    </a:lnB>
                    <a:solidFill>
                      <a:schemeClr val="bg1"/>
                    </a:solidFill>
                  </a:tcPr>
                </a:tc>
              </a:tr>
            </a:tbl>
          </a:graphicData>
        </a:graphic>
      </p:graphicFrame>
      <p:sp>
        <p:nvSpPr>
          <p:cNvPr id="31754" name="AutoShape 58"/>
          <p:cNvSpPr/>
          <p:nvPr/>
        </p:nvSpPr>
        <p:spPr>
          <a:xfrm>
            <a:off x="1042988" y="908050"/>
            <a:ext cx="3529012" cy="720725"/>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3200" b="1">
                <a:solidFill>
                  <a:srgbClr val="000000"/>
                </a:solidFill>
              </a:rPr>
              <a:t>受试人群</a:t>
            </a:r>
            <a:r>
              <a:rPr lang="zh-CN" altLang="en-US">
                <a:solidFill>
                  <a:srgbClr val="000000"/>
                </a:solidFill>
              </a:rPr>
              <a:t> </a:t>
            </a:r>
          </a:p>
        </p:txBody>
      </p:sp>
      <p:grpSp>
        <p:nvGrpSpPr>
          <p:cNvPr id="31755" name="Group 66"/>
          <p:cNvGrpSpPr/>
          <p:nvPr/>
        </p:nvGrpSpPr>
        <p:grpSpPr>
          <a:xfrm>
            <a:off x="1331912" y="1628775"/>
            <a:ext cx="3168650" cy="3600450"/>
            <a:chOff x="1610" y="1026"/>
            <a:chExt cx="1134" cy="2132"/>
          </a:xfrm>
        </p:grpSpPr>
        <p:cxnSp>
          <p:nvCxnSpPr>
            <p:cNvPr id="31765" name="Line 56"/>
            <p:cNvCxnSpPr/>
            <p:nvPr/>
          </p:nvCxnSpPr>
          <p:spPr>
            <a:xfrm flipH="1">
              <a:off x="2154" y="1752"/>
              <a:ext cx="0" cy="998"/>
            </a:xfrm>
            <a:prstGeom prst="line">
              <a:avLst/>
            </a:prstGeom>
            <a:noFill/>
            <a:ln w="57150">
              <a:solidFill>
                <a:schemeClr val="tx1"/>
              </a:solidFill>
              <a:prstDash val="dash"/>
              <a:miter lim="800000"/>
              <a:tailEnd type="triangle"/>
            </a:ln>
          </p:spPr>
        </p:cxnSp>
        <p:grpSp>
          <p:nvGrpSpPr>
            <p:cNvPr id="31766" name="Group 63"/>
            <p:cNvGrpSpPr/>
            <p:nvPr/>
          </p:nvGrpSpPr>
          <p:grpSpPr>
            <a:xfrm>
              <a:off x="1610" y="1026"/>
              <a:ext cx="1134" cy="2132"/>
              <a:chOff x="1610" y="1026"/>
              <a:chExt cx="1134" cy="2132"/>
            </a:xfrm>
          </p:grpSpPr>
          <p:sp>
            <p:nvSpPr>
              <p:cNvPr id="31767" name="Text Box 11"/>
              <p:cNvSpPr/>
              <p:nvPr/>
            </p:nvSpPr>
            <p:spPr>
              <a:xfrm>
                <a:off x="1610" y="1434"/>
                <a:ext cx="1134" cy="307"/>
              </a:xfrm>
              <a:prstGeom prst="rect">
                <a:avLst/>
              </a:prstGeom>
              <a:solidFill>
                <a:schemeClr val="accent1"/>
              </a:solid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50000"/>
                  </a:spcBef>
                </a:pPr>
                <a:r>
                  <a:rPr lang="zh-CN" altLang="en-US" sz="2800" b="1">
                    <a:solidFill>
                      <a:srgbClr val="000000"/>
                    </a:solidFill>
                  </a:rPr>
                  <a:t>诊断试验 </a:t>
                </a:r>
                <a:r>
                  <a:rPr lang="zh-CN" altLang="en-US">
                    <a:solidFill>
                      <a:srgbClr val="000000"/>
                    </a:solidFill>
                  </a:rPr>
                  <a:t> </a:t>
                </a:r>
              </a:p>
            </p:txBody>
          </p:sp>
          <p:sp>
            <p:nvSpPr>
              <p:cNvPr id="31768" name="AutoShape 29"/>
              <p:cNvSpPr/>
              <p:nvPr/>
            </p:nvSpPr>
            <p:spPr>
              <a:xfrm>
                <a:off x="1655" y="2795"/>
                <a:ext cx="952" cy="363"/>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rPr>
                  <a:t>阴性 </a:t>
                </a:r>
              </a:p>
            </p:txBody>
          </p:sp>
          <p:sp>
            <p:nvSpPr>
              <p:cNvPr id="31769" name="AutoShape 28"/>
              <p:cNvSpPr/>
              <p:nvPr/>
            </p:nvSpPr>
            <p:spPr>
              <a:xfrm>
                <a:off x="1655" y="2160"/>
                <a:ext cx="953" cy="363"/>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rPr>
                  <a:t>阳性</a:t>
                </a:r>
              </a:p>
            </p:txBody>
          </p:sp>
          <p:cxnSp>
            <p:nvCxnSpPr>
              <p:cNvPr id="31770" name="Line 60"/>
              <p:cNvCxnSpPr/>
              <p:nvPr/>
            </p:nvCxnSpPr>
            <p:spPr>
              <a:xfrm flipH="1">
                <a:off x="2154" y="1026"/>
                <a:ext cx="0" cy="408"/>
              </a:xfrm>
              <a:prstGeom prst="line">
                <a:avLst/>
              </a:prstGeom>
              <a:noFill/>
              <a:ln w="57150">
                <a:solidFill>
                  <a:schemeClr val="tx1"/>
                </a:solidFill>
                <a:miter lim="800000"/>
                <a:tailEnd type="triangle"/>
              </a:ln>
            </p:spPr>
          </p:cxnSp>
        </p:grpSp>
      </p:grpSp>
      <p:grpSp>
        <p:nvGrpSpPr>
          <p:cNvPr id="31756" name="Group 65"/>
          <p:cNvGrpSpPr/>
          <p:nvPr/>
        </p:nvGrpSpPr>
        <p:grpSpPr>
          <a:xfrm>
            <a:off x="4572000" y="981075"/>
            <a:ext cx="4032250" cy="2014538"/>
            <a:chOff x="2880" y="618"/>
            <a:chExt cx="2540" cy="1269"/>
          </a:xfrm>
        </p:grpSpPr>
        <p:cxnSp>
          <p:nvCxnSpPr>
            <p:cNvPr id="31758" name="Line 54"/>
            <p:cNvCxnSpPr/>
            <p:nvPr/>
          </p:nvCxnSpPr>
          <p:spPr>
            <a:xfrm flipH="1">
              <a:off x="3787" y="935"/>
              <a:ext cx="0" cy="454"/>
            </a:xfrm>
            <a:prstGeom prst="line">
              <a:avLst/>
            </a:prstGeom>
            <a:noFill/>
            <a:ln w="38100">
              <a:solidFill>
                <a:schemeClr val="tx1"/>
              </a:solidFill>
              <a:miter lim="800000"/>
              <a:tailEnd type="triangle"/>
            </a:ln>
          </p:spPr>
        </p:cxnSp>
        <p:grpSp>
          <p:nvGrpSpPr>
            <p:cNvPr id="31759" name="Group 62"/>
            <p:cNvGrpSpPr/>
            <p:nvPr/>
          </p:nvGrpSpPr>
          <p:grpSpPr>
            <a:xfrm>
              <a:off x="2880" y="618"/>
              <a:ext cx="2540" cy="1269"/>
              <a:chOff x="2880" y="618"/>
              <a:chExt cx="2540" cy="1269"/>
            </a:xfrm>
          </p:grpSpPr>
          <p:sp>
            <p:nvSpPr>
              <p:cNvPr id="31760" name="Text Box 10"/>
              <p:cNvSpPr/>
              <p:nvPr/>
            </p:nvSpPr>
            <p:spPr>
              <a:xfrm>
                <a:off x="3424" y="618"/>
                <a:ext cx="1860" cy="327"/>
              </a:xfrm>
              <a:prstGeom prst="rect">
                <a:avLst/>
              </a:prstGeom>
              <a:solidFill>
                <a:schemeClr val="accent1"/>
              </a:solid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50000"/>
                  </a:spcBef>
                </a:pPr>
                <a:r>
                  <a:rPr lang="zh-CN" altLang="en-US" sz="2800" b="1">
                    <a:solidFill>
                      <a:srgbClr val="000000"/>
                    </a:solidFill>
                  </a:rPr>
                  <a:t>金标准</a:t>
                </a:r>
                <a:r>
                  <a:rPr lang="zh-CN" altLang="en-US">
                    <a:solidFill>
                      <a:srgbClr val="000000"/>
                    </a:solidFill>
                  </a:rPr>
                  <a:t> </a:t>
                </a:r>
              </a:p>
            </p:txBody>
          </p:sp>
          <p:sp>
            <p:nvSpPr>
              <p:cNvPr id="31761" name="AutoShape 15"/>
              <p:cNvSpPr/>
              <p:nvPr/>
            </p:nvSpPr>
            <p:spPr>
              <a:xfrm>
                <a:off x="3334" y="1389"/>
                <a:ext cx="861" cy="453"/>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rPr>
                  <a:t>患者</a:t>
                </a:r>
                <a:r>
                  <a:rPr lang="zh-CN" altLang="en-US">
                    <a:solidFill>
                      <a:srgbClr val="000000"/>
                    </a:solidFill>
                  </a:rPr>
                  <a:t> </a:t>
                </a:r>
              </a:p>
            </p:txBody>
          </p:sp>
          <p:sp>
            <p:nvSpPr>
              <p:cNvPr id="31762" name="AutoShape 17"/>
              <p:cNvSpPr/>
              <p:nvPr/>
            </p:nvSpPr>
            <p:spPr>
              <a:xfrm>
                <a:off x="4513" y="1389"/>
                <a:ext cx="907" cy="498"/>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2800" b="1">
                    <a:solidFill>
                      <a:srgbClr val="000000"/>
                    </a:solidFill>
                  </a:rPr>
                  <a:t>非患者</a:t>
                </a:r>
                <a:r>
                  <a:rPr lang="zh-CN" altLang="en-US">
                    <a:solidFill>
                      <a:srgbClr val="000000"/>
                    </a:solidFill>
                  </a:rPr>
                  <a:t> </a:t>
                </a:r>
              </a:p>
            </p:txBody>
          </p:sp>
          <p:cxnSp>
            <p:nvCxnSpPr>
              <p:cNvPr id="31763" name="Line 53"/>
              <p:cNvCxnSpPr/>
              <p:nvPr/>
            </p:nvCxnSpPr>
            <p:spPr>
              <a:xfrm flipH="1">
                <a:off x="4876" y="935"/>
                <a:ext cx="0" cy="454"/>
              </a:xfrm>
              <a:prstGeom prst="line">
                <a:avLst/>
              </a:prstGeom>
              <a:noFill/>
              <a:ln w="38100">
                <a:solidFill>
                  <a:schemeClr val="tx1"/>
                </a:solidFill>
                <a:miter lim="800000"/>
                <a:tailEnd type="triangle"/>
              </a:ln>
            </p:spPr>
          </p:cxnSp>
          <p:cxnSp>
            <p:nvCxnSpPr>
              <p:cNvPr id="31764" name="Line 61"/>
              <p:cNvCxnSpPr/>
              <p:nvPr/>
            </p:nvCxnSpPr>
            <p:spPr>
              <a:xfrm>
                <a:off x="2880" y="799"/>
                <a:ext cx="499" cy="0"/>
              </a:xfrm>
              <a:prstGeom prst="line">
                <a:avLst/>
              </a:prstGeom>
              <a:noFill/>
              <a:ln w="57150">
                <a:solidFill>
                  <a:schemeClr val="tx1"/>
                </a:solidFill>
                <a:miter lim="800000"/>
                <a:tailEnd type="triangle"/>
              </a:ln>
            </p:spPr>
          </p:cxnSp>
        </p:grpSp>
      </p:grpSp>
      <p:sp>
        <p:nvSpPr>
          <p:cNvPr id="31757" name="Text Box 67"/>
          <p:cNvSpPr/>
          <p:nvPr/>
        </p:nvSpPr>
        <p:spPr>
          <a:xfrm>
            <a:off x="1116012" y="5949950"/>
            <a:ext cx="6049962" cy="57943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lang="zh-CN" altLang="en-US" sz="3200" b="1">
                <a:solidFill>
                  <a:srgbClr val="000000"/>
                </a:solidFill>
                <a:ea typeface="楷体_GB2312" pitchFamily="49" charset="-122"/>
              </a:rPr>
              <a:t>诊断试验原理</a:t>
            </a:r>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grpId="0" nodeType="clickEffect">
                                  <p:stCondLst>
                                    <p:cond delay="0"/>
                                  </p:stCondLst>
                                  <p:childTnLst>
                                    <p:set>
                                      <p:cBhvr additive="base">
                                        <p:cTn id="6" dur="1" fill="hold">
                                          <p:stCondLst>
                                            <p:cond delay="0"/>
                                          </p:stCondLst>
                                        </p:cTn>
                                        <p:tgtEl>
                                          <p:spTgt spid="31754"/>
                                        </p:tgtEl>
                                        <p:attrNameLst>
                                          <p:attrName>style.visibility</p:attrName>
                                        </p:attrNameLst>
                                      </p:cBhvr>
                                      <p:to>
                                        <p:strVal val="visible"/>
                                      </p:to>
                                    </p:set>
                                    <p:anim calcmode="lin" valueType="num">
                                      <p:cBhvr additive="base">
                                        <p:cTn id="7" dur="1000" fill="hold"/>
                                        <p:tgtEl>
                                          <p:spTgt spid="31754"/>
                                        </p:tgtEl>
                                        <p:attrNameLst>
                                          <p:attrName>ppt_w</p:attrName>
                                        </p:attrNameLst>
                                      </p:cBhvr>
                                      <p:tavLst>
                                        <p:tav tm="0">
                                          <p:val>
                                            <p:strVal val="#ppt_w*0.70"/>
                                          </p:val>
                                        </p:tav>
                                        <p:tav tm="100000">
                                          <p:val>
                                            <p:strVal val="#ppt_w"/>
                                          </p:val>
                                        </p:tav>
                                      </p:tavLst>
                                    </p:anim>
                                    <p:anim calcmode="lin" valueType="num">
                                      <p:cBhvr additive="base">
                                        <p:cTn id="8" dur="1000" fill="hold"/>
                                        <p:tgtEl>
                                          <p:spTgt spid="31754"/>
                                        </p:tgtEl>
                                        <p:attrNameLst>
                                          <p:attrName>ppt_h</p:attrName>
                                        </p:attrNameLst>
                                      </p:cBhvr>
                                      <p:tavLst>
                                        <p:tav tm="0">
                                          <p:val>
                                            <p:strVal val="#ppt_h"/>
                                          </p:val>
                                        </p:tav>
                                        <p:tav tm="100000">
                                          <p:val>
                                            <p:strVal val="#ppt_h"/>
                                          </p:val>
                                        </p:tav>
                                      </p:tavLst>
                                    </p:anim>
                                    <p:animEffect transition="in" filter="fade">
                                      <p:cBhvr additive="base">
                                        <p:cTn id="9" dur="1000"/>
                                        <p:tgtEl>
                                          <p:spTgt spid="31754"/>
                                        </p:tgtEl>
                                      </p:cBhvr>
                                    </p:animEffect>
                                  </p:childTnLst>
                                </p:cTn>
                              </p:par>
                            </p:childTnLst>
                          </p:cTn>
                        </p:par>
                      </p:childTnLst>
                    </p:cTn>
                  </p:par>
                  <p:par>
                    <p:cTn id="10" fill="hold" nodeType="clickPar">
                      <p:stCondLst>
                        <p:cond delay="indefinite"/>
                      </p:stCondLst>
                      <p:childTnLst>
                        <p:par>
                          <p:cTn id="11" fill="hold" nodeType="afterGroup">
                            <p:stCondLst>
                              <p:cond delay="0"/>
                            </p:stCondLst>
                            <p:childTnLst>
                              <p:par>
                                <p:cTn id="12" presetID="55" presetClass="entr" presetSubtype="0" dur="1000" fill="hold" nodeType="clickEffect">
                                  <p:stCondLst>
                                    <p:cond delay="0"/>
                                  </p:stCondLst>
                                  <p:childTnLst>
                                    <p:set>
                                      <p:cBhvr additive="base">
                                        <p:cTn id="13" dur="1" fill="hold">
                                          <p:stCondLst>
                                            <p:cond delay="0"/>
                                          </p:stCondLst>
                                        </p:cTn>
                                        <p:tgtEl>
                                          <p:spTgt spid="31756"/>
                                        </p:tgtEl>
                                        <p:attrNameLst>
                                          <p:attrName>style.visibility</p:attrName>
                                        </p:attrNameLst>
                                      </p:cBhvr>
                                      <p:to>
                                        <p:strVal val="visible"/>
                                      </p:to>
                                    </p:set>
                                    <p:anim calcmode="lin" valueType="num">
                                      <p:cBhvr additive="base">
                                        <p:cTn id="14" dur="1000" fill="hold"/>
                                        <p:tgtEl>
                                          <p:spTgt spid="31756"/>
                                        </p:tgtEl>
                                        <p:attrNameLst>
                                          <p:attrName>ppt_w</p:attrName>
                                        </p:attrNameLst>
                                      </p:cBhvr>
                                      <p:tavLst>
                                        <p:tav tm="0">
                                          <p:val>
                                            <p:strVal val="#ppt_w*0.70"/>
                                          </p:val>
                                        </p:tav>
                                        <p:tav tm="100000">
                                          <p:val>
                                            <p:strVal val="#ppt_w"/>
                                          </p:val>
                                        </p:tav>
                                      </p:tavLst>
                                    </p:anim>
                                    <p:anim calcmode="lin" valueType="num">
                                      <p:cBhvr additive="base">
                                        <p:cTn id="15" dur="1000" fill="hold"/>
                                        <p:tgtEl>
                                          <p:spTgt spid="31756"/>
                                        </p:tgtEl>
                                        <p:attrNameLst>
                                          <p:attrName>ppt_h</p:attrName>
                                        </p:attrNameLst>
                                      </p:cBhvr>
                                      <p:tavLst>
                                        <p:tav tm="0">
                                          <p:val>
                                            <p:strVal val="#ppt_h"/>
                                          </p:val>
                                        </p:tav>
                                        <p:tav tm="100000">
                                          <p:val>
                                            <p:strVal val="#ppt_h"/>
                                          </p:val>
                                        </p:tav>
                                      </p:tavLst>
                                    </p:anim>
                                    <p:animEffect transition="in" filter="fade">
                                      <p:cBhvr additive="base">
                                        <p:cTn id="16" dur="1000"/>
                                        <p:tgtEl>
                                          <p:spTgt spid="31756"/>
                                        </p:tgtEl>
                                      </p:cBhvr>
                                    </p:animEffect>
                                  </p:childTnLst>
                                </p:cTn>
                              </p:par>
                            </p:childTnLst>
                          </p:cTn>
                        </p:par>
                      </p:childTnLst>
                    </p:cTn>
                  </p:par>
                  <p:par>
                    <p:cTn id="17" fill="hold" nodeType="clickPar">
                      <p:stCondLst>
                        <p:cond delay="indefinite"/>
                      </p:stCondLst>
                      <p:childTnLst>
                        <p:par>
                          <p:cTn id="18" fill="hold" nodeType="afterGroup">
                            <p:stCondLst>
                              <p:cond delay="0"/>
                            </p:stCondLst>
                            <p:childTnLst>
                              <p:par>
                                <p:cTn id="19" presetID="55" presetClass="entr" presetSubtype="0" dur="1000" fill="hold" nodeType="clickEffect">
                                  <p:stCondLst>
                                    <p:cond delay="0"/>
                                  </p:stCondLst>
                                  <p:childTnLst>
                                    <p:set>
                                      <p:cBhvr additive="base">
                                        <p:cTn id="20" dur="1" fill="hold">
                                          <p:stCondLst>
                                            <p:cond delay="0"/>
                                          </p:stCondLst>
                                        </p:cTn>
                                        <p:tgtEl>
                                          <p:spTgt spid="31755"/>
                                        </p:tgtEl>
                                        <p:attrNameLst>
                                          <p:attrName>style.visibility</p:attrName>
                                        </p:attrNameLst>
                                      </p:cBhvr>
                                      <p:to>
                                        <p:strVal val="visible"/>
                                      </p:to>
                                    </p:set>
                                    <p:anim calcmode="lin" valueType="num">
                                      <p:cBhvr additive="base">
                                        <p:cTn id="21" dur="1000" fill="hold"/>
                                        <p:tgtEl>
                                          <p:spTgt spid="31755"/>
                                        </p:tgtEl>
                                        <p:attrNameLst>
                                          <p:attrName>ppt_w</p:attrName>
                                        </p:attrNameLst>
                                      </p:cBhvr>
                                      <p:tavLst>
                                        <p:tav tm="0">
                                          <p:val>
                                            <p:strVal val="#ppt_w*0.70"/>
                                          </p:val>
                                        </p:tav>
                                        <p:tav tm="100000">
                                          <p:val>
                                            <p:strVal val="#ppt_w"/>
                                          </p:val>
                                        </p:tav>
                                      </p:tavLst>
                                    </p:anim>
                                    <p:anim calcmode="lin" valueType="num">
                                      <p:cBhvr additive="base">
                                        <p:cTn id="22" dur="1000" fill="hold"/>
                                        <p:tgtEl>
                                          <p:spTgt spid="31755"/>
                                        </p:tgtEl>
                                        <p:attrNameLst>
                                          <p:attrName>ppt_h</p:attrName>
                                        </p:attrNameLst>
                                      </p:cBhvr>
                                      <p:tavLst>
                                        <p:tav tm="0">
                                          <p:val>
                                            <p:strVal val="#ppt_h"/>
                                          </p:val>
                                        </p:tav>
                                        <p:tav tm="100000">
                                          <p:val>
                                            <p:strVal val="#ppt_h"/>
                                          </p:val>
                                        </p:tav>
                                      </p:tavLst>
                                    </p:anim>
                                    <p:animEffect transition="in" filter="fade">
                                      <p:cBhvr additive="base">
                                        <p:cTn id="23" dur="1000"/>
                                        <p:tgtEl>
                                          <p:spTgt spid="31755"/>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55" presetClass="entr" presetSubtype="0" dur="1000" fill="hold" nodeType="clickEffect">
                                  <p:stCondLst>
                                    <p:cond delay="0"/>
                                  </p:stCondLst>
                                  <p:childTnLst>
                                    <p:set>
                                      <p:cBhvr additive="base">
                                        <p:cTn id="27" dur="1" fill="hold">
                                          <p:stCondLst>
                                            <p:cond delay="0"/>
                                          </p:stCondLst>
                                        </p:cTn>
                                        <p:tgtEl>
                                          <p:spTgt spid="31747"/>
                                        </p:tgtEl>
                                        <p:attrNameLst>
                                          <p:attrName>style.visibility</p:attrName>
                                        </p:attrNameLst>
                                      </p:cBhvr>
                                      <p:to>
                                        <p:strVal val="visible"/>
                                      </p:to>
                                    </p:set>
                                    <p:anim calcmode="lin" valueType="num">
                                      <p:cBhvr additive="base">
                                        <p:cTn id="28" dur="1000" fill="hold"/>
                                        <p:tgtEl>
                                          <p:spTgt spid="31747"/>
                                        </p:tgtEl>
                                        <p:attrNameLst>
                                          <p:attrName>ppt_w</p:attrName>
                                        </p:attrNameLst>
                                      </p:cBhvr>
                                      <p:tavLst>
                                        <p:tav tm="0">
                                          <p:val>
                                            <p:strVal val="#ppt_w*0.70"/>
                                          </p:val>
                                        </p:tav>
                                        <p:tav tm="100000">
                                          <p:val>
                                            <p:strVal val="#ppt_w"/>
                                          </p:val>
                                        </p:tav>
                                      </p:tavLst>
                                    </p:anim>
                                    <p:anim calcmode="lin" valueType="num">
                                      <p:cBhvr additive="base">
                                        <p:cTn id="29" dur="1000" fill="hold"/>
                                        <p:tgtEl>
                                          <p:spTgt spid="31747"/>
                                        </p:tgtEl>
                                        <p:attrNameLst>
                                          <p:attrName>ppt_h</p:attrName>
                                        </p:attrNameLst>
                                      </p:cBhvr>
                                      <p:tavLst>
                                        <p:tav tm="0">
                                          <p:val>
                                            <p:strVal val="#ppt_h"/>
                                          </p:val>
                                        </p:tav>
                                        <p:tav tm="100000">
                                          <p:val>
                                            <p:strVal val="#ppt_h"/>
                                          </p:val>
                                        </p:tav>
                                      </p:tavLst>
                                    </p:anim>
                                    <p:animEffect transition="in" filter="fade">
                                      <p:cBhvr additive="base">
                                        <p:cTn id="30" dur="1000"/>
                                        <p:tgtEl>
                                          <p:spTgt spid="317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5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2770"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(一)确定金标准</a:t>
            </a:r>
            <a:r>
              <a:rPr lang="zh-CN" altLang="en-US" sz="3200">
                <a:solidFill>
                  <a:srgbClr val="000000"/>
                </a:solidFill>
                <a:latin typeface="Arial" pitchFamily="34" charset="0"/>
              </a:rPr>
              <a:t>(</a:t>
            </a:r>
            <a:r>
              <a:rPr lang="en-US" altLang="zh-CN" sz="3200">
                <a:solidFill>
                  <a:srgbClr val="000000"/>
                </a:solidFill>
                <a:latin typeface="Arial" pitchFamily="34" charset="0"/>
              </a:rPr>
              <a:t>gold standard</a:t>
            </a:r>
            <a:r>
              <a:rPr lang="zh-CN" altLang="en-US" sz="3200">
                <a:solidFill>
                  <a:srgbClr val="000000"/>
                </a:solidFill>
                <a:latin typeface="Arial" pitchFamily="34" charset="0"/>
              </a:rPr>
              <a:t>)</a:t>
            </a:r>
          </a:p>
        </p:txBody>
      </p:sp>
      <p:sp>
        <p:nvSpPr>
          <p:cNvPr id="32771" name="Rectangle 3"/>
          <p:cNvSpPr/>
          <p:nvPr>
            <p:ph type="body" idx="4294967295"/>
          </p:nvPr>
        </p:nvSpPr>
        <p:spPr>
          <a:xfrm>
            <a:off x="827088" y="2060575"/>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lgn="just" eaLnBrk="1" hangingPunct="1">
              <a:lnSpc>
                <a:spcPct val="150000"/>
              </a:lnSpc>
            </a:pPr>
            <a:r>
              <a:rPr lang="zh-CN" altLang="en-US" sz="2800">
                <a:solidFill>
                  <a:srgbClr val="000000"/>
                </a:solidFill>
              </a:rPr>
              <a:t>金标准:</a:t>
            </a:r>
          </a:p>
          <a:p>
            <a:pPr lvl="0" algn="just" eaLnBrk="1" hangingPunct="1">
              <a:lnSpc>
                <a:spcPct val="150000"/>
              </a:lnSpc>
              <a:buNone/>
            </a:pPr>
            <a:r>
              <a:rPr lang="zh-CN" altLang="en-US" sz="2600">
                <a:solidFill>
                  <a:srgbClr val="000000"/>
                </a:solidFill>
              </a:rPr>
              <a:t>            </a:t>
            </a:r>
            <a:r>
              <a:rPr lang="zh-CN" altLang="en-US" sz="2600" b="1">
                <a:solidFill>
                  <a:srgbClr val="000000"/>
                </a:solidFill>
              </a:rPr>
              <a:t>指得就是一种公认得,最可靠得能将有病和无病分开得标准诊断方法(最可靠得诊断方法)。</a:t>
            </a:r>
          </a:p>
          <a:p>
            <a:pPr lvl="0" algn="just" eaLnBrk="1" hangingPunct="1">
              <a:lnSpc>
                <a:spcPct val="150000"/>
              </a:lnSpc>
              <a:buNone/>
            </a:pPr>
            <a:r>
              <a:rPr lang="zh-CN" altLang="en-US" sz="2400" b="1">
                <a:solidFill>
                  <a:srgbClr val="000000"/>
                </a:solidFill>
              </a:rPr>
              <a:t>             病理、手术、造影、核素扫描、随访证实。</a:t>
            </a:r>
          </a:p>
          <a:p>
            <a:pPr lvl="0" algn="just" eaLnBrk="1" hangingPunct="1">
              <a:lnSpc>
                <a:spcPct val="50000"/>
              </a:lnSpc>
            </a:pPr>
            <a:endParaRPr lang="zh-CN" altLang="en-US" sz="2400" b="1">
              <a:solidFill>
                <a:srgbClr val="000000"/>
              </a:solidFill>
            </a:endParaRPr>
          </a:p>
          <a:p>
            <a:pPr lvl="0" algn="just" eaLnBrk="1" hangingPunct="1">
              <a:lnSpc>
                <a:spcPct val="90000"/>
              </a:lnSpc>
            </a:pPr>
            <a:r>
              <a:rPr lang="zh-CN" altLang="en-US" sz="2600" b="1">
                <a:solidFill>
                  <a:srgbClr val="000000"/>
                </a:solidFill>
              </a:rPr>
              <a:t>目得:将研究人群准确地分为患病和未患病两组</a:t>
            </a:r>
          </a:p>
        </p:txBody>
      </p:sp>
    </p:spTree>
  </p:cSld>
  <p:clrMapOvr>
    <a:masterClrMapping/>
  </p:clrMapOvr>
  <p:transition>
    <p:wheel spokes="3"/>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3794" name="Rectangle 2"/>
          <p:cNvSpPr/>
          <p:nvPr/>
        </p:nvSpPr>
        <p:spPr>
          <a:xfrm>
            <a:off x="0" y="692150"/>
            <a:ext cx="9144000" cy="5337175"/>
          </a:xfrm>
          <a:prstGeom prst="rect">
            <a:avLst/>
          </a:prstGeom>
          <a:solidFill>
            <a:schemeClr val="bg1"/>
          </a:solidFill>
          <a:ln>
            <a:noFill/>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1143000" lvl="2" indent="-228600" eaLnBrk="1" hangingPunct="1">
              <a:spcBef>
                <a:spcPct val="20000"/>
              </a:spcBef>
              <a:buClr>
                <a:srgbClr val="FF5DFF"/>
              </a:buClr>
              <a:buSzPct val="50000"/>
              <a:buFont typeface="Wingdings" panose="05000000000000000000" pitchFamily="2" charset="2"/>
              <a:buChar char="ü"/>
            </a:pPr>
            <a:r>
              <a:rPr lang="en-US" altLang="zh-CN" sz="3200" b="1">
                <a:solidFill>
                  <a:srgbClr val="000000"/>
                </a:solidFill>
                <a:latin typeface="Tahoma" panose="020b0604030504040204" pitchFamily="34" charset="0"/>
              </a:rPr>
              <a:t> </a:t>
            </a:r>
            <a:r>
              <a:rPr lang="zh-CN" altLang="en-US" sz="3200" b="1">
                <a:solidFill>
                  <a:srgbClr val="000000"/>
                </a:solidFill>
                <a:latin typeface="Tahoma" panose="020b0604030504040204" pitchFamily="34" charset="0"/>
              </a:rPr>
              <a:t>肿瘤</a:t>
            </a:r>
            <a:r>
              <a:rPr lang="en-US" altLang="zh-CN" sz="3200" b="1">
                <a:solidFill>
                  <a:srgbClr val="000000"/>
                </a:solidFill>
                <a:latin typeface="Tahoma" panose="020b0604030504040204" pitchFamily="34" charset="0"/>
              </a:rPr>
              <a:t>:		        </a:t>
            </a:r>
            <a:r>
              <a:rPr lang="zh-CN" altLang="en-US" sz="3200" b="1">
                <a:solidFill>
                  <a:srgbClr val="000000"/>
                </a:solidFill>
                <a:latin typeface="Tahoma" panose="020b0604030504040204" pitchFamily="34" charset="0"/>
              </a:rPr>
              <a:t>病理学检查</a:t>
            </a:r>
          </a:p>
          <a:p>
            <a:pPr marL="1143000" lvl="2" indent="-228600" eaLnBrk="1" hangingPunct="1">
              <a:spcBef>
                <a:spcPct val="20000"/>
              </a:spcBef>
              <a:buClr>
                <a:srgbClr val="FF5DFF"/>
              </a:buClr>
              <a:buSzPct val="50000"/>
              <a:buFont typeface="Wingdings" panose="05000000000000000000" pitchFamily="2" charset="2"/>
              <a:buChar char="ü"/>
            </a:pPr>
            <a:r>
              <a:rPr lang="zh-CN" altLang="en-US" sz="3200" b="1">
                <a:solidFill>
                  <a:srgbClr val="000000"/>
                </a:solidFill>
                <a:latin typeface="Tahoma" panose="020b0604030504040204" pitchFamily="34" charset="0"/>
              </a:rPr>
              <a:t>冠脉狭窄                冠状动脉造影</a:t>
            </a:r>
          </a:p>
          <a:p>
            <a:pPr marL="1143000" lvl="2" indent="-228600" eaLnBrk="1" hangingPunct="1">
              <a:lnSpc>
                <a:spcPct val="80000"/>
              </a:lnSpc>
              <a:spcBef>
                <a:spcPct val="20000"/>
              </a:spcBef>
              <a:buClr>
                <a:schemeClr val="folHlink"/>
              </a:buClr>
              <a:buSzPct val="50000"/>
              <a:buFont typeface="Wingdings" panose="05000000000000000000" pitchFamily="2" charset="2"/>
            </a:pPr>
            <a:endParaRPr lang="zh-CN" altLang="en-US" sz="3200" b="1">
              <a:solidFill>
                <a:srgbClr val="000000"/>
              </a:solidFill>
              <a:latin typeface="Tahoma" panose="020b0604030504040204" pitchFamily="34" charset="0"/>
            </a:endParaRPr>
          </a:p>
          <a:p>
            <a:pPr marL="342900" lvl="0" indent="-342900" algn="just" eaLnBrk="1" hangingPunct="1">
              <a:lnSpc>
                <a:spcPct val="125000"/>
              </a:lnSpc>
              <a:spcBef>
                <a:spcPct val="20000"/>
              </a:spcBef>
              <a:buClr>
                <a:schemeClr val="folHlink"/>
              </a:buClr>
              <a:buSzPct val="60000"/>
              <a:buFont typeface="Wingdings" panose="05000000000000000000" pitchFamily="2" charset="2"/>
              <a:buChar char="n"/>
            </a:pPr>
            <a:r>
              <a:rPr lang="zh-CN" altLang="en-US" sz="3200" b="1">
                <a:solidFill>
                  <a:srgbClr val="000000"/>
                </a:solidFill>
                <a:latin typeface="Tahoma" panose="020b0604030504040204" pitchFamily="34" charset="0"/>
              </a:rPr>
              <a:t>  金标准具有创伤性,因此探求一些新得诊断方法(诊断试验),并比较其与金标准得差别、得失及推广价值有现实意义。</a:t>
            </a:r>
          </a:p>
        </p:txBody>
      </p:sp>
    </p:spTree>
  </p:cSld>
  <p:clrMapOvr>
    <a:masterClrMapping/>
  </p:clrMapOvr>
  <p:transition>
    <p:wheel spokes="3"/>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p:bgPr>
    </p:bg>
    <p:spTree>
      <p:nvGrpSpPr>
        <p:cNvPr id="1" name=""/>
        <p:cNvGrpSpPr/>
        <p:nvPr/>
      </p:nvGrpSpPr>
      <p:grpSpPr>
        <a:xfrm>
          <a:off x="0" y="0"/>
          <a:ext cx="0" cy="0"/>
        </a:xfrm>
      </p:grpSpPr>
      <p:pic>
        <p:nvPicPr>
          <p:cNvPr id="34818" name="Picture 2" descr="2 (76)"/>
          <p:cNvPicPr/>
          <p:nvPr>
            <p:ph sz="half" idx="4294967295"/>
          </p:nvPr>
        </p:nvPicPr>
        <p:blipFill>
          <a:blip r:embed="rId2"/>
          <a:stretch>
            <a:fillRect/>
          </a:stretch>
        </p:blipFill>
        <p:spPr>
          <a:xfrm>
            <a:off x="4859338" y="333375"/>
            <a:ext cx="3429000" cy="2352675"/>
          </a:xfrm>
          <a:prstGeom prst="rect">
            <a:avLst/>
          </a:prstGeom>
          <a:noFill/>
          <a:ln>
            <a:miter lim="800000"/>
          </a:ln>
        </p:spPr>
      </p:pic>
      <p:pic>
        <p:nvPicPr>
          <p:cNvPr id="34819" name="Picture 3"/>
          <p:cNvPicPr/>
          <p:nvPr/>
        </p:nvPicPr>
        <p:blipFill>
          <a:blip r:embed="rId3"/>
          <a:stretch>
            <a:fillRect/>
          </a:stretch>
        </p:blipFill>
        <p:spPr>
          <a:xfrm>
            <a:off x="0" y="0"/>
            <a:ext cx="4457700" cy="3438525"/>
          </a:xfrm>
          <a:prstGeom prst="rect">
            <a:avLst/>
          </a:prstGeom>
          <a:noFill/>
          <a:ln>
            <a:noFill/>
            <a:miter lim="800000"/>
          </a:ln>
        </p:spPr>
      </p:pic>
      <p:pic>
        <p:nvPicPr>
          <p:cNvPr id="34820" name="Picture 4"/>
          <p:cNvPicPr/>
          <p:nvPr/>
        </p:nvPicPr>
        <p:blipFill>
          <a:blip r:embed="rId4"/>
          <a:stretch>
            <a:fillRect/>
          </a:stretch>
        </p:blipFill>
        <p:spPr>
          <a:xfrm>
            <a:off x="179388" y="3573462"/>
            <a:ext cx="2462212" cy="2879725"/>
          </a:xfrm>
          <a:prstGeom prst="rect">
            <a:avLst/>
          </a:prstGeom>
          <a:noFill/>
          <a:ln>
            <a:noFill/>
            <a:miter lim="800000"/>
          </a:ln>
        </p:spPr>
      </p:pic>
      <p:pic>
        <p:nvPicPr>
          <p:cNvPr id="34821" name="Picture 5"/>
          <p:cNvPicPr/>
          <p:nvPr/>
        </p:nvPicPr>
        <p:blipFill>
          <a:blip r:embed="rId5"/>
          <a:stretch>
            <a:fillRect/>
          </a:stretch>
        </p:blipFill>
        <p:spPr>
          <a:xfrm>
            <a:off x="3779838" y="3284538"/>
            <a:ext cx="2074862" cy="3284538"/>
          </a:xfrm>
          <a:prstGeom prst="rect">
            <a:avLst/>
          </a:prstGeom>
          <a:noFill/>
          <a:ln>
            <a:noFill/>
            <a:miter lim="800000"/>
          </a:ln>
        </p:spPr>
      </p:pic>
      <p:pic>
        <p:nvPicPr>
          <p:cNvPr id="34822" name="Picture 6"/>
          <p:cNvPicPr/>
          <p:nvPr/>
        </p:nvPicPr>
        <p:blipFill>
          <a:blip r:embed="rId6"/>
          <a:stretch>
            <a:fillRect/>
          </a:stretch>
        </p:blipFill>
        <p:spPr>
          <a:xfrm>
            <a:off x="6659562" y="3933825"/>
            <a:ext cx="2211388" cy="1733550"/>
          </a:xfrm>
          <a:prstGeom prst="rect">
            <a:avLst/>
          </a:prstGeom>
          <a:noFill/>
          <a:ln>
            <a:noFill/>
            <a:miter lim="800000"/>
          </a:ln>
        </p:spPr>
      </p:pic>
      <p:sp>
        <p:nvSpPr>
          <p:cNvPr id="34823" name="Oval 7"/>
          <p:cNvSpPr/>
          <p:nvPr/>
        </p:nvSpPr>
        <p:spPr>
          <a:xfrm>
            <a:off x="4284662" y="3789362"/>
            <a:ext cx="649288" cy="1439862"/>
          </a:xfrm>
          <a:prstGeom prst="ellipse">
            <a:avLst/>
          </a:prstGeom>
          <a:noFill/>
          <a:ln w="38100">
            <a:solidFill>
              <a:srgbClr val="0000FF"/>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lang="zh-CN" altLang="zh-CN"/>
          </a:p>
        </p:txBody>
      </p:sp>
      <p:sp>
        <p:nvSpPr>
          <p:cNvPr id="34824" name="AutoShape 8"/>
          <p:cNvSpPr/>
          <p:nvPr/>
        </p:nvSpPr>
        <p:spPr>
          <a:xfrm>
            <a:off x="5651500" y="4365625"/>
            <a:ext cx="719138" cy="936625"/>
          </a:xfrm>
          <a:prstGeom prst="rightArrow">
            <a:avLst>
              <a:gd name="adj1" fmla="val 50000"/>
              <a:gd name="adj2" fmla="val 25000"/>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lang="zh-CN" altLang="zh-CN"/>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additive="base">
                                        <p:cTn id="6" dur="1" fill="hold">
                                          <p:stCondLst>
                                            <p:cond delay="0"/>
                                          </p:stCondLst>
                                        </p:cTn>
                                        <p:tgtEl>
                                          <p:spTgt spid="34821"/>
                                        </p:tgtEl>
                                        <p:attrNameLst>
                                          <p:attrName>style.visibility</p:attrName>
                                        </p:attrNameLst>
                                      </p:cBhvr>
                                      <p:to>
                                        <p:strVal val="visible"/>
                                      </p:to>
                                    </p:set>
                                    <p:animEffect transition="in" filter="dissolve">
                                      <p:cBhvr additive="base">
                                        <p:cTn id="7" dur="500"/>
                                        <p:tgtEl>
                                          <p:spTgt spid="34821"/>
                                        </p:tgtEl>
                                      </p:cBhvr>
                                    </p:animEffect>
                                  </p:childTnLst>
                                </p:cTn>
                              </p:par>
                            </p:childTnLst>
                          </p:cTn>
                        </p:par>
                        <p:par>
                          <p:cTn id="8" fill="hold" nodeType="afterGroup">
                            <p:stCondLst>
                              <p:cond delay="500"/>
                            </p:stCondLst>
                            <p:childTnLst>
                              <p:par>
                                <p:cTn id="9" presetID="9" presetClass="entr" presetSubtype="0" dur="500" fill="hold" nodeType="afterEffect">
                                  <p:stCondLst>
                                    <p:cond delay="500"/>
                                  </p:stCondLst>
                                  <p:childTnLst>
                                    <p:set>
                                      <p:cBhvr additive="base">
                                        <p:cTn id="10" dur="1" fill="hold">
                                          <p:stCondLst>
                                            <p:cond delay="0"/>
                                          </p:stCondLst>
                                        </p:cTn>
                                        <p:tgtEl>
                                          <p:spTgt spid="34822"/>
                                        </p:tgtEl>
                                        <p:attrNameLst>
                                          <p:attrName>style.visibility</p:attrName>
                                        </p:attrNameLst>
                                      </p:cBhvr>
                                      <p:to>
                                        <p:strVal val="visible"/>
                                      </p:to>
                                    </p:set>
                                    <p:animEffect transition="in" filter="dissolve">
                                      <p:cBhvr additive="base">
                                        <p:cTn id="11" dur="500"/>
                                        <p:tgtEl>
                                          <p:spTgt spid="34822"/>
                                        </p:tgtEl>
                                      </p:cBhvr>
                                    </p:animEffect>
                                  </p:childTnLst>
                                </p:cTn>
                              </p:par>
                            </p:childTnLst>
                          </p:cTn>
                        </p:par>
                      </p:childTnLst>
                    </p:cTn>
                  </p:par>
                  <p:par>
                    <p:cTn id="12" fill="hold" nodeType="clickPar">
                      <p:stCondLst>
                        <p:cond delay="indefinite"/>
                        <p:cond evt="onBegin" delay="0">
                          <p:tn val="11"/>
                        </p:cond>
                      </p:stCondLst>
                      <p:childTnLst>
                        <p:par>
                          <p:cTn id="13" fill="hold" nodeType="afterGroup">
                            <p:stCondLst>
                              <p:cond delay="0"/>
                            </p:stCondLst>
                            <p:childTnLst>
                              <p:par>
                                <p:cTn id="14" presetID="15" presetClass="entr" presetSubtype="0" dur="1000" fill="hold" grpId="0" nodeType="clickEffect">
                                  <p:stCondLst>
                                    <p:cond delay="0"/>
                                  </p:stCondLst>
                                  <p:childTnLst>
                                    <p:set>
                                      <p:cBhvr additive="base">
                                        <p:cTn id="15" dur="1" fill="hold">
                                          <p:stCondLst>
                                            <p:cond delay="0"/>
                                          </p:stCondLst>
                                        </p:cTn>
                                        <p:tgtEl>
                                          <p:spTgt spid="34823"/>
                                        </p:tgtEl>
                                        <p:attrNameLst>
                                          <p:attrName>style.visibility</p:attrName>
                                        </p:attrNameLst>
                                      </p:cBhvr>
                                      <p:to>
                                        <p:strVal val="visible"/>
                                      </p:to>
                                    </p:set>
                                    <p:anim calcmode="lin" valueType="num">
                                      <p:cBhvr additive="base">
                                        <p:cTn id="16" dur="1000" fill="hold"/>
                                        <p:tgtEl>
                                          <p:spTgt spid="34823"/>
                                        </p:tgtEl>
                                        <p:attrNameLst>
                                          <p:attrName>ppt_w</p:attrName>
                                        </p:attrNameLst>
                                      </p:cBhvr>
                                      <p:tavLst>
                                        <p:tav tm="0">
                                          <p:val>
                                            <p:fltVal val="0"/>
                                          </p:val>
                                        </p:tav>
                                        <p:tav tm="100000">
                                          <p:val>
                                            <p:strVal val="#ppt_w"/>
                                          </p:val>
                                        </p:tav>
                                      </p:tavLst>
                                    </p:anim>
                                    <p:anim calcmode="lin" valueType="num">
                                      <p:cBhvr additive="base">
                                        <p:cTn id="17" dur="1000" fill="hold"/>
                                        <p:tgtEl>
                                          <p:spTgt spid="34823"/>
                                        </p:tgtEl>
                                        <p:attrNameLst>
                                          <p:attrName>ppt_h</p:attrName>
                                        </p:attrNameLst>
                                      </p:cBhvr>
                                      <p:tavLst>
                                        <p:tav tm="0">
                                          <p:val>
                                            <p:fltVal val="0"/>
                                          </p:val>
                                        </p:tav>
                                        <p:tav tm="100000">
                                          <p:val>
                                            <p:strVal val="#ppt_h"/>
                                          </p:val>
                                        </p:tav>
                                      </p:tavLst>
                                    </p:anim>
                                    <p:anim calcmode="lin" valueType="num">
                                      <p:cBhvr additive="base">
                                        <p:cTn id="18" dur="1000" fill="hold"/>
                                        <p:tgtEl>
                                          <p:spTgt spid="34823"/>
                                        </p:tgtEl>
                                        <p:attrNameLst>
                                          <p:attrName>ppt_x</p:attrName>
                                        </p:attrNameLst>
                                      </p:cBhvr>
                                      <p:tavLst>
                                        <p:tav tm="0" fmla="#ppt_x+(cos(-2*pi*(1-$))*-#ppt_x-sin(-2*pi*(1-$))*(1-#ppt_y))*(1-$)">
                                          <p:val>
                                            <p:fltVal val="0"/>
                                          </p:val>
                                        </p:tav>
                                        <p:tav tm="100000">
                                          <p:val>
                                            <p:fltVal val="1"/>
                                          </p:val>
                                        </p:tav>
                                      </p:tavLst>
                                    </p:anim>
                                    <p:anim calcmode="lin" valueType="num">
                                      <p:cBhvr additive="base">
                                        <p:cTn id="19" dur="1000" fill="hold"/>
                                        <p:tgtEl>
                                          <p:spTgt spid="34823"/>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0" fill="hold" nodeType="clickPar">
                      <p:stCondLst>
                        <p:cond delay="indefinite"/>
                        <p:cond evt="onBegin" delay="0">
                          <p:tn val="19"/>
                        </p:cond>
                      </p:stCondLst>
                      <p:childTnLst>
                        <p:par>
                          <p:cTn id="21" fill="hold" nodeType="afterGroup">
                            <p:stCondLst>
                              <p:cond delay="0"/>
                            </p:stCondLst>
                            <p:childTnLst>
                              <p:par>
                                <p:cTn id="22" presetID="25" presetClass="entr" presetSubtype="0" dur="1000" fill="hold" grpId="1" nodeType="clickEffect">
                                  <p:stCondLst>
                                    <p:cond delay="0"/>
                                  </p:stCondLst>
                                  <p:childTnLst>
                                    <p:set>
                                      <p:cBhvr additive="base">
                                        <p:cTn id="23" dur="1" fill="hold">
                                          <p:stCondLst>
                                            <p:cond delay="0"/>
                                          </p:stCondLst>
                                        </p:cTn>
                                        <p:tgtEl>
                                          <p:spTgt spid="34824"/>
                                        </p:tgtEl>
                                        <p:attrNameLst>
                                          <p:attrName>style.visibility</p:attrName>
                                        </p:attrNameLst>
                                      </p:cBhvr>
                                      <p:to>
                                        <p:strVal val="visible"/>
                                      </p:to>
                                    </p:set>
                                    <p:anim calcmode="lin" valueType="num">
                                      <p:cBhvr additive="base">
                                        <p:cTn id="24" dur="500" decel="50000" fill="hold">
                                          <p:stCondLst>
                                            <p:cond delay="0"/>
                                          </p:stCondLst>
                                        </p:cTn>
                                        <p:tgtEl>
                                          <p:spTgt spid="34824"/>
                                        </p:tgtEl>
                                        <p:attrNameLst>
                                          <p:attrName>style.rotation</p:attrName>
                                        </p:attrNameLst>
                                      </p:cBhvr>
                                      <p:tavLst>
                                        <p:tav tm="0">
                                          <p:val>
                                            <p:fltVal val="-90"/>
                                          </p:val>
                                        </p:tav>
                                        <p:tav tm="100000">
                                          <p:val>
                                            <p:fltVal val="0"/>
                                          </p:val>
                                        </p:tav>
                                      </p:tavLst>
                                    </p:anim>
                                    <p:anim calcmode="lin" valueType="num">
                                      <p:cBhvr additive="base">
                                        <p:cTn id="25" dur="500" decel="50000" fill="hold">
                                          <p:stCondLst>
                                            <p:cond delay="0"/>
                                          </p:stCondLst>
                                        </p:cTn>
                                        <p:tgtEl>
                                          <p:spTgt spid="34824"/>
                                        </p:tgtEl>
                                        <p:attrNameLst>
                                          <p:attrName>ppt_w</p:attrName>
                                        </p:attrNameLst>
                                      </p:cBhvr>
                                      <p:tavLst>
                                        <p:tav tm="0">
                                          <p:val>
                                            <p:strVal val="#ppt_w"/>
                                          </p:val>
                                        </p:tav>
                                        <p:tav tm="100000">
                                          <p:val>
                                            <p:strVal val="#ppt_w*.05"/>
                                          </p:val>
                                        </p:tav>
                                      </p:tavLst>
                                    </p:anim>
                                    <p:anim calcmode="lin" valueType="num">
                                      <p:cBhvr additive="base">
                                        <p:cTn id="26" dur="500" accel="50000" fill="hold">
                                          <p:stCondLst>
                                            <p:cond delay="500"/>
                                          </p:stCondLst>
                                        </p:cTn>
                                        <p:tgtEl>
                                          <p:spTgt spid="34824"/>
                                        </p:tgtEl>
                                        <p:attrNameLst>
                                          <p:attrName>ppt_w</p:attrName>
                                        </p:attrNameLst>
                                      </p:cBhvr>
                                      <p:tavLst>
                                        <p:tav tm="0">
                                          <p:val>
                                            <p:strVal val="#ppt_w*.05"/>
                                          </p:val>
                                        </p:tav>
                                        <p:tav tm="100000">
                                          <p:val>
                                            <p:strVal val="#ppt_w"/>
                                          </p:val>
                                        </p:tav>
                                      </p:tavLst>
                                    </p:anim>
                                    <p:anim calcmode="lin" valueType="num">
                                      <p:cBhvr additive="base">
                                        <p:cTn id="27" dur="1000" fill="hold"/>
                                        <p:tgtEl>
                                          <p:spTgt spid="34824"/>
                                        </p:tgtEl>
                                        <p:attrNameLst>
                                          <p:attrName>ppt_h</p:attrName>
                                        </p:attrNameLst>
                                      </p:cBhvr>
                                      <p:tavLst>
                                        <p:tav tm="0">
                                          <p:val>
                                            <p:strVal val="#ppt_h"/>
                                          </p:val>
                                        </p:tav>
                                        <p:tav tm="100000">
                                          <p:val>
                                            <p:strVal val="#ppt_h"/>
                                          </p:val>
                                        </p:tav>
                                      </p:tavLst>
                                    </p:anim>
                                    <p:anim calcmode="lin" valueType="num">
                                      <p:cBhvr additive="base">
                                        <p:cTn id="28" dur="500" decel="50000" fill="hold">
                                          <p:stCondLst>
                                            <p:cond delay="0"/>
                                          </p:stCondLst>
                                        </p:cTn>
                                        <p:tgtEl>
                                          <p:spTgt spid="34824"/>
                                        </p:tgtEl>
                                        <p:attrNameLst>
                                          <p:attrName>ppt_x</p:attrName>
                                        </p:attrNameLst>
                                      </p:cBhvr>
                                      <p:tavLst>
                                        <p:tav tm="0">
                                          <p:val>
                                            <p:strVal val="#ppt_x+.4"/>
                                          </p:val>
                                        </p:tav>
                                        <p:tav tm="100000">
                                          <p:val>
                                            <p:strVal val="#ppt_x"/>
                                          </p:val>
                                        </p:tav>
                                      </p:tavLst>
                                    </p:anim>
                                    <p:anim calcmode="lin" valueType="num">
                                      <p:cBhvr additive="base">
                                        <p:cTn id="29" dur="500" decel="50000" fill="hold">
                                          <p:stCondLst>
                                            <p:cond delay="0"/>
                                          </p:stCondLst>
                                        </p:cTn>
                                        <p:tgtEl>
                                          <p:spTgt spid="34824"/>
                                        </p:tgtEl>
                                        <p:attrNameLst>
                                          <p:attrName>ppt_y</p:attrName>
                                        </p:attrNameLst>
                                      </p:cBhvr>
                                      <p:tavLst>
                                        <p:tav tm="0">
                                          <p:val>
                                            <p:strVal val="#ppt_y-.2"/>
                                          </p:val>
                                        </p:tav>
                                        <p:tav tm="100000">
                                          <p:val>
                                            <p:strVal val="#ppt_y+.1"/>
                                          </p:val>
                                        </p:tav>
                                      </p:tavLst>
                                    </p:anim>
                                    <p:anim calcmode="lin" valueType="num">
                                      <p:cBhvr additive="base">
                                        <p:cTn id="30" dur="500" accel="50000" fill="hold">
                                          <p:stCondLst>
                                            <p:cond delay="500"/>
                                          </p:stCondLst>
                                        </p:cTn>
                                        <p:tgtEl>
                                          <p:spTgt spid="34824"/>
                                        </p:tgtEl>
                                        <p:attrNameLst>
                                          <p:attrName>ppt_y</p:attrName>
                                        </p:attrNameLst>
                                      </p:cBhvr>
                                      <p:tavLst>
                                        <p:tav tm="0">
                                          <p:val>
                                            <p:strVal val="#ppt_y+.1"/>
                                          </p:val>
                                        </p:tav>
                                        <p:tav tm="100000">
                                          <p:val>
                                            <p:strVal val="#ppt_y"/>
                                          </p:val>
                                        </p:tav>
                                      </p:tavLst>
                                    </p:anim>
                                    <p:animEffect transition="in" filter="fade">
                                      <p:cBhvr additive="base">
                                        <p:cTn id="31" dur="1000" decel="50000">
                                          <p:stCondLst>
                                            <p:cond delay="0"/>
                                          </p:stCondLst>
                                        </p:cTn>
                                        <p:tgtEl>
                                          <p:spTgt spid="348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23" grpId="0"/>
      <p:bldP spid="34824" grpId="1"/>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5842" name="Rectangle 2"/>
          <p:cNvSpPr/>
          <p:nvPr>
            <p:ph type="title" idx="4294967295"/>
          </p:nvPr>
        </p:nvSpPr>
        <p:spPr>
          <a:xfrm>
            <a:off x="1116012" y="765175"/>
            <a:ext cx="7793038" cy="695325"/>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(二)研究对象得选择</a:t>
            </a:r>
          </a:p>
        </p:txBody>
      </p:sp>
      <p:sp>
        <p:nvSpPr>
          <p:cNvPr id="35843" name="Rectangle 3"/>
          <p:cNvSpPr/>
          <p:nvPr>
            <p:ph type="body" idx="4294967295"/>
          </p:nvPr>
        </p:nvSpPr>
        <p:spPr>
          <a:xfrm>
            <a:off x="1187450" y="2276475"/>
            <a:ext cx="7200900" cy="345598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10000"/>
              </a:lnSpc>
            </a:pPr>
            <a:r>
              <a:rPr lang="zh-CN" altLang="en-US" b="1">
                <a:solidFill>
                  <a:srgbClr val="000000"/>
                </a:solidFill>
              </a:rPr>
              <a:t>明确得纳入、排除研究标准</a:t>
            </a:r>
          </a:p>
          <a:p>
            <a:pPr lvl="1" algn="just" eaLnBrk="1" hangingPunct="1">
              <a:lnSpc>
                <a:spcPct val="125000"/>
              </a:lnSpc>
            </a:pPr>
            <a:r>
              <a:rPr lang="zh-CN" altLang="en-US" b="1">
                <a:solidFill>
                  <a:srgbClr val="000000"/>
                </a:solidFill>
              </a:rPr>
              <a:t>  筛检试验 :一般人群或高危人群</a:t>
            </a:r>
          </a:p>
          <a:p>
            <a:pPr lvl="1" algn="just" eaLnBrk="1" hangingPunct="1">
              <a:lnSpc>
                <a:spcPct val="125000"/>
              </a:lnSpc>
            </a:pPr>
            <a:r>
              <a:rPr lang="zh-CN" altLang="en-US" b="1">
                <a:solidFill>
                  <a:srgbClr val="000000"/>
                </a:solidFill>
              </a:rPr>
              <a:t>  诊断试验: 来自临床病例可疑患者</a:t>
            </a:r>
          </a:p>
          <a:p>
            <a:pPr lvl="0" algn="just" eaLnBrk="1" hangingPunct="1">
              <a:lnSpc>
                <a:spcPct val="110000"/>
              </a:lnSpc>
            </a:pPr>
            <a:endParaRPr kumimoji="1" lang="zh-CN" altLang="en-US" b="1">
              <a:solidFill>
                <a:srgbClr val="000000"/>
              </a:solidFill>
            </a:endParaRPr>
          </a:p>
        </p:txBody>
      </p:sp>
    </p:spTree>
  </p:cSld>
  <p:clrMapOvr>
    <a:masterClrMapping/>
  </p:clrMapOvr>
  <p:transition>
    <p:wheel spokes="3"/>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6866" name="Rectangle 3"/>
          <p:cNvSpPr/>
          <p:nvPr>
            <p:ph type="body" idx="4294967295"/>
          </p:nvPr>
        </p:nvSpPr>
        <p:spPr>
          <a:xfrm>
            <a:off x="684212" y="1989138"/>
            <a:ext cx="8199438" cy="44354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lgn="just" eaLnBrk="1" hangingPunct="1">
              <a:lnSpc>
                <a:spcPct val="110000"/>
              </a:lnSpc>
            </a:pPr>
            <a:r>
              <a:rPr lang="zh-CN" altLang="en-US" b="1">
                <a:solidFill>
                  <a:srgbClr val="000000"/>
                </a:solidFill>
              </a:rPr>
              <a:t>代表性</a:t>
            </a:r>
            <a:r>
              <a:rPr lang="en-US" altLang="zh-CN" b="1">
                <a:solidFill>
                  <a:srgbClr val="000000"/>
                </a:solidFill>
              </a:rPr>
              <a:t>: </a:t>
            </a:r>
          </a:p>
          <a:p>
            <a:pPr lvl="1" algn="just" eaLnBrk="1" hangingPunct="1">
              <a:lnSpc>
                <a:spcPct val="125000"/>
              </a:lnSpc>
            </a:pPr>
            <a:r>
              <a:rPr lang="zh-CN" altLang="en-US">
                <a:solidFill>
                  <a:srgbClr val="000000"/>
                </a:solidFill>
              </a:rPr>
              <a:t>金标准诊断患病者,应包括该病得各种类型</a:t>
            </a:r>
          </a:p>
          <a:p>
            <a:pPr lvl="1" algn="just" eaLnBrk="1" hangingPunct="1">
              <a:lnSpc>
                <a:spcPct val="125000"/>
              </a:lnSpc>
            </a:pPr>
            <a:r>
              <a:rPr lang="zh-CN" altLang="en-US">
                <a:solidFill>
                  <a:srgbClr val="000000"/>
                </a:solidFill>
              </a:rPr>
              <a:t>金标准诊断未患病者,可比,含一些需鉴别诊断者、易混淆其她疾病患者。</a:t>
            </a:r>
          </a:p>
          <a:p>
            <a:pPr lvl="0" algn="just" eaLnBrk="1" hangingPunct="1">
              <a:lnSpc>
                <a:spcPct val="110000"/>
              </a:lnSpc>
            </a:pPr>
            <a:r>
              <a:rPr lang="zh-CN" altLang="en-US" b="1">
                <a:solidFill>
                  <a:srgbClr val="000000"/>
                </a:solidFill>
              </a:rPr>
              <a:t>分组:</a:t>
            </a:r>
          </a:p>
          <a:p>
            <a:pPr lvl="1" algn="just" eaLnBrk="1" hangingPunct="1">
              <a:lnSpc>
                <a:spcPct val="110000"/>
              </a:lnSpc>
              <a:buNone/>
            </a:pPr>
            <a:r>
              <a:rPr kumimoji="1" lang="zh-CN" altLang="en-US">
                <a:solidFill>
                  <a:srgbClr val="000000"/>
                </a:solidFill>
              </a:rPr>
              <a:t>检查前不分组,整理资料时才按金标准分组。</a:t>
            </a:r>
          </a:p>
        </p:txBody>
      </p:sp>
    </p:spTree>
  </p:cSld>
  <p:clrMapOvr>
    <a:masterClrMapping/>
  </p:clrMapOvr>
  <p:transition>
    <p:wheel spokes="3"/>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1027"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(三)样本大小得估计</a:t>
            </a:r>
          </a:p>
        </p:txBody>
      </p:sp>
      <p:sp>
        <p:nvSpPr>
          <p:cNvPr id="1028" name="Rectangle 3"/>
          <p:cNvSpPr/>
          <p:nvPr>
            <p:ph type="body" sz="half" idx="4294967295"/>
          </p:nvPr>
        </p:nvSpPr>
        <p:spPr>
          <a:xfrm>
            <a:off x="457200" y="1600200"/>
            <a:ext cx="8291512" cy="4525962"/>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18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1800" b="0" i="0" u="none" baseline="0">
                <a:solidFill>
                  <a:schemeClr val="tx1"/>
                </a:solidFill>
                <a:latin typeface="Tahoma" panose="020b0604030504040204" pitchFamily="34" charset="0"/>
                <a:ea typeface="宋体" panose="02010600030101010101" pitchFamily="2" charset="-122"/>
              </a:defRPr>
            </a:lvl5pPr>
          </a:lstStyle>
          <a:p>
            <a:pPr lvl="0" eaLnBrk="1" hangingPunct="1">
              <a:lnSpc>
                <a:spcPct val="150000"/>
              </a:lnSpc>
            </a:pPr>
            <a:r>
              <a:rPr lang="zh-CN" altLang="en-US" sz="3200">
                <a:solidFill>
                  <a:srgbClr val="000000"/>
                </a:solidFill>
              </a:rPr>
              <a:t>相关得参数:</a:t>
            </a:r>
          </a:p>
          <a:p>
            <a:pPr lvl="1" eaLnBrk="1" hangingPunct="1">
              <a:lnSpc>
                <a:spcPct val="150000"/>
              </a:lnSpc>
            </a:pPr>
            <a:r>
              <a:rPr lang="zh-CN" altLang="en-US" sz="2800">
                <a:solidFill>
                  <a:srgbClr val="000000"/>
                </a:solidFill>
              </a:rPr>
              <a:t>显著性水平</a:t>
            </a:r>
            <a:r>
              <a:rPr lang="en-US" altLang="zh-CN" sz="2800">
                <a:solidFill>
                  <a:srgbClr val="000000"/>
                </a:solidFill>
              </a:rPr>
              <a:t>α</a:t>
            </a:r>
            <a:r>
              <a:rPr lang="zh-CN" altLang="en-US" sz="2800">
                <a:solidFill>
                  <a:srgbClr val="000000"/>
                </a:solidFill>
              </a:rPr>
              <a:t>值, </a:t>
            </a:r>
            <a:r>
              <a:rPr lang="en-US" altLang="zh-CN" sz="2800">
                <a:solidFill>
                  <a:srgbClr val="000000"/>
                </a:solidFill>
              </a:rPr>
              <a:t>α</a:t>
            </a:r>
            <a:r>
              <a:rPr lang="zh-CN" altLang="en-US" sz="2800">
                <a:solidFill>
                  <a:srgbClr val="000000"/>
                </a:solidFill>
              </a:rPr>
              <a:t>值越小,样本量越大。</a:t>
            </a:r>
          </a:p>
          <a:p>
            <a:pPr lvl="1" eaLnBrk="1" hangingPunct="1">
              <a:lnSpc>
                <a:spcPct val="150000"/>
              </a:lnSpc>
            </a:pPr>
            <a:r>
              <a:rPr lang="zh-CN" altLang="en-US" sz="2800">
                <a:solidFill>
                  <a:srgbClr val="000000"/>
                </a:solidFill>
              </a:rPr>
              <a:t>容许误差 </a:t>
            </a:r>
            <a:r>
              <a:rPr lang="en-US" altLang="zh-CN" sz="2800">
                <a:solidFill>
                  <a:srgbClr val="000000"/>
                </a:solidFill>
              </a:rPr>
              <a:t>δ</a:t>
            </a:r>
            <a:r>
              <a:rPr lang="zh-CN" altLang="en-US" sz="2800">
                <a:solidFill>
                  <a:srgbClr val="000000"/>
                </a:solidFill>
              </a:rPr>
              <a:t>, </a:t>
            </a:r>
            <a:r>
              <a:rPr lang="en-US" altLang="zh-CN" sz="2800">
                <a:solidFill>
                  <a:srgbClr val="000000"/>
                </a:solidFill>
              </a:rPr>
              <a:t>δ</a:t>
            </a:r>
            <a:r>
              <a:rPr lang="zh-CN" altLang="en-US" sz="2800">
                <a:solidFill>
                  <a:srgbClr val="000000"/>
                </a:solidFill>
              </a:rPr>
              <a:t>小,样本量大。</a:t>
            </a:r>
          </a:p>
          <a:p>
            <a:pPr lvl="1" eaLnBrk="1" hangingPunct="1">
              <a:lnSpc>
                <a:spcPct val="150000"/>
              </a:lnSpc>
            </a:pPr>
            <a:r>
              <a:rPr lang="zh-CN" altLang="en-US" sz="2800">
                <a:solidFill>
                  <a:srgbClr val="000000"/>
                </a:solidFill>
              </a:rPr>
              <a:t>  灵敏度 或特异度 得估值 </a:t>
            </a:r>
            <a:r>
              <a:rPr lang="en-US" altLang="zh-CN" sz="2800">
                <a:solidFill>
                  <a:srgbClr val="000000"/>
                </a:solidFill>
              </a:rPr>
              <a:t>p</a:t>
            </a:r>
            <a:r>
              <a:rPr lang="zh-CN" altLang="en-US" sz="2800">
                <a:solidFill>
                  <a:srgbClr val="000000"/>
                </a:solidFill>
              </a:rPr>
              <a:t>,</a:t>
            </a:r>
            <a:r>
              <a:rPr lang="en-US" altLang="zh-CN" sz="2800">
                <a:solidFill>
                  <a:srgbClr val="000000"/>
                </a:solidFill>
              </a:rPr>
              <a:t>P=50%</a:t>
            </a:r>
            <a:r>
              <a:rPr lang="zh-CN" altLang="en-US" sz="2800">
                <a:solidFill>
                  <a:srgbClr val="000000"/>
                </a:solidFill>
              </a:rPr>
              <a:t>时样本量最大,离</a:t>
            </a:r>
            <a:r>
              <a:rPr lang="en-US" altLang="zh-CN" sz="2800">
                <a:solidFill>
                  <a:srgbClr val="000000"/>
                </a:solidFill>
              </a:rPr>
              <a:t>50%</a:t>
            </a:r>
            <a:r>
              <a:rPr lang="zh-CN" altLang="en-US" sz="2800">
                <a:solidFill>
                  <a:srgbClr val="000000"/>
                </a:solidFill>
              </a:rPr>
              <a:t>越远,样本量越少。</a:t>
            </a:r>
          </a:p>
          <a:p>
            <a:pPr lvl="0" eaLnBrk="1" hangingPunct="1">
              <a:lnSpc>
                <a:spcPct val="150000"/>
              </a:lnSpc>
            </a:pPr>
            <a:r>
              <a:rPr lang="zh-CN" altLang="en-US" sz="3200">
                <a:solidFill>
                  <a:srgbClr val="000000"/>
                </a:solidFill>
              </a:rPr>
              <a:t>方法:公式法或查表法(</a:t>
            </a:r>
            <a:r>
              <a:rPr lang="en-US" altLang="zh-CN" sz="3200">
                <a:solidFill>
                  <a:srgbClr val="000000"/>
                </a:solidFill>
              </a:rPr>
              <a:t>P142</a:t>
            </a:r>
            <a:r>
              <a:rPr lang="zh-CN" altLang="en-US" sz="3200">
                <a:solidFill>
                  <a:srgbClr val="000000"/>
                </a:solidFill>
              </a:rPr>
              <a:t>)</a:t>
            </a:r>
          </a:p>
        </p:txBody>
      </p:sp>
      <p:graphicFrame>
        <p:nvGraphicFramePr>
          <p:cNvPr id="1026" name="Object 4"/>
          <p:cNvGraphicFramePr>
            <a:graphicFrameLocks noChangeAspect="1"/>
          </p:cNvGraphicFramePr>
          <p:nvPr>
            <p:ph sz="half" idx="4294967295"/>
          </p:nvPr>
        </p:nvGraphicFramePr>
        <p:xfrm>
          <a:off x="5545138" y="2763838"/>
          <a:ext cx="3275012" cy="1109662"/>
        </p:xfrm>
        <a:graphic>
          <a:graphicData uri="http://schemas.openxmlformats.org/presentationml/2006/ole">
            <mc:AlternateContent>
              <mc:Choice xmlns:v="urn:schemas-microsoft-com:vml" Requires="v">
                <p:oleObj spid="_x0000_s1038"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5545138" y="2763838"/>
                        <a:ext cx="3275012" cy="1109662"/>
                      </a:xfrm>
                      <a:prstGeom prst="rect">
                        <a:avLst/>
                      </a:prstGeom>
                      <a:noFill/>
                    </p:spPr>
                  </p:pic>
                </p:oleObj>
              </mc:Fallback>
            </mc:AlternateContent>
          </a:graphicData>
        </a:graphic>
      </p:graphicFrame>
    </p:spTree>
  </p:cSld>
  <p:clrMapOvr>
    <a:masterClrMapping/>
  </p:clrMapOvr>
  <p:transition>
    <p:wheel spokes="3"/>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pic>
        <p:nvPicPr>
          <p:cNvPr id="37890" name="Picture 4"/>
          <p:cNvPicPr/>
          <p:nvPr/>
        </p:nvPicPr>
        <p:blipFill>
          <a:blip r:embed="rId2"/>
          <a:stretch>
            <a:fillRect/>
          </a:stretch>
        </p:blipFill>
        <p:spPr>
          <a:xfrm>
            <a:off x="-1588" y="0"/>
            <a:ext cx="9145588" cy="6858000"/>
          </a:xfrm>
          <a:prstGeom prst="rect">
            <a:avLst/>
          </a:prstGeom>
          <a:noFill/>
          <a:ln>
            <a:noFill/>
            <a:miter lim="800000"/>
          </a:ln>
        </p:spPr>
      </p:pic>
      <p:cxnSp>
        <p:nvCxnSpPr>
          <p:cNvPr id="37891" name="Line 5"/>
          <p:cNvCxnSpPr/>
          <p:nvPr/>
        </p:nvCxnSpPr>
        <p:spPr>
          <a:xfrm>
            <a:off x="395288" y="5661025"/>
            <a:ext cx="7848600" cy="0"/>
          </a:xfrm>
          <a:prstGeom prst="line">
            <a:avLst/>
          </a:prstGeom>
          <a:noFill/>
          <a:ln w="28575">
            <a:solidFill>
              <a:srgbClr val="FF0000"/>
            </a:solidFill>
            <a:miter lim="800000"/>
            <a:tailEnd type="triangle"/>
          </a:ln>
        </p:spPr>
      </p:cxnSp>
      <p:cxnSp>
        <p:nvCxnSpPr>
          <p:cNvPr id="37892" name="Line 7"/>
          <p:cNvCxnSpPr/>
          <p:nvPr/>
        </p:nvCxnSpPr>
        <p:spPr>
          <a:xfrm flipH="1">
            <a:off x="8027988" y="1052512"/>
            <a:ext cx="0" cy="4824412"/>
          </a:xfrm>
          <a:prstGeom prst="line">
            <a:avLst/>
          </a:prstGeom>
          <a:noFill/>
          <a:ln w="28575">
            <a:solidFill>
              <a:srgbClr val="FF0000"/>
            </a:solidFill>
            <a:miter lim="800000"/>
            <a:tailEnd type="triangle"/>
          </a:ln>
        </p:spPr>
      </p:cxnSp>
      <p:sp>
        <p:nvSpPr>
          <p:cNvPr id="37893" name="Oval 8"/>
          <p:cNvSpPr/>
          <p:nvPr/>
        </p:nvSpPr>
        <p:spPr>
          <a:xfrm>
            <a:off x="7596188" y="5300662"/>
            <a:ext cx="504825" cy="360362"/>
          </a:xfrm>
          <a:prstGeom prst="ellipse">
            <a:avLst/>
          </a:prstGeom>
          <a:noFill/>
          <a:ln w="28575">
            <a:solidFill>
              <a:srgbClr val="FF0000"/>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lang="zh-CN" altLang="zh-CN"/>
          </a:p>
        </p:txBody>
      </p:sp>
      <p:sp>
        <p:nvSpPr>
          <p:cNvPr id="37894" name="Oval 9"/>
          <p:cNvSpPr/>
          <p:nvPr/>
        </p:nvSpPr>
        <p:spPr>
          <a:xfrm>
            <a:off x="323850" y="5300662"/>
            <a:ext cx="504825" cy="360362"/>
          </a:xfrm>
          <a:prstGeom prst="ellipse">
            <a:avLst/>
          </a:prstGeom>
          <a:noFill/>
          <a:ln w="28575">
            <a:solidFill>
              <a:srgbClr val="FF0000"/>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lang="zh-CN" altLang="zh-CN"/>
          </a:p>
        </p:txBody>
      </p:sp>
      <p:sp>
        <p:nvSpPr>
          <p:cNvPr id="37895" name="Oval 10"/>
          <p:cNvSpPr/>
          <p:nvPr/>
        </p:nvSpPr>
        <p:spPr>
          <a:xfrm>
            <a:off x="7524750" y="1341438"/>
            <a:ext cx="504825" cy="360362"/>
          </a:xfrm>
          <a:prstGeom prst="ellipse">
            <a:avLst/>
          </a:prstGeom>
          <a:noFill/>
          <a:ln w="28575">
            <a:solidFill>
              <a:srgbClr val="FF0000"/>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lang="zh-CN" altLang="zh-CN"/>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grpId="1" nodeType="clickEffect">
                                  <p:stCondLst>
                                    <p:cond delay="0"/>
                                  </p:stCondLst>
                                  <p:childTnLst>
                                    <p:set>
                                      <p:cBhvr additive="base">
                                        <p:cTn id="6" dur="1" fill="hold">
                                          <p:stCondLst>
                                            <p:cond delay="0"/>
                                          </p:stCondLst>
                                        </p:cTn>
                                        <p:tgtEl>
                                          <p:spTgt spid="37894"/>
                                        </p:tgtEl>
                                        <p:attrNameLst>
                                          <p:attrName>style.visibility</p:attrName>
                                        </p:attrNameLst>
                                      </p:cBhvr>
                                      <p:to>
                                        <p:strVal val="visible"/>
                                      </p:to>
                                    </p:set>
                                    <p:animEffect transition="in" filter="dissolve">
                                      <p:cBhvr additive="base">
                                        <p:cTn id="7" dur="500"/>
                                        <p:tgtEl>
                                          <p:spTgt spid="3789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3" presetClass="entr" presetSubtype="32" dur="2000" fill="hold" nodeType="clickEffect">
                                  <p:stCondLst>
                                    <p:cond delay="0"/>
                                  </p:stCondLst>
                                  <p:childTnLst>
                                    <p:set>
                                      <p:cBhvr additive="base">
                                        <p:cTn id="11" dur="1" fill="hold">
                                          <p:stCondLst>
                                            <p:cond delay="0"/>
                                          </p:stCondLst>
                                        </p:cTn>
                                        <p:tgtEl>
                                          <p:spTgt spid="37891"/>
                                        </p:tgtEl>
                                        <p:attrNameLst>
                                          <p:attrName>style.visibility</p:attrName>
                                        </p:attrNameLst>
                                      </p:cBhvr>
                                      <p:to>
                                        <p:strVal val="visible"/>
                                      </p:to>
                                    </p:set>
                                    <p:animEffect transition="in" filter="plus(out)">
                                      <p:cBhvr additive="base">
                                        <p:cTn id="12" dur="2000"/>
                                        <p:tgtEl>
                                          <p:spTgt spid="3789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9" presetClass="entr" presetSubtype="0" dur="500" fill="hold" grpId="2" nodeType="clickEffect">
                                  <p:stCondLst>
                                    <p:cond delay="0"/>
                                  </p:stCondLst>
                                  <p:childTnLst>
                                    <p:set>
                                      <p:cBhvr additive="base">
                                        <p:cTn id="16" dur="1" fill="hold">
                                          <p:stCondLst>
                                            <p:cond delay="0"/>
                                          </p:stCondLst>
                                        </p:cTn>
                                        <p:tgtEl>
                                          <p:spTgt spid="37895"/>
                                        </p:tgtEl>
                                        <p:attrNameLst>
                                          <p:attrName>style.visibility</p:attrName>
                                        </p:attrNameLst>
                                      </p:cBhvr>
                                      <p:to>
                                        <p:strVal val="visible"/>
                                      </p:to>
                                    </p:set>
                                    <p:animEffect transition="in" filter="dissolve">
                                      <p:cBhvr additive="base">
                                        <p:cTn id="17" dur="500"/>
                                        <p:tgtEl>
                                          <p:spTgt spid="37895"/>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500" fill="hold" nodeType="clickEffect">
                                  <p:stCondLst>
                                    <p:cond delay="0"/>
                                  </p:stCondLst>
                                  <p:childTnLst>
                                    <p:set>
                                      <p:cBhvr additive="base">
                                        <p:cTn id="21" dur="1" fill="hold">
                                          <p:stCondLst>
                                            <p:cond delay="0"/>
                                          </p:stCondLst>
                                        </p:cTn>
                                        <p:tgtEl>
                                          <p:spTgt spid="37892"/>
                                        </p:tgtEl>
                                        <p:attrNameLst>
                                          <p:attrName>style.visibility</p:attrName>
                                        </p:attrNameLst>
                                      </p:cBhvr>
                                      <p:to>
                                        <p:strVal val="visible"/>
                                      </p:to>
                                    </p:set>
                                    <p:animEffect transition="in" filter="dissolve">
                                      <p:cBhvr additive="base">
                                        <p:cTn id="22" dur="500"/>
                                        <p:tgtEl>
                                          <p:spTgt spid="37892"/>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9" presetClass="entr" presetSubtype="0" dur="500" fill="hold" grpId="0" nodeType="clickEffect">
                                  <p:stCondLst>
                                    <p:cond delay="0"/>
                                  </p:stCondLst>
                                  <p:childTnLst>
                                    <p:set>
                                      <p:cBhvr additive="base">
                                        <p:cTn id="26" dur="1" fill="hold">
                                          <p:stCondLst>
                                            <p:cond delay="0"/>
                                          </p:stCondLst>
                                        </p:cTn>
                                        <p:tgtEl>
                                          <p:spTgt spid="37893"/>
                                        </p:tgtEl>
                                        <p:attrNameLst>
                                          <p:attrName>style.visibility</p:attrName>
                                        </p:attrNameLst>
                                      </p:cBhvr>
                                      <p:to>
                                        <p:strVal val="visible"/>
                                      </p:to>
                                    </p:set>
                                    <p:animEffect transition="in" filter="dissolve">
                                      <p:cBhvr additive="base">
                                        <p:cTn id="27" dur="500"/>
                                        <p:tgtEl>
                                          <p:spTgt spid="37893"/>
                                        </p:tgtEl>
                                      </p:cBhvr>
                                    </p:animEffect>
                                  </p:childTnLst>
                                </p:cTn>
                              </p:par>
                            </p:childTnLst>
                          </p:cTn>
                        </p:par>
                        <p:par>
                          <p:cTn id="28" fill="hold" nodeType="afterGroup">
                            <p:stCondLst>
                              <p:cond delay="500"/>
                            </p:stCondLst>
                            <p:childTnLst>
                              <p:par>
                                <p:cTn id="29" presetID="1" presetClass="exit" presetSubtype="0" dur="1" fill="hold" nodeType="afterEffect">
                                  <p:stCondLst>
                                    <p:cond delay="500"/>
                                  </p:stCondLst>
                                  <p:childTnLst>
                                    <p:set>
                                      <p:cBhvr additive="base">
                                        <p:cTn id="30" dur="1" fill="hold">
                                          <p:stCondLst>
                                            <p:cond delay="0"/>
                                          </p:stCondLst>
                                        </p:cTn>
                                        <p:tgtEl>
                                          <p:spTgt spid="37891"/>
                                        </p:tgtEl>
                                        <p:attrNameLst>
                                          <p:attrName>style.visibility</p:attrName>
                                        </p:attrNameLst>
                                      </p:cBhvr>
                                      <p:to>
                                        <p:strVal val="hidden"/>
                                      </p:to>
                                    </p:set>
                                  </p:childTnLst>
                                </p:cTn>
                              </p:par>
                            </p:childTnLst>
                          </p:cTn>
                        </p:par>
                        <p:par>
                          <p:cTn id="31" fill="hold" nodeType="afterGroup">
                            <p:stCondLst>
                              <p:cond delay="1001"/>
                            </p:stCondLst>
                            <p:childTnLst>
                              <p:par>
                                <p:cTn id="32" presetID="1" presetClass="exit" presetSubtype="0" dur="1" fill="hold" nodeType="afterEffect">
                                  <p:stCondLst>
                                    <p:cond delay="500"/>
                                  </p:stCondLst>
                                  <p:childTnLst>
                                    <p:set>
                                      <p:cBhvr additive="base">
                                        <p:cTn id="33" dur="1" fill="hold">
                                          <p:stCondLst>
                                            <p:cond delay="0"/>
                                          </p:stCondLst>
                                        </p:cTn>
                                        <p:tgtEl>
                                          <p:spTgt spid="3789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3" grpId="0"/>
      <p:bldP spid="37894" grpId="1"/>
      <p:bldP spid="37895" grpId="2"/>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8914"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(四)测量</a:t>
            </a:r>
          </a:p>
        </p:txBody>
      </p:sp>
      <p:sp>
        <p:nvSpPr>
          <p:cNvPr id="38915" name="Rectangle 3"/>
          <p:cNvSpPr/>
          <p:nvPr>
            <p:ph type="body" idx="4294967295"/>
          </p:nvPr>
        </p:nvSpPr>
        <p:spPr>
          <a:xfrm>
            <a:off x="755650" y="2017712"/>
            <a:ext cx="8199438" cy="44354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lgn="just" eaLnBrk="1" hangingPunct="1">
              <a:lnSpc>
                <a:spcPct val="160000"/>
              </a:lnSpc>
            </a:pPr>
            <a:r>
              <a:rPr lang="zh-CN" altLang="en-US" b="1">
                <a:solidFill>
                  <a:srgbClr val="000000"/>
                </a:solidFill>
              </a:rPr>
              <a:t>用待评价方法与标准方法对每个研究对象测量,最好采用盲法。</a:t>
            </a:r>
          </a:p>
          <a:p>
            <a:pPr lvl="1" algn="just" eaLnBrk="1" hangingPunct="1">
              <a:lnSpc>
                <a:spcPct val="160000"/>
              </a:lnSpc>
            </a:pPr>
            <a:r>
              <a:rPr lang="zh-CN" altLang="en-US" b="1">
                <a:solidFill>
                  <a:srgbClr val="000000"/>
                </a:solidFill>
              </a:rPr>
              <a:t>测量方法</a:t>
            </a:r>
            <a:r>
              <a:rPr lang="en-US" altLang="zh-CN" b="1">
                <a:solidFill>
                  <a:srgbClr val="000000"/>
                </a:solidFill>
              </a:rPr>
              <a:t>(</a:t>
            </a:r>
            <a:r>
              <a:rPr lang="zh-CN" altLang="en-US" b="1">
                <a:solidFill>
                  <a:srgbClr val="000000"/>
                </a:solidFill>
              </a:rPr>
              <a:t>具体,可操作性,可重复性</a:t>
            </a:r>
            <a:r>
              <a:rPr lang="en-US" altLang="zh-CN" b="1">
                <a:solidFill>
                  <a:srgbClr val="000000"/>
                </a:solidFill>
              </a:rPr>
              <a:t>)</a:t>
            </a:r>
          </a:p>
          <a:p>
            <a:pPr lvl="1" algn="just" eaLnBrk="1" hangingPunct="1">
              <a:lnSpc>
                <a:spcPct val="160000"/>
              </a:lnSpc>
            </a:pPr>
            <a:r>
              <a:rPr lang="zh-CN" altLang="en-US" b="1">
                <a:solidFill>
                  <a:srgbClr val="000000"/>
                </a:solidFill>
              </a:rPr>
              <a:t>测量质量控制</a:t>
            </a:r>
          </a:p>
        </p:txBody>
      </p:sp>
    </p:spTree>
  </p:cSld>
  <p:clrMapOvr>
    <a:masterClrMapping/>
  </p:clrMapOvr>
  <p:transition>
    <p:wheel spokes="3"/>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pic>
        <p:nvPicPr>
          <p:cNvPr id="39938" name="Picture 4"/>
          <p:cNvPicPr/>
          <p:nvPr/>
        </p:nvPicPr>
        <p:blipFill>
          <a:blip r:embed="rId2"/>
          <a:stretch>
            <a:fillRect/>
          </a:stretch>
        </p:blipFill>
        <p:spPr>
          <a:xfrm>
            <a:off x="0" y="188912"/>
            <a:ext cx="8532812" cy="6259512"/>
          </a:xfrm>
          <a:prstGeom prst="rect">
            <a:avLst/>
          </a:prstGeom>
          <a:noFill/>
          <a:ln w="12700">
            <a:noFill/>
            <a:miter lim="800000"/>
          </a:ln>
        </p:spPr>
      </p:pic>
    </p:spTree>
  </p:cSld>
  <p:clrMapOvr>
    <a:masterClrMapping/>
  </p:clrMapOvr>
  <p:transition>
    <p:wheel spokes="3"/>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0962"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(五)截断点得选定</a:t>
            </a:r>
          </a:p>
        </p:txBody>
      </p:sp>
      <p:sp>
        <p:nvSpPr>
          <p:cNvPr id="40963" name="Rectangle 3"/>
          <p:cNvSpPr/>
          <p:nvPr>
            <p:ph type="body" idx="4294967295"/>
          </p:nvPr>
        </p:nvSpPr>
        <p:spPr>
          <a:xfrm>
            <a:off x="457200" y="1773238"/>
            <a:ext cx="8435975" cy="435292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210000"/>
              </a:lnSpc>
            </a:pPr>
            <a:r>
              <a:rPr lang="zh-CN" altLang="en-US">
                <a:solidFill>
                  <a:srgbClr val="000000"/>
                </a:solidFill>
              </a:rPr>
              <a:t>待评价试验得观察值得正常与异常得界定</a:t>
            </a:r>
          </a:p>
          <a:p>
            <a:pPr lvl="0" eaLnBrk="1" hangingPunct="1">
              <a:lnSpc>
                <a:spcPct val="210000"/>
              </a:lnSpc>
            </a:pPr>
            <a:r>
              <a:rPr lang="zh-CN" altLang="en-US">
                <a:solidFill>
                  <a:srgbClr val="000000"/>
                </a:solidFill>
              </a:rPr>
              <a:t>截断点</a:t>
            </a:r>
            <a:r>
              <a:rPr lang="en-US" altLang="zh-CN">
                <a:solidFill>
                  <a:srgbClr val="000000"/>
                </a:solidFill>
              </a:rPr>
              <a:t>(cut off point)</a:t>
            </a:r>
            <a:r>
              <a:rPr lang="zh-CN" altLang="en-US">
                <a:solidFill>
                  <a:srgbClr val="000000"/>
                </a:solidFill>
              </a:rPr>
              <a:t>界值</a:t>
            </a:r>
            <a:r>
              <a:rPr lang="en-US" altLang="zh-CN">
                <a:solidFill>
                  <a:srgbClr val="000000"/>
                </a:solidFill>
              </a:rPr>
              <a:t>(critical value)</a:t>
            </a:r>
            <a:r>
              <a:rPr lang="zh-CN" altLang="en-US">
                <a:solidFill>
                  <a:srgbClr val="000000"/>
                </a:solidFill>
              </a:rPr>
              <a:t>将试验结果划分为阳性与阴性两部分。</a:t>
            </a:r>
          </a:p>
        </p:txBody>
      </p:sp>
    </p:spTree>
  </p:cSld>
  <p:clrMapOvr>
    <a:masterClrMapping/>
  </p:clrMapOvr>
  <p:transition>
    <p:wheel spokes="3"/>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1986"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选取截断点得方法</a:t>
            </a:r>
          </a:p>
        </p:txBody>
      </p:sp>
      <p:sp>
        <p:nvSpPr>
          <p:cNvPr id="41987" name="Rectangle 3"/>
          <p:cNvSpPr/>
          <p:nvPr>
            <p:ph type="body" idx="4294967295"/>
          </p:nvPr>
        </p:nvSpPr>
        <p:spPr>
          <a:xfrm>
            <a:off x="755650" y="2060575"/>
            <a:ext cx="8137525"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en-US" altLang="zh-CN" b="1">
                <a:solidFill>
                  <a:srgbClr val="000000"/>
                </a:solidFill>
              </a:rPr>
              <a:t>ROC</a:t>
            </a:r>
            <a:r>
              <a:rPr lang="zh-CN" altLang="en-US" b="1">
                <a:solidFill>
                  <a:srgbClr val="000000"/>
                </a:solidFill>
              </a:rPr>
              <a:t>曲线 受试者工作曲线(</a:t>
            </a:r>
            <a:r>
              <a:rPr lang="en-US" altLang="zh-CN" b="1">
                <a:solidFill>
                  <a:srgbClr val="000000"/>
                </a:solidFill>
              </a:rPr>
              <a:t>receiver operation characteristic curve, ROC</a:t>
            </a:r>
            <a:r>
              <a:rPr lang="zh-CN" altLang="en-US" b="1">
                <a:solidFill>
                  <a:srgbClr val="000000"/>
                </a:solidFill>
              </a:rPr>
              <a:t>)</a:t>
            </a:r>
          </a:p>
          <a:p>
            <a:pPr lvl="0" eaLnBrk="1" hangingPunct="1">
              <a:lnSpc>
                <a:spcPct val="125000"/>
              </a:lnSpc>
            </a:pPr>
            <a:r>
              <a:rPr lang="zh-CN" altLang="en-US" b="1">
                <a:solidFill>
                  <a:srgbClr val="000000"/>
                </a:solidFill>
              </a:rPr>
              <a:t>统计学方法</a:t>
            </a:r>
          </a:p>
          <a:p>
            <a:pPr lvl="0" eaLnBrk="1" hangingPunct="1">
              <a:lnSpc>
                <a:spcPct val="125000"/>
              </a:lnSpc>
            </a:pPr>
            <a:r>
              <a:rPr lang="zh-CN" altLang="en-US" b="1">
                <a:solidFill>
                  <a:srgbClr val="000000"/>
                </a:solidFill>
              </a:rPr>
              <a:t>两组测量值分布交叉对应点</a:t>
            </a:r>
          </a:p>
          <a:p>
            <a:pPr lvl="0" eaLnBrk="1" hangingPunct="1">
              <a:lnSpc>
                <a:spcPct val="125000"/>
              </a:lnSpc>
            </a:pPr>
            <a:r>
              <a:rPr lang="zh-CN" altLang="en-US" b="1">
                <a:solidFill>
                  <a:srgbClr val="000000"/>
                </a:solidFill>
              </a:rPr>
              <a:t>尤登指数最大值对应点</a:t>
            </a:r>
          </a:p>
        </p:txBody>
      </p:sp>
    </p:spTree>
  </p:cSld>
  <p:clrMapOvr>
    <a:masterClrMapping/>
  </p:clrMapOvr>
  <p:transition>
    <p:wheel spokes="3"/>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3010"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b="1">
                <a:solidFill>
                  <a:srgbClr val="000000"/>
                </a:solidFill>
              </a:rPr>
              <a:t>控制偏倚</a:t>
            </a:r>
          </a:p>
        </p:txBody>
      </p:sp>
      <p:sp>
        <p:nvSpPr>
          <p:cNvPr id="43011"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r>
              <a:rPr lang="zh-CN" altLang="en-US">
                <a:solidFill>
                  <a:srgbClr val="000000"/>
                </a:solidFill>
              </a:rPr>
              <a:t>选择偏倚</a:t>
            </a:r>
          </a:p>
          <a:p>
            <a:pPr lvl="0" eaLnBrk="1" hangingPunct="1"/>
            <a:r>
              <a:rPr lang="zh-CN" altLang="en-US">
                <a:solidFill>
                  <a:srgbClr val="000000"/>
                </a:solidFill>
              </a:rPr>
              <a:t>错分偏倚</a:t>
            </a:r>
          </a:p>
          <a:p>
            <a:pPr lvl="0" eaLnBrk="1" hangingPunct="1"/>
            <a:r>
              <a:rPr lang="zh-CN" altLang="en-US">
                <a:solidFill>
                  <a:srgbClr val="000000"/>
                </a:solidFill>
              </a:rPr>
              <a:t>测量偏倚</a:t>
            </a:r>
          </a:p>
          <a:p>
            <a:pPr lvl="0" eaLnBrk="1" hangingPunct="1"/>
            <a:endParaRPr lang="zh-CN" altLang="en-US">
              <a:solidFill>
                <a:srgbClr val="000000"/>
              </a:solidFill>
            </a:endParaRPr>
          </a:p>
          <a:p>
            <a:pPr lvl="0" eaLnBrk="1" hangingPunct="1"/>
            <a:r>
              <a:rPr lang="zh-CN" altLang="en-US">
                <a:solidFill>
                  <a:srgbClr val="000000"/>
                </a:solidFill>
              </a:rPr>
              <a:t>对照得选择与构成</a:t>
            </a:r>
          </a:p>
        </p:txBody>
      </p:sp>
    </p:spTree>
  </p:cSld>
  <p:clrMapOvr>
    <a:masterClrMapping/>
  </p:clrMapOvr>
  <p:transition>
    <p:wheel spokes="3"/>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4034"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(六)资料得整理</a:t>
            </a:r>
          </a:p>
        </p:txBody>
      </p:sp>
      <p:sp>
        <p:nvSpPr>
          <p:cNvPr id="44035" name="Rectangle 3"/>
          <p:cNvSpPr/>
          <p:nvPr>
            <p:ph type="body" idx="4294967295"/>
          </p:nvPr>
        </p:nvSpPr>
        <p:spPr>
          <a:xfrm>
            <a:off x="827088" y="2017712"/>
            <a:ext cx="7913688"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lgn="just" eaLnBrk="1" hangingPunct="1">
              <a:lnSpc>
                <a:spcPct val="170000"/>
              </a:lnSpc>
            </a:pPr>
            <a:r>
              <a:rPr lang="zh-CN" altLang="en-US" b="1">
                <a:solidFill>
                  <a:srgbClr val="000000"/>
                </a:solidFill>
                <a:latin typeface="楷体_GB2312" pitchFamily="49" charset="-122"/>
              </a:rPr>
              <a:t>以金标准判定为准,将每个对象分为患病或未患病</a:t>
            </a:r>
          </a:p>
          <a:p>
            <a:pPr lvl="0" algn="just" eaLnBrk="1" hangingPunct="1">
              <a:lnSpc>
                <a:spcPct val="170000"/>
              </a:lnSpc>
            </a:pPr>
            <a:r>
              <a:rPr lang="zh-CN" altLang="en-US" b="1">
                <a:solidFill>
                  <a:srgbClr val="000000"/>
                </a:solidFill>
                <a:latin typeface="楷体_GB2312" pitchFamily="49" charset="-122"/>
              </a:rPr>
              <a:t>以待评价方法检测结果为准,将每个对象分为该病阴性或阳性</a:t>
            </a:r>
          </a:p>
        </p:txBody>
      </p:sp>
    </p:spTree>
  </p:cSld>
  <p:clrMapOvr>
    <a:masterClrMapping/>
  </p:clrMapOvr>
  <p:transition>
    <p:wheel spokes="3"/>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45058" name="Group 94"/>
          <p:cNvGraphicFramePr>
            <a:graphicFrameLocks noGrp="1"/>
          </p:cNvGraphicFramePr>
          <p:nvPr/>
        </p:nvGraphicFramePr>
        <p:xfrm>
          <a:off x="179388" y="1341438"/>
          <a:ext cx="8640761" cy="3733800"/>
        </p:xfrm>
        <a:graphic>
          <a:graphicData uri="http://schemas.openxmlformats.org/drawingml/2006/table">
            <a:tbl>
              <a:tblPr/>
              <a:tblGrid>
                <a:gridCol w="2119312"/>
                <a:gridCol w="2486025"/>
                <a:gridCol w="2347912"/>
                <a:gridCol w="1687512"/>
              </a:tblGrid>
              <a:tr h="1025525">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楷体_GB2312" pitchFamily="49" charset="-122"/>
                        </a:rPr>
                        <a:t>诊断试验</a:t>
                      </a:r>
                    </a:p>
                  </a:txBody>
                  <a:tcPr anchor="ctr">
                    <a:lnL>
                      <a:noFill/>
                    </a:lnL>
                    <a:lnR>
                      <a:noFill/>
                    </a:lnR>
                    <a:lnT w="28575">
                      <a:solidFill>
                        <a:schemeClr val="tx1"/>
                      </a:solidFill>
                      <a:miter lim="800000"/>
                    </a:lnT>
                    <a:lnB w="28575">
                      <a:solidFill>
                        <a:schemeClr val="tx1"/>
                      </a:solidFill>
                      <a:miter lim="800000"/>
                    </a:lnB>
                    <a:solidFill>
                      <a:schemeClr val="bg1"/>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金标准诊断</a:t>
                      </a:r>
                    </a:p>
                  </a:txBody>
                  <a:tcPr anchor="ctr">
                    <a:lnL>
                      <a:noFill/>
                    </a:lnL>
                    <a:lnR>
                      <a:noFill/>
                    </a:lnR>
                    <a:lnT w="28575">
                      <a:solidFill>
                        <a:schemeClr val="tx1"/>
                      </a:solidFill>
                      <a:miter lim="800000"/>
                    </a:lnT>
                    <a:lnB w="28575">
                      <a:solidFill>
                        <a:schemeClr val="tx1"/>
                      </a:solidFill>
                      <a:miter lim="800000"/>
                    </a:lnB>
                    <a:solidFill>
                      <a:schemeClr val="bg1"/>
                    </a:solidFill>
                  </a:tcPr>
                </a:tc>
                <a:tc hMerge="1">
                  <a:txBody>
                    <a:bodyPr vert="horz" wrap="square"/>
                    <a:lstStyle/>
                    <a:p/>
                  </a:txBody>
                  <a:tcPr>
                    <a:lnT w="28575">
                      <a:solidFill>
                        <a:schemeClr val="tx1"/>
                      </a:solidFill>
                      <a:miter lim="800000"/>
                    </a:lnT>
                    <a:lnB w="28575">
                      <a:solidFill>
                        <a:schemeClr val="tx1"/>
                      </a:solidFill>
                      <a:miter lim="800000"/>
                    </a:lnB>
                  </a:tcPr>
                </a:tc>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合计</a:t>
                      </a:r>
                    </a:p>
                  </a:txBody>
                  <a:tcPr anchor="ctr">
                    <a:lnL>
                      <a:noFill/>
                    </a:lnL>
                    <a:lnR>
                      <a:noFill/>
                    </a:lnR>
                    <a:lnT w="28575">
                      <a:solidFill>
                        <a:schemeClr val="tx1"/>
                      </a:solidFill>
                      <a:miter lim="800000"/>
                    </a:lnT>
                    <a:lnB w="28575">
                      <a:solidFill>
                        <a:schemeClr val="tx1"/>
                      </a:solidFill>
                      <a:miter lim="800000"/>
                    </a:lnB>
                    <a:solidFill>
                      <a:schemeClr val="bg1"/>
                    </a:solidFill>
                  </a:tcPr>
                </a:tc>
              </a:tr>
              <a:tr h="701675">
                <a:tc vMerge="1">
                  <a:txBody>
                    <a:bodyPr vert="horz" wrap="square"/>
                    <a:lstStyle/>
                    <a:p/>
                  </a:txBody>
                  <a:tcPr>
                    <a:lnB w="28575">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患某病</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未患某病</a:t>
                      </a:r>
                    </a:p>
                  </a:txBody>
                  <a:tcPr anchor="ctr">
                    <a:lnL>
                      <a:noFill/>
                    </a:lnL>
                    <a:lnR>
                      <a:noFill/>
                    </a:lnR>
                    <a:lnT w="28575">
                      <a:solidFill>
                        <a:schemeClr val="tx1"/>
                      </a:solidFill>
                      <a:miter lim="800000"/>
                    </a:lnT>
                    <a:lnB w="28575">
                      <a:solidFill>
                        <a:schemeClr val="tx1"/>
                      </a:solidFill>
                      <a:miter lim="800000"/>
                    </a:lnB>
                    <a:solidFill>
                      <a:schemeClr val="bg1"/>
                    </a:solidFill>
                  </a:tcPr>
                </a:tc>
                <a:tc vMerge="1">
                  <a:txBody>
                    <a:bodyPr vert="horz" wrap="square"/>
                    <a:lstStyle/>
                    <a:p/>
                  </a:txBody>
                  <a:tcPr>
                    <a:lnB w="28575">
                      <a:miter lim="800000"/>
                    </a:lnB>
                  </a:tcPr>
                </a:tc>
              </a:tr>
              <a:tr h="64770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阳性</a:t>
                      </a: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FF0066"/>
                          </a:solidFill>
                          <a:latin typeface="楷体_GB2312" pitchFamily="49" charset="-122"/>
                        </a:rPr>
                        <a:t>真阳性</a:t>
                      </a:r>
                      <a:r>
                        <a:rPr lang="en-US" altLang="zh-CN" sz="3200" b="1">
                          <a:solidFill>
                            <a:srgbClr val="FF0066"/>
                          </a:solidFill>
                          <a:latin typeface="楷体_GB2312" pitchFamily="49" charset="-122"/>
                        </a:rPr>
                        <a:t>(</a:t>
                      </a:r>
                      <a:r>
                        <a:rPr lang="en-US" altLang="zh-CN" sz="3200" b="1">
                          <a:solidFill>
                            <a:srgbClr val="FF0066"/>
                          </a:solidFill>
                          <a:latin typeface="Arial" pitchFamily="34" charset="0"/>
                        </a:rPr>
                        <a:t>a</a:t>
                      </a:r>
                      <a:r>
                        <a:rPr lang="en-US" altLang="zh-CN" sz="3200" b="1">
                          <a:solidFill>
                            <a:srgbClr val="FF0066"/>
                          </a:solidFill>
                          <a:latin typeface="楷体_GB2312" pitchFamily="49" charset="-122"/>
                        </a:rPr>
                        <a:t>)</a:t>
                      </a: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chemeClr val="bg2"/>
                          </a:solidFill>
                          <a:latin typeface="楷体_GB2312" pitchFamily="49" charset="-122"/>
                        </a:rPr>
                        <a:t>假阳性</a:t>
                      </a:r>
                      <a:r>
                        <a:rPr lang="en-US" altLang="zh-CN" sz="3200" b="1">
                          <a:solidFill>
                            <a:schemeClr val="bg2"/>
                          </a:solidFill>
                          <a:latin typeface="楷体_GB2312" pitchFamily="49" charset="-122"/>
                        </a:rPr>
                        <a:t>(</a:t>
                      </a:r>
                      <a:r>
                        <a:rPr lang="en-US" altLang="zh-CN" sz="3200" b="1">
                          <a:solidFill>
                            <a:schemeClr val="bg2"/>
                          </a:solidFill>
                          <a:latin typeface="Arial" pitchFamily="34" charset="0"/>
                        </a:rPr>
                        <a:t>b</a:t>
                      </a:r>
                      <a:r>
                        <a:rPr lang="en-US" altLang="zh-CN" sz="3200" b="1">
                          <a:solidFill>
                            <a:schemeClr val="bg2"/>
                          </a:solidFill>
                          <a:latin typeface="楷体_GB2312" pitchFamily="49" charset="-122"/>
                        </a:rPr>
                        <a:t>)</a:t>
                      </a: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a+b</a:t>
                      </a:r>
                    </a:p>
                  </a:txBody>
                  <a:tcPr anchor="ctr">
                    <a:lnL>
                      <a:noFill/>
                    </a:lnL>
                    <a:lnR>
                      <a:noFill/>
                    </a:lnR>
                    <a:lnT w="28575">
                      <a:solidFill>
                        <a:schemeClr val="tx1"/>
                      </a:solidFill>
                      <a:miter lim="800000"/>
                    </a:lnT>
                    <a:lnB>
                      <a:noFill/>
                    </a:lnB>
                    <a:solidFill>
                      <a:schemeClr val="bg1"/>
                    </a:solidFill>
                  </a:tcPr>
                </a:tc>
              </a:tr>
              <a:tr h="6905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阴性</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chemeClr val="bg2"/>
                          </a:solidFill>
                          <a:latin typeface="楷体_GB2312" pitchFamily="49" charset="-122"/>
                        </a:rPr>
                        <a:t>假阴性</a:t>
                      </a:r>
                      <a:r>
                        <a:rPr lang="en-US" altLang="zh-CN" sz="3200" b="1">
                          <a:solidFill>
                            <a:schemeClr val="bg2"/>
                          </a:solidFill>
                          <a:latin typeface="楷体_GB2312" pitchFamily="49" charset="-122"/>
                        </a:rPr>
                        <a:t>(</a:t>
                      </a:r>
                      <a:r>
                        <a:rPr lang="en-US" altLang="zh-CN" sz="3200" b="1">
                          <a:solidFill>
                            <a:schemeClr val="bg2"/>
                          </a:solidFill>
                          <a:latin typeface="Arial" pitchFamily="34" charset="0"/>
                        </a:rPr>
                        <a:t>c</a:t>
                      </a:r>
                      <a:r>
                        <a:rPr lang="en-US" altLang="zh-CN" sz="3200" b="1">
                          <a:solidFill>
                            <a:schemeClr val="bg2"/>
                          </a:solidFill>
                          <a:latin typeface="楷体_GB2312" pitchFamily="49" charset="-122"/>
                        </a:rPr>
                        <a:t>)</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FF0066"/>
                          </a:solidFill>
                          <a:latin typeface="楷体_GB2312" pitchFamily="49" charset="-122"/>
                        </a:rPr>
                        <a:t>真阴性</a:t>
                      </a:r>
                      <a:r>
                        <a:rPr lang="en-US" altLang="zh-CN" sz="3200" b="1">
                          <a:solidFill>
                            <a:srgbClr val="FF0066"/>
                          </a:solidFill>
                          <a:latin typeface="楷体_GB2312" pitchFamily="49" charset="-122"/>
                        </a:rPr>
                        <a:t>(</a:t>
                      </a:r>
                      <a:r>
                        <a:rPr lang="en-US" altLang="zh-CN" sz="3200" b="1">
                          <a:solidFill>
                            <a:srgbClr val="FF0066"/>
                          </a:solidFill>
                          <a:latin typeface="Arial" pitchFamily="34" charset="0"/>
                        </a:rPr>
                        <a:t>d</a:t>
                      </a:r>
                      <a:r>
                        <a:rPr lang="en-US" altLang="zh-CN" sz="3200" b="1">
                          <a:solidFill>
                            <a:srgbClr val="FF0066"/>
                          </a:solidFill>
                          <a:latin typeface="楷体_GB2312" pitchFamily="49" charset="-122"/>
                        </a:rPr>
                        <a:t>)</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c+d</a:t>
                      </a:r>
                    </a:p>
                  </a:txBody>
                  <a:tcPr anchor="ctr">
                    <a:lnL>
                      <a:noFill/>
                    </a:lnL>
                    <a:lnR>
                      <a:noFill/>
                    </a:lnR>
                    <a:lnT>
                      <a:noFill/>
                    </a:lnT>
                    <a:lnB w="28575">
                      <a:solidFill>
                        <a:schemeClr val="tx1"/>
                      </a:solidFill>
                      <a:miter lim="800000"/>
                    </a:lnB>
                    <a:solidFill>
                      <a:schemeClr val="bg1"/>
                    </a:solidFill>
                  </a:tcPr>
                </a:tc>
              </a:tr>
              <a:tr h="66833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合计</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a+c</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b+d</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N</a:t>
                      </a:r>
                    </a:p>
                  </a:txBody>
                  <a:tcPr anchor="ctr">
                    <a:lnL>
                      <a:noFill/>
                    </a:lnL>
                    <a:lnR>
                      <a:noFill/>
                    </a:lnR>
                    <a:lnT w="28575">
                      <a:solidFill>
                        <a:schemeClr val="tx1"/>
                      </a:solidFill>
                      <a:miter lim="800000"/>
                    </a:lnT>
                    <a:lnB w="28575">
                      <a:solidFill>
                        <a:schemeClr val="tx1"/>
                      </a:solidFill>
                      <a:miter lim="800000"/>
                    </a:lnB>
                    <a:solidFill>
                      <a:schemeClr val="bg1"/>
                    </a:solidFill>
                  </a:tcPr>
                </a:tc>
              </a:tr>
            </a:tbl>
          </a:graphicData>
        </a:graphic>
      </p:graphicFrame>
      <p:sp>
        <p:nvSpPr>
          <p:cNvPr id="45081" name="Text Box 83"/>
          <p:cNvSpPr/>
          <p:nvPr/>
        </p:nvSpPr>
        <p:spPr>
          <a:xfrm>
            <a:off x="2484438" y="476250"/>
            <a:ext cx="4468514" cy="64072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lang="zh-CN" altLang="en-US" sz="3600" b="1">
                <a:solidFill>
                  <a:srgbClr val="000000"/>
                </a:solidFill>
                <a:ea typeface="楷体_GB2312" pitchFamily="49" charset="-122"/>
              </a:rPr>
              <a:t>诊断试验得四格表</a:t>
            </a:r>
          </a:p>
        </p:txBody>
      </p:sp>
    </p:spTree>
  </p:cSld>
  <p:clrMapOvr>
    <a:masterClrMapping/>
  </p:clrMapOvr>
  <p:transition>
    <p:wheel spokes="3"/>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46082"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a:solidFill>
                  <a:srgbClr val="000000"/>
                </a:solidFill>
              </a:rPr>
              <a:t>案例</a:t>
            </a:r>
          </a:p>
        </p:txBody>
      </p:sp>
      <p:sp>
        <p:nvSpPr>
          <p:cNvPr id="46083" name="Rectangle 3"/>
          <p:cNvSpPr/>
          <p:nvPr>
            <p:ph type="body" idx="4294967295"/>
          </p:nvPr>
        </p:nvSpPr>
        <p:spPr>
          <a:xfrm>
            <a:off x="395288" y="2017712"/>
            <a:ext cx="8559800" cy="4364038"/>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a:solidFill>
                  <a:srgbClr val="000000"/>
                </a:solidFill>
              </a:rPr>
              <a:t>研究者对</a:t>
            </a:r>
            <a:r>
              <a:rPr lang="en-US" altLang="zh-CN">
                <a:solidFill>
                  <a:srgbClr val="000000"/>
                </a:solidFill>
              </a:rPr>
              <a:t>60</a:t>
            </a:r>
            <a:r>
              <a:rPr lang="zh-CN" altLang="en-US">
                <a:solidFill>
                  <a:srgbClr val="000000"/>
                </a:solidFill>
              </a:rPr>
              <a:t>例肝癌患者和</a:t>
            </a:r>
            <a:r>
              <a:rPr lang="en-US" altLang="zh-CN">
                <a:solidFill>
                  <a:srgbClr val="000000"/>
                </a:solidFill>
              </a:rPr>
              <a:t>112</a:t>
            </a:r>
            <a:r>
              <a:rPr lang="zh-CN" altLang="en-US">
                <a:solidFill>
                  <a:srgbClr val="000000"/>
                </a:solidFill>
              </a:rPr>
              <a:t>例非肝癌患者血清</a:t>
            </a:r>
            <a:r>
              <a:rPr lang="el-GR" altLang="zh-CN">
                <a:solidFill>
                  <a:srgbClr val="000000"/>
                </a:solidFill>
                <a:latin typeface="宋体" panose="02010600030101010101" pitchFamily="2" charset="-122"/>
              </a:rPr>
              <a:t>γ</a:t>
            </a:r>
            <a:r>
              <a:rPr lang="en-US" altLang="zh-CN">
                <a:solidFill>
                  <a:srgbClr val="000000"/>
                </a:solidFill>
                <a:latin typeface="宋体" panose="02010600030101010101" pitchFamily="2" charset="-122"/>
              </a:rPr>
              <a:t>-</a:t>
            </a:r>
            <a:r>
              <a:rPr lang="zh-CN" altLang="en-US">
                <a:solidFill>
                  <a:srgbClr val="000000"/>
                </a:solidFill>
                <a:latin typeface="宋体" panose="02010600030101010101" pitchFamily="2" charset="-122"/>
              </a:rPr>
              <a:t>谷氨酰转肽同工酶</a:t>
            </a:r>
            <a:r>
              <a:rPr lang="el-GR" altLang="zh-CN">
                <a:solidFill>
                  <a:srgbClr val="000000"/>
                </a:solidFill>
              </a:rPr>
              <a:t>Ⅱ</a:t>
            </a:r>
            <a:r>
              <a:rPr lang="zh-CN" altLang="en-US">
                <a:solidFill>
                  <a:srgbClr val="000000"/>
                </a:solidFill>
              </a:rPr>
              <a:t>(</a:t>
            </a:r>
            <a:r>
              <a:rPr lang="en-US" altLang="zh-CN">
                <a:solidFill>
                  <a:srgbClr val="000000"/>
                </a:solidFill>
              </a:rPr>
              <a:t>GGT- </a:t>
            </a:r>
            <a:r>
              <a:rPr lang="el-GR" altLang="zh-CN">
                <a:solidFill>
                  <a:srgbClr val="000000"/>
                </a:solidFill>
              </a:rPr>
              <a:t>Ⅱ</a:t>
            </a:r>
            <a:r>
              <a:rPr lang="en-US" altLang="zh-CN">
                <a:solidFill>
                  <a:srgbClr val="000000"/>
                </a:solidFill>
              </a:rPr>
              <a:t> </a:t>
            </a:r>
            <a:r>
              <a:rPr lang="zh-CN" altLang="en-US">
                <a:solidFill>
                  <a:srgbClr val="000000"/>
                </a:solidFill>
              </a:rPr>
              <a:t>)进行检测,以</a:t>
            </a:r>
            <a:r>
              <a:rPr lang="en-US" altLang="zh-CN">
                <a:solidFill>
                  <a:srgbClr val="000000"/>
                </a:solidFill>
              </a:rPr>
              <a:t>GGT- </a:t>
            </a:r>
            <a:r>
              <a:rPr lang="el-GR" altLang="zh-CN">
                <a:solidFill>
                  <a:srgbClr val="000000"/>
                </a:solidFill>
              </a:rPr>
              <a:t>Ⅱ</a:t>
            </a:r>
            <a:r>
              <a:rPr lang="en-US" altLang="zh-CN">
                <a:solidFill>
                  <a:srgbClr val="000000"/>
                </a:solidFill>
              </a:rPr>
              <a:t>≥6、5U/L</a:t>
            </a:r>
            <a:r>
              <a:rPr lang="zh-CN" altLang="en-US">
                <a:solidFill>
                  <a:srgbClr val="000000"/>
                </a:solidFill>
              </a:rPr>
              <a:t>判断为阳性。检测结果为:肝癌得患者中阳性</a:t>
            </a:r>
            <a:r>
              <a:rPr lang="en-US" altLang="zh-CN">
                <a:solidFill>
                  <a:srgbClr val="000000"/>
                </a:solidFill>
              </a:rPr>
              <a:t>56</a:t>
            </a:r>
            <a:r>
              <a:rPr lang="zh-CN" altLang="en-US">
                <a:solidFill>
                  <a:srgbClr val="000000"/>
                </a:solidFill>
              </a:rPr>
              <a:t>人,非肝癌患者中阳性</a:t>
            </a:r>
            <a:r>
              <a:rPr lang="en-US" altLang="zh-CN">
                <a:solidFill>
                  <a:srgbClr val="000000"/>
                </a:solidFill>
              </a:rPr>
              <a:t>24</a:t>
            </a:r>
            <a:r>
              <a:rPr lang="zh-CN" altLang="en-US">
                <a:solidFill>
                  <a:srgbClr val="000000"/>
                </a:solidFill>
              </a:rPr>
              <a:t>人。如何判断 </a:t>
            </a:r>
            <a:r>
              <a:rPr lang="en-US" altLang="zh-CN">
                <a:solidFill>
                  <a:srgbClr val="000000"/>
                </a:solidFill>
              </a:rPr>
              <a:t>GGT- </a:t>
            </a:r>
            <a:r>
              <a:rPr lang="el-GR" altLang="zh-CN">
                <a:solidFill>
                  <a:srgbClr val="000000"/>
                </a:solidFill>
              </a:rPr>
              <a:t>Ⅱ</a:t>
            </a:r>
            <a:r>
              <a:rPr lang="zh-CN" altLang="en-US">
                <a:solidFill>
                  <a:srgbClr val="000000"/>
                </a:solidFill>
              </a:rPr>
              <a:t>检测对肝癌得诊断价值？</a:t>
            </a:r>
          </a:p>
        </p:txBody>
      </p:sp>
      <p:pic>
        <p:nvPicPr>
          <p:cNvPr id="46084" name="Picture 4"/>
          <p:cNvPicPr/>
          <p:nvPr/>
        </p:nvPicPr>
        <p:blipFill>
          <a:blip r:embed="rId2"/>
          <a:stretch>
            <a:fillRect/>
          </a:stretch>
        </p:blipFill>
        <p:spPr>
          <a:xfrm>
            <a:off x="6694488" y="0"/>
            <a:ext cx="2449512" cy="2052638"/>
          </a:xfrm>
          <a:prstGeom prst="rect">
            <a:avLst/>
          </a:prstGeom>
          <a:noFill/>
          <a:ln>
            <a:noFill/>
            <a:miter lim="800000"/>
          </a:ln>
        </p:spPr>
      </p:pic>
    </p:spTree>
  </p:cSld>
  <p:clrMapOvr>
    <a:masterClrMapping/>
  </p:clrMapOvr>
  <p:transition>
    <p:wheel spokes="3"/>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47106" name="Group 37"/>
          <p:cNvGraphicFramePr>
            <a:graphicFrameLocks noGrp="1"/>
          </p:cNvGraphicFramePr>
          <p:nvPr>
            <p:ph idx="4294967295"/>
          </p:nvPr>
        </p:nvGraphicFramePr>
        <p:xfrm>
          <a:off x="179388" y="765175"/>
          <a:ext cx="8569325" cy="5367338"/>
        </p:xfrm>
        <a:graphic>
          <a:graphicData uri="http://schemas.openxmlformats.org/drawingml/2006/table">
            <a:tbl>
              <a:tblPr/>
              <a:tblGrid>
                <a:gridCol w="2101850"/>
                <a:gridCol w="2466975"/>
                <a:gridCol w="2327275"/>
                <a:gridCol w="1673225"/>
              </a:tblGrid>
              <a:tr h="1501775">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GGT-Ⅱ</a:t>
                      </a:r>
                    </a:p>
                  </a:txBody>
                  <a:tcPr anchor="ctr">
                    <a:lnL>
                      <a:noFill/>
                    </a:lnL>
                    <a:lnR>
                      <a:noFill/>
                    </a:lnR>
                    <a:lnT w="28575">
                      <a:solidFill>
                        <a:schemeClr val="tx1"/>
                      </a:solidFill>
                      <a:miter lim="800000"/>
                    </a:lnT>
                    <a:lnB w="28575">
                      <a:solidFill>
                        <a:schemeClr val="tx1"/>
                      </a:solidFill>
                      <a:miter lim="800000"/>
                    </a:lnB>
                    <a:solidFill>
                      <a:schemeClr val="bg1"/>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标准诊断法</a:t>
                      </a:r>
                    </a:p>
                  </a:txBody>
                  <a:tcPr anchor="ctr">
                    <a:lnL>
                      <a:noFill/>
                    </a:lnL>
                    <a:lnR>
                      <a:noFill/>
                    </a:lnR>
                    <a:lnT w="28575">
                      <a:solidFill>
                        <a:schemeClr val="tx1"/>
                      </a:solidFill>
                      <a:miter lim="800000"/>
                    </a:lnT>
                    <a:lnB w="28575">
                      <a:solidFill>
                        <a:schemeClr val="tx1"/>
                      </a:solidFill>
                      <a:miter lim="800000"/>
                    </a:lnB>
                    <a:solidFill>
                      <a:schemeClr val="bg1"/>
                    </a:solidFill>
                  </a:tcPr>
                </a:tc>
                <a:tc hMerge="1">
                  <a:txBody>
                    <a:bodyPr vert="horz" wrap="square"/>
                    <a:lstStyle/>
                    <a:p/>
                  </a:txBody>
                  <a:tcPr>
                    <a:lnT w="28575">
                      <a:solidFill>
                        <a:schemeClr val="tx1"/>
                      </a:solidFill>
                      <a:miter lim="800000"/>
                    </a:lnT>
                    <a:lnB w="28575">
                      <a:solidFill>
                        <a:schemeClr val="tx1"/>
                      </a:solidFill>
                      <a:miter lim="800000"/>
                    </a:lnB>
                  </a:tcPr>
                </a:tc>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合计</a:t>
                      </a:r>
                    </a:p>
                  </a:txBody>
                  <a:tcPr anchor="ctr">
                    <a:lnL>
                      <a:noFill/>
                    </a:lnL>
                    <a:lnR>
                      <a:noFill/>
                    </a:lnR>
                    <a:lnT w="28575">
                      <a:solidFill>
                        <a:schemeClr val="tx1"/>
                      </a:solidFill>
                      <a:miter lim="800000"/>
                    </a:lnT>
                    <a:lnB w="28575">
                      <a:solidFill>
                        <a:schemeClr val="tx1"/>
                      </a:solidFill>
                      <a:miter lim="800000"/>
                    </a:lnB>
                    <a:solidFill>
                      <a:schemeClr val="bg1"/>
                    </a:solidFill>
                  </a:tcPr>
                </a:tc>
              </a:tr>
              <a:tr h="1001712">
                <a:tc vMerge="1">
                  <a:txBody>
                    <a:bodyPr vert="horz" wrap="square"/>
                    <a:lstStyle/>
                    <a:p/>
                  </a:txBody>
                  <a:tcPr>
                    <a:lnB w="28575">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HCC</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非</a:t>
                      </a:r>
                      <a:r>
                        <a:rPr lang="en-US" altLang="zh-CN" sz="3200" b="1">
                          <a:latin typeface="楷体_GB2312" pitchFamily="49" charset="-122"/>
                        </a:rPr>
                        <a:t>HCC</a:t>
                      </a:r>
                    </a:p>
                  </a:txBody>
                  <a:tcPr anchor="ctr">
                    <a:lnL>
                      <a:noFill/>
                    </a:lnL>
                    <a:lnR>
                      <a:noFill/>
                    </a:lnR>
                    <a:lnT w="28575">
                      <a:solidFill>
                        <a:schemeClr val="tx1"/>
                      </a:solidFill>
                      <a:miter lim="800000"/>
                    </a:lnT>
                    <a:lnB w="28575">
                      <a:solidFill>
                        <a:schemeClr val="tx1"/>
                      </a:solidFill>
                      <a:miter lim="800000"/>
                    </a:lnB>
                    <a:solidFill>
                      <a:schemeClr val="bg1"/>
                    </a:solidFill>
                  </a:tcPr>
                </a:tc>
                <a:tc vMerge="1">
                  <a:txBody>
                    <a:bodyPr vert="horz" wrap="square"/>
                    <a:lstStyle/>
                    <a:p/>
                  </a:txBody>
                  <a:tcPr>
                    <a:lnB w="28575">
                      <a:miter lim="800000"/>
                    </a:lnB>
                  </a:tcPr>
                </a:tc>
              </a:tr>
              <a:tr h="92392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阳性</a:t>
                      </a: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3200" b="1">
                        <a:solidFill>
                          <a:srgbClr val="FF0066"/>
                        </a:solidFill>
                        <a:latin typeface="楷体_GB2312" pitchFamily="49" charset="-122"/>
                      </a:endParaRP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3200" b="1">
                        <a:solidFill>
                          <a:schemeClr val="bg2"/>
                        </a:solidFill>
                        <a:latin typeface="楷体_GB2312" pitchFamily="49" charset="-122"/>
                      </a:endParaRPr>
                    </a:p>
                  </a:txBody>
                  <a:tcPr anchor="ctr">
                    <a:lnL>
                      <a:noFill/>
                    </a:lnL>
                    <a:lnR>
                      <a:noFill/>
                    </a:lnR>
                    <a:lnT w="28575">
                      <a:solidFill>
                        <a:schemeClr val="tx1"/>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a+b</a:t>
                      </a:r>
                    </a:p>
                  </a:txBody>
                  <a:tcPr anchor="ctr">
                    <a:lnL>
                      <a:noFill/>
                    </a:lnL>
                    <a:lnR>
                      <a:noFill/>
                    </a:lnR>
                    <a:lnT w="28575">
                      <a:solidFill>
                        <a:schemeClr val="tx1"/>
                      </a:solidFill>
                      <a:miter lim="800000"/>
                    </a:lnT>
                    <a:lnB>
                      <a:noFill/>
                    </a:lnB>
                    <a:solidFill>
                      <a:schemeClr val="bg1"/>
                    </a:solidFill>
                  </a:tcPr>
                </a:tc>
              </a:tr>
              <a:tr h="98583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阴性</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chemeClr val="bg2"/>
                          </a:solidFill>
                          <a:latin typeface="楷体_GB2312" pitchFamily="49" charset="-122"/>
                        </a:rPr>
                        <a:t>假阴性</a:t>
                      </a:r>
                      <a:r>
                        <a:rPr lang="en-US" altLang="zh-CN" sz="3200" b="1">
                          <a:solidFill>
                            <a:schemeClr val="bg2"/>
                          </a:solidFill>
                          <a:latin typeface="楷体_GB2312" pitchFamily="49" charset="-122"/>
                        </a:rPr>
                        <a:t>(</a:t>
                      </a:r>
                      <a:r>
                        <a:rPr lang="en-US" altLang="zh-CN" sz="3200" b="1">
                          <a:solidFill>
                            <a:schemeClr val="bg2"/>
                          </a:solidFill>
                          <a:latin typeface="Arial" pitchFamily="34" charset="0"/>
                        </a:rPr>
                        <a:t>c</a:t>
                      </a:r>
                      <a:r>
                        <a:rPr lang="en-US" altLang="zh-CN" sz="3200" b="1">
                          <a:solidFill>
                            <a:schemeClr val="bg2"/>
                          </a:solidFill>
                          <a:latin typeface="楷体_GB2312" pitchFamily="49" charset="-122"/>
                        </a:rPr>
                        <a:t>)</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FF0066"/>
                          </a:solidFill>
                          <a:latin typeface="楷体_GB2312" pitchFamily="49" charset="-122"/>
                        </a:rPr>
                        <a:t>真阴性</a:t>
                      </a:r>
                      <a:r>
                        <a:rPr lang="en-US" altLang="zh-CN" sz="3200" b="1">
                          <a:solidFill>
                            <a:srgbClr val="FF0066"/>
                          </a:solidFill>
                          <a:latin typeface="楷体_GB2312" pitchFamily="49" charset="-122"/>
                        </a:rPr>
                        <a:t>(</a:t>
                      </a:r>
                      <a:r>
                        <a:rPr lang="en-US" altLang="zh-CN" sz="3200" b="1">
                          <a:solidFill>
                            <a:srgbClr val="FF0066"/>
                          </a:solidFill>
                          <a:latin typeface="Arial" pitchFamily="34" charset="0"/>
                        </a:rPr>
                        <a:t>d</a:t>
                      </a:r>
                      <a:r>
                        <a:rPr lang="en-US" altLang="zh-CN" sz="3200" b="1">
                          <a:solidFill>
                            <a:srgbClr val="FF0066"/>
                          </a:solidFill>
                          <a:latin typeface="楷体_GB2312" pitchFamily="49" charset="-122"/>
                        </a:rPr>
                        <a:t>)</a:t>
                      </a:r>
                    </a:p>
                  </a:txBody>
                  <a:tcPr anchor="ctr">
                    <a:lnL>
                      <a:noFill/>
                    </a:lnL>
                    <a:lnR>
                      <a:noFill/>
                    </a:lnR>
                    <a:lnT>
                      <a:noFill/>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c+d</a:t>
                      </a:r>
                    </a:p>
                  </a:txBody>
                  <a:tcPr anchor="ctr">
                    <a:lnL>
                      <a:noFill/>
                    </a:lnL>
                    <a:lnR>
                      <a:noFill/>
                    </a:lnR>
                    <a:lnT>
                      <a:noFill/>
                    </a:lnT>
                    <a:lnB w="28575">
                      <a:solidFill>
                        <a:schemeClr val="tx1"/>
                      </a:solidFill>
                      <a:miter lim="800000"/>
                    </a:lnB>
                    <a:solidFill>
                      <a:schemeClr val="bg1"/>
                    </a:solidFill>
                  </a:tcPr>
                </a:tc>
              </a:tr>
              <a:tr h="9540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latin typeface="楷体_GB2312" pitchFamily="49" charset="-122"/>
                        </a:rPr>
                        <a:t>合计</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60</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112</a:t>
                      </a:r>
                    </a:p>
                  </a:txBody>
                  <a:tcPr anchor="ctr">
                    <a:lnL>
                      <a:noFill/>
                    </a:lnL>
                    <a:lnR>
                      <a:noFill/>
                    </a:lnR>
                    <a:lnT w="28575">
                      <a:solidFill>
                        <a:schemeClr val="tx1"/>
                      </a:solidFill>
                      <a:miter lim="800000"/>
                    </a:lnT>
                    <a:lnB w="28575">
                      <a:solidFill>
                        <a:schemeClr val="tx1"/>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latin typeface="楷体_GB2312" pitchFamily="49" charset="-122"/>
                        </a:rPr>
                        <a:t>N</a:t>
                      </a:r>
                    </a:p>
                  </a:txBody>
                  <a:tcPr anchor="ctr">
                    <a:lnL>
                      <a:noFill/>
                    </a:lnL>
                    <a:lnR>
                      <a:noFill/>
                    </a:lnR>
                    <a:lnT w="28575">
                      <a:solidFill>
                        <a:schemeClr val="tx1"/>
                      </a:solidFill>
                      <a:miter lim="800000"/>
                    </a:lnT>
                    <a:lnB w="28575">
                      <a:solidFill>
                        <a:schemeClr val="tx1"/>
                      </a:solidFill>
                      <a:miter lim="800000"/>
                    </a:lnB>
                    <a:solidFill>
                      <a:schemeClr val="bg1"/>
                    </a:solidFill>
                  </a:tcPr>
                </a:tc>
              </a:tr>
            </a:tbl>
          </a:graphicData>
        </a:graphic>
      </p:graphicFrame>
      <p:sp>
        <p:nvSpPr>
          <p:cNvPr id="47129" name="Rectangle 39"/>
          <p:cNvSpPr/>
          <p:nvPr/>
        </p:nvSpPr>
        <p:spPr>
          <a:xfrm>
            <a:off x="2484438" y="3573462"/>
            <a:ext cx="2160588" cy="504825"/>
          </a:xfrm>
          <a:prstGeom prst="rect">
            <a:avLst/>
          </a:prstGeom>
          <a:no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3200" b="1">
                <a:solidFill>
                  <a:srgbClr val="000000"/>
                </a:solidFill>
              </a:rPr>
              <a:t>真阳性(</a:t>
            </a:r>
            <a:r>
              <a:rPr lang="en-US" altLang="zh-CN" sz="3200" b="1">
                <a:solidFill>
                  <a:srgbClr val="000000"/>
                </a:solidFill>
              </a:rPr>
              <a:t>56</a:t>
            </a:r>
            <a:r>
              <a:rPr lang="zh-CN" altLang="en-US" sz="3200" b="1">
                <a:solidFill>
                  <a:srgbClr val="000000"/>
                </a:solidFill>
              </a:rPr>
              <a:t>)</a:t>
            </a:r>
          </a:p>
        </p:txBody>
      </p:sp>
      <p:sp>
        <p:nvSpPr>
          <p:cNvPr id="47130" name="Rectangle 41"/>
          <p:cNvSpPr/>
          <p:nvPr/>
        </p:nvSpPr>
        <p:spPr>
          <a:xfrm>
            <a:off x="4932362" y="3500438"/>
            <a:ext cx="2376488" cy="577850"/>
          </a:xfrm>
          <a:prstGeom prst="rect">
            <a:avLst/>
          </a:prstGeom>
          <a:no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lang="zh-CN" altLang="en-US" sz="3200" b="1">
                <a:solidFill>
                  <a:srgbClr val="000000"/>
                </a:solidFill>
              </a:rPr>
              <a:t>假阳性(</a:t>
            </a:r>
            <a:r>
              <a:rPr lang="en-US" altLang="zh-CN" sz="3200" b="1">
                <a:solidFill>
                  <a:srgbClr val="000000"/>
                </a:solidFill>
              </a:rPr>
              <a:t>24</a:t>
            </a:r>
            <a:r>
              <a:rPr lang="zh-CN" altLang="en-US" sz="3200" b="1">
                <a:solidFill>
                  <a:srgbClr val="000000"/>
                </a:solidFill>
              </a:rPr>
              <a:t>)</a:t>
            </a:r>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grpId="0" nodeType="clickEffect">
                                  <p:stCondLst>
                                    <p:cond delay="0"/>
                                  </p:stCondLst>
                                  <p:childTnLst>
                                    <p:set>
                                      <p:cBhvr additive="base">
                                        <p:cTn id="6" dur="1" fill="hold">
                                          <p:stCondLst>
                                            <p:cond delay="0"/>
                                          </p:stCondLst>
                                        </p:cTn>
                                        <p:tgtEl>
                                          <p:spTgt spid="47129"/>
                                        </p:tgtEl>
                                        <p:attrNameLst>
                                          <p:attrName>style.visibility</p:attrName>
                                        </p:attrNameLst>
                                      </p:cBhvr>
                                      <p:to>
                                        <p:strVal val="visible"/>
                                      </p:to>
                                    </p:set>
                                    <p:animEffect transition="in" filter="dissolve">
                                      <p:cBhvr additive="base">
                                        <p:cTn id="7" dur="500"/>
                                        <p:tgtEl>
                                          <p:spTgt spid="4712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grpId="1" nodeType="clickEffect">
                                  <p:stCondLst>
                                    <p:cond delay="0"/>
                                  </p:stCondLst>
                                  <p:childTnLst>
                                    <p:set>
                                      <p:cBhvr additive="base">
                                        <p:cTn id="11" dur="1" fill="hold">
                                          <p:stCondLst>
                                            <p:cond delay="0"/>
                                          </p:stCondLst>
                                        </p:cTn>
                                        <p:tgtEl>
                                          <p:spTgt spid="47130"/>
                                        </p:tgtEl>
                                        <p:attrNameLst>
                                          <p:attrName>style.visibility</p:attrName>
                                        </p:attrNameLst>
                                      </p:cBhvr>
                                      <p:to>
                                        <p:strVal val="visible"/>
                                      </p:to>
                                    </p:set>
                                    <p:animEffect transition="in" filter="dissolve">
                                      <p:cBhvr additive="base">
                                        <p:cTn id="12" dur="500"/>
                                        <p:tgtEl>
                                          <p:spTgt spid="47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29" grpId="0"/>
      <p:bldP spid="47130" grpId="1"/>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8130" name="Rectangle 2"/>
          <p:cNvSpPr/>
          <p:nvPr>
            <p:ph type="title" idx="4294967295"/>
          </p:nvPr>
        </p:nvSpPr>
        <p:spPr>
          <a:xfrm>
            <a:off x="1187450" y="549275"/>
            <a:ext cx="7793038" cy="1101725"/>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a:solidFill>
                  <a:srgbClr val="000000"/>
                </a:solidFill>
              </a:rPr>
              <a:t>第三节 诊断试验得评价指标</a:t>
            </a:r>
          </a:p>
        </p:txBody>
      </p:sp>
      <p:sp>
        <p:nvSpPr>
          <p:cNvPr id="48131" name="Rectangle 3"/>
          <p:cNvSpPr/>
          <p:nvPr>
            <p:ph type="body" idx="4294967295"/>
          </p:nvPr>
        </p:nvSpPr>
        <p:spPr>
          <a:xfrm>
            <a:off x="1979612" y="2276475"/>
            <a:ext cx="4692650" cy="389255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60000"/>
              </a:lnSpc>
            </a:pPr>
            <a:r>
              <a:rPr lang="zh-CN" altLang="en-US" sz="4000">
                <a:solidFill>
                  <a:srgbClr val="000000"/>
                </a:solidFill>
              </a:rPr>
              <a:t>真实性</a:t>
            </a:r>
            <a:r>
              <a:rPr lang="en-US" altLang="zh-CN" sz="4000">
                <a:solidFill>
                  <a:srgbClr val="000000"/>
                </a:solidFill>
              </a:rPr>
              <a:t>(validity)</a:t>
            </a:r>
          </a:p>
          <a:p>
            <a:pPr lvl="0" eaLnBrk="1" hangingPunct="1">
              <a:lnSpc>
                <a:spcPct val="160000"/>
              </a:lnSpc>
            </a:pPr>
            <a:r>
              <a:rPr lang="zh-CN" altLang="en-US" sz="4000">
                <a:solidFill>
                  <a:srgbClr val="000000"/>
                </a:solidFill>
              </a:rPr>
              <a:t>可靠性</a:t>
            </a:r>
            <a:r>
              <a:rPr lang="en-US" altLang="zh-CN" sz="4000">
                <a:solidFill>
                  <a:srgbClr val="000000"/>
                </a:solidFill>
              </a:rPr>
              <a:t>(reliability)</a:t>
            </a:r>
          </a:p>
          <a:p>
            <a:pPr lvl="0" eaLnBrk="1" hangingPunct="1">
              <a:lnSpc>
                <a:spcPct val="160000"/>
              </a:lnSpc>
            </a:pPr>
            <a:r>
              <a:rPr lang="zh-CN" altLang="en-US" sz="4000">
                <a:solidFill>
                  <a:srgbClr val="000000"/>
                </a:solidFill>
              </a:rPr>
              <a:t>收益</a:t>
            </a:r>
          </a:p>
        </p:txBody>
      </p:sp>
    </p:spTree>
  </p:cSld>
  <p:clrMapOvr>
    <a:masterClrMapping/>
  </p:clrMapOvr>
  <p:transition>
    <p:wheel spokes="3"/>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49154"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lang="zh-CN" altLang="en-US" sz="3600" b="1">
                <a:solidFill>
                  <a:srgbClr val="000000"/>
                </a:solidFill>
                <a:ea typeface="楷体_GB2312" pitchFamily="49" charset="-122"/>
              </a:rPr>
              <a:t>(一)真实性(</a:t>
            </a:r>
            <a:r>
              <a:rPr lang="en-US" altLang="zh-CN" sz="3600" b="1">
                <a:solidFill>
                  <a:srgbClr val="000000"/>
                </a:solidFill>
                <a:ea typeface="楷体_GB2312" pitchFamily="49" charset="-122"/>
              </a:rPr>
              <a:t>validity</a:t>
            </a:r>
            <a:r>
              <a:rPr lang="zh-CN" altLang="en-US" sz="3600" b="1">
                <a:solidFill>
                  <a:srgbClr val="000000"/>
                </a:solidFill>
                <a:ea typeface="楷体_GB2312" pitchFamily="49" charset="-122"/>
              </a:rPr>
              <a:t>)</a:t>
            </a:r>
          </a:p>
        </p:txBody>
      </p:sp>
      <p:sp>
        <p:nvSpPr>
          <p:cNvPr id="49155" name="Rectangle 3"/>
          <p:cNvSpPr/>
          <p:nvPr>
            <p:ph type="body" idx="4294967295"/>
          </p:nvPr>
        </p:nvSpPr>
        <p:spPr>
          <a:xfrm>
            <a:off x="1182688" y="2017712"/>
            <a:ext cx="71501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algn="just" eaLnBrk="1" hangingPunct="1">
              <a:lnSpc>
                <a:spcPct val="140000"/>
              </a:lnSpc>
            </a:pPr>
            <a:r>
              <a:rPr lang="zh-CN" altLang="en-US" b="1">
                <a:solidFill>
                  <a:srgbClr val="000000"/>
                </a:solidFill>
                <a:latin typeface="楷体_GB2312" pitchFamily="49" charset="-122"/>
              </a:rPr>
              <a:t>又称有效度、准确性</a:t>
            </a:r>
            <a:r>
              <a:rPr lang="en-US" altLang="zh-CN" b="1">
                <a:solidFill>
                  <a:srgbClr val="000000"/>
                </a:solidFill>
                <a:latin typeface="楷体_GB2312" pitchFamily="49" charset="-122"/>
              </a:rPr>
              <a:t>,</a:t>
            </a:r>
            <a:r>
              <a:rPr lang="zh-CN" altLang="en-US" b="1">
                <a:solidFill>
                  <a:srgbClr val="000000"/>
                </a:solidFill>
                <a:latin typeface="楷体_GB2312" pitchFamily="49" charset="-122"/>
              </a:rPr>
              <a:t>就是测量值与实际值得符合程度,即反映客观事物得正确程度。</a:t>
            </a:r>
          </a:p>
          <a:p>
            <a:pPr lvl="0" algn="just" eaLnBrk="1" hangingPunct="1">
              <a:lnSpc>
                <a:spcPct val="140000"/>
              </a:lnSpc>
            </a:pPr>
            <a:r>
              <a:rPr lang="zh-CN" altLang="en-US" b="1">
                <a:solidFill>
                  <a:srgbClr val="000000"/>
                </a:solidFill>
                <a:latin typeface="楷体_GB2312" pitchFamily="49" charset="-122"/>
              </a:rPr>
              <a:t>待评价得试验结果与金标准得诊断结果得符合程度。</a:t>
            </a:r>
          </a:p>
        </p:txBody>
      </p:sp>
    </p:spTree>
  </p:cSld>
  <p:clrMapOvr>
    <a:masterClrMapping/>
  </p:clrMapOvr>
  <p:transition>
    <p:wheel spokes="3"/>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50178" name="Group 209"/>
          <p:cNvGraphicFramePr>
            <a:graphicFrameLocks noGrp="1"/>
          </p:cNvGraphicFramePr>
          <p:nvPr/>
        </p:nvGraphicFramePr>
        <p:xfrm>
          <a:off x="323850" y="1412875"/>
          <a:ext cx="5472114" cy="2800349"/>
        </p:xfrm>
        <a:graphic>
          <a:graphicData uri="http://schemas.openxmlformats.org/drawingml/2006/table">
            <a:tbl>
              <a:tblPr/>
              <a:tblGrid>
                <a:gridCol w="1200150"/>
                <a:gridCol w="1423988"/>
                <a:gridCol w="1423988"/>
                <a:gridCol w="1423988"/>
              </a:tblGrid>
              <a:tr h="4937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诊断</a:t>
                      </a:r>
                    </a:p>
                  </a:txBody>
                  <a:tcPr anchor="ctr">
                    <a:lnL>
                      <a:noFill/>
                    </a:lnL>
                    <a:lnR>
                      <a:noFill/>
                    </a:lnR>
                    <a:lnT w="28575">
                      <a:solidFill>
                        <a:schemeClr val="hlink"/>
                      </a:solidFill>
                      <a:miter lim="800000"/>
                    </a:lnT>
                    <a:lnB>
                      <a:noFill/>
                    </a:lnB>
                    <a:solidFill>
                      <a:srgbClr val="CCFFFF"/>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金标准</a:t>
                      </a:r>
                    </a:p>
                  </a:txBody>
                  <a:tcPr anchor="ctr">
                    <a:lnL>
                      <a:noFill/>
                    </a:lnL>
                    <a:lnR>
                      <a:noFill/>
                    </a:lnR>
                    <a:lnT w="28575">
                      <a:solidFill>
                        <a:schemeClr val="hlink"/>
                      </a:solidFill>
                      <a:miter lim="800000"/>
                    </a:lnT>
                    <a:lnB w="12700">
                      <a:solidFill>
                        <a:schemeClr val="bg2"/>
                      </a:solidFill>
                      <a:miter lim="800000"/>
                    </a:lnB>
                    <a:solidFill>
                      <a:srgbClr val="CCFFFF"/>
                    </a:solidFill>
                  </a:tcPr>
                </a:tc>
                <a:tc hMerge="1">
                  <a:txBody>
                    <a:bodyPr vert="horz" wrap="square"/>
                    <a:lstStyle/>
                    <a:p/>
                  </a:txBody>
                  <a:tcPr>
                    <a:lnT w="28575">
                      <a:solidFill>
                        <a:schemeClr val="hlink"/>
                      </a:solidFill>
                      <a:miter lim="800000"/>
                    </a:lnT>
                    <a:lnB w="12700">
                      <a:solidFill>
                        <a:schemeClr val="bg2"/>
                      </a:solidFill>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28575">
                      <a:solidFill>
                        <a:schemeClr val="hlink"/>
                      </a:solidFill>
                      <a:miter lim="800000"/>
                    </a:lnT>
                    <a:lnB>
                      <a:noFill/>
                    </a:lnB>
                    <a:solidFill>
                      <a:schemeClr val="bg1"/>
                    </a:solidFill>
                  </a:tcPr>
                </a:tc>
              </a:tr>
              <a:tr h="4937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试验</a:t>
                      </a:r>
                    </a:p>
                  </a:txBody>
                  <a:tcPr anchor="ctr">
                    <a:lnL>
                      <a:noFill/>
                    </a:lnL>
                    <a:lnR>
                      <a:noFill/>
                    </a:lnR>
                    <a:lnT>
                      <a:noFill/>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未患病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r>
              <a:tr h="62547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a:solidFill>
                            <a:srgbClr val="000000"/>
                          </a:solidFill>
                          <a:latin typeface="Arial" pitchFamily="34" charset="0"/>
                        </a:rPr>
                        <a:t>＋</a:t>
                      </a:r>
                    </a:p>
                  </a:txBody>
                  <a:tcPr anchor="ctr">
                    <a:lnL>
                      <a:noFill/>
                    </a:lnL>
                    <a:lnR>
                      <a:noFill/>
                    </a:lnR>
                    <a:lnT w="28575">
                      <a:solidFill>
                        <a:prstClr val="black"/>
                      </a:solidFill>
                      <a:miter lim="800000"/>
                    </a:lnT>
                    <a:lnB>
                      <a:noFill/>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a:solidFill>
                            <a:srgbClr val="000000"/>
                          </a:solidFill>
                          <a:latin typeface="Arial" pitchFamily="34" charset="0"/>
                        </a:rPr>
                        <a:t>a</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a:solidFill>
                            <a:srgbClr val="000000"/>
                          </a:solidFill>
                          <a:latin typeface="Arial" pitchFamily="34" charset="0"/>
                        </a:rPr>
                        <a:t>b</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a+b</a:t>
                      </a:r>
                    </a:p>
                  </a:txBody>
                  <a:tcPr anchor="ctr">
                    <a:lnL>
                      <a:noFill/>
                    </a:lnL>
                    <a:lnR>
                      <a:noFill/>
                    </a:lnR>
                    <a:lnT w="28575">
                      <a:solidFill>
                        <a:prstClr val="black"/>
                      </a:solidFill>
                      <a:miter lim="800000"/>
                    </a:lnT>
                    <a:lnB>
                      <a:noFill/>
                    </a:lnB>
                    <a:solidFill>
                      <a:srgbClr val="CCFFFF"/>
                    </a:solidFill>
                  </a:tcPr>
                </a:tc>
              </a:tr>
              <a:tr h="6270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a:solidFill>
                            <a:srgbClr val="000000"/>
                          </a:solidFill>
                          <a:latin typeface="Arial" pitchFamily="34" charset="0"/>
                        </a:rPr>
                        <a:t>－</a:t>
                      </a:r>
                    </a:p>
                  </a:txBody>
                  <a:tcPr anchor="ctr">
                    <a:lnL>
                      <a:noFill/>
                    </a:lnL>
                    <a:lnR>
                      <a:noFill/>
                    </a:lnR>
                    <a:lnT>
                      <a:noFill/>
                    </a:lnT>
                    <a:lnB w="12700">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a:solidFill>
                            <a:srgbClr val="000000"/>
                          </a:solidFill>
                          <a:latin typeface="Arial" pitchFamily="34" charset="0"/>
                        </a:rPr>
                        <a:t>c</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a:solidFill>
                            <a:srgbClr val="000000"/>
                          </a:solidFill>
                          <a:latin typeface="Arial" pitchFamily="34" charset="0"/>
                        </a:rPr>
                        <a:t>d</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c+d</a:t>
                      </a:r>
                    </a:p>
                  </a:txBody>
                  <a:tcPr anchor="ctr">
                    <a:lnL>
                      <a:noFill/>
                    </a:lnL>
                    <a:lnR>
                      <a:noFill/>
                    </a:lnR>
                    <a:lnT>
                      <a:noFill/>
                    </a:lnT>
                    <a:lnB w="12700">
                      <a:solidFill>
                        <a:prstClr val="black"/>
                      </a:solidFill>
                      <a:miter lim="800000"/>
                    </a:lnB>
                    <a:solidFill>
                      <a:srgbClr val="CCFFFF"/>
                    </a:solidFill>
                  </a:tcPr>
                </a:tc>
              </a:tr>
              <a:tr h="5603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a:solidFill>
                          <a:srgbClr val="000000"/>
                        </a:solidFill>
                        <a:latin typeface="Tahoma" panose="020b0604030504040204" pitchFamily="34" charset="0"/>
                      </a:endParaRP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a+c</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b+d</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000">
                          <a:solidFill>
                            <a:srgbClr val="000000"/>
                          </a:solidFill>
                          <a:latin typeface="Tahoma" panose="020b0604030504040204" pitchFamily="34" charset="0"/>
                        </a:rPr>
                        <a:t>a+b+c+d</a:t>
                      </a:r>
                    </a:p>
                  </a:txBody>
                  <a:tcPr anchor="ctr">
                    <a:lnL>
                      <a:noFill/>
                    </a:lnL>
                    <a:lnR>
                      <a:noFill/>
                    </a:lnR>
                    <a:lnT w="12700">
                      <a:solidFill>
                        <a:prstClr val="black"/>
                      </a:solidFill>
                      <a:miter lim="800000"/>
                    </a:lnT>
                    <a:lnB w="28575">
                      <a:solidFill>
                        <a:schemeClr val="hlink"/>
                      </a:solidFill>
                      <a:miter lim="800000"/>
                    </a:lnB>
                    <a:solidFill>
                      <a:srgbClr val="CCFFFF"/>
                    </a:solidFill>
                  </a:tcPr>
                </a:tc>
              </a:tr>
            </a:tbl>
          </a:graphicData>
        </a:graphic>
      </p:graphicFrame>
      <p:sp>
        <p:nvSpPr>
          <p:cNvPr id="50203" name="Rectangle 32"/>
          <p:cNvSpPr/>
          <p:nvPr/>
        </p:nvSpPr>
        <p:spPr>
          <a:xfrm>
            <a:off x="323850" y="4365625"/>
            <a:ext cx="8353425" cy="647700"/>
          </a:xfrm>
          <a:prstGeom prst="rect">
            <a:avLst/>
          </a:prstGeom>
          <a:noFill/>
          <a:ln w="12700">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914400" lvl="2" indent="0">
              <a:lnSpc>
                <a:spcPct val="130000"/>
              </a:lnSpc>
              <a:spcBef>
                <a:spcPct val="20000"/>
              </a:spcBef>
              <a:buClr>
                <a:schemeClr val="tx2"/>
              </a:buClr>
            </a:pPr>
            <a:endParaRPr lang="zh-CN" altLang="zh-CN" sz="2800" b="1">
              <a:latin typeface="楷体_GB2312" pitchFamily="49" charset="-122"/>
              <a:ea typeface="楷体_GB2312" pitchFamily="49" charset="-122"/>
            </a:endParaRPr>
          </a:p>
        </p:txBody>
      </p:sp>
      <p:sp>
        <p:nvSpPr>
          <p:cNvPr id="50204" name="Text Box 33"/>
          <p:cNvSpPr/>
          <p:nvPr/>
        </p:nvSpPr>
        <p:spPr>
          <a:xfrm>
            <a:off x="468312" y="333375"/>
            <a:ext cx="6920474" cy="726149"/>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lnSpc>
                <a:spcPct val="130000"/>
              </a:lnSpc>
            </a:pPr>
            <a:r>
              <a:rPr lang="en-US" altLang="zh-CN" sz="3200" b="1">
                <a:solidFill>
                  <a:srgbClr val="000000"/>
                </a:solidFill>
                <a:latin typeface="Times New Roman" panose="02020603050405020304" pitchFamily="18" charset="0"/>
                <a:ea typeface="楷体_GB2312" pitchFamily="49" charset="-122"/>
              </a:rPr>
              <a:t>1、</a:t>
            </a:r>
            <a:r>
              <a:rPr kumimoji="1" lang="en-US" altLang="zh-CN" sz="3200" b="1">
                <a:solidFill>
                  <a:srgbClr val="000000"/>
                </a:solidFill>
                <a:latin typeface="Times New Roman" panose="02020603050405020304" pitchFamily="18" charset="0"/>
                <a:ea typeface="楷体_GB2312" pitchFamily="49" charset="-122"/>
              </a:rPr>
              <a:t>   </a:t>
            </a:r>
            <a:r>
              <a:rPr kumimoji="1" lang="zh-CN" altLang="en-US" sz="3200" b="1">
                <a:solidFill>
                  <a:srgbClr val="000000"/>
                </a:solidFill>
                <a:latin typeface="Times New Roman" panose="02020603050405020304" pitchFamily="18" charset="0"/>
                <a:ea typeface="楷体_GB2312" pitchFamily="49" charset="-122"/>
              </a:rPr>
              <a:t>灵敏度   </a:t>
            </a:r>
            <a:r>
              <a:rPr kumimoji="1" lang="en-US" altLang="zh-CN" sz="3200" b="1" i="1">
                <a:solidFill>
                  <a:srgbClr val="000000"/>
                </a:solidFill>
                <a:latin typeface="Times New Roman" panose="02020603050405020304" pitchFamily="18" charset="0"/>
                <a:ea typeface="楷体_GB2312" pitchFamily="49" charset="-122"/>
              </a:rPr>
              <a:t>sensitivity</a:t>
            </a:r>
            <a:r>
              <a:rPr kumimoji="1" lang="zh-CN" altLang="en-US" sz="3200" b="1">
                <a:solidFill>
                  <a:srgbClr val="000000"/>
                </a:solidFill>
                <a:latin typeface="Times New Roman" panose="02020603050405020304" pitchFamily="18" charset="0"/>
                <a:ea typeface="楷体_GB2312" pitchFamily="49" charset="-122"/>
              </a:rPr>
              <a:t>(真阳性率):</a:t>
            </a:r>
          </a:p>
        </p:txBody>
      </p:sp>
      <p:sp>
        <p:nvSpPr>
          <p:cNvPr id="50205" name="Text Box 180"/>
          <p:cNvSpPr/>
          <p:nvPr/>
        </p:nvSpPr>
        <p:spPr>
          <a:xfrm>
            <a:off x="5508625" y="2205038"/>
            <a:ext cx="3419475" cy="6477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a:lnSpc>
                <a:spcPct val="130000"/>
              </a:lnSpc>
              <a:spcBef>
                <a:spcPct val="20000"/>
              </a:spcBef>
              <a:buClr>
                <a:schemeClr val="hlink"/>
              </a:buClr>
              <a:buSzPct val="80000"/>
              <a:buFont typeface="Monotype Sorts" pitchFamily="2" charset="2"/>
            </a:pPr>
            <a:endParaRPr kumimoji="1" lang="zh-CN" altLang="zh-CN" sz="2800" b="1">
              <a:solidFill>
                <a:schemeClr val="tx2"/>
              </a:solidFill>
              <a:latin typeface="楷体_GB2312" pitchFamily="49" charset="-122"/>
              <a:ea typeface="楷体_GB2312" pitchFamily="49" charset="-122"/>
            </a:endParaRPr>
          </a:p>
        </p:txBody>
      </p:sp>
      <p:grpSp>
        <p:nvGrpSpPr>
          <p:cNvPr id="50206" name="Group 185"/>
          <p:cNvGrpSpPr/>
          <p:nvPr/>
        </p:nvGrpSpPr>
        <p:grpSpPr>
          <a:xfrm>
            <a:off x="1835150" y="1989138"/>
            <a:ext cx="6875462" cy="2232025"/>
            <a:chOff x="1111" y="1253"/>
            <a:chExt cx="4331" cy="1315"/>
          </a:xfrm>
        </p:grpSpPr>
        <p:grpSp>
          <p:nvGrpSpPr>
            <p:cNvPr id="50208" name="Group 184"/>
            <p:cNvGrpSpPr/>
            <p:nvPr/>
          </p:nvGrpSpPr>
          <p:grpSpPr>
            <a:xfrm>
              <a:off x="1111" y="1616"/>
              <a:ext cx="500" cy="952"/>
              <a:chOff x="1111" y="1616"/>
              <a:chExt cx="500" cy="952"/>
            </a:xfrm>
          </p:grpSpPr>
          <p:sp>
            <p:nvSpPr>
              <p:cNvPr id="50210" name="Oval 173"/>
              <p:cNvSpPr/>
              <p:nvPr/>
            </p:nvSpPr>
            <p:spPr>
              <a:xfrm>
                <a:off x="1111" y="2296"/>
                <a:ext cx="500" cy="272"/>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0211" name="Oval 174"/>
              <p:cNvSpPr/>
              <p:nvPr/>
            </p:nvSpPr>
            <p:spPr>
              <a:xfrm>
                <a:off x="1156" y="1616"/>
                <a:ext cx="454" cy="272"/>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grpSp>
        <p:sp>
          <p:nvSpPr>
            <p:cNvPr id="50209" name="AutoShape 183"/>
            <p:cNvSpPr/>
            <p:nvPr/>
          </p:nvSpPr>
          <p:spPr>
            <a:xfrm>
              <a:off x="3515" y="1253"/>
              <a:ext cx="1927" cy="453"/>
            </a:xfrm>
            <a:prstGeom prst="flowChartProcess">
              <a:avLst/>
            </a:prstGeom>
            <a:solidFill>
              <a:schemeClr val="accent1"/>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kumimoji="1" lang="en-US" altLang="zh-CN" sz="2800" b="1">
                  <a:solidFill>
                    <a:srgbClr val="000000"/>
                  </a:solidFill>
                </a:rPr>
                <a:t>Se=a/(a+c)×100%</a:t>
              </a:r>
            </a:p>
          </p:txBody>
        </p:sp>
      </p:grpSp>
      <p:sp>
        <p:nvSpPr>
          <p:cNvPr id="50207" name="AutoShape 187"/>
          <p:cNvSpPr/>
          <p:nvPr/>
        </p:nvSpPr>
        <p:spPr>
          <a:xfrm>
            <a:off x="323850" y="4292600"/>
            <a:ext cx="8280400" cy="2266950"/>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914400" lvl="2" indent="0" eaLnBrk="1" hangingPunct="1"/>
            <a:r>
              <a:rPr lang="zh-CN" altLang="en-US" sz="2800" b="1">
                <a:solidFill>
                  <a:srgbClr val="000000"/>
                </a:solidFill>
                <a:ea typeface="楷体_GB2312" pitchFamily="49" charset="-122"/>
              </a:rPr>
              <a:t>即(金标准)诊断为有患病,</a:t>
            </a:r>
          </a:p>
          <a:p>
            <a:pPr marL="914400" lvl="2" indent="0" eaLnBrk="1" hangingPunct="1"/>
            <a:r>
              <a:rPr lang="zh-CN" altLang="en-US" sz="2800" b="1">
                <a:solidFill>
                  <a:srgbClr val="000000"/>
                </a:solidFill>
                <a:ea typeface="楷体_GB2312" pitchFamily="49" charset="-122"/>
              </a:rPr>
              <a:t>且被诊断试验正确判断为阳性得百分比。</a:t>
            </a:r>
          </a:p>
          <a:p>
            <a:pPr marL="914400" lvl="2" indent="0" eaLnBrk="1" hangingPunct="1"/>
            <a:r>
              <a:rPr lang="zh-CN" altLang="en-US" sz="2800" b="1">
                <a:solidFill>
                  <a:srgbClr val="000000"/>
                </a:solidFill>
                <a:ea typeface="楷体_GB2312" pitchFamily="49" charset="-122"/>
              </a:rPr>
              <a:t>即患者被判断为阳性得概率</a:t>
            </a:r>
          </a:p>
          <a:p>
            <a:pPr marL="914400" lvl="2" indent="0" eaLnBrk="1" hangingPunct="1"/>
            <a:r>
              <a:rPr lang="zh-CN" altLang="en-US" sz="2800" b="1">
                <a:solidFill>
                  <a:srgbClr val="000000"/>
                </a:solidFill>
                <a:ea typeface="楷体_GB2312" pitchFamily="49" charset="-122"/>
              </a:rPr>
              <a:t>反映检出患者得能力</a:t>
            </a:r>
          </a:p>
          <a:p>
            <a:pPr marL="0" lvl="0" indent="0" eaLnBrk="1" hangingPunct="1"/>
            <a:endParaRPr lang="zh-CN" altLang="en-US" sz="2800" b="1">
              <a:solidFill>
                <a:srgbClr val="000000"/>
              </a:solidFill>
              <a:ea typeface="楷体_GB2312" pitchFamily="49" charset="-122"/>
            </a:endParaRPr>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nodeType="clickEffect">
                                  <p:stCondLst>
                                    <p:cond delay="0"/>
                                  </p:stCondLst>
                                  <p:childTnLst>
                                    <p:set>
                                      <p:cBhvr additive="base">
                                        <p:cTn id="6" dur="1" fill="hold">
                                          <p:stCondLst>
                                            <p:cond delay="0"/>
                                          </p:stCondLst>
                                        </p:cTn>
                                        <p:tgtEl>
                                          <p:spTgt spid="50178"/>
                                        </p:tgtEl>
                                        <p:attrNameLst>
                                          <p:attrName>style.visibility</p:attrName>
                                        </p:attrNameLst>
                                      </p:cBhvr>
                                      <p:to>
                                        <p:strVal val="visible"/>
                                      </p:to>
                                    </p:set>
                                    <p:anim calcmode="lin" valueType="num">
                                      <p:cBhvr additive="base">
                                        <p:cTn id="7" dur="1000" fill="hold"/>
                                        <p:tgtEl>
                                          <p:spTgt spid="50178"/>
                                        </p:tgtEl>
                                        <p:attrNameLst>
                                          <p:attrName>ppt_w</p:attrName>
                                        </p:attrNameLst>
                                      </p:cBhvr>
                                      <p:tavLst>
                                        <p:tav tm="0">
                                          <p:val>
                                            <p:strVal val="#ppt_w*0.70"/>
                                          </p:val>
                                        </p:tav>
                                        <p:tav tm="100000">
                                          <p:val>
                                            <p:strVal val="#ppt_w"/>
                                          </p:val>
                                        </p:tav>
                                      </p:tavLst>
                                    </p:anim>
                                    <p:anim calcmode="lin" valueType="num">
                                      <p:cBhvr additive="base">
                                        <p:cTn id="8" dur="1000" fill="hold"/>
                                        <p:tgtEl>
                                          <p:spTgt spid="50178"/>
                                        </p:tgtEl>
                                        <p:attrNameLst>
                                          <p:attrName>ppt_h</p:attrName>
                                        </p:attrNameLst>
                                      </p:cBhvr>
                                      <p:tavLst>
                                        <p:tav tm="0">
                                          <p:val>
                                            <p:strVal val="#ppt_h"/>
                                          </p:val>
                                        </p:tav>
                                        <p:tav tm="100000">
                                          <p:val>
                                            <p:strVal val="#ppt_h"/>
                                          </p:val>
                                        </p:tav>
                                      </p:tavLst>
                                    </p:anim>
                                    <p:animEffect transition="in" filter="fade">
                                      <p:cBhvr additive="base">
                                        <p:cTn id="9" dur="1000"/>
                                        <p:tgtEl>
                                          <p:spTgt spid="50178"/>
                                        </p:tgtEl>
                                      </p:cBhvr>
                                    </p:animEffect>
                                  </p:childTnLst>
                                </p:cTn>
                              </p:par>
                            </p:childTnLst>
                          </p:cTn>
                        </p:par>
                      </p:childTnLst>
                    </p:cTn>
                  </p:par>
                  <p:par>
                    <p:cTn id="10" fill="hold" nodeType="clickPar">
                      <p:stCondLst>
                        <p:cond delay="indefinite"/>
                      </p:stCondLst>
                      <p:childTnLst>
                        <p:par>
                          <p:cTn id="11" fill="hold" nodeType="afterGroup">
                            <p:stCondLst>
                              <p:cond delay="0"/>
                            </p:stCondLst>
                            <p:childTnLst>
                              <p:par>
                                <p:cTn id="12" presetID="9" presetClass="entr" presetSubtype="0" dur="500" fill="hold" nodeType="clickEffect">
                                  <p:stCondLst>
                                    <p:cond delay="0"/>
                                  </p:stCondLst>
                                  <p:childTnLst>
                                    <p:set>
                                      <p:cBhvr additive="base">
                                        <p:cTn id="13" dur="1" fill="hold">
                                          <p:stCondLst>
                                            <p:cond delay="0"/>
                                          </p:stCondLst>
                                        </p:cTn>
                                        <p:tgtEl>
                                          <p:spTgt spid="50206"/>
                                        </p:tgtEl>
                                        <p:attrNameLst>
                                          <p:attrName>style.visibility</p:attrName>
                                        </p:attrNameLst>
                                      </p:cBhvr>
                                      <p:to>
                                        <p:strVal val="visible"/>
                                      </p:to>
                                    </p:set>
                                    <p:animEffect transition="in" filter="dissolve">
                                      <p:cBhvr additive="base">
                                        <p:cTn id="14" dur="500"/>
                                        <p:tgtEl>
                                          <p:spTgt spid="50206"/>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55" presetClass="entr" presetSubtype="0" dur="1000" fill="hold" grpId="0" nodeType="clickEffect">
                                  <p:stCondLst>
                                    <p:cond delay="0"/>
                                  </p:stCondLst>
                                  <p:childTnLst>
                                    <p:set>
                                      <p:cBhvr additive="base">
                                        <p:cTn id="18" dur="1" fill="hold">
                                          <p:stCondLst>
                                            <p:cond delay="0"/>
                                          </p:stCondLst>
                                        </p:cTn>
                                        <p:tgtEl>
                                          <p:spTgt spid="50207"/>
                                        </p:tgtEl>
                                        <p:attrNameLst>
                                          <p:attrName>style.visibility</p:attrName>
                                        </p:attrNameLst>
                                      </p:cBhvr>
                                      <p:to>
                                        <p:strVal val="visible"/>
                                      </p:to>
                                    </p:set>
                                    <p:anim calcmode="lin" valueType="num">
                                      <p:cBhvr additive="base">
                                        <p:cTn id="19" dur="1000" fill="hold"/>
                                        <p:tgtEl>
                                          <p:spTgt spid="50207"/>
                                        </p:tgtEl>
                                        <p:attrNameLst>
                                          <p:attrName>ppt_w</p:attrName>
                                        </p:attrNameLst>
                                      </p:cBhvr>
                                      <p:tavLst>
                                        <p:tav tm="0">
                                          <p:val>
                                            <p:strVal val="#ppt_w*0.70"/>
                                          </p:val>
                                        </p:tav>
                                        <p:tav tm="100000">
                                          <p:val>
                                            <p:strVal val="#ppt_w"/>
                                          </p:val>
                                        </p:tav>
                                      </p:tavLst>
                                    </p:anim>
                                    <p:anim calcmode="lin" valueType="num">
                                      <p:cBhvr additive="base">
                                        <p:cTn id="20" dur="1000" fill="hold"/>
                                        <p:tgtEl>
                                          <p:spTgt spid="50207"/>
                                        </p:tgtEl>
                                        <p:attrNameLst>
                                          <p:attrName>ppt_h</p:attrName>
                                        </p:attrNameLst>
                                      </p:cBhvr>
                                      <p:tavLst>
                                        <p:tav tm="0">
                                          <p:val>
                                            <p:strVal val="#ppt_h"/>
                                          </p:val>
                                        </p:tav>
                                        <p:tav tm="100000">
                                          <p:val>
                                            <p:strVal val="#ppt_h"/>
                                          </p:val>
                                        </p:tav>
                                      </p:tavLst>
                                    </p:anim>
                                    <p:animEffect transition="in" filter="fade">
                                      <p:cBhvr additive="base">
                                        <p:cTn id="21" dur="1000"/>
                                        <p:tgtEl>
                                          <p:spTgt spid="502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207"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1202" name="Text Box 33"/>
          <p:cNvSpPr/>
          <p:nvPr/>
        </p:nvSpPr>
        <p:spPr>
          <a:xfrm>
            <a:off x="611188" y="333375"/>
            <a:ext cx="6920474" cy="726149"/>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lnSpc>
                <a:spcPct val="130000"/>
              </a:lnSpc>
            </a:pPr>
            <a:r>
              <a:rPr kumimoji="1" lang="en-US" altLang="zh-CN" sz="3200" b="1">
                <a:solidFill>
                  <a:srgbClr val="000000"/>
                </a:solidFill>
                <a:latin typeface="Times New Roman" panose="02020603050405020304" pitchFamily="18" charset="0"/>
                <a:ea typeface="楷体_GB2312" pitchFamily="49" charset="-122"/>
              </a:rPr>
              <a:t>2、  </a:t>
            </a:r>
            <a:r>
              <a:rPr kumimoji="1" lang="zh-CN" altLang="en-US" sz="3200" b="1">
                <a:solidFill>
                  <a:srgbClr val="000000"/>
                </a:solidFill>
                <a:latin typeface="Times New Roman" panose="02020603050405020304" pitchFamily="18" charset="0"/>
                <a:ea typeface="楷体_GB2312" pitchFamily="49" charset="-122"/>
              </a:rPr>
              <a:t>特异度</a:t>
            </a:r>
            <a:r>
              <a:rPr kumimoji="1" lang="zh-CN" altLang="en-US" sz="3200" b="1" i="1">
                <a:solidFill>
                  <a:srgbClr val="000000"/>
                </a:solidFill>
                <a:latin typeface="Times New Roman" panose="02020603050405020304" pitchFamily="18" charset="0"/>
                <a:ea typeface="楷体_GB2312" pitchFamily="49" charset="-122"/>
              </a:rPr>
              <a:t>  </a:t>
            </a:r>
            <a:r>
              <a:rPr kumimoji="1" lang="en-US" altLang="zh-CN" sz="3200" b="1" i="1">
                <a:solidFill>
                  <a:srgbClr val="000000"/>
                </a:solidFill>
                <a:latin typeface="Times New Roman" panose="02020603050405020304" pitchFamily="18" charset="0"/>
                <a:ea typeface="楷体_GB2312" pitchFamily="49" charset="-122"/>
              </a:rPr>
              <a:t>specificity </a:t>
            </a:r>
            <a:r>
              <a:rPr kumimoji="1" lang="en-US" altLang="zh-CN" sz="3200" b="1">
                <a:solidFill>
                  <a:srgbClr val="000000"/>
                </a:solidFill>
                <a:latin typeface="Times New Roman" panose="02020603050405020304" pitchFamily="18" charset="0"/>
                <a:ea typeface="楷体_GB2312" pitchFamily="49" charset="-122"/>
              </a:rPr>
              <a:t>(</a:t>
            </a:r>
            <a:r>
              <a:rPr kumimoji="1" lang="zh-CN" altLang="en-US" sz="3200" b="1">
                <a:solidFill>
                  <a:srgbClr val="000000"/>
                </a:solidFill>
                <a:latin typeface="Times New Roman" panose="02020603050405020304" pitchFamily="18" charset="0"/>
                <a:ea typeface="楷体_GB2312" pitchFamily="49" charset="-122"/>
              </a:rPr>
              <a:t>真阴性率):</a:t>
            </a:r>
          </a:p>
        </p:txBody>
      </p:sp>
      <p:graphicFrame>
        <p:nvGraphicFramePr>
          <p:cNvPr id="51203" name="Group 244"/>
          <p:cNvGraphicFramePr>
            <a:graphicFrameLocks noGrp="1"/>
          </p:cNvGraphicFramePr>
          <p:nvPr>
            <p:ph idx="4294967295"/>
          </p:nvPr>
        </p:nvGraphicFramePr>
        <p:xfrm>
          <a:off x="0" y="1412875"/>
          <a:ext cx="5580062" cy="2697161"/>
        </p:xfrm>
        <a:graphic>
          <a:graphicData uri="http://schemas.openxmlformats.org/drawingml/2006/table">
            <a:tbl>
              <a:tblPr/>
              <a:tblGrid>
                <a:gridCol w="1223962"/>
                <a:gridCol w="1481138"/>
                <a:gridCol w="1422400"/>
                <a:gridCol w="1452562"/>
              </a:tblGrid>
              <a:tr h="50800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诊断</a:t>
                      </a:r>
                    </a:p>
                  </a:txBody>
                  <a:tcPr anchor="ctr">
                    <a:lnL>
                      <a:noFill/>
                    </a:lnL>
                    <a:lnR>
                      <a:noFill/>
                    </a:lnR>
                    <a:lnT w="28575">
                      <a:solidFill>
                        <a:schemeClr val="hlink"/>
                      </a:solidFill>
                      <a:miter lim="800000"/>
                    </a:lnT>
                    <a:lnB>
                      <a:noFill/>
                    </a:lnB>
                    <a:solidFill>
                      <a:srgbClr val="CCFFFF"/>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金标准</a:t>
                      </a:r>
                    </a:p>
                  </a:txBody>
                  <a:tcPr anchor="ctr">
                    <a:lnL>
                      <a:noFill/>
                    </a:lnL>
                    <a:lnR>
                      <a:noFill/>
                    </a:lnR>
                    <a:lnT w="28575">
                      <a:solidFill>
                        <a:schemeClr val="hlink"/>
                      </a:solidFill>
                      <a:miter lim="800000"/>
                    </a:lnT>
                    <a:lnB w="12700">
                      <a:solidFill>
                        <a:schemeClr val="bg2"/>
                      </a:solidFill>
                      <a:miter lim="800000"/>
                    </a:lnB>
                    <a:solidFill>
                      <a:srgbClr val="CCFFFF"/>
                    </a:solidFill>
                  </a:tcPr>
                </a:tc>
                <a:tc hMerge="1">
                  <a:txBody>
                    <a:bodyPr vert="horz" wrap="square"/>
                    <a:lstStyle/>
                    <a:p/>
                  </a:txBody>
                  <a:tcPr>
                    <a:lnT w="28575">
                      <a:solidFill>
                        <a:schemeClr val="hlink"/>
                      </a:solidFill>
                      <a:miter lim="800000"/>
                    </a:lnT>
                    <a:lnB w="12700">
                      <a:solidFill>
                        <a:schemeClr val="bg2"/>
                      </a:solidFill>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28575">
                      <a:solidFill>
                        <a:schemeClr val="hlink"/>
                      </a:solidFill>
                      <a:miter lim="800000"/>
                    </a:lnT>
                    <a:lnB>
                      <a:noFill/>
                    </a:lnB>
                    <a:solidFill>
                      <a:srgbClr val="CCFFFF"/>
                    </a:solidFill>
                  </a:tcPr>
                </a:tc>
              </a:tr>
              <a:tr h="4683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试验</a:t>
                      </a:r>
                    </a:p>
                  </a:txBody>
                  <a:tcPr anchor="ctr">
                    <a:lnL>
                      <a:noFill/>
                    </a:lnL>
                    <a:lnR>
                      <a:noFill/>
                    </a:lnR>
                    <a:lnT>
                      <a:noFill/>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未患病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r>
              <a:tr h="59372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Arial" pitchFamily="34" charset="0"/>
                        </a:rPr>
                        <a:t>＋</a:t>
                      </a:r>
                    </a:p>
                  </a:txBody>
                  <a:tcPr anchor="ctr">
                    <a:lnL>
                      <a:noFill/>
                    </a:lnL>
                    <a:lnR>
                      <a:noFill/>
                    </a:lnR>
                    <a:lnT w="28575">
                      <a:solidFill>
                        <a:prstClr val="black"/>
                      </a:solidFill>
                      <a:miter lim="800000"/>
                    </a:lnT>
                    <a:lnB>
                      <a:noFill/>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a</a:t>
                      </a:r>
                    </a:p>
                  </a:txBody>
                  <a:tcPr anchor="ctr">
                    <a:lnL>
                      <a:noFill/>
                    </a:lnL>
                    <a:lnR>
                      <a:noFill/>
                    </a:lnR>
                    <a:lnT w="28575">
                      <a:solidFill>
                        <a:prstClr val="black"/>
                      </a:solidFill>
                      <a:miter lim="800000"/>
                    </a:lnT>
                    <a:lnB w="12700">
                      <a:solidFill>
                        <a:schemeClr val="tx1"/>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b</a:t>
                      </a:r>
                    </a:p>
                  </a:txBody>
                  <a:tcPr anchor="ctr">
                    <a:lnL>
                      <a:noFill/>
                    </a:lnL>
                    <a:lnR>
                      <a:noFill/>
                    </a:lnR>
                    <a:lnT w="28575">
                      <a:solidFill>
                        <a:prstClr val="black"/>
                      </a:solidFill>
                      <a:miter lim="800000"/>
                    </a:lnT>
                    <a:lnB w="12700">
                      <a:solidFill>
                        <a:schemeClr val="tx1"/>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a+b</a:t>
                      </a:r>
                    </a:p>
                  </a:txBody>
                  <a:tcPr anchor="ctr">
                    <a:lnL>
                      <a:noFill/>
                    </a:lnL>
                    <a:lnR>
                      <a:noFill/>
                    </a:lnR>
                    <a:lnT w="28575">
                      <a:solidFill>
                        <a:prstClr val="black"/>
                      </a:solidFill>
                      <a:miter lim="800000"/>
                    </a:lnT>
                    <a:lnB>
                      <a:noFill/>
                    </a:lnB>
                    <a:solidFill>
                      <a:srgbClr val="CCFFFF"/>
                    </a:solidFill>
                  </a:tcPr>
                </a:tc>
              </a:tr>
              <a:tr h="5953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Arial" pitchFamily="34" charset="0"/>
                        </a:rPr>
                        <a:t>－</a:t>
                      </a:r>
                    </a:p>
                  </a:txBody>
                  <a:tcPr anchor="ctr">
                    <a:lnL>
                      <a:noFill/>
                    </a:lnL>
                    <a:lnR>
                      <a:noFill/>
                    </a:lnR>
                    <a:lnT>
                      <a:noFill/>
                    </a:lnT>
                    <a:lnB w="12700">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c</a:t>
                      </a:r>
                    </a:p>
                  </a:txBody>
                  <a:tcPr anchor="ctr">
                    <a:lnL>
                      <a:noFill/>
                    </a:lnL>
                    <a:lnR>
                      <a:noFill/>
                    </a:lnR>
                    <a:lnT w="12700">
                      <a:solidFill>
                        <a:schemeClr val="tx1"/>
                      </a:solidFill>
                      <a:miter lim="800000"/>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d</a:t>
                      </a:r>
                    </a:p>
                  </a:txBody>
                  <a:tcPr anchor="ctr">
                    <a:lnL>
                      <a:noFill/>
                    </a:lnL>
                    <a:lnR>
                      <a:noFill/>
                    </a:lnR>
                    <a:lnT w="12700">
                      <a:solidFill>
                        <a:schemeClr val="tx1"/>
                      </a:solidFill>
                      <a:miter lim="800000"/>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c+d</a:t>
                      </a:r>
                    </a:p>
                  </a:txBody>
                  <a:tcPr anchor="ctr">
                    <a:lnL>
                      <a:noFill/>
                    </a:lnL>
                    <a:lnR>
                      <a:noFill/>
                    </a:lnR>
                    <a:lnT>
                      <a:noFill/>
                    </a:lnT>
                    <a:lnB w="12700">
                      <a:solidFill>
                        <a:prstClr val="black"/>
                      </a:solidFill>
                      <a:miter lim="800000"/>
                    </a:lnB>
                    <a:solidFill>
                      <a:srgbClr val="CCFFFF"/>
                    </a:solidFill>
                  </a:tcPr>
                </a:tc>
              </a:tr>
              <a:tr h="5318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a+c</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b+d</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000" b="1">
                          <a:solidFill>
                            <a:srgbClr val="000000"/>
                          </a:solidFill>
                          <a:latin typeface="Tahoma" panose="020b0604030504040204" pitchFamily="34" charset="0"/>
                        </a:rPr>
                        <a:t>a+b+c+d</a:t>
                      </a:r>
                    </a:p>
                  </a:txBody>
                  <a:tcPr anchor="ctr">
                    <a:lnL>
                      <a:noFill/>
                    </a:lnL>
                    <a:lnR>
                      <a:noFill/>
                    </a:lnR>
                    <a:lnT w="12700">
                      <a:solidFill>
                        <a:prstClr val="black"/>
                      </a:solidFill>
                      <a:miter lim="800000"/>
                    </a:lnT>
                    <a:lnB w="28575">
                      <a:solidFill>
                        <a:schemeClr val="hlink"/>
                      </a:solidFill>
                      <a:miter lim="800000"/>
                    </a:lnB>
                    <a:solidFill>
                      <a:srgbClr val="CCFFFF"/>
                    </a:solidFill>
                  </a:tcPr>
                </a:tc>
              </a:tr>
            </a:tbl>
          </a:graphicData>
        </a:graphic>
      </p:graphicFrame>
      <p:grpSp>
        <p:nvGrpSpPr>
          <p:cNvPr id="51229" name="Group 218"/>
          <p:cNvGrpSpPr/>
          <p:nvPr/>
        </p:nvGrpSpPr>
        <p:grpSpPr>
          <a:xfrm>
            <a:off x="2987675" y="1557338"/>
            <a:ext cx="5795962" cy="2563812"/>
            <a:chOff x="1882" y="935"/>
            <a:chExt cx="3651" cy="1615"/>
          </a:xfrm>
        </p:grpSpPr>
        <p:sp>
          <p:nvSpPr>
            <p:cNvPr id="51231" name="Oval 167"/>
            <p:cNvSpPr/>
            <p:nvPr/>
          </p:nvSpPr>
          <p:spPr>
            <a:xfrm>
              <a:off x="1891" y="2278"/>
              <a:ext cx="500" cy="272"/>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1232" name="Oval 168"/>
            <p:cNvSpPr/>
            <p:nvPr/>
          </p:nvSpPr>
          <p:spPr>
            <a:xfrm>
              <a:off x="1882" y="1933"/>
              <a:ext cx="454" cy="272"/>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1233" name="AutoShape 216"/>
            <p:cNvSpPr/>
            <p:nvPr/>
          </p:nvSpPr>
          <p:spPr>
            <a:xfrm>
              <a:off x="3560" y="935"/>
              <a:ext cx="1973" cy="590"/>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kumimoji="1" lang="en-US" altLang="zh-CN" sz="2800" b="1">
                  <a:solidFill>
                    <a:srgbClr val="000000"/>
                  </a:solidFill>
                </a:rPr>
                <a:t>Sp=d/(b+d)×100%</a:t>
              </a:r>
            </a:p>
          </p:txBody>
        </p:sp>
      </p:grpSp>
      <p:sp>
        <p:nvSpPr>
          <p:cNvPr id="51230" name="AutoShape 217"/>
          <p:cNvSpPr/>
          <p:nvPr/>
        </p:nvSpPr>
        <p:spPr>
          <a:xfrm>
            <a:off x="323850" y="4437062"/>
            <a:ext cx="8208962" cy="1944688"/>
          </a:xfrm>
          <a:prstGeom prst="flowChartProcess">
            <a:avLst/>
          </a:prstGeom>
          <a:solidFill>
            <a:schemeClr val="bg1"/>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914400" lvl="2" indent="0" eaLnBrk="1" hangingPunct="1"/>
            <a:r>
              <a:rPr lang="zh-CN" altLang="en-US" sz="3200" b="1">
                <a:solidFill>
                  <a:srgbClr val="000000"/>
                </a:solidFill>
                <a:ea typeface="楷体_GB2312" pitchFamily="49" charset="-122"/>
              </a:rPr>
              <a:t>即(金标准诊断为)未患病者,</a:t>
            </a:r>
          </a:p>
          <a:p>
            <a:pPr marL="914400" lvl="2" indent="0" eaLnBrk="1" hangingPunct="1"/>
            <a:r>
              <a:rPr lang="zh-CN" altLang="en-US" sz="3200" b="1">
                <a:solidFill>
                  <a:srgbClr val="000000"/>
                </a:solidFill>
                <a:ea typeface="楷体_GB2312" pitchFamily="49" charset="-122"/>
              </a:rPr>
              <a:t>且被诊断试验正确判断为阴性得概率。</a:t>
            </a:r>
          </a:p>
          <a:p>
            <a:pPr marL="914400" lvl="2" indent="0" eaLnBrk="1" hangingPunct="1"/>
            <a:r>
              <a:rPr lang="zh-CN" altLang="en-US" sz="3200" b="1">
                <a:solidFill>
                  <a:srgbClr val="000000"/>
                </a:solidFill>
                <a:ea typeface="楷体_GB2312" pitchFamily="49" charset="-122"/>
              </a:rPr>
              <a:t>反映鉴别非患者得能力</a:t>
            </a:r>
          </a:p>
        </p:txBody>
      </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nodeType="clickEffect">
                                  <p:stCondLst>
                                    <p:cond delay="0"/>
                                  </p:stCondLst>
                                  <p:childTnLst>
                                    <p:set>
                                      <p:cBhvr additive="base">
                                        <p:cTn id="6" dur="1" fill="hold">
                                          <p:stCondLst>
                                            <p:cond delay="0"/>
                                          </p:stCondLst>
                                        </p:cTn>
                                        <p:tgtEl>
                                          <p:spTgt spid="51203"/>
                                        </p:tgtEl>
                                        <p:attrNameLst>
                                          <p:attrName>style.visibility</p:attrName>
                                        </p:attrNameLst>
                                      </p:cBhvr>
                                      <p:to>
                                        <p:strVal val="visible"/>
                                      </p:to>
                                    </p:set>
                                    <p:animEffect transition="in" filter="dissolve">
                                      <p:cBhvr additive="base">
                                        <p:cTn id="7" dur="500"/>
                                        <p:tgtEl>
                                          <p:spTgt spid="5120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nodeType="clickEffect">
                                  <p:stCondLst>
                                    <p:cond delay="0"/>
                                  </p:stCondLst>
                                  <p:childTnLst>
                                    <p:set>
                                      <p:cBhvr additive="base">
                                        <p:cTn id="11" dur="1" fill="hold">
                                          <p:stCondLst>
                                            <p:cond delay="0"/>
                                          </p:stCondLst>
                                        </p:cTn>
                                        <p:tgtEl>
                                          <p:spTgt spid="51229"/>
                                        </p:tgtEl>
                                        <p:attrNameLst>
                                          <p:attrName>style.visibility</p:attrName>
                                        </p:attrNameLst>
                                      </p:cBhvr>
                                      <p:to>
                                        <p:strVal val="visible"/>
                                      </p:to>
                                    </p:set>
                                    <p:animEffect transition="in" filter="dissolve">
                                      <p:cBhvr additive="base">
                                        <p:cTn id="12" dur="500"/>
                                        <p:tgtEl>
                                          <p:spTgt spid="5122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5" presetClass="entr" presetSubtype="0" dur="1000" fill="hold" grpId="0" nodeType="clickEffect">
                                  <p:stCondLst>
                                    <p:cond delay="0"/>
                                  </p:stCondLst>
                                  <p:childTnLst>
                                    <p:set>
                                      <p:cBhvr additive="base">
                                        <p:cTn id="16" dur="1" fill="hold">
                                          <p:stCondLst>
                                            <p:cond delay="0"/>
                                          </p:stCondLst>
                                        </p:cTn>
                                        <p:tgtEl>
                                          <p:spTgt spid="51230"/>
                                        </p:tgtEl>
                                        <p:attrNameLst>
                                          <p:attrName>style.visibility</p:attrName>
                                        </p:attrNameLst>
                                      </p:cBhvr>
                                      <p:to>
                                        <p:strVal val="visible"/>
                                      </p:to>
                                    </p:set>
                                    <p:anim calcmode="lin" valueType="num">
                                      <p:cBhvr additive="base">
                                        <p:cTn id="17" dur="1000" fill="hold"/>
                                        <p:tgtEl>
                                          <p:spTgt spid="51230"/>
                                        </p:tgtEl>
                                        <p:attrNameLst>
                                          <p:attrName>ppt_w</p:attrName>
                                        </p:attrNameLst>
                                      </p:cBhvr>
                                      <p:tavLst>
                                        <p:tav tm="0">
                                          <p:val>
                                            <p:strVal val="#ppt_w*0.70"/>
                                          </p:val>
                                        </p:tav>
                                        <p:tav tm="100000">
                                          <p:val>
                                            <p:strVal val="#ppt_w"/>
                                          </p:val>
                                        </p:tav>
                                      </p:tavLst>
                                    </p:anim>
                                    <p:anim calcmode="lin" valueType="num">
                                      <p:cBhvr additive="base">
                                        <p:cTn id="18" dur="1000" fill="hold"/>
                                        <p:tgtEl>
                                          <p:spTgt spid="51230"/>
                                        </p:tgtEl>
                                        <p:attrNameLst>
                                          <p:attrName>ppt_h</p:attrName>
                                        </p:attrNameLst>
                                      </p:cBhvr>
                                      <p:tavLst>
                                        <p:tav tm="0">
                                          <p:val>
                                            <p:strVal val="#ppt_h"/>
                                          </p:val>
                                        </p:tav>
                                        <p:tav tm="100000">
                                          <p:val>
                                            <p:strVal val="#ppt_h"/>
                                          </p:val>
                                        </p:tav>
                                      </p:tavLst>
                                    </p:anim>
                                    <p:animEffect transition="in" filter="fade">
                                      <p:cBhvr additive="base">
                                        <p:cTn id="19" dur="1000"/>
                                        <p:tgtEl>
                                          <p:spTgt spid="512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0" grpId="0"/>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2226" name="Text Box 33"/>
          <p:cNvSpPr/>
          <p:nvPr/>
        </p:nvSpPr>
        <p:spPr>
          <a:xfrm>
            <a:off x="611188" y="260350"/>
            <a:ext cx="8001054" cy="726149"/>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lnSpc>
                <a:spcPct val="130000"/>
              </a:lnSpc>
            </a:pPr>
            <a:r>
              <a:rPr kumimoji="1" lang="en-US" altLang="zh-CN" sz="3200" b="1">
                <a:solidFill>
                  <a:srgbClr val="000000"/>
                </a:solidFill>
                <a:latin typeface="Times New Roman" panose="02020603050405020304" pitchFamily="18" charset="0"/>
                <a:ea typeface="楷体_GB2312" pitchFamily="49" charset="-122"/>
              </a:rPr>
              <a:t>3、 </a:t>
            </a:r>
            <a:r>
              <a:rPr kumimoji="1" lang="zh-CN" altLang="en-US" sz="3200" b="1">
                <a:solidFill>
                  <a:srgbClr val="000000"/>
                </a:solidFill>
                <a:latin typeface="Times New Roman" panose="02020603050405020304" pitchFamily="18" charset="0"/>
                <a:ea typeface="楷体_GB2312" pitchFamily="49" charset="-122"/>
              </a:rPr>
              <a:t>漏诊率</a:t>
            </a:r>
            <a:r>
              <a:rPr kumimoji="1" lang="zh-CN" altLang="en-US" sz="3200" b="1" i="1">
                <a:solidFill>
                  <a:srgbClr val="000000"/>
                </a:solidFill>
                <a:latin typeface="Times New Roman" panose="02020603050405020304" pitchFamily="18" charset="0"/>
                <a:ea typeface="楷体_GB2312" pitchFamily="49" charset="-122"/>
              </a:rPr>
              <a:t> </a:t>
            </a:r>
            <a:r>
              <a:rPr kumimoji="1" lang="en-US" altLang="zh-CN" sz="3200" b="1">
                <a:solidFill>
                  <a:srgbClr val="000000"/>
                </a:solidFill>
                <a:latin typeface="Times New Roman" panose="02020603050405020304" pitchFamily="18" charset="0"/>
                <a:ea typeface="楷体_GB2312" pitchFamily="49" charset="-122"/>
              </a:rPr>
              <a:t>(</a:t>
            </a:r>
            <a:r>
              <a:rPr kumimoji="1" lang="zh-CN" altLang="en-US" sz="3200" b="1">
                <a:solidFill>
                  <a:srgbClr val="000000"/>
                </a:solidFill>
                <a:latin typeface="Times New Roman" panose="02020603050405020304" pitchFamily="18" charset="0"/>
                <a:ea typeface="楷体_GB2312" pitchFamily="49" charset="-122"/>
              </a:rPr>
              <a:t>假阴性率):</a:t>
            </a:r>
            <a:r>
              <a:rPr kumimoji="1" lang="en-US" altLang="zh-CN" sz="3200" b="1" i="1">
                <a:solidFill>
                  <a:srgbClr val="000000"/>
                </a:solidFill>
                <a:latin typeface="Times New Roman" panose="02020603050405020304" pitchFamily="18" charset="0"/>
                <a:ea typeface="楷体_GB2312" pitchFamily="49" charset="-122"/>
              </a:rPr>
              <a:t>false negative rate</a:t>
            </a:r>
          </a:p>
        </p:txBody>
      </p:sp>
      <p:graphicFrame>
        <p:nvGraphicFramePr>
          <p:cNvPr id="52227" name="Group 94"/>
          <p:cNvGraphicFramePr>
            <a:graphicFrameLocks noGrp="1"/>
          </p:cNvGraphicFramePr>
          <p:nvPr>
            <p:ph idx="4294967295"/>
          </p:nvPr>
        </p:nvGraphicFramePr>
        <p:xfrm>
          <a:off x="34925" y="1052512"/>
          <a:ext cx="5837238" cy="2967036"/>
        </p:xfrm>
        <a:graphic>
          <a:graphicData uri="http://schemas.openxmlformats.org/drawingml/2006/table">
            <a:tbl>
              <a:tblPr/>
              <a:tblGrid>
                <a:gridCol w="1231900"/>
                <a:gridCol w="1504950"/>
                <a:gridCol w="1506538"/>
                <a:gridCol w="1593850"/>
              </a:tblGrid>
              <a:tr h="50800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待评</a:t>
                      </a:r>
                    </a:p>
                  </a:txBody>
                  <a:tcPr anchor="ctr">
                    <a:lnL w="12700">
                      <a:solidFill>
                        <a:schemeClr val="tx1"/>
                      </a:solidFill>
                      <a:miter lim="800000"/>
                    </a:lnL>
                    <a:lnR>
                      <a:noFill/>
                    </a:lnR>
                    <a:lnT w="28575">
                      <a:solidFill>
                        <a:schemeClr val="hlink"/>
                      </a:solidFill>
                      <a:miter lim="800000"/>
                    </a:lnT>
                    <a:lnB>
                      <a:noFill/>
                    </a:lnB>
                    <a:solidFill>
                      <a:srgbClr val="CCFFFF"/>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金标准</a:t>
                      </a:r>
                    </a:p>
                  </a:txBody>
                  <a:tcPr anchor="ctr">
                    <a:lnL>
                      <a:noFill/>
                    </a:lnL>
                    <a:lnR>
                      <a:noFill/>
                    </a:lnR>
                    <a:lnT w="28575">
                      <a:solidFill>
                        <a:schemeClr val="hlink"/>
                      </a:solidFill>
                      <a:miter lim="800000"/>
                    </a:lnT>
                    <a:lnB w="12700">
                      <a:solidFill>
                        <a:schemeClr val="bg2"/>
                      </a:solidFill>
                      <a:miter lim="800000"/>
                    </a:lnB>
                    <a:solidFill>
                      <a:srgbClr val="CCFFFF"/>
                    </a:solidFill>
                  </a:tcPr>
                </a:tc>
                <a:tc hMerge="1">
                  <a:txBody>
                    <a:bodyPr vert="horz" wrap="square"/>
                    <a:lstStyle/>
                    <a:p/>
                  </a:txBody>
                  <a:tcPr>
                    <a:lnT w="28575">
                      <a:solidFill>
                        <a:schemeClr val="hlink"/>
                      </a:solidFill>
                      <a:miter lim="800000"/>
                    </a:lnT>
                    <a:lnB w="12700">
                      <a:solidFill>
                        <a:schemeClr val="bg2"/>
                      </a:solidFill>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28575">
                      <a:solidFill>
                        <a:schemeClr val="hlink"/>
                      </a:solidFill>
                      <a:miter lim="800000"/>
                    </a:lnT>
                    <a:lnB>
                      <a:noFill/>
                    </a:lnB>
                    <a:solidFill>
                      <a:srgbClr val="CCFFFF"/>
                    </a:solidFill>
                  </a:tcPr>
                </a:tc>
              </a:tr>
              <a:tr h="5191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w="12700">
                      <a:solidFill>
                        <a:schemeClr val="tx1"/>
                      </a:solidFill>
                      <a:miter lim="800000"/>
                    </a:lnL>
                    <a:lnR>
                      <a:noFill/>
                    </a:lnR>
                    <a:lnT>
                      <a:noFill/>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未患病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r>
              <a:tr h="6588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Arial" pitchFamily="34" charset="0"/>
                        </a:rPr>
                        <a:t>＋</a:t>
                      </a:r>
                    </a:p>
                  </a:txBody>
                  <a:tcPr anchor="ctr">
                    <a:lnL w="12700">
                      <a:solidFill>
                        <a:schemeClr val="tx1"/>
                      </a:solidFill>
                      <a:miter lim="800000"/>
                    </a:lnL>
                    <a:lnR>
                      <a:noFill/>
                    </a:lnR>
                    <a:lnT w="28575">
                      <a:solidFill>
                        <a:prstClr val="black"/>
                      </a:solidFill>
                      <a:miter lim="800000"/>
                    </a:lnT>
                    <a:lnB>
                      <a:noFill/>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a</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b</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a+b</a:t>
                      </a:r>
                    </a:p>
                  </a:txBody>
                  <a:tcPr anchor="ctr">
                    <a:lnL>
                      <a:noFill/>
                    </a:lnL>
                    <a:lnR>
                      <a:noFill/>
                    </a:lnR>
                    <a:lnT w="28575">
                      <a:solidFill>
                        <a:prstClr val="black"/>
                      </a:solidFill>
                      <a:miter lim="800000"/>
                    </a:lnT>
                    <a:lnB>
                      <a:noFill/>
                    </a:lnB>
                    <a:solidFill>
                      <a:srgbClr val="CCFFFF"/>
                    </a:solidFill>
                  </a:tcPr>
                </a:tc>
              </a:tr>
              <a:tr h="6588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Arial" pitchFamily="34" charset="0"/>
                        </a:rPr>
                        <a:t>－</a:t>
                      </a:r>
                    </a:p>
                  </a:txBody>
                  <a:tcPr anchor="ctr">
                    <a:lnL w="12700">
                      <a:solidFill>
                        <a:schemeClr val="tx1"/>
                      </a:solidFill>
                      <a:miter lim="800000"/>
                    </a:lnL>
                    <a:lnR>
                      <a:noFill/>
                    </a:lnR>
                    <a:lnT>
                      <a:noFill/>
                    </a:lnT>
                    <a:lnB w="12700">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c</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d</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c+d</a:t>
                      </a:r>
                    </a:p>
                  </a:txBody>
                  <a:tcPr anchor="ctr">
                    <a:lnL>
                      <a:noFill/>
                    </a:lnL>
                    <a:lnR>
                      <a:noFill/>
                    </a:lnR>
                    <a:lnT>
                      <a:noFill/>
                    </a:lnT>
                    <a:lnB w="12700">
                      <a:solidFill>
                        <a:prstClr val="black"/>
                      </a:solidFill>
                      <a:miter lim="800000"/>
                    </a:lnB>
                    <a:solidFill>
                      <a:srgbClr val="CCFFFF"/>
                    </a:solidFill>
                  </a:tcPr>
                </a:tc>
              </a:tr>
              <a:tr h="62230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w="12700">
                      <a:solidFill>
                        <a:schemeClr val="tx1"/>
                      </a:solidFill>
                      <a:miter lim="800000"/>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a+c</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b+d</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000" b="1">
                          <a:solidFill>
                            <a:srgbClr val="000000"/>
                          </a:solidFill>
                          <a:latin typeface="Tahoma" panose="020b0604030504040204" pitchFamily="34" charset="0"/>
                        </a:rPr>
                        <a:t>a+b+c+d</a:t>
                      </a:r>
                    </a:p>
                  </a:txBody>
                  <a:tcPr anchor="ctr">
                    <a:lnL>
                      <a:noFill/>
                    </a:lnL>
                    <a:lnR>
                      <a:noFill/>
                    </a:lnR>
                    <a:lnT w="12700">
                      <a:solidFill>
                        <a:prstClr val="black"/>
                      </a:solidFill>
                      <a:miter lim="800000"/>
                    </a:lnT>
                    <a:lnB w="28575">
                      <a:solidFill>
                        <a:schemeClr val="hlink"/>
                      </a:solidFill>
                      <a:miter lim="800000"/>
                    </a:lnB>
                    <a:solidFill>
                      <a:srgbClr val="CCFFFF"/>
                    </a:solidFill>
                  </a:tcPr>
                </a:tc>
              </a:tr>
            </a:tbl>
          </a:graphicData>
        </a:graphic>
      </p:graphicFrame>
      <p:sp>
        <p:nvSpPr>
          <p:cNvPr id="52253" name="AutoShape 71"/>
          <p:cNvSpPr/>
          <p:nvPr/>
        </p:nvSpPr>
        <p:spPr>
          <a:xfrm>
            <a:off x="0" y="4508500"/>
            <a:ext cx="9144000" cy="1584325"/>
          </a:xfrm>
          <a:prstGeom prst="flowChartProcess">
            <a:avLst/>
          </a:prstGeom>
          <a:no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r>
              <a:rPr kumimoji="1" lang="zh-CN" altLang="en-US" sz="3200" b="1">
                <a:solidFill>
                  <a:srgbClr val="000000"/>
                </a:solidFill>
                <a:effectLst>
                  <a:outerShdw blurRad="38100" dist="38100" dir="2700000" algn="tl">
                    <a:schemeClr val="bg2"/>
                  </a:outerShdw>
                </a:effectLst>
                <a:ea typeface="楷体_GB2312" pitchFamily="49" charset="-122"/>
              </a:rPr>
              <a:t>实际患病,被诊断试验判为阴性得百分比。</a:t>
            </a:r>
          </a:p>
          <a:p>
            <a:pPr marL="0" marR="0" lvl="0" indent="0" eaLnBrk="1" hangingPunct="1"/>
            <a:r>
              <a:rPr kumimoji="1" lang="zh-CN" altLang="en-US" sz="3200" b="1">
                <a:solidFill>
                  <a:srgbClr val="000000"/>
                </a:solidFill>
                <a:effectLst>
                  <a:outerShdw blurRad="38100" dist="38100" dir="2700000" algn="tl">
                    <a:schemeClr val="bg2"/>
                  </a:outerShdw>
                </a:effectLst>
                <a:ea typeface="楷体_GB2312" pitchFamily="49" charset="-122"/>
              </a:rPr>
              <a:t>反映试验漏诊病人得情况</a:t>
            </a:r>
          </a:p>
        </p:txBody>
      </p:sp>
      <p:grpSp>
        <p:nvGrpSpPr>
          <p:cNvPr id="52254" name="Group 73"/>
          <p:cNvGrpSpPr/>
          <p:nvPr/>
        </p:nvGrpSpPr>
        <p:grpSpPr>
          <a:xfrm>
            <a:off x="1692275" y="2133600"/>
            <a:ext cx="7451725" cy="1800225"/>
            <a:chOff x="1111" y="1389"/>
            <a:chExt cx="4400" cy="1134"/>
          </a:xfrm>
        </p:grpSpPr>
        <p:sp>
          <p:nvSpPr>
            <p:cNvPr id="52255" name="Oval 35"/>
            <p:cNvSpPr/>
            <p:nvPr/>
          </p:nvSpPr>
          <p:spPr>
            <a:xfrm>
              <a:off x="1111" y="1888"/>
              <a:ext cx="454" cy="272"/>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2256" name="Oval 34"/>
            <p:cNvSpPr/>
            <p:nvPr/>
          </p:nvSpPr>
          <p:spPr>
            <a:xfrm>
              <a:off x="1111" y="2251"/>
              <a:ext cx="500" cy="272"/>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2257" name="AutoShape 72"/>
            <p:cNvSpPr/>
            <p:nvPr/>
          </p:nvSpPr>
          <p:spPr>
            <a:xfrm>
              <a:off x="3515" y="1389"/>
              <a:ext cx="1996" cy="1134"/>
            </a:xfrm>
            <a:prstGeom prst="flowChartProcess">
              <a:avLst/>
            </a:prstGeom>
            <a:no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a:lnSpc>
                  <a:spcPct val="130000"/>
                </a:lnSpc>
                <a:spcBef>
                  <a:spcPct val="20000"/>
                </a:spcBef>
                <a:buClr>
                  <a:schemeClr val="hlink"/>
                </a:buClr>
                <a:buSzPct val="80000"/>
                <a:buFont typeface="Monotype Sorts" pitchFamily="2" charset="2"/>
              </a:pPr>
              <a:r>
                <a:rPr kumimoji="1" lang="en-US" altLang="zh-CN" sz="2800" b="1">
                  <a:solidFill>
                    <a:srgbClr val="000000"/>
                  </a:solidFill>
                  <a:sym typeface="Symbol" panose="05050102010706020507" pitchFamily="18" charset="2"/>
                </a:rPr>
                <a:t>=c/(a+c)</a:t>
              </a:r>
              <a:r>
                <a:rPr kumimoji="1" lang="en-US" altLang="zh-CN" sz="2800" b="1">
                  <a:solidFill>
                    <a:srgbClr val="000000"/>
                  </a:solidFill>
                </a:rPr>
                <a:t>×100% </a:t>
              </a:r>
            </a:p>
            <a:p>
              <a:pPr marL="0" lvl="0" indent="0" algn="ctr">
                <a:lnSpc>
                  <a:spcPct val="130000"/>
                </a:lnSpc>
                <a:spcBef>
                  <a:spcPct val="20000"/>
                </a:spcBef>
                <a:buClr>
                  <a:schemeClr val="hlink"/>
                </a:buClr>
                <a:buSzPct val="80000"/>
                <a:buFont typeface="Monotype Sorts" pitchFamily="2" charset="2"/>
              </a:pPr>
              <a:r>
                <a:rPr kumimoji="1" lang="en-US" altLang="zh-CN" sz="2800" b="1">
                  <a:solidFill>
                    <a:srgbClr val="000000"/>
                  </a:solidFill>
                </a:rPr>
                <a:t>=1-Se</a:t>
              </a:r>
            </a:p>
            <a:p>
              <a:pPr marL="0" lvl="0" indent="0" algn="ctr" eaLnBrk="1" hangingPunct="1"/>
              <a:endParaRPr kumimoji="1" lang="en-US" altLang="zh-CN" sz="2800" b="1">
                <a:solidFill>
                  <a:srgbClr val="000000"/>
                </a:solidFill>
              </a:endParaRPr>
            </a:p>
          </p:txBody>
        </p:sp>
      </p:gr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5" presetClass="entr" presetSubtype="0" dur="1000" fill="hold" nodeType="clickEffect">
                                  <p:stCondLst>
                                    <p:cond delay="0"/>
                                  </p:stCondLst>
                                  <p:childTnLst>
                                    <p:set>
                                      <p:cBhvr additive="base">
                                        <p:cTn id="6" dur="1" fill="hold">
                                          <p:stCondLst>
                                            <p:cond delay="0"/>
                                          </p:stCondLst>
                                        </p:cTn>
                                        <p:tgtEl>
                                          <p:spTgt spid="52227"/>
                                        </p:tgtEl>
                                        <p:attrNameLst>
                                          <p:attrName>style.visibility</p:attrName>
                                        </p:attrNameLst>
                                      </p:cBhvr>
                                      <p:to>
                                        <p:strVal val="visible"/>
                                      </p:to>
                                    </p:set>
                                    <p:anim calcmode="lin" valueType="num">
                                      <p:cBhvr additive="base">
                                        <p:cTn id="7" dur="1000" fill="hold"/>
                                        <p:tgtEl>
                                          <p:spTgt spid="52227"/>
                                        </p:tgtEl>
                                        <p:attrNameLst>
                                          <p:attrName>ppt_w</p:attrName>
                                        </p:attrNameLst>
                                      </p:cBhvr>
                                      <p:tavLst>
                                        <p:tav tm="0">
                                          <p:val>
                                            <p:strVal val="#ppt_w*0.70"/>
                                          </p:val>
                                        </p:tav>
                                        <p:tav tm="100000">
                                          <p:val>
                                            <p:strVal val="#ppt_w"/>
                                          </p:val>
                                        </p:tav>
                                      </p:tavLst>
                                    </p:anim>
                                    <p:anim calcmode="lin" valueType="num">
                                      <p:cBhvr additive="base">
                                        <p:cTn id="8" dur="1000" fill="hold"/>
                                        <p:tgtEl>
                                          <p:spTgt spid="52227"/>
                                        </p:tgtEl>
                                        <p:attrNameLst>
                                          <p:attrName>ppt_h</p:attrName>
                                        </p:attrNameLst>
                                      </p:cBhvr>
                                      <p:tavLst>
                                        <p:tav tm="0">
                                          <p:val>
                                            <p:strVal val="#ppt_h"/>
                                          </p:val>
                                        </p:tav>
                                        <p:tav tm="100000">
                                          <p:val>
                                            <p:strVal val="#ppt_h"/>
                                          </p:val>
                                        </p:tav>
                                      </p:tavLst>
                                    </p:anim>
                                    <p:animEffect transition="in" filter="fade">
                                      <p:cBhvr additive="base">
                                        <p:cTn id="9" dur="1000"/>
                                        <p:tgtEl>
                                          <p:spTgt spid="52227"/>
                                        </p:tgtEl>
                                      </p:cBhvr>
                                    </p:animEffect>
                                  </p:childTnLst>
                                </p:cTn>
                              </p:par>
                            </p:childTnLst>
                          </p:cTn>
                        </p:par>
                      </p:childTnLst>
                    </p:cTn>
                  </p:par>
                  <p:par>
                    <p:cTn id="10" fill="hold" nodeType="clickPar">
                      <p:stCondLst>
                        <p:cond delay="indefinite"/>
                      </p:stCondLst>
                      <p:childTnLst>
                        <p:par>
                          <p:cTn id="11" fill="hold" nodeType="afterGroup">
                            <p:stCondLst>
                              <p:cond delay="0"/>
                            </p:stCondLst>
                            <p:childTnLst>
                              <p:par>
                                <p:cTn id="12" presetID="9" presetClass="entr" presetSubtype="0" dur="500" fill="hold" nodeType="clickEffect">
                                  <p:stCondLst>
                                    <p:cond delay="0"/>
                                  </p:stCondLst>
                                  <p:childTnLst>
                                    <p:set>
                                      <p:cBhvr additive="base">
                                        <p:cTn id="13" dur="1" fill="hold">
                                          <p:stCondLst>
                                            <p:cond delay="0"/>
                                          </p:stCondLst>
                                        </p:cTn>
                                        <p:tgtEl>
                                          <p:spTgt spid="52254"/>
                                        </p:tgtEl>
                                        <p:attrNameLst>
                                          <p:attrName>style.visibility</p:attrName>
                                        </p:attrNameLst>
                                      </p:cBhvr>
                                      <p:to>
                                        <p:strVal val="visible"/>
                                      </p:to>
                                    </p:set>
                                    <p:animEffect transition="in" filter="dissolve">
                                      <p:cBhvr additive="base">
                                        <p:cTn id="14" dur="500"/>
                                        <p:tgtEl>
                                          <p:spTgt spid="52254"/>
                                        </p:tgtEl>
                                      </p:cBhvr>
                                    </p:animEffect>
                                  </p:childTnLst>
                                </p:cTn>
                              </p:par>
                            </p:childTnLst>
                          </p:cTn>
                        </p:par>
                      </p:childTnLst>
                    </p:cTn>
                  </p:par>
                  <p:par>
                    <p:cTn id="15" fill="hold" nodeType="clickPar">
                      <p:stCondLst>
                        <p:cond delay="indefinite"/>
                      </p:stCondLst>
                      <p:childTnLst>
                        <p:par>
                          <p:cTn id="16" fill="hold" nodeType="afterGroup">
                            <p:stCondLst>
                              <p:cond delay="0"/>
                            </p:stCondLst>
                            <p:childTnLst>
                              <p:par>
                                <p:cTn id="17" presetID="55" presetClass="entr" presetSubtype="0" dur="1000" fill="hold" grpId="0" nodeType="clickEffect">
                                  <p:stCondLst>
                                    <p:cond delay="0"/>
                                  </p:stCondLst>
                                  <p:childTnLst>
                                    <p:set>
                                      <p:cBhvr additive="base">
                                        <p:cTn id="18" dur="1" fill="hold">
                                          <p:stCondLst>
                                            <p:cond delay="0"/>
                                          </p:stCondLst>
                                        </p:cTn>
                                        <p:tgtEl>
                                          <p:spTgt spid="52253"/>
                                        </p:tgtEl>
                                        <p:attrNameLst>
                                          <p:attrName>style.visibility</p:attrName>
                                        </p:attrNameLst>
                                      </p:cBhvr>
                                      <p:to>
                                        <p:strVal val="visible"/>
                                      </p:to>
                                    </p:set>
                                    <p:anim calcmode="lin" valueType="num">
                                      <p:cBhvr additive="base">
                                        <p:cTn id="19" dur="1000" fill="hold"/>
                                        <p:tgtEl>
                                          <p:spTgt spid="52253"/>
                                        </p:tgtEl>
                                        <p:attrNameLst>
                                          <p:attrName>ppt_w</p:attrName>
                                        </p:attrNameLst>
                                      </p:cBhvr>
                                      <p:tavLst>
                                        <p:tav tm="0">
                                          <p:val>
                                            <p:strVal val="#ppt_w*0.70"/>
                                          </p:val>
                                        </p:tav>
                                        <p:tav tm="100000">
                                          <p:val>
                                            <p:strVal val="#ppt_w"/>
                                          </p:val>
                                        </p:tav>
                                      </p:tavLst>
                                    </p:anim>
                                    <p:anim calcmode="lin" valueType="num">
                                      <p:cBhvr additive="base">
                                        <p:cTn id="20" dur="1000" fill="hold"/>
                                        <p:tgtEl>
                                          <p:spTgt spid="52253"/>
                                        </p:tgtEl>
                                        <p:attrNameLst>
                                          <p:attrName>ppt_h</p:attrName>
                                        </p:attrNameLst>
                                      </p:cBhvr>
                                      <p:tavLst>
                                        <p:tav tm="0">
                                          <p:val>
                                            <p:strVal val="#ppt_h"/>
                                          </p:val>
                                        </p:tav>
                                        <p:tav tm="100000">
                                          <p:val>
                                            <p:strVal val="#ppt_h"/>
                                          </p:val>
                                        </p:tav>
                                      </p:tavLst>
                                    </p:anim>
                                    <p:animEffect transition="in" filter="fade">
                                      <p:cBhvr additive="base">
                                        <p:cTn id="21" dur="1000"/>
                                        <p:tgtEl>
                                          <p:spTgt spid="522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53" grpId="0"/>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3250" name="Rectangle 32"/>
          <p:cNvSpPr>
            <a:spLocks noChangeArrowheads="1"/>
          </p:cNvSpPr>
          <p:nvPr/>
        </p:nvSpPr>
        <p:spPr bwMode="auto">
          <a:xfrm>
            <a:off x="539750" y="4508500"/>
            <a:ext cx="8144074" cy="1342461"/>
          </a:xfrm>
          <a:prstGeom prst="rect">
            <a:avLst/>
          </a:prstGeom>
          <a:noFill/>
          <a:ln w="12700">
            <a:noFill/>
            <a:miter lim="800000"/>
            <a:headEnd type="none" w="sm" len="sm"/>
            <a:tailEnd type="none" w="sm" len="sm"/>
          </a:ln>
          <a:effectLst/>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marR="0" lvl="0" indent="0" eaLnBrk="1" hangingPunct="1">
              <a:lnSpc>
                <a:spcPct val="110000"/>
              </a:lnSpc>
              <a:spcBef>
                <a:spcPct val="50000"/>
              </a:spcBef>
            </a:pPr>
            <a:r>
              <a:rPr kumimoji="1" lang="zh-CN" altLang="en-US" sz="2800" b="1">
                <a:solidFill>
                  <a:srgbClr val="000000"/>
                </a:solidFill>
                <a:latin typeface="Times New Roman" panose="02020603050405020304" pitchFamily="18" charset="0"/>
                <a:ea typeface="楷体_GB2312" pitchFamily="49" charset="-122"/>
              </a:rPr>
              <a:t>实际未患病,而被诊断试验判为阳性得概率。</a:t>
            </a:r>
          </a:p>
          <a:p>
            <a:pPr marL="0" marR="0" lvl="0" indent="0" eaLnBrk="1" hangingPunct="1">
              <a:lnSpc>
                <a:spcPct val="110000"/>
              </a:lnSpc>
              <a:spcBef>
                <a:spcPct val="50000"/>
              </a:spcBef>
            </a:pPr>
            <a:r>
              <a:rPr kumimoji="1" lang="zh-CN" altLang="en-US" sz="2800" b="1">
                <a:solidFill>
                  <a:srgbClr val="000000"/>
                </a:solidFill>
                <a:latin typeface="Times New Roman" panose="02020603050405020304" pitchFamily="18" charset="0"/>
                <a:ea typeface="楷体_GB2312" pitchFamily="49" charset="-122"/>
              </a:rPr>
              <a:t>反映将非患者错误诊断得可能程度</a:t>
            </a:r>
            <a:r>
              <a:rPr lang="zh-CN" altLang="en-US" sz="2800" b="1">
                <a:solidFill>
                  <a:srgbClr val="000000"/>
                </a:solidFill>
                <a:effectLst>
                  <a:outerShdw blurRad="38100" dist="38100" dir="2700000" algn="tl">
                    <a:schemeClr val="bg2"/>
                  </a:outerShdw>
                </a:effectLst>
                <a:latin typeface="Times New Roman" panose="02020603050405020304" pitchFamily="18" charset="0"/>
                <a:ea typeface="楷体_GB2312" pitchFamily="49" charset="-122"/>
              </a:rPr>
              <a:t>。</a:t>
            </a:r>
            <a:r>
              <a:rPr lang="zh-CN" altLang="en-US" sz="3200" b="1">
                <a:solidFill>
                  <a:srgbClr val="000000"/>
                </a:solidFill>
                <a:effectLst>
                  <a:outerShdw blurRad="38100" dist="38100" dir="2700000" algn="tl">
                    <a:schemeClr val="bg2"/>
                  </a:outerShdw>
                </a:effectLst>
                <a:latin typeface="Times New Roman" panose="02020603050405020304" pitchFamily="18" charset="0"/>
                <a:ea typeface="楷体_GB2312" pitchFamily="49" charset="-122"/>
              </a:rPr>
              <a:t> </a:t>
            </a:r>
          </a:p>
        </p:txBody>
      </p:sp>
      <p:sp>
        <p:nvSpPr>
          <p:cNvPr id="53251" name="Text Box 33"/>
          <p:cNvSpPr/>
          <p:nvPr/>
        </p:nvSpPr>
        <p:spPr>
          <a:xfrm>
            <a:off x="395288" y="260350"/>
            <a:ext cx="8361779" cy="726149"/>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lnSpc>
                <a:spcPct val="130000"/>
              </a:lnSpc>
            </a:pPr>
            <a:r>
              <a:rPr kumimoji="1" lang="en-US" altLang="zh-CN" sz="3200" b="1">
                <a:solidFill>
                  <a:srgbClr val="000000"/>
                </a:solidFill>
                <a:latin typeface="Times New Roman" panose="02020603050405020304" pitchFamily="18" charset="0"/>
                <a:ea typeface="楷体_GB2312" pitchFamily="49" charset="-122"/>
              </a:rPr>
              <a:t>4、 </a:t>
            </a:r>
            <a:r>
              <a:rPr kumimoji="1" lang="zh-CN" altLang="en-US" sz="3200" b="1">
                <a:solidFill>
                  <a:srgbClr val="000000"/>
                </a:solidFill>
                <a:latin typeface="Times New Roman" panose="02020603050405020304" pitchFamily="18" charset="0"/>
                <a:ea typeface="楷体_GB2312" pitchFamily="49" charset="-122"/>
              </a:rPr>
              <a:t>误诊率  (假阳性率): </a:t>
            </a:r>
            <a:r>
              <a:rPr kumimoji="1" lang="en-US" altLang="zh-CN" sz="3200" b="1" i="1">
                <a:solidFill>
                  <a:srgbClr val="000000"/>
                </a:solidFill>
                <a:latin typeface="Times New Roman" panose="02020603050405020304" pitchFamily="18" charset="0"/>
                <a:ea typeface="楷体_GB2312" pitchFamily="49" charset="-122"/>
              </a:rPr>
              <a:t>false positive rate</a:t>
            </a:r>
          </a:p>
        </p:txBody>
      </p:sp>
      <p:graphicFrame>
        <p:nvGraphicFramePr>
          <p:cNvPr id="53252" name="Group 97"/>
          <p:cNvGraphicFramePr>
            <a:graphicFrameLocks noGrp="1"/>
          </p:cNvGraphicFramePr>
          <p:nvPr>
            <p:ph idx="4294967295"/>
          </p:nvPr>
        </p:nvGraphicFramePr>
        <p:xfrm>
          <a:off x="179388" y="981075"/>
          <a:ext cx="5772150" cy="2909887"/>
        </p:xfrm>
        <a:graphic>
          <a:graphicData uri="http://schemas.openxmlformats.org/drawingml/2006/table">
            <a:tbl>
              <a:tblPr/>
              <a:tblGrid>
                <a:gridCol w="1231900"/>
                <a:gridCol w="1493838"/>
                <a:gridCol w="1479550"/>
                <a:gridCol w="1566862"/>
              </a:tblGrid>
              <a:tr h="47942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待评</a:t>
                      </a:r>
                    </a:p>
                  </a:txBody>
                  <a:tcPr anchor="ctr">
                    <a:lnL>
                      <a:noFill/>
                    </a:lnL>
                    <a:lnR>
                      <a:noFill/>
                    </a:lnR>
                    <a:lnT w="28575">
                      <a:solidFill>
                        <a:schemeClr val="hlink"/>
                      </a:solidFill>
                      <a:miter lim="800000"/>
                    </a:lnT>
                    <a:lnB>
                      <a:noFill/>
                    </a:lnB>
                    <a:solidFill>
                      <a:srgbClr val="CCFFFF"/>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金标准</a:t>
                      </a:r>
                    </a:p>
                  </a:txBody>
                  <a:tcPr anchor="ctr">
                    <a:lnL>
                      <a:noFill/>
                    </a:lnL>
                    <a:lnR>
                      <a:noFill/>
                    </a:lnR>
                    <a:lnT w="28575">
                      <a:solidFill>
                        <a:schemeClr val="hlink"/>
                      </a:solidFill>
                      <a:miter lim="800000"/>
                    </a:lnT>
                    <a:lnB w="12700">
                      <a:solidFill>
                        <a:schemeClr val="bg2"/>
                      </a:solidFill>
                      <a:miter lim="800000"/>
                    </a:lnB>
                    <a:solidFill>
                      <a:srgbClr val="CCFFFF"/>
                    </a:solidFill>
                  </a:tcPr>
                </a:tc>
                <a:tc hMerge="1">
                  <a:txBody>
                    <a:bodyPr vert="horz" wrap="square"/>
                    <a:lstStyle/>
                    <a:p/>
                  </a:txBody>
                  <a:tcPr>
                    <a:lnT w="28575">
                      <a:solidFill>
                        <a:schemeClr val="hlink"/>
                      </a:solidFill>
                      <a:miter lim="800000"/>
                    </a:lnT>
                    <a:lnB w="12700">
                      <a:solidFill>
                        <a:schemeClr val="bg2"/>
                      </a:solidFill>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28575">
                      <a:solidFill>
                        <a:schemeClr val="hlink"/>
                      </a:solidFill>
                      <a:miter lim="800000"/>
                    </a:lnT>
                    <a:lnB>
                      <a:noFill/>
                    </a:lnB>
                    <a:solidFill>
                      <a:srgbClr val="CCFFFF"/>
                    </a:solidFill>
                  </a:tcPr>
                </a:tc>
              </a:tr>
              <a:tr h="4841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未患病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r>
              <a:tr h="6270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Arial" pitchFamily="34" charset="0"/>
                        </a:rPr>
                        <a:t>＋</a:t>
                      </a:r>
                    </a:p>
                  </a:txBody>
                  <a:tcPr anchor="ctr">
                    <a:lnL>
                      <a:noFill/>
                    </a:lnL>
                    <a:lnR>
                      <a:noFill/>
                    </a:lnR>
                    <a:lnT w="28575">
                      <a:solidFill>
                        <a:prstClr val="black"/>
                      </a:solidFill>
                      <a:miter lim="800000"/>
                    </a:lnT>
                    <a:lnB>
                      <a:noFill/>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a</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b</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a+b</a:t>
                      </a:r>
                    </a:p>
                  </a:txBody>
                  <a:tcPr anchor="ctr">
                    <a:lnL>
                      <a:noFill/>
                    </a:lnL>
                    <a:lnR>
                      <a:noFill/>
                    </a:lnR>
                    <a:lnT w="28575">
                      <a:solidFill>
                        <a:prstClr val="black"/>
                      </a:solidFill>
                      <a:miter lim="800000"/>
                    </a:lnT>
                    <a:lnB>
                      <a:noFill/>
                    </a:lnB>
                    <a:solidFill>
                      <a:srgbClr val="CCFFFF"/>
                    </a:solidFill>
                  </a:tcPr>
                </a:tc>
              </a:tr>
              <a:tr h="6080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3200" b="1">
                          <a:solidFill>
                            <a:srgbClr val="000000"/>
                          </a:solidFill>
                          <a:latin typeface="Arial" pitchFamily="34" charset="0"/>
                        </a:rPr>
                        <a:t>－</a:t>
                      </a:r>
                    </a:p>
                  </a:txBody>
                  <a:tcPr anchor="ctr">
                    <a:lnL>
                      <a:noFill/>
                    </a:lnL>
                    <a:lnR>
                      <a:noFill/>
                    </a:lnR>
                    <a:lnT>
                      <a:noFill/>
                    </a:lnT>
                    <a:lnB w="12700">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c</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3200" b="1">
                          <a:solidFill>
                            <a:srgbClr val="000000"/>
                          </a:solidFill>
                          <a:latin typeface="Arial" pitchFamily="34" charset="0"/>
                        </a:rPr>
                        <a:t>d</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c+d</a:t>
                      </a:r>
                    </a:p>
                  </a:txBody>
                  <a:tcPr anchor="ctr">
                    <a:lnL>
                      <a:noFill/>
                    </a:lnL>
                    <a:lnR>
                      <a:noFill/>
                    </a:lnR>
                    <a:lnT>
                      <a:noFill/>
                    </a:lnT>
                    <a:lnB w="12700">
                      <a:solidFill>
                        <a:prstClr val="black"/>
                      </a:solidFill>
                      <a:miter lim="800000"/>
                    </a:lnB>
                    <a:solidFill>
                      <a:srgbClr val="CCFFFF"/>
                    </a:solidFill>
                  </a:tcPr>
                </a:tc>
              </a:tr>
              <a:tr h="71120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a+c</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b+d</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000" b="1">
                          <a:solidFill>
                            <a:srgbClr val="000000"/>
                          </a:solidFill>
                          <a:latin typeface="Tahoma" panose="020b0604030504040204" pitchFamily="34" charset="0"/>
                        </a:rPr>
                        <a:t>a+b+c+d</a:t>
                      </a:r>
                    </a:p>
                  </a:txBody>
                  <a:tcPr anchor="ctr">
                    <a:lnL>
                      <a:noFill/>
                    </a:lnL>
                    <a:lnR>
                      <a:noFill/>
                    </a:lnR>
                    <a:lnT w="12700">
                      <a:solidFill>
                        <a:prstClr val="black"/>
                      </a:solidFill>
                      <a:miter lim="800000"/>
                    </a:lnT>
                    <a:lnB w="28575">
                      <a:solidFill>
                        <a:schemeClr val="hlink"/>
                      </a:solidFill>
                      <a:miter lim="800000"/>
                    </a:lnB>
                    <a:solidFill>
                      <a:srgbClr val="CCFFFF"/>
                    </a:solidFill>
                  </a:tcPr>
                </a:tc>
              </a:tr>
            </a:tbl>
          </a:graphicData>
        </a:graphic>
      </p:graphicFrame>
      <p:sp>
        <p:nvSpPr>
          <p:cNvPr id="53277" name="Oval 35"/>
          <p:cNvSpPr/>
          <p:nvPr/>
        </p:nvSpPr>
        <p:spPr>
          <a:xfrm>
            <a:off x="3203575" y="2133600"/>
            <a:ext cx="790575" cy="431800"/>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3278" name="Oval 34"/>
          <p:cNvSpPr/>
          <p:nvPr/>
        </p:nvSpPr>
        <p:spPr>
          <a:xfrm>
            <a:off x="3203575" y="3284538"/>
            <a:ext cx="936625" cy="503238"/>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3279" name="AutoShape 70"/>
          <p:cNvSpPr/>
          <p:nvPr/>
        </p:nvSpPr>
        <p:spPr>
          <a:xfrm>
            <a:off x="6084888" y="1989138"/>
            <a:ext cx="3059112" cy="1871662"/>
          </a:xfrm>
          <a:prstGeom prst="flowChartProcess">
            <a:avLst/>
          </a:prstGeom>
          <a:no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kumimoji="1" lang="en-US" altLang="zh-CN" sz="3200" b="1">
                <a:solidFill>
                  <a:srgbClr val="000000"/>
                </a:solidFill>
                <a:sym typeface="Symbol" panose="05050102010706020507" pitchFamily="18" charset="2"/>
              </a:rPr>
              <a:t>=b/(b+d)</a:t>
            </a:r>
            <a:r>
              <a:rPr kumimoji="1" lang="en-US" altLang="zh-CN" sz="3200" b="1">
                <a:solidFill>
                  <a:srgbClr val="000000"/>
                </a:solidFill>
              </a:rPr>
              <a:t>×100%</a:t>
            </a:r>
          </a:p>
          <a:p>
            <a:pPr marL="0" lvl="0" indent="0" algn="ctr" eaLnBrk="1" hangingPunct="1"/>
            <a:r>
              <a:rPr kumimoji="1" lang="en-US" altLang="zh-CN" sz="3200" b="1">
                <a:solidFill>
                  <a:srgbClr val="000000"/>
                </a:solidFill>
              </a:rPr>
              <a:t>   = 1-Sp</a:t>
            </a:r>
          </a:p>
          <a:p>
            <a:pPr marL="0" lvl="0" indent="0" algn="ctr" eaLnBrk="1" hangingPunct="1"/>
            <a:endParaRPr kumimoji="1" lang="en-US" altLang="zh-CN" sz="3200" b="1">
              <a:solidFill>
                <a:srgbClr val="000000"/>
              </a:solidFill>
            </a:endParaRPr>
          </a:p>
        </p:txBody>
      </p:sp>
    </p:spTree>
  </p:cSld>
  <p:clrMapOvr>
    <a:masterClrMapping/>
  </p:clrMapOvr>
  <p:transition>
    <p:wheel spokes="3"/>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4274"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kumimoji="1" lang="en-US" altLang="zh-CN" sz="4800">
                <a:solidFill>
                  <a:srgbClr val="000000"/>
                </a:solidFill>
                <a:latin typeface="Times New Roman" panose="02020603050405020304" pitchFamily="18" charset="0"/>
              </a:rPr>
              <a:t>5、 </a:t>
            </a:r>
            <a:r>
              <a:rPr lang="en-US" altLang="zh-CN" sz="4800">
                <a:solidFill>
                  <a:srgbClr val="000000"/>
                </a:solidFill>
              </a:rPr>
              <a:t> </a:t>
            </a:r>
            <a:r>
              <a:rPr lang="zh-CN" altLang="en-US" sz="4800">
                <a:solidFill>
                  <a:srgbClr val="000000"/>
                </a:solidFill>
                <a:latin typeface="楷体_GB2312" pitchFamily="49" charset="-122"/>
              </a:rPr>
              <a:t>准确度(</a:t>
            </a:r>
            <a:r>
              <a:rPr lang="en-US" altLang="zh-CN" sz="4800">
                <a:solidFill>
                  <a:srgbClr val="000000"/>
                </a:solidFill>
                <a:latin typeface="楷体_GB2312" pitchFamily="49" charset="-122"/>
              </a:rPr>
              <a:t>accuracy)</a:t>
            </a:r>
          </a:p>
        </p:txBody>
      </p:sp>
      <p:sp>
        <p:nvSpPr>
          <p:cNvPr id="54275" name="Rectangle 3"/>
          <p:cNvSpPr/>
          <p:nvPr>
            <p:ph type="body" idx="4294967295"/>
          </p:nvPr>
        </p:nvSpPr>
        <p:spPr>
          <a:xfrm>
            <a:off x="1182688" y="2017712"/>
            <a:ext cx="7772400"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25000"/>
              </a:lnSpc>
            </a:pPr>
            <a:r>
              <a:rPr lang="zh-CN" altLang="en-US" b="1">
                <a:solidFill>
                  <a:srgbClr val="000000"/>
                </a:solidFill>
                <a:latin typeface="楷体_GB2312" pitchFamily="49" charset="-122"/>
              </a:rPr>
              <a:t>就是指狭义得准确度,又称总符合率,粗一致性(</a:t>
            </a:r>
            <a:r>
              <a:rPr lang="en-US" altLang="zh-CN" b="1" i="1">
                <a:solidFill>
                  <a:srgbClr val="000000"/>
                </a:solidFill>
                <a:latin typeface="楷体_GB2312" pitchFamily="49" charset="-122"/>
              </a:rPr>
              <a:t>crude agreement rate</a:t>
            </a:r>
            <a:r>
              <a:rPr lang="zh-CN" altLang="en-US" b="1">
                <a:solidFill>
                  <a:srgbClr val="000000"/>
                </a:solidFill>
                <a:latin typeface="楷体_GB2312" pitchFamily="49" charset="-122"/>
              </a:rPr>
              <a:t>)就是观察值与标准值或真实值得符合程度。反映正确诊断患者与非患者得能力,</a:t>
            </a:r>
            <a:r>
              <a:rPr kumimoji="1" lang="zh-CN" altLang="en-US" b="1">
                <a:solidFill>
                  <a:srgbClr val="000000"/>
                </a:solidFill>
              </a:rPr>
              <a:t>准确度高真实性好。</a:t>
            </a:r>
          </a:p>
        </p:txBody>
      </p:sp>
    </p:spTree>
  </p:cSld>
  <p:clrMapOvr>
    <a:masterClrMapping/>
  </p:clrMapOvr>
  <p:transition>
    <p:wheel spokes="3"/>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2051" name="Rectangle 3"/>
          <p:cNvSpPr/>
          <p:nvPr>
            <p:ph type="body" sz="half" idx="4294967295"/>
          </p:nvPr>
        </p:nvSpPr>
        <p:spPr>
          <a:xfrm>
            <a:off x="395288" y="2017712"/>
            <a:ext cx="7921625" cy="4114800"/>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2800" b="0" i="0" u="none" baseline="0">
                <a:solidFill>
                  <a:schemeClr val="tx1"/>
                </a:solidFill>
                <a:latin typeface="Tahoma" panose="020b0604030504040204" pitchFamily="34" charset="0"/>
                <a:ea typeface="宋体" panose="02010600030101010101" pitchFamily="2" charset="-122"/>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400" b="0" i="0" u="none" baseline="0">
                <a:solidFill>
                  <a:schemeClr val="tx1"/>
                </a:solidFill>
                <a:latin typeface="Tahoma" panose="020b0604030504040204" pitchFamily="34" charset="0"/>
                <a:ea typeface="宋体" panose="02010600030101010101" pitchFamily="2" charset="-122"/>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000" b="0" i="0" u="none" baseline="0">
                <a:solidFill>
                  <a:schemeClr val="tx1"/>
                </a:solidFill>
                <a:latin typeface="Tahoma" panose="020b0604030504040204" pitchFamily="34" charset="0"/>
                <a:ea typeface="宋体" panose="02010600030101010101" pitchFamily="2" charset="-122"/>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1800" b="0" i="0" u="none" baseline="0">
                <a:solidFill>
                  <a:schemeClr val="tx1"/>
                </a:solidFill>
                <a:latin typeface="Tahoma" panose="020b0604030504040204" pitchFamily="34" charset="0"/>
                <a:ea typeface="宋体" panose="02010600030101010101" pitchFamily="2" charset="-122"/>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1800" b="0" i="0" u="none" baseline="0">
                <a:solidFill>
                  <a:schemeClr val="tx1"/>
                </a:solidFill>
                <a:latin typeface="Tahoma" panose="020b0604030504040204" pitchFamily="34" charset="0"/>
                <a:ea typeface="宋体" panose="02010600030101010101" pitchFamily="2" charset="-122"/>
              </a:defRPr>
            </a:lvl5pPr>
          </a:lstStyle>
          <a:p>
            <a:pPr lvl="0" eaLnBrk="1" hangingPunct="1">
              <a:lnSpc>
                <a:spcPct val="130000"/>
              </a:lnSpc>
              <a:buNone/>
            </a:pPr>
            <a:endParaRPr lang="en-US" altLang="zh-CN">
              <a:solidFill>
                <a:srgbClr val="000000"/>
              </a:solidFill>
              <a:latin typeface="楷体_GB2312" pitchFamily="49" charset="-122"/>
            </a:endParaRPr>
          </a:p>
          <a:p>
            <a:pPr lvl="0" eaLnBrk="1" hangingPunct="1">
              <a:lnSpc>
                <a:spcPct val="130000"/>
              </a:lnSpc>
              <a:buNone/>
            </a:pPr>
            <a:r>
              <a:rPr lang="zh-CN" altLang="en-US" sz="3200">
                <a:solidFill>
                  <a:srgbClr val="000000"/>
                </a:solidFill>
                <a:latin typeface="楷体_GB2312" pitchFamily="49" charset="-122"/>
              </a:rPr>
              <a:t>准确度</a:t>
            </a:r>
            <a:r>
              <a:rPr lang="zh-CN" altLang="en-US">
                <a:solidFill>
                  <a:srgbClr val="000000"/>
                </a:solidFill>
                <a:latin typeface="楷体_GB2312" pitchFamily="49" charset="-122"/>
              </a:rPr>
              <a:t>＝</a:t>
            </a:r>
            <a:r>
              <a:rPr lang="en-US" altLang="zh-CN">
                <a:solidFill>
                  <a:srgbClr val="000000"/>
                </a:solidFill>
                <a:latin typeface="楷体_GB2312" pitchFamily="49" charset="-122"/>
              </a:rPr>
              <a:t>(a+d)/(a+b+c+d)</a:t>
            </a:r>
            <a:r>
              <a:rPr lang="en-US" altLang="zh-CN">
                <a:solidFill>
                  <a:srgbClr val="000000"/>
                </a:solidFill>
              </a:rPr>
              <a:t>×100%</a:t>
            </a:r>
          </a:p>
          <a:p>
            <a:pPr lvl="0" eaLnBrk="1" hangingPunct="1">
              <a:lnSpc>
                <a:spcPct val="130000"/>
              </a:lnSpc>
              <a:buNone/>
            </a:pPr>
            <a:endParaRPr lang="en-US" altLang="zh-CN">
              <a:solidFill>
                <a:srgbClr val="000000"/>
              </a:solidFill>
              <a:latin typeface="楷体_GB2312" pitchFamily="49" charset="-122"/>
            </a:endParaRPr>
          </a:p>
          <a:p>
            <a:pPr lvl="0" eaLnBrk="1" hangingPunct="1">
              <a:lnSpc>
                <a:spcPct val="130000"/>
              </a:lnSpc>
              <a:buNone/>
            </a:pPr>
            <a:endParaRPr lang="en-US" altLang="zh-CN">
              <a:solidFill>
                <a:srgbClr val="000000"/>
              </a:solidFill>
              <a:latin typeface="楷体_GB2312" pitchFamily="49" charset="-122"/>
            </a:endParaRPr>
          </a:p>
          <a:p>
            <a:pPr lvl="0" eaLnBrk="1" hangingPunct="1">
              <a:lnSpc>
                <a:spcPct val="130000"/>
              </a:lnSpc>
              <a:buNone/>
            </a:pPr>
            <a:r>
              <a:rPr lang="zh-CN" altLang="en-US">
                <a:solidFill>
                  <a:srgbClr val="000000"/>
                </a:solidFill>
                <a:latin typeface="楷体_GB2312" pitchFamily="49" charset="-122"/>
              </a:rPr>
              <a:t>调整一致率＝                       </a:t>
            </a:r>
            <a:r>
              <a:rPr lang="en-US" altLang="zh-CN">
                <a:solidFill>
                  <a:srgbClr val="000000"/>
                </a:solidFill>
              </a:rPr>
              <a:t>×100%</a:t>
            </a:r>
          </a:p>
          <a:p>
            <a:pPr lvl="0" eaLnBrk="1" hangingPunct="1"/>
            <a:endParaRPr lang="en-US" altLang="zh-CN">
              <a:solidFill>
                <a:srgbClr val="000000"/>
              </a:solidFill>
            </a:endParaRPr>
          </a:p>
        </p:txBody>
      </p:sp>
      <p:graphicFrame>
        <p:nvGraphicFramePr>
          <p:cNvPr id="2050" name="Object 4"/>
          <p:cNvGraphicFramePr>
            <a:graphicFrameLocks noChangeAspect="1"/>
          </p:cNvGraphicFramePr>
          <p:nvPr>
            <p:ph sz="half" idx="4294967295"/>
          </p:nvPr>
        </p:nvGraphicFramePr>
        <p:xfrm>
          <a:off x="2700338" y="4581525"/>
          <a:ext cx="3887788" cy="841375"/>
        </p:xfrm>
        <a:graphic>
          <a:graphicData uri="http://schemas.openxmlformats.org/presentationml/2006/ole">
            <mc:AlternateContent>
              <mc:Choice xmlns:v="urn:schemas-microsoft-com:vml" Requires="v">
                <p:oleObj spid="_x0000_s1039" name="Equation" r:id="rId2" progId="Equation.DSMT4">
                  <p:embed/>
                </p:oleObj>
              </mc:Choice>
              <mc:Fallback>
                <p:oleObj name="Equation" r:id="rId2" progId="Equation.DSMT4">
                  <p:embed/>
                  <p:pic>
                    <p:nvPicPr>
                      <p:cNvPr id="0" name="OLE substitute image"/>
                      <p:cNvPicPr/>
                      <p:nvPr/>
                    </p:nvPicPr>
                    <p:blipFill>
                      <a:blip r:embed="rId3"/>
                      <a:stretch>
                        <a:fillRect/>
                      </a:stretch>
                    </p:blipFill>
                    <p:spPr>
                      <a:xfrm>
                        <a:off x="2700338" y="4581525"/>
                        <a:ext cx="3887788" cy="841375"/>
                      </a:xfrm>
                      <a:prstGeom prst="rect">
                        <a:avLst/>
                      </a:prstGeom>
                      <a:solidFill>
                        <a:schemeClr val="tx2"/>
                      </a:solidFill>
                    </p:spPr>
                  </p:pic>
                </p:oleObj>
              </mc:Fallback>
            </mc:AlternateContent>
          </a:graphicData>
        </a:graphic>
      </p:graphicFrame>
    </p:spTree>
  </p:cSld>
  <p:clrMapOvr>
    <a:masterClrMapping/>
  </p:clrMapOvr>
  <p:transition>
    <p:wheel spokes="3"/>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5298" name="Rectangle 2"/>
          <p:cNvSpPr/>
          <p:nvPr>
            <p:ph type="title" idx="4294967295"/>
          </p:nvPr>
        </p:nvSpPr>
        <p:spPr>
          <a:xfrm>
            <a:off x="1150938" y="214312"/>
            <a:ext cx="7793038" cy="1462088"/>
          </a:xfrm>
          <a:prstGeom prst="rect">
            <a:avLst/>
          </a:prstGeom>
          <a:noFill/>
          <a:ln>
            <a:miter lim="800000"/>
          </a:ln>
        </p:spPr>
        <p:txBody>
          <a:bodyPr vert="horz" wrap="square" lIns="91440" tIns="45720" rIns="91440" bIns="45720" anchor="b" anchorCtr="0"/>
          <a:lstStyle>
            <a:lvl1pPr marL="0" indent="0" algn="l" defTabSz="914400" rtl="0" eaLnBrk="0" fontAlgn="base" hangingPunct="0">
              <a:lnSpc>
                <a:spcPct val="100000"/>
              </a:lnSpc>
              <a:spcBef>
                <a:spcPct val="0"/>
              </a:spcBef>
              <a:spcAft>
                <a:spcPct val="0"/>
              </a:spcAft>
              <a:buClrTx/>
              <a:buSzTx/>
              <a:buFontTx/>
              <a:buNone/>
              <a:defRPr kumimoji="0" lang="zh-CN" altLang="en-US" sz="4400" b="0" i="0" u="none" baseline="0">
                <a:solidFill>
                  <a:schemeClr val="tx2"/>
                </a:solidFill>
                <a:latin typeface="+mj-lt"/>
                <a:ea typeface="+mj-ea"/>
                <a:cs typeface="+mj-cs"/>
              </a:defRPr>
            </a:lvl1pPr>
            <a:lvl2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lang="zh-CN" altLang="en-US" sz="4400">
                <a:solidFill>
                  <a:schemeClr val="tx2"/>
                </a:solidFill>
                <a:latin typeface="Tahoma" panose="020b0604030504040204" pitchFamily="34" charset="0"/>
                <a:ea typeface="宋体" panose="02010600030101010101" pitchFamily="2" charset="-122"/>
              </a:defRPr>
            </a:lvl9pPr>
          </a:lstStyle>
          <a:p>
            <a:pPr lvl="0" eaLnBrk="1" hangingPunct="1"/>
            <a:r>
              <a:rPr kumimoji="1" lang="en-US" altLang="zh-CN">
                <a:solidFill>
                  <a:srgbClr val="000000"/>
                </a:solidFill>
                <a:latin typeface="Times New Roman" panose="02020603050405020304" pitchFamily="18" charset="0"/>
              </a:rPr>
              <a:t>6、 </a:t>
            </a:r>
            <a:r>
              <a:rPr kumimoji="1" lang="zh-CN" altLang="en-US">
                <a:solidFill>
                  <a:srgbClr val="000000"/>
                </a:solidFill>
                <a:latin typeface="Times New Roman" panose="02020603050405020304" pitchFamily="18" charset="0"/>
              </a:rPr>
              <a:t>尤登指数</a:t>
            </a:r>
            <a:r>
              <a:rPr lang="zh-CN" altLang="en-US" sz="3200">
                <a:solidFill>
                  <a:srgbClr val="000000"/>
                </a:solidFill>
              </a:rPr>
              <a:t>   </a:t>
            </a:r>
            <a:r>
              <a:rPr lang="en-US" altLang="zh-CN" i="1">
                <a:solidFill>
                  <a:srgbClr val="000000"/>
                </a:solidFill>
                <a:latin typeface="Times New Roman" panose="02020603050405020304" pitchFamily="18" charset="0"/>
              </a:rPr>
              <a:t>Youden’s  index</a:t>
            </a:r>
            <a:r>
              <a:rPr lang="zh-CN" altLang="en-US" i="1">
                <a:solidFill>
                  <a:srgbClr val="000000"/>
                </a:solidFill>
                <a:latin typeface="Times New Roman" panose="02020603050405020304" pitchFamily="18" charset="0"/>
              </a:rPr>
              <a:t>:</a:t>
            </a:r>
          </a:p>
        </p:txBody>
      </p:sp>
      <p:sp>
        <p:nvSpPr>
          <p:cNvPr id="55299" name="Rectangle 3"/>
          <p:cNvSpPr/>
          <p:nvPr>
            <p:ph type="body" idx="4294967295"/>
          </p:nvPr>
        </p:nvSpPr>
        <p:spPr>
          <a:xfrm>
            <a:off x="684212" y="2205038"/>
            <a:ext cx="8137525" cy="3927475"/>
          </a:xfrm>
          <a:prstGeom prst="rect">
            <a:avLst/>
          </a:prstGeom>
          <a:noFill/>
          <a:ln>
            <a:miter lim="800000"/>
          </a:ln>
        </p:spPr>
        <p:txBody>
          <a:bodyPr vert="horz" wrap="square" lIns="91440" tIns="45720" rIns="91440" bIns="45720" anchor="t" anchorCtr="0"/>
          <a:lstStyle>
            <a:lvl1pPr marL="342900" indent="-342900" algn="l" defTabSz="914400" rtl="0" eaLnBrk="0" fontAlgn="base" hangingPunct="0">
              <a:lnSpc>
                <a:spcPct val="100000"/>
              </a:lnSpc>
              <a:spcBef>
                <a:spcPct val="20000"/>
              </a:spcBef>
              <a:spcAft>
                <a:spcPct val="0"/>
              </a:spcAft>
              <a:buClr>
                <a:schemeClr val="folHlink"/>
              </a:buClr>
              <a:buSzPct val="60000"/>
              <a:buFont typeface="Wingdings" panose="05000000000000000000" pitchFamily="2" charset="2"/>
              <a:buChar char="n"/>
              <a:defRPr kumimoji="0" lang="zh-CN" altLang="en-US" sz="3200" b="0" i="0" u="none" baseline="0">
                <a:solidFill>
                  <a:schemeClr val="tx1"/>
                </a:solidFill>
                <a:latin typeface="+mn-lt"/>
                <a:ea typeface="+mn-ea"/>
                <a:cs typeface="+mn-cs"/>
              </a:defRPr>
            </a:lvl1pPr>
            <a:lvl2pPr marL="742950" indent="-285750" algn="l" defTabSz="914400" rtl="0" eaLnBrk="0" fontAlgn="base" hangingPunct="0">
              <a:lnSpc>
                <a:spcPct val="100000"/>
              </a:lnSpc>
              <a:spcBef>
                <a:spcPct val="20000"/>
              </a:spcBef>
              <a:spcAft>
                <a:spcPct val="0"/>
              </a:spcAft>
              <a:buClr>
                <a:schemeClr val="hlink"/>
              </a:buClr>
              <a:buSzPct val="55000"/>
              <a:buFont typeface="Wingdings" panose="05000000000000000000" pitchFamily="2" charset="2"/>
              <a:buChar char="n"/>
              <a:defRPr kumimoji="0" lang="zh-CN" altLang="en-US" sz="2800" b="0" i="0" u="none" baseline="0">
                <a:solidFill>
                  <a:schemeClr val="tx1"/>
                </a:solidFill>
                <a:latin typeface="+mn-lt"/>
                <a:ea typeface="+mn-ea"/>
              </a:defRPr>
            </a:lvl2pPr>
            <a:lvl3pPr marL="1143000" indent="-228600" algn="l" defTabSz="914400" rtl="0" eaLnBrk="0" fontAlgn="base" hangingPunct="0">
              <a:lnSpc>
                <a:spcPct val="100000"/>
              </a:lnSpc>
              <a:spcBef>
                <a:spcPct val="20000"/>
              </a:spcBef>
              <a:spcAft>
                <a:spcPct val="0"/>
              </a:spcAft>
              <a:buClr>
                <a:schemeClr val="folHlink"/>
              </a:buClr>
              <a:buSzPct val="50000"/>
              <a:buFont typeface="Wingdings" panose="05000000000000000000" pitchFamily="2" charset="2"/>
              <a:buChar char="n"/>
              <a:defRPr kumimoji="0" lang="zh-CN" altLang="en-US" sz="2400" b="0" i="0" u="none" baseline="0">
                <a:solidFill>
                  <a:schemeClr val="tx1"/>
                </a:solidFill>
                <a:latin typeface="+mn-lt"/>
                <a:ea typeface="+mn-ea"/>
              </a:defRPr>
            </a:lvl3pPr>
            <a:lvl4pPr marL="1600200" indent="-228600" algn="l" defTabSz="914400" rtl="0" eaLnBrk="0" fontAlgn="base" hangingPunct="0">
              <a:lnSpc>
                <a:spcPct val="100000"/>
              </a:lnSpc>
              <a:spcBef>
                <a:spcPct val="20000"/>
              </a:spcBef>
              <a:spcAft>
                <a:spcPct val="0"/>
              </a:spcAft>
              <a:buClr>
                <a:schemeClr val="accent2"/>
              </a:buClr>
              <a:buSzPct val="55000"/>
              <a:buFont typeface="Wingdings" panose="05000000000000000000" pitchFamily="2" charset="2"/>
              <a:buChar char="n"/>
              <a:defRPr kumimoji="0" lang="zh-CN" altLang="en-US" sz="2000" b="0" i="0" u="none" baseline="0">
                <a:solidFill>
                  <a:schemeClr val="tx1"/>
                </a:solidFill>
                <a:latin typeface="+mn-lt"/>
                <a:ea typeface="+mn-ea"/>
              </a:defRPr>
            </a:lvl4pPr>
            <a:lvl5pPr marL="2057400" indent="-228600" algn="l" defTabSz="914400" rtl="0" eaLnBrk="0" fontAlgn="base" hangingPunct="0">
              <a:lnSpc>
                <a:spcPct val="100000"/>
              </a:lnSpc>
              <a:spcBef>
                <a:spcPct val="20000"/>
              </a:spcBef>
              <a:spcAft>
                <a:spcPct val="0"/>
              </a:spcAft>
              <a:buClr>
                <a:schemeClr val="accent1"/>
              </a:buClr>
              <a:buSzPct val="50000"/>
              <a:buFont typeface="Wingdings" panose="05000000000000000000" pitchFamily="2" charset="2"/>
              <a:buChar char="n"/>
              <a:defRPr kumimoji="0" lang="zh-CN" altLang="en-US" sz="2000" b="0" i="0" u="none" baseline="0">
                <a:solidFill>
                  <a:schemeClr val="tx1"/>
                </a:solidFill>
                <a:latin typeface="+mn-lt"/>
                <a:ea typeface="+mn-ea"/>
              </a:defRPr>
            </a:lvl5pPr>
            <a:lvl6pPr marL="25146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6pPr>
            <a:lvl7pPr marL="29718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7pPr>
            <a:lvl8pPr marL="34290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8pPr>
            <a:lvl9pPr marL="3886200" indent="-228600" algn="l" rtl="0" fontAlgn="base">
              <a:spcBef>
                <a:spcPct val="20000"/>
              </a:spcBef>
              <a:spcAft>
                <a:spcPct val="0"/>
              </a:spcAft>
              <a:buClr>
                <a:schemeClr val="accent1"/>
              </a:buClr>
              <a:buSzPct val="50000"/>
              <a:buFont typeface="Wingdings" panose="05000000000000000000" pitchFamily="2" charset="2"/>
              <a:buChar char="n"/>
              <a:defRPr lang="zh-CN" altLang="en-US" sz="2000">
                <a:solidFill>
                  <a:schemeClr val="tx1"/>
                </a:solidFill>
                <a:latin typeface="+mn-lt"/>
                <a:ea typeface="+mn-ea"/>
              </a:defRPr>
            </a:lvl9pPr>
          </a:lstStyle>
          <a:p>
            <a:pPr lvl="0" eaLnBrk="1" hangingPunct="1">
              <a:lnSpc>
                <a:spcPct val="160000"/>
              </a:lnSpc>
              <a:spcBef>
                <a:spcPct val="0"/>
              </a:spcBef>
              <a:buClrTx/>
              <a:buFontTx/>
              <a:buNone/>
            </a:pPr>
            <a:r>
              <a:rPr lang="zh-CN" altLang="en-US" sz="2800" b="1">
                <a:solidFill>
                  <a:srgbClr val="000000"/>
                </a:solidFill>
                <a:latin typeface="楷体_GB2312" pitchFamily="49" charset="-122"/>
              </a:rPr>
              <a:t>就是评价真实性得综合指标,发现真正患者与非患者得总能力。</a:t>
            </a:r>
          </a:p>
          <a:p>
            <a:pPr lvl="0" eaLnBrk="1" hangingPunct="1">
              <a:lnSpc>
                <a:spcPct val="160000"/>
              </a:lnSpc>
              <a:buNone/>
            </a:pPr>
            <a:r>
              <a:rPr lang="zh-CN" altLang="en-US" b="1">
                <a:solidFill>
                  <a:srgbClr val="000000"/>
                </a:solidFill>
                <a:latin typeface="楷体_GB2312" pitchFamily="49" charset="-122"/>
              </a:rPr>
              <a:t>     尤登指数＝灵敏度＋特异度－</a:t>
            </a:r>
            <a:r>
              <a:rPr lang="en-US" altLang="zh-CN" b="1">
                <a:solidFill>
                  <a:srgbClr val="000000"/>
                </a:solidFill>
                <a:latin typeface="楷体_GB2312" pitchFamily="49" charset="-122"/>
              </a:rPr>
              <a:t>1</a:t>
            </a:r>
          </a:p>
          <a:p>
            <a:pPr lvl="0" eaLnBrk="1" hangingPunct="1">
              <a:lnSpc>
                <a:spcPct val="160000"/>
              </a:lnSpc>
              <a:buNone/>
            </a:pPr>
            <a:r>
              <a:rPr lang="en-US" altLang="zh-CN" sz="2800" b="1">
                <a:solidFill>
                  <a:srgbClr val="000000"/>
                </a:solidFill>
                <a:latin typeface="楷体_GB2312" pitchFamily="49" charset="-122"/>
              </a:rPr>
              <a:t> </a:t>
            </a:r>
            <a:r>
              <a:rPr lang="zh-CN" altLang="en-US" sz="2800" b="1">
                <a:solidFill>
                  <a:srgbClr val="000000"/>
                </a:solidFill>
              </a:rPr>
              <a:t>范围０～１,</a:t>
            </a:r>
            <a:r>
              <a:rPr lang="zh-CN" altLang="en-US" sz="2800" b="1">
                <a:solidFill>
                  <a:srgbClr val="000000"/>
                </a:solidFill>
                <a:latin typeface="楷体_GB2312" pitchFamily="49" charset="-122"/>
              </a:rPr>
              <a:t>越接近</a:t>
            </a:r>
            <a:r>
              <a:rPr lang="en-US" altLang="zh-CN" sz="2800" b="1">
                <a:solidFill>
                  <a:srgbClr val="000000"/>
                </a:solidFill>
                <a:latin typeface="楷体_GB2312" pitchFamily="49" charset="-122"/>
              </a:rPr>
              <a:t>1</a:t>
            </a:r>
            <a:r>
              <a:rPr lang="zh-CN" altLang="en-US" sz="2800" b="1">
                <a:solidFill>
                  <a:srgbClr val="000000"/>
                </a:solidFill>
                <a:latin typeface="楷体_GB2312" pitchFamily="49" charset="-122"/>
              </a:rPr>
              <a:t>,</a:t>
            </a:r>
            <a:r>
              <a:rPr lang="zh-CN" altLang="en-US" sz="2800" b="1">
                <a:solidFill>
                  <a:srgbClr val="000000"/>
                </a:solidFill>
              </a:rPr>
              <a:t>诊断试验得真实性越好。</a:t>
            </a:r>
            <a:endParaRPr lang="zh-CN" altLang="en-US" sz="2800" b="1">
              <a:solidFill>
                <a:srgbClr val="000000"/>
              </a:solidFill>
              <a:latin typeface="楷体_GB2312" pitchFamily="49" charset="-122"/>
            </a:endParaRPr>
          </a:p>
          <a:p>
            <a:pPr lvl="0" eaLnBrk="1" hangingPunct="1">
              <a:buChar char="•"/>
            </a:pPr>
            <a:endParaRPr lang="zh-CN" altLang="en-US" sz="2800" b="1">
              <a:solidFill>
                <a:srgbClr val="000000"/>
              </a:solidFill>
              <a:latin typeface="楷体_GB2312" pitchFamily="49" charset="-122"/>
            </a:endParaRPr>
          </a:p>
        </p:txBody>
      </p:sp>
    </p:spTree>
  </p:cSld>
  <p:clrMapOvr>
    <a:masterClrMapping/>
  </p:clrMapOvr>
  <p:transition>
    <p:wheel spokes="3"/>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6322" name="Rectangle 2"/>
          <p:cNvSpPr/>
          <p:nvPr/>
        </p:nvSpPr>
        <p:spPr>
          <a:xfrm>
            <a:off x="0" y="404812"/>
            <a:ext cx="9144000" cy="5761038"/>
          </a:xfrm>
          <a:prstGeom prst="rect">
            <a:avLst/>
          </a:prstGeom>
          <a:solidFill>
            <a:schemeClr val="bg1"/>
          </a:solidFill>
          <a:ln>
            <a:noFill/>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lnSpc>
                <a:spcPct val="130000"/>
              </a:lnSpc>
              <a:spcBef>
                <a:spcPct val="20000"/>
              </a:spcBef>
              <a:buClr>
                <a:schemeClr val="folHlink"/>
              </a:buClr>
              <a:buSzPct val="60000"/>
              <a:buFont typeface="Wingdings" panose="05000000000000000000" pitchFamily="2" charset="2"/>
            </a:pPr>
            <a:r>
              <a:rPr kumimoji="1" lang="en-US" altLang="zh-CN" sz="3200">
                <a:solidFill>
                  <a:srgbClr val="000000"/>
                </a:solidFill>
                <a:latin typeface="Times New Roman" panose="02020603050405020304" pitchFamily="18" charset="0"/>
              </a:rPr>
              <a:t>7、 </a:t>
            </a:r>
            <a:r>
              <a:rPr kumimoji="1" lang="zh-CN" altLang="en-US" sz="3200" b="1">
                <a:solidFill>
                  <a:srgbClr val="000000"/>
                </a:solidFill>
                <a:latin typeface="Times New Roman" panose="02020603050405020304" pitchFamily="18" charset="0"/>
              </a:rPr>
              <a:t>似然比</a:t>
            </a:r>
            <a:r>
              <a:rPr lang="zh-CN" altLang="en-US" sz="2000" b="1">
                <a:solidFill>
                  <a:srgbClr val="000000"/>
                </a:solidFill>
                <a:latin typeface="Tahoma" panose="020b0604030504040204" pitchFamily="34" charset="0"/>
              </a:rPr>
              <a:t>   </a:t>
            </a:r>
            <a:r>
              <a:rPr lang="en-US" altLang="zh-CN" sz="3200" b="1" i="1">
                <a:solidFill>
                  <a:srgbClr val="000000"/>
                </a:solidFill>
                <a:latin typeface="Times New Roman" panose="02020603050405020304" pitchFamily="18" charset="0"/>
              </a:rPr>
              <a:t>likelihood ratio</a:t>
            </a:r>
            <a:r>
              <a:rPr lang="en-US" altLang="zh-CN" sz="3200" i="1">
                <a:solidFill>
                  <a:srgbClr val="000000"/>
                </a:solidFill>
                <a:latin typeface="Times New Roman" panose="02020603050405020304" pitchFamily="18" charset="0"/>
              </a:rPr>
              <a:t>,</a:t>
            </a:r>
            <a:r>
              <a:rPr lang="en-US" altLang="zh-CN" sz="3400" i="1">
                <a:solidFill>
                  <a:srgbClr val="000000"/>
                </a:solidFill>
                <a:latin typeface="Tahoma" panose="020b0604030504040204" pitchFamily="34" charset="0"/>
                <a:ea typeface="黑体" panose="02010609060101010101" pitchFamily="49" charset="-122"/>
              </a:rPr>
              <a:t> </a:t>
            </a:r>
            <a:r>
              <a:rPr lang="en-US" altLang="zh-CN" sz="3200" i="1">
                <a:solidFill>
                  <a:srgbClr val="000000"/>
                </a:solidFill>
                <a:latin typeface="Tahoma" panose="020b0604030504040204" pitchFamily="34" charset="0"/>
                <a:ea typeface="黑体" panose="02010609060101010101" pitchFamily="49" charset="-122"/>
              </a:rPr>
              <a:t>LR </a:t>
            </a:r>
            <a:r>
              <a:rPr lang="en-US" altLang="zh-CN" sz="3200">
                <a:solidFill>
                  <a:srgbClr val="000000"/>
                </a:solidFill>
                <a:latin typeface="Tahoma" panose="020b0604030504040204" pitchFamily="34" charset="0"/>
                <a:ea typeface="黑体" panose="02010609060101010101" pitchFamily="49" charset="-122"/>
              </a:rPr>
              <a:t>:</a:t>
            </a:r>
            <a:endParaRPr lang="en-US" altLang="zh-CN" sz="3200">
              <a:solidFill>
                <a:srgbClr val="000000"/>
              </a:solidFill>
              <a:latin typeface="楷体_GB2312" pitchFamily="49" charset="-122"/>
            </a:endParaRPr>
          </a:p>
          <a:p>
            <a:pPr marL="342900" lvl="0" indent="-342900" eaLnBrk="1" hangingPunct="1">
              <a:lnSpc>
                <a:spcPct val="130000"/>
              </a:lnSpc>
              <a:spcBef>
                <a:spcPct val="20000"/>
              </a:spcBef>
              <a:buClr>
                <a:schemeClr val="folHlink"/>
              </a:buClr>
              <a:buSzPct val="60000"/>
              <a:buFont typeface="Wingdings" panose="05000000000000000000" pitchFamily="2" charset="2"/>
            </a:pPr>
            <a:r>
              <a:rPr lang="en-US" altLang="zh-CN" sz="2800" b="1">
                <a:solidFill>
                  <a:srgbClr val="000000"/>
                </a:solidFill>
                <a:latin typeface="楷体_GB2312" pitchFamily="49" charset="-122"/>
              </a:rPr>
              <a:t>    </a:t>
            </a:r>
            <a:r>
              <a:rPr lang="zh-CN" altLang="en-US" sz="2400" b="1">
                <a:solidFill>
                  <a:srgbClr val="000000"/>
                </a:solidFill>
                <a:latin typeface="楷体_GB2312" pitchFamily="49" charset="-122"/>
              </a:rPr>
              <a:t>诊断试验得结果在患者中出现得概率与非患者中出现概率之比。</a:t>
            </a:r>
          </a:p>
          <a:p>
            <a:pPr marL="342900" lvl="0" indent="-342900" eaLnBrk="1" hangingPunct="1">
              <a:lnSpc>
                <a:spcPct val="110000"/>
              </a:lnSpc>
              <a:spcBef>
                <a:spcPct val="20000"/>
              </a:spcBef>
              <a:buClr>
                <a:schemeClr val="folHlink"/>
              </a:buClr>
              <a:buSzPct val="60000"/>
              <a:buFont typeface="Wingdings" panose="05000000000000000000" pitchFamily="2" charset="2"/>
            </a:pPr>
            <a:r>
              <a:rPr kumimoji="1" lang="zh-CN" altLang="en-US" sz="2400" b="1">
                <a:solidFill>
                  <a:srgbClr val="000000"/>
                </a:solidFill>
                <a:latin typeface="楷体_GB2312" pitchFamily="49" charset="-122"/>
              </a:rPr>
              <a:t>  阳性似然比(</a:t>
            </a:r>
            <a:r>
              <a:rPr kumimoji="1" lang="en-US" altLang="zh-CN" sz="2400" b="1">
                <a:solidFill>
                  <a:srgbClr val="000000"/>
                </a:solidFill>
                <a:latin typeface="楷体_GB2312" pitchFamily="49" charset="-122"/>
              </a:rPr>
              <a:t>+LV</a:t>
            </a:r>
            <a:r>
              <a:rPr kumimoji="1" lang="zh-CN" altLang="en-US" sz="2400" b="1">
                <a:solidFill>
                  <a:srgbClr val="000000"/>
                </a:solidFill>
                <a:latin typeface="楷体_GB2312" pitchFamily="49" charset="-122"/>
              </a:rPr>
              <a:t>)</a:t>
            </a:r>
            <a:r>
              <a:rPr kumimoji="1" lang="en-US" altLang="zh-CN" sz="2400" b="1">
                <a:solidFill>
                  <a:srgbClr val="000000"/>
                </a:solidFill>
                <a:latin typeface="Tahoma" panose="020b0604030504040204" pitchFamily="34" charset="0"/>
              </a:rPr>
              <a:t>=</a:t>
            </a:r>
            <a:r>
              <a:rPr kumimoji="1" lang="zh-CN" altLang="en-US" sz="2400" b="1">
                <a:solidFill>
                  <a:srgbClr val="000000"/>
                </a:solidFill>
                <a:latin typeface="Tahoma" panose="020b0604030504040204" pitchFamily="34" charset="0"/>
              </a:rPr>
              <a:t>真阳性率</a:t>
            </a:r>
            <a:r>
              <a:rPr kumimoji="1" lang="en-US" altLang="zh-CN" sz="2400" b="1">
                <a:solidFill>
                  <a:srgbClr val="000000"/>
                </a:solidFill>
                <a:latin typeface="Tahoma" panose="020b0604030504040204" pitchFamily="34" charset="0"/>
              </a:rPr>
              <a:t>/</a:t>
            </a:r>
            <a:r>
              <a:rPr kumimoji="1" lang="zh-CN" altLang="en-US" sz="2400" b="1">
                <a:solidFill>
                  <a:srgbClr val="000000"/>
                </a:solidFill>
                <a:latin typeface="Tahoma" panose="020b0604030504040204" pitchFamily="34" charset="0"/>
              </a:rPr>
              <a:t>假阳性率</a:t>
            </a:r>
          </a:p>
          <a:p>
            <a:pPr marL="342900" lvl="0" indent="-342900" eaLnBrk="1" hangingPunct="1">
              <a:lnSpc>
                <a:spcPct val="110000"/>
              </a:lnSpc>
              <a:spcBef>
                <a:spcPct val="20000"/>
              </a:spcBef>
              <a:buClr>
                <a:schemeClr val="folHlink"/>
              </a:buClr>
              <a:buSzPct val="60000"/>
              <a:buFont typeface="Wingdings" panose="05000000000000000000" pitchFamily="2" charset="2"/>
            </a:pPr>
            <a:r>
              <a:rPr kumimoji="1" lang="zh-CN" altLang="en-US" sz="2400" b="1">
                <a:solidFill>
                  <a:srgbClr val="000000"/>
                </a:solidFill>
                <a:latin typeface="Tahoma" panose="020b0604030504040204" pitchFamily="34" charset="0"/>
              </a:rPr>
              <a:t>                                 </a:t>
            </a:r>
            <a:r>
              <a:rPr kumimoji="1" lang="en-US" altLang="zh-CN" sz="2400" b="1">
                <a:solidFill>
                  <a:srgbClr val="000000"/>
                </a:solidFill>
                <a:latin typeface="Tahoma" panose="020b0604030504040204" pitchFamily="34" charset="0"/>
              </a:rPr>
              <a:t>=[a/(a+c)]/[b/(b+d)]=Se/</a:t>
            </a:r>
            <a:r>
              <a:rPr kumimoji="1" lang="en-US" altLang="zh-CN" sz="2400" b="1">
                <a:solidFill>
                  <a:srgbClr val="000000"/>
                </a:solidFill>
                <a:latin typeface="Tahoma" panose="020b0604030504040204" pitchFamily="34" charset="0"/>
                <a:sym typeface="Symbol" panose="05050102010706020507" pitchFamily="18" charset="2"/>
              </a:rPr>
              <a:t></a:t>
            </a:r>
            <a:endParaRPr kumimoji="1" lang="en-US" altLang="zh-CN" sz="2400" b="1">
              <a:solidFill>
                <a:srgbClr val="000000"/>
              </a:solidFill>
              <a:latin typeface="Tahoma" panose="020b0604030504040204" pitchFamily="34" charset="0"/>
            </a:endParaRPr>
          </a:p>
          <a:p>
            <a:pPr marL="342900" lvl="0" indent="-342900" eaLnBrk="1" hangingPunct="1">
              <a:lnSpc>
                <a:spcPct val="110000"/>
              </a:lnSpc>
              <a:spcBef>
                <a:spcPct val="20000"/>
              </a:spcBef>
              <a:buClr>
                <a:schemeClr val="folHlink"/>
              </a:buClr>
              <a:buSzPct val="60000"/>
              <a:buFont typeface="Wingdings" panose="05000000000000000000" pitchFamily="2" charset="2"/>
            </a:pPr>
            <a:r>
              <a:rPr kumimoji="1" lang="en-US" altLang="zh-CN" sz="2400" b="1">
                <a:solidFill>
                  <a:srgbClr val="000000"/>
                </a:solidFill>
                <a:latin typeface="楷体_GB2312" pitchFamily="49" charset="-122"/>
              </a:rPr>
              <a:t>  </a:t>
            </a:r>
            <a:r>
              <a:rPr kumimoji="1" lang="zh-CN" altLang="en-US" sz="2400" b="1">
                <a:solidFill>
                  <a:srgbClr val="000000"/>
                </a:solidFill>
                <a:latin typeface="楷体_GB2312" pitchFamily="49" charset="-122"/>
              </a:rPr>
              <a:t>阴性似然比(</a:t>
            </a:r>
            <a:r>
              <a:rPr kumimoji="1" lang="en-US" altLang="zh-CN" sz="2400" b="1">
                <a:solidFill>
                  <a:srgbClr val="000000"/>
                </a:solidFill>
                <a:latin typeface="楷体_GB2312" pitchFamily="49" charset="-122"/>
              </a:rPr>
              <a:t>-LV ) </a:t>
            </a:r>
            <a:r>
              <a:rPr kumimoji="1" lang="en-US" altLang="zh-CN" sz="2400" b="1">
                <a:solidFill>
                  <a:srgbClr val="000000"/>
                </a:solidFill>
                <a:latin typeface="Tahoma" panose="020b0604030504040204" pitchFamily="34" charset="0"/>
              </a:rPr>
              <a:t>=</a:t>
            </a:r>
            <a:r>
              <a:rPr kumimoji="1" lang="zh-CN" altLang="en-US" sz="2400" b="1">
                <a:solidFill>
                  <a:srgbClr val="000000"/>
                </a:solidFill>
                <a:latin typeface="Tahoma" panose="020b0604030504040204" pitchFamily="34" charset="0"/>
              </a:rPr>
              <a:t>假阴性率</a:t>
            </a:r>
            <a:r>
              <a:rPr kumimoji="1" lang="en-US" altLang="zh-CN" sz="2400" b="1">
                <a:solidFill>
                  <a:srgbClr val="000000"/>
                </a:solidFill>
                <a:latin typeface="Tahoma" panose="020b0604030504040204" pitchFamily="34" charset="0"/>
              </a:rPr>
              <a:t>/</a:t>
            </a:r>
            <a:r>
              <a:rPr kumimoji="1" lang="zh-CN" altLang="en-US" sz="2400" b="1">
                <a:solidFill>
                  <a:srgbClr val="000000"/>
                </a:solidFill>
                <a:latin typeface="Tahoma" panose="020b0604030504040204" pitchFamily="34" charset="0"/>
              </a:rPr>
              <a:t>真阴性率</a:t>
            </a:r>
          </a:p>
          <a:p>
            <a:pPr marL="342900" lvl="0" indent="-342900" eaLnBrk="1" hangingPunct="1">
              <a:lnSpc>
                <a:spcPct val="110000"/>
              </a:lnSpc>
              <a:spcBef>
                <a:spcPct val="20000"/>
              </a:spcBef>
              <a:buClr>
                <a:schemeClr val="folHlink"/>
              </a:buClr>
              <a:buSzPct val="60000"/>
              <a:buFont typeface="Wingdings" panose="05000000000000000000" pitchFamily="2" charset="2"/>
            </a:pPr>
            <a:r>
              <a:rPr kumimoji="1" lang="zh-CN" altLang="en-US" sz="2400" b="1">
                <a:solidFill>
                  <a:srgbClr val="000000"/>
                </a:solidFill>
                <a:latin typeface="Tahoma" panose="020b0604030504040204" pitchFamily="34" charset="0"/>
              </a:rPr>
              <a:t>                                        </a:t>
            </a:r>
            <a:r>
              <a:rPr kumimoji="1" lang="en-US" altLang="zh-CN" sz="2400" b="1">
                <a:solidFill>
                  <a:srgbClr val="000000"/>
                </a:solidFill>
                <a:latin typeface="Tahoma" panose="020b0604030504040204" pitchFamily="34" charset="0"/>
              </a:rPr>
              <a:t>= [c/(a+c)]/[d/(b+d)]=β/Sp</a:t>
            </a:r>
          </a:p>
        </p:txBody>
      </p:sp>
      <p:graphicFrame>
        <p:nvGraphicFramePr>
          <p:cNvPr id="56323" name="Group 57"/>
          <p:cNvGraphicFramePr>
            <a:graphicFrameLocks noGrp="1"/>
          </p:cNvGraphicFramePr>
          <p:nvPr/>
        </p:nvGraphicFramePr>
        <p:xfrm>
          <a:off x="0" y="4221162"/>
          <a:ext cx="3922712" cy="2480945"/>
        </p:xfrm>
        <a:graphic>
          <a:graphicData uri="http://schemas.openxmlformats.org/drawingml/2006/table">
            <a:tbl>
              <a:tblPr/>
              <a:tblGrid>
                <a:gridCol w="838200"/>
                <a:gridCol w="1014412"/>
                <a:gridCol w="1003300"/>
                <a:gridCol w="1066800"/>
              </a:tblGrid>
              <a:tr h="53022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待评</a:t>
                      </a:r>
                    </a:p>
                  </a:txBody>
                  <a:tcPr anchor="ctr">
                    <a:lnL>
                      <a:noFill/>
                    </a:lnL>
                    <a:lnR>
                      <a:noFill/>
                    </a:lnR>
                    <a:lnT w="28575">
                      <a:solidFill>
                        <a:schemeClr val="hlink"/>
                      </a:solidFill>
                      <a:miter lim="800000"/>
                    </a:lnT>
                    <a:lnB>
                      <a:noFill/>
                    </a:lnB>
                    <a:solidFill>
                      <a:srgbClr val="CCFFFF"/>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Tahoma" panose="020b0604030504040204" pitchFamily="34" charset="0"/>
                        </a:rPr>
                        <a:t>金标准</a:t>
                      </a:r>
                    </a:p>
                  </a:txBody>
                  <a:tcPr anchor="ctr">
                    <a:lnL>
                      <a:noFill/>
                    </a:lnL>
                    <a:lnR>
                      <a:noFill/>
                    </a:lnR>
                    <a:lnT w="28575">
                      <a:solidFill>
                        <a:schemeClr val="hlink"/>
                      </a:solidFill>
                      <a:miter lim="800000"/>
                    </a:lnT>
                    <a:lnB w="12700">
                      <a:solidFill>
                        <a:schemeClr val="bg2"/>
                      </a:solidFill>
                      <a:miter lim="800000"/>
                    </a:lnB>
                    <a:solidFill>
                      <a:srgbClr val="CCFFFF"/>
                    </a:solidFill>
                  </a:tcPr>
                </a:tc>
                <a:tc hMerge="1">
                  <a:txBody>
                    <a:bodyPr vert="horz" wrap="square"/>
                    <a:lstStyle/>
                    <a:p/>
                  </a:txBody>
                  <a:tcPr>
                    <a:lnT w="28575">
                      <a:solidFill>
                        <a:schemeClr val="hlink"/>
                      </a:solidFill>
                      <a:miter lim="800000"/>
                    </a:lnT>
                    <a:lnB w="12700">
                      <a:solidFill>
                        <a:schemeClr val="bg2"/>
                      </a:solidFill>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28575">
                      <a:solidFill>
                        <a:schemeClr val="hlink"/>
                      </a:solidFill>
                      <a:miter lim="800000"/>
                    </a:lnT>
                    <a:lnB>
                      <a:noFill/>
                    </a:lnB>
                    <a:solidFill>
                      <a:srgbClr val="CCFFFF"/>
                    </a:solidFill>
                  </a:tcPr>
                </a:tc>
              </a:tr>
              <a:tr h="3603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未患病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r>
              <a:tr h="4714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Arial" pitchFamily="34" charset="0"/>
                        </a:rPr>
                        <a:t>＋</a:t>
                      </a:r>
                    </a:p>
                  </a:txBody>
                  <a:tcPr anchor="ctr">
                    <a:lnL>
                      <a:noFill/>
                    </a:lnL>
                    <a:lnR>
                      <a:noFill/>
                    </a:lnR>
                    <a:lnT w="28575">
                      <a:solidFill>
                        <a:prstClr val="black"/>
                      </a:solidFill>
                      <a:miter lim="800000"/>
                    </a:lnT>
                    <a:lnB>
                      <a:noFill/>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a</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b</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a+b</a:t>
                      </a:r>
                    </a:p>
                  </a:txBody>
                  <a:tcPr anchor="ctr">
                    <a:lnL>
                      <a:noFill/>
                    </a:lnL>
                    <a:lnR>
                      <a:noFill/>
                    </a:lnR>
                    <a:lnT w="28575">
                      <a:solidFill>
                        <a:prstClr val="black"/>
                      </a:solidFill>
                      <a:miter lim="800000"/>
                    </a:lnT>
                    <a:lnB>
                      <a:noFill/>
                    </a:lnB>
                    <a:solidFill>
                      <a:srgbClr val="CCFFFF"/>
                    </a:solidFill>
                  </a:tcPr>
                </a:tc>
              </a:tr>
              <a:tr h="47307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Arial" pitchFamily="34" charset="0"/>
                        </a:rPr>
                        <a:t>－</a:t>
                      </a:r>
                    </a:p>
                  </a:txBody>
                  <a:tcPr anchor="ctr">
                    <a:lnL>
                      <a:noFill/>
                    </a:lnL>
                    <a:lnR>
                      <a:noFill/>
                    </a:lnR>
                    <a:lnT>
                      <a:noFill/>
                    </a:lnT>
                    <a:lnB w="12700">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c</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d</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c+d</a:t>
                      </a:r>
                    </a:p>
                  </a:txBody>
                  <a:tcPr anchor="ctr">
                    <a:lnL>
                      <a:noFill/>
                    </a:lnL>
                    <a:lnR>
                      <a:noFill/>
                    </a:lnR>
                    <a:lnT>
                      <a:noFill/>
                    </a:lnT>
                    <a:lnB w="12700">
                      <a:solidFill>
                        <a:prstClr val="black"/>
                      </a:solidFill>
                      <a:miter lim="800000"/>
                    </a:lnB>
                    <a:solidFill>
                      <a:srgbClr val="CCFFFF"/>
                    </a:solidFill>
                  </a:tcPr>
                </a:tc>
              </a:tr>
              <a:tr h="44608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a+c</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b="1">
                          <a:solidFill>
                            <a:srgbClr val="000000"/>
                          </a:solidFill>
                          <a:latin typeface="Tahoma" panose="020b0604030504040204" pitchFamily="34" charset="0"/>
                        </a:rPr>
                        <a:t>b+d</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000" b="1">
                          <a:solidFill>
                            <a:srgbClr val="000000"/>
                          </a:solidFill>
                          <a:latin typeface="Tahoma" panose="020b0604030504040204" pitchFamily="34" charset="0"/>
                        </a:rPr>
                        <a:t>N</a:t>
                      </a:r>
                    </a:p>
                  </a:txBody>
                  <a:tcPr anchor="ctr">
                    <a:lnL>
                      <a:noFill/>
                    </a:lnL>
                    <a:lnR>
                      <a:noFill/>
                    </a:lnR>
                    <a:lnT w="12700">
                      <a:solidFill>
                        <a:prstClr val="black"/>
                      </a:solidFill>
                      <a:miter lim="800000"/>
                    </a:lnT>
                    <a:lnB w="28575">
                      <a:solidFill>
                        <a:schemeClr val="hlink"/>
                      </a:solidFill>
                      <a:miter lim="800000"/>
                    </a:lnB>
                    <a:solidFill>
                      <a:srgbClr val="CCFFFF"/>
                    </a:solidFill>
                  </a:tcPr>
                </a:tc>
              </a:tr>
            </a:tbl>
          </a:graphicData>
        </a:graphic>
      </p:graphicFrame>
    </p:spTree>
  </p:cSld>
  <p:clrMapOvr>
    <a:masterClrMapping/>
  </p:clrMapOvr>
  <p:transition>
    <p:wheel spokes="3"/>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7346" name="Rectangle 2"/>
          <p:cNvSpPr/>
          <p:nvPr/>
        </p:nvSpPr>
        <p:spPr>
          <a:xfrm>
            <a:off x="0" y="404812"/>
            <a:ext cx="8820150" cy="5761038"/>
          </a:xfrm>
          <a:prstGeom prst="rect">
            <a:avLst/>
          </a:prstGeom>
          <a:solidFill>
            <a:schemeClr val="bg1"/>
          </a:solidFill>
          <a:ln>
            <a:noFill/>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lnSpc>
                <a:spcPct val="130000"/>
              </a:lnSpc>
              <a:spcBef>
                <a:spcPct val="20000"/>
              </a:spcBef>
              <a:buClr>
                <a:schemeClr val="folHlink"/>
              </a:buClr>
              <a:buSzPct val="60000"/>
              <a:buFont typeface="Wingdings" panose="05000000000000000000" pitchFamily="2" charset="2"/>
            </a:pPr>
            <a:r>
              <a:rPr kumimoji="1" lang="zh-CN" altLang="en-US" sz="3200" b="1">
                <a:solidFill>
                  <a:srgbClr val="000000"/>
                </a:solidFill>
                <a:latin typeface="Times New Roman" panose="02020603050405020304" pitchFamily="18" charset="0"/>
              </a:rPr>
              <a:t>预测值</a:t>
            </a:r>
            <a:r>
              <a:rPr lang="zh-CN" altLang="en-US" sz="2000" b="1">
                <a:solidFill>
                  <a:srgbClr val="000000"/>
                </a:solidFill>
                <a:latin typeface="Tahoma" panose="020b0604030504040204" pitchFamily="34" charset="0"/>
              </a:rPr>
              <a:t>   </a:t>
            </a:r>
            <a:r>
              <a:rPr lang="en-US" altLang="zh-CN" sz="3200" b="1" i="1">
                <a:solidFill>
                  <a:srgbClr val="000000"/>
                </a:solidFill>
                <a:latin typeface="Times New Roman" panose="02020603050405020304" pitchFamily="18" charset="0"/>
              </a:rPr>
              <a:t>predictive value , PV</a:t>
            </a:r>
            <a:r>
              <a:rPr lang="zh-CN" altLang="en-US" sz="3200" b="1" i="1">
                <a:solidFill>
                  <a:srgbClr val="000000"/>
                </a:solidFill>
                <a:latin typeface="Times New Roman" panose="02020603050405020304" pitchFamily="18" charset="0"/>
              </a:rPr>
              <a:t>:</a:t>
            </a:r>
          </a:p>
          <a:p>
            <a:pPr marL="342900" lvl="0" indent="-342900" eaLnBrk="1" hangingPunct="1">
              <a:lnSpc>
                <a:spcPct val="120000"/>
              </a:lnSpc>
            </a:pPr>
            <a:r>
              <a:rPr lang="zh-CN" altLang="en-US" sz="3400">
                <a:solidFill>
                  <a:srgbClr val="000000"/>
                </a:solidFill>
                <a:latin typeface="楷体_GB2312" pitchFamily="49" charset="-122"/>
              </a:rPr>
              <a:t>   </a:t>
            </a:r>
            <a:endParaRPr lang="zh-CN" altLang="en-US" sz="2800">
              <a:solidFill>
                <a:srgbClr val="000000"/>
              </a:solidFill>
              <a:latin typeface="楷体_GB2312" pitchFamily="49" charset="-122"/>
            </a:endParaRPr>
          </a:p>
          <a:p>
            <a:pPr marL="342900" lvl="0" indent="-342900" eaLnBrk="1" hangingPunct="1">
              <a:lnSpc>
                <a:spcPct val="120000"/>
              </a:lnSpc>
              <a:spcBef>
                <a:spcPct val="20000"/>
              </a:spcBef>
              <a:buClr>
                <a:schemeClr val="folHlink"/>
              </a:buClr>
              <a:buSzPct val="60000"/>
              <a:buFont typeface="Wingdings" panose="05000000000000000000" pitchFamily="2" charset="2"/>
            </a:pPr>
            <a:r>
              <a:rPr kumimoji="1" lang="zh-CN" altLang="en-US" sz="2800">
                <a:solidFill>
                  <a:srgbClr val="000000"/>
                </a:solidFill>
                <a:latin typeface="楷体_GB2312" pitchFamily="49" charset="-122"/>
              </a:rPr>
              <a:t>阳性预测值(</a:t>
            </a:r>
            <a:r>
              <a:rPr kumimoji="1" lang="en-US" altLang="zh-CN" sz="2800">
                <a:solidFill>
                  <a:srgbClr val="000000"/>
                </a:solidFill>
                <a:latin typeface="楷体_GB2312" pitchFamily="49" charset="-122"/>
              </a:rPr>
              <a:t>+PV</a:t>
            </a:r>
            <a:r>
              <a:rPr kumimoji="1" lang="zh-CN" altLang="en-US" sz="2800">
                <a:solidFill>
                  <a:srgbClr val="000000"/>
                </a:solidFill>
                <a:latin typeface="楷体_GB2312" pitchFamily="49" charset="-122"/>
              </a:rPr>
              <a:t>)</a:t>
            </a:r>
            <a:r>
              <a:rPr lang="zh-CN" altLang="en-US" sz="2800">
                <a:solidFill>
                  <a:srgbClr val="000000"/>
                </a:solidFill>
                <a:latin typeface="楷体_GB2312" pitchFamily="49" charset="-122"/>
              </a:rPr>
              <a:t>:阳性试验结果中实际患者得百分率,即诊断试验阳性者患病得概率。</a:t>
            </a:r>
          </a:p>
          <a:p>
            <a:pPr marL="342900" lvl="0" indent="-342900" eaLnBrk="1" hangingPunct="1">
              <a:lnSpc>
                <a:spcPct val="120000"/>
              </a:lnSpc>
              <a:spcBef>
                <a:spcPct val="20000"/>
              </a:spcBef>
              <a:buClr>
                <a:schemeClr val="folHlink"/>
              </a:buClr>
              <a:buSzPct val="60000"/>
              <a:buFont typeface="Wingdings" panose="05000000000000000000" pitchFamily="2" charset="2"/>
            </a:pPr>
            <a:endParaRPr lang="zh-CN" altLang="en-US" sz="2800">
              <a:solidFill>
                <a:srgbClr val="000000"/>
              </a:solidFill>
              <a:latin typeface="楷体_GB2312" pitchFamily="49" charset="-122"/>
            </a:endParaRPr>
          </a:p>
          <a:p>
            <a:pPr marL="342900" lvl="0" indent="-342900" eaLnBrk="1" hangingPunct="1">
              <a:lnSpc>
                <a:spcPct val="120000"/>
              </a:lnSpc>
              <a:spcBef>
                <a:spcPct val="20000"/>
              </a:spcBef>
              <a:buClr>
                <a:schemeClr val="folHlink"/>
              </a:buClr>
              <a:buSzPct val="60000"/>
              <a:buFont typeface="Wingdings" panose="05000000000000000000" pitchFamily="2" charset="2"/>
            </a:pPr>
            <a:r>
              <a:rPr kumimoji="1" lang="zh-CN" altLang="en-US" sz="2800">
                <a:solidFill>
                  <a:srgbClr val="000000"/>
                </a:solidFill>
                <a:latin typeface="楷体_GB2312" pitchFamily="49" charset="-122"/>
              </a:rPr>
              <a:t>阴性预测值(</a:t>
            </a:r>
            <a:r>
              <a:rPr kumimoji="1" lang="en-US" altLang="zh-CN" sz="2800">
                <a:solidFill>
                  <a:srgbClr val="000000"/>
                </a:solidFill>
                <a:latin typeface="楷体_GB2312" pitchFamily="49" charset="-122"/>
              </a:rPr>
              <a:t>-PV</a:t>
            </a:r>
            <a:r>
              <a:rPr kumimoji="1" lang="zh-CN" altLang="en-US" sz="2800">
                <a:solidFill>
                  <a:srgbClr val="000000"/>
                </a:solidFill>
                <a:latin typeface="楷体_GB2312" pitchFamily="49" charset="-122"/>
              </a:rPr>
              <a:t>)</a:t>
            </a:r>
            <a:r>
              <a:rPr lang="zh-CN" altLang="en-US" sz="2800">
                <a:solidFill>
                  <a:srgbClr val="000000"/>
                </a:solidFill>
                <a:latin typeface="楷体_GB2312" pitchFamily="49" charset="-122"/>
              </a:rPr>
              <a:t>:阴性试验结果中实际未患病者得百分率,即诊断试验阴性者未患病得概率。</a:t>
            </a:r>
          </a:p>
          <a:p>
            <a:pPr marL="342900" lvl="0" indent="-342900" eaLnBrk="1" hangingPunct="1">
              <a:lnSpc>
                <a:spcPct val="120000"/>
              </a:lnSpc>
              <a:spcBef>
                <a:spcPct val="20000"/>
              </a:spcBef>
              <a:buClr>
                <a:schemeClr val="folHlink"/>
              </a:buClr>
              <a:buSzPct val="60000"/>
              <a:buFont typeface="Wingdings" panose="05000000000000000000" pitchFamily="2" charset="2"/>
            </a:pPr>
            <a:r>
              <a:rPr lang="zh-CN" altLang="en-US" sz="2800">
                <a:solidFill>
                  <a:srgbClr val="000000"/>
                </a:solidFill>
                <a:latin typeface="楷体_GB2312" pitchFamily="49" charset="-122"/>
              </a:rPr>
              <a:t>    </a:t>
            </a:r>
          </a:p>
        </p:txBody>
      </p:sp>
      <p:graphicFrame>
        <p:nvGraphicFramePr>
          <p:cNvPr id="57347" name="Group 60"/>
          <p:cNvGraphicFramePr>
            <a:graphicFrameLocks noGrp="1"/>
          </p:cNvGraphicFramePr>
          <p:nvPr/>
        </p:nvGraphicFramePr>
        <p:xfrm>
          <a:off x="5435600" y="4514850"/>
          <a:ext cx="3708400" cy="2346960"/>
        </p:xfrm>
        <a:graphic>
          <a:graphicData uri="http://schemas.openxmlformats.org/drawingml/2006/table">
            <a:tbl>
              <a:tblPr/>
              <a:tblGrid>
                <a:gridCol w="765175"/>
                <a:gridCol w="968375"/>
                <a:gridCol w="957262"/>
                <a:gridCol w="1017588"/>
              </a:tblGrid>
              <a:tr h="3540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待评</a:t>
                      </a:r>
                    </a:p>
                  </a:txBody>
                  <a:tcPr anchor="ctr">
                    <a:lnL>
                      <a:noFill/>
                    </a:lnL>
                    <a:lnR>
                      <a:noFill/>
                    </a:lnR>
                    <a:lnT w="28575">
                      <a:solidFill>
                        <a:schemeClr val="hlink"/>
                      </a:solidFill>
                      <a:miter lim="800000"/>
                    </a:lnT>
                    <a:lnB>
                      <a:noFill/>
                    </a:lnB>
                    <a:solidFill>
                      <a:srgbClr val="CCFFFF"/>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金标准</a:t>
                      </a:r>
                    </a:p>
                  </a:txBody>
                  <a:tcPr anchor="ctr">
                    <a:lnL>
                      <a:noFill/>
                    </a:lnL>
                    <a:lnR>
                      <a:noFill/>
                    </a:lnR>
                    <a:lnT w="28575">
                      <a:solidFill>
                        <a:schemeClr val="hlink"/>
                      </a:solidFill>
                      <a:miter lim="800000"/>
                    </a:lnT>
                    <a:lnB w="12700">
                      <a:solidFill>
                        <a:schemeClr val="bg2"/>
                      </a:solidFill>
                      <a:miter lim="800000"/>
                    </a:lnB>
                    <a:solidFill>
                      <a:srgbClr val="CCFFFF"/>
                    </a:solidFill>
                  </a:tcPr>
                </a:tc>
                <a:tc hMerge="1">
                  <a:txBody>
                    <a:bodyPr vert="horz" wrap="square"/>
                    <a:lstStyle/>
                    <a:p/>
                  </a:txBody>
                  <a:tcPr>
                    <a:lnT w="28575">
                      <a:solidFill>
                        <a:schemeClr val="hlink"/>
                      </a:solidFill>
                      <a:miter lim="800000"/>
                    </a:lnT>
                    <a:lnB w="12700">
                      <a:solidFill>
                        <a:schemeClr val="bg2"/>
                      </a:solidFill>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a:solidFill>
                          <a:srgbClr val="000000"/>
                        </a:solidFill>
                        <a:latin typeface="Tahoma" panose="020b0604030504040204" pitchFamily="34" charset="0"/>
                      </a:endParaRPr>
                    </a:p>
                  </a:txBody>
                  <a:tcPr anchor="ctr">
                    <a:lnL>
                      <a:noFill/>
                    </a:lnL>
                    <a:lnR>
                      <a:noFill/>
                    </a:lnR>
                    <a:lnT w="28575">
                      <a:solidFill>
                        <a:schemeClr val="hlink"/>
                      </a:solidFill>
                      <a:miter lim="800000"/>
                    </a:lnT>
                    <a:lnB>
                      <a:noFill/>
                    </a:lnB>
                    <a:solidFill>
                      <a:srgbClr val="CCFFFF"/>
                    </a:solidFill>
                  </a:tcPr>
                </a:tc>
              </a:tr>
              <a:tr h="33655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b="1">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000" b="1">
                          <a:solidFill>
                            <a:srgbClr val="000000"/>
                          </a:solidFill>
                          <a:latin typeface="Tahoma" panose="020b0604030504040204" pitchFamily="34" charset="0"/>
                        </a:rPr>
                        <a:t>未患病</a:t>
                      </a:r>
                    </a:p>
                  </a:txBody>
                  <a:tcPr anchor="ctr">
                    <a:lnL>
                      <a:noFill/>
                    </a:lnL>
                    <a:lnR>
                      <a:noFill/>
                    </a:lnR>
                    <a:lnT w="12700">
                      <a:solidFill>
                        <a:schemeClr val="bg2"/>
                      </a:solidFill>
                      <a:miter lim="800000"/>
                    </a:lnT>
                    <a:lnB w="28575">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a:solidFill>
                          <a:srgbClr val="000000"/>
                        </a:solidFill>
                        <a:latin typeface="Tahoma" panose="020b0604030504040204" pitchFamily="34" charset="0"/>
                      </a:endParaRPr>
                    </a:p>
                  </a:txBody>
                  <a:tcPr anchor="ctr">
                    <a:lnL>
                      <a:noFill/>
                    </a:lnL>
                    <a:lnR>
                      <a:noFill/>
                    </a:lnR>
                    <a:lnT>
                      <a:noFill/>
                    </a:lnT>
                    <a:lnB w="28575">
                      <a:solidFill>
                        <a:prstClr val="black"/>
                      </a:solidFill>
                      <a:miter lim="800000"/>
                    </a:lnB>
                    <a:solidFill>
                      <a:srgbClr val="CCFFFF"/>
                    </a:solidFill>
                  </a:tcPr>
                </a:tc>
              </a:tr>
              <a:tr h="43973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Arial" pitchFamily="34" charset="0"/>
                        </a:rPr>
                        <a:t>＋</a:t>
                      </a:r>
                    </a:p>
                  </a:txBody>
                  <a:tcPr anchor="ctr">
                    <a:lnL>
                      <a:noFill/>
                    </a:lnL>
                    <a:lnR>
                      <a:noFill/>
                    </a:lnR>
                    <a:lnT w="28575">
                      <a:solidFill>
                        <a:prstClr val="black"/>
                      </a:solidFill>
                      <a:miter lim="800000"/>
                    </a:lnT>
                    <a:lnB>
                      <a:noFill/>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a</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b</a:t>
                      </a:r>
                    </a:p>
                  </a:txBody>
                  <a:tcPr anchor="ctr">
                    <a:lnL>
                      <a:noFill/>
                    </a:lnL>
                    <a:lnR>
                      <a:noFill/>
                    </a:lnR>
                    <a:lnT w="28575">
                      <a:solidFill>
                        <a:prstClr val="black"/>
                      </a:solidFill>
                      <a:miter lim="800000"/>
                    </a:lnT>
                    <a:lnB>
                      <a:noFill/>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a+b</a:t>
                      </a:r>
                    </a:p>
                  </a:txBody>
                  <a:tcPr anchor="ctr">
                    <a:lnL>
                      <a:noFill/>
                    </a:lnL>
                    <a:lnR>
                      <a:noFill/>
                    </a:lnR>
                    <a:lnT w="28575">
                      <a:solidFill>
                        <a:prstClr val="black"/>
                      </a:solidFill>
                      <a:miter lim="800000"/>
                    </a:lnT>
                    <a:lnB>
                      <a:noFill/>
                    </a:lnB>
                    <a:solidFill>
                      <a:srgbClr val="CCFFFF"/>
                    </a:solidFill>
                  </a:tcPr>
                </a:tc>
              </a:tr>
              <a:tr h="43973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400" b="1">
                          <a:solidFill>
                            <a:srgbClr val="000000"/>
                          </a:solidFill>
                          <a:latin typeface="Arial" pitchFamily="34" charset="0"/>
                        </a:rPr>
                        <a:t>－</a:t>
                      </a:r>
                    </a:p>
                  </a:txBody>
                  <a:tcPr anchor="ctr">
                    <a:lnL>
                      <a:noFill/>
                    </a:lnL>
                    <a:lnR>
                      <a:noFill/>
                    </a:lnR>
                    <a:lnT>
                      <a:noFill/>
                    </a:lnT>
                    <a:lnB w="12700">
                      <a:solidFill>
                        <a:prstClr val="blac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c</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400" b="1">
                          <a:solidFill>
                            <a:srgbClr val="000000"/>
                          </a:solidFill>
                          <a:latin typeface="Arial" pitchFamily="34" charset="0"/>
                        </a:rPr>
                        <a:t>d</a:t>
                      </a:r>
                    </a:p>
                  </a:txBody>
                  <a:tcPr anchor="ctr">
                    <a:lnL>
                      <a:noFill/>
                    </a:lnL>
                    <a:lnR>
                      <a:noFill/>
                    </a:lnR>
                    <a:lnT>
                      <a:noFill/>
                    </a:lnT>
                    <a:lnB w="12700">
                      <a:solidFill>
                        <a:prstClr val="black"/>
                      </a:solidFill>
                      <a:miter lim="800000"/>
                    </a:lnB>
                    <a:solidFill>
                      <a:srgbClr val="FFFFCC"/>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c+d</a:t>
                      </a:r>
                    </a:p>
                  </a:txBody>
                  <a:tcPr anchor="ctr">
                    <a:lnL>
                      <a:noFill/>
                    </a:lnL>
                    <a:lnR>
                      <a:noFill/>
                    </a:lnR>
                    <a:lnT>
                      <a:noFill/>
                    </a:lnT>
                    <a:lnB w="12700">
                      <a:solidFill>
                        <a:prstClr val="black"/>
                      </a:solidFill>
                      <a:miter lim="800000"/>
                    </a:lnB>
                    <a:solidFill>
                      <a:srgbClr val="CCFFFF"/>
                    </a:solidFill>
                  </a:tcPr>
                </a:tc>
              </a:tr>
              <a:tr h="439738">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endParaRPr lang="zh-CN" altLang="zh-CN" sz="2000">
                        <a:solidFill>
                          <a:srgbClr val="000000"/>
                        </a:solidFill>
                        <a:latin typeface="Tahoma" panose="020b0604030504040204" pitchFamily="34" charset="0"/>
                      </a:endParaRP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a+c</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b+d</a:t>
                      </a:r>
                    </a:p>
                  </a:txBody>
                  <a:tcPr anchor="ctr">
                    <a:lnL>
                      <a:noFill/>
                    </a:lnL>
                    <a:lnR>
                      <a:noFill/>
                    </a:lnR>
                    <a:lnT w="12700">
                      <a:solidFill>
                        <a:prstClr val="black"/>
                      </a:solidFill>
                      <a:miter lim="800000"/>
                    </a:lnT>
                    <a:lnB w="28575">
                      <a:solidFill>
                        <a:schemeClr val="hlink"/>
                      </a:solidFill>
                      <a:miter lim="800000"/>
                    </a:lnB>
                    <a:solidFill>
                      <a:srgbClr val="CCFFFF"/>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000">
                          <a:solidFill>
                            <a:srgbClr val="000000"/>
                          </a:solidFill>
                          <a:latin typeface="Tahoma" panose="020b0604030504040204" pitchFamily="34" charset="0"/>
                        </a:rPr>
                        <a:t>N</a:t>
                      </a:r>
                    </a:p>
                  </a:txBody>
                  <a:tcPr anchor="ctr">
                    <a:lnL>
                      <a:noFill/>
                    </a:lnL>
                    <a:lnR>
                      <a:noFill/>
                    </a:lnR>
                    <a:lnT w="12700">
                      <a:solidFill>
                        <a:prstClr val="black"/>
                      </a:solidFill>
                      <a:miter lim="800000"/>
                    </a:lnT>
                    <a:lnB w="28575">
                      <a:solidFill>
                        <a:schemeClr val="hlink"/>
                      </a:solidFill>
                      <a:miter lim="800000"/>
                    </a:lnB>
                    <a:solidFill>
                      <a:srgbClr val="CCFFFF"/>
                    </a:solidFill>
                  </a:tcPr>
                </a:tc>
              </a:tr>
            </a:tbl>
          </a:graphicData>
        </a:graphic>
      </p:graphicFrame>
      <p:grpSp>
        <p:nvGrpSpPr>
          <p:cNvPr id="57372" name="Group 30"/>
          <p:cNvGrpSpPr/>
          <p:nvPr/>
        </p:nvGrpSpPr>
        <p:grpSpPr>
          <a:xfrm>
            <a:off x="1258888" y="2852738"/>
            <a:ext cx="7885112" cy="2908300"/>
            <a:chOff x="793" y="1797"/>
            <a:chExt cx="4967" cy="1832"/>
          </a:xfrm>
        </p:grpSpPr>
        <p:grpSp>
          <p:nvGrpSpPr>
            <p:cNvPr id="57378" name="Group 31"/>
            <p:cNvGrpSpPr/>
            <p:nvPr/>
          </p:nvGrpSpPr>
          <p:grpSpPr>
            <a:xfrm>
              <a:off x="4059" y="3385"/>
              <a:ext cx="1701" cy="244"/>
              <a:chOff x="4059" y="3385"/>
              <a:chExt cx="1701" cy="244"/>
            </a:xfrm>
          </p:grpSpPr>
          <p:sp>
            <p:nvSpPr>
              <p:cNvPr id="57380" name="Oval 32"/>
              <p:cNvSpPr/>
              <p:nvPr/>
            </p:nvSpPr>
            <p:spPr>
              <a:xfrm>
                <a:off x="4059" y="3403"/>
                <a:ext cx="364" cy="226"/>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7381" name="Oval 33"/>
              <p:cNvSpPr/>
              <p:nvPr/>
            </p:nvSpPr>
            <p:spPr>
              <a:xfrm>
                <a:off x="5148" y="3385"/>
                <a:ext cx="612" cy="227"/>
              </a:xfrm>
              <a:prstGeom prst="ellipse">
                <a:avLst/>
              </a:prstGeom>
              <a:noFill/>
              <a:ln w="38100">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grpSp>
        <p:sp>
          <p:nvSpPr>
            <p:cNvPr id="57379" name="AutoShape 34"/>
            <p:cNvSpPr/>
            <p:nvPr/>
          </p:nvSpPr>
          <p:spPr>
            <a:xfrm>
              <a:off x="793" y="1797"/>
              <a:ext cx="3220" cy="408"/>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lnSpc>
                  <a:spcPct val="120000"/>
                </a:lnSpc>
                <a:spcBef>
                  <a:spcPct val="20000"/>
                </a:spcBef>
                <a:buClr>
                  <a:srgbClr val="FFFF00"/>
                </a:buClr>
                <a:buSzPct val="70000"/>
                <a:buFont typeface="Wingdings" panose="05000000000000000000" pitchFamily="2" charset="2"/>
              </a:pPr>
              <a:r>
                <a:rPr kumimoji="1" lang="zh-CN" altLang="en-US" sz="2800" b="1">
                  <a:solidFill>
                    <a:srgbClr val="000000"/>
                  </a:solidFill>
                </a:rPr>
                <a:t>计算公式： </a:t>
              </a:r>
              <a:r>
                <a:rPr kumimoji="1" lang="en-US" altLang="zh-CN" sz="2800" b="1">
                  <a:solidFill>
                    <a:srgbClr val="000000"/>
                  </a:solidFill>
                </a:rPr>
                <a:t>+PV=a/(a+b)</a:t>
              </a:r>
            </a:p>
          </p:txBody>
        </p:sp>
      </p:grpSp>
      <p:grpSp>
        <p:nvGrpSpPr>
          <p:cNvPr id="57373" name="Group 35"/>
          <p:cNvGrpSpPr/>
          <p:nvPr/>
        </p:nvGrpSpPr>
        <p:grpSpPr>
          <a:xfrm>
            <a:off x="250825" y="5229225"/>
            <a:ext cx="8893175" cy="1035050"/>
            <a:chOff x="158" y="3294"/>
            <a:chExt cx="5602" cy="652"/>
          </a:xfrm>
        </p:grpSpPr>
        <p:grpSp>
          <p:nvGrpSpPr>
            <p:cNvPr id="57374" name="Group 36"/>
            <p:cNvGrpSpPr/>
            <p:nvPr/>
          </p:nvGrpSpPr>
          <p:grpSpPr>
            <a:xfrm>
              <a:off x="4649" y="3720"/>
              <a:ext cx="1111" cy="226"/>
              <a:chOff x="4649" y="3720"/>
              <a:chExt cx="1111" cy="226"/>
            </a:xfrm>
          </p:grpSpPr>
          <p:sp>
            <p:nvSpPr>
              <p:cNvPr id="57376" name="Oval 37"/>
              <p:cNvSpPr/>
              <p:nvPr/>
            </p:nvSpPr>
            <p:spPr>
              <a:xfrm>
                <a:off x="4649" y="3720"/>
                <a:ext cx="364" cy="226"/>
              </a:xfrm>
              <a:prstGeom prst="ellipse">
                <a:avLst/>
              </a:prstGeom>
              <a:noFill/>
              <a:ln w="38100">
                <a:solidFill>
                  <a:schemeClr val="accent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7377" name="Oval 38"/>
              <p:cNvSpPr/>
              <p:nvPr/>
            </p:nvSpPr>
            <p:spPr>
              <a:xfrm>
                <a:off x="5193" y="3720"/>
                <a:ext cx="567" cy="226"/>
              </a:xfrm>
              <a:prstGeom prst="ellipse">
                <a:avLst/>
              </a:prstGeom>
              <a:noFill/>
              <a:ln w="38100">
                <a:solidFill>
                  <a:schemeClr val="accent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grpSp>
        <p:sp>
          <p:nvSpPr>
            <p:cNvPr id="57375" name="AutoShape 39"/>
            <p:cNvSpPr/>
            <p:nvPr/>
          </p:nvSpPr>
          <p:spPr>
            <a:xfrm>
              <a:off x="158" y="3294"/>
              <a:ext cx="3107" cy="544"/>
            </a:xfrm>
            <a:prstGeom prst="flowChartProcess">
              <a:avLst/>
            </a:prstGeom>
            <a:solidFill>
              <a:schemeClr val="accent1"/>
            </a:solidFill>
            <a:ln>
              <a:solidFill>
                <a:schemeClr val="tx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r>
                <a:rPr kumimoji="1" lang="zh-CN" altLang="en-US" sz="3200" b="1">
                  <a:solidFill>
                    <a:srgbClr val="000000"/>
                  </a:solidFill>
                </a:rPr>
                <a:t>计算公式：</a:t>
              </a:r>
              <a:r>
                <a:rPr kumimoji="1" lang="en-US" altLang="zh-CN" sz="3200" b="1">
                  <a:solidFill>
                    <a:srgbClr val="000000"/>
                  </a:solidFill>
                </a:rPr>
                <a:t>-PV=d/</a:t>
              </a:r>
              <a:r>
                <a:rPr kumimoji="1" lang="zh-CN" altLang="en-US" sz="3200" b="1">
                  <a:solidFill>
                    <a:srgbClr val="000000"/>
                  </a:solidFill>
                </a:rPr>
                <a:t>（</a:t>
              </a:r>
              <a:r>
                <a:rPr kumimoji="1" lang="en-US" altLang="zh-CN" sz="3200" b="1">
                  <a:solidFill>
                    <a:srgbClr val="000000"/>
                  </a:solidFill>
                </a:rPr>
                <a:t>c+d</a:t>
              </a:r>
              <a:r>
                <a:rPr kumimoji="1" lang="zh-CN" altLang="en-US" sz="3200" b="1">
                  <a:solidFill>
                    <a:srgbClr val="000000"/>
                  </a:solidFill>
                </a:rPr>
                <a:t>）</a:t>
              </a:r>
            </a:p>
          </p:txBody>
        </p:sp>
      </p:gr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500" fill="hold" nodeType="clickEffect">
                                  <p:stCondLst>
                                    <p:cond delay="0"/>
                                  </p:stCondLst>
                                  <p:childTnLst>
                                    <p:set>
                                      <p:cBhvr additive="base">
                                        <p:cTn id="6" dur="1" fill="hold">
                                          <p:stCondLst>
                                            <p:cond delay="0"/>
                                          </p:stCondLst>
                                        </p:cTn>
                                        <p:tgtEl>
                                          <p:spTgt spid="57372"/>
                                        </p:tgtEl>
                                        <p:attrNameLst>
                                          <p:attrName>style.visibility</p:attrName>
                                        </p:attrNameLst>
                                      </p:cBhvr>
                                      <p:to>
                                        <p:strVal val="visible"/>
                                      </p:to>
                                    </p:set>
                                    <p:animEffect transition="in" filter="dissolve">
                                      <p:cBhvr additive="base">
                                        <p:cTn id="7" dur="500"/>
                                        <p:tgtEl>
                                          <p:spTgt spid="5737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9" presetClass="entr" presetSubtype="0" dur="500" fill="hold" nodeType="clickEffect">
                                  <p:stCondLst>
                                    <p:cond delay="0"/>
                                  </p:stCondLst>
                                  <p:childTnLst>
                                    <p:set>
                                      <p:cBhvr additive="base">
                                        <p:cTn id="11" dur="1" fill="hold">
                                          <p:stCondLst>
                                            <p:cond delay="0"/>
                                          </p:stCondLst>
                                        </p:cTn>
                                        <p:tgtEl>
                                          <p:spTgt spid="57373"/>
                                        </p:tgtEl>
                                        <p:attrNameLst>
                                          <p:attrName>style.visibility</p:attrName>
                                        </p:attrNameLst>
                                      </p:cBhvr>
                                      <p:to>
                                        <p:strVal val="visible"/>
                                      </p:to>
                                    </p:set>
                                    <p:animEffect transition="in" filter="dissolve">
                                      <p:cBhvr additive="base">
                                        <p:cTn id="12" dur="500"/>
                                        <p:tgtEl>
                                          <p:spTgt spid="573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8370" name="Rectangle 2"/>
          <p:cNvSpPr/>
          <p:nvPr/>
        </p:nvSpPr>
        <p:spPr>
          <a:xfrm>
            <a:off x="0" y="333375"/>
            <a:ext cx="5795962" cy="4032250"/>
          </a:xfrm>
          <a:prstGeom prst="rect">
            <a:avLst/>
          </a:prstGeom>
          <a:solidFill>
            <a:schemeClr val="bg1"/>
          </a:solidFill>
          <a:ln>
            <a:no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grpSp>
        <p:nvGrpSpPr>
          <p:cNvPr id="58371" name="Group 3"/>
          <p:cNvGrpSpPr/>
          <p:nvPr/>
        </p:nvGrpSpPr>
        <p:grpSpPr>
          <a:xfrm>
            <a:off x="179388" y="1052512"/>
            <a:ext cx="5559425" cy="4387850"/>
            <a:chOff x="113" y="663"/>
            <a:chExt cx="3502" cy="2764"/>
          </a:xfrm>
        </p:grpSpPr>
        <p:sp>
          <p:nvSpPr>
            <p:cNvPr id="58394" name="AutoShape 4"/>
            <p:cNvSpPr/>
            <p:nvPr/>
          </p:nvSpPr>
          <p:spPr>
            <a:xfrm rot="5400000">
              <a:off x="193" y="1533"/>
              <a:ext cx="2119" cy="460"/>
            </a:xfrm>
            <a:prstGeom prst="rightArrow">
              <a:avLst>
                <a:gd name="adj1" fmla="val 60500"/>
                <a:gd name="adj2" fmla="val 88249"/>
              </a:avLst>
            </a:prstGeom>
            <a:solidFill>
              <a:schemeClr val="accent1"/>
            </a:solidFill>
            <a:ln w="28575">
              <a:solidFill>
                <a:srgbClr val="99FF66"/>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endParaRPr lang="zh-CN" altLang="en-US"/>
            </a:p>
          </p:txBody>
        </p:sp>
        <p:sp>
          <p:nvSpPr>
            <p:cNvPr id="58395" name="AutoShape 5"/>
            <p:cNvSpPr/>
            <p:nvPr/>
          </p:nvSpPr>
          <p:spPr>
            <a:xfrm>
              <a:off x="2171" y="663"/>
              <a:ext cx="536" cy="2160"/>
            </a:xfrm>
            <a:prstGeom prst="downArrow">
              <a:avLst>
                <a:gd name="adj1" fmla="val 56250"/>
                <a:gd name="adj2" fmla="val 72929"/>
              </a:avLst>
            </a:prstGeom>
            <a:solidFill>
              <a:schemeClr val="accent1"/>
            </a:solidFill>
            <a:ln w="28575">
              <a:solidFill>
                <a:srgbClr val="99FF66"/>
              </a:solidFill>
              <a:miter lim="800000"/>
            </a:ln>
          </p:spPr>
          <p:txBody>
            <a:bodyPr vert="vert"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endParaRPr kumimoji="1" lang="zh-CN" altLang="zh-CN" sz="2400">
                <a:latin typeface="Times New Roman" panose="02020603050405020304" pitchFamily="18" charset="0"/>
              </a:endParaRPr>
            </a:p>
          </p:txBody>
        </p:sp>
        <p:sp>
          <p:nvSpPr>
            <p:cNvPr id="58396" name="Text Box 6"/>
            <p:cNvSpPr/>
            <p:nvPr/>
          </p:nvSpPr>
          <p:spPr>
            <a:xfrm>
              <a:off x="113" y="2832"/>
              <a:ext cx="3502" cy="595"/>
            </a:xfrm>
            <a:prstGeom prst="rect">
              <a:avLst/>
            </a:prstGeom>
            <a:solidFill>
              <a:schemeClr val="bg1"/>
            </a:solid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zh-CN" altLang="en-US" sz="2000" b="1">
                  <a:solidFill>
                    <a:srgbClr val="000000"/>
                  </a:solidFill>
                  <a:latin typeface="Times New Roman" panose="02020603050405020304" pitchFamily="18" charset="0"/>
                  <a:ea typeface="黑体" panose="02010609060101010101" pitchFamily="49" charset="-122"/>
                </a:rPr>
                <a:t>灵敏度   </a:t>
              </a:r>
              <a:r>
                <a:rPr kumimoji="1" lang="en-US" altLang="zh-CN" sz="2000" b="1">
                  <a:solidFill>
                    <a:srgbClr val="000000"/>
                  </a:solidFill>
                  <a:latin typeface="Times New Roman" panose="02020603050405020304" pitchFamily="18" charset="0"/>
                  <a:ea typeface="黑体" panose="02010609060101010101" pitchFamily="49" charset="-122"/>
                </a:rPr>
                <a:t>Se=a/</a:t>
              </a:r>
              <a:r>
                <a:rPr kumimoji="1" lang="zh-CN" altLang="en-US" sz="2000" b="1">
                  <a:solidFill>
                    <a:srgbClr val="000000"/>
                  </a:solidFill>
                  <a:latin typeface="Times New Roman" panose="02020603050405020304" pitchFamily="18" charset="0"/>
                  <a:ea typeface="黑体" panose="02010609060101010101" pitchFamily="49" charset="-122"/>
                </a:rPr>
                <a:t>（</a:t>
              </a:r>
              <a:r>
                <a:rPr kumimoji="1" lang="en-US" altLang="zh-CN" sz="2000" b="1">
                  <a:solidFill>
                    <a:srgbClr val="000000"/>
                  </a:solidFill>
                  <a:latin typeface="Times New Roman" panose="02020603050405020304" pitchFamily="18" charset="0"/>
                  <a:ea typeface="黑体" panose="02010609060101010101" pitchFamily="49" charset="-122"/>
                </a:rPr>
                <a:t>a+c</a:t>
              </a:r>
              <a:r>
                <a:rPr kumimoji="1" lang="zh-CN" altLang="en-US" sz="2000" b="1">
                  <a:solidFill>
                    <a:srgbClr val="000000"/>
                  </a:solidFill>
                  <a:latin typeface="Times New Roman" panose="02020603050405020304" pitchFamily="18" charset="0"/>
                  <a:ea typeface="黑体" panose="02010609060101010101" pitchFamily="49" charset="-122"/>
                </a:rPr>
                <a:t>）    特异度 </a:t>
              </a:r>
              <a:r>
                <a:rPr kumimoji="1" lang="en-US" altLang="zh-CN" sz="2000" b="1">
                  <a:solidFill>
                    <a:srgbClr val="000000"/>
                  </a:solidFill>
                  <a:latin typeface="Times New Roman" panose="02020603050405020304" pitchFamily="18" charset="0"/>
                  <a:ea typeface="黑体" panose="02010609060101010101" pitchFamily="49" charset="-122"/>
                </a:rPr>
                <a:t>Sp=d/</a:t>
              </a:r>
              <a:r>
                <a:rPr kumimoji="1" lang="zh-CN" altLang="en-US" sz="2000" b="1">
                  <a:solidFill>
                    <a:srgbClr val="000000"/>
                  </a:solidFill>
                  <a:latin typeface="Times New Roman" panose="02020603050405020304" pitchFamily="18" charset="0"/>
                  <a:ea typeface="黑体" panose="02010609060101010101" pitchFamily="49" charset="-122"/>
                </a:rPr>
                <a:t>（</a:t>
              </a:r>
              <a:r>
                <a:rPr kumimoji="1" lang="en-US" altLang="zh-CN" sz="2000" b="1">
                  <a:solidFill>
                    <a:srgbClr val="000000"/>
                  </a:solidFill>
                  <a:latin typeface="Times New Roman" panose="02020603050405020304" pitchFamily="18" charset="0"/>
                  <a:ea typeface="黑体" panose="02010609060101010101" pitchFamily="49" charset="-122"/>
                </a:rPr>
                <a:t>b+d</a:t>
              </a:r>
              <a:r>
                <a:rPr kumimoji="1" lang="zh-CN" altLang="en-US" sz="2000" b="1">
                  <a:solidFill>
                    <a:srgbClr val="000000"/>
                  </a:solidFill>
                  <a:latin typeface="Times New Roman" panose="02020603050405020304" pitchFamily="18" charset="0"/>
                  <a:ea typeface="黑体" panose="02010609060101010101" pitchFamily="49" charset="-122"/>
                </a:rPr>
                <a:t>） </a:t>
              </a:r>
            </a:p>
            <a:p>
              <a:pPr marL="0" lvl="0" indent="0" eaLnBrk="1" hangingPunct="1">
                <a:spcBef>
                  <a:spcPct val="50000"/>
                </a:spcBef>
              </a:pPr>
              <a:r>
                <a:rPr kumimoji="1" lang="zh-CN" altLang="en-US" sz="2000" b="1">
                  <a:solidFill>
                    <a:srgbClr val="000000"/>
                  </a:solidFill>
                  <a:latin typeface="Times New Roman" panose="02020603050405020304" pitchFamily="18" charset="0"/>
                  <a:ea typeface="黑体" panose="02010609060101010101" pitchFamily="49" charset="-122"/>
                </a:rPr>
                <a:t>假阴性率  </a:t>
              </a:r>
              <a:r>
                <a:rPr kumimoji="1" lang="en-US" altLang="zh-CN" sz="2000" b="1">
                  <a:solidFill>
                    <a:srgbClr val="000000"/>
                  </a:solidFill>
                  <a:latin typeface="Times New Roman" panose="02020603050405020304" pitchFamily="18" charset="0"/>
                  <a:ea typeface="黑体" panose="02010609060101010101" pitchFamily="49" charset="-122"/>
                </a:rPr>
                <a:t>β=c/</a:t>
              </a:r>
              <a:r>
                <a:rPr kumimoji="1" lang="zh-CN" altLang="en-US" sz="2000" b="1">
                  <a:solidFill>
                    <a:srgbClr val="000000"/>
                  </a:solidFill>
                  <a:latin typeface="Times New Roman" panose="02020603050405020304" pitchFamily="18" charset="0"/>
                  <a:ea typeface="黑体" panose="02010609060101010101" pitchFamily="49" charset="-122"/>
                </a:rPr>
                <a:t>（</a:t>
              </a:r>
              <a:r>
                <a:rPr kumimoji="1" lang="en-US" altLang="zh-CN" sz="2000" b="1">
                  <a:solidFill>
                    <a:srgbClr val="000000"/>
                  </a:solidFill>
                  <a:latin typeface="Times New Roman" panose="02020603050405020304" pitchFamily="18" charset="0"/>
                  <a:ea typeface="黑体" panose="02010609060101010101" pitchFamily="49" charset="-122"/>
                </a:rPr>
                <a:t>a+c</a:t>
              </a:r>
              <a:r>
                <a:rPr kumimoji="1" lang="zh-CN" altLang="en-US" sz="2000" b="1">
                  <a:solidFill>
                    <a:srgbClr val="000000"/>
                  </a:solidFill>
                  <a:latin typeface="Times New Roman" panose="02020603050405020304" pitchFamily="18" charset="0"/>
                  <a:ea typeface="黑体" panose="02010609060101010101" pitchFamily="49" charset="-122"/>
                </a:rPr>
                <a:t>） 假阳性率</a:t>
              </a:r>
              <a:r>
                <a:rPr kumimoji="1" lang="en-US" altLang="zh-CN" sz="2000" b="1">
                  <a:solidFill>
                    <a:srgbClr val="000000"/>
                  </a:solidFill>
                  <a:latin typeface="Times New Roman" panose="02020603050405020304" pitchFamily="18" charset="0"/>
                  <a:ea typeface="黑体" panose="02010609060101010101" pitchFamily="49" charset="-122"/>
                </a:rPr>
                <a:t>α=b/</a:t>
              </a:r>
              <a:r>
                <a:rPr kumimoji="1" lang="zh-CN" altLang="en-US" sz="2000" b="1">
                  <a:solidFill>
                    <a:srgbClr val="000000"/>
                  </a:solidFill>
                  <a:latin typeface="Times New Roman" panose="02020603050405020304" pitchFamily="18" charset="0"/>
                  <a:ea typeface="黑体" panose="02010609060101010101" pitchFamily="49" charset="-122"/>
                </a:rPr>
                <a:t>（</a:t>
              </a:r>
              <a:r>
                <a:rPr kumimoji="1" lang="en-US" altLang="zh-CN" sz="2000" b="1">
                  <a:solidFill>
                    <a:srgbClr val="000000"/>
                  </a:solidFill>
                  <a:latin typeface="Times New Roman" panose="02020603050405020304" pitchFamily="18" charset="0"/>
                  <a:ea typeface="黑体" panose="02010609060101010101" pitchFamily="49" charset="-122"/>
                </a:rPr>
                <a:t>b+d</a:t>
              </a:r>
              <a:r>
                <a:rPr kumimoji="1" lang="zh-CN" altLang="en-US" sz="2000" b="1">
                  <a:solidFill>
                    <a:srgbClr val="000000"/>
                  </a:solidFill>
                  <a:latin typeface="Times New Roman" panose="02020603050405020304" pitchFamily="18" charset="0"/>
                  <a:ea typeface="黑体" panose="02010609060101010101" pitchFamily="49" charset="-122"/>
                </a:rPr>
                <a:t>）</a:t>
              </a:r>
              <a:r>
                <a:rPr kumimoji="1" lang="zh-CN" altLang="en-US" sz="2400">
                  <a:solidFill>
                    <a:srgbClr val="000000"/>
                  </a:solidFill>
                  <a:latin typeface="Times New Roman" panose="02020603050405020304" pitchFamily="18" charset="0"/>
                </a:rPr>
                <a:t> </a:t>
              </a:r>
            </a:p>
          </p:txBody>
        </p:sp>
      </p:grpSp>
      <p:graphicFrame>
        <p:nvGraphicFramePr>
          <p:cNvPr id="58372" name="Group 7"/>
          <p:cNvGraphicFramePr>
            <a:graphicFrameLocks noGrp="1"/>
          </p:cNvGraphicFramePr>
          <p:nvPr/>
        </p:nvGraphicFramePr>
        <p:xfrm>
          <a:off x="1219200" y="981075"/>
          <a:ext cx="3497263" cy="1800224"/>
        </p:xfrm>
        <a:graphic>
          <a:graphicData uri="http://schemas.openxmlformats.org/drawingml/2006/table">
            <a:tbl>
              <a:tblPr/>
              <a:tblGrid>
                <a:gridCol w="1749425"/>
                <a:gridCol w="1747838"/>
              </a:tblGrid>
              <a:tr h="8937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endParaRPr lang="zh-CN" altLang="zh-CN" sz="2800">
                        <a:latin typeface="Tahoma" panose="020b0604030504040204" pitchFamily="34" charset="0"/>
                      </a:endParaRPr>
                    </a:p>
                  </a:txBody>
                  <a:tcPr>
                    <a:lnL>
                      <a:noFill/>
                    </a:lnL>
                    <a:lnR>
                      <a:noFill/>
                    </a:lnR>
                    <a:lnT w="28575">
                      <a:solidFill>
                        <a:schemeClr val="tx1"/>
                      </a:solidFill>
                      <a:miter lim="800000"/>
                    </a:lnT>
                    <a:lnB>
                      <a:noFill/>
                    </a:lnB>
                    <a:solidFill>
                      <a:schemeClr val="accent1">
                        <a:alpha val="50195"/>
                      </a:schemeClr>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endParaRPr lang="zh-CN" altLang="zh-CN" sz="2800">
                        <a:latin typeface="Tahoma" panose="020b0604030504040204" pitchFamily="34" charset="0"/>
                      </a:endParaRPr>
                    </a:p>
                  </a:txBody>
                  <a:tcPr>
                    <a:lnL>
                      <a:noFill/>
                    </a:lnL>
                    <a:lnR>
                      <a:noFill/>
                    </a:lnR>
                    <a:lnT w="28575">
                      <a:solidFill>
                        <a:schemeClr val="tx1"/>
                      </a:solidFill>
                      <a:miter lim="800000"/>
                    </a:lnT>
                    <a:lnB>
                      <a:noFill/>
                    </a:lnB>
                    <a:solidFill>
                      <a:schemeClr val="accent1">
                        <a:alpha val="50195"/>
                      </a:schemeClr>
                    </a:solidFill>
                  </a:tcPr>
                </a:tc>
              </a:tr>
              <a:tr h="90646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endParaRPr lang="zh-CN" altLang="zh-CN" sz="2800">
                        <a:latin typeface="Tahoma" panose="020b0604030504040204" pitchFamily="34" charset="0"/>
                      </a:endParaRPr>
                    </a:p>
                  </a:txBody>
                  <a:tcPr>
                    <a:lnL>
                      <a:noFill/>
                    </a:lnL>
                    <a:lnR>
                      <a:noFill/>
                    </a:lnR>
                    <a:lnT>
                      <a:noFill/>
                    </a:lnT>
                    <a:lnB w="28575">
                      <a:solidFill>
                        <a:schemeClr val="tx1"/>
                      </a:solidFill>
                      <a:miter lim="800000"/>
                    </a:lnB>
                    <a:solidFill>
                      <a:schemeClr val="accent1">
                        <a:alpha val="50195"/>
                      </a:schemeClr>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20000"/>
                        </a:spcBef>
                        <a:buClr>
                          <a:schemeClr val="folHlink"/>
                        </a:buClr>
                        <a:buSzPct val="60000"/>
                        <a:buFont typeface="Wingdings" panose="05000000000000000000" pitchFamily="2" charset="2"/>
                      </a:pPr>
                      <a:endParaRPr lang="zh-CN" altLang="zh-CN" sz="2800">
                        <a:latin typeface="Tahoma" panose="020b0604030504040204" pitchFamily="34" charset="0"/>
                      </a:endParaRPr>
                    </a:p>
                  </a:txBody>
                  <a:tcPr>
                    <a:lnL>
                      <a:noFill/>
                    </a:lnL>
                    <a:lnR>
                      <a:noFill/>
                    </a:lnR>
                    <a:lnT>
                      <a:noFill/>
                    </a:lnT>
                    <a:lnB w="28575">
                      <a:solidFill>
                        <a:schemeClr val="tx1"/>
                      </a:solidFill>
                      <a:miter lim="800000"/>
                    </a:lnB>
                    <a:solidFill>
                      <a:schemeClr val="accent1">
                        <a:alpha val="50195"/>
                      </a:schemeClr>
                    </a:solidFill>
                  </a:tcPr>
                </a:tc>
              </a:tr>
            </a:tbl>
          </a:graphicData>
        </a:graphic>
      </p:graphicFrame>
      <p:sp>
        <p:nvSpPr>
          <p:cNvPr id="58379" name="AutoShape 18"/>
          <p:cNvSpPr/>
          <p:nvPr/>
        </p:nvSpPr>
        <p:spPr>
          <a:xfrm>
            <a:off x="1258888" y="3001962"/>
            <a:ext cx="4495800" cy="673100"/>
          </a:xfrm>
          <a:prstGeom prst="rightArrow">
            <a:avLst>
              <a:gd name="adj1" fmla="val 50000"/>
              <a:gd name="adj2" fmla="val 141594"/>
            </a:avLst>
          </a:prstGeom>
          <a:noFill/>
          <a:ln>
            <a:solidFill>
              <a:schemeClr val="bg1"/>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r>
              <a:rPr kumimoji="1" lang="en-US" altLang="zh-CN" sz="2400">
                <a:solidFill>
                  <a:srgbClr val="000000"/>
                </a:solidFill>
                <a:latin typeface="Times New Roman" panose="02020603050405020304" pitchFamily="18" charset="0"/>
              </a:rPr>
              <a:t>      a+c                  b+d     a+b+c+d</a:t>
            </a:r>
          </a:p>
        </p:txBody>
      </p:sp>
      <p:grpSp>
        <p:nvGrpSpPr>
          <p:cNvPr id="58380" name="Group 19"/>
          <p:cNvGrpSpPr/>
          <p:nvPr/>
        </p:nvGrpSpPr>
        <p:grpSpPr>
          <a:xfrm>
            <a:off x="1835150" y="1125538"/>
            <a:ext cx="2185988" cy="1330325"/>
            <a:chOff x="1728" y="912"/>
            <a:chExt cx="1728" cy="949"/>
          </a:xfrm>
        </p:grpSpPr>
        <p:sp>
          <p:nvSpPr>
            <p:cNvPr id="58390" name="Text Box 20"/>
            <p:cNvSpPr/>
            <p:nvPr/>
          </p:nvSpPr>
          <p:spPr>
            <a:xfrm>
              <a:off x="1728" y="912"/>
              <a:ext cx="240" cy="326"/>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en-US" altLang="zh-CN" sz="2400">
                  <a:solidFill>
                    <a:srgbClr val="000000"/>
                  </a:solidFill>
                  <a:latin typeface="Times New Roman" panose="02020603050405020304" pitchFamily="18" charset="0"/>
                </a:rPr>
                <a:t>a</a:t>
              </a:r>
            </a:p>
          </p:txBody>
        </p:sp>
        <p:sp>
          <p:nvSpPr>
            <p:cNvPr id="58391" name="Text Box 21"/>
            <p:cNvSpPr/>
            <p:nvPr/>
          </p:nvSpPr>
          <p:spPr>
            <a:xfrm>
              <a:off x="3168" y="912"/>
              <a:ext cx="266" cy="326"/>
            </a:xfrm>
            <a:prstGeom prst="rect">
              <a:avLst/>
            </a:prstGeom>
            <a:noFill/>
            <a:ln>
              <a:noFill/>
              <a:miter lim="800000"/>
            </a:ln>
          </p:spPr>
          <p:txBody>
            <a:bodyPr wrap="none">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r>
                <a:rPr kumimoji="1" lang="en-US" altLang="zh-CN" sz="2400">
                  <a:solidFill>
                    <a:srgbClr val="000000"/>
                  </a:solidFill>
                  <a:latin typeface="Times New Roman" panose="02020603050405020304" pitchFamily="18" charset="0"/>
                </a:rPr>
                <a:t>b</a:t>
              </a:r>
            </a:p>
          </p:txBody>
        </p:sp>
        <p:sp>
          <p:nvSpPr>
            <p:cNvPr id="58392" name="Text Box 22"/>
            <p:cNvSpPr/>
            <p:nvPr/>
          </p:nvSpPr>
          <p:spPr>
            <a:xfrm>
              <a:off x="3168" y="1488"/>
              <a:ext cx="288" cy="327"/>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en-US" altLang="zh-CN" sz="2400">
                  <a:solidFill>
                    <a:srgbClr val="000000"/>
                  </a:solidFill>
                  <a:latin typeface="Times New Roman" panose="02020603050405020304" pitchFamily="18" charset="0"/>
                </a:rPr>
                <a:t>d</a:t>
              </a:r>
            </a:p>
          </p:txBody>
        </p:sp>
        <p:sp>
          <p:nvSpPr>
            <p:cNvPr id="58393" name="Text Box 23"/>
            <p:cNvSpPr/>
            <p:nvPr/>
          </p:nvSpPr>
          <p:spPr>
            <a:xfrm>
              <a:off x="1728" y="1535"/>
              <a:ext cx="240" cy="326"/>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en-US" altLang="zh-CN" sz="2400">
                  <a:solidFill>
                    <a:srgbClr val="000000"/>
                  </a:solidFill>
                  <a:latin typeface="Times New Roman" panose="02020603050405020304" pitchFamily="18" charset="0"/>
                </a:rPr>
                <a:t>c</a:t>
              </a:r>
            </a:p>
          </p:txBody>
        </p:sp>
      </p:grpSp>
      <p:sp>
        <p:nvSpPr>
          <p:cNvPr id="58381" name="Text Box 24"/>
          <p:cNvSpPr/>
          <p:nvPr/>
        </p:nvSpPr>
        <p:spPr>
          <a:xfrm>
            <a:off x="395288" y="1125538"/>
            <a:ext cx="9144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zh-CN" altLang="en-US" sz="2400" b="1">
                <a:solidFill>
                  <a:srgbClr val="000000"/>
                </a:solidFill>
                <a:latin typeface="Times New Roman" panose="02020603050405020304" pitchFamily="18" charset="0"/>
                <a:ea typeface="楷体_GB2312" pitchFamily="49" charset="-122"/>
              </a:rPr>
              <a:t>阳性</a:t>
            </a:r>
          </a:p>
        </p:txBody>
      </p:sp>
      <p:sp>
        <p:nvSpPr>
          <p:cNvPr id="58382" name="Text Box 25"/>
          <p:cNvSpPr/>
          <p:nvPr/>
        </p:nvSpPr>
        <p:spPr>
          <a:xfrm>
            <a:off x="395288" y="2060575"/>
            <a:ext cx="8382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zh-CN" altLang="en-US" sz="2400" b="1">
                <a:solidFill>
                  <a:srgbClr val="000000"/>
                </a:solidFill>
                <a:latin typeface="Times New Roman" panose="02020603050405020304" pitchFamily="18" charset="0"/>
                <a:ea typeface="楷体_GB2312" pitchFamily="49" charset="-122"/>
              </a:rPr>
              <a:t>阴性</a:t>
            </a:r>
          </a:p>
        </p:txBody>
      </p:sp>
      <p:sp>
        <p:nvSpPr>
          <p:cNvPr id="58383" name="Text Box 26"/>
          <p:cNvSpPr/>
          <p:nvPr/>
        </p:nvSpPr>
        <p:spPr>
          <a:xfrm>
            <a:off x="1676400" y="457200"/>
            <a:ext cx="9144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zh-CN" altLang="en-US" sz="2400" b="1">
                <a:solidFill>
                  <a:srgbClr val="000000"/>
                </a:solidFill>
                <a:latin typeface="Times New Roman" panose="02020603050405020304" pitchFamily="18" charset="0"/>
                <a:ea typeface="楷体_GB2312" pitchFamily="49" charset="-122"/>
              </a:rPr>
              <a:t>患病</a:t>
            </a:r>
          </a:p>
        </p:txBody>
      </p:sp>
      <p:sp>
        <p:nvSpPr>
          <p:cNvPr id="58384" name="Text Box 27"/>
          <p:cNvSpPr/>
          <p:nvPr/>
        </p:nvSpPr>
        <p:spPr>
          <a:xfrm>
            <a:off x="3505200" y="457200"/>
            <a:ext cx="1143000" cy="457200"/>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zh-CN" altLang="en-US" sz="2400" b="1">
                <a:solidFill>
                  <a:srgbClr val="000000"/>
                </a:solidFill>
                <a:latin typeface="Times New Roman" panose="02020603050405020304" pitchFamily="18" charset="0"/>
                <a:ea typeface="楷体_GB2312" pitchFamily="49" charset="-122"/>
              </a:rPr>
              <a:t>非患病</a:t>
            </a:r>
          </a:p>
        </p:txBody>
      </p:sp>
      <p:sp>
        <p:nvSpPr>
          <p:cNvPr id="58385" name="Text Box 28"/>
          <p:cNvSpPr/>
          <p:nvPr/>
        </p:nvSpPr>
        <p:spPr>
          <a:xfrm>
            <a:off x="2289950" y="5791200"/>
            <a:ext cx="4805400" cy="701741"/>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50000"/>
              </a:spcBef>
            </a:pPr>
            <a:r>
              <a:rPr kumimoji="1" lang="zh-CN" altLang="en-US" sz="4000" b="1">
                <a:solidFill>
                  <a:srgbClr val="000000"/>
                </a:solidFill>
                <a:latin typeface="Times New Roman" panose="02020603050405020304" pitchFamily="18" charset="0"/>
                <a:ea typeface="隶书" pitchFamily="49" charset="-122"/>
              </a:rPr>
              <a:t>真实性得评价指标</a:t>
            </a:r>
          </a:p>
        </p:txBody>
      </p:sp>
      <p:grpSp>
        <p:nvGrpSpPr>
          <p:cNvPr id="58386" name="Group 29"/>
          <p:cNvGrpSpPr/>
          <p:nvPr/>
        </p:nvGrpSpPr>
        <p:grpSpPr>
          <a:xfrm>
            <a:off x="1258888" y="1143000"/>
            <a:ext cx="7656512" cy="3902075"/>
            <a:chOff x="793" y="720"/>
            <a:chExt cx="4823" cy="2458"/>
          </a:xfrm>
        </p:grpSpPr>
        <p:sp>
          <p:nvSpPr>
            <p:cNvPr id="58387" name="Text Box 30"/>
            <p:cNvSpPr/>
            <p:nvPr/>
          </p:nvSpPr>
          <p:spPr>
            <a:xfrm>
              <a:off x="3600" y="720"/>
              <a:ext cx="2016" cy="245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en-US" altLang="zh-CN" sz="2000">
                  <a:solidFill>
                    <a:srgbClr val="000000"/>
                  </a:solidFill>
                  <a:latin typeface="Times New Roman" panose="02020603050405020304" pitchFamily="18" charset="0"/>
                </a:rPr>
                <a:t>+</a:t>
              </a:r>
              <a:r>
                <a:rPr kumimoji="1" lang="en-US" altLang="zh-CN" sz="2000" b="1">
                  <a:solidFill>
                    <a:srgbClr val="000000"/>
                  </a:solidFill>
                  <a:latin typeface="Times New Roman" panose="02020603050405020304" pitchFamily="18" charset="0"/>
                </a:rPr>
                <a:t>PV=a/(a+b)  +LR=(a/(a+c))/(b/(b+d))</a:t>
              </a:r>
            </a:p>
            <a:p>
              <a:pPr marL="0" lvl="0" indent="0" eaLnBrk="1" hangingPunct="1">
                <a:spcBef>
                  <a:spcPct val="50000"/>
                </a:spcBef>
              </a:pPr>
              <a:endParaRPr kumimoji="1" lang="en-US" altLang="zh-CN" sz="2000" b="1">
                <a:solidFill>
                  <a:srgbClr val="000000"/>
                </a:solidFill>
                <a:latin typeface="Times New Roman" panose="02020603050405020304" pitchFamily="18" charset="0"/>
              </a:endParaRPr>
            </a:p>
            <a:p>
              <a:pPr marL="0" lvl="0" indent="0" eaLnBrk="1" hangingPunct="1">
                <a:spcBef>
                  <a:spcPct val="50000"/>
                </a:spcBef>
              </a:pPr>
              <a:r>
                <a:rPr kumimoji="1" lang="en-US" altLang="zh-CN" sz="2000" b="1">
                  <a:solidFill>
                    <a:srgbClr val="000000"/>
                  </a:solidFill>
                  <a:latin typeface="Times New Roman" panose="02020603050405020304" pitchFamily="18" charset="0"/>
                </a:rPr>
                <a:t>-PV=d/(c+d)</a:t>
              </a:r>
            </a:p>
            <a:p>
              <a:pPr marL="0" lvl="0" indent="0" eaLnBrk="1" hangingPunct="1">
                <a:spcBef>
                  <a:spcPct val="50000"/>
                </a:spcBef>
              </a:pPr>
              <a:r>
                <a:rPr kumimoji="1" lang="en-US" altLang="zh-CN" sz="2000" b="1">
                  <a:solidFill>
                    <a:srgbClr val="000000"/>
                  </a:solidFill>
                  <a:latin typeface="Times New Roman" panose="02020603050405020304" pitchFamily="18" charset="0"/>
                </a:rPr>
                <a:t>-LR=(c/(a+c))/(d/(b+d))</a:t>
              </a:r>
            </a:p>
            <a:p>
              <a:pPr marL="0" lvl="0" indent="0" eaLnBrk="1" hangingPunct="1">
                <a:spcBef>
                  <a:spcPct val="50000"/>
                </a:spcBef>
              </a:pPr>
              <a:endParaRPr kumimoji="1" lang="en-US" altLang="zh-CN" sz="2000" b="1">
                <a:solidFill>
                  <a:srgbClr val="000000"/>
                </a:solidFill>
                <a:latin typeface="Times New Roman" panose="02020603050405020304" pitchFamily="18" charset="0"/>
              </a:endParaRPr>
            </a:p>
            <a:p>
              <a:pPr marL="0" lvl="0" indent="0" eaLnBrk="1" hangingPunct="1">
                <a:spcBef>
                  <a:spcPct val="50000"/>
                </a:spcBef>
              </a:pPr>
              <a:r>
                <a:rPr kumimoji="1" lang="zh-CN" altLang="en-US" sz="2000" b="1">
                  <a:solidFill>
                    <a:srgbClr val="000000"/>
                  </a:solidFill>
                  <a:latin typeface="Times New Roman" panose="02020603050405020304" pitchFamily="18" charset="0"/>
                </a:rPr>
                <a:t>一致率</a:t>
              </a:r>
              <a:r>
                <a:rPr kumimoji="1" lang="en-US" altLang="zh-CN" sz="2000" b="1">
                  <a:solidFill>
                    <a:srgbClr val="000000"/>
                  </a:solidFill>
                  <a:latin typeface="Times New Roman" panose="02020603050405020304" pitchFamily="18" charset="0"/>
                </a:rPr>
                <a:t>=</a:t>
              </a:r>
              <a:r>
                <a:rPr kumimoji="1" lang="zh-CN" altLang="en-US" sz="2000" b="1">
                  <a:solidFill>
                    <a:srgbClr val="000000"/>
                  </a:solidFill>
                  <a:latin typeface="Times New Roman" panose="02020603050405020304" pitchFamily="18" charset="0"/>
                </a:rPr>
                <a:t>（</a:t>
              </a:r>
              <a:r>
                <a:rPr kumimoji="1" lang="en-US" altLang="zh-CN" sz="2000" b="1">
                  <a:solidFill>
                    <a:srgbClr val="000000"/>
                  </a:solidFill>
                  <a:latin typeface="Times New Roman" panose="02020603050405020304" pitchFamily="18" charset="0"/>
                </a:rPr>
                <a:t>a+d)/(a+b+c+d)</a:t>
              </a:r>
            </a:p>
            <a:p>
              <a:pPr marL="0" lvl="0" indent="0" eaLnBrk="1" hangingPunct="1">
                <a:spcBef>
                  <a:spcPct val="50000"/>
                </a:spcBef>
              </a:pPr>
              <a:r>
                <a:rPr kumimoji="1" lang="zh-CN" altLang="en-US" sz="2000" b="1">
                  <a:solidFill>
                    <a:srgbClr val="000000"/>
                  </a:solidFill>
                  <a:latin typeface="Times New Roman" panose="02020603050405020304" pitchFamily="18" charset="0"/>
                </a:rPr>
                <a:t>尤登指数（</a:t>
              </a:r>
              <a:r>
                <a:rPr kumimoji="1" lang="en-US" altLang="zh-CN" sz="2000" b="1">
                  <a:solidFill>
                    <a:srgbClr val="000000"/>
                  </a:solidFill>
                  <a:latin typeface="Times New Roman" panose="02020603050405020304" pitchFamily="18" charset="0"/>
                </a:rPr>
                <a:t>YI</a:t>
              </a:r>
              <a:r>
                <a:rPr kumimoji="1" lang="zh-CN" altLang="en-US" sz="2000" b="1">
                  <a:solidFill>
                    <a:srgbClr val="000000"/>
                  </a:solidFill>
                  <a:latin typeface="Times New Roman" panose="02020603050405020304" pitchFamily="18" charset="0"/>
                </a:rPr>
                <a:t>）</a:t>
              </a:r>
              <a:r>
                <a:rPr kumimoji="1" lang="en-US" altLang="zh-CN" sz="2000" b="1">
                  <a:solidFill>
                    <a:srgbClr val="000000"/>
                  </a:solidFill>
                  <a:latin typeface="Times New Roman" panose="02020603050405020304" pitchFamily="18" charset="0"/>
                </a:rPr>
                <a:t>=Se+Sp-1</a:t>
              </a:r>
            </a:p>
            <a:p>
              <a:pPr marL="0" lvl="0" indent="0" eaLnBrk="1" hangingPunct="1">
                <a:spcBef>
                  <a:spcPct val="50000"/>
                </a:spcBef>
              </a:pPr>
              <a:r>
                <a:rPr kumimoji="1" lang="en-US" altLang="zh-CN" sz="2000" b="1">
                  <a:solidFill>
                    <a:srgbClr val="000000"/>
                  </a:solidFill>
                  <a:latin typeface="Times New Roman" panose="02020603050405020304" pitchFamily="18" charset="0"/>
                </a:rPr>
                <a:t>                             =1-</a:t>
              </a:r>
              <a:r>
                <a:rPr kumimoji="1" lang="en-US" altLang="zh-CN" sz="2000" b="1">
                  <a:solidFill>
                    <a:srgbClr val="000000"/>
                  </a:solidFill>
                  <a:latin typeface="Times New Roman" panose="02020603050405020304" pitchFamily="18" charset="0"/>
                  <a:sym typeface="Symbol" panose="05050102010706020507" pitchFamily="18" charset="2"/>
                </a:rPr>
                <a:t>-</a:t>
              </a:r>
            </a:p>
          </p:txBody>
        </p:sp>
        <p:sp>
          <p:nvSpPr>
            <p:cNvPr id="58388" name="AutoShape 31"/>
            <p:cNvSpPr/>
            <p:nvPr/>
          </p:nvSpPr>
          <p:spPr>
            <a:xfrm>
              <a:off x="793" y="832"/>
              <a:ext cx="2794" cy="466"/>
            </a:xfrm>
            <a:prstGeom prst="rightArrow">
              <a:avLst>
                <a:gd name="adj1" fmla="val 50000"/>
                <a:gd name="adj2" fmla="val 129879"/>
              </a:avLst>
            </a:prstGeom>
            <a:solidFill>
              <a:schemeClr val="accent1"/>
            </a:solidFill>
            <a:ln w="28575">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r>
                <a:rPr kumimoji="1" lang="en-US" altLang="zh-CN" sz="2400">
                  <a:solidFill>
                    <a:srgbClr val="000000"/>
                  </a:solidFill>
                  <a:latin typeface="Times New Roman" panose="02020603050405020304" pitchFamily="18" charset="0"/>
                </a:rPr>
                <a:t>     </a:t>
              </a:r>
              <a:r>
                <a:rPr kumimoji="1" lang="zh-CN" altLang="en-US" sz="2400">
                  <a:solidFill>
                    <a:srgbClr val="000000"/>
                  </a:solidFill>
                  <a:latin typeface="黑体" panose="02010609060101010101" pitchFamily="49" charset="-122"/>
                  <a:ea typeface="黑体" panose="02010609060101010101" pitchFamily="49" charset="-122"/>
                </a:rPr>
                <a:t>真阳性      假阳性</a:t>
              </a:r>
              <a:r>
                <a:rPr kumimoji="1" lang="zh-CN" altLang="en-US" sz="2400">
                  <a:solidFill>
                    <a:srgbClr val="000000"/>
                  </a:solidFill>
                  <a:latin typeface="Times New Roman" panose="02020603050405020304" pitchFamily="18" charset="0"/>
                </a:rPr>
                <a:t>    </a:t>
              </a:r>
              <a:r>
                <a:rPr kumimoji="1" lang="en-US" altLang="zh-CN" sz="2400">
                  <a:solidFill>
                    <a:srgbClr val="000000"/>
                  </a:solidFill>
                  <a:latin typeface="Times New Roman" panose="02020603050405020304" pitchFamily="18" charset="0"/>
                </a:rPr>
                <a:t>a+b</a:t>
              </a:r>
            </a:p>
          </p:txBody>
        </p:sp>
        <p:sp>
          <p:nvSpPr>
            <p:cNvPr id="58389" name="AutoShape 32"/>
            <p:cNvSpPr/>
            <p:nvPr/>
          </p:nvSpPr>
          <p:spPr>
            <a:xfrm>
              <a:off x="793" y="1383"/>
              <a:ext cx="2794" cy="424"/>
            </a:xfrm>
            <a:prstGeom prst="rightArrow">
              <a:avLst>
                <a:gd name="adj1" fmla="val 58333"/>
                <a:gd name="adj2" fmla="val 139358"/>
              </a:avLst>
            </a:prstGeom>
            <a:solidFill>
              <a:schemeClr val="accent1"/>
            </a:solidFill>
            <a:ln w="28575">
              <a:solidFill>
                <a:srgbClr val="CC0099"/>
              </a:solidFill>
              <a:miter lim="800000"/>
            </a:ln>
          </p:spPr>
          <p:txBody>
            <a:bodyPr wrap="none" anchor="ctr" anchorCtr="0"/>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r>
                <a:rPr kumimoji="1" lang="en-US" altLang="zh-CN" sz="2400">
                  <a:solidFill>
                    <a:srgbClr val="000000"/>
                  </a:solidFill>
                  <a:latin typeface="Times New Roman" panose="02020603050405020304" pitchFamily="18" charset="0"/>
                </a:rPr>
                <a:t>    </a:t>
              </a:r>
              <a:r>
                <a:rPr kumimoji="1" lang="zh-CN" altLang="en-US" sz="2400">
                  <a:solidFill>
                    <a:srgbClr val="000000"/>
                  </a:solidFill>
                  <a:latin typeface="黑体" panose="02010609060101010101" pitchFamily="49" charset="-122"/>
                  <a:ea typeface="黑体" panose="02010609060101010101" pitchFamily="49" charset="-122"/>
                </a:rPr>
                <a:t>假阴性      真阴性  </a:t>
              </a:r>
              <a:r>
                <a:rPr kumimoji="1" lang="en-US" altLang="zh-CN" sz="2400">
                  <a:solidFill>
                    <a:srgbClr val="000000"/>
                  </a:solidFill>
                  <a:latin typeface="黑体" panose="02010609060101010101" pitchFamily="49" charset="-122"/>
                  <a:ea typeface="黑体" panose="02010609060101010101" pitchFamily="49" charset="-122"/>
                </a:rPr>
                <a:t>c+d</a:t>
              </a:r>
            </a:p>
          </p:txBody>
        </p:sp>
      </p:grpSp>
    </p:spTree>
  </p:cSld>
  <p:clrMapOvr>
    <a:masterClrMapping/>
  </p:clrMapOvr>
  <p:transition>
    <p:wheel spokes="3"/>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additive="base">
                                        <p:cTn id="6" dur="1" fill="hold">
                                          <p:stCondLst>
                                            <p:cond delay="0"/>
                                          </p:stCondLst>
                                        </p:cTn>
                                        <p:tgtEl>
                                          <p:spTgt spid="58379"/>
                                        </p:tgtEl>
                                        <p:attrNameLst>
                                          <p:attrName>style.visibility</p:attrName>
                                        </p:attrNameLst>
                                      </p:cBhvr>
                                      <p:to>
                                        <p:strVal val="visible"/>
                                      </p:to>
                                    </p:set>
                                    <p:animEffect transition="in" filter="wipe(left)">
                                      <p:cBhvr additive="base">
                                        <p:cTn id="7" dur="500"/>
                                        <p:tgtEl>
                                          <p:spTgt spid="58379"/>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2" presetClass="entr" presetSubtype="1" dur="500" fill="hold" nodeType="clickEffect">
                                  <p:stCondLst>
                                    <p:cond delay="0"/>
                                  </p:stCondLst>
                                  <p:childTnLst>
                                    <p:set>
                                      <p:cBhvr additive="base">
                                        <p:cTn id="11" dur="1" fill="hold">
                                          <p:stCondLst>
                                            <p:cond delay="0"/>
                                          </p:stCondLst>
                                        </p:cTn>
                                        <p:tgtEl>
                                          <p:spTgt spid="58371"/>
                                        </p:tgtEl>
                                        <p:attrNameLst>
                                          <p:attrName>style.visibility</p:attrName>
                                        </p:attrNameLst>
                                      </p:cBhvr>
                                      <p:to>
                                        <p:strVal val="visible"/>
                                      </p:to>
                                    </p:set>
                                    <p:animEffect transition="in" filter="slide(fromTop)">
                                      <p:cBhvr additive="base">
                                        <p:cTn id="12" dur="500"/>
                                        <p:tgtEl>
                                          <p:spTgt spid="5837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55" presetClass="entr" presetSubtype="0" dur="500" fill="hold" nodeType="clickEffect">
                                  <p:stCondLst>
                                    <p:cond delay="0"/>
                                  </p:stCondLst>
                                  <p:childTnLst>
                                    <p:set>
                                      <p:cBhvr additive="base">
                                        <p:cTn id="16" dur="1" fill="hold">
                                          <p:stCondLst>
                                            <p:cond delay="0"/>
                                          </p:stCondLst>
                                        </p:cTn>
                                        <p:tgtEl>
                                          <p:spTgt spid="58386"/>
                                        </p:tgtEl>
                                        <p:attrNameLst>
                                          <p:attrName>style.visibility</p:attrName>
                                        </p:attrNameLst>
                                      </p:cBhvr>
                                      <p:to>
                                        <p:strVal val="visible"/>
                                      </p:to>
                                    </p:set>
                                    <p:anim calcmode="lin" valueType="num">
                                      <p:cBhvr additive="base">
                                        <p:cTn id="17" dur="500" fill="hold"/>
                                        <p:tgtEl>
                                          <p:spTgt spid="58386"/>
                                        </p:tgtEl>
                                        <p:attrNameLst>
                                          <p:attrName>ppt_w</p:attrName>
                                        </p:attrNameLst>
                                      </p:cBhvr>
                                      <p:tavLst>
                                        <p:tav tm="0">
                                          <p:val>
                                            <p:strVal val="#ppt_w*0.70"/>
                                          </p:val>
                                        </p:tav>
                                        <p:tav tm="100000">
                                          <p:val>
                                            <p:strVal val="#ppt_w"/>
                                          </p:val>
                                        </p:tav>
                                      </p:tavLst>
                                    </p:anim>
                                    <p:anim calcmode="lin" valueType="num">
                                      <p:cBhvr additive="base">
                                        <p:cTn id="18" dur="500" fill="hold"/>
                                        <p:tgtEl>
                                          <p:spTgt spid="58386"/>
                                        </p:tgtEl>
                                        <p:attrNameLst>
                                          <p:attrName>ppt_h</p:attrName>
                                        </p:attrNameLst>
                                      </p:cBhvr>
                                      <p:tavLst>
                                        <p:tav tm="0">
                                          <p:val>
                                            <p:strVal val="#ppt_h"/>
                                          </p:val>
                                        </p:tav>
                                        <p:tav tm="100000">
                                          <p:val>
                                            <p:strVal val="#ppt_h"/>
                                          </p:val>
                                        </p:tav>
                                      </p:tavLst>
                                    </p:anim>
                                    <p:animEffect transition="in" filter="fade">
                                      <p:cBhvr additive="base">
                                        <p:cTn id="19" dur="500"/>
                                        <p:tgtEl>
                                          <p:spTgt spid="58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9" grpId="0"/>
    </p:bldLst>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9394" name="Rectangle 2"/>
          <p:cNvSpPr/>
          <p:nvPr/>
        </p:nvSpPr>
        <p:spPr>
          <a:xfrm>
            <a:off x="685800" y="188912"/>
            <a:ext cx="7702550" cy="5602288"/>
          </a:xfrm>
          <a:prstGeom prst="rect">
            <a:avLst/>
          </a:prstGeom>
          <a:noFill/>
          <a:ln>
            <a:noFill/>
            <a:miter lim="800000"/>
          </a:ln>
        </p:spPr>
        <p:txBody>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342900" lvl="0" indent="-342900" eaLnBrk="1" hangingPunct="1">
              <a:spcBef>
                <a:spcPct val="20000"/>
              </a:spcBef>
            </a:pPr>
            <a:r>
              <a:rPr kumimoji="1" lang="zh-CN" altLang="en-US" sz="3200" b="1">
                <a:solidFill>
                  <a:srgbClr val="000000"/>
                </a:solidFill>
                <a:latin typeface="Times New Roman" panose="02020603050405020304" pitchFamily="18" charset="0"/>
              </a:rPr>
              <a:t>例题:</a:t>
            </a:r>
            <a:r>
              <a:rPr kumimoji="1" lang="en-US" altLang="zh-CN" sz="2400" b="1">
                <a:solidFill>
                  <a:srgbClr val="000000"/>
                </a:solidFill>
                <a:latin typeface="楷体_GB2312" pitchFamily="49" charset="-122"/>
                <a:ea typeface="楷体_GB2312" pitchFamily="49" charset="-122"/>
              </a:rPr>
              <a:t>210</a:t>
            </a:r>
            <a:r>
              <a:rPr kumimoji="1" lang="zh-CN" altLang="en-US" sz="2400" b="1">
                <a:solidFill>
                  <a:srgbClr val="000000"/>
                </a:solidFill>
                <a:latin typeface="楷体_GB2312" pitchFamily="49" charset="-122"/>
                <a:ea typeface="楷体_GB2312" pitchFamily="49" charset="-122"/>
              </a:rPr>
              <a:t>例心肌梗死患者和</a:t>
            </a:r>
            <a:r>
              <a:rPr kumimoji="1" lang="en-US" altLang="zh-CN" sz="2400" b="1">
                <a:solidFill>
                  <a:srgbClr val="000000"/>
                </a:solidFill>
                <a:latin typeface="楷体_GB2312" pitchFamily="49" charset="-122"/>
                <a:ea typeface="楷体_GB2312" pitchFamily="49" charset="-122"/>
              </a:rPr>
              <a:t>810</a:t>
            </a:r>
            <a:r>
              <a:rPr kumimoji="1" lang="zh-CN" altLang="en-US" sz="2400" b="1">
                <a:solidFill>
                  <a:srgbClr val="000000"/>
                </a:solidFill>
                <a:latin typeface="楷体_GB2312" pitchFamily="49" charset="-122"/>
                <a:ea typeface="楷体_GB2312" pitchFamily="49" charset="-122"/>
              </a:rPr>
              <a:t>例非心肌梗死患者血清肌酸激酶(</a:t>
            </a:r>
            <a:r>
              <a:rPr kumimoji="1" lang="en-US" altLang="zh-CN" sz="2400" b="1">
                <a:solidFill>
                  <a:srgbClr val="000000"/>
                </a:solidFill>
                <a:latin typeface="楷体_GB2312" pitchFamily="49" charset="-122"/>
                <a:ea typeface="楷体_GB2312" pitchFamily="49" charset="-122"/>
              </a:rPr>
              <a:t>CK</a:t>
            </a:r>
            <a:r>
              <a:rPr kumimoji="1" lang="zh-CN" altLang="en-US" sz="2400" b="1">
                <a:solidFill>
                  <a:srgbClr val="000000"/>
                </a:solidFill>
                <a:latin typeface="楷体_GB2312" pitchFamily="49" charset="-122"/>
                <a:ea typeface="楷体_GB2312" pitchFamily="49" charset="-122"/>
              </a:rPr>
              <a:t>试验),结果如下表:</a:t>
            </a:r>
          </a:p>
          <a:p>
            <a:pPr marL="342900" lvl="0" indent="-342900" eaLnBrk="1" hangingPunct="1">
              <a:spcBef>
                <a:spcPct val="20000"/>
              </a:spcBef>
            </a:pPr>
            <a:endParaRPr kumimoji="1" lang="zh-CN" altLang="en-US" sz="2400" b="1">
              <a:solidFill>
                <a:srgbClr val="000000"/>
              </a:solidFill>
              <a:latin typeface="楷体_GB2312" pitchFamily="49" charset="-122"/>
              <a:ea typeface="楷体_GB2312" pitchFamily="49" charset="-122"/>
            </a:endParaRPr>
          </a:p>
        </p:txBody>
      </p:sp>
      <p:graphicFrame>
        <p:nvGraphicFramePr>
          <p:cNvPr id="59395" name="Group 36"/>
          <p:cNvGraphicFramePr>
            <a:graphicFrameLocks noGrp="1"/>
          </p:cNvGraphicFramePr>
          <p:nvPr/>
        </p:nvGraphicFramePr>
        <p:xfrm>
          <a:off x="323850" y="1628775"/>
          <a:ext cx="8286752" cy="3036887"/>
        </p:xfrm>
        <a:graphic>
          <a:graphicData uri="http://schemas.openxmlformats.org/drawingml/2006/table">
            <a:tbl>
              <a:tblPr/>
              <a:tblGrid>
                <a:gridCol w="2071688"/>
                <a:gridCol w="2071688"/>
                <a:gridCol w="2071688"/>
                <a:gridCol w="2071688"/>
              </a:tblGrid>
              <a:tr h="647700">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solidFill>
                            <a:srgbClr val="000000"/>
                          </a:solidFill>
                          <a:latin typeface="Tahoma" panose="020b0604030504040204" pitchFamily="34" charset="0"/>
                        </a:rPr>
                        <a:t>CK</a:t>
                      </a:r>
                      <a:r>
                        <a:rPr lang="zh-CN" altLang="en-US" sz="2800">
                          <a:solidFill>
                            <a:srgbClr val="000000"/>
                          </a:solidFill>
                          <a:latin typeface="Tahoma" panose="020b0604030504040204" pitchFamily="34" charset="0"/>
                        </a:rPr>
                        <a:t>试验</a:t>
                      </a:r>
                    </a:p>
                  </a:txBody>
                  <a:tcPr>
                    <a:lnL>
                      <a:noFill/>
                    </a:lnL>
                    <a:lnR>
                      <a:noFill/>
                    </a:lnR>
                    <a:lnT w="12700">
                      <a:solidFill>
                        <a:srgbClr val="FFFF66"/>
                      </a:solidFill>
                      <a:miter lim="800000"/>
                    </a:lnT>
                    <a:lnB w="12700">
                      <a:solidFill>
                        <a:srgbClr val="FFFF66"/>
                      </a:solidFill>
                      <a:miter lim="800000"/>
                    </a:lnB>
                    <a:solidFill>
                      <a:schemeClr val="bg1"/>
                    </a:solidFill>
                  </a:tcPr>
                </a:tc>
                <a:tc grid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心肌梗死</a:t>
                      </a:r>
                    </a:p>
                  </a:txBody>
                  <a:tcPr>
                    <a:lnL>
                      <a:noFill/>
                    </a:lnL>
                    <a:lnR>
                      <a:noFill/>
                    </a:lnR>
                    <a:lnT w="12700">
                      <a:solidFill>
                        <a:srgbClr val="FFFF66"/>
                      </a:solidFill>
                      <a:miter lim="800000"/>
                    </a:lnT>
                    <a:lnB w="12700">
                      <a:solidFill>
                        <a:srgbClr val="FFFF66"/>
                      </a:solidFill>
                      <a:miter lim="800000"/>
                    </a:lnB>
                    <a:solidFill>
                      <a:schemeClr val="bg1"/>
                    </a:solidFill>
                  </a:tcPr>
                </a:tc>
                <a:tc hMerge="1">
                  <a:txBody>
                    <a:bodyPr vert="horz" wrap="square"/>
                    <a:lstStyle/>
                    <a:p/>
                  </a:txBody>
                  <a:tcPr>
                    <a:lnT w="12700">
                      <a:solidFill>
                        <a:srgbClr val="FFFF66"/>
                      </a:solidFill>
                      <a:miter lim="800000"/>
                    </a:lnT>
                    <a:lnB w="12700">
                      <a:solidFill>
                        <a:srgbClr val="FFFF66"/>
                      </a:solidFill>
                      <a:miter lim="800000"/>
                    </a:lnB>
                  </a:tcPr>
                </a:tc>
                <a:tc rowSpan="2">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合计</a:t>
                      </a:r>
                    </a:p>
                  </a:txBody>
                  <a:tcPr>
                    <a:lnL>
                      <a:noFill/>
                    </a:lnL>
                    <a:lnR>
                      <a:noFill/>
                    </a:lnR>
                    <a:lnT w="12700">
                      <a:solidFill>
                        <a:srgbClr val="FFFF66"/>
                      </a:solidFill>
                      <a:miter lim="800000"/>
                    </a:lnT>
                    <a:lnB w="12700">
                      <a:solidFill>
                        <a:srgbClr val="FFFF66"/>
                      </a:solidFill>
                      <a:miter lim="800000"/>
                    </a:lnB>
                    <a:solidFill>
                      <a:schemeClr val="bg1"/>
                    </a:solidFill>
                  </a:tcPr>
                </a:tc>
              </a:tr>
              <a:tr h="622300">
                <a:tc vMerge="1">
                  <a:txBody>
                    <a:bodyPr vert="horz" wrap="square"/>
                    <a:lstStyle/>
                    <a:p/>
                  </a:txBody>
                  <a:tcPr>
                    <a:lnB w="12700">
                      <a:miter lim="800000"/>
                    </a:lnB>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有</a:t>
                      </a:r>
                    </a:p>
                  </a:txBody>
                  <a:tcPr>
                    <a:lnL>
                      <a:noFill/>
                    </a:lnL>
                    <a:lnR>
                      <a:noFill/>
                    </a:lnR>
                    <a:lnT w="12700">
                      <a:solidFill>
                        <a:srgbClr val="FFFF66"/>
                      </a:solidFill>
                      <a:miter lim="800000"/>
                    </a:lnT>
                    <a:lnB w="12700">
                      <a:solidFill>
                        <a:srgbClr val="FFFF66"/>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无</a:t>
                      </a:r>
                    </a:p>
                  </a:txBody>
                  <a:tcPr>
                    <a:lnL>
                      <a:noFill/>
                    </a:lnL>
                    <a:lnR>
                      <a:noFill/>
                    </a:lnR>
                    <a:lnT w="12700">
                      <a:solidFill>
                        <a:srgbClr val="FFFF66"/>
                      </a:solidFill>
                      <a:miter lim="800000"/>
                    </a:lnT>
                    <a:lnB w="12700">
                      <a:solidFill>
                        <a:srgbClr val="FFFF66"/>
                      </a:solidFill>
                      <a:miter lim="800000"/>
                    </a:lnB>
                    <a:solidFill>
                      <a:schemeClr val="bg1"/>
                    </a:solidFill>
                  </a:tcPr>
                </a:tc>
                <a:tc vMerge="1">
                  <a:txBody>
                    <a:bodyPr vert="horz" wrap="square"/>
                    <a:lstStyle/>
                    <a:p/>
                  </a:txBody>
                  <a:tcPr>
                    <a:lnB w="12700">
                      <a:miter lim="800000"/>
                    </a:lnB>
                  </a:tcPr>
                </a:tc>
              </a:tr>
              <a:tr h="620712">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阳性</a:t>
                      </a:r>
                    </a:p>
                  </a:txBody>
                  <a:tcPr>
                    <a:lnL>
                      <a:noFill/>
                    </a:lnL>
                    <a:lnR>
                      <a:noFill/>
                    </a:lnR>
                    <a:lnT w="12700">
                      <a:solidFill>
                        <a:srgbClr val="FFFF66"/>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165</a:t>
                      </a:r>
                    </a:p>
                  </a:txBody>
                  <a:tcPr>
                    <a:lnL>
                      <a:noFill/>
                    </a:lnL>
                    <a:lnR>
                      <a:noFill/>
                    </a:lnR>
                    <a:lnT w="12700">
                      <a:solidFill>
                        <a:srgbClr val="FFFF66"/>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80</a:t>
                      </a:r>
                    </a:p>
                  </a:txBody>
                  <a:tcPr>
                    <a:lnL>
                      <a:noFill/>
                    </a:lnL>
                    <a:lnR>
                      <a:noFill/>
                    </a:lnR>
                    <a:lnT w="12700">
                      <a:solidFill>
                        <a:srgbClr val="FFFF66"/>
                      </a:solidFill>
                      <a:miter lim="800000"/>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245</a:t>
                      </a:r>
                    </a:p>
                  </a:txBody>
                  <a:tcPr>
                    <a:lnL>
                      <a:noFill/>
                    </a:lnL>
                    <a:lnR>
                      <a:noFill/>
                    </a:lnR>
                    <a:lnT w="12700">
                      <a:solidFill>
                        <a:srgbClr val="FFFF66"/>
                      </a:solidFill>
                      <a:miter lim="800000"/>
                    </a:lnT>
                    <a:lnB>
                      <a:noFill/>
                    </a:lnB>
                    <a:solidFill>
                      <a:schemeClr val="bg1"/>
                    </a:solidFill>
                  </a:tcPr>
                </a:tc>
              </a:tr>
              <a:tr h="622300">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阴性</a:t>
                      </a:r>
                    </a:p>
                  </a:txBody>
                  <a:tcPr>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45</a:t>
                      </a:r>
                    </a:p>
                  </a:txBody>
                  <a:tcPr>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730</a:t>
                      </a:r>
                    </a:p>
                  </a:txBody>
                  <a:tcPr>
                    <a:lnL>
                      <a:noFill/>
                    </a:lnL>
                    <a:lnR>
                      <a:noFill/>
                    </a:lnR>
                    <a:lnT>
                      <a:noFill/>
                    </a:lnT>
                    <a:lnB>
                      <a:noFill/>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775</a:t>
                      </a:r>
                    </a:p>
                  </a:txBody>
                  <a:tcPr>
                    <a:lnL>
                      <a:noFill/>
                    </a:lnL>
                    <a:lnR>
                      <a:noFill/>
                    </a:lnR>
                    <a:lnT>
                      <a:noFill/>
                    </a:lnT>
                    <a:lnB>
                      <a:noFill/>
                    </a:lnB>
                    <a:solidFill>
                      <a:schemeClr val="bg1"/>
                    </a:solidFill>
                  </a:tcPr>
                </a:tc>
              </a:tr>
              <a:tr h="523875">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zh-CN" altLang="en-US" sz="2800">
                          <a:latin typeface="Tahoma" panose="020b0604030504040204" pitchFamily="34" charset="0"/>
                        </a:rPr>
                        <a:t>合计</a:t>
                      </a:r>
                    </a:p>
                  </a:txBody>
                  <a:tcPr>
                    <a:lnL>
                      <a:noFill/>
                    </a:lnL>
                    <a:lnR>
                      <a:noFill/>
                    </a:lnR>
                    <a:lnT>
                      <a:noFill/>
                    </a:lnT>
                    <a:lnB w="12700">
                      <a:solidFill>
                        <a:srgbClr val="FFFF66"/>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210</a:t>
                      </a:r>
                    </a:p>
                  </a:txBody>
                  <a:tcPr>
                    <a:lnL>
                      <a:noFill/>
                    </a:lnL>
                    <a:lnR>
                      <a:noFill/>
                    </a:lnR>
                    <a:lnT>
                      <a:noFill/>
                    </a:lnT>
                    <a:lnB w="12700">
                      <a:solidFill>
                        <a:srgbClr val="FFFF66"/>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810</a:t>
                      </a:r>
                    </a:p>
                  </a:txBody>
                  <a:tcPr>
                    <a:lnL>
                      <a:noFill/>
                    </a:lnL>
                    <a:lnR>
                      <a:noFill/>
                    </a:lnR>
                    <a:lnT>
                      <a:noFill/>
                    </a:lnT>
                    <a:lnB w="12700">
                      <a:solidFill>
                        <a:srgbClr val="FFFF66"/>
                      </a:solidFill>
                      <a:miter lim="800000"/>
                    </a:lnB>
                    <a:solidFill>
                      <a:schemeClr val="bg1"/>
                    </a:solidFill>
                  </a:tcPr>
                </a:tc>
                <a:tc>
                  <a:txBody>
                    <a:bodyPr vert="horz" wrap="square"/>
                    <a:lstStyle>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algn="ctr" eaLnBrk="1" hangingPunct="1">
                        <a:spcBef>
                          <a:spcPct val="20000"/>
                        </a:spcBef>
                        <a:buClr>
                          <a:schemeClr val="folHlink"/>
                        </a:buClr>
                        <a:buSzPct val="60000"/>
                        <a:buFont typeface="Wingdings" panose="05000000000000000000" pitchFamily="2" charset="2"/>
                      </a:pPr>
                      <a:r>
                        <a:rPr lang="en-US" altLang="zh-CN" sz="2800">
                          <a:latin typeface="Tahoma" panose="020b0604030504040204" pitchFamily="34" charset="0"/>
                        </a:rPr>
                        <a:t>1020</a:t>
                      </a:r>
                    </a:p>
                  </a:txBody>
                  <a:tcPr>
                    <a:lnL>
                      <a:noFill/>
                    </a:lnL>
                    <a:lnR>
                      <a:noFill/>
                    </a:lnR>
                    <a:lnT>
                      <a:noFill/>
                    </a:lnT>
                    <a:lnB w="12700">
                      <a:solidFill>
                        <a:srgbClr val="FFFF66"/>
                      </a:solidFill>
                      <a:miter lim="800000"/>
                    </a:lnB>
                    <a:solidFill>
                      <a:schemeClr val="bg1"/>
                    </a:solidFill>
                  </a:tcPr>
                </a:tc>
              </a:tr>
            </a:tbl>
          </a:graphicData>
        </a:graphic>
      </p:graphicFrame>
      <p:sp>
        <p:nvSpPr>
          <p:cNvPr id="59417" name="Text Box 33"/>
          <p:cNvSpPr/>
          <p:nvPr/>
        </p:nvSpPr>
        <p:spPr>
          <a:xfrm>
            <a:off x="971550" y="4941888"/>
            <a:ext cx="7543800" cy="1373188"/>
          </a:xfrm>
          <a:prstGeom prst="rect">
            <a:avLst/>
          </a:prstGeom>
          <a:noFill/>
          <a:ln>
            <a:noFill/>
            <a:miter lim="800000"/>
          </a:ln>
        </p:spPr>
        <p:txBody>
          <a:bodyPr>
            <a:spAutoFit/>
          </a:bodyPr>
          <a:lstStyle>
            <a:defPPr algn="l" rtl="0" eaLnBrk="1" hangingPunct="1">
              <a:defRPr kumimoji="0" lang="zh-CN"/>
            </a:defPPr>
            <a:lvl1pPr marL="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0" lang="zh-CN" altLang="en-US" sz="1800" b="0" i="0" u="none" baseline="0">
                <a:solidFill>
                  <a:schemeClr val="tx1"/>
                </a:solidFill>
                <a:latin typeface="Garamond" pitchFamily="18" charset="0"/>
                <a:ea typeface="宋体" panose="02010600030101010101" pitchFamily="2" charset="-122"/>
              </a:defRPr>
            </a:lvl5pPr>
          </a:lstStyle>
          <a:p>
            <a:pPr marL="0" lvl="0" indent="0" eaLnBrk="1" hangingPunct="1">
              <a:spcBef>
                <a:spcPct val="50000"/>
              </a:spcBef>
            </a:pPr>
            <a:r>
              <a:rPr kumimoji="1" lang="zh-CN" altLang="en-US" sz="2800" b="1">
                <a:solidFill>
                  <a:srgbClr val="000000"/>
                </a:solidFill>
                <a:latin typeface="Times New Roman" panose="02020603050405020304" pitchFamily="18" charset="0"/>
                <a:ea typeface="楷体_GB2312" pitchFamily="49" charset="-122"/>
              </a:rPr>
              <a:t>请计算灵敏度、特异度、一致率、约登指数、阳性预告值、阴性预告值、阳性似然比、阴性似然比</a:t>
            </a:r>
          </a:p>
        </p:txBody>
      </p:sp>
      <p:cxnSp>
        <p:nvCxnSpPr>
          <p:cNvPr id="59418" name="Line 37"/>
          <p:cNvCxnSpPr/>
          <p:nvPr/>
        </p:nvCxnSpPr>
        <p:spPr>
          <a:xfrm>
            <a:off x="1116012" y="1628775"/>
            <a:ext cx="7632700" cy="0"/>
          </a:xfrm>
          <a:prstGeom prst="line">
            <a:avLst/>
          </a:prstGeom>
          <a:noFill/>
          <a:ln w="28575">
            <a:solidFill>
              <a:schemeClr val="tx1"/>
            </a:solidFill>
            <a:miter lim="800000"/>
          </a:ln>
        </p:spPr>
      </p:cxnSp>
      <p:cxnSp>
        <p:nvCxnSpPr>
          <p:cNvPr id="59419" name="Line 38"/>
          <p:cNvCxnSpPr/>
          <p:nvPr/>
        </p:nvCxnSpPr>
        <p:spPr>
          <a:xfrm>
            <a:off x="2411412" y="2276475"/>
            <a:ext cx="4105275" cy="0"/>
          </a:xfrm>
          <a:prstGeom prst="line">
            <a:avLst/>
          </a:prstGeom>
          <a:noFill/>
          <a:ln w="19050">
            <a:solidFill>
              <a:schemeClr val="tx1"/>
            </a:solidFill>
            <a:miter lim="800000"/>
          </a:ln>
        </p:spPr>
      </p:cxnSp>
      <p:cxnSp>
        <p:nvCxnSpPr>
          <p:cNvPr id="59420" name="Line 40"/>
          <p:cNvCxnSpPr/>
          <p:nvPr/>
        </p:nvCxnSpPr>
        <p:spPr>
          <a:xfrm>
            <a:off x="395288" y="2924175"/>
            <a:ext cx="8208962" cy="0"/>
          </a:xfrm>
          <a:prstGeom prst="line">
            <a:avLst/>
          </a:prstGeom>
          <a:noFill/>
          <a:ln w="28575">
            <a:solidFill>
              <a:schemeClr val="tx1"/>
            </a:solidFill>
            <a:miter lim="800000"/>
          </a:ln>
        </p:spPr>
      </p:cxnSp>
      <p:cxnSp>
        <p:nvCxnSpPr>
          <p:cNvPr id="59421" name="Line 41"/>
          <p:cNvCxnSpPr/>
          <p:nvPr/>
        </p:nvCxnSpPr>
        <p:spPr>
          <a:xfrm>
            <a:off x="468312" y="1628775"/>
            <a:ext cx="8208962" cy="0"/>
          </a:xfrm>
          <a:prstGeom prst="line">
            <a:avLst/>
          </a:prstGeom>
          <a:noFill/>
          <a:ln w="38100">
            <a:solidFill>
              <a:schemeClr val="tx1"/>
            </a:solidFill>
            <a:miter lim="800000"/>
          </a:ln>
        </p:spPr>
      </p:cxnSp>
      <p:cxnSp>
        <p:nvCxnSpPr>
          <p:cNvPr id="59422" name="Line 42"/>
          <p:cNvCxnSpPr/>
          <p:nvPr/>
        </p:nvCxnSpPr>
        <p:spPr>
          <a:xfrm>
            <a:off x="611188" y="4652962"/>
            <a:ext cx="8208962" cy="0"/>
          </a:xfrm>
          <a:prstGeom prst="line">
            <a:avLst/>
          </a:prstGeom>
          <a:noFill/>
          <a:ln w="38100">
            <a:solidFill>
              <a:schemeClr val="tx1"/>
            </a:solidFill>
            <a:miter lim="800000"/>
          </a:ln>
        </p:spPr>
      </p:cxnSp>
      <p:cxnSp>
        <p:nvCxnSpPr>
          <p:cNvPr id="59423" name="Line 43"/>
          <p:cNvCxnSpPr/>
          <p:nvPr/>
        </p:nvCxnSpPr>
        <p:spPr>
          <a:xfrm>
            <a:off x="323850" y="2924175"/>
            <a:ext cx="8208962" cy="0"/>
          </a:xfrm>
          <a:prstGeom prst="line">
            <a:avLst/>
          </a:prstGeom>
          <a:noFill/>
          <a:ln w="38100">
            <a:solidFill>
              <a:schemeClr val="tx1"/>
            </a:solidFill>
            <a:miter lim="800000"/>
          </a:ln>
        </p:spPr>
      </p:cxnSp>
    </p:spTree>
  </p:cSld>
  <p:clrMapOvr>
    <a:masterClrMapping/>
  </p:clrMapOvr>
  <p:transition>
    <p:wheel spokes="3"/>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https://d.book118.com/158134136057006023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Blends">
  <a:themeElements>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192</Paragraphs>
  <Slides>49</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49</vt:i4>
      </vt:variant>
    </vt:vector>
  </HeadingPairs>
  <TitlesOfParts>
    <vt:vector baseType="lpstr" size="63">
      <vt:lpstr>Arial</vt:lpstr>
      <vt:lpstr>Calibri</vt:lpstr>
      <vt:lpstr>宋体</vt:lpstr>
      <vt:lpstr>华文宋体</vt:lpstr>
      <vt:lpstr>Tahoma</vt:lpstr>
      <vt:lpstr>Garamond</vt:lpstr>
      <vt:lpstr>Wingdings</vt:lpstr>
      <vt:lpstr>楷体_GB2312</vt:lpstr>
      <vt:lpstr>Times New Roman</vt:lpstr>
      <vt:lpstr>Monotype Sorts</vt:lpstr>
      <vt:lpstr>黑体</vt:lpstr>
      <vt:lpstr>Symbol</vt:lpstr>
      <vt:lpstr>隶书</vt:lpstr>
      <vt:lpstr>Office Theme</vt:lpstr>
      <vt:lpstr>PowerPoint Presentation</vt:lpstr>
      <vt:lpstr>主要内容</vt:lpstr>
      <vt:lpstr>第一节、概述</vt:lpstr>
      <vt:lpstr>PowerPoint Presentation</vt:lpstr>
      <vt:lpstr>PowerPoint Presentation</vt:lpstr>
      <vt:lpstr>筛检目得</vt:lpstr>
      <vt:lpstr>筛检得原则</vt:lpstr>
      <vt:lpstr>PowerPoint Presentation</vt:lpstr>
      <vt:lpstr>PowerPoint Presentation</vt:lpstr>
      <vt:lpstr>PowerPoint Presentation</vt:lpstr>
      <vt:lpstr>PowerPoint Presentation</vt:lpstr>
      <vt:lpstr>诊断试验(diagnostic test)</vt:lpstr>
      <vt:lpstr>PowerPoint Presentation</vt:lpstr>
      <vt:lpstr>诊断试验目得</vt:lpstr>
      <vt:lpstr>PowerPoint Presentation</vt:lpstr>
      <vt:lpstr>PowerPoint Presentation</vt:lpstr>
      <vt:lpstr>PowerPoint Presentation</vt:lpstr>
      <vt:lpstr>第二节 诊断试验评价得设计</vt:lpstr>
      <vt:lpstr>PowerPoint Presentation</vt:lpstr>
      <vt:lpstr>(一)确定金标准(gold standard)</vt:lpstr>
      <vt:lpstr>PowerPoint Presentation</vt:lpstr>
      <vt:lpstr>PowerPoint Presentation</vt:lpstr>
      <vt:lpstr>(二)研究对象得选择</vt:lpstr>
      <vt:lpstr>PowerPoint Presentation</vt:lpstr>
      <vt:lpstr>(三)样本大小得估计</vt:lpstr>
      <vt:lpstr>PowerPoint Presentation</vt:lpstr>
      <vt:lpstr>(四)测量</vt:lpstr>
      <vt:lpstr>PowerPoint Presentation</vt:lpstr>
      <vt:lpstr>(五)截断点得选定</vt:lpstr>
      <vt:lpstr>选取截断点得方法</vt:lpstr>
      <vt:lpstr>控制偏倚</vt:lpstr>
      <vt:lpstr>(六)资料得整理</vt:lpstr>
      <vt:lpstr>PowerPoint Presentation</vt:lpstr>
      <vt:lpstr>案例</vt:lpstr>
      <vt:lpstr>PowerPoint Presentation</vt:lpstr>
      <vt:lpstr>第三节 诊断试验得评价指标</vt:lpstr>
      <vt:lpstr>(一)真实性(validity)</vt:lpstr>
      <vt:lpstr>PowerPoint Presentation</vt:lpstr>
      <vt:lpstr>PowerPoint Presentation</vt:lpstr>
      <vt:lpstr>PowerPoint Presentation</vt:lpstr>
      <vt:lpstr>PowerPoint Presentation</vt:lpstr>
      <vt:lpstr>5、  准确度(accuracy)</vt:lpstr>
      <vt:lpstr>PowerPoint Presentation</vt:lpstr>
      <vt:lpstr>6、 尤登指数   Youden’s  index:</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2024-08-30T00:13:13.340</cp:lastPrinted>
  <dcterms:created xsi:type="dcterms:W3CDTF">2024-08-29T16:13:13Z</dcterms:created>
  <dcterms:modified xsi:type="dcterms:W3CDTF">2024-08-29T16:13:16Z</dcterms:modified>
</cp:coreProperties>
</file>