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SWNSUS+CGLMTK+ArialMT"/>
      <p:regular r:id="rId18"/>
    </p:embeddedFont>
    <p:embeddedFont>
      <p:font typeface="WBDKCI+OBCFOL+MicrosoftYaHei-Bold"/>
      <p:regular r:id="rId19"/>
    </p:embeddedFont>
    <p:embeddedFont>
      <p:font typeface="WHKCRS+MS-UIGothic"/>
      <p:regular r:id="rId20"/>
    </p:embeddedFont>
    <p:embeddedFont>
      <p:font typeface="IDAGBL+CWPJRC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54D4D8-774F-40A6-BC43-7993BB58B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ED5CAA-F600-40AD-8ACE-BC079EF98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FFE1EB-DA6D-42C0-8723-DA077D810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B51F34-F91D-4D98-B43D-FA0F9B453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5A5B07-0EF8-4018-993D-92752846A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680CAA-8780-47EE-B108-BAD47E8C1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1550A4-FBFE-499A-B6A7-2E68CB425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75BCED-D910-49B5-ACF4-164A835D1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24371E-4A5B-47D2-8814-F4434A3A0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ACC28-CE71-42DE-8896-FF3FCAA51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4D5A62-6D3F-4DEA-888C-1374E5EE6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14207610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7148"/>
            <a:ext cx="2588316" cy="7821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C8C8C"/>
                </a:solidFill>
                <a:latin typeface="SWNSUS+CGLMTK+ArialMT"/>
                <a:cs typeface="SWNSUS+CGLMTK+ArialMT"/>
              </a:rPr>
              <a:t>•</a:t>
            </a:r>
            <a:r>
              <a:rPr sz="2450" spc="128">
                <a:solidFill>
                  <a:srgbClr val="8C8C8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Introduction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99859" y="1945788"/>
            <a:ext cx="5629603" cy="24276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C8C8C"/>
                </a:solidFill>
                <a:latin typeface="SWNSUS+CGLMTK+ArialMT"/>
                <a:cs typeface="SWNSUS+CGLMTK+ArialMT"/>
              </a:rPr>
              <a:t>•</a:t>
            </a:r>
            <a:r>
              <a:rPr sz="2450" spc="128">
                <a:solidFill>
                  <a:srgbClr val="8C8C8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Elementary</a:t>
            </a:r>
            <a:r>
              <a:rPr sz="2400" spc="114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 </a:t>
            </a:r>
            <a:r>
              <a:rPr sz="2400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School</a:t>
            </a:r>
            <a:r>
              <a:rPr sz="2400" spc="107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 </a:t>
            </a:r>
            <a:r>
              <a:rPr sz="2400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English</a:t>
            </a:r>
          </a:p>
          <a:p>
            <a:pPr marL="203200" marR="0">
              <a:lnSpc>
                <a:spcPts val="2500"/>
              </a:lnSpc>
              <a:spcBef>
                <a:spcPts val="1830"/>
              </a:spcBef>
              <a:spcAft>
                <a:spcPct val="0"/>
              </a:spcAft>
            </a:pPr>
            <a:r>
              <a:rPr sz="2400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Grammar</a:t>
            </a:r>
            <a:r>
              <a:rPr sz="2400" spc="115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 </a:t>
            </a:r>
            <a:r>
              <a:rPr sz="2400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Fundamentals</a:t>
            </a:r>
          </a:p>
          <a:p>
            <a:pPr marL="0" marR="0">
              <a:lnSpc>
                <a:spcPts val="2552"/>
              </a:lnSpc>
              <a:spcBef>
                <a:spcPts val="1706"/>
              </a:spcBef>
              <a:spcAft>
                <a:spcPct val="0"/>
              </a:spcAft>
            </a:pPr>
            <a:r>
              <a:rPr sz="2450">
                <a:solidFill>
                  <a:srgbClr val="8C8C8C"/>
                </a:solidFill>
                <a:latin typeface="SWNSUS+CGLMTK+ArialMT"/>
                <a:cs typeface="SWNSUS+CGLMTK+ArialMT"/>
              </a:rPr>
              <a:t>•</a:t>
            </a:r>
            <a:r>
              <a:rPr sz="2450" spc="128">
                <a:solidFill>
                  <a:srgbClr val="8C8C8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Advanced</a:t>
            </a:r>
            <a:r>
              <a:rPr sz="2400" spc="115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 </a:t>
            </a:r>
            <a:r>
              <a:rPr sz="2400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grammar</a:t>
            </a:r>
            <a:r>
              <a:rPr sz="2400" spc="115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 </a:t>
            </a:r>
            <a:r>
              <a:rPr sz="2400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in</a:t>
            </a:r>
            <a:r>
              <a:rPr sz="2400" spc="112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 </a:t>
            </a:r>
            <a:r>
              <a:rPr sz="2400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primary</a:t>
            </a:r>
          </a:p>
          <a:p>
            <a:pPr marL="203200" marR="0">
              <a:lnSpc>
                <a:spcPts val="2500"/>
              </a:lnSpc>
              <a:spcBef>
                <a:spcPts val="1830"/>
              </a:spcBef>
              <a:spcAft>
                <a:spcPct val="0"/>
              </a:spcAft>
            </a:pPr>
            <a:r>
              <a:rPr sz="2400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school</a:t>
            </a:r>
            <a:r>
              <a:rPr sz="2400" spc="110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 </a:t>
            </a:r>
            <a:r>
              <a:rPr sz="2400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English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8C8C8C"/>
                </a:solidFill>
                <a:latin typeface="WHKCRS+MS-UIGothic"/>
                <a:cs typeface="WHKCRS+MS-UIGothic"/>
              </a:rPr>
              <a:t>目</a:t>
            </a:r>
            <a:r>
              <a:rPr sz="9200">
                <a:solidFill>
                  <a:srgbClr val="8C8C8C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499859" y="4140348"/>
            <a:ext cx="5660791" cy="133038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C8C8C"/>
                </a:solidFill>
                <a:latin typeface="SWNSUS+CGLMTK+ArialMT"/>
                <a:cs typeface="SWNSUS+CGLMTK+ArialMT"/>
              </a:rPr>
              <a:t>•</a:t>
            </a:r>
            <a:r>
              <a:rPr sz="2450" spc="128">
                <a:solidFill>
                  <a:srgbClr val="8C8C8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Primary</a:t>
            </a:r>
            <a:r>
              <a:rPr sz="2400" spc="114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 </a:t>
            </a:r>
            <a:r>
              <a:rPr sz="2400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School</a:t>
            </a:r>
            <a:r>
              <a:rPr sz="2400" spc="107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 </a:t>
            </a:r>
            <a:r>
              <a:rPr sz="2400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English</a:t>
            </a:r>
          </a:p>
          <a:p>
            <a:pPr marL="203200" marR="0">
              <a:lnSpc>
                <a:spcPts val="2500"/>
              </a:lnSpc>
              <a:spcBef>
                <a:spcPts val="1830"/>
              </a:spcBef>
              <a:spcAft>
                <a:spcPct val="0"/>
              </a:spcAft>
            </a:pPr>
            <a:r>
              <a:rPr sz="2400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Grammar</a:t>
            </a:r>
            <a:r>
              <a:rPr sz="2400" spc="115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 </a:t>
            </a:r>
            <a:r>
              <a:rPr sz="2400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Practice</a:t>
            </a:r>
            <a:r>
              <a:rPr sz="2400" spc="112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 </a:t>
            </a:r>
            <a:r>
              <a:rPr sz="2400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and</a:t>
            </a:r>
            <a:r>
              <a:rPr sz="2400" spc="113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 </a:t>
            </a:r>
            <a:r>
              <a:rPr sz="2400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Practice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7148"/>
            <a:ext cx="5529121" cy="18789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C8C8C"/>
                </a:solidFill>
                <a:latin typeface="SWNSUS+CGLMTK+ArialMT"/>
                <a:cs typeface="SWNSUS+CGLMTK+ArialMT"/>
              </a:rPr>
              <a:t>•</a:t>
            </a:r>
            <a:r>
              <a:rPr sz="2450" spc="128">
                <a:solidFill>
                  <a:srgbClr val="8C8C8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Common</a:t>
            </a:r>
            <a:r>
              <a:rPr sz="2400" spc="110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 </a:t>
            </a:r>
            <a:r>
              <a:rPr sz="2400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Grammar</a:t>
            </a:r>
            <a:r>
              <a:rPr sz="2400" spc="112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 </a:t>
            </a:r>
            <a:r>
              <a:rPr sz="2400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Errors</a:t>
            </a:r>
            <a:r>
              <a:rPr sz="2400" spc="113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 </a:t>
            </a:r>
            <a:r>
              <a:rPr sz="2400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and</a:t>
            </a:r>
          </a:p>
          <a:p>
            <a:pPr marL="203200" marR="0">
              <a:lnSpc>
                <a:spcPts val="2500"/>
              </a:lnSpc>
              <a:spcBef>
                <a:spcPts val="1830"/>
              </a:spcBef>
              <a:spcAft>
                <a:spcPct val="0"/>
              </a:spcAft>
            </a:pPr>
            <a:r>
              <a:rPr sz="2400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Corrections</a:t>
            </a:r>
            <a:r>
              <a:rPr sz="2400" spc="113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 </a:t>
            </a:r>
            <a:r>
              <a:rPr sz="2400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in</a:t>
            </a:r>
            <a:r>
              <a:rPr sz="2400" spc="114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 </a:t>
            </a:r>
            <a:r>
              <a:rPr sz="2400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Primary</a:t>
            </a:r>
            <a:r>
              <a:rPr sz="2400" spc="116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 </a:t>
            </a:r>
            <a:r>
              <a:rPr sz="2400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School</a:t>
            </a:r>
          </a:p>
          <a:p>
            <a:pPr marL="203200" marR="0">
              <a:lnSpc>
                <a:spcPts val="2500"/>
              </a:lnSpc>
              <a:spcBef>
                <a:spcPts val="1819"/>
              </a:spcBef>
              <a:spcAft>
                <a:spcPct val="0"/>
              </a:spcAft>
            </a:pPr>
            <a:r>
              <a:rPr sz="2400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English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99859" y="3043068"/>
            <a:ext cx="1997050" cy="78247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C8C8C"/>
                </a:solidFill>
                <a:latin typeface="SWNSUS+CGLMTK+ArialMT"/>
                <a:cs typeface="SWNSUS+CGLMTK+ArialMT"/>
              </a:rPr>
              <a:t>•</a:t>
            </a:r>
            <a:r>
              <a:rPr sz="2450" spc="128">
                <a:solidFill>
                  <a:srgbClr val="8C8C8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Epilogue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8C8C8C"/>
                </a:solidFill>
                <a:latin typeface="WHKCRS+MS-UIGothic"/>
                <a:cs typeface="WHKCRS+MS-UIGothic"/>
              </a:rPr>
              <a:t>目</a:t>
            </a:r>
            <a:r>
              <a:rPr sz="9200">
                <a:solidFill>
                  <a:srgbClr val="8C8C8C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76909" y="199594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7F7F7"/>
                </a:solidFill>
                <a:latin typeface="WBDKCI+OBCFOL+MicrosoftYaHei-Bold"/>
                <a:cs typeface="WBDKCI+OBCFOL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76909" y="3241276"/>
            <a:ext cx="5130334" cy="16625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366"/>
              </a:lnSpc>
              <a:spcBef>
                <a:spcPct val="0"/>
              </a:spcBef>
              <a:spcAft>
                <a:spcPct val="0"/>
              </a:spcAft>
            </a:pPr>
            <a:r>
              <a:rPr sz="5150" spc="10">
                <a:solidFill>
                  <a:srgbClr val="F7F7F7"/>
                </a:solidFill>
                <a:latin typeface="WBDKCI+OBCFOL+MicrosoftYaHei-Bold"/>
                <a:cs typeface="WBDKCI+OBCFOL+MicrosoftYaHei-Bold"/>
              </a:rPr>
              <a:t>Introduction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3948170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Course</a:t>
            </a:r>
            <a:r>
              <a:rPr sz="3000" spc="143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 </a:t>
            </a:r>
            <a:r>
              <a:rPr sz="3000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objectives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0164" y="3487340"/>
            <a:ext cx="1459371" cy="8105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A8A8A8"/>
                </a:solidFill>
                <a:latin typeface="WBDKCI+OBCFOL+MicrosoftYaHei-Bold"/>
                <a:cs typeface="WBDKCI+OBCFOL+MicrosoftYaHei-Bold"/>
              </a:rPr>
              <a:t>Knowledge</a:t>
            </a:r>
          </a:p>
          <a:p>
            <a:pPr marL="0" marR="0">
              <a:lnSpc>
                <a:spcPts val="1667"/>
              </a:lnSpc>
              <a:spcBef>
                <a:spcPts val="647"/>
              </a:spcBef>
              <a:spcAft>
                <a:spcPct val="0"/>
              </a:spcAft>
            </a:pPr>
            <a:r>
              <a:rPr sz="1600">
                <a:solidFill>
                  <a:srgbClr val="A8A8A8"/>
                </a:solidFill>
                <a:latin typeface="WBDKCI+OBCFOL+MicrosoftYaHei-Bold"/>
                <a:cs typeface="WBDKCI+OBCFOL+MicrosoftYaHei-Bold"/>
              </a:rPr>
              <a:t>Acquisition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80129" y="3487340"/>
            <a:ext cx="2550302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A8A8A8"/>
                </a:solidFill>
                <a:latin typeface="WBDKCI+OBCFOL+MicrosoftYaHei-Bold"/>
                <a:cs typeface="WBDKCI+OBCFOL+MicrosoftYaHei-Bold"/>
              </a:rPr>
              <a:t>Communication</a:t>
            </a:r>
            <a:r>
              <a:rPr sz="1600" spc="76">
                <a:solidFill>
                  <a:srgbClr val="A8A8A8"/>
                </a:solidFill>
                <a:latin typeface="WBDKCI+OBCFOL+MicrosoftYaHei-Bold"/>
                <a:cs typeface="WBDKCI+OBCFOL+MicrosoftYaHei-Bold"/>
              </a:rPr>
              <a:t> </a:t>
            </a:r>
            <a:r>
              <a:rPr sz="1600">
                <a:solidFill>
                  <a:srgbClr val="A8A8A8"/>
                </a:solidFill>
                <a:latin typeface="WBDKCI+OBCFOL+MicrosoftYaHei-Bold"/>
                <a:cs typeface="WBDKCI+OBCFOL+MicrosoftYaHei-Bold"/>
              </a:rPr>
              <a:t>Skills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617334" y="3487340"/>
            <a:ext cx="1973184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A8A8A8"/>
                </a:solidFill>
                <a:latin typeface="WBDKCI+OBCFOL+MicrosoftYaHei-Bold"/>
                <a:cs typeface="WBDKCI+OBCFOL+MicrosoftYaHei-Bold"/>
              </a:rPr>
              <a:t>Critical</a:t>
            </a:r>
            <a:r>
              <a:rPr sz="1600" spc="76">
                <a:solidFill>
                  <a:srgbClr val="A8A8A8"/>
                </a:solidFill>
                <a:latin typeface="WBDKCI+OBCFOL+MicrosoftYaHei-Bold"/>
                <a:cs typeface="WBDKCI+OBCFOL+MicrosoftYaHei-Bold"/>
              </a:rPr>
              <a:t> </a:t>
            </a:r>
            <a:r>
              <a:rPr sz="1600">
                <a:solidFill>
                  <a:srgbClr val="A8A8A8"/>
                </a:solidFill>
                <a:latin typeface="WBDKCI+OBCFOL+MicrosoftYaHei-Bold"/>
                <a:cs typeface="WBDKCI+OBCFOL+MicrosoftYaHei-Bold"/>
              </a:rPr>
              <a:t>Thinking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550400" y="3487340"/>
            <a:ext cx="1639732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A8A8A8"/>
                </a:solidFill>
                <a:latin typeface="WBDKCI+OBCFOL+MicrosoftYaHei-Bold"/>
                <a:cs typeface="WBDKCI+OBCFOL+MicrosoftYaHei-Bold"/>
              </a:rPr>
              <a:t>Self</a:t>
            </a:r>
            <a:r>
              <a:rPr sz="1600" spc="78">
                <a:solidFill>
                  <a:srgbClr val="A8A8A8"/>
                </a:solidFill>
                <a:latin typeface="WBDKCI+OBCFOL+MicrosoftYaHei-Bold"/>
                <a:cs typeface="WBDKCI+OBCFOL+MicrosoftYaHei-Bold"/>
              </a:rPr>
              <a:t> </a:t>
            </a:r>
            <a:r>
              <a:rPr sz="1600">
                <a:solidFill>
                  <a:srgbClr val="A8A8A8"/>
                </a:solidFill>
                <a:latin typeface="WBDKCI+OBCFOL+MicrosoftYaHei-Bold"/>
                <a:cs typeface="WBDKCI+OBCFOL+MicrosoftYaHei-Bold"/>
              </a:rPr>
              <a:t>Learning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49300" y="4385036"/>
            <a:ext cx="2573041" cy="16702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080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IDAGBL+CWPJRC+MicrosoftYaHei"/>
                <a:cs typeface="IDAGBL+CWPJRC+MicrosoftYaHei"/>
              </a:rPr>
              <a:t>To provide students with a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IDAGBL+CWPJRC+MicrosoftYaHei"/>
                <a:cs typeface="IDAGBL+CWPJRC+MicrosoftYaHei"/>
              </a:rPr>
              <a:t>solid understanding of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IDAGBL+CWPJRC+MicrosoftYaHei"/>
                <a:cs typeface="IDAGBL+CWPJRC+MicrosoftYaHei"/>
              </a:rPr>
              <a:t>English grammar rules and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IDAGBL+CWPJRC+MicrosoftYaHei"/>
                <a:cs typeface="IDAGBL+CWPJRC+MicrosoftYaHei"/>
              </a:rPr>
              <a:t>their application in various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IDAGBL+CWPJRC+MicrosoftYaHei"/>
                <a:cs typeface="IDAGBL+CWPJRC+MicrosoftYaHei"/>
              </a:rPr>
              <a:t>contexts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555365" y="4385036"/>
            <a:ext cx="2660103" cy="13616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080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IDAGBL+CWPJRC+MicrosoftYaHei"/>
                <a:cs typeface="IDAGBL+CWPJRC+MicrosoftYaHei"/>
              </a:rPr>
              <a:t>To develop students' ability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IDAGBL+CWPJRC+MicrosoftYaHei"/>
                <a:cs typeface="IDAGBL+CWPJRC+MicrosoftYaHei"/>
              </a:rPr>
              <a:t>to communicate effectively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IDAGBL+CWPJRC+MicrosoftYaHei"/>
                <a:cs typeface="IDAGBL+CWPJRC+MicrosoftYaHei"/>
              </a:rPr>
              <a:t>in English through accurate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IDAGBL+CWPJRC+MicrosoftYaHei"/>
                <a:cs typeface="IDAGBL+CWPJRC+MicrosoftYaHei"/>
              </a:rPr>
              <a:t>grammar usage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320790" y="4385036"/>
            <a:ext cx="2599172" cy="16702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080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IDAGBL+CWPJRC+MicrosoftYaHei"/>
                <a:cs typeface="IDAGBL+CWPJRC+MicrosoftYaHei"/>
              </a:rPr>
              <a:t>To resource students to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IDAGBL+CWPJRC+MicrosoftYaHei"/>
                <a:cs typeface="IDAGBL+CWPJRC+MicrosoftYaHei"/>
              </a:rPr>
              <a:t>analyze and evaluate the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IDAGBL+CWPJRC+MicrosoftYaHei"/>
                <a:cs typeface="IDAGBL+CWPJRC+MicrosoftYaHei"/>
              </a:rPr>
              <a:t>use of grammar in different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IDAGBL+CWPJRC+MicrosoftYaHei"/>
                <a:cs typeface="IDAGBL+CWPJRC+MicrosoftYaHei"/>
              </a:rPr>
              <a:t>texts, developing their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IDAGBL+CWPJRC+MicrosoftYaHei"/>
                <a:cs typeface="IDAGBL+CWPJRC+MicrosoftYaHei"/>
              </a:rPr>
              <a:t>critical thinking skills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086850" y="4385036"/>
            <a:ext cx="2610428" cy="16702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080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IDAGBL+CWPJRC+MicrosoftYaHei"/>
                <a:cs typeface="IDAGBL+CWPJRC+MicrosoftYaHei"/>
              </a:rPr>
              <a:t>To empower students to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IDAGBL+CWPJRC+MicrosoftYaHei"/>
                <a:cs typeface="IDAGBL+CWPJRC+MicrosoftYaHei"/>
              </a:rPr>
              <a:t>independently learn and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IDAGBL+CWPJRC+MicrosoftYaHei"/>
                <a:cs typeface="IDAGBL+CWPJRC+MicrosoftYaHei"/>
              </a:rPr>
              <a:t>apply grammar rules,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IDAGBL+CWPJRC+MicrosoftYaHei"/>
                <a:cs typeface="IDAGBL+CWPJRC+MicrosoftYaHei"/>
              </a:rPr>
              <a:t>following their self-learning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IDAGBL+CWPJRC+MicrosoftYaHei"/>
                <a:cs typeface="IDAGBL+CWPJRC+MicrosoftYaHei"/>
              </a:rPr>
              <a:t>abilities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4221110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Course</a:t>
            </a:r>
            <a:r>
              <a:rPr sz="3000" spc="143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 </a:t>
            </a:r>
            <a:r>
              <a:rPr sz="3000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Importance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60265" y="1219482"/>
            <a:ext cx="2703741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7B7B7B"/>
                </a:solidFill>
                <a:latin typeface="WBDKCI+OBCFOL+MicrosoftYaHei-Bold"/>
                <a:cs typeface="WBDKCI+OBCFOL+MicrosoftYaHei-Bold"/>
              </a:rPr>
              <a:t>Academic</a:t>
            </a:r>
            <a:r>
              <a:rPr sz="2000" spc="101">
                <a:solidFill>
                  <a:srgbClr val="7B7B7B"/>
                </a:solidFill>
                <a:latin typeface="WBDKCI+OBCFOL+MicrosoftYaHei-Bold"/>
                <a:cs typeface="WBDKCI+OBCFOL+MicrosoftYaHei-Bold"/>
              </a:rPr>
              <a:t> </a:t>
            </a:r>
            <a:r>
              <a:rPr sz="2000" spc="15">
                <a:solidFill>
                  <a:srgbClr val="7B7B7B"/>
                </a:solidFill>
                <a:latin typeface="WBDKCI+OBCFOL+MicrosoftYaHei-Bold"/>
                <a:cs typeface="WBDKCI+OBCFOL+MicrosoftYaHei-Bold"/>
              </a:rPr>
              <a:t>Success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53915" y="1731030"/>
            <a:ext cx="6658010" cy="758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IDAGBL+CWPJRC+MicrosoftYaHei"/>
                <a:cs typeface="IDAGBL+CWPJRC+MicrosoftYaHei"/>
              </a:rPr>
              <a:t>Professional grammar usage is essential for achieving academic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IDAGBL+CWPJRC+MicrosoftYaHei"/>
                <a:cs typeface="IDAGBL+CWPJRC+MicrosoftYaHei"/>
              </a:rPr>
              <a:t>success in English and other subjects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660265" y="2587271"/>
            <a:ext cx="3577120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7B7B7B"/>
                </a:solidFill>
                <a:latin typeface="WBDKCI+OBCFOL+MicrosoftYaHei-Bold"/>
                <a:cs typeface="WBDKCI+OBCFOL+MicrosoftYaHei-Bold"/>
              </a:rPr>
              <a:t>Communication</a:t>
            </a:r>
            <a:r>
              <a:rPr sz="2000" spc="98">
                <a:solidFill>
                  <a:srgbClr val="7B7B7B"/>
                </a:solidFill>
                <a:latin typeface="WBDKCI+OBCFOL+MicrosoftYaHei-Bold"/>
                <a:cs typeface="WBDKCI+OBCFOL+MicrosoftYaHei-Bold"/>
              </a:rPr>
              <a:t> </a:t>
            </a:r>
            <a:r>
              <a:rPr sz="2000" spc="10">
                <a:solidFill>
                  <a:srgbClr val="7B7B7B"/>
                </a:solidFill>
                <a:latin typeface="WBDKCI+OBCFOL+MicrosoftYaHei-Bold"/>
                <a:cs typeface="WBDKCI+OBCFOL+MicrosoftYaHei-Bold"/>
              </a:rPr>
              <a:t>Fluency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81245" y="2961660"/>
            <a:ext cx="6136117" cy="1032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IDAGBL+CWPJRC+MicrosoftYaHei"/>
                <a:cs typeface="IDAGBL+CWPJRC+MicrosoftYaHei"/>
              </a:rPr>
              <a:t>A solid grasp of grammar enablements effective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IDAGBL+CWPJRC+MicrosoftYaHei"/>
                <a:cs typeface="IDAGBL+CWPJRC+MicrosoftYaHei"/>
              </a:rPr>
              <a:t>communication, promoting better understanding between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IDAGBL+CWPJRC+MicrosoftYaHei"/>
                <a:cs typeface="IDAGBL+CWPJRC+MicrosoftYaHei"/>
              </a:rPr>
              <a:t>individuals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60265" y="3955696"/>
            <a:ext cx="2631579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0">
                <a:solidFill>
                  <a:srgbClr val="7B7B7B"/>
                </a:solidFill>
                <a:latin typeface="WBDKCI+OBCFOL+MicrosoftYaHei-Bold"/>
                <a:cs typeface="WBDKCI+OBCFOL+MicrosoftYaHei-Bold"/>
              </a:rPr>
              <a:t>Lifelong</a:t>
            </a:r>
            <a:r>
              <a:rPr sz="2000" spc="106">
                <a:solidFill>
                  <a:srgbClr val="7B7B7B"/>
                </a:solidFill>
                <a:latin typeface="WBDKCI+OBCFOL+MicrosoftYaHei-Bold"/>
                <a:cs typeface="WBDKCI+OBCFOL+MicrosoftYaHei-Bold"/>
              </a:rPr>
              <a:t> </a:t>
            </a:r>
            <a:r>
              <a:rPr sz="2000" spc="10">
                <a:solidFill>
                  <a:srgbClr val="7B7B7B"/>
                </a:solidFill>
                <a:latin typeface="WBDKCI+OBCFOL+MicrosoftYaHei-Bold"/>
                <a:cs typeface="WBDKCI+OBCFOL+MicrosoftYaHei-Bold"/>
              </a:rPr>
              <a:t>Learning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779645" y="4467245"/>
            <a:ext cx="6369250" cy="758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IDAGBL+CWPJRC+MicrosoftYaHei"/>
                <a:cs typeface="IDAGBL+CWPJRC+MicrosoftYaHei"/>
              </a:rPr>
              <a:t>The ability to analyze and evaluate language followers a love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IDAGBL+CWPJRC+MicrosoftYaHei"/>
                <a:cs typeface="IDAGBL+CWPJRC+MicrosoftYaHei"/>
              </a:rPr>
              <a:t>for lifelong learning and language application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60265" y="5323486"/>
            <a:ext cx="3323523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7B7B7B"/>
                </a:solidFill>
                <a:latin typeface="WBDKCI+OBCFOL+MicrosoftYaHei-Bold"/>
                <a:cs typeface="WBDKCI+OBCFOL+MicrosoftYaHei-Bold"/>
              </a:rPr>
              <a:t>Emotional</a:t>
            </a:r>
            <a:r>
              <a:rPr sz="2000" spc="88">
                <a:solidFill>
                  <a:srgbClr val="7B7B7B"/>
                </a:solidFill>
                <a:latin typeface="WBDKCI+OBCFOL+MicrosoftYaHei-Bold"/>
                <a:cs typeface="WBDKCI+OBCFOL+MicrosoftYaHei-Bold"/>
              </a:rPr>
              <a:t> </a:t>
            </a:r>
            <a:r>
              <a:rPr sz="2000" spc="10">
                <a:solidFill>
                  <a:srgbClr val="7B7B7B"/>
                </a:solidFill>
                <a:latin typeface="WBDKCI+OBCFOL+MicrosoftYaHei-Bold"/>
                <a:cs typeface="WBDKCI+OBCFOL+MicrosoftYaHei-Bold"/>
              </a:rPr>
              <a:t>Intelligence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5037454" y="5835036"/>
            <a:ext cx="5776947" cy="758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IDAGBL+CWPJRC+MicrosoftYaHei"/>
                <a:cs typeface="IDAGBL+CWPJRC+MicrosoftYaHei"/>
              </a:rPr>
              <a:t>Developing self-awareness and understanding through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IDAGBL+CWPJRC+MicrosoftYaHei"/>
                <a:cs typeface="IDAGBL+CWPJRC+MicrosoftYaHei"/>
              </a:rPr>
              <a:t>language analysis enhances emotional intelligence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76909" y="199594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7F7F7"/>
                </a:solidFill>
                <a:latin typeface="WBDKCI+OBCFOL+MicrosoftYaHei-Bold"/>
                <a:cs typeface="WBDKCI+OBCFOL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76909" y="3241276"/>
            <a:ext cx="9992041" cy="26087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366"/>
              </a:lnSpc>
              <a:spcBef>
                <a:spcPct val="0"/>
              </a:spcBef>
              <a:spcAft>
                <a:spcPct val="0"/>
              </a:spcAft>
            </a:pPr>
            <a:r>
              <a:rPr sz="5150" spc="10">
                <a:solidFill>
                  <a:srgbClr val="F7F7F7"/>
                </a:solidFill>
                <a:latin typeface="WBDKCI+OBCFOL+MicrosoftYaHei-Bold"/>
                <a:cs typeface="WBDKCI+OBCFOL+MicrosoftYaHei-Bold"/>
              </a:rPr>
              <a:t>Elementary</a:t>
            </a:r>
            <a:r>
              <a:rPr sz="5150" spc="251">
                <a:solidFill>
                  <a:srgbClr val="F7F7F7"/>
                </a:solidFill>
                <a:latin typeface="WBDKCI+OBCFOL+MicrosoftYaHei-Bold"/>
                <a:cs typeface="WBDKCI+OBCFOL+MicrosoftYaHei-Bold"/>
              </a:rPr>
              <a:t> </a:t>
            </a:r>
            <a:r>
              <a:rPr sz="5150" spc="14">
                <a:solidFill>
                  <a:srgbClr val="F7F7F7"/>
                </a:solidFill>
                <a:latin typeface="WBDKCI+OBCFOL+MicrosoftYaHei-Bold"/>
                <a:cs typeface="WBDKCI+OBCFOL+MicrosoftYaHei-Bold"/>
              </a:rPr>
              <a:t>School</a:t>
            </a:r>
            <a:r>
              <a:rPr sz="5150" spc="243">
                <a:solidFill>
                  <a:srgbClr val="F7F7F7"/>
                </a:solidFill>
                <a:latin typeface="WBDKCI+OBCFOL+MicrosoftYaHei-Bold"/>
                <a:cs typeface="WBDKCI+OBCFOL+MicrosoftYaHei-Bold"/>
              </a:rPr>
              <a:t> </a:t>
            </a:r>
            <a:r>
              <a:rPr sz="5150" spc="10">
                <a:solidFill>
                  <a:srgbClr val="F7F7F7"/>
                </a:solidFill>
                <a:latin typeface="WBDKCI+OBCFOL+MicrosoftYaHei-Bold"/>
                <a:cs typeface="WBDKCI+OBCFOL+MicrosoftYaHei-Bold"/>
              </a:rPr>
              <a:t>English</a:t>
            </a:r>
          </a:p>
          <a:p>
            <a:pPr marL="0" marR="0">
              <a:lnSpc>
                <a:spcPts val="5366"/>
              </a:lnSpc>
              <a:spcBef>
                <a:spcPts val="2033"/>
              </a:spcBef>
              <a:spcAft>
                <a:spcPct val="0"/>
              </a:spcAft>
            </a:pPr>
            <a:r>
              <a:rPr sz="5150" spc="15">
                <a:solidFill>
                  <a:srgbClr val="F7F7F7"/>
                </a:solidFill>
                <a:latin typeface="WBDKCI+OBCFOL+MicrosoftYaHei-Bold"/>
                <a:cs typeface="WBDKCI+OBCFOL+MicrosoftYaHei-Bold"/>
              </a:rPr>
              <a:t>Grammar</a:t>
            </a:r>
            <a:r>
              <a:rPr sz="5150" spc="237">
                <a:solidFill>
                  <a:srgbClr val="F7F7F7"/>
                </a:solidFill>
                <a:latin typeface="WBDKCI+OBCFOL+MicrosoftYaHei-Bold"/>
                <a:cs typeface="WBDKCI+OBCFOL+MicrosoftYaHei-Bold"/>
              </a:rPr>
              <a:t> </a:t>
            </a:r>
            <a:r>
              <a:rPr sz="5150" spc="10">
                <a:solidFill>
                  <a:srgbClr val="F7F7F7"/>
                </a:solidFill>
                <a:latin typeface="WBDKCI+OBCFOL+MicrosoftYaHei-Bold"/>
                <a:cs typeface="WBDKCI+OBCFOL+MicrosoftYaHei-Bold"/>
              </a:rPr>
              <a:t>Fundamentals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1638783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Noun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5575" y="2489561"/>
            <a:ext cx="4450609" cy="744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DAGBL+CWPJRC+MicrosoftYaHei"/>
                <a:cs typeface="IDAGBL+CWPJRC+MicrosoftYaHei"/>
              </a:rPr>
              <a:t>A noun is a word that represents the name of a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DAGBL+CWPJRC+MicrosoftYaHei"/>
                <a:cs typeface="IDAGBL+CWPJRC+MicrosoftYaHei"/>
              </a:rPr>
              <a:t>person, thing, place, or abstract concept.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79894" y="2489561"/>
            <a:ext cx="4636041" cy="29047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464646"/>
                </a:solidFill>
                <a:latin typeface="IDAGBL+CWPJRC+MicrosoftYaHei"/>
                <a:cs typeface="IDAGBL+CWPJRC+MicrosoftYaHei"/>
              </a:rPr>
              <a:t>In English, nouns can be divided into two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464646"/>
                </a:solidFill>
                <a:latin typeface="IDAGBL+CWPJRC+MicrosoftYaHei"/>
                <a:cs typeface="IDAGBL+CWPJRC+MicrosoftYaHei"/>
              </a:rPr>
              <a:t>categories: proper nouns and common nouns.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464646"/>
                </a:solidFill>
                <a:latin typeface="IDAGBL+CWPJRC+MicrosoftYaHei"/>
                <a:cs typeface="IDAGBL+CWPJRC+MicrosoftYaHei"/>
              </a:rPr>
              <a:t>Proper nouns include specific names such as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464646"/>
                </a:solidFill>
                <a:latin typeface="IDAGBL+CWPJRC+MicrosoftYaHei"/>
                <a:cs typeface="IDAGBL+CWPJRC+MicrosoftYaHei"/>
              </a:rPr>
              <a:t>personal names and place names, while common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464646"/>
                </a:solidFill>
                <a:latin typeface="IDAGBL+CWPJRC+MicrosoftYaHei"/>
                <a:cs typeface="IDAGBL+CWPJRC+MicrosoftYaHei"/>
              </a:rPr>
              <a:t>nouns include individual nouns, collective nouns,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464646"/>
                </a:solidFill>
                <a:latin typeface="IDAGBL+CWPJRC+MicrosoftYaHei"/>
                <a:cs typeface="IDAGBL+CWPJRC+MicrosoftYaHei"/>
              </a:rPr>
              <a:t>material nouns, and abstract nouns. Nouns are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464646"/>
                </a:solidFill>
                <a:latin typeface="IDAGBL+CWPJRC+MicrosoftYaHei"/>
                <a:cs typeface="IDAGBL+CWPJRC+MicrosoftYaHei"/>
              </a:rPr>
              <a:t>usually used as subjects, objects, or predicate in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464646"/>
                </a:solidFill>
                <a:latin typeface="IDAGBL+CWPJRC+MicrosoftYaHei"/>
                <a:cs typeface="IDAGBL+CWPJRC+MicrosoftYaHei"/>
              </a:rPr>
              <a:t>sentences and are one of the basic elements that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464646"/>
                </a:solidFill>
                <a:latin typeface="IDAGBL+CWPJRC+MicrosoftYaHei"/>
                <a:cs typeface="IDAGBL+CWPJRC+MicrosoftYaHei"/>
              </a:rPr>
              <a:t>make up a sentence.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1480953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Verb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8114" y="2005056"/>
            <a:ext cx="5435655" cy="435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DAGBL+CWPJRC+MicrosoftYaHei"/>
                <a:cs typeface="IDAGBL+CWPJRC+MicrosoftYaHei"/>
              </a:rPr>
              <a:t>Verbs are words that indicate actions, states, or existence.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42389" y="4589506"/>
            <a:ext cx="10612683" cy="10530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8C8C8C"/>
                </a:solidFill>
                <a:latin typeface="IDAGBL+CWPJRC+MicrosoftYaHei"/>
                <a:cs typeface="IDAGBL+CWPJRC+MicrosoftYaHei"/>
              </a:rPr>
              <a:t>Verbs can be divided into transitive verbs and intransitive verbs, and can also be classified based on tense, voice,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8C8C8C"/>
                </a:solidFill>
                <a:latin typeface="IDAGBL+CWPJRC+MicrosoftYaHei"/>
                <a:cs typeface="IDAGBL+CWPJRC+MicrosoftYaHei"/>
              </a:rPr>
              <a:t>and mood. Verbs are usually used as predicates in sentences to describe the action or state of the subject and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8C8C8C"/>
                </a:solidFill>
                <a:latin typeface="IDAGBL+CWPJRC+MicrosoftYaHei"/>
                <a:cs typeface="IDAGBL+CWPJRC+MicrosoftYaHei"/>
              </a:rPr>
              <a:t>form the core part of the sentence.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6326295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Subjects</a:t>
            </a:r>
            <a:r>
              <a:rPr sz="3000" spc="138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 </a:t>
            </a:r>
            <a:r>
              <a:rPr sz="3000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and</a:t>
            </a:r>
            <a:r>
              <a:rPr sz="3000" spc="146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 </a:t>
            </a:r>
            <a:r>
              <a:rPr sz="3000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advertisements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13510" y="2454636"/>
            <a:ext cx="4601570" cy="16702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DAGBL+CWPJRC+MicrosoftYaHei"/>
                <a:cs typeface="IDAGBL+CWPJRC+MicrosoftYaHei"/>
              </a:rPr>
              <a:t>Adjectives and adverbs are words that modify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DAGBL+CWPJRC+MicrosoftYaHei"/>
                <a:cs typeface="IDAGBL+CWPJRC+MicrosoftYaHei"/>
              </a:rPr>
              <a:t>nouns and verbs. Adjectives are used to describe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DAGBL+CWPJRC+MicrosoftYaHei"/>
                <a:cs typeface="IDAGBL+CWPJRC+MicrosoftYaHei"/>
              </a:rPr>
              <a:t>the properties or characteristics of nouns, while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DAGBL+CWPJRC+MicrosoftYaHei"/>
                <a:cs typeface="IDAGBL+CWPJRC+MicrosoftYaHei"/>
              </a:rPr>
              <a:t>adverbs are used to describe the actions or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DAGBL+CWPJRC+MicrosoftYaHei"/>
                <a:cs typeface="IDAGBL+CWPJRC+MicrosoftYaHei"/>
              </a:rPr>
              <a:t>states of verbs.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696709" y="2454636"/>
            <a:ext cx="4631987" cy="25960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DAGBL+CWPJRC+MicrosoftYaHei"/>
                <a:cs typeface="IDAGBL+CWPJRC+MicrosoftYaHei"/>
              </a:rPr>
              <a:t>Adjectives are usually placed before nouns to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DAGBL+CWPJRC+MicrosoftYaHei"/>
                <a:cs typeface="IDAGBL+CWPJRC+MicrosoftYaHei"/>
              </a:rPr>
              <a:t>describe their characteristics or attributes, such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DAGBL+CWPJRC+MicrosoftYaHei"/>
                <a:cs typeface="IDAGBL+CWPJRC+MicrosoftYaHei"/>
              </a:rPr>
              <a:t>as "beautiful flowers"; Adverbs are usually placed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DAGBL+CWPJRC+MicrosoftYaHei"/>
                <a:cs typeface="IDAGBL+CWPJRC+MicrosoftYaHei"/>
              </a:rPr>
              <a:t>after verbs to describe the way, degree, or time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DAGBL+CWPJRC+MicrosoftYaHei"/>
                <a:cs typeface="IDAGBL+CWPJRC+MicrosoftYaHei"/>
              </a:rPr>
              <a:t>of an action, such as "running quickly.".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DAGBL+CWPJRC+MicrosoftYaHei"/>
                <a:cs typeface="IDAGBL+CWPJRC+MicrosoftYaHei"/>
              </a:rPr>
              <a:t>Adjectives and adverbs serve as modifiers and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DAGBL+CWPJRC+MicrosoftYaHei"/>
                <a:cs typeface="IDAGBL+CWPJRC+MicrosoftYaHei"/>
              </a:rPr>
              <a:t>supplements in sentences, making them more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DAGBL+CWPJRC+MicrosoftYaHei"/>
                <a:cs typeface="IDAGBL+CWPJRC+MicrosoftYaHei"/>
              </a:rPr>
              <a:t>rich and specific.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76909" y="199594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7F7F7"/>
                </a:solidFill>
                <a:latin typeface="WBDKCI+OBCFOL+MicrosoftYaHei-Bold"/>
                <a:cs typeface="WBDKCI+OBCFOL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76909" y="3241276"/>
            <a:ext cx="8622363" cy="26087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366"/>
              </a:lnSpc>
              <a:spcBef>
                <a:spcPct val="0"/>
              </a:spcBef>
              <a:spcAft>
                <a:spcPct val="0"/>
              </a:spcAft>
            </a:pPr>
            <a:r>
              <a:rPr sz="5150" spc="15">
                <a:solidFill>
                  <a:srgbClr val="F7F7F7"/>
                </a:solidFill>
                <a:latin typeface="WBDKCI+OBCFOL+MicrosoftYaHei-Bold"/>
                <a:cs typeface="WBDKCI+OBCFOL+MicrosoftYaHei-Bold"/>
              </a:rPr>
              <a:t>Advanced</a:t>
            </a:r>
            <a:r>
              <a:rPr sz="5150" spc="255">
                <a:solidFill>
                  <a:srgbClr val="F7F7F7"/>
                </a:solidFill>
                <a:latin typeface="WBDKCI+OBCFOL+MicrosoftYaHei-Bold"/>
                <a:cs typeface="WBDKCI+OBCFOL+MicrosoftYaHei-Bold"/>
              </a:rPr>
              <a:t> </a:t>
            </a:r>
            <a:r>
              <a:rPr sz="5150" spc="15">
                <a:solidFill>
                  <a:srgbClr val="F7F7F7"/>
                </a:solidFill>
                <a:latin typeface="WBDKCI+OBCFOL+MicrosoftYaHei-Bold"/>
                <a:cs typeface="WBDKCI+OBCFOL+MicrosoftYaHei-Bold"/>
              </a:rPr>
              <a:t>grammar</a:t>
            </a:r>
            <a:r>
              <a:rPr sz="5150" spc="238">
                <a:solidFill>
                  <a:srgbClr val="F7F7F7"/>
                </a:solidFill>
                <a:latin typeface="WBDKCI+OBCFOL+MicrosoftYaHei-Bold"/>
                <a:cs typeface="WBDKCI+OBCFOL+MicrosoftYaHei-Bold"/>
              </a:rPr>
              <a:t> </a:t>
            </a:r>
            <a:r>
              <a:rPr sz="5150">
                <a:solidFill>
                  <a:srgbClr val="F7F7F7"/>
                </a:solidFill>
                <a:latin typeface="WBDKCI+OBCFOL+MicrosoftYaHei-Bold"/>
                <a:cs typeface="WBDKCI+OBCFOL+MicrosoftYaHei-Bold"/>
              </a:rPr>
              <a:t>in</a:t>
            </a:r>
          </a:p>
          <a:p>
            <a:pPr marL="0" marR="0">
              <a:lnSpc>
                <a:spcPts val="5366"/>
              </a:lnSpc>
              <a:spcBef>
                <a:spcPts val="2033"/>
              </a:spcBef>
              <a:spcAft>
                <a:spcPct val="0"/>
              </a:spcAft>
            </a:pPr>
            <a:r>
              <a:rPr sz="5150" spc="10">
                <a:solidFill>
                  <a:srgbClr val="F7F7F7"/>
                </a:solidFill>
                <a:latin typeface="WBDKCI+OBCFOL+MicrosoftYaHei-Bold"/>
                <a:cs typeface="WBDKCI+OBCFOL+MicrosoftYaHei-Bold"/>
              </a:rPr>
              <a:t>primary</a:t>
            </a:r>
            <a:r>
              <a:rPr sz="5150" spc="251">
                <a:solidFill>
                  <a:srgbClr val="F7F7F7"/>
                </a:solidFill>
                <a:latin typeface="WBDKCI+OBCFOL+MicrosoftYaHei-Bold"/>
                <a:cs typeface="WBDKCI+OBCFOL+MicrosoftYaHei-Bold"/>
              </a:rPr>
              <a:t> </a:t>
            </a:r>
            <a:r>
              <a:rPr sz="5150" spc="15">
                <a:solidFill>
                  <a:srgbClr val="F7F7F7"/>
                </a:solidFill>
                <a:latin typeface="WBDKCI+OBCFOL+MicrosoftYaHei-Bold"/>
                <a:cs typeface="WBDKCI+OBCFOL+MicrosoftYaHei-Bold"/>
              </a:rPr>
              <a:t>school</a:t>
            </a:r>
            <a:r>
              <a:rPr sz="5150" spc="237">
                <a:solidFill>
                  <a:srgbClr val="F7F7F7"/>
                </a:solidFill>
                <a:latin typeface="WBDKCI+OBCFOL+MicrosoftYaHei-Bold"/>
                <a:cs typeface="WBDKCI+OBCFOL+MicrosoftYaHei-Bold"/>
              </a:rPr>
              <a:t> </a:t>
            </a:r>
            <a:r>
              <a:rPr sz="5150" spc="10">
                <a:solidFill>
                  <a:srgbClr val="F7F7F7"/>
                </a:solidFill>
                <a:latin typeface="WBDKCI+OBCFOL+MicrosoftYaHei-Bold"/>
                <a:cs typeface="WBDKCI+OBCFOL+MicrosoftYaHei-Bold"/>
              </a:rPr>
              <a:t>English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2140892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Position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96229" y="1428477"/>
            <a:ext cx="1919958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0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Definition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WBDKCI+OBCFOL+MicrosoftYaHei-Bold"/>
                <a:cs typeface="WBDKCI+OBCFOL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96229" y="1920260"/>
            <a:ext cx="6158355" cy="8271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5879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IDAGBL+CWPJRC+MicrosoftYaHei"/>
                <a:cs typeface="IDAGBL+CWPJRC+MicrosoftYaHei"/>
              </a:rPr>
              <a:t>A preposition is a word used to indicate the relationship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IDAGBL+CWPJRC+MicrosoftYaHei"/>
                <a:cs typeface="IDAGBL+CWPJRC+MicrosoftYaHei"/>
              </a:rPr>
              <a:t>between a noun or pronoun and other parts of a sentence.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956175" y="3167107"/>
            <a:ext cx="2394329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0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Classification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WBDKCI+OBCFOL+MicrosoftYaHei-Bold"/>
                <a:cs typeface="WBDKCI+OBCFOL+MicrosoftYaHei-Bold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956175" y="3658890"/>
            <a:ext cx="5992821" cy="11700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5879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IDAGBL+CWPJRC+MicrosoftYaHei"/>
                <a:cs typeface="IDAGBL+CWPJRC+MicrosoftYaHei"/>
              </a:rPr>
              <a:t>Simple prepositions (such as in, on, under), compound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IDAGBL+CWPJRC+MicrosoftYaHei"/>
                <a:cs typeface="IDAGBL+CWPJRC+MicrosoftYaHei"/>
              </a:rPr>
              <a:t>prepositions (such as because of, in front of), and phrasal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IDAGBL+CWPJRC+MicrosoftYaHei"/>
                <a:cs typeface="IDAGBL+CWPJRC+MicrosoftYaHei"/>
              </a:rPr>
              <a:t>prepositions (such as according to, now of).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555490" y="4905736"/>
            <a:ext cx="1349511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5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Usage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WBDKCI+OBCFOL+MicrosoftYaHei-Bold"/>
                <a:cs typeface="WBDKCI+OBCFOL+MicrosoftYaHei-Bold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555490" y="5398155"/>
            <a:ext cx="6827704" cy="11700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5879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IDAGBL+CWPJRC+MicrosoftYaHei"/>
                <a:cs typeface="IDAGBL+CWPJRC+MicrosoftYaHei"/>
              </a:rPr>
              <a:t>A preposition is usually followed by a noun, pronoun, or gerund,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IDAGBL+CWPJRC+MicrosoftYaHei"/>
                <a:cs typeface="IDAGBL+CWPJRC+MicrosoftYaHei"/>
              </a:rPr>
              <a:t>indicating direction, position, time, manner, and other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IDAGBL+CWPJRC+MicrosoftYaHei"/>
                <a:cs typeface="IDAGBL+CWPJRC+MicrosoftYaHei"/>
              </a:rPr>
              <a:t>relationships.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4225301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Subordinate</a:t>
            </a:r>
            <a:r>
              <a:rPr sz="3000" spc="143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 </a:t>
            </a:r>
            <a:r>
              <a:rPr sz="3000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clause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30725" y="1456610"/>
            <a:ext cx="1327698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Definition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0725" y="1986641"/>
            <a:ext cx="7479486" cy="744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080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IDAGBL+CWPJRC+MicrosoftYaHei"/>
                <a:cs typeface="IDAGBL+CWPJRC+MicrosoftYaHei"/>
              </a:rPr>
              <a:t>A clause is a clause within the main clause used to supplement and explain the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IDAGBL+CWPJRC+MicrosoftYaHei"/>
                <a:cs typeface="IDAGBL+CWPJRC+MicrosoftYaHei"/>
              </a:rPr>
              <a:t>content of the main clause.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30725" y="3176825"/>
            <a:ext cx="1654240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Classification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30725" y="3706856"/>
            <a:ext cx="7542381" cy="744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080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IDAGBL+CWPJRC+MicrosoftYaHei"/>
                <a:cs typeface="IDAGBL+CWPJRC+MicrosoftYaHei"/>
              </a:rPr>
              <a:t>noun clauses (such as that she is a teacher), adjective clauses (such as when the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IDAGBL+CWPJRC+MicrosoftYaHei"/>
                <a:cs typeface="IDAGBL+CWPJRC+MicrosoftYaHei"/>
              </a:rPr>
              <a:t>train trains), and adverbial clauses (such as because he is ill).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30725" y="4897040"/>
            <a:ext cx="936148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8C8C8C"/>
                </a:solidFill>
                <a:latin typeface="WBDKCI+OBCFOL+MicrosoftYaHei-Bold"/>
                <a:cs typeface="WBDKCI+OBCFOL+MicrosoftYaHei-Bold"/>
              </a:rPr>
              <a:t>Usage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30725" y="5427071"/>
            <a:ext cx="7629060" cy="10530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080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IDAGBL+CWPJRC+MicrosoftYaHei"/>
                <a:cs typeface="IDAGBL+CWPJRC+MicrosoftYaHei"/>
              </a:rPr>
              <a:t>The subordinate clause is usually guided by conjunctions to modify nouns,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IDAGBL+CWPJRC+MicrosoftYaHei"/>
                <a:cs typeface="IDAGBL+CWPJRC+MicrosoftYaHei"/>
              </a:rPr>
              <a:t>adjectives, or adverbs in the main sentence, enhancing the richness and accuracy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IDAGBL+CWPJRC+MicrosoftYaHei"/>
                <a:cs typeface="IDAGBL+CWPJRC+MicrosoftYaHei"/>
              </a:rPr>
              <a:t>of expression.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https://d.book118.com/158142076104006041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SWNSUS+CGLMTK+ArialMT</vt:lpstr>
      <vt:lpstr>Times New Roman</vt:lpstr>
      <vt:lpstr>WBDKCI+OBCFOL+MicrosoftYaHei-Bold</vt:lpstr>
      <vt:lpstr>WHKCRS+MS-UIGothic</vt:lpstr>
      <vt:lpstr>SimSun</vt:lpstr>
      <vt:lpstr>IDAGBL+CWPJRC+MicrosoftYaHei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2024-09-20T12:54:55.537</cp:lastPrinted>
  <dcterms:created xsi:type="dcterms:W3CDTF">2024-09-20T04:54:55Z</dcterms:created>
  <dcterms:modified xsi:type="dcterms:W3CDTF">2024-09-20T04:54:56Z</dcterms:modified>
</cp:coreProperties>
</file>