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E35584F-76C6-453F-8D6F-78B7FFD47D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BF3D59-FEEA-471A-A8D5-D87CDD682B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4938A88-4EEE-4E5D-A35C-39CFE3CB82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8BB8CA9-1F6E-4EA9-B700-A092970D65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6642F91-8539-4264-98CB-7509E2EE89F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A6D2704-ADAF-4B52-8D33-EE6BD2EF31D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711766B-29E3-4480-8F07-9E880116FBB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81FBD15-E596-4C31-82EE-E70C38533D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E8813F5-91F3-44C4-9890-344E7CF649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C15DE6-6E13-4C55-9764-DA64E4527E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67EEBB-2191-42E2-8C0E-09E4DD660C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5010042000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护士心理治疗教学</a:t>
            </a:r>
          </a:p>
        </p:txBody>
      </p:sp>
      <p:sp>
        <p:nvSpPr>
          <p:cNvPr id="5" name="AutoShape 5"/>
          <p:cNvSpPr/>
          <p:nvPr/>
        </p:nvSpPr>
        <p:spPr>
          <a:xfrm>
            <a:off x="352425" y="345394"/>
            <a:ext cx="5497697" cy="4191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FFFFB3">
                    <a:alpha val="100000"/>
                  </a:srgbClr>
                </a:solidFill>
                <a:latin typeface="Microsoft Yahei"/>
                <a:ea typeface="Microsoft Yahei"/>
                <a:cs typeface="Microsoft Yahei"/>
              </a:rPr>
              <a:t>https://wenku.baidu.com</a:t>
            </a:r>
            <a:endParaRPr lang="en-US" sz="1100"/>
          </a:p>
        </p:txBody>
      </p:sp>
      <p:sp>
        <p:nvSpPr>
          <p:cNvPr id="6" name="AutoShape 6"/>
          <p:cNvSpPr/>
          <p:nvPr/>
        </p:nvSpPr>
        <p:spPr>
          <a:xfrm>
            <a:off x="9364826" y="32926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护士心理治疗教学概述</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护士心理治疗的基本理论</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护士心理治疗的核心技能</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护士心理治疗的实际应用</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护士心理治疗的挑战与未来发展</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案例分享与教学反思</a:t>
            </a:r>
          </a:p>
        </p:txBody>
      </p:sp>
      <p:sp>
        <p:nvSpPr>
          <p:cNvPr id="6" name="AutoShape 6"/>
          <p:cNvSpPr/>
          <p:nvPr/>
        </p:nvSpPr>
        <p:spPr>
          <a:xfrm>
            <a:off x="6340996" y="373969"/>
            <a:ext cx="5497697" cy="4191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accent1">
                    <a:alpha val="100000"/>
                  </a:schemeClr>
                </a:solidFill>
                <a:latin typeface="Microsoft Yahei"/>
                <a:ea typeface="Microsoft Yahei"/>
                <a:cs typeface="Microsoft Yahei"/>
              </a:rPr>
              <a:t>https://wenku.baidu.com</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护士心理治疗教学概述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261268" y="1197930"/>
            <a:ext cx="2584705" cy="252109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65729" y="1205454"/>
            <a:ext cx="2584705" cy="252109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46028" y="1193270"/>
            <a:ext cx="2584705" cy="252109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alphaModFix amt="70000"/>
          </a:blip>
          <a:srcRect l="15693" r="15693"/>
          <a:stretch>
            <a:fillRect/>
          </a:stretch>
        </p:blipFill>
        <p:spPr>
          <a:xfrm>
            <a:off x="1415276" y="1289262"/>
            <a:ext cx="2433158" cy="2364134"/>
          </a:xfrm>
          <a:prstGeom prst="ellipse">
            <a:avLst/>
          </a:prstGeom>
        </p:spPr>
      </p:pic>
      <p:sp>
        <p:nvSpPr>
          <p:cNvPr id="6" name="TextBox 6"/>
          <p:cNvSpPr txBox="1"/>
          <p:nvPr/>
        </p:nvSpPr>
        <p:spPr>
          <a:xfrm>
            <a:off x="795406" y="4001686"/>
            <a:ext cx="10658475" cy="2038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500">
                <a:solidFill>
                  <a:schemeClr val="dk1">
                    <a:alpha val="100000"/>
                  </a:schemeClr>
                </a:solidFill>
                <a:latin typeface="Microsoft Yahei"/>
                <a:ea typeface="Microsoft Yahei"/>
                <a:cs typeface="Microsoft Yahei"/>
              </a:rPr>
              <a:t>请输入您的内容</a:t>
            </a:r>
          </a:p>
        </p:txBody>
      </p:sp>
      <p:pic>
        <p:nvPicPr>
          <p:cNvPr id="7" name="Picture 7"/>
          <p:cNvPicPr>
            <a:picLocks noChangeAspect="1"/>
          </p:cNvPicPr>
          <p:nvPr/>
        </p:nvPicPr>
        <p:blipFill>
          <a:blip r:embed="rId3">
            <a:alphaModFix amt="70000"/>
          </a:blip>
          <a:srcRect l="15693" r="15693"/>
          <a:stretch>
            <a:fillRect/>
          </a:stretch>
        </p:blipFill>
        <p:spPr>
          <a:xfrm>
            <a:off x="4855037" y="1276410"/>
            <a:ext cx="2433158" cy="2364134"/>
          </a:xfrm>
          <a:prstGeom prst="ellipse">
            <a:avLst/>
          </a:prstGeom>
        </p:spPr>
      </p:pic>
      <p:pic>
        <p:nvPicPr>
          <p:cNvPr id="8" name="Picture 8"/>
          <p:cNvPicPr>
            <a:picLocks noChangeAspect="1"/>
          </p:cNvPicPr>
          <p:nvPr/>
        </p:nvPicPr>
        <p:blipFill>
          <a:blip r:embed="rId4">
            <a:alphaModFix amt="70000"/>
          </a:blip>
          <a:srcRect l="15693" r="15693"/>
          <a:stretch>
            <a:fillRect/>
          </a:stretch>
        </p:blipFill>
        <p:spPr>
          <a:xfrm>
            <a:off x="8349233" y="1271082"/>
            <a:ext cx="2433158" cy="2364134"/>
          </a:xfrm>
          <a:prstGeom prst="ellipse">
            <a:avLst/>
          </a:prstGeom>
        </p:spPr>
      </p:pic>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护士心理治疗教学概述</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护士心理治疗的基本理论</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详细描述</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认知行为疗法在护士心理治疗中应用广泛，能够帮助护士更好地理解和应对患者的情绪和行为问题，提高护理效果。</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总结词</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认知行为疗法是一种以认知过程和行为改变为基础的心理治疗方法，强调个体对自身情绪和行为的认知和调节。</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详细描述</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认知行为疗法认为个体的不良情绪和行为是由错误的认知和思维模式所导致，通过识别和纠正这些认知错误，个体能够改变不良情绪和行为。</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认知行为疗法强调对个体进行认知重构，通过认知重建、行为实验和应对技能训练等方式，帮助个体建立积极的思维模式和行为习惯。</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认知行为疗法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708618" y="1482757"/>
            <a:ext cx="776002" cy="766477"/>
            <a:chOff x="5708618" y="1482757"/>
            <a:chExt cx="776002" cy="766477"/>
          </a:xfrm>
        </p:grpSpPr>
        <p:sp>
          <p:nvSpPr>
            <p:cNvPr id="3" name="TextBox 3"/>
            <p:cNvSpPr txBox="1"/>
            <p:nvPr/>
          </p:nvSpPr>
          <p:spPr>
            <a:xfrm>
              <a:off x="5708618" y="1482757"/>
              <a:ext cx="776002" cy="766477"/>
            </a:xfrm>
            <a:prstGeom prst="rect">
              <a:avLst/>
            </a:prstGeom>
          </p:spPr>
          <p:txBody>
            <a:bodyPr vert="horz" wrap="none" lIns="121920" tIns="60960" rIns="121920" bIns="6096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100">
                  <a:solidFill>
                    <a:schemeClr val="lt1">
                      <a:alpha val="100000"/>
                    </a:schemeClr>
                  </a:solidFill>
                  <a:latin typeface="微软雅黑"/>
                  <a:ea typeface="微软雅黑"/>
                  <a:cs typeface="微软雅黑"/>
                </a:rPr>
                <a:t>输入</a:t>
              </a:r>
            </a:p>
            <a:p>
              <a:pPr algn="ctr">
                <a:lnSpc>
                  <a:spcPct val="80000"/>
                </a:lnSpc>
              </a:pPr>
              <a:r>
                <a:rPr lang="en-US" sz="2100">
                  <a:solidFill>
                    <a:schemeClr val="lt1">
                      <a:alpha val="100000"/>
                    </a:schemeClr>
                  </a:solidFill>
                  <a:latin typeface="微软雅黑"/>
                  <a:ea typeface="微软雅黑"/>
                  <a:cs typeface="微软雅黑"/>
                </a:rPr>
                <a:t>标题</a:t>
              </a:r>
            </a:p>
          </p:txBody>
        </p:sp>
      </p:grpSp>
      <p:grpSp>
        <p:nvGrpSpPr>
          <p:cNvPr id="4" name="Group 4"/>
          <p:cNvGrpSpPr/>
          <p:nvPr/>
        </p:nvGrpSpPr>
        <p:grpSpPr>
          <a:xfrm>
            <a:off x="5311711" y="2857500"/>
            <a:ext cx="1569720" cy="1569720"/>
            <a:chOff x="5311711" y="2857500"/>
            <a:chExt cx="1569720" cy="1569720"/>
          </a:xfrm>
        </p:grpSpPr>
        <p:sp>
          <p:nvSpPr>
            <p:cNvPr id="5" name="AutoShape 5"/>
            <p:cNvSpPr/>
            <p:nvPr/>
          </p:nvSpPr>
          <p:spPr>
            <a:xfrm>
              <a:off x="5311711" y="2857500"/>
              <a:ext cx="1569720" cy="1569720"/>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08618" y="3289935"/>
              <a:ext cx="767048" cy="70418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7016823" y="3022761"/>
            <a:ext cx="2221230"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5424910" y="1465304"/>
            <a:ext cx="1342181"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471779" y="1727808"/>
            <a:ext cx="1249680" cy="7391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650" b="1">
                <a:solidFill>
                  <a:srgbClr val="FFFFFF">
                    <a:alpha val="100000"/>
                  </a:srgbClr>
                </a:solidFill>
                <a:latin typeface="Microsoft Yahei"/>
                <a:ea typeface="Microsoft Yahei"/>
                <a:cs typeface="Microsoft Yahei"/>
              </a:rPr>
              <a:t>详细描述</a:t>
            </a:r>
          </a:p>
        </p:txBody>
      </p:sp>
      <p:sp>
        <p:nvSpPr>
          <p:cNvPr id="10" name="AutoShape 10"/>
          <p:cNvSpPr/>
          <p:nvPr/>
        </p:nvSpPr>
        <p:spPr>
          <a:xfrm>
            <a:off x="2976282" y="3010286"/>
            <a:ext cx="2221230"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3535932" y="3272423"/>
            <a:ext cx="1249680" cy="73987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650" b="1">
                <a:solidFill>
                  <a:srgbClr val="FFFFFF">
                    <a:alpha val="100000"/>
                  </a:srgbClr>
                </a:solidFill>
                <a:latin typeface="Microsoft Yahei"/>
                <a:ea typeface="Microsoft Yahei"/>
                <a:cs typeface="Microsoft Yahei"/>
              </a:rPr>
              <a:t>总结词</a:t>
            </a:r>
          </a:p>
        </p:txBody>
      </p:sp>
      <p:sp>
        <p:nvSpPr>
          <p:cNvPr id="12" name="AutoShape 12"/>
          <p:cNvSpPr/>
          <p:nvPr/>
        </p:nvSpPr>
        <p:spPr>
          <a:xfrm rot="5400000">
            <a:off x="5426875" y="4603872"/>
            <a:ext cx="1342181"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人本主义疗法</a:t>
              </a:r>
            </a:p>
          </p:txBody>
        </p:sp>
      </p:grpSp>
      <p:sp>
        <p:nvSpPr>
          <p:cNvPr id="35" name="TextBox 35"/>
          <p:cNvSpPr txBox="1"/>
          <p:nvPr/>
        </p:nvSpPr>
        <p:spPr>
          <a:xfrm>
            <a:off x="522745" y="1445633"/>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500">
                <a:solidFill>
                  <a:schemeClr val="dk1">
                    <a:alpha val="100000"/>
                  </a:schemeClr>
                </a:solidFill>
                <a:latin typeface="Microsoft Yahei"/>
                <a:ea typeface="Microsoft Yahei"/>
                <a:cs typeface="Microsoft Yahei"/>
              </a:rPr>
              <a:t>人本主义疗法是一种以人的自我实现和成长为核心的心理治疗方法，强调个体内在的潜力和自我调节能力。</a:t>
            </a:r>
          </a:p>
        </p:txBody>
      </p:sp>
      <p:sp>
        <p:nvSpPr>
          <p:cNvPr id="36" name="TextBox 36"/>
          <p:cNvSpPr txBox="1"/>
          <p:nvPr/>
        </p:nvSpPr>
        <p:spPr>
          <a:xfrm>
            <a:off x="522745" y="4584201"/>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500">
                <a:solidFill>
                  <a:schemeClr val="dk1">
                    <a:alpha val="100000"/>
                  </a:schemeClr>
                </a:solidFill>
                <a:latin typeface="Microsoft Yahei"/>
                <a:ea typeface="Microsoft Yahei"/>
                <a:cs typeface="Microsoft Yahei"/>
              </a:rPr>
              <a:t>人本主义疗法在护士心理治疗中能够帮助护士更好地理解患者的内在需求和感受，促进护患关系的和谐发展。</a:t>
            </a:r>
          </a:p>
        </p:txBody>
      </p:sp>
      <p:sp>
        <p:nvSpPr>
          <p:cNvPr id="37" name="TextBox 37"/>
          <p:cNvSpPr txBox="1"/>
          <p:nvPr/>
        </p:nvSpPr>
        <p:spPr>
          <a:xfrm>
            <a:off x="6996028" y="4584201"/>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500">
                <a:solidFill>
                  <a:schemeClr val="dk1">
                    <a:alpha val="100000"/>
                  </a:schemeClr>
                </a:solidFill>
                <a:latin typeface="Microsoft Yahei"/>
                <a:ea typeface="Microsoft Yahei"/>
                <a:cs typeface="Microsoft Yahei"/>
              </a:rPr>
              <a:t>人本主义疗法强调个体在自我实现过程中的自由和责任，通过自我反省、自我表达和自我肯定等方式，帮助个体实现内在的成长和变化。</a:t>
            </a:r>
          </a:p>
        </p:txBody>
      </p:sp>
      <p:sp>
        <p:nvSpPr>
          <p:cNvPr id="38" name="TextBox 38"/>
          <p:cNvSpPr txBox="1"/>
          <p:nvPr/>
        </p:nvSpPr>
        <p:spPr>
          <a:xfrm>
            <a:off x="6996028" y="1445633"/>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500">
                <a:solidFill>
                  <a:schemeClr val="dk1">
                    <a:alpha val="100000"/>
                  </a:schemeClr>
                </a:solidFill>
                <a:latin typeface="Microsoft Yahei"/>
                <a:ea typeface="Microsoft Yahei"/>
                <a:cs typeface="Microsoft Yahei"/>
              </a:rPr>
              <a:t>人本主义疗法认为每个人都有自我实现的潜能，通过关注个体的内在感受和需求，帮助个体发现自己的价值和意义，增强自我调节能力。</a:t>
            </a:r>
          </a:p>
        </p:txBody>
      </p:sp>
      <p:sp>
        <p:nvSpPr>
          <p:cNvPr id="39" name="TextBox 39"/>
          <p:cNvSpPr txBox="1"/>
          <p:nvPr/>
        </p:nvSpPr>
        <p:spPr>
          <a:xfrm>
            <a:off x="5471779" y="4866009"/>
            <a:ext cx="1249680" cy="73987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650" b="1">
                <a:solidFill>
                  <a:srgbClr val="FFFFFF">
                    <a:alpha val="100000"/>
                  </a:srgbClr>
                </a:solidFill>
                <a:latin typeface="Microsoft Yahei"/>
                <a:ea typeface="Microsoft Yahei"/>
                <a:cs typeface="Microsoft Yahei"/>
              </a:rPr>
              <a:t>详细描述</a:t>
            </a:r>
          </a:p>
        </p:txBody>
      </p:sp>
      <p:sp>
        <p:nvSpPr>
          <p:cNvPr id="40" name="TextBox 40"/>
          <p:cNvSpPr txBox="1"/>
          <p:nvPr/>
        </p:nvSpPr>
        <p:spPr>
          <a:xfrm>
            <a:off x="7502598" y="3272423"/>
            <a:ext cx="1249680" cy="73987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650" b="1">
                <a:solidFill>
                  <a:srgbClr val="FFFFFF">
                    <a:alpha val="100000"/>
                  </a:srgbClr>
                </a:solidFill>
                <a:latin typeface="Microsoft Yahei"/>
                <a:ea typeface="Microsoft Yahei"/>
                <a:cs typeface="Microsoft Yahei"/>
              </a:rPr>
              <a:t>总结词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080100" y="1846792"/>
            <a:ext cx="10176933" cy="67098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flipV="1">
            <a:off x="1824109" y="2746375"/>
            <a:ext cx="406400" cy="349251"/>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flipV="1">
            <a:off x="4491109" y="2746375"/>
            <a:ext cx="406400" cy="349251"/>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flipV="1">
            <a:off x="7291459" y="2746375"/>
            <a:ext cx="404283" cy="349251"/>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flipV="1">
            <a:off x="10076993" y="2746375"/>
            <a:ext cx="406400" cy="349251"/>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1109" y="3095626"/>
            <a:ext cx="2600876" cy="50331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375626" y="3095626"/>
            <a:ext cx="2667000" cy="50331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193162" y="3095626"/>
            <a:ext cx="2600876" cy="50331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8931875" y="3095626"/>
            <a:ext cx="2618599" cy="50331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358817" y="1865842"/>
            <a:ext cx="642408" cy="642408"/>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67640" y="228600"/>
                </a:moveTo>
                <a:lnTo>
                  <a:pt x="182880" y="228600"/>
                </a:lnTo>
                <a:cubicBezTo>
                  <a:pt x="208131" y="228600"/>
                  <a:pt x="228600" y="208131"/>
                  <a:pt x="228600" y="182880"/>
                </a:cubicBezTo>
                <a:cubicBezTo>
                  <a:pt x="228600" y="157629"/>
                  <a:pt x="208131" y="137160"/>
                  <a:pt x="182880" y="137160"/>
                </a:cubicBezTo>
                <a:lnTo>
                  <a:pt x="182880" y="137160"/>
                </a:lnTo>
                <a:lnTo>
                  <a:pt x="121768" y="137160"/>
                </a:lnTo>
                <a:cubicBezTo>
                  <a:pt x="113348" y="137160"/>
                  <a:pt x="106528" y="130340"/>
                  <a:pt x="106528" y="121920"/>
                </a:cubicBezTo>
                <a:cubicBezTo>
                  <a:pt x="106528" y="113500"/>
                  <a:pt x="113348" y="106680"/>
                  <a:pt x="121768" y="106680"/>
                </a:cubicBezTo>
                <a:lnTo>
                  <a:pt x="121768" y="106680"/>
                </a:lnTo>
                <a:lnTo>
                  <a:pt x="213360" y="106680"/>
                </a:lnTo>
                <a:lnTo>
                  <a:pt x="213360" y="76200"/>
                </a:lnTo>
                <a:lnTo>
                  <a:pt x="167640" y="76200"/>
                </a:lnTo>
                <a:lnTo>
                  <a:pt x="167640" y="45720"/>
                </a:lnTo>
                <a:lnTo>
                  <a:pt x="137160" y="45720"/>
                </a:lnTo>
                <a:lnTo>
                  <a:pt x="137160" y="76200"/>
                </a:lnTo>
                <a:lnTo>
                  <a:pt x="121920" y="76200"/>
                </a:lnTo>
                <a:cubicBezTo>
                  <a:pt x="96669" y="76200"/>
                  <a:pt x="76200" y="96669"/>
                  <a:pt x="76200" y="121920"/>
                </a:cubicBezTo>
                <a:cubicBezTo>
                  <a:pt x="76200" y="147171"/>
                  <a:pt x="96669" y="167640"/>
                  <a:pt x="121920" y="167640"/>
                </a:cubicBezTo>
                <a:lnTo>
                  <a:pt x="121920" y="167640"/>
                </a:lnTo>
                <a:lnTo>
                  <a:pt x="182880" y="167640"/>
                </a:lnTo>
                <a:cubicBezTo>
                  <a:pt x="191300" y="167640"/>
                  <a:pt x="198120" y="174460"/>
                  <a:pt x="198120" y="182880"/>
                </a:cubicBezTo>
                <a:cubicBezTo>
                  <a:pt x="198120" y="191300"/>
                  <a:pt x="191300" y="198120"/>
                  <a:pt x="182880" y="198120"/>
                </a:cubicBezTo>
                <a:lnTo>
                  <a:pt x="182880" y="198120"/>
                </a:lnTo>
                <a:lnTo>
                  <a:pt x="91440" y="198120"/>
                </a:lnTo>
                <a:lnTo>
                  <a:pt x="91440" y="228600"/>
                </a:lnTo>
                <a:lnTo>
                  <a:pt x="137160" y="228600"/>
                </a:lnTo>
                <a:lnTo>
                  <a:pt x="137160" y="259080"/>
                </a:lnTo>
                <a:lnTo>
                  <a:pt x="167640" y="25908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702259" y="1856317"/>
            <a:ext cx="641985" cy="641985"/>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172608" y="1866265"/>
            <a:ext cx="641985" cy="6419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9959200" y="1866265"/>
            <a:ext cx="641985" cy="641985"/>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精神分析疗法</a:t>
              </a:r>
            </a:p>
          </p:txBody>
        </p:sp>
      </p:grpSp>
      <p:grpSp>
        <p:nvGrpSpPr>
          <p:cNvPr id="37" name="Group 37"/>
          <p:cNvGrpSpPr/>
          <p:nvPr/>
        </p:nvGrpSpPr>
        <p:grpSpPr>
          <a:xfrm>
            <a:off x="681109" y="3095626"/>
            <a:ext cx="2600876" cy="490334"/>
            <a:chOff x="681109" y="3095626"/>
            <a:chExt cx="2600876" cy="490334"/>
          </a:xfrm>
        </p:grpSpPr>
        <p:sp>
          <p:nvSpPr>
            <p:cNvPr id="38" name="TextBox 38"/>
            <p:cNvSpPr txBox="1"/>
            <p:nvPr/>
          </p:nvSpPr>
          <p:spPr>
            <a:xfrm>
              <a:off x="681109" y="3095626"/>
              <a:ext cx="260087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总结词</a:t>
              </a:r>
            </a:p>
          </p:txBody>
        </p:sp>
      </p:grpSp>
      <p:grpSp>
        <p:nvGrpSpPr>
          <p:cNvPr id="39" name="Group 39"/>
          <p:cNvGrpSpPr/>
          <p:nvPr/>
        </p:nvGrpSpPr>
        <p:grpSpPr>
          <a:xfrm>
            <a:off x="681109" y="3729400"/>
            <a:ext cx="2600876" cy="2374592"/>
            <a:chOff x="681109" y="3729400"/>
            <a:chExt cx="2600876" cy="2374592"/>
          </a:xfrm>
        </p:grpSpPr>
        <p:sp>
          <p:nvSpPr>
            <p:cNvPr id="40" name="TextBox 40"/>
            <p:cNvSpPr txBox="1"/>
            <p:nvPr/>
          </p:nvSpPr>
          <p:spPr>
            <a:xfrm>
              <a:off x="681109" y="3729400"/>
              <a:ext cx="2600876" cy="237459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75">
                  <a:solidFill>
                    <a:schemeClr val="dk1">
                      <a:alpha val="100000"/>
                    </a:schemeClr>
                  </a:solidFill>
                  <a:latin typeface="Microsoft Yahei"/>
                  <a:ea typeface="Microsoft Yahei"/>
                  <a:cs typeface="Microsoft Yahei"/>
                </a:rPr>
                <a:t>精神分析疗法是一种以精神分析理论为基础的心理治疗方法，强调个体潜意识的心理冲突和童年经验对当前行为的影响。</a:t>
              </a:r>
            </a:p>
          </p:txBody>
        </p:sp>
      </p:grpSp>
      <p:grpSp>
        <p:nvGrpSpPr>
          <p:cNvPr id="41" name="Group 41"/>
          <p:cNvGrpSpPr/>
          <p:nvPr/>
        </p:nvGrpSpPr>
        <p:grpSpPr>
          <a:xfrm>
            <a:off x="3393871" y="3095626"/>
            <a:ext cx="2600876" cy="490334"/>
            <a:chOff x="3393871" y="3095626"/>
            <a:chExt cx="2600876" cy="490334"/>
          </a:xfrm>
        </p:grpSpPr>
        <p:sp>
          <p:nvSpPr>
            <p:cNvPr id="42" name="TextBox 42"/>
            <p:cNvSpPr txBox="1"/>
            <p:nvPr/>
          </p:nvSpPr>
          <p:spPr>
            <a:xfrm>
              <a:off x="3393871" y="3095626"/>
              <a:ext cx="260087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详细描述</a:t>
              </a:r>
            </a:p>
          </p:txBody>
        </p:sp>
      </p:grpSp>
      <p:grpSp>
        <p:nvGrpSpPr>
          <p:cNvPr id="43" name="Group 43"/>
          <p:cNvGrpSpPr/>
          <p:nvPr/>
        </p:nvGrpSpPr>
        <p:grpSpPr>
          <a:xfrm>
            <a:off x="3393871" y="3729400"/>
            <a:ext cx="2600876" cy="2374592"/>
            <a:chOff x="3393871" y="3729400"/>
            <a:chExt cx="2600876" cy="2374592"/>
          </a:xfrm>
        </p:grpSpPr>
        <p:sp>
          <p:nvSpPr>
            <p:cNvPr id="44" name="TextBox 44"/>
            <p:cNvSpPr txBox="1"/>
            <p:nvPr/>
          </p:nvSpPr>
          <p:spPr>
            <a:xfrm>
              <a:off x="3393871" y="3729400"/>
              <a:ext cx="2600876" cy="237459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精神分析疗法认为个体的不良情绪和行为是由潜意识的心理冲突所导致，这些心理冲突通常与个体的童年经验和早期经历有关。</a:t>
              </a:r>
            </a:p>
          </p:txBody>
        </p:sp>
      </p:grpSp>
      <p:grpSp>
        <p:nvGrpSpPr>
          <p:cNvPr id="45" name="Group 45"/>
          <p:cNvGrpSpPr/>
          <p:nvPr/>
        </p:nvGrpSpPr>
        <p:grpSpPr>
          <a:xfrm>
            <a:off x="6168567" y="3095626"/>
            <a:ext cx="2600876" cy="490334"/>
            <a:chOff x="6168567" y="3095626"/>
            <a:chExt cx="2600876" cy="490334"/>
          </a:xfrm>
        </p:grpSpPr>
        <p:sp>
          <p:nvSpPr>
            <p:cNvPr id="46" name="TextBox 46"/>
            <p:cNvSpPr txBox="1"/>
            <p:nvPr/>
          </p:nvSpPr>
          <p:spPr>
            <a:xfrm>
              <a:off x="6168567" y="3095626"/>
              <a:ext cx="260087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总结词</a:t>
              </a:r>
            </a:p>
          </p:txBody>
        </p:sp>
      </p:grpSp>
      <p:grpSp>
        <p:nvGrpSpPr>
          <p:cNvPr id="47" name="Group 47"/>
          <p:cNvGrpSpPr/>
          <p:nvPr/>
        </p:nvGrpSpPr>
        <p:grpSpPr>
          <a:xfrm>
            <a:off x="6168567" y="3729400"/>
            <a:ext cx="2600876" cy="2374592"/>
            <a:chOff x="6168567" y="3729400"/>
            <a:chExt cx="2600876" cy="2374592"/>
          </a:xfrm>
        </p:grpSpPr>
        <p:sp>
          <p:nvSpPr>
            <p:cNvPr id="48" name="TextBox 48"/>
            <p:cNvSpPr txBox="1"/>
            <p:nvPr/>
          </p:nvSpPr>
          <p:spPr>
            <a:xfrm>
              <a:off x="6168567" y="3729400"/>
              <a:ext cx="2600876" cy="237459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精神分析疗法通过自由联想、释梦、移情和反移情等技术，帮助个体深入了解自己的内心世界，解决心理冲突，释放被压抑的情绪和能量。</a:t>
              </a:r>
            </a:p>
          </p:txBody>
        </p:sp>
      </p:grpSp>
      <p:grpSp>
        <p:nvGrpSpPr>
          <p:cNvPr id="49" name="Group 49"/>
          <p:cNvGrpSpPr/>
          <p:nvPr/>
        </p:nvGrpSpPr>
        <p:grpSpPr>
          <a:xfrm>
            <a:off x="8931875" y="3095626"/>
            <a:ext cx="2600876" cy="490334"/>
            <a:chOff x="8931875" y="3095626"/>
            <a:chExt cx="2600876" cy="490334"/>
          </a:xfrm>
        </p:grpSpPr>
        <p:sp>
          <p:nvSpPr>
            <p:cNvPr id="50" name="TextBox 50"/>
            <p:cNvSpPr txBox="1"/>
            <p:nvPr/>
          </p:nvSpPr>
          <p:spPr>
            <a:xfrm>
              <a:off x="8931875" y="3095626"/>
              <a:ext cx="260087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详细描述</a:t>
              </a:r>
            </a:p>
          </p:txBody>
        </p:sp>
      </p:grpSp>
      <p:grpSp>
        <p:nvGrpSpPr>
          <p:cNvPr id="51" name="Group 51"/>
          <p:cNvGrpSpPr/>
          <p:nvPr/>
        </p:nvGrpSpPr>
        <p:grpSpPr>
          <a:xfrm>
            <a:off x="8931875" y="3729400"/>
            <a:ext cx="2600876" cy="2374592"/>
            <a:chOff x="8931875" y="3729400"/>
            <a:chExt cx="2600876" cy="2374592"/>
          </a:xfrm>
        </p:grpSpPr>
        <p:sp>
          <p:nvSpPr>
            <p:cNvPr id="52" name="TextBox 52"/>
            <p:cNvSpPr txBox="1"/>
            <p:nvPr/>
          </p:nvSpPr>
          <p:spPr>
            <a:xfrm>
              <a:off x="8931875" y="3729400"/>
              <a:ext cx="2600876" cy="237459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精神分析疗法在护士心理治疗中能够帮助护士更好地理解患者的情感和行为背后的原因，促进患者自我认知和情感表达的成长。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3819906" y="1705737"/>
            <a:ext cx="2557463" cy="907733"/>
            <a:chOff x="3819906" y="1705737"/>
            <a:chExt cx="2557463" cy="907733"/>
          </a:xfrm>
        </p:grpSpPr>
        <p:sp>
          <p:nvSpPr>
            <p:cNvPr id="3" name="Freeform 3"/>
            <p:cNvSpPr/>
            <p:nvPr/>
          </p:nvSpPr>
          <p:spPr>
            <a:xfrm>
              <a:off x="3819906"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4115419" y="1960245"/>
              <a:ext cx="2164080" cy="3867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000" b="1">
                  <a:solidFill>
                    <a:srgbClr val="FFFFFF">
                      <a:alpha val="100000"/>
                    </a:srgbClr>
                  </a:solidFill>
                  <a:latin typeface="微软雅黑"/>
                  <a:ea typeface="微软雅黑"/>
                  <a:cs typeface="微软雅黑"/>
                </a:rPr>
                <a:t>第二季度</a:t>
              </a:r>
            </a:p>
          </p:txBody>
        </p:sp>
      </p:grpSp>
      <p:grpSp>
        <p:nvGrpSpPr>
          <p:cNvPr id="5" name="Group 5"/>
          <p:cNvGrpSpPr/>
          <p:nvPr/>
        </p:nvGrpSpPr>
        <p:grpSpPr>
          <a:xfrm>
            <a:off x="1682401" y="1705737"/>
            <a:ext cx="2557463" cy="907733"/>
            <a:chOff x="1682401" y="1705737"/>
            <a:chExt cx="2557463" cy="907733"/>
          </a:xfrm>
        </p:grpSpPr>
        <p:sp>
          <p:nvSpPr>
            <p:cNvPr id="6" name="Freeform 6"/>
            <p:cNvSpPr/>
            <p:nvPr/>
          </p:nvSpPr>
          <p:spPr>
            <a:xfrm>
              <a:off x="1682401"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949053" y="1929479"/>
              <a:ext cx="2221230"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第一季度</a:t>
              </a:r>
            </a:p>
          </p:txBody>
        </p:sp>
      </p:grpSp>
      <p:grpSp>
        <p:nvGrpSpPr>
          <p:cNvPr id="8" name="Group 8"/>
          <p:cNvGrpSpPr/>
          <p:nvPr/>
        </p:nvGrpSpPr>
        <p:grpSpPr>
          <a:xfrm>
            <a:off x="8095012" y="1705737"/>
            <a:ext cx="2557463" cy="907733"/>
            <a:chOff x="8095012" y="1705737"/>
            <a:chExt cx="2557463" cy="907733"/>
          </a:xfrm>
        </p:grpSpPr>
        <p:sp>
          <p:nvSpPr>
            <p:cNvPr id="9" name="Freeform 9"/>
            <p:cNvSpPr/>
            <p:nvPr/>
          </p:nvSpPr>
          <p:spPr>
            <a:xfrm>
              <a:off x="8095012"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396811" y="1929479"/>
              <a:ext cx="2164080"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第四季度</a:t>
              </a:r>
            </a:p>
          </p:txBody>
        </p:sp>
      </p:grpSp>
      <p:grpSp>
        <p:nvGrpSpPr>
          <p:cNvPr id="11" name="Group 11"/>
          <p:cNvGrpSpPr/>
          <p:nvPr/>
        </p:nvGrpSpPr>
        <p:grpSpPr>
          <a:xfrm>
            <a:off x="5957411" y="1705737"/>
            <a:ext cx="2557463" cy="907733"/>
            <a:chOff x="5957411" y="1705737"/>
            <a:chExt cx="2557463" cy="907733"/>
          </a:xfrm>
        </p:grpSpPr>
        <p:sp>
          <p:nvSpPr>
            <p:cNvPr id="12" name="Freeform 12"/>
            <p:cNvSpPr/>
            <p:nvPr/>
          </p:nvSpPr>
          <p:spPr>
            <a:xfrm>
              <a:off x="5957411"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80118" y="1929479"/>
              <a:ext cx="2135505"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第三季度</a:t>
              </a:r>
            </a:p>
          </p:txBody>
        </p:sp>
      </p:grpSp>
      <p:sp>
        <p:nvSpPr>
          <p:cNvPr id="14" name="AutoShape 14"/>
          <p:cNvSpPr/>
          <p:nvPr/>
        </p:nvSpPr>
        <p:spPr>
          <a:xfrm>
            <a:off x="1949053" y="2891515"/>
            <a:ext cx="2166366" cy="33591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总结词</a:t>
            </a:r>
            <a:endParaRPr lang="en-US" sz="1100"/>
          </a:p>
        </p:txBody>
      </p:sp>
      <p:sp>
        <p:nvSpPr>
          <p:cNvPr id="15" name="AutoShape 15"/>
          <p:cNvSpPr/>
          <p:nvPr/>
        </p:nvSpPr>
        <p:spPr>
          <a:xfrm>
            <a:off x="4170283" y="2891515"/>
            <a:ext cx="2043638" cy="33591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详细描述</a:t>
            </a:r>
            <a:endParaRPr lang="en-US" sz="1100"/>
          </a:p>
        </p:txBody>
      </p:sp>
      <p:sp>
        <p:nvSpPr>
          <p:cNvPr id="16" name="AutoShape 16"/>
          <p:cNvSpPr/>
          <p:nvPr/>
        </p:nvSpPr>
        <p:spPr>
          <a:xfrm>
            <a:off x="6377368" y="2891515"/>
            <a:ext cx="2019443" cy="33591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总结词</a:t>
            </a:r>
            <a:endParaRPr lang="en-US" sz="1100"/>
          </a:p>
        </p:txBody>
      </p:sp>
      <p:sp>
        <p:nvSpPr>
          <p:cNvPr id="17" name="AutoShape 17"/>
          <p:cNvSpPr/>
          <p:nvPr/>
        </p:nvSpPr>
        <p:spPr>
          <a:xfrm>
            <a:off x="8514874" y="2891515"/>
            <a:ext cx="2137600" cy="33591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详细描述</a:t>
            </a:r>
            <a:endParaRPr lang="en-US" sz="1100"/>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家庭系统疗法</a:t>
              </a:r>
            </a:p>
          </p:txBody>
        </p:sp>
      </p:grpSp>
      <p:sp>
        <p:nvSpPr>
          <p:cNvPr id="40" name="AutoShape 40"/>
          <p:cNvSpPr/>
          <p:nvPr/>
        </p:nvSpPr>
        <p:spPr>
          <a:xfrm>
            <a:off x="1949053" y="3324225"/>
            <a:ext cx="1907885" cy="213259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家庭系统疗法是一种以家庭动力学和系统理论为基础的心理治疗方法，强调家庭成员之间的互动关系对个体行为的影响。</a:t>
            </a:r>
            <a:endParaRPr lang="en-US" sz="1100"/>
          </a:p>
        </p:txBody>
      </p:sp>
      <p:sp>
        <p:nvSpPr>
          <p:cNvPr id="41" name="AutoShape 41"/>
          <p:cNvSpPr/>
          <p:nvPr/>
        </p:nvSpPr>
        <p:spPr>
          <a:xfrm>
            <a:off x="4159029" y="3324225"/>
            <a:ext cx="1905000" cy="213259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家庭系统疗法认为个体的情感和行为问题与家庭成员之间的互动关系有关，家庭成员之间的沟通方式、角色分配和情感表达等都会影响个体的情感和行为。</a:t>
            </a:r>
            <a:endParaRPr lang="en-US" sz="1100"/>
          </a:p>
        </p:txBody>
      </p:sp>
      <p:sp>
        <p:nvSpPr>
          <p:cNvPr id="42" name="AutoShape 42"/>
          <p:cNvSpPr/>
          <p:nvPr/>
        </p:nvSpPr>
        <p:spPr>
          <a:xfrm>
            <a:off x="6336481" y="3324225"/>
            <a:ext cx="1905000" cy="213259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家庭系统疗法通过观察和干预家庭成员之间的互动关系，帮助家庭成员建立更加健康、平衡的沟通方式和生活方式，从而改善个体的情感和行为问题。</a:t>
            </a:r>
            <a:endParaRPr lang="en-US" sz="1100"/>
          </a:p>
        </p:txBody>
      </p:sp>
      <p:sp>
        <p:nvSpPr>
          <p:cNvPr id="43" name="AutoShape 43"/>
          <p:cNvSpPr/>
          <p:nvPr/>
        </p:nvSpPr>
        <p:spPr>
          <a:xfrm>
            <a:off x="8531178" y="3324225"/>
            <a:ext cx="1905000" cy="213259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家庭系统疗法在护士心理治疗中能够帮助护士更好地了解患者的家庭背景和成长环境，促进患者与家庭成员之间的沟通和理解，提高护理效果。</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护士心理治疗的核心技能</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917" r="16917"/>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有效的沟通与倾听是护士心理治疗中的基础技能，能够帮助护士更好地理解患者，建立信任关系，并促进治疗进展。</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护士需要掌握清晰、简洁的语言表达技巧，以便患者能够理解治疗建议和目标。同时，护士需要学会倾听患者的诉求，尊重患者的观点和感受，并给予积极的反馈和回应。</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沟通与倾听技巧</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建立信任关系是护士心理治疗中的关键环节，能够帮助患者放松心情，打开心扉，积极参与治疗。</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护士需要以真诚、热情、耐心的态度对待患者，关注患者的需求和感受，并给予支持和鼓励。同时，护士需要保持专业性，以自己的专业知识和技能赢得患者的信任。</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建立信任关系</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阻抗与挑战是护士心理治疗中常见的问题，护士需要掌握应对技巧，以保证治疗的顺利进行。</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护士需要了解阻抗与挑战产生的原因，并学会识别和应对这些情况。同时，护士需要灵活运用各种治疗技巧和方法，以克服阻抗与挑战，帮助患者积极面对心理问题。</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应对阻抗与挑战</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https://d.book118.com/165010042000011041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2024-09-01T08:58:30.467</cp:lastPrinted>
  <dcterms:created xsi:type="dcterms:W3CDTF">2024-09-01T00:58:30Z</dcterms:created>
  <dcterms:modified xsi:type="dcterms:W3CDTF">2024-09-01T00:58:32Z</dcterms:modified>
</cp:coreProperties>
</file>