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EA11A3-E74B-4C9F-A8A8-965A7192F7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1C8A7D-ECD6-4C2A-BE8A-068E24F762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E42726-BF15-4A66-AD6B-0A8A919F78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3D7B80-1EB6-4DE4-8D94-065BCAE6EF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C5D0401-D9B6-4D65-820C-FBFAA5149D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7C9260C-DD10-4852-BE02-430253B061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730EC83-62B8-47B1-917F-E582F02247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8A636B-132B-48A4-9655-E5701F6190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3E336A-BFB5-498C-9BF5-DF5E284284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469012-E7FD-4A02-AB06-E04A4015C5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202588-12DA-4D52-84E5-389AB7ECCF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502010332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异位妊娠护理要点\n## 1.异位妊娠的基本概念与病因\n### 1.1异位妊娠的定义与分类\n### 1.2异位妊娠的病因及危险因素\n### 1.3异位妊娠的发病率与预后\n## 2.异位妊娠的诊断与鉴别诊断\n### 2.1异位妊娠的临床表现与症状\n### 2.2异位妊娠的辅助检查与诊断方法\n### 2.3异位妊娠的鉴别诊断与并发症\n## 3.异位妊娠的治疗方法\n### 3.1药物治疗与保守治疗\n### 3.2手术治疗与腹腔镜手术\n### 3.3术后管理与随访\n## 4.异位妊娠的护理要点\n### 4.1心理护理与心理支持\n### 4.2疼痛护理与舒适护理\n### 4.3健康教育与健康指导\n## 5.异位妊娠的预防与康复\n### 5.1孕前检查与预防措施\n### 5.2康复期护理与康复指导\n### 5.3生育计划与计划生育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/>
              <a:t>异位妊娠护理要点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TENCENT DOCS SMART CREATE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n-lt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5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26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27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异位妊娠的基本概念与病因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异位妊娠的定义</a:t>
                </a:r>
                <a:endParaRPr/>
              </a:p>
            </p:txBody>
          </p:sp>
          <p:sp>
            <p:nvSpPr>
              <p:cNvPr id="16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胚胎或胎儿在子宫腔以外的部位着床和发育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以输卵管妊娠最为常见</a:t>
                </a:r>
                <a:endParaRPr/>
              </a:p>
            </p:txBody>
          </p:sp>
          <p:sp>
            <p:nvSpPr>
              <p:cNvPr id="16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异位妊娠的分类</a:t>
                </a:r>
                <a:endParaRPr/>
              </a:p>
            </p:txBody>
          </p:sp>
          <p:sp>
            <p:nvSpPr>
              <p:cNvPr id="17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输卵管妊娠：输卵管壶腹、输卵管峡部、输卵管间质部等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卵巢妊娠：卵巢表面着床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腹腔妊娠：腹腔内其他部位着床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宫颈妊娠：宫颈管内着床</a:t>
                </a:r>
                <a:endParaRPr/>
              </a:p>
            </p:txBody>
          </p:sp>
          <p:sp>
            <p:nvSpPr>
              <p:cNvPr id="17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异位妊娠的定义与分类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病因</a:t>
                </a:r>
                <a:endParaRPr/>
              </a:p>
            </p:txBody>
          </p:sp>
          <p:sp>
            <p:nvSpPr>
              <p:cNvPr id="18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输卵管炎症：输卵管粘连、狭窄、堵塞等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输卵管手术史：输卵管结扎、再通等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内分泌因素：激素水平失衡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胚胎移植技术：辅助生殖技术导致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其他：子宫内膜异位症、生殖道畸形等</a:t>
                </a:r>
                <a:endParaRPr/>
              </a:p>
            </p:txBody>
          </p:sp>
          <p:sp>
            <p:nvSpPr>
              <p:cNvPr id="18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危险因素</a:t>
                </a:r>
                <a:endParaRPr/>
              </a:p>
            </p:txBody>
          </p:sp>
          <p:sp>
            <p:nvSpPr>
              <p:cNvPr id="19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不良生活习惯：吸烟、饮酒、吸毒等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高危性行为：无保护性行为、多个性伴侣等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既往异位妊娠史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辅助生殖技术</a:t>
                </a:r>
                <a:endParaRPr/>
              </a:p>
            </p:txBody>
          </p:sp>
          <p:sp>
            <p:nvSpPr>
              <p:cNvPr id="19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异位妊娠的病因及危险因素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01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0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发病率   -约占所有妊娠的1-2%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近年来呈上升趋势</a:t>
                </a:r>
                <a:endParaRPr/>
              </a:p>
            </p:txBody>
          </p:sp>
        </p:grpSp>
        <p:grpSp>
          <p:nvGrpSpPr>
            <p:cNvPr id="204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0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预后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异位妊娠破裂可导致严重出血、休克甚至死亡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未破裂异位妊娠经积极治疗后，预后良好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异位妊娠患者的生育能力可能受到影响</a:t>
                </a:r>
                <a:endParaRPr/>
              </a:p>
            </p:txBody>
          </p:sp>
        </p:grpSp>
      </p:grpSp>
      <p:sp>
        <p:nvSpPr>
          <p:cNvPr id="20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异位妊娠的发病率与预后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9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0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11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异位妊娠的诊断与鉴别诊断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异位妊娠的临床表现与症状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临床表现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腹痛：持续性或阵发性，加重可导致破裂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阴道流血：不规则、量少，可伴有蜕膜组织排出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肩痛：由腹腔内出血刺激膈肌引起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晕厥与休克：异位妊娠破裂时出现</a:t>
                </a:r>
                <a:endParaRPr/>
              </a:p>
            </p:txBody>
          </p:sp>
          <p:pic>
            <p:nvPicPr>
              <p:cNvPr id="21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症状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停经：与正常妊娠相似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恶心、呕吐：早孕反应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尿频：妊娠期膀胱受压引起</a:t>
                </a:r>
                <a:endParaRPr/>
              </a:p>
            </p:txBody>
          </p:sp>
          <p:pic>
            <p:nvPicPr>
              <p:cNvPr id="22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异位妊娠的辅助检查与诊断方法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辅助检查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B超检查：了解宫腔、附件、腹腔情况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血β-HCG测定：监测血HCG水平，判断胚胎活性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诊断性刮宫：排除宫内妊娠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腹腔镜检查：直视下观察异位妊娠情况</a:t>
                </a:r>
                <a:endParaRPr/>
              </a:p>
            </p:txBody>
          </p:sp>
          <p:pic>
            <p:nvPicPr>
              <p:cNvPr id="23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诊断方法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根据病史、临床表现及辅助检查进行诊断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排除宫内妊娠、其他生殖道肿瘤、炎症等疾病</a:t>
                </a:r>
                <a:endParaRPr/>
              </a:p>
            </p:txBody>
          </p:sp>
          <p:pic>
            <p:nvPicPr>
              <p:cNvPr id="23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鉴别诊断</a:t>
                </a:r>
                <a:endParaRPr/>
              </a:p>
            </p:txBody>
          </p:sp>
          <p:sp>
            <p:nvSpPr>
              <p:cNvPr id="24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与宫内妊娠相鉴别：通过B超、血β-HCG等检查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与卵巢囊肿相鉴别：卵巢囊肿一般无停经、阴道流血等症状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与急性阑尾炎相鉴别：急性阑尾炎有转移性右下腹痛、发热等症状</a:t>
                </a:r>
                <a:endParaRPr/>
              </a:p>
            </p:txBody>
          </p:sp>
          <p:sp>
            <p:nvSpPr>
              <p:cNvPr id="24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并发症</a:t>
                </a:r>
                <a:endParaRPr/>
              </a:p>
            </p:txBody>
          </p:sp>
          <p:sp>
            <p:nvSpPr>
              <p:cNvPr id="25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异位妊娠破裂：导致腹腔内出血、休克等严重并发症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妊娠滋养细胞疾病：异位妊娠后可能出现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影响生育能力：治疗后可能影响患者的生育能力</a:t>
                </a:r>
                <a:endParaRPr/>
              </a:p>
            </p:txBody>
          </p:sp>
          <p:sp>
            <p:nvSpPr>
              <p:cNvPr id="25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异位妊娠的鉴别诊断与并发症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异位妊娠的治疗方法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药物治疗与保守治疗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药物治疗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米非司酮：抑制胚胎发育，使胚胎死亡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甲氨蝶呤（MTX）：抑制滋养细胞生长，使胚胎死亡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保守治疗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适用于早期异位妊娠、无明显出血症状的患者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需密切观察病情变化，定期复查血β-HCG及B超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https://d.book118.com/165020103322011111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异位妊娠护理要点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2024-09-17T21:22:33.854</cp:lastPrinted>
  <dcterms:created xsi:type="dcterms:W3CDTF">2024-09-17T13:22:33Z</dcterms:created>
  <dcterms:modified xsi:type="dcterms:W3CDTF">2024-09-17T13:22:35Z</dcterms:modified>
</cp:coreProperties>
</file>