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A12748-AD34-4EBB-B300-0F0A928176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7C6957-F9A0-4681-9104-E9F331EF3B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355C4F-137C-41D0-8E01-77D4647C96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224257-A8C3-48F6-A71C-548C6315E6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2A3E5D7-F7A8-427B-9742-15EB22C6D2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8B67EE1-9402-4941-949D-F22CAF637C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84FD2BA-6B2C-4D02-B14C-B911609E8C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0C9ABD-F451-4EA8-A493-D9E74F95E6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B39C44-F9C5-44BB-BB82-3D237E99F9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BA6B05-5B65-408F-9423-C219230879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20BECB-105B-4EE0-93B6-3BB008E096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0.png" /><Relationship Id="rId6" Type="http://schemas.openxmlformats.org/officeDocument/2006/relationships/image" Target="../media/image11.png" /><Relationship Id="rId7" Type="http://schemas.openxmlformats.org/officeDocument/2006/relationships/image" Target="../media/image1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21.png" /><Relationship Id="rId2" Type="http://schemas.openxmlformats.org/officeDocument/2006/relationships/image" Target="../media/image13.png" /><Relationship Id="rId3" Type="http://schemas.openxmlformats.org/officeDocument/2006/relationships/image" Target="../media/image14.png" /><Relationship Id="rId4" Type="http://schemas.openxmlformats.org/officeDocument/2006/relationships/image" Target="../media/image15.png" /><Relationship Id="rId5" Type="http://schemas.openxmlformats.org/officeDocument/2006/relationships/image" Target="../media/image16.png" /><Relationship Id="rId6" Type="http://schemas.openxmlformats.org/officeDocument/2006/relationships/image" Target="../media/image17.png" /><Relationship Id="rId7" Type="http://schemas.openxmlformats.org/officeDocument/2006/relationships/image" Target="../media/image18.png" /><Relationship Id="rId8" Type="http://schemas.openxmlformats.org/officeDocument/2006/relationships/image" Target="../media/image19.png" /><Relationship Id="rId9" Type="http://schemas.openxmlformats.org/officeDocument/2006/relationships/image" Target="../media/image20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2.png" /><Relationship Id="rId3" Type="http://schemas.openxmlformats.org/officeDocument/2006/relationships/image" Target="../media/image23.png" /><Relationship Id="rId4" Type="http://schemas.openxmlformats.org/officeDocument/2006/relationships/image" Target="../media/image24.png" /><Relationship Id="rId5" Type="http://schemas.openxmlformats.org/officeDocument/2006/relationships/image" Target="../media/image25.png" /><Relationship Id="rId6" Type="http://schemas.openxmlformats.org/officeDocument/2006/relationships/image" Target="../media/image26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7.png" /><Relationship Id="rId3" Type="http://schemas.openxmlformats.org/officeDocument/2006/relationships/image" Target="../media/image28.png" /><Relationship Id="rId4" Type="http://schemas.openxmlformats.org/officeDocument/2006/relationships/image" Target="../media/image29.png" /><Relationship Id="rId5" Type="http://schemas.openxmlformats.org/officeDocument/2006/relationships/image" Target="../media/image30.png" /><Relationship Id="rId6" Type="http://schemas.openxmlformats.org/officeDocument/2006/relationships/image" Target="../media/image2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1.png" /><Relationship Id="rId3" Type="http://schemas.openxmlformats.org/officeDocument/2006/relationships/image" Target="../media/image32.png" /><Relationship Id="rId4" Type="http://schemas.openxmlformats.org/officeDocument/2006/relationships/image" Target="../media/image33.png" /><Relationship Id="rId5" Type="http://schemas.openxmlformats.org/officeDocument/2006/relationships/image" Target="../media/image25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42.png" /><Relationship Id="rId11" Type="http://schemas.openxmlformats.org/officeDocument/2006/relationships/image" Target="../media/image43.jpeg" /><Relationship Id="rId12" Type="http://schemas.openxmlformats.org/officeDocument/2006/relationships/image" Target="../media/image44.png" /><Relationship Id="rId13" Type="http://schemas.openxmlformats.org/officeDocument/2006/relationships/image" Target="../media/image45.png" /><Relationship Id="rId14" Type="http://schemas.openxmlformats.org/officeDocument/2006/relationships/image" Target="../media/image46.jpeg" /><Relationship Id="rId15" Type="http://schemas.openxmlformats.org/officeDocument/2006/relationships/image" Target="../media/image25.png" /><Relationship Id="rId16" Type="http://schemas.openxmlformats.org/officeDocument/2006/relationships/image" Target="../media/image47.png" /><Relationship Id="rId17" Type="http://schemas.openxmlformats.org/officeDocument/2006/relationships/image" Target="../media/image48.png" /><Relationship Id="rId18" Type="http://schemas.openxmlformats.org/officeDocument/2006/relationships/image" Target="../media/image49.png" /><Relationship Id="rId19" Type="http://schemas.openxmlformats.org/officeDocument/2006/relationships/image" Target="../media/image50.png" /><Relationship Id="rId2" Type="http://schemas.openxmlformats.org/officeDocument/2006/relationships/image" Target="../media/image34.png" /><Relationship Id="rId20" Type="http://schemas.openxmlformats.org/officeDocument/2006/relationships/image" Target="../media/image51.png" /><Relationship Id="rId21" Type="http://schemas.openxmlformats.org/officeDocument/2006/relationships/image" Target="../media/image52.png" /><Relationship Id="rId22" Type="http://schemas.openxmlformats.org/officeDocument/2006/relationships/image" Target="../media/image53.png" /><Relationship Id="rId23" Type="http://schemas.openxmlformats.org/officeDocument/2006/relationships/image" Target="../media/image54.png" /><Relationship Id="rId3" Type="http://schemas.openxmlformats.org/officeDocument/2006/relationships/image" Target="../media/image35.png" /><Relationship Id="rId4" Type="http://schemas.openxmlformats.org/officeDocument/2006/relationships/image" Target="../media/image36.png" /><Relationship Id="rId5" Type="http://schemas.openxmlformats.org/officeDocument/2006/relationships/image" Target="../media/image37.png" /><Relationship Id="rId6" Type="http://schemas.openxmlformats.org/officeDocument/2006/relationships/image" Target="../media/image38.png" /><Relationship Id="rId7" Type="http://schemas.openxmlformats.org/officeDocument/2006/relationships/image" Target="../media/image39.png" /><Relationship Id="rId8" Type="http://schemas.openxmlformats.org/officeDocument/2006/relationships/image" Target="../media/image40.png" /><Relationship Id="rId9" Type="http://schemas.openxmlformats.org/officeDocument/2006/relationships/image" Target="../media/image4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63.png" /><Relationship Id="rId11" Type="http://schemas.openxmlformats.org/officeDocument/2006/relationships/image" Target="../media/image64.png" /><Relationship Id="rId12" Type="http://schemas.openxmlformats.org/officeDocument/2006/relationships/image" Target="../media/image65.png" /><Relationship Id="rId13" Type="http://schemas.openxmlformats.org/officeDocument/2006/relationships/image" Target="../media/image66.png" /><Relationship Id="rId14" Type="http://schemas.openxmlformats.org/officeDocument/2006/relationships/image" Target="../media/image67.png" /><Relationship Id="rId15" Type="http://schemas.openxmlformats.org/officeDocument/2006/relationships/image" Target="../media/image68.png" /><Relationship Id="rId16" Type="http://schemas.openxmlformats.org/officeDocument/2006/relationships/image" Target="../media/image25.png" /><Relationship Id="rId2" Type="http://schemas.openxmlformats.org/officeDocument/2006/relationships/image" Target="../media/image55.png" /><Relationship Id="rId3" Type="http://schemas.openxmlformats.org/officeDocument/2006/relationships/image" Target="../media/image56.png" /><Relationship Id="rId4" Type="http://schemas.openxmlformats.org/officeDocument/2006/relationships/image" Target="../media/image57.png" /><Relationship Id="rId5" Type="http://schemas.openxmlformats.org/officeDocument/2006/relationships/image" Target="../media/image58.png" /><Relationship Id="rId6" Type="http://schemas.openxmlformats.org/officeDocument/2006/relationships/image" Target="../media/image59.png" /><Relationship Id="rId7" Type="http://schemas.openxmlformats.org/officeDocument/2006/relationships/image" Target="../media/image60.png" /><Relationship Id="rId8" Type="http://schemas.openxmlformats.org/officeDocument/2006/relationships/image" Target="../media/image61.png" /><Relationship Id="rId9" Type="http://schemas.openxmlformats.org/officeDocument/2006/relationships/image" Target="../media/image6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77.png" /><Relationship Id="rId11" Type="http://schemas.openxmlformats.org/officeDocument/2006/relationships/image" Target="../media/image78.png" /><Relationship Id="rId12" Type="http://schemas.openxmlformats.org/officeDocument/2006/relationships/image" Target="../media/image79.png" /><Relationship Id="rId13" Type="http://schemas.openxmlformats.org/officeDocument/2006/relationships/image" Target="../media/image80.png" /><Relationship Id="rId14" Type="http://schemas.openxmlformats.org/officeDocument/2006/relationships/image" Target="../media/image81.png" /><Relationship Id="rId15" Type="http://schemas.openxmlformats.org/officeDocument/2006/relationships/image" Target="../media/image82.jpeg" /><Relationship Id="rId16" Type="http://schemas.openxmlformats.org/officeDocument/2006/relationships/image" Target="../media/image83.png" /><Relationship Id="rId17" Type="http://schemas.openxmlformats.org/officeDocument/2006/relationships/image" Target="../media/image84.jpeg" /><Relationship Id="rId18" Type="http://schemas.openxmlformats.org/officeDocument/2006/relationships/image" Target="../media/image85.jpeg" /><Relationship Id="rId19" Type="http://schemas.openxmlformats.org/officeDocument/2006/relationships/image" Target="../media/image86.jpeg" /><Relationship Id="rId2" Type="http://schemas.openxmlformats.org/officeDocument/2006/relationships/image" Target="../media/image69.png" /><Relationship Id="rId20" Type="http://schemas.openxmlformats.org/officeDocument/2006/relationships/image" Target="../media/image87.jpeg" /><Relationship Id="rId21" Type="http://schemas.openxmlformats.org/officeDocument/2006/relationships/image" Target="../media/image88.jpeg" /><Relationship Id="rId22" Type="http://schemas.openxmlformats.org/officeDocument/2006/relationships/image" Target="../media/image89.jpeg" /><Relationship Id="rId23" Type="http://schemas.openxmlformats.org/officeDocument/2006/relationships/image" Target="../media/image90.jpeg" /><Relationship Id="rId24" Type="http://schemas.openxmlformats.org/officeDocument/2006/relationships/image" Target="../media/image91.jpeg" /><Relationship Id="rId25" Type="http://schemas.openxmlformats.org/officeDocument/2006/relationships/image" Target="../media/image92.jpeg" /><Relationship Id="rId26" Type="http://schemas.openxmlformats.org/officeDocument/2006/relationships/image" Target="../media/image93.jpeg" /><Relationship Id="rId27" Type="http://schemas.openxmlformats.org/officeDocument/2006/relationships/image" Target="../media/image94.png" /><Relationship Id="rId28" Type="http://schemas.openxmlformats.org/officeDocument/2006/relationships/image" Target="../media/image95.jpeg" /><Relationship Id="rId29" Type="http://schemas.openxmlformats.org/officeDocument/2006/relationships/image" Target="../media/image96.jpeg" /><Relationship Id="rId3" Type="http://schemas.openxmlformats.org/officeDocument/2006/relationships/image" Target="../media/image70.png" /><Relationship Id="rId30" Type="http://schemas.openxmlformats.org/officeDocument/2006/relationships/image" Target="../media/image97.jpeg" /><Relationship Id="rId31" Type="http://schemas.openxmlformats.org/officeDocument/2006/relationships/image" Target="../media/image98.jpeg" /><Relationship Id="rId32" Type="http://schemas.openxmlformats.org/officeDocument/2006/relationships/image" Target="../media/image99.jpeg" /><Relationship Id="rId33" Type="http://schemas.openxmlformats.org/officeDocument/2006/relationships/image" Target="../media/image100.jpeg" /><Relationship Id="rId34" Type="http://schemas.openxmlformats.org/officeDocument/2006/relationships/image" Target="../media/image101.jpeg" /><Relationship Id="rId35" Type="http://schemas.openxmlformats.org/officeDocument/2006/relationships/image" Target="../media/image102.jpeg" /><Relationship Id="rId36" Type="http://schemas.openxmlformats.org/officeDocument/2006/relationships/image" Target="../media/image103.jpeg" /><Relationship Id="rId37" Type="http://schemas.openxmlformats.org/officeDocument/2006/relationships/image" Target="../media/image104.jpeg" /><Relationship Id="rId38" Type="http://schemas.openxmlformats.org/officeDocument/2006/relationships/image" Target="../media/image105.jpeg" /><Relationship Id="rId39" Type="http://schemas.openxmlformats.org/officeDocument/2006/relationships/image" Target="../media/image106.jpeg" /><Relationship Id="rId4" Type="http://schemas.openxmlformats.org/officeDocument/2006/relationships/image" Target="../media/image71.png" /><Relationship Id="rId40" Type="http://schemas.openxmlformats.org/officeDocument/2006/relationships/image" Target="../media/image107.jpeg" /><Relationship Id="rId41" Type="http://schemas.openxmlformats.org/officeDocument/2006/relationships/image" Target="../media/image108.jpeg" /><Relationship Id="rId42" Type="http://schemas.openxmlformats.org/officeDocument/2006/relationships/image" Target="../media/image109.jpeg" /><Relationship Id="rId43" Type="http://schemas.openxmlformats.org/officeDocument/2006/relationships/image" Target="../media/image110.jpeg" /><Relationship Id="rId44" Type="http://schemas.openxmlformats.org/officeDocument/2006/relationships/image" Target="../media/image111.jpeg" /><Relationship Id="rId45" Type="http://schemas.openxmlformats.org/officeDocument/2006/relationships/image" Target="../media/image112.jpeg" /><Relationship Id="rId46" Type="http://schemas.openxmlformats.org/officeDocument/2006/relationships/image" Target="../media/image113.jpeg" /><Relationship Id="rId47" Type="http://schemas.openxmlformats.org/officeDocument/2006/relationships/image" Target="../media/image114.jpeg" /><Relationship Id="rId48" Type="http://schemas.openxmlformats.org/officeDocument/2006/relationships/image" Target="../media/image115.jpeg" /><Relationship Id="rId49" Type="http://schemas.openxmlformats.org/officeDocument/2006/relationships/image" Target="../media/image116.jpeg" /><Relationship Id="rId5" Type="http://schemas.openxmlformats.org/officeDocument/2006/relationships/image" Target="../media/image72.png" /><Relationship Id="rId50" Type="http://schemas.openxmlformats.org/officeDocument/2006/relationships/image" Target="../media/image117.jpeg" /><Relationship Id="rId51" Type="http://schemas.openxmlformats.org/officeDocument/2006/relationships/image" Target="../media/image118.jpeg" /><Relationship Id="rId52" Type="http://schemas.openxmlformats.org/officeDocument/2006/relationships/image" Target="../media/image119.jpeg" /><Relationship Id="rId53" Type="http://schemas.openxmlformats.org/officeDocument/2006/relationships/image" Target="../media/image120.jpeg" /><Relationship Id="rId54" Type="http://schemas.openxmlformats.org/officeDocument/2006/relationships/image" Target="../media/image121.jpeg" /><Relationship Id="rId55" Type="http://schemas.openxmlformats.org/officeDocument/2006/relationships/image" Target="../media/image122.jpeg" /><Relationship Id="rId56" Type="http://schemas.openxmlformats.org/officeDocument/2006/relationships/image" Target="../media/image123.jpeg" /><Relationship Id="rId57" Type="http://schemas.openxmlformats.org/officeDocument/2006/relationships/image" Target="../media/image124.jpeg" /><Relationship Id="rId58" Type="http://schemas.openxmlformats.org/officeDocument/2006/relationships/image" Target="../media/image125.jpeg" /><Relationship Id="rId59" Type="http://schemas.openxmlformats.org/officeDocument/2006/relationships/image" Target="../media/image126.jpeg" /><Relationship Id="rId6" Type="http://schemas.openxmlformats.org/officeDocument/2006/relationships/image" Target="../media/image73.png" /><Relationship Id="rId60" Type="http://schemas.openxmlformats.org/officeDocument/2006/relationships/image" Target="../media/image127.jpeg" /><Relationship Id="rId61" Type="http://schemas.openxmlformats.org/officeDocument/2006/relationships/image" Target="../media/image128.jpeg" /><Relationship Id="rId62" Type="http://schemas.openxmlformats.org/officeDocument/2006/relationships/image" Target="../media/image129.jpeg" /><Relationship Id="rId63" Type="http://schemas.openxmlformats.org/officeDocument/2006/relationships/image" Target="../media/image130.jpeg" /><Relationship Id="rId64" Type="http://schemas.openxmlformats.org/officeDocument/2006/relationships/image" Target="../media/image131.jpeg" /><Relationship Id="rId65" Type="http://schemas.openxmlformats.org/officeDocument/2006/relationships/image" Target="../media/image132.jpeg" /><Relationship Id="rId66" Type="http://schemas.openxmlformats.org/officeDocument/2006/relationships/image" Target="../media/image133.jpeg" /><Relationship Id="rId67" Type="http://schemas.openxmlformats.org/officeDocument/2006/relationships/image" Target="../media/image134.jpeg" /><Relationship Id="rId68" Type="http://schemas.openxmlformats.org/officeDocument/2006/relationships/image" Target="../media/image135.jpeg" /><Relationship Id="rId69" Type="http://schemas.openxmlformats.org/officeDocument/2006/relationships/image" Target="../media/image136.jpeg" /><Relationship Id="rId7" Type="http://schemas.openxmlformats.org/officeDocument/2006/relationships/image" Target="../media/image74.png" /><Relationship Id="rId70" Type="http://schemas.openxmlformats.org/officeDocument/2006/relationships/image" Target="../media/image137.jpeg" /><Relationship Id="rId71" Type="http://schemas.openxmlformats.org/officeDocument/2006/relationships/image" Target="../media/image138.jpeg" /><Relationship Id="rId72" Type="http://schemas.openxmlformats.org/officeDocument/2006/relationships/image" Target="../media/image139.jpeg" /><Relationship Id="rId73" Type="http://schemas.openxmlformats.org/officeDocument/2006/relationships/image" Target="../media/image140.jpeg" /><Relationship Id="rId74" Type="http://schemas.openxmlformats.org/officeDocument/2006/relationships/image" Target="../media/image141.jpeg" /><Relationship Id="rId75" Type="http://schemas.openxmlformats.org/officeDocument/2006/relationships/image" Target="../media/image142.jpeg" /><Relationship Id="rId76" Type="http://schemas.openxmlformats.org/officeDocument/2006/relationships/image" Target="../media/image25.png" /><Relationship Id="rId8" Type="http://schemas.openxmlformats.org/officeDocument/2006/relationships/image" Target="../media/image75.png" /><Relationship Id="rId9" Type="http://schemas.openxmlformats.org/officeDocument/2006/relationships/image" Target="../media/image76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151.png" /><Relationship Id="rId11" Type="http://schemas.openxmlformats.org/officeDocument/2006/relationships/image" Target="../media/image152.png" /><Relationship Id="rId12" Type="http://schemas.openxmlformats.org/officeDocument/2006/relationships/image" Target="../media/image153.png" /><Relationship Id="rId13" Type="http://schemas.openxmlformats.org/officeDocument/2006/relationships/image" Target="../media/image25.png" /><Relationship Id="rId14" Type="http://schemas.openxmlformats.org/officeDocument/2006/relationships/image" Target="../media/image154.png" /><Relationship Id="rId15" Type="http://schemas.openxmlformats.org/officeDocument/2006/relationships/image" Target="../media/image155.png" /><Relationship Id="rId16" Type="http://schemas.openxmlformats.org/officeDocument/2006/relationships/image" Target="../media/image156.png" /><Relationship Id="rId2" Type="http://schemas.openxmlformats.org/officeDocument/2006/relationships/image" Target="../media/image143.png" /><Relationship Id="rId3" Type="http://schemas.openxmlformats.org/officeDocument/2006/relationships/image" Target="../media/image144.png" /><Relationship Id="rId4" Type="http://schemas.openxmlformats.org/officeDocument/2006/relationships/image" Target="../media/image145.png" /><Relationship Id="rId5" Type="http://schemas.openxmlformats.org/officeDocument/2006/relationships/image" Target="../media/image146.png" /><Relationship Id="rId6" Type="http://schemas.openxmlformats.org/officeDocument/2006/relationships/image" Target="../media/image147.png" /><Relationship Id="rId7" Type="http://schemas.openxmlformats.org/officeDocument/2006/relationships/image" Target="../media/image148.png" /><Relationship Id="rId8" Type="http://schemas.openxmlformats.org/officeDocument/2006/relationships/image" Target="../media/image149.png" /><Relationship Id="rId9" Type="http://schemas.openxmlformats.org/officeDocument/2006/relationships/image" Target="../media/image150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" Target="slide5.xml" TargetMode="Internal" /><Relationship Id="rId3" Type="http://schemas.openxmlformats.org/officeDocument/2006/relationships/slide" Target="slide4.xml" TargetMode="Internal" /><Relationship Id="rId4" Type="http://schemas.openxmlformats.org/officeDocument/2006/relationships/slide" Target="slide3.xml" TargetMode="Internal" /><Relationship Id="rId5" Type="http://schemas.openxmlformats.org/officeDocument/2006/relationships/slide" Target="slide2.xml" TargetMode="Internal" /><Relationship Id="rId6" Type="http://schemas.openxmlformats.org/officeDocument/2006/relationships/image" Target="../media/image25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164.jpeg" /><Relationship Id="rId11" Type="http://schemas.openxmlformats.org/officeDocument/2006/relationships/image" Target="../media/image154.png" /><Relationship Id="rId12" Type="http://schemas.openxmlformats.org/officeDocument/2006/relationships/image" Target="../media/image165.png" /><Relationship Id="rId13" Type="http://schemas.openxmlformats.org/officeDocument/2006/relationships/image" Target="../media/image155.png" /><Relationship Id="rId2" Type="http://schemas.openxmlformats.org/officeDocument/2006/relationships/image" Target="../media/image157.png" /><Relationship Id="rId3" Type="http://schemas.openxmlformats.org/officeDocument/2006/relationships/image" Target="../media/image158.png" /><Relationship Id="rId4" Type="http://schemas.openxmlformats.org/officeDocument/2006/relationships/image" Target="../media/image159.png" /><Relationship Id="rId5" Type="http://schemas.openxmlformats.org/officeDocument/2006/relationships/image" Target="../media/image160.png" /><Relationship Id="rId6" Type="http://schemas.openxmlformats.org/officeDocument/2006/relationships/image" Target="../media/image145.png" /><Relationship Id="rId7" Type="http://schemas.openxmlformats.org/officeDocument/2006/relationships/image" Target="../media/image161.png" /><Relationship Id="rId8" Type="http://schemas.openxmlformats.org/officeDocument/2006/relationships/image" Target="../media/image162.png" /><Relationship Id="rId9" Type="http://schemas.openxmlformats.org/officeDocument/2006/relationships/image" Target="../media/image16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174.png" /><Relationship Id="rId11" Type="http://schemas.openxmlformats.org/officeDocument/2006/relationships/image" Target="../media/image175.png" /><Relationship Id="rId12" Type="http://schemas.openxmlformats.org/officeDocument/2006/relationships/image" Target="../media/image25.png" /><Relationship Id="rId2" Type="http://schemas.openxmlformats.org/officeDocument/2006/relationships/image" Target="../media/image166.png" /><Relationship Id="rId3" Type="http://schemas.openxmlformats.org/officeDocument/2006/relationships/image" Target="../media/image167.png" /><Relationship Id="rId4" Type="http://schemas.openxmlformats.org/officeDocument/2006/relationships/image" Target="../media/image168.png" /><Relationship Id="rId5" Type="http://schemas.openxmlformats.org/officeDocument/2006/relationships/image" Target="../media/image169.png" /><Relationship Id="rId6" Type="http://schemas.openxmlformats.org/officeDocument/2006/relationships/image" Target="../media/image170.png" /><Relationship Id="rId7" Type="http://schemas.openxmlformats.org/officeDocument/2006/relationships/image" Target="../media/image171.png" /><Relationship Id="rId8" Type="http://schemas.openxmlformats.org/officeDocument/2006/relationships/image" Target="../media/image172.png" /><Relationship Id="rId9" Type="http://schemas.openxmlformats.org/officeDocument/2006/relationships/image" Target="../media/image17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5031133132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6829859" y="807720"/>
            <a:ext cx="4833491" cy="4992623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2111247" y="1898332"/>
            <a:ext cx="4602199" cy="568578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836206" y="2446337"/>
            <a:ext cx="2082533" cy="569848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851966" y="1933893"/>
            <a:ext cx="1264538" cy="468248"/>
          </a:xfrm>
          <a:prstGeom prst="rect">
            <a:avLst/>
          </a:prstGeom>
        </p:spPr>
      </p:pic>
      <p:sp>
        <p:nvSpPr>
          <p:cNvPr id="7" name="textbox 6"/>
          <p:cNvSpPr/>
          <p:nvPr/>
        </p:nvSpPr>
        <p:spPr>
          <a:xfrm>
            <a:off x="859332" y="4527143"/>
            <a:ext cx="888364" cy="2178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000"/>
              </a:lnSpc>
            </a:pPr>
            <a:endParaRPr lang="en-US" altLang="en-US" sz="100"/>
          </a:p>
          <a:p>
            <a:pPr marL="12700" algn="l" rtl="0" eaLnBrk="0">
              <a:lnSpc>
                <a:spcPct val="90000"/>
              </a:lnSpc>
            </a:pPr>
            <a:r>
              <a:rPr sz="1400" spc="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2024.1.</a:t>
            </a:r>
            <a:r>
              <a:rPr sz="1400" spc="2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r>
              <a:rPr sz="1400" spc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6</a:t>
            </a:r>
            <a:endParaRPr lang="en-US" altLang="en-US" sz="14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>
              <a:alpha val="8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601980" y="1336547"/>
            <a:ext cx="3654552" cy="3774947"/>
          </a:xfrm>
          <a:prstGeom prst="rect">
            <a:avLst/>
          </a:prstGeom>
        </p:spPr>
      </p:pic>
      <p:sp>
        <p:nvSpPr>
          <p:cNvPr id="9" name="textbox 9"/>
          <p:cNvSpPr/>
          <p:nvPr/>
        </p:nvSpPr>
        <p:spPr>
          <a:xfrm>
            <a:off x="4624268" y="2470257"/>
            <a:ext cx="5633084" cy="129666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000"/>
              </a:lnSpc>
            </a:pPr>
            <a:endParaRPr lang="en-US" altLang="en-US" sz="100"/>
          </a:p>
          <a:p>
            <a:pPr marL="18415" algn="l" rtl="0" eaLnBrk="0">
              <a:lnSpc>
                <a:spcPct val="91000"/>
              </a:lnSpc>
            </a:pPr>
            <a:r>
              <a:rPr sz="3200" spc="20">
                <a:ln w="9525" cap="flat" cmpd="sng">
                  <a:solidFill>
                    <a:srgbClr val="004D7F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4D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01.</a:t>
            </a:r>
            <a:r>
              <a:rPr sz="3200" spc="20">
                <a:solidFill>
                  <a:srgbClr val="004D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3200" spc="20">
                <a:ln w="9525" cap="flat" cmpd="sng">
                  <a:solidFill>
                    <a:srgbClr val="004D7F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4D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医疗健康领域二</a:t>
            </a:r>
            <a:r>
              <a:rPr sz="3200" spc="10">
                <a:ln w="9525" cap="flat" cmpd="sng">
                  <a:solidFill>
                    <a:srgbClr val="004D7F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4D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级</a:t>
            </a:r>
            <a:r>
              <a:rPr sz="3200" spc="0">
                <a:ln w="9525" cap="flat" cmpd="sng">
                  <a:solidFill>
                    <a:srgbClr val="004D7F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4D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市场概况</a:t>
            </a:r>
            <a:endParaRPr lang="en-US" altLang="en-US" sz="3200"/>
          </a:p>
          <a:p>
            <a:pPr algn="l" rtl="0" eaLnBrk="0">
              <a:lnSpc>
                <a:spcPct val="156000"/>
              </a:lnSpc>
            </a:pPr>
            <a:endParaRPr lang="en-US" altLang="en-US" sz="1000"/>
          </a:p>
          <a:p>
            <a:pPr marL="12700" algn="l" rtl="0" eaLnBrk="0">
              <a:lnSpc>
                <a:spcPct val="91000"/>
              </a:lnSpc>
              <a:spcBef>
                <a:spcPts val="430"/>
              </a:spcBef>
            </a:pPr>
            <a:r>
              <a:rPr sz="1400" spc="20">
                <a:solidFill>
                  <a:srgbClr val="0092BC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    </a:t>
            </a:r>
            <a:r>
              <a:rPr sz="1400" spc="20">
                <a:solidFill>
                  <a:srgbClr val="0092BC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国内外</a:t>
            </a:r>
            <a:r>
              <a:rPr sz="1400" spc="10">
                <a:solidFill>
                  <a:srgbClr val="0092BC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生</a:t>
            </a:r>
            <a:r>
              <a:rPr sz="1400" spc="0">
                <a:solidFill>
                  <a:srgbClr val="0092BC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物医药大盘指数趋势</a:t>
            </a:r>
            <a:endParaRPr lang="en-US" altLang="en-US" sz="1400"/>
          </a:p>
          <a:p>
            <a:pPr algn="l" rtl="0" eaLnBrk="0">
              <a:lnSpc>
                <a:spcPct val="106000"/>
              </a:lnSpc>
            </a:pPr>
            <a:endParaRPr lang="en-US" altLang="en-US" sz="900"/>
          </a:p>
          <a:p>
            <a:pPr marL="12700" algn="l" rtl="0" eaLnBrk="0">
              <a:lnSpc>
                <a:spcPct val="91000"/>
              </a:lnSpc>
              <a:spcBef>
                <a:spcPts val="5"/>
              </a:spcBef>
            </a:pPr>
            <a:r>
              <a:rPr sz="1400" spc="10">
                <a:solidFill>
                  <a:srgbClr val="0092BC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    </a:t>
            </a:r>
            <a:r>
              <a:rPr sz="1400" spc="10">
                <a:solidFill>
                  <a:srgbClr val="0092BC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国内大健康领域2023年</a:t>
            </a:r>
            <a:r>
              <a:rPr sz="1400" spc="0">
                <a:solidFill>
                  <a:srgbClr val="0092BC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IPO统计及趋势</a:t>
            </a:r>
            <a:endParaRPr lang="en-US" altLang="en-US" sz="1400"/>
          </a:p>
        </p:txBody>
      </p:sp>
      <p:graphicFrame>
        <p:nvGraphicFramePr>
          <p:cNvPr id="10" name="table 10"/>
          <p:cNvGraphicFramePr>
            <a:graphicFrameLocks noGrp="1"/>
          </p:cNvGraphicFramePr>
          <p:nvPr/>
        </p:nvGraphicFramePr>
        <p:xfrm>
          <a:off x="4769101" y="6441664"/>
          <a:ext cx="2564765" cy="346075"/>
        </p:xfrm>
        <a:graphic>
          <a:graphicData uri="http://schemas.openxmlformats.org/drawingml/2006/table">
            <a:tbl>
              <a:tblPr/>
              <a:tblGrid>
                <a:gridCol w="2564765"/>
              </a:tblGrid>
              <a:tr h="33337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1" name="rect"/>
          <p:cNvSpPr/>
          <p:nvPr/>
        </p:nvSpPr>
        <p:spPr>
          <a:xfrm>
            <a:off x="4769101" y="6441664"/>
            <a:ext cx="2565147" cy="346485"/>
          </a:xfrm>
          <a:prstGeom prst="rect">
            <a:avLst/>
          </a:pr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picture 1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textbox 13"/>
          <p:cNvSpPr/>
          <p:nvPr/>
        </p:nvSpPr>
        <p:spPr>
          <a:xfrm>
            <a:off x="7833359" y="3924300"/>
            <a:ext cx="3891279" cy="2545079"/>
          </a:xfrm>
          <a:prstGeom prst="rect">
            <a:avLst/>
          </a:prstGeom>
          <a:solidFill>
            <a:srgbClr val="F2F2F2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4000"/>
              </a:lnSpc>
            </a:pPr>
            <a:endParaRPr lang="en-US" altLang="en-US" sz="1000"/>
          </a:p>
          <a:p>
            <a:pPr algn="l" rtl="0" eaLnBrk="0">
              <a:lnSpc>
                <a:spcPct val="124000"/>
              </a:lnSpc>
            </a:pPr>
            <a:endParaRPr lang="en-US" altLang="en-US" sz="1000"/>
          </a:p>
          <a:p>
            <a:pPr marL="377825" indent="-272415" algn="l" rtl="0" eaLnBrk="0">
              <a:lnSpc>
                <a:spcPct val="136000"/>
              </a:lnSpc>
            </a:pPr>
            <a:r>
              <a:rPr sz="1400" spc="0">
                <a:solidFill>
                  <a:srgbClr val="0570A4">
                    <a:alpha val="100000"/>
                  </a:srgbClr>
                </a:solidFill>
                <a:latin typeface="Wingdings" panose="05000000000000000000"/>
                <a:ea typeface="Wingdings" panose="05000000000000000000"/>
                <a:cs typeface="Wingdings" panose="05000000000000000000"/>
              </a:rPr>
              <a:t>u</a:t>
            </a:r>
            <a:r>
              <a:rPr sz="1400" spc="-40">
                <a:solidFill>
                  <a:srgbClr val="0570A4">
                    <a:alpha val="100000"/>
                  </a:srgbClr>
                </a:solidFill>
                <a:latin typeface="Wingdings" panose="05000000000000000000"/>
                <a:ea typeface="Wingdings" panose="05000000000000000000"/>
                <a:cs typeface="Wingdings" panose="05000000000000000000"/>
              </a:rPr>
              <a:t> </a:t>
            </a:r>
            <a:r>
              <a:rPr sz="1400" spc="-4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2023年内</a:t>
            </a:r>
            <a:r>
              <a:rPr sz="1400" spc="-4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400" spc="-4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，沪深300指数下跌11.</a:t>
            </a:r>
            <a:r>
              <a:rPr sz="1400" spc="-3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</a:t>
            </a:r>
            <a:r>
              <a:rPr sz="1400" spc="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8%</a:t>
            </a:r>
            <a:r>
              <a:rPr sz="14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400" spc="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，恒</a:t>
            </a:r>
            <a:r>
              <a:rPr sz="14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</a:t>
            </a:r>
            <a:r>
              <a:rPr sz="1400" spc="-1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生香港生物指数下跌23.9</a:t>
            </a:r>
            <a:r>
              <a:rPr sz="1400" spc="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8%</a:t>
            </a:r>
            <a:r>
              <a:rPr sz="14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400" spc="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，美股主要指</a:t>
            </a:r>
            <a:r>
              <a:rPr sz="14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</a:t>
            </a:r>
            <a:r>
              <a:rPr sz="1400" spc="-1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</a:t>
            </a:r>
            <a:r>
              <a:rPr sz="1400" spc="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均获得年内增长</a:t>
            </a:r>
            <a:endParaRPr lang="en-US" altLang="en-US" sz="1400"/>
          </a:p>
          <a:p>
            <a:pPr algn="l" rtl="0" eaLnBrk="0">
              <a:lnSpc>
                <a:spcPct val="126000"/>
              </a:lnSpc>
            </a:pPr>
            <a:endParaRPr lang="en-US" altLang="en-US" sz="1000"/>
          </a:p>
          <a:p>
            <a:pPr algn="l" rtl="0" eaLnBrk="0">
              <a:lnSpc>
                <a:spcPct val="126000"/>
              </a:lnSpc>
            </a:pPr>
            <a:endParaRPr lang="en-US" altLang="en-US" sz="1000"/>
          </a:p>
          <a:p>
            <a:pPr algn="l" rtl="0" eaLnBrk="0">
              <a:lnSpc>
                <a:spcPct val="117000"/>
              </a:lnSpc>
            </a:pPr>
            <a:endParaRPr lang="en-US" altLang="en-US" sz="300"/>
          </a:p>
          <a:p>
            <a:pPr marL="379095" indent="-273685" algn="l" rtl="0" eaLnBrk="0">
              <a:lnSpc>
                <a:spcPct val="123000"/>
              </a:lnSpc>
              <a:spcBef>
                <a:spcPct val="0"/>
              </a:spcBef>
            </a:pPr>
            <a:r>
              <a:rPr sz="1400" spc="-10">
                <a:solidFill>
                  <a:srgbClr val="0570A4">
                    <a:alpha val="100000"/>
                  </a:srgbClr>
                </a:solidFill>
                <a:latin typeface="Wingdings" panose="05000000000000000000"/>
                <a:ea typeface="Wingdings" panose="05000000000000000000"/>
                <a:cs typeface="Wingdings" panose="05000000000000000000"/>
              </a:rPr>
              <a:t>u</a:t>
            </a:r>
            <a:r>
              <a:rPr sz="1400" spc="-40">
                <a:solidFill>
                  <a:srgbClr val="0570A4">
                    <a:alpha val="100000"/>
                  </a:srgbClr>
                </a:solidFill>
                <a:latin typeface="Wingdings" panose="05000000000000000000"/>
                <a:ea typeface="Wingdings" panose="05000000000000000000"/>
                <a:cs typeface="Wingdings" panose="05000000000000000000"/>
              </a:rPr>
              <a:t> </a:t>
            </a:r>
            <a:r>
              <a:rPr sz="1400" spc="-4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国内2023年初引来一波上涨</a:t>
            </a:r>
            <a:r>
              <a:rPr sz="1400" spc="-4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400" spc="-4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，随后持续下</a:t>
            </a:r>
            <a:r>
              <a:rPr sz="14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 </a:t>
            </a:r>
            <a:r>
              <a:rPr sz="1400" spc="-3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跌</a:t>
            </a:r>
            <a:r>
              <a:rPr sz="1400" spc="-3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400" spc="-3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，年底因创新药“出海热潮</a:t>
            </a:r>
            <a:r>
              <a:rPr sz="1400" spc="-2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”</a:t>
            </a:r>
            <a:r>
              <a:rPr sz="1400" spc="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市场回暖</a:t>
            </a:r>
            <a:endParaRPr lang="en-US" altLang="en-US" sz="1400"/>
          </a:p>
        </p:txBody>
      </p:sp>
      <p:sp>
        <p:nvSpPr>
          <p:cNvPr id="14" name="textbox 14"/>
          <p:cNvSpPr/>
          <p:nvPr/>
        </p:nvSpPr>
        <p:spPr>
          <a:xfrm>
            <a:off x="409168" y="248284"/>
            <a:ext cx="9862819" cy="9702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000"/>
              </a:lnSpc>
            </a:pPr>
            <a:endParaRPr lang="en-US" altLang="en-US" sz="100"/>
          </a:p>
          <a:p>
            <a:pPr marL="161925" indent="-146050" algn="l" rtl="0" eaLnBrk="0">
              <a:lnSpc>
                <a:spcPct val="99000"/>
              </a:lnSpc>
            </a:pPr>
            <a:r>
              <a:rPr sz="2300" spc="50">
                <a:ln w="6350" cap="flat" cmpd="sng">
                  <a:solidFill>
                    <a:srgbClr val="0570A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570A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2023年沪深300、</a:t>
            </a:r>
            <a:r>
              <a:rPr sz="2300" spc="50">
                <a:solidFill>
                  <a:srgbClr val="0570A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</a:t>
            </a:r>
            <a:r>
              <a:rPr sz="2300" spc="50">
                <a:ln w="6350" cap="flat" cmpd="sng">
                  <a:solidFill>
                    <a:srgbClr val="0570A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570A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恒生香港上市生物科技指数整体呈震荡下</a:t>
            </a:r>
            <a:r>
              <a:rPr sz="2300" spc="0">
                <a:ln w="6350" cap="flat" cmpd="sng">
                  <a:solidFill>
                    <a:srgbClr val="0570A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570A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行趋势</a:t>
            </a:r>
            <a:r>
              <a:rPr sz="2300" spc="0">
                <a:solidFill>
                  <a:srgbClr val="0570A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2300" spc="0">
                <a:ln w="6350" cap="flat" cmpd="sng">
                  <a:solidFill>
                    <a:srgbClr val="0570A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570A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，年底</a:t>
            </a:r>
            <a:r>
              <a:rPr sz="2300" spc="0">
                <a:solidFill>
                  <a:srgbClr val="0570A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2300" spc="10">
                <a:ln w="6350" cap="flat" cmpd="sng">
                  <a:solidFill>
                    <a:srgbClr val="0570A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570A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“出海热潮”</a:t>
            </a:r>
            <a:r>
              <a:rPr sz="2300" spc="0">
                <a:ln w="6350" cap="flat" cmpd="sng">
                  <a:solidFill>
                    <a:srgbClr val="0570A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570A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引发回暖；</a:t>
            </a:r>
            <a:r>
              <a:rPr sz="2300" spc="0">
                <a:solidFill>
                  <a:srgbClr val="0570A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</a:t>
            </a:r>
            <a:r>
              <a:rPr sz="2300" spc="0">
                <a:ln w="6350" cap="flat" cmpd="sng">
                  <a:solidFill>
                    <a:srgbClr val="0570A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570A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美股生物医药指数年底迎来强势反弹</a:t>
            </a:r>
            <a:endParaRPr lang="en-US" altLang="en-US" sz="2300"/>
          </a:p>
          <a:p>
            <a:pPr algn="l" rtl="0" eaLnBrk="0">
              <a:lnSpc>
                <a:spcPct val="105000"/>
              </a:lnSpc>
            </a:pPr>
            <a:endParaRPr lang="en-US" altLang="en-US" sz="600"/>
          </a:p>
          <a:p>
            <a:pPr marL="2141220" algn="l" rtl="0" eaLnBrk="0">
              <a:lnSpc>
                <a:spcPct val="91000"/>
              </a:lnSpc>
              <a:spcBef>
                <a:spcPts val="5"/>
              </a:spcBef>
              <a:tabLst>
                <a:tab pos="2192020"/>
              </a:tabLst>
            </a:pPr>
            <a:r>
              <a:rPr sz="1100" spc="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	HS</a:t>
            </a:r>
            <a:r>
              <a:rPr sz="1100" spc="3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300            </a:t>
            </a:r>
            <a:r>
              <a:rPr sz="1100" spc="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HSHKBIO</a:t>
            </a:r>
            <a:r>
              <a:rPr sz="1100" spc="3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         </a:t>
            </a:r>
            <a:r>
              <a:rPr sz="1100" spc="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NBI</a:t>
            </a:r>
            <a:r>
              <a:rPr sz="1100" spc="3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        </a:t>
            </a:r>
            <a:r>
              <a:rPr sz="1100" spc="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XBI</a:t>
            </a:r>
            <a:r>
              <a:rPr sz="1100" spc="3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   </a:t>
            </a:r>
            <a:r>
              <a:rPr sz="1100" spc="2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100" spc="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 XLV</a:t>
            </a:r>
            <a:endParaRPr lang="en-US" altLang="en-US" sz="1100"/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5830167" y="1100010"/>
            <a:ext cx="282422" cy="28575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5114723" y="1100010"/>
            <a:ext cx="282423" cy="28575"/>
          </a:xfrm>
          <a:prstGeom prst="rect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4330641" y="1100010"/>
            <a:ext cx="282422" cy="28575"/>
          </a:xfrm>
          <a:prstGeom prst="rect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3225558" y="1100010"/>
            <a:ext cx="282422" cy="28575"/>
          </a:xfrm>
          <a:prstGeom prst="rect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2267978" y="1100010"/>
            <a:ext cx="282422" cy="28575"/>
          </a:xfrm>
          <a:prstGeom prst="rect">
            <a:avLst/>
          </a:prstGeom>
        </p:spPr>
      </p:pic>
      <p:sp>
        <p:nvSpPr>
          <p:cNvPr id="20" name="textbox 20"/>
          <p:cNvSpPr/>
          <p:nvPr/>
        </p:nvSpPr>
        <p:spPr>
          <a:xfrm>
            <a:off x="610387" y="1305064"/>
            <a:ext cx="610869" cy="33832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83185" algn="l" rtl="0" eaLnBrk="0">
              <a:lnSpc>
                <a:spcPts val="1550"/>
              </a:lnSpc>
            </a:pPr>
            <a:r>
              <a:rPr sz="1100" spc="4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10.00</a:t>
            </a:r>
            <a:r>
              <a:rPr sz="1100" spc="2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</a:t>
            </a:r>
            <a:endParaRPr lang="en-US" altLang="en-US" sz="1100"/>
          </a:p>
          <a:p>
            <a:pPr marL="12700" indent="150495" algn="r" rtl="0" eaLnBrk="0">
              <a:lnSpc>
                <a:spcPct val="377000"/>
              </a:lnSpc>
              <a:spcBef>
                <a:spcPts val="10"/>
              </a:spcBef>
            </a:pPr>
            <a:r>
              <a:rPr sz="1100" spc="5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0.00</a:t>
            </a:r>
            <a:r>
              <a:rPr sz="1100" spc="4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</a:t>
            </a:r>
            <a:r>
              <a:rPr sz="1100" spc="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100" spc="5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-10.00</a:t>
            </a:r>
            <a:r>
              <a:rPr sz="1100" spc="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 </a:t>
            </a:r>
            <a:r>
              <a:rPr sz="1100" spc="5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-20.00</a:t>
            </a:r>
            <a:r>
              <a:rPr sz="1100" spc="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 </a:t>
            </a:r>
            <a:r>
              <a:rPr sz="1100" spc="5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-30.00</a:t>
            </a:r>
            <a:r>
              <a:rPr sz="1100" spc="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 </a:t>
            </a:r>
            <a:r>
              <a:rPr sz="1100" spc="5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-40.00</a:t>
            </a:r>
            <a:r>
              <a:rPr sz="1100" spc="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</a:t>
            </a:r>
            <a:endParaRPr lang="en-US" altLang="en-US" sz="1100"/>
          </a:p>
        </p:txBody>
      </p:sp>
      <p:sp>
        <p:nvSpPr>
          <p:cNvPr id="21" name="textbox 21"/>
          <p:cNvSpPr/>
          <p:nvPr/>
        </p:nvSpPr>
        <p:spPr>
          <a:xfrm rot="16200000">
            <a:off x="4811217" y="4732274"/>
            <a:ext cx="684530" cy="17519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550"/>
              </a:lnSpc>
            </a:pPr>
            <a:r>
              <a:rPr sz="1100" spc="5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2023/1/</a:t>
            </a:r>
            <a:r>
              <a:rPr sz="1100" spc="2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endParaRPr lang="en-US" altLang="en-US" sz="1100"/>
          </a:p>
          <a:p>
            <a:pPr marL="12700" algn="l" rtl="0" eaLnBrk="0">
              <a:lnSpc>
                <a:spcPts val="1550"/>
              </a:lnSpc>
              <a:spcBef>
                <a:spcPts val="515"/>
              </a:spcBef>
            </a:pPr>
            <a:r>
              <a:rPr sz="1100" spc="5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2023/2/</a:t>
            </a:r>
            <a:r>
              <a:rPr sz="1100" spc="2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endParaRPr lang="en-US" altLang="en-US" sz="1100"/>
          </a:p>
          <a:p>
            <a:pPr marL="12700" algn="l" rtl="0" eaLnBrk="0">
              <a:lnSpc>
                <a:spcPts val="1550"/>
              </a:lnSpc>
              <a:spcBef>
                <a:spcPts val="315"/>
              </a:spcBef>
            </a:pPr>
            <a:r>
              <a:rPr sz="1100" spc="5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2023/3/</a:t>
            </a:r>
            <a:r>
              <a:rPr sz="1100" spc="2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endParaRPr lang="en-US" altLang="en-US" sz="1100"/>
          </a:p>
          <a:p>
            <a:pPr marL="12700" algn="l" rtl="0" eaLnBrk="0">
              <a:lnSpc>
                <a:spcPts val="1550"/>
              </a:lnSpc>
              <a:spcBef>
                <a:spcPts val="510"/>
              </a:spcBef>
            </a:pPr>
            <a:r>
              <a:rPr sz="1100" spc="5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2023/4/</a:t>
            </a:r>
            <a:r>
              <a:rPr sz="1100" spc="2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endParaRPr lang="en-US" altLang="en-US" sz="1100"/>
          </a:p>
          <a:p>
            <a:pPr marL="12700" algn="l" rtl="0" eaLnBrk="0">
              <a:lnSpc>
                <a:spcPts val="1550"/>
              </a:lnSpc>
              <a:spcBef>
                <a:spcPts val="445"/>
              </a:spcBef>
            </a:pPr>
            <a:r>
              <a:rPr sz="1100" spc="5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2023/5/</a:t>
            </a:r>
            <a:r>
              <a:rPr sz="1100" spc="2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endParaRPr lang="en-US" altLang="en-US" sz="1100"/>
          </a:p>
          <a:p>
            <a:pPr marL="12700" algn="l" rtl="0" eaLnBrk="0">
              <a:lnSpc>
                <a:spcPts val="1550"/>
              </a:lnSpc>
              <a:spcBef>
                <a:spcPts val="515"/>
              </a:spcBef>
            </a:pPr>
            <a:r>
              <a:rPr sz="1100" spc="5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2023/6/</a:t>
            </a:r>
            <a:r>
              <a:rPr sz="1100" spc="2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endParaRPr lang="en-US" altLang="en-US" sz="1100"/>
          </a:p>
          <a:p>
            <a:pPr algn="l" rtl="0" eaLnBrk="0">
              <a:lnSpc>
                <a:spcPct val="123000"/>
              </a:lnSpc>
            </a:pPr>
            <a:endParaRPr lang="en-US" altLang="en-US" sz="300"/>
          </a:p>
          <a:p>
            <a:pPr marL="12700" algn="l" rtl="0" eaLnBrk="0">
              <a:lnSpc>
                <a:spcPts val="1550"/>
              </a:lnSpc>
              <a:spcBef>
                <a:spcPts val="5"/>
              </a:spcBef>
            </a:pPr>
            <a:r>
              <a:rPr sz="1100" spc="5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2023/7/</a:t>
            </a:r>
            <a:r>
              <a:rPr sz="1100" spc="2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endParaRPr lang="en-US" altLang="en-US" sz="1100"/>
          </a:p>
        </p:txBody>
      </p:sp>
      <p:sp>
        <p:nvSpPr>
          <p:cNvPr id="22" name="textbox 22"/>
          <p:cNvSpPr/>
          <p:nvPr/>
        </p:nvSpPr>
        <p:spPr>
          <a:xfrm rot="16200000">
            <a:off x="1726704" y="4732591"/>
            <a:ext cx="684530" cy="17513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550"/>
              </a:lnSpc>
            </a:pPr>
            <a:r>
              <a:rPr sz="1100" spc="5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2022/1/</a:t>
            </a:r>
            <a:r>
              <a:rPr sz="1100" spc="2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endParaRPr lang="en-US" altLang="en-US" sz="1100"/>
          </a:p>
          <a:p>
            <a:pPr marL="12700" algn="l" rtl="0" eaLnBrk="0">
              <a:lnSpc>
                <a:spcPts val="1550"/>
              </a:lnSpc>
              <a:spcBef>
                <a:spcPts val="515"/>
              </a:spcBef>
            </a:pPr>
            <a:r>
              <a:rPr sz="1100" spc="5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2022/2/</a:t>
            </a:r>
            <a:r>
              <a:rPr sz="1100" spc="2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endParaRPr lang="en-US" altLang="en-US" sz="1100"/>
          </a:p>
          <a:p>
            <a:pPr marL="12700" algn="l" rtl="0" eaLnBrk="0">
              <a:lnSpc>
                <a:spcPts val="1550"/>
              </a:lnSpc>
              <a:spcBef>
                <a:spcPts val="305"/>
              </a:spcBef>
            </a:pPr>
            <a:r>
              <a:rPr sz="1100" spc="5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2022/3/</a:t>
            </a:r>
            <a:r>
              <a:rPr sz="1100" spc="2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endParaRPr lang="en-US" altLang="en-US" sz="1100"/>
          </a:p>
          <a:p>
            <a:pPr marL="12700" algn="l" rtl="0" eaLnBrk="0">
              <a:lnSpc>
                <a:spcPts val="1550"/>
              </a:lnSpc>
              <a:spcBef>
                <a:spcPts val="515"/>
              </a:spcBef>
            </a:pPr>
            <a:r>
              <a:rPr sz="1100" spc="5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2022/4/</a:t>
            </a:r>
            <a:r>
              <a:rPr sz="1100" spc="2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endParaRPr lang="en-US" altLang="en-US" sz="1100"/>
          </a:p>
          <a:p>
            <a:pPr marL="12700" algn="l" rtl="0" eaLnBrk="0">
              <a:lnSpc>
                <a:spcPts val="1550"/>
              </a:lnSpc>
              <a:spcBef>
                <a:spcPts val="445"/>
              </a:spcBef>
            </a:pPr>
            <a:r>
              <a:rPr sz="1100" spc="5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2022/5/</a:t>
            </a:r>
            <a:r>
              <a:rPr sz="1100" spc="2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endParaRPr lang="en-US" altLang="en-US" sz="1100"/>
          </a:p>
          <a:p>
            <a:pPr marL="12700" algn="l" rtl="0" eaLnBrk="0">
              <a:lnSpc>
                <a:spcPts val="1550"/>
              </a:lnSpc>
              <a:spcBef>
                <a:spcPts val="515"/>
              </a:spcBef>
            </a:pPr>
            <a:r>
              <a:rPr sz="1100" spc="5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2022/6/</a:t>
            </a:r>
            <a:r>
              <a:rPr sz="1100" spc="2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endParaRPr lang="en-US" altLang="en-US" sz="1100"/>
          </a:p>
          <a:p>
            <a:pPr algn="l" rtl="0" eaLnBrk="0">
              <a:lnSpc>
                <a:spcPct val="123000"/>
              </a:lnSpc>
            </a:pPr>
            <a:endParaRPr lang="en-US" altLang="en-US" sz="300"/>
          </a:p>
          <a:p>
            <a:pPr marL="12700" algn="l" rtl="0" eaLnBrk="0">
              <a:lnSpc>
                <a:spcPts val="1550"/>
              </a:lnSpc>
              <a:spcBef>
                <a:spcPts val="5"/>
              </a:spcBef>
            </a:pPr>
            <a:r>
              <a:rPr sz="1100" spc="5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2022/7/</a:t>
            </a:r>
            <a:r>
              <a:rPr sz="1100" spc="2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endParaRPr lang="en-US" altLang="en-US" sz="1100"/>
          </a:p>
        </p:txBody>
      </p:sp>
      <p:sp>
        <p:nvSpPr>
          <p:cNvPr id="23" name="textbox 23"/>
          <p:cNvSpPr/>
          <p:nvPr/>
        </p:nvSpPr>
        <p:spPr>
          <a:xfrm>
            <a:off x="11149850" y="1779613"/>
            <a:ext cx="755650" cy="11068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95250" algn="l" rtl="0" eaLnBrk="0">
              <a:lnSpc>
                <a:spcPct val="92000"/>
              </a:lnSpc>
              <a:tabLst>
                <a:tab pos="147320"/>
              </a:tabLst>
            </a:pPr>
            <a:r>
              <a:rPr sz="900" spc="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	HS</a:t>
            </a:r>
            <a:r>
              <a:rPr sz="900" spc="13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30</a:t>
            </a:r>
            <a:r>
              <a:rPr sz="900" spc="11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</a:t>
            </a:r>
            <a:endParaRPr lang="en-US" altLang="en-US" sz="900"/>
          </a:p>
          <a:p>
            <a:pPr marL="95250" algn="l" rtl="0" eaLnBrk="0">
              <a:lnSpc>
                <a:spcPct val="73000"/>
              </a:lnSpc>
              <a:spcBef>
                <a:spcPts val="885"/>
              </a:spcBef>
              <a:tabLst>
                <a:tab pos="147320"/>
              </a:tabLst>
            </a:pPr>
            <a:r>
              <a:rPr sz="900" spc="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	</a:t>
            </a:r>
            <a:r>
              <a:rPr sz="900" spc="10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HSHKBI</a:t>
            </a:r>
            <a:r>
              <a:rPr sz="900" spc="3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O</a:t>
            </a:r>
            <a:endParaRPr lang="en-US" altLang="en-US" sz="900"/>
          </a:p>
          <a:p>
            <a:pPr marL="95250" algn="l" rtl="0" eaLnBrk="0">
              <a:lnSpc>
                <a:spcPts val="1870"/>
              </a:lnSpc>
              <a:tabLst>
                <a:tab pos="147320"/>
              </a:tabLst>
            </a:pPr>
            <a:r>
              <a:rPr sz="900" spc="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	</a:t>
            </a:r>
            <a:r>
              <a:rPr sz="900" spc="8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NB</a:t>
            </a:r>
            <a:r>
              <a:rPr sz="900" spc="6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I</a:t>
            </a:r>
            <a:endParaRPr lang="en-US" altLang="en-US" sz="900"/>
          </a:p>
          <a:p>
            <a:pPr marL="95250" algn="l" rtl="0" eaLnBrk="0">
              <a:lnSpc>
                <a:spcPct val="91000"/>
              </a:lnSpc>
              <a:spcBef>
                <a:spcPts val="1115"/>
              </a:spcBef>
              <a:tabLst>
                <a:tab pos="137160"/>
              </a:tabLst>
            </a:pPr>
            <a:r>
              <a:rPr sz="900" spc="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	</a:t>
            </a:r>
            <a:r>
              <a:rPr sz="900" spc="11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XB</a:t>
            </a:r>
            <a:r>
              <a:rPr sz="900" spc="8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I</a:t>
            </a:r>
            <a:endParaRPr lang="en-US" altLang="en-US" sz="900"/>
          </a:p>
          <a:p>
            <a:pPr algn="l" rtl="0" eaLnBrk="0">
              <a:lnSpc>
                <a:spcPct val="106000"/>
              </a:lnSpc>
            </a:pPr>
            <a:endParaRPr lang="en-US" altLang="en-US" sz="700"/>
          </a:p>
          <a:p>
            <a:pPr marL="95250" algn="l" rtl="0" eaLnBrk="0">
              <a:lnSpc>
                <a:spcPct val="91000"/>
              </a:lnSpc>
              <a:spcBef>
                <a:spcPts val="5"/>
              </a:spcBef>
              <a:tabLst>
                <a:tab pos="137160"/>
              </a:tabLst>
            </a:pPr>
            <a:r>
              <a:rPr sz="900" spc="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	</a:t>
            </a:r>
            <a:r>
              <a:rPr sz="900" spc="11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XL</a:t>
            </a:r>
            <a:r>
              <a:rPr sz="900" spc="8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V</a:t>
            </a:r>
            <a:endParaRPr lang="en-US" altLang="en-US" sz="900"/>
          </a:p>
        </p:txBody>
      </p:sp>
      <p:sp>
        <p:nvSpPr>
          <p:cNvPr id="24" name="path"/>
          <p:cNvSpPr/>
          <p:nvPr/>
        </p:nvSpPr>
        <p:spPr>
          <a:xfrm>
            <a:off x="11162550" y="2756509"/>
            <a:ext cx="82550" cy="82550"/>
          </a:xfrm>
          <a:custGeom>
            <a:rect l="0" t="0" r="0" b="0"/>
            <a:pathLst>
              <a:path w="130" h="130">
                <a:moveTo>
                  <a:pt x="0" y="0"/>
                </a:moveTo>
                <a:lnTo>
                  <a:pt x="130" y="0"/>
                </a:lnTo>
                <a:lnTo>
                  <a:pt x="130" y="130"/>
                </a:lnTo>
                <a:lnTo>
                  <a:pt x="0" y="130"/>
                </a:lnTo>
                <a:lnTo>
                  <a:pt x="0" y="0"/>
                </a:lnTo>
                <a:close/>
              </a:path>
            </a:pathLst>
          </a:custGeom>
          <a:solidFill>
            <a:srgbClr val="95D1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5" name="path"/>
          <p:cNvSpPr/>
          <p:nvPr/>
        </p:nvSpPr>
        <p:spPr>
          <a:xfrm>
            <a:off x="11162550" y="2517749"/>
            <a:ext cx="82550" cy="82550"/>
          </a:xfrm>
          <a:custGeom>
            <a:rect l="0" t="0" r="0" b="0"/>
            <a:pathLst>
              <a:path w="130" h="130">
                <a:moveTo>
                  <a:pt x="0" y="0"/>
                </a:moveTo>
                <a:lnTo>
                  <a:pt x="130" y="0"/>
                </a:lnTo>
                <a:lnTo>
                  <a:pt x="130" y="130"/>
                </a:lnTo>
                <a:lnTo>
                  <a:pt x="0" y="130"/>
                </a:lnTo>
                <a:lnTo>
                  <a:pt x="0" y="0"/>
                </a:lnTo>
                <a:close/>
              </a:path>
            </a:pathLst>
          </a:custGeom>
          <a:solidFill>
            <a:srgbClr val="2BA4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" name="path"/>
          <p:cNvSpPr/>
          <p:nvPr/>
        </p:nvSpPr>
        <p:spPr>
          <a:xfrm>
            <a:off x="11162550" y="2278989"/>
            <a:ext cx="82550" cy="82550"/>
          </a:xfrm>
          <a:custGeom>
            <a:rect l="0" t="0" r="0" b="0"/>
            <a:pathLst>
              <a:path w="130" h="130">
                <a:moveTo>
                  <a:pt x="0" y="0"/>
                </a:moveTo>
                <a:lnTo>
                  <a:pt x="130" y="0"/>
                </a:lnTo>
                <a:lnTo>
                  <a:pt x="130" y="130"/>
                </a:lnTo>
                <a:lnTo>
                  <a:pt x="0" y="130"/>
                </a:lnTo>
                <a:lnTo>
                  <a:pt x="0" y="0"/>
                </a:lnTo>
                <a:close/>
              </a:path>
            </a:pathLst>
          </a:custGeom>
          <a:solidFill>
            <a:srgbClr val="006DC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path"/>
          <p:cNvSpPr/>
          <p:nvPr/>
        </p:nvSpPr>
        <p:spPr>
          <a:xfrm>
            <a:off x="11162550" y="2040229"/>
            <a:ext cx="82550" cy="82550"/>
          </a:xfrm>
          <a:custGeom>
            <a:rect l="0" t="0" r="0" b="0"/>
            <a:pathLst>
              <a:path w="130" h="130">
                <a:moveTo>
                  <a:pt x="0" y="0"/>
                </a:moveTo>
                <a:lnTo>
                  <a:pt x="130" y="0"/>
                </a:lnTo>
                <a:lnTo>
                  <a:pt x="130" y="130"/>
                </a:lnTo>
                <a:lnTo>
                  <a:pt x="0" y="130"/>
                </a:lnTo>
                <a:lnTo>
                  <a:pt x="0" y="0"/>
                </a:lnTo>
                <a:close/>
              </a:path>
            </a:pathLst>
          </a:custGeom>
          <a:solidFill>
            <a:srgbClr val="C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path"/>
          <p:cNvSpPr/>
          <p:nvPr/>
        </p:nvSpPr>
        <p:spPr>
          <a:xfrm>
            <a:off x="11162550" y="1801469"/>
            <a:ext cx="82550" cy="82550"/>
          </a:xfrm>
          <a:custGeom>
            <a:rect l="0" t="0" r="0" b="0"/>
            <a:pathLst>
              <a:path w="130" h="130">
                <a:moveTo>
                  <a:pt x="0" y="0"/>
                </a:moveTo>
                <a:lnTo>
                  <a:pt x="130" y="0"/>
                </a:lnTo>
                <a:lnTo>
                  <a:pt x="130" y="130"/>
                </a:lnTo>
                <a:lnTo>
                  <a:pt x="0" y="130"/>
                </a:lnTo>
                <a:lnTo>
                  <a:pt x="0" y="0"/>
                </a:lnTo>
                <a:close/>
              </a:path>
            </a:pathLst>
          </a:custGeom>
          <a:solidFill>
            <a:srgbClr val="ED7D31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9" name="textbox 29"/>
          <p:cNvSpPr/>
          <p:nvPr/>
        </p:nvSpPr>
        <p:spPr>
          <a:xfrm>
            <a:off x="79768" y="6516065"/>
            <a:ext cx="2008504" cy="3105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120"/>
              </a:lnSpc>
            </a:pPr>
            <a:r>
              <a:rPr sz="800" spc="50">
                <a:solidFill>
                  <a:srgbClr val="80808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数据说明：  数据截至2023.12</a:t>
            </a:r>
            <a:r>
              <a:rPr sz="800" spc="40">
                <a:solidFill>
                  <a:srgbClr val="80808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.</a:t>
            </a:r>
            <a:r>
              <a:rPr sz="800" spc="0">
                <a:solidFill>
                  <a:srgbClr val="80808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31</a:t>
            </a:r>
            <a:endParaRPr lang="en-US" altLang="en-US" sz="800"/>
          </a:p>
          <a:p>
            <a:pPr marL="12700" algn="l" rtl="0" eaLnBrk="0">
              <a:lnSpc>
                <a:spcPts val="1120"/>
              </a:lnSpc>
            </a:pPr>
            <a:r>
              <a:rPr sz="800" spc="90">
                <a:solidFill>
                  <a:srgbClr val="80808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数据来源：  医药魔方</a:t>
            </a:r>
            <a:r>
              <a:rPr sz="800" spc="0">
                <a:solidFill>
                  <a:srgbClr val="80808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InvestGO</a:t>
            </a:r>
            <a:r>
              <a:rPr sz="800" spc="90">
                <a:solidFill>
                  <a:srgbClr val="80808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®数</a:t>
            </a:r>
            <a:r>
              <a:rPr sz="800" spc="80">
                <a:solidFill>
                  <a:srgbClr val="80808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据</a:t>
            </a:r>
            <a:r>
              <a:rPr sz="800" spc="0">
                <a:solidFill>
                  <a:srgbClr val="80808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库</a:t>
            </a:r>
            <a:endParaRPr lang="en-US" altLang="en-US" sz="800"/>
          </a:p>
        </p:txBody>
      </p:sp>
      <p:sp>
        <p:nvSpPr>
          <p:cNvPr id="30" name="textbox 30"/>
          <p:cNvSpPr/>
          <p:nvPr/>
        </p:nvSpPr>
        <p:spPr>
          <a:xfrm rot="16200000">
            <a:off x="3481845" y="5284419"/>
            <a:ext cx="774065" cy="73786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550"/>
              </a:lnSpc>
            </a:pPr>
            <a:r>
              <a:rPr sz="1100" spc="5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2022/10/</a:t>
            </a:r>
            <a:r>
              <a:rPr sz="1100" spc="3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endParaRPr lang="en-US" altLang="en-US" sz="1100"/>
          </a:p>
          <a:p>
            <a:pPr marL="12700" algn="l" rtl="0" eaLnBrk="0">
              <a:lnSpc>
                <a:spcPts val="1550"/>
              </a:lnSpc>
              <a:spcBef>
                <a:spcPts val="515"/>
              </a:spcBef>
            </a:pPr>
            <a:r>
              <a:rPr sz="1100" spc="5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2022/11/</a:t>
            </a:r>
            <a:r>
              <a:rPr sz="1100" spc="3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endParaRPr lang="en-US" altLang="en-US" sz="1100"/>
          </a:p>
          <a:p>
            <a:pPr algn="l" rtl="0" eaLnBrk="0">
              <a:lnSpc>
                <a:spcPct val="123000"/>
              </a:lnSpc>
            </a:pPr>
            <a:endParaRPr lang="en-US" altLang="en-US" sz="300"/>
          </a:p>
          <a:p>
            <a:pPr marL="12700" algn="l" rtl="0" eaLnBrk="0">
              <a:lnSpc>
                <a:spcPts val="1550"/>
              </a:lnSpc>
              <a:spcBef>
                <a:spcPts val="5"/>
              </a:spcBef>
            </a:pPr>
            <a:r>
              <a:rPr sz="1100" spc="5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2022/12/</a:t>
            </a:r>
            <a:r>
              <a:rPr sz="1100" spc="3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endParaRPr lang="en-US" altLang="en-US" sz="1100"/>
          </a:p>
        </p:txBody>
      </p:sp>
      <p:sp>
        <p:nvSpPr>
          <p:cNvPr id="31" name="rect"/>
          <p:cNvSpPr/>
          <p:nvPr/>
        </p:nvSpPr>
        <p:spPr>
          <a:xfrm>
            <a:off x="8767470" y="1871954"/>
            <a:ext cx="323913" cy="1177721"/>
          </a:xfrm>
          <a:prstGeom prst="rect">
            <a:avLst/>
          </a:prstGeom>
          <a:solidFill>
            <a:srgbClr val="C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2" name="textbox 32"/>
          <p:cNvSpPr/>
          <p:nvPr/>
        </p:nvSpPr>
        <p:spPr>
          <a:xfrm>
            <a:off x="3088926" y="6200336"/>
            <a:ext cx="2154554" cy="2197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000"/>
              </a:lnSpc>
            </a:pPr>
            <a:endParaRPr lang="en-US" altLang="en-US" sz="100"/>
          </a:p>
          <a:p>
            <a:pPr marL="12700" algn="l" rtl="0" eaLnBrk="0">
              <a:lnSpc>
                <a:spcPct val="91000"/>
              </a:lnSpc>
            </a:pPr>
            <a:r>
              <a:rPr sz="1400" spc="-1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二级市场</a:t>
            </a:r>
            <a:r>
              <a:rPr sz="1400" spc="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相关指数行情走势</a:t>
            </a:r>
            <a:endParaRPr lang="en-US" altLang="en-US" sz="1400"/>
          </a:p>
        </p:txBody>
      </p:sp>
      <p:sp>
        <p:nvSpPr>
          <p:cNvPr id="33" name="textbox 33"/>
          <p:cNvSpPr/>
          <p:nvPr/>
        </p:nvSpPr>
        <p:spPr>
          <a:xfrm rot="16200000">
            <a:off x="2884309" y="5366321"/>
            <a:ext cx="684530" cy="48386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550"/>
              </a:lnSpc>
            </a:pPr>
            <a:r>
              <a:rPr sz="1100" spc="5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2022/8/</a:t>
            </a:r>
            <a:r>
              <a:rPr sz="1100" spc="2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endParaRPr lang="en-US" altLang="en-US" sz="1100"/>
          </a:p>
          <a:p>
            <a:pPr algn="l" rtl="0" eaLnBrk="0">
              <a:lnSpc>
                <a:spcPct val="106000"/>
              </a:lnSpc>
            </a:pPr>
            <a:endParaRPr lang="en-US" altLang="en-US" sz="400"/>
          </a:p>
          <a:p>
            <a:pPr marL="12700" algn="l" rtl="0" eaLnBrk="0">
              <a:lnSpc>
                <a:spcPts val="1550"/>
              </a:lnSpc>
              <a:spcBef>
                <a:spcPct val="0"/>
              </a:spcBef>
            </a:pPr>
            <a:r>
              <a:rPr sz="1100" spc="5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2022/9/</a:t>
            </a:r>
            <a:r>
              <a:rPr sz="1100" spc="2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endParaRPr lang="en-US" altLang="en-US" sz="1100"/>
          </a:p>
        </p:txBody>
      </p:sp>
      <p:sp>
        <p:nvSpPr>
          <p:cNvPr id="34" name="textbox 34"/>
          <p:cNvSpPr/>
          <p:nvPr/>
        </p:nvSpPr>
        <p:spPr>
          <a:xfrm>
            <a:off x="8989283" y="3506845"/>
            <a:ext cx="1701164" cy="2184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000"/>
              </a:lnSpc>
            </a:pPr>
            <a:endParaRPr lang="en-US" altLang="en-US" sz="100"/>
          </a:p>
          <a:p>
            <a:pPr marL="12700" algn="l" rtl="0" eaLnBrk="0">
              <a:lnSpc>
                <a:spcPct val="90000"/>
              </a:lnSpc>
            </a:pPr>
            <a:r>
              <a:rPr sz="1400" spc="1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2023年各指数涨跌</a:t>
            </a:r>
            <a:r>
              <a:rPr sz="1400" spc="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幅</a:t>
            </a:r>
            <a:endParaRPr lang="en-US" altLang="en-US" sz="1400"/>
          </a:p>
        </p:txBody>
      </p:sp>
      <p:sp>
        <p:nvSpPr>
          <p:cNvPr id="35" name="rect"/>
          <p:cNvSpPr/>
          <p:nvPr/>
        </p:nvSpPr>
        <p:spPr>
          <a:xfrm>
            <a:off x="8164983" y="1871954"/>
            <a:ext cx="323913" cy="558710"/>
          </a:xfrm>
          <a:prstGeom prst="rect">
            <a:avLst/>
          </a:prstGeom>
          <a:solidFill>
            <a:srgbClr val="ED7D31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6" name="textbox 36"/>
          <p:cNvSpPr/>
          <p:nvPr/>
        </p:nvSpPr>
        <p:spPr>
          <a:xfrm rot="16200000">
            <a:off x="6308864" y="5542229"/>
            <a:ext cx="774065" cy="2222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550"/>
              </a:lnSpc>
            </a:pPr>
            <a:r>
              <a:rPr sz="1100" spc="5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2023/10/</a:t>
            </a:r>
            <a:r>
              <a:rPr sz="1100" spc="3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endParaRPr lang="en-US" altLang="en-US" sz="1100"/>
          </a:p>
        </p:txBody>
      </p:sp>
      <p:sp>
        <p:nvSpPr>
          <p:cNvPr id="37" name="textbox 37"/>
          <p:cNvSpPr/>
          <p:nvPr/>
        </p:nvSpPr>
        <p:spPr>
          <a:xfrm rot="16200000">
            <a:off x="6571119" y="5542229"/>
            <a:ext cx="774065" cy="2222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550"/>
              </a:lnSpc>
            </a:pPr>
            <a:r>
              <a:rPr sz="1100" spc="5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2023/11/</a:t>
            </a:r>
            <a:r>
              <a:rPr sz="1100" spc="3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endParaRPr lang="en-US" altLang="en-US" sz="1100"/>
          </a:p>
        </p:txBody>
      </p:sp>
      <p:sp>
        <p:nvSpPr>
          <p:cNvPr id="38" name="textbox 38"/>
          <p:cNvSpPr/>
          <p:nvPr/>
        </p:nvSpPr>
        <p:spPr>
          <a:xfrm rot="16200000">
            <a:off x="6824484" y="5542229"/>
            <a:ext cx="774065" cy="2222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550"/>
              </a:lnSpc>
            </a:pPr>
            <a:r>
              <a:rPr sz="1100" spc="5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2023/12/</a:t>
            </a:r>
            <a:r>
              <a:rPr sz="1100" spc="3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endParaRPr lang="en-US" altLang="en-US" sz="1100"/>
          </a:p>
        </p:txBody>
      </p:sp>
      <p:sp>
        <p:nvSpPr>
          <p:cNvPr id="39" name="textbox 39"/>
          <p:cNvSpPr/>
          <p:nvPr/>
        </p:nvSpPr>
        <p:spPr>
          <a:xfrm rot="16200000">
            <a:off x="6100584" y="5497131"/>
            <a:ext cx="684530" cy="2222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550"/>
              </a:lnSpc>
            </a:pPr>
            <a:r>
              <a:rPr sz="1100" spc="5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2023/9/</a:t>
            </a:r>
            <a:r>
              <a:rPr sz="1100" spc="2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endParaRPr lang="en-US" altLang="en-US" sz="1100"/>
          </a:p>
        </p:txBody>
      </p:sp>
      <p:sp>
        <p:nvSpPr>
          <p:cNvPr id="40" name="textbox 40"/>
          <p:cNvSpPr/>
          <p:nvPr/>
        </p:nvSpPr>
        <p:spPr>
          <a:xfrm rot="16200000">
            <a:off x="5838329" y="5497131"/>
            <a:ext cx="684530" cy="2222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550"/>
              </a:lnSpc>
            </a:pPr>
            <a:r>
              <a:rPr sz="1100" spc="5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2023/8/</a:t>
            </a:r>
            <a:r>
              <a:rPr sz="1100" spc="2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endParaRPr lang="en-US" altLang="en-US" sz="1100"/>
          </a:p>
        </p:txBody>
      </p:sp>
      <p:sp>
        <p:nvSpPr>
          <p:cNvPr id="41" name="rect"/>
          <p:cNvSpPr/>
          <p:nvPr/>
        </p:nvSpPr>
        <p:spPr>
          <a:xfrm>
            <a:off x="9972421" y="1498765"/>
            <a:ext cx="323913" cy="373189"/>
          </a:xfrm>
          <a:prstGeom prst="rect">
            <a:avLst/>
          </a:prstGeom>
          <a:solidFill>
            <a:srgbClr val="2BA4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textbox 42"/>
          <p:cNvSpPr/>
          <p:nvPr/>
        </p:nvSpPr>
        <p:spPr>
          <a:xfrm>
            <a:off x="610387" y="5060454"/>
            <a:ext cx="610869" cy="2222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550"/>
              </a:lnSpc>
            </a:pPr>
            <a:r>
              <a:rPr sz="1100" spc="5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-50.00</a:t>
            </a:r>
            <a:r>
              <a:rPr sz="1100" spc="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</a:t>
            </a:r>
            <a:endParaRPr lang="en-US" altLang="en-US" sz="1100"/>
          </a:p>
        </p:txBody>
      </p:sp>
      <p:sp>
        <p:nvSpPr>
          <p:cNvPr id="43" name="rect"/>
          <p:cNvSpPr/>
          <p:nvPr/>
        </p:nvSpPr>
        <p:spPr>
          <a:xfrm>
            <a:off x="4388700" y="1424927"/>
            <a:ext cx="23495" cy="3765575"/>
          </a:xfrm>
          <a:prstGeom prst="rect">
            <a:avLst/>
          </a:prstGeom>
          <a:solidFill>
            <a:srgbClr val="006DC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textbox 44"/>
          <p:cNvSpPr/>
          <p:nvPr/>
        </p:nvSpPr>
        <p:spPr>
          <a:xfrm>
            <a:off x="8062738" y="2478582"/>
            <a:ext cx="537844" cy="1924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310"/>
              </a:lnSpc>
            </a:pPr>
            <a:r>
              <a:rPr sz="900" spc="80"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-11.38</a:t>
            </a:r>
            <a:r>
              <a:rPr sz="900" spc="30"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</a:t>
            </a:r>
            <a:endParaRPr lang="en-US" altLang="en-US" sz="900"/>
          </a:p>
        </p:txBody>
      </p:sp>
      <p:sp>
        <p:nvSpPr>
          <p:cNvPr id="45" name="textbox 45"/>
          <p:cNvSpPr/>
          <p:nvPr/>
        </p:nvSpPr>
        <p:spPr>
          <a:xfrm>
            <a:off x="8665213" y="3097579"/>
            <a:ext cx="537844" cy="1924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310"/>
              </a:lnSpc>
            </a:pPr>
            <a:r>
              <a:rPr sz="900" spc="80"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-23.98</a:t>
            </a:r>
            <a:r>
              <a:rPr sz="900" spc="30"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</a:t>
            </a:r>
            <a:endParaRPr lang="en-US" altLang="en-US" sz="900"/>
          </a:p>
        </p:txBody>
      </p:sp>
      <p:sp>
        <p:nvSpPr>
          <p:cNvPr id="46" name="textbox 46"/>
          <p:cNvSpPr/>
          <p:nvPr/>
        </p:nvSpPr>
        <p:spPr>
          <a:xfrm>
            <a:off x="9933300" y="1250605"/>
            <a:ext cx="407669" cy="1924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310"/>
              </a:lnSpc>
            </a:pPr>
            <a:r>
              <a:rPr sz="900" spc="90"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7.60</a:t>
            </a:r>
            <a:r>
              <a:rPr sz="900" spc="40"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</a:t>
            </a:r>
            <a:endParaRPr lang="en-US" altLang="en-US" sz="900"/>
          </a:p>
        </p:txBody>
      </p:sp>
      <p:sp>
        <p:nvSpPr>
          <p:cNvPr id="47" name="textbox 47"/>
          <p:cNvSpPr/>
          <p:nvPr/>
        </p:nvSpPr>
        <p:spPr>
          <a:xfrm>
            <a:off x="9334616" y="1433460"/>
            <a:ext cx="403859" cy="1924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310"/>
              </a:lnSpc>
            </a:pPr>
            <a:r>
              <a:rPr sz="900" spc="80"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3.74</a:t>
            </a:r>
            <a:r>
              <a:rPr sz="900" spc="50"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</a:t>
            </a:r>
            <a:endParaRPr lang="en-US" altLang="en-US" sz="900"/>
          </a:p>
        </p:txBody>
      </p:sp>
      <p:sp>
        <p:nvSpPr>
          <p:cNvPr id="48" name="textbox 48"/>
          <p:cNvSpPr/>
          <p:nvPr/>
        </p:nvSpPr>
        <p:spPr>
          <a:xfrm>
            <a:off x="10541475" y="1537829"/>
            <a:ext cx="401954" cy="1924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310"/>
              </a:lnSpc>
            </a:pPr>
            <a:r>
              <a:rPr sz="900" spc="80"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1.61</a:t>
            </a:r>
            <a:r>
              <a:rPr sz="900" spc="40"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</a:t>
            </a:r>
            <a:endParaRPr lang="en-US" altLang="en-US" sz="900"/>
          </a:p>
        </p:txBody>
      </p:sp>
      <p:sp>
        <p:nvSpPr>
          <p:cNvPr id="49" name="rect"/>
          <p:cNvSpPr/>
          <p:nvPr/>
        </p:nvSpPr>
        <p:spPr>
          <a:xfrm>
            <a:off x="9369945" y="1688439"/>
            <a:ext cx="323913" cy="183501"/>
          </a:xfrm>
          <a:prstGeom prst="rect">
            <a:avLst/>
          </a:prstGeom>
          <a:solidFill>
            <a:srgbClr val="006DC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0" name="rect"/>
          <p:cNvSpPr/>
          <p:nvPr/>
        </p:nvSpPr>
        <p:spPr>
          <a:xfrm>
            <a:off x="10574894" y="1792808"/>
            <a:ext cx="323913" cy="79146"/>
          </a:xfrm>
          <a:prstGeom prst="rect">
            <a:avLst/>
          </a:prstGeom>
          <a:solidFill>
            <a:srgbClr val="95D1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1" name="textbox 51"/>
          <p:cNvSpPr/>
          <p:nvPr/>
        </p:nvSpPr>
        <p:spPr>
          <a:xfrm>
            <a:off x="11661882" y="6667944"/>
            <a:ext cx="78739" cy="1301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00"/>
              </a:lnSpc>
            </a:pPr>
            <a:endParaRPr lang="en-US" altLang="en-US" sz="100"/>
          </a:p>
          <a:p>
            <a:pPr marL="12700" algn="l" rtl="0" eaLnBrk="0">
              <a:lnSpc>
                <a:spcPct val="85000"/>
              </a:lnSpc>
            </a:pPr>
            <a:r>
              <a:rPr sz="800" spc="0">
                <a:solidFill>
                  <a:srgbClr val="80808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</a:t>
            </a:r>
            <a:endParaRPr lang="en-US" altLang="en-US" sz="8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2" name="picture 5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53" name="textbox 53"/>
          <p:cNvSpPr/>
          <p:nvPr/>
        </p:nvSpPr>
        <p:spPr>
          <a:xfrm>
            <a:off x="399897" y="247675"/>
            <a:ext cx="9775825" cy="7226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3000"/>
              </a:lnSpc>
            </a:pPr>
            <a:endParaRPr lang="en-US" altLang="en-US" sz="100"/>
          </a:p>
          <a:p>
            <a:pPr marL="12700" indent="0" algn="l" rtl="0" eaLnBrk="0">
              <a:lnSpc>
                <a:spcPct val="99000"/>
              </a:lnSpc>
              <a:spcBef>
                <a:spcPct val="0"/>
              </a:spcBef>
            </a:pPr>
            <a:r>
              <a:rPr sz="2300" spc="20">
                <a:ln w="6350" cap="flat" cmpd="sng">
                  <a:solidFill>
                    <a:srgbClr val="0570A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570A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疫情后复苏不达预期、</a:t>
            </a:r>
            <a:r>
              <a:rPr sz="2300" spc="20">
                <a:solidFill>
                  <a:srgbClr val="0570A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</a:t>
            </a:r>
            <a:r>
              <a:rPr sz="2300" spc="20">
                <a:ln w="6350" cap="flat" cmpd="sng">
                  <a:solidFill>
                    <a:srgbClr val="0570A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570A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行业政策颁布、</a:t>
            </a:r>
            <a:r>
              <a:rPr sz="2300" spc="20">
                <a:solidFill>
                  <a:srgbClr val="0570A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</a:t>
            </a:r>
            <a:r>
              <a:rPr sz="2300" spc="20">
                <a:ln w="6350" cap="flat" cmpd="sng">
                  <a:solidFill>
                    <a:srgbClr val="0570A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570A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医</a:t>
            </a:r>
            <a:r>
              <a:rPr sz="2300" spc="0">
                <a:ln w="6350" cap="flat" cmpd="sng">
                  <a:solidFill>
                    <a:srgbClr val="0570A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570A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药反腐行动等因素促使国内医药</a:t>
            </a:r>
            <a:r>
              <a:rPr sz="2300" spc="0">
                <a:solidFill>
                  <a:srgbClr val="0570A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2300" spc="50">
                <a:ln w="6350" cap="flat" cmpd="sng">
                  <a:solidFill>
                    <a:srgbClr val="0570A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570A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行业板块持续承压；</a:t>
            </a:r>
            <a:r>
              <a:rPr sz="2300" spc="50">
                <a:solidFill>
                  <a:srgbClr val="0570A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</a:t>
            </a:r>
            <a:r>
              <a:rPr sz="2300" spc="50">
                <a:ln w="6350" cap="flat" cmpd="sng">
                  <a:solidFill>
                    <a:srgbClr val="0570A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570A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美联储释放降息信号引爆美股</a:t>
            </a:r>
            <a:r>
              <a:rPr sz="2300" spc="0">
                <a:ln w="6350" cap="flat" cmpd="sng">
                  <a:solidFill>
                    <a:srgbClr val="0570A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570A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强势反弹</a:t>
            </a:r>
            <a:endParaRPr lang="en-US" altLang="en-US" sz="2300"/>
          </a:p>
        </p:txBody>
      </p:sp>
      <p:sp>
        <p:nvSpPr>
          <p:cNvPr id="54" name="textbox 54"/>
          <p:cNvSpPr/>
          <p:nvPr/>
        </p:nvSpPr>
        <p:spPr>
          <a:xfrm>
            <a:off x="2397539" y="1863432"/>
            <a:ext cx="1162685" cy="15246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000"/>
              </a:lnSpc>
            </a:pPr>
            <a:endParaRPr lang="en-US" altLang="en-US" sz="100"/>
          </a:p>
          <a:p>
            <a:pPr marL="12700" indent="6985" algn="l" rtl="0" eaLnBrk="0">
              <a:lnSpc>
                <a:spcPct val="93000"/>
              </a:lnSpc>
            </a:pPr>
            <a:r>
              <a:rPr sz="1400" spc="5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2022.2.</a:t>
            </a:r>
            <a:r>
              <a:rPr sz="1400" spc="1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</a:t>
            </a:r>
            <a:r>
              <a:rPr sz="1400" spc="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4</a:t>
            </a:r>
            <a:r>
              <a:rPr sz="14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  </a:t>
            </a:r>
            <a:r>
              <a:rPr sz="1400" spc="-1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俄乌</a:t>
            </a:r>
            <a:r>
              <a:rPr sz="1400" spc="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战争爆发</a:t>
            </a:r>
            <a:endParaRPr lang="en-US" altLang="en-US" sz="1400"/>
          </a:p>
          <a:p>
            <a:pPr algn="l" rtl="0" eaLnBrk="0">
              <a:lnSpc>
                <a:spcPct val="130000"/>
              </a:lnSpc>
            </a:pPr>
            <a:endParaRPr lang="en-US" altLang="en-US" sz="1000"/>
          </a:p>
          <a:p>
            <a:pPr algn="l" rtl="0" eaLnBrk="0">
              <a:lnSpc>
                <a:spcPct val="130000"/>
              </a:lnSpc>
            </a:pPr>
            <a:endParaRPr lang="en-US" altLang="en-US" sz="1000"/>
          </a:p>
          <a:p>
            <a:pPr algn="l" rtl="0" eaLnBrk="0">
              <a:lnSpc>
                <a:spcPct val="119000"/>
              </a:lnSpc>
            </a:pPr>
            <a:endParaRPr lang="en-US" altLang="en-US" sz="300"/>
          </a:p>
          <a:p>
            <a:pPr marL="260350" indent="26670" algn="r" rtl="0" eaLnBrk="0">
              <a:lnSpc>
                <a:spcPct val="102000"/>
              </a:lnSpc>
              <a:spcBef>
                <a:spcPct val="0"/>
              </a:spcBef>
            </a:pPr>
            <a:r>
              <a:rPr sz="1400" spc="5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2022.6.</a:t>
            </a:r>
            <a:r>
              <a:rPr sz="1400" spc="1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</a:t>
            </a:r>
            <a:r>
              <a:rPr sz="1400" spc="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</a:t>
            </a:r>
            <a:r>
              <a:rPr sz="14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400" spc="-1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第</a:t>
            </a:r>
            <a:r>
              <a:rPr sz="1400" spc="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七批国家</a:t>
            </a:r>
            <a:r>
              <a:rPr sz="14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400" spc="-1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集采</a:t>
            </a:r>
            <a:r>
              <a:rPr sz="1400" spc="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启动</a:t>
            </a:r>
            <a:endParaRPr lang="en-US" altLang="en-US" sz="1400"/>
          </a:p>
        </p:txBody>
      </p:sp>
      <p:sp>
        <p:nvSpPr>
          <p:cNvPr id="55" name="textbox 55"/>
          <p:cNvSpPr/>
          <p:nvPr/>
        </p:nvSpPr>
        <p:spPr>
          <a:xfrm>
            <a:off x="958037" y="3426688"/>
            <a:ext cx="610869" cy="20777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83185" algn="l" rtl="0" eaLnBrk="0">
              <a:lnSpc>
                <a:spcPts val="1550"/>
              </a:lnSpc>
            </a:pPr>
            <a:r>
              <a:rPr sz="1100" spc="4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10.00</a:t>
            </a:r>
            <a:r>
              <a:rPr sz="1100" spc="2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</a:t>
            </a:r>
            <a:endParaRPr lang="en-US" altLang="en-US" sz="1100"/>
          </a:p>
          <a:p>
            <a:pPr marL="12700" indent="150495" algn="r" rtl="0" eaLnBrk="0">
              <a:lnSpc>
                <a:spcPct val="221000"/>
              </a:lnSpc>
              <a:spcBef>
                <a:spcPts val="25"/>
              </a:spcBef>
            </a:pPr>
            <a:r>
              <a:rPr sz="1100" spc="5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0.00</a:t>
            </a:r>
            <a:r>
              <a:rPr sz="1100" spc="4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</a:t>
            </a:r>
            <a:r>
              <a:rPr sz="1100" spc="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100" spc="5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-10.00</a:t>
            </a:r>
            <a:r>
              <a:rPr sz="1100" spc="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 </a:t>
            </a:r>
            <a:r>
              <a:rPr sz="1100" spc="5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-20.00</a:t>
            </a:r>
            <a:r>
              <a:rPr sz="1100" spc="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 </a:t>
            </a:r>
            <a:r>
              <a:rPr sz="1100" spc="5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-30.00</a:t>
            </a:r>
            <a:r>
              <a:rPr sz="1100" spc="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 </a:t>
            </a:r>
            <a:r>
              <a:rPr sz="1100" spc="5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-40.00</a:t>
            </a:r>
            <a:r>
              <a:rPr sz="1100" spc="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</a:t>
            </a:r>
            <a:endParaRPr lang="en-US" altLang="en-US" sz="1100"/>
          </a:p>
        </p:txBody>
      </p:sp>
      <p:sp>
        <p:nvSpPr>
          <p:cNvPr id="56" name="textbox 56"/>
          <p:cNvSpPr/>
          <p:nvPr/>
        </p:nvSpPr>
        <p:spPr>
          <a:xfrm>
            <a:off x="10698874" y="4108805"/>
            <a:ext cx="1029969" cy="11614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000"/>
              </a:lnSpc>
            </a:pPr>
            <a:endParaRPr lang="en-US" altLang="en-US" sz="100"/>
          </a:p>
          <a:p>
            <a:pPr marL="295275" algn="l" rtl="0" eaLnBrk="0">
              <a:lnSpc>
                <a:spcPct val="72000"/>
              </a:lnSpc>
              <a:tabLst>
                <a:tab pos="345440"/>
              </a:tabLst>
            </a:pPr>
            <a:r>
              <a:rPr sz="1100" spc="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	HS</a:t>
            </a:r>
            <a:r>
              <a:rPr sz="1100" spc="7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30</a:t>
            </a:r>
            <a:r>
              <a:rPr sz="1100" spc="6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</a:t>
            </a:r>
            <a:endParaRPr lang="en-US" altLang="en-US" sz="1100"/>
          </a:p>
          <a:p>
            <a:pPr marL="295275" algn="l" rtl="0" eaLnBrk="0">
              <a:lnSpc>
                <a:spcPct val="156000"/>
              </a:lnSpc>
              <a:spcBef>
                <a:spcPct val="0"/>
              </a:spcBef>
              <a:tabLst>
                <a:tab pos="345440"/>
              </a:tabLst>
            </a:pPr>
            <a:r>
              <a:rPr sz="1100" spc="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	</a:t>
            </a:r>
            <a:r>
              <a:rPr sz="1100" spc="5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HSHKBI</a:t>
            </a:r>
            <a:r>
              <a:rPr sz="1100" spc="4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O</a:t>
            </a:r>
            <a:r>
              <a:rPr sz="1100" spc="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	</a:t>
            </a:r>
            <a:r>
              <a:rPr sz="1100" spc="3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NB</a:t>
            </a:r>
            <a:r>
              <a:rPr sz="1100" spc="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I</a:t>
            </a:r>
            <a:endParaRPr lang="en-US" altLang="en-US" sz="1100"/>
          </a:p>
          <a:p>
            <a:pPr marL="295275" algn="l" rtl="0" eaLnBrk="0">
              <a:lnSpc>
                <a:spcPct val="90000"/>
              </a:lnSpc>
              <a:spcBef>
                <a:spcPts val="745"/>
              </a:spcBef>
              <a:tabLst>
                <a:tab pos="332740"/>
              </a:tabLst>
            </a:pPr>
            <a:r>
              <a:rPr sz="1100" spc="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	</a:t>
            </a:r>
            <a:r>
              <a:rPr sz="1100" spc="5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XB</a:t>
            </a:r>
            <a:r>
              <a:rPr sz="1100" spc="4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I</a:t>
            </a:r>
            <a:endParaRPr lang="en-US" altLang="en-US" sz="1100"/>
          </a:p>
          <a:p>
            <a:pPr algn="l" rtl="0" eaLnBrk="0">
              <a:lnSpc>
                <a:spcPct val="103000"/>
              </a:lnSpc>
            </a:pPr>
            <a:endParaRPr lang="en-US" altLang="en-US" sz="600"/>
          </a:p>
          <a:p>
            <a:pPr marL="295275" algn="l" rtl="0" eaLnBrk="0">
              <a:lnSpc>
                <a:spcPct val="90000"/>
              </a:lnSpc>
              <a:spcBef>
                <a:spcPts val="5"/>
              </a:spcBef>
              <a:tabLst>
                <a:tab pos="332740"/>
              </a:tabLst>
            </a:pPr>
            <a:r>
              <a:rPr sz="1100" spc="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	</a:t>
            </a:r>
            <a:r>
              <a:rPr sz="1100" spc="4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XL</a:t>
            </a:r>
            <a:r>
              <a:rPr sz="1100" spc="2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V</a:t>
            </a:r>
            <a:endParaRPr lang="en-US" altLang="en-US" sz="1100"/>
          </a:p>
        </p:txBody>
      </p:sp>
      <p:pic>
        <p:nvPicPr>
          <p:cNvPr id="57" name="picture 5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0711574" y="5151437"/>
            <a:ext cx="282420" cy="28575"/>
          </a:xfrm>
          <a:prstGeom prst="rect">
            <a:avLst/>
          </a:prstGeom>
        </p:spPr>
      </p:pic>
      <p:pic>
        <p:nvPicPr>
          <p:cNvPr id="58" name="picture 5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0711574" y="4905692"/>
            <a:ext cx="282420" cy="28574"/>
          </a:xfrm>
          <a:prstGeom prst="rect">
            <a:avLst/>
          </a:prstGeom>
        </p:spPr>
      </p:pic>
      <p:pic>
        <p:nvPicPr>
          <p:cNvPr id="59" name="picture 59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10711574" y="4659947"/>
            <a:ext cx="282420" cy="28575"/>
          </a:xfrm>
          <a:prstGeom prst="rect">
            <a:avLst/>
          </a:prstGeom>
        </p:spPr>
      </p:pic>
      <p:pic>
        <p:nvPicPr>
          <p:cNvPr id="60" name="picture 60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10711574" y="4414202"/>
            <a:ext cx="282420" cy="28574"/>
          </a:xfrm>
          <a:prstGeom prst="rect">
            <a:avLst/>
          </a:prstGeom>
        </p:spPr>
      </p:pic>
      <p:pic>
        <p:nvPicPr>
          <p:cNvPr id="61" name="picture 61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10711574" y="4168457"/>
            <a:ext cx="282420" cy="28575"/>
          </a:xfrm>
          <a:prstGeom prst="rect">
            <a:avLst/>
          </a:prstGeom>
        </p:spPr>
      </p:pic>
      <p:sp>
        <p:nvSpPr>
          <p:cNvPr id="62" name="textbox 62"/>
          <p:cNvSpPr/>
          <p:nvPr/>
        </p:nvSpPr>
        <p:spPr>
          <a:xfrm>
            <a:off x="7048579" y="2573997"/>
            <a:ext cx="1067435" cy="9061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000"/>
              </a:lnSpc>
            </a:pPr>
            <a:endParaRPr lang="en-US" altLang="en-US" sz="100"/>
          </a:p>
          <a:p>
            <a:pPr marL="20955" algn="l" rtl="0" eaLnBrk="0">
              <a:lnSpc>
                <a:spcPct val="66000"/>
              </a:lnSpc>
            </a:pPr>
            <a:r>
              <a:rPr sz="1400" spc="5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2023.</a:t>
            </a:r>
            <a:r>
              <a:rPr sz="1400" spc="2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</a:t>
            </a:r>
            <a:endParaRPr lang="en-US" altLang="en-US" sz="1400"/>
          </a:p>
          <a:p>
            <a:pPr marL="14605" algn="l" rtl="0" eaLnBrk="0">
              <a:lnSpc>
                <a:spcPts val="1850"/>
              </a:lnSpc>
            </a:pPr>
            <a:r>
              <a:rPr sz="1400" spc="-1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美联</a:t>
            </a:r>
            <a:r>
              <a:rPr sz="1400" spc="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储</a:t>
            </a:r>
            <a:endParaRPr lang="en-US" altLang="en-US" sz="1400"/>
          </a:p>
          <a:p>
            <a:pPr marL="34290" indent="-21590" algn="l" rtl="0" eaLnBrk="0">
              <a:lnSpc>
                <a:spcPct val="109000"/>
              </a:lnSpc>
              <a:spcBef>
                <a:spcPts val="305"/>
              </a:spcBef>
            </a:pPr>
            <a:r>
              <a:rPr sz="1400" spc="-1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第</a:t>
            </a:r>
            <a:r>
              <a:rPr sz="1400" spc="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二次加息</a:t>
            </a:r>
            <a:r>
              <a:rPr sz="14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</a:t>
            </a:r>
            <a:r>
              <a:rPr sz="1400" spc="2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+</a:t>
            </a:r>
            <a:r>
              <a:rPr sz="1400" spc="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GPT</a:t>
            </a:r>
            <a:r>
              <a:rPr sz="1400" spc="2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-4</a:t>
            </a:r>
            <a:r>
              <a:rPr sz="1400" spc="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发布</a:t>
            </a:r>
            <a:endParaRPr lang="en-US" altLang="en-US" sz="1400"/>
          </a:p>
        </p:txBody>
      </p:sp>
      <p:pic>
        <p:nvPicPr>
          <p:cNvPr id="63" name="picture 63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1600000">
            <a:off x="8439150" y="1318895"/>
            <a:ext cx="228600" cy="3293109"/>
          </a:xfrm>
          <a:prstGeom prst="rect">
            <a:avLst/>
          </a:prstGeom>
        </p:spPr>
      </p:pic>
      <p:sp>
        <p:nvSpPr>
          <p:cNvPr id="64" name="textbox 64"/>
          <p:cNvSpPr/>
          <p:nvPr/>
        </p:nvSpPr>
        <p:spPr>
          <a:xfrm>
            <a:off x="9104320" y="2096424"/>
            <a:ext cx="1222375" cy="6356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000"/>
              </a:lnSpc>
            </a:pPr>
            <a:endParaRPr lang="en-US" altLang="en-US" sz="100"/>
          </a:p>
          <a:p>
            <a:pPr marL="15875" algn="l" rtl="0" eaLnBrk="0">
              <a:lnSpc>
                <a:spcPct val="77000"/>
              </a:lnSpc>
            </a:pPr>
            <a:r>
              <a:rPr sz="1400" spc="4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2023.9-</a:t>
            </a:r>
            <a:r>
              <a:rPr sz="1400" spc="2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r>
              <a:rPr sz="1400" spc="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</a:t>
            </a:r>
            <a:endParaRPr lang="en-US" altLang="en-US" sz="1400"/>
          </a:p>
          <a:p>
            <a:pPr marL="17780" indent="83820" algn="l" rtl="0" eaLnBrk="0">
              <a:lnSpc>
                <a:spcPct val="104000"/>
              </a:lnSpc>
              <a:spcBef>
                <a:spcPts val="10"/>
              </a:spcBef>
            </a:pPr>
            <a:r>
              <a:rPr sz="1400" spc="-11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“加息更多”</a:t>
            </a:r>
            <a:r>
              <a:rPr sz="1400" spc="-6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+</a:t>
            </a:r>
            <a:r>
              <a:rPr sz="14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400" spc="-3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中东冲</a:t>
            </a:r>
            <a:r>
              <a:rPr sz="1400" spc="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突</a:t>
            </a:r>
            <a:endParaRPr lang="en-US" altLang="en-US" sz="1400"/>
          </a:p>
        </p:txBody>
      </p:sp>
      <p:sp>
        <p:nvSpPr>
          <p:cNvPr id="65" name="textbox 65"/>
          <p:cNvSpPr/>
          <p:nvPr/>
        </p:nvSpPr>
        <p:spPr>
          <a:xfrm>
            <a:off x="9790553" y="3089068"/>
            <a:ext cx="1713229" cy="4216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000"/>
              </a:lnSpc>
            </a:pPr>
            <a:endParaRPr lang="en-US" altLang="en-US" sz="100"/>
          </a:p>
          <a:p>
            <a:pPr marL="19685" algn="l" rtl="0" eaLnBrk="0">
              <a:lnSpc>
                <a:spcPct val="86000"/>
              </a:lnSpc>
            </a:pPr>
            <a:r>
              <a:rPr sz="1400" spc="4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2023.1</a:t>
            </a:r>
            <a:r>
              <a:rPr sz="1400" spc="1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endParaRPr lang="en-US" altLang="en-US" sz="1400"/>
          </a:p>
          <a:p>
            <a:pPr marL="12700" algn="l" rtl="0" eaLnBrk="0">
              <a:lnSpc>
                <a:spcPct val="91000"/>
              </a:lnSpc>
              <a:spcBef>
                <a:spcPts val="155"/>
              </a:spcBef>
            </a:pPr>
            <a:r>
              <a:rPr sz="1400" spc="-1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美联</a:t>
            </a:r>
            <a:r>
              <a:rPr sz="1400" spc="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储“鸽式反转”</a:t>
            </a:r>
            <a:endParaRPr lang="en-US" altLang="en-US" sz="1400"/>
          </a:p>
        </p:txBody>
      </p:sp>
      <p:sp>
        <p:nvSpPr>
          <p:cNvPr id="66" name="textbox 66"/>
          <p:cNvSpPr/>
          <p:nvPr/>
        </p:nvSpPr>
        <p:spPr>
          <a:xfrm>
            <a:off x="8816463" y="1245196"/>
            <a:ext cx="1090930" cy="6343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000"/>
              </a:lnSpc>
            </a:pPr>
            <a:endParaRPr lang="en-US" altLang="en-US" sz="100"/>
          </a:p>
          <a:p>
            <a:pPr marL="19685" algn="l" rtl="0" eaLnBrk="0">
              <a:lnSpc>
                <a:spcPct val="66000"/>
              </a:lnSpc>
            </a:pPr>
            <a:r>
              <a:rPr sz="1400" spc="5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2023.8</a:t>
            </a:r>
            <a:r>
              <a:rPr sz="1400" spc="3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.</a:t>
            </a:r>
            <a:r>
              <a:rPr sz="1400" spc="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9</a:t>
            </a:r>
            <a:endParaRPr lang="en-US" altLang="en-US" sz="1400"/>
          </a:p>
          <a:p>
            <a:pPr marL="12700" algn="l" rtl="0" eaLnBrk="0">
              <a:lnSpc>
                <a:spcPts val="1860"/>
              </a:lnSpc>
            </a:pPr>
            <a:r>
              <a:rPr sz="1400" spc="-1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美国</a:t>
            </a:r>
            <a:r>
              <a:rPr sz="1400" spc="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颁布</a:t>
            </a:r>
            <a:endParaRPr lang="en-US" altLang="en-US" sz="1400"/>
          </a:p>
          <a:p>
            <a:pPr marL="12700" algn="l" rtl="0" eaLnBrk="0">
              <a:lnSpc>
                <a:spcPct val="91000"/>
              </a:lnSpc>
              <a:spcBef>
                <a:spcPts val="290"/>
              </a:spcBef>
            </a:pPr>
            <a:r>
              <a:rPr sz="1400" spc="-1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对华</a:t>
            </a:r>
            <a:r>
              <a:rPr sz="1400" spc="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投资禁令</a:t>
            </a:r>
            <a:endParaRPr lang="en-US" altLang="en-US" sz="1400"/>
          </a:p>
        </p:txBody>
      </p:sp>
      <p:sp>
        <p:nvSpPr>
          <p:cNvPr id="67" name="textbox 67"/>
          <p:cNvSpPr/>
          <p:nvPr/>
        </p:nvSpPr>
        <p:spPr>
          <a:xfrm>
            <a:off x="79768" y="6516065"/>
            <a:ext cx="2008504" cy="3105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120"/>
              </a:lnSpc>
            </a:pPr>
            <a:r>
              <a:rPr sz="800" spc="50">
                <a:solidFill>
                  <a:srgbClr val="80808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数据说明：  数据截至2023.12</a:t>
            </a:r>
            <a:r>
              <a:rPr sz="800" spc="40">
                <a:solidFill>
                  <a:srgbClr val="80808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.</a:t>
            </a:r>
            <a:r>
              <a:rPr sz="800" spc="0">
                <a:solidFill>
                  <a:srgbClr val="80808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31</a:t>
            </a:r>
            <a:endParaRPr lang="en-US" altLang="en-US" sz="800"/>
          </a:p>
          <a:p>
            <a:pPr marL="12700" algn="l" rtl="0" eaLnBrk="0">
              <a:lnSpc>
                <a:spcPts val="1120"/>
              </a:lnSpc>
            </a:pPr>
            <a:r>
              <a:rPr sz="800" spc="90">
                <a:solidFill>
                  <a:srgbClr val="80808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数据来源：  医药魔方</a:t>
            </a:r>
            <a:r>
              <a:rPr sz="800" spc="0">
                <a:solidFill>
                  <a:srgbClr val="80808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InvestGO</a:t>
            </a:r>
            <a:r>
              <a:rPr sz="800" spc="90">
                <a:solidFill>
                  <a:srgbClr val="80808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®数</a:t>
            </a:r>
            <a:r>
              <a:rPr sz="800" spc="80">
                <a:solidFill>
                  <a:srgbClr val="80808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据</a:t>
            </a:r>
            <a:r>
              <a:rPr sz="800" spc="0">
                <a:solidFill>
                  <a:srgbClr val="80808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库</a:t>
            </a:r>
            <a:endParaRPr lang="en-US" altLang="en-US" sz="800"/>
          </a:p>
        </p:txBody>
      </p:sp>
      <p:sp>
        <p:nvSpPr>
          <p:cNvPr id="68" name="textbox 68"/>
          <p:cNvSpPr/>
          <p:nvPr/>
        </p:nvSpPr>
        <p:spPr>
          <a:xfrm>
            <a:off x="5307288" y="1423299"/>
            <a:ext cx="913130" cy="6356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7000"/>
              </a:lnSpc>
            </a:pPr>
            <a:endParaRPr lang="en-US" altLang="en-US" sz="100"/>
          </a:p>
          <a:p>
            <a:pPr marL="12700" indent="25400" algn="r" rtl="0" eaLnBrk="0">
              <a:lnSpc>
                <a:spcPct val="95000"/>
              </a:lnSpc>
            </a:pPr>
            <a:r>
              <a:rPr sz="1400" spc="5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2023.2.</a:t>
            </a:r>
            <a:r>
              <a:rPr sz="1400" spc="1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r>
              <a:rPr sz="1400" spc="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7</a:t>
            </a:r>
            <a:r>
              <a:rPr sz="14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400" spc="35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股票发</a:t>
            </a:r>
            <a:r>
              <a:rPr sz="1400" spc="33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行</a:t>
            </a:r>
            <a:r>
              <a:rPr sz="14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400" spc="-1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注册</a:t>
            </a:r>
            <a:r>
              <a:rPr sz="1400" spc="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制改革</a:t>
            </a:r>
            <a:endParaRPr lang="en-US" altLang="en-US" sz="1400"/>
          </a:p>
        </p:txBody>
      </p:sp>
      <p:sp>
        <p:nvSpPr>
          <p:cNvPr id="69" name="textbox 69"/>
          <p:cNvSpPr/>
          <p:nvPr/>
        </p:nvSpPr>
        <p:spPr>
          <a:xfrm>
            <a:off x="4677798" y="2573284"/>
            <a:ext cx="887730" cy="63626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0000"/>
              </a:lnSpc>
            </a:pPr>
            <a:endParaRPr lang="en-US" altLang="en-US" sz="100"/>
          </a:p>
          <a:p>
            <a:pPr marL="172085" indent="-159385" algn="r" rtl="0" eaLnBrk="0">
              <a:lnSpc>
                <a:spcPct val="95000"/>
              </a:lnSpc>
            </a:pPr>
            <a:r>
              <a:rPr sz="1400" spc="5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2022.12</a:t>
            </a:r>
            <a:r>
              <a:rPr sz="1400" spc="1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.</a:t>
            </a:r>
            <a:r>
              <a:rPr sz="1400" spc="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7</a:t>
            </a:r>
            <a:r>
              <a:rPr sz="14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400" spc="-2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防疫政</a:t>
            </a:r>
            <a:r>
              <a:rPr sz="1400" spc="-1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策</a:t>
            </a:r>
            <a:r>
              <a:rPr sz="14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400" spc="-1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调整</a:t>
            </a:r>
            <a:endParaRPr lang="en-US" altLang="en-US" sz="1400"/>
          </a:p>
        </p:txBody>
      </p:sp>
      <p:sp>
        <p:nvSpPr>
          <p:cNvPr id="70" name="textbox 70"/>
          <p:cNvSpPr/>
          <p:nvPr/>
        </p:nvSpPr>
        <p:spPr>
          <a:xfrm rot="18900000">
            <a:off x="5054141" y="6083451"/>
            <a:ext cx="766444" cy="2203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535"/>
              </a:lnSpc>
            </a:pPr>
            <a:r>
              <a:rPr sz="1100" spc="5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2022/12</a:t>
            </a:r>
            <a:r>
              <a:rPr sz="1100" spc="2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/</a:t>
            </a:r>
            <a:r>
              <a:rPr sz="1100" spc="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endParaRPr lang="en-US" altLang="en-US" sz="1100"/>
          </a:p>
        </p:txBody>
      </p:sp>
      <p:sp>
        <p:nvSpPr>
          <p:cNvPr id="71" name="textbox 71"/>
          <p:cNvSpPr/>
          <p:nvPr/>
        </p:nvSpPr>
        <p:spPr>
          <a:xfrm rot="18900000">
            <a:off x="9098457" y="6083451"/>
            <a:ext cx="766444" cy="2203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535"/>
              </a:lnSpc>
            </a:pPr>
            <a:r>
              <a:rPr sz="1100" spc="5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2023/11</a:t>
            </a:r>
            <a:r>
              <a:rPr sz="1100" spc="2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/</a:t>
            </a:r>
            <a:r>
              <a:rPr sz="1100" spc="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endParaRPr lang="en-US" altLang="en-US" sz="1100"/>
          </a:p>
        </p:txBody>
      </p:sp>
      <p:sp>
        <p:nvSpPr>
          <p:cNvPr id="72" name="textbox 72"/>
          <p:cNvSpPr/>
          <p:nvPr/>
        </p:nvSpPr>
        <p:spPr>
          <a:xfrm rot="18900000">
            <a:off x="4317541" y="6083451"/>
            <a:ext cx="766444" cy="2203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535"/>
              </a:lnSpc>
            </a:pPr>
            <a:r>
              <a:rPr sz="1100" spc="5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2022/10</a:t>
            </a:r>
            <a:r>
              <a:rPr sz="1100" spc="2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/</a:t>
            </a:r>
            <a:r>
              <a:rPr sz="1100" spc="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endParaRPr lang="en-US" altLang="en-US" sz="1100"/>
          </a:p>
        </p:txBody>
      </p:sp>
      <p:sp>
        <p:nvSpPr>
          <p:cNvPr id="73" name="textbox 73"/>
          <p:cNvSpPr/>
          <p:nvPr/>
        </p:nvSpPr>
        <p:spPr>
          <a:xfrm rot="18900000">
            <a:off x="8724441" y="6083451"/>
            <a:ext cx="766444" cy="2203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535"/>
              </a:lnSpc>
            </a:pPr>
            <a:r>
              <a:rPr sz="1100" spc="5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2023/10</a:t>
            </a:r>
            <a:r>
              <a:rPr sz="1100" spc="2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/</a:t>
            </a:r>
            <a:r>
              <a:rPr sz="1100" spc="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endParaRPr lang="en-US" altLang="en-US" sz="1100"/>
          </a:p>
        </p:txBody>
      </p:sp>
      <p:sp>
        <p:nvSpPr>
          <p:cNvPr id="74" name="textbox 74"/>
          <p:cNvSpPr/>
          <p:nvPr/>
        </p:nvSpPr>
        <p:spPr>
          <a:xfrm rot="18900000">
            <a:off x="4691556" y="6083451"/>
            <a:ext cx="766444" cy="2203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535"/>
              </a:lnSpc>
            </a:pPr>
            <a:r>
              <a:rPr sz="1100" spc="5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2022/11</a:t>
            </a:r>
            <a:r>
              <a:rPr sz="1100" spc="2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/</a:t>
            </a:r>
            <a:r>
              <a:rPr sz="1100" spc="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endParaRPr lang="en-US" altLang="en-US" sz="1100"/>
          </a:p>
        </p:txBody>
      </p:sp>
      <p:sp>
        <p:nvSpPr>
          <p:cNvPr id="75" name="textbox 75"/>
          <p:cNvSpPr/>
          <p:nvPr/>
        </p:nvSpPr>
        <p:spPr>
          <a:xfrm rot="18900000">
            <a:off x="9461041" y="6083451"/>
            <a:ext cx="766444" cy="2203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535"/>
              </a:lnSpc>
            </a:pPr>
            <a:r>
              <a:rPr sz="1100" spc="5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2023/12</a:t>
            </a:r>
            <a:r>
              <a:rPr sz="1100" spc="2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/</a:t>
            </a:r>
            <a:r>
              <a:rPr sz="1100" spc="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endParaRPr lang="en-US" altLang="en-US" sz="1100"/>
          </a:p>
        </p:txBody>
      </p:sp>
      <p:pic>
        <p:nvPicPr>
          <p:cNvPr id="76" name="picture 76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21600000">
            <a:off x="8901531" y="2067140"/>
            <a:ext cx="143991" cy="2377160"/>
          </a:xfrm>
          <a:prstGeom prst="rect">
            <a:avLst/>
          </a:prstGeom>
        </p:spPr>
      </p:pic>
      <p:sp>
        <p:nvSpPr>
          <p:cNvPr id="77" name="textbox 77"/>
          <p:cNvSpPr/>
          <p:nvPr/>
        </p:nvSpPr>
        <p:spPr>
          <a:xfrm>
            <a:off x="4012276" y="3205426"/>
            <a:ext cx="903605" cy="4216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000"/>
              </a:lnSpc>
            </a:pPr>
            <a:endParaRPr lang="en-US" altLang="en-US" sz="100"/>
          </a:p>
          <a:p>
            <a:pPr marL="12700" indent="176530" algn="l" rtl="0" eaLnBrk="0">
              <a:lnSpc>
                <a:spcPct val="93000"/>
              </a:lnSpc>
            </a:pPr>
            <a:r>
              <a:rPr sz="1400" spc="4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2022.1</a:t>
            </a:r>
            <a:r>
              <a:rPr sz="1400" spc="1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</a:t>
            </a:r>
            <a:r>
              <a:rPr sz="14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400" spc="-2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医疗新基</a:t>
            </a:r>
            <a:r>
              <a:rPr sz="1400" spc="-1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建</a:t>
            </a:r>
            <a:endParaRPr lang="en-US" altLang="en-US" sz="1400"/>
          </a:p>
        </p:txBody>
      </p:sp>
      <p:sp>
        <p:nvSpPr>
          <p:cNvPr id="78" name="textbox 78"/>
          <p:cNvSpPr/>
          <p:nvPr/>
        </p:nvSpPr>
        <p:spPr>
          <a:xfrm>
            <a:off x="7415918" y="1497672"/>
            <a:ext cx="887730" cy="42036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1000"/>
              </a:lnSpc>
            </a:pPr>
            <a:endParaRPr lang="en-US" altLang="en-US" sz="100"/>
          </a:p>
          <a:p>
            <a:pPr marL="174625" indent="-161925" algn="l" rtl="0" eaLnBrk="0">
              <a:lnSpc>
                <a:spcPct val="93000"/>
              </a:lnSpc>
            </a:pPr>
            <a:r>
              <a:rPr sz="1400" spc="5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2023.7.</a:t>
            </a:r>
            <a:r>
              <a:rPr sz="1400" spc="1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</a:t>
            </a:r>
            <a:r>
              <a:rPr sz="1400" spc="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8</a:t>
            </a:r>
            <a:r>
              <a:rPr sz="14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400" spc="-3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医药反</a:t>
            </a:r>
            <a:r>
              <a:rPr sz="1400" spc="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腐</a:t>
            </a:r>
            <a:endParaRPr lang="en-US" altLang="en-US" sz="1400"/>
          </a:p>
        </p:txBody>
      </p:sp>
      <p:sp>
        <p:nvSpPr>
          <p:cNvPr id="79" name="textbox 79"/>
          <p:cNvSpPr/>
          <p:nvPr/>
        </p:nvSpPr>
        <p:spPr>
          <a:xfrm rot="18900000">
            <a:off x="3270299" y="6051376"/>
            <a:ext cx="678180" cy="2203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535"/>
              </a:lnSpc>
            </a:pPr>
            <a:r>
              <a:rPr sz="1100" spc="5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2022/7</a:t>
            </a:r>
            <a:r>
              <a:rPr sz="1100" spc="2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/</a:t>
            </a:r>
            <a:r>
              <a:rPr sz="1100" spc="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endParaRPr lang="en-US" altLang="en-US" sz="1100"/>
          </a:p>
        </p:txBody>
      </p:sp>
      <p:sp>
        <p:nvSpPr>
          <p:cNvPr id="80" name="textbox 80"/>
          <p:cNvSpPr/>
          <p:nvPr/>
        </p:nvSpPr>
        <p:spPr>
          <a:xfrm rot="18900000">
            <a:off x="4018330" y="6051377"/>
            <a:ext cx="678180" cy="2203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535"/>
              </a:lnSpc>
            </a:pPr>
            <a:r>
              <a:rPr sz="1100" spc="5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2022/9</a:t>
            </a:r>
            <a:r>
              <a:rPr sz="1100" spc="2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/</a:t>
            </a:r>
            <a:r>
              <a:rPr sz="1100" spc="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endParaRPr lang="en-US" altLang="en-US" sz="1100"/>
          </a:p>
        </p:txBody>
      </p:sp>
      <p:sp>
        <p:nvSpPr>
          <p:cNvPr id="81" name="textbox 81"/>
          <p:cNvSpPr/>
          <p:nvPr/>
        </p:nvSpPr>
        <p:spPr>
          <a:xfrm rot="18900000">
            <a:off x="5491530" y="6051377"/>
            <a:ext cx="678180" cy="2203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535"/>
              </a:lnSpc>
            </a:pPr>
            <a:r>
              <a:rPr sz="1100" spc="5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2023/1</a:t>
            </a:r>
            <a:r>
              <a:rPr sz="1100" spc="2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/</a:t>
            </a:r>
            <a:r>
              <a:rPr sz="1100" spc="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endParaRPr lang="en-US" altLang="en-US" sz="1100"/>
          </a:p>
        </p:txBody>
      </p:sp>
      <p:sp>
        <p:nvSpPr>
          <p:cNvPr id="82" name="textbox 82"/>
          <p:cNvSpPr/>
          <p:nvPr/>
        </p:nvSpPr>
        <p:spPr>
          <a:xfrm rot="18900000">
            <a:off x="8425229" y="6051377"/>
            <a:ext cx="678180" cy="2203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535"/>
              </a:lnSpc>
            </a:pPr>
            <a:r>
              <a:rPr sz="1100" spc="5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2023/9</a:t>
            </a:r>
            <a:r>
              <a:rPr sz="1100" spc="2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/</a:t>
            </a:r>
            <a:r>
              <a:rPr sz="1100" spc="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endParaRPr lang="en-US" altLang="en-US" sz="1100"/>
          </a:p>
        </p:txBody>
      </p:sp>
      <p:sp>
        <p:nvSpPr>
          <p:cNvPr id="83" name="textbox 83"/>
          <p:cNvSpPr/>
          <p:nvPr/>
        </p:nvSpPr>
        <p:spPr>
          <a:xfrm rot="18900000">
            <a:off x="5865545" y="6051377"/>
            <a:ext cx="678180" cy="2203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535"/>
              </a:lnSpc>
            </a:pPr>
            <a:r>
              <a:rPr sz="1100" spc="5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2023/2</a:t>
            </a:r>
            <a:r>
              <a:rPr sz="1100" spc="2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/</a:t>
            </a:r>
            <a:r>
              <a:rPr sz="1100" spc="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endParaRPr lang="en-US" altLang="en-US" sz="1100"/>
          </a:p>
        </p:txBody>
      </p:sp>
      <p:sp>
        <p:nvSpPr>
          <p:cNvPr id="84" name="textbox 84"/>
          <p:cNvSpPr/>
          <p:nvPr/>
        </p:nvSpPr>
        <p:spPr>
          <a:xfrm rot="18900000">
            <a:off x="3644315" y="6051377"/>
            <a:ext cx="678180" cy="2203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535"/>
              </a:lnSpc>
            </a:pPr>
            <a:r>
              <a:rPr sz="1100" spc="5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2022/8</a:t>
            </a:r>
            <a:r>
              <a:rPr sz="1100" spc="2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/</a:t>
            </a:r>
            <a:r>
              <a:rPr sz="1100" spc="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endParaRPr lang="en-US" altLang="en-US" sz="1100"/>
          </a:p>
        </p:txBody>
      </p:sp>
      <p:sp>
        <p:nvSpPr>
          <p:cNvPr id="85" name="textbox 85"/>
          <p:cNvSpPr/>
          <p:nvPr/>
        </p:nvSpPr>
        <p:spPr>
          <a:xfrm rot="18900000">
            <a:off x="7677200" y="6051376"/>
            <a:ext cx="678180" cy="2203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535"/>
              </a:lnSpc>
            </a:pPr>
            <a:r>
              <a:rPr sz="1100" spc="5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2023/7</a:t>
            </a:r>
            <a:r>
              <a:rPr sz="1100" spc="2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/</a:t>
            </a:r>
            <a:r>
              <a:rPr sz="1100" spc="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endParaRPr lang="en-US" altLang="en-US" sz="1100"/>
          </a:p>
        </p:txBody>
      </p:sp>
      <p:sp>
        <p:nvSpPr>
          <p:cNvPr id="86" name="textbox 86"/>
          <p:cNvSpPr/>
          <p:nvPr/>
        </p:nvSpPr>
        <p:spPr>
          <a:xfrm rot="18900000">
            <a:off x="6204000" y="6051376"/>
            <a:ext cx="678180" cy="2203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535"/>
              </a:lnSpc>
            </a:pPr>
            <a:r>
              <a:rPr sz="1100" spc="5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2023/3</a:t>
            </a:r>
            <a:r>
              <a:rPr sz="1100" spc="2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/</a:t>
            </a:r>
            <a:r>
              <a:rPr sz="1100" spc="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endParaRPr lang="en-US" altLang="en-US" sz="1100"/>
          </a:p>
        </p:txBody>
      </p:sp>
      <p:sp>
        <p:nvSpPr>
          <p:cNvPr id="87" name="textbox 87"/>
          <p:cNvSpPr/>
          <p:nvPr/>
        </p:nvSpPr>
        <p:spPr>
          <a:xfrm rot="18900000">
            <a:off x="2171115" y="6051377"/>
            <a:ext cx="678180" cy="2203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535"/>
              </a:lnSpc>
            </a:pPr>
            <a:r>
              <a:rPr sz="1100" spc="5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2022/4</a:t>
            </a:r>
            <a:r>
              <a:rPr sz="1100" spc="2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/</a:t>
            </a:r>
            <a:r>
              <a:rPr sz="1100" spc="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endParaRPr lang="en-US" altLang="en-US" sz="1100"/>
          </a:p>
        </p:txBody>
      </p:sp>
      <p:sp>
        <p:nvSpPr>
          <p:cNvPr id="88" name="textbox 88"/>
          <p:cNvSpPr/>
          <p:nvPr/>
        </p:nvSpPr>
        <p:spPr>
          <a:xfrm rot="18900000">
            <a:off x="2907715" y="6051377"/>
            <a:ext cx="678180" cy="2203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535"/>
              </a:lnSpc>
            </a:pPr>
            <a:r>
              <a:rPr sz="1100" spc="5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2022/6</a:t>
            </a:r>
            <a:r>
              <a:rPr sz="1100" spc="2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/</a:t>
            </a:r>
            <a:r>
              <a:rPr sz="1100" spc="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endParaRPr lang="en-US" altLang="en-US" sz="1100"/>
          </a:p>
        </p:txBody>
      </p:sp>
      <p:sp>
        <p:nvSpPr>
          <p:cNvPr id="89" name="textbox 89"/>
          <p:cNvSpPr/>
          <p:nvPr/>
        </p:nvSpPr>
        <p:spPr>
          <a:xfrm rot="18900000">
            <a:off x="1459280" y="6051377"/>
            <a:ext cx="678180" cy="2203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535"/>
              </a:lnSpc>
            </a:pPr>
            <a:r>
              <a:rPr sz="1100" spc="5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2022/2</a:t>
            </a:r>
            <a:r>
              <a:rPr sz="1100" spc="2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/</a:t>
            </a:r>
            <a:r>
              <a:rPr sz="1100" spc="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endParaRPr lang="en-US" altLang="en-US" sz="1100"/>
          </a:p>
        </p:txBody>
      </p:sp>
      <p:sp>
        <p:nvSpPr>
          <p:cNvPr id="90" name="textbox 90"/>
          <p:cNvSpPr/>
          <p:nvPr/>
        </p:nvSpPr>
        <p:spPr>
          <a:xfrm rot="18900000">
            <a:off x="1085265" y="6051377"/>
            <a:ext cx="678180" cy="2203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535"/>
              </a:lnSpc>
            </a:pPr>
            <a:r>
              <a:rPr sz="1100" spc="5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2022/1</a:t>
            </a:r>
            <a:r>
              <a:rPr sz="1100" spc="2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/</a:t>
            </a:r>
            <a:r>
              <a:rPr sz="1100" spc="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endParaRPr lang="en-US" altLang="en-US" sz="1100"/>
          </a:p>
        </p:txBody>
      </p:sp>
      <p:sp>
        <p:nvSpPr>
          <p:cNvPr id="91" name="textbox 91"/>
          <p:cNvSpPr/>
          <p:nvPr/>
        </p:nvSpPr>
        <p:spPr>
          <a:xfrm rot="18900000">
            <a:off x="2533700" y="6051377"/>
            <a:ext cx="678180" cy="2203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535"/>
              </a:lnSpc>
            </a:pPr>
            <a:r>
              <a:rPr sz="1100" spc="5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2022/5</a:t>
            </a:r>
            <a:r>
              <a:rPr sz="1100" spc="2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/</a:t>
            </a:r>
            <a:r>
              <a:rPr sz="1100" spc="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endParaRPr lang="en-US" altLang="en-US" sz="1100"/>
          </a:p>
        </p:txBody>
      </p:sp>
      <p:sp>
        <p:nvSpPr>
          <p:cNvPr id="92" name="textbox 92"/>
          <p:cNvSpPr/>
          <p:nvPr/>
        </p:nvSpPr>
        <p:spPr>
          <a:xfrm rot="18900000">
            <a:off x="1797100" y="6051377"/>
            <a:ext cx="678180" cy="2203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535"/>
              </a:lnSpc>
            </a:pPr>
            <a:r>
              <a:rPr sz="1100" spc="5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2022/3</a:t>
            </a:r>
            <a:r>
              <a:rPr sz="1100" spc="2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/</a:t>
            </a:r>
            <a:r>
              <a:rPr sz="1100" spc="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endParaRPr lang="en-US" altLang="en-US" sz="1100"/>
          </a:p>
        </p:txBody>
      </p:sp>
      <p:sp>
        <p:nvSpPr>
          <p:cNvPr id="93" name="textbox 93"/>
          <p:cNvSpPr/>
          <p:nvPr/>
        </p:nvSpPr>
        <p:spPr>
          <a:xfrm rot="18900000">
            <a:off x="6578014" y="6051377"/>
            <a:ext cx="678180" cy="2203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535"/>
              </a:lnSpc>
            </a:pPr>
            <a:r>
              <a:rPr sz="1100" spc="5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2023/4</a:t>
            </a:r>
            <a:r>
              <a:rPr sz="1100" spc="2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/</a:t>
            </a:r>
            <a:r>
              <a:rPr sz="1100" spc="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endParaRPr lang="en-US" altLang="en-US" sz="1100"/>
          </a:p>
        </p:txBody>
      </p:sp>
      <p:sp>
        <p:nvSpPr>
          <p:cNvPr id="94" name="textbox 94"/>
          <p:cNvSpPr/>
          <p:nvPr/>
        </p:nvSpPr>
        <p:spPr>
          <a:xfrm rot="18900000">
            <a:off x="8051214" y="6051377"/>
            <a:ext cx="678180" cy="2203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535"/>
              </a:lnSpc>
            </a:pPr>
            <a:r>
              <a:rPr sz="1100" spc="5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2023/8</a:t>
            </a:r>
            <a:r>
              <a:rPr sz="1100" spc="2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/</a:t>
            </a:r>
            <a:r>
              <a:rPr sz="1100" spc="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endParaRPr lang="en-US" altLang="en-US" sz="1100"/>
          </a:p>
        </p:txBody>
      </p:sp>
      <p:sp>
        <p:nvSpPr>
          <p:cNvPr id="95" name="textbox 95"/>
          <p:cNvSpPr/>
          <p:nvPr/>
        </p:nvSpPr>
        <p:spPr>
          <a:xfrm rot="18900000">
            <a:off x="6940601" y="6051376"/>
            <a:ext cx="678180" cy="2203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535"/>
              </a:lnSpc>
            </a:pPr>
            <a:r>
              <a:rPr sz="1100" spc="5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2023/5</a:t>
            </a:r>
            <a:r>
              <a:rPr sz="1100" spc="2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/</a:t>
            </a:r>
            <a:r>
              <a:rPr sz="1100" spc="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endParaRPr lang="en-US" altLang="en-US" sz="1100"/>
          </a:p>
        </p:txBody>
      </p:sp>
      <p:sp>
        <p:nvSpPr>
          <p:cNvPr id="96" name="textbox 96"/>
          <p:cNvSpPr/>
          <p:nvPr/>
        </p:nvSpPr>
        <p:spPr>
          <a:xfrm rot="18900000">
            <a:off x="7314615" y="6051376"/>
            <a:ext cx="678180" cy="2203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535"/>
              </a:lnSpc>
            </a:pPr>
            <a:r>
              <a:rPr sz="1100" spc="5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2023/6</a:t>
            </a:r>
            <a:r>
              <a:rPr sz="1100" spc="2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/</a:t>
            </a:r>
            <a:r>
              <a:rPr sz="1100" spc="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endParaRPr lang="en-US" altLang="en-US" sz="1100"/>
          </a:p>
        </p:txBody>
      </p:sp>
      <p:pic>
        <p:nvPicPr>
          <p:cNvPr id="97" name="picture 97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21600000">
            <a:off x="9624059" y="3050692"/>
            <a:ext cx="144106" cy="1764195"/>
          </a:xfrm>
          <a:prstGeom prst="rect">
            <a:avLst/>
          </a:prstGeom>
        </p:spPr>
      </p:pic>
      <p:grpSp>
        <p:nvGrpSpPr>
          <p:cNvPr id="2" name="group 2"/>
          <p:cNvGrpSpPr/>
          <p:nvPr/>
        </p:nvGrpSpPr>
        <p:grpSpPr>
          <a:xfrm rot="21600000">
            <a:off x="8376919" y="1181734"/>
            <a:ext cx="352920" cy="553720"/>
            <a:chExt cx="352920" cy="553720"/>
          </a:xfrm>
        </p:grpSpPr>
        <p:sp>
          <p:nvSpPr>
            <p:cNvPr id="98" name="path"/>
            <p:cNvSpPr/>
            <p:nvPr/>
          </p:nvSpPr>
          <p:spPr>
            <a:xfrm>
              <a:off x="0" y="410210"/>
              <a:ext cx="144005" cy="143510"/>
            </a:xfrm>
            <a:custGeom>
              <a:rect l="0" t="0" r="0" b="0"/>
              <a:pathLst>
                <a:path w="226" h="226">
                  <a:moveTo>
                    <a:pt x="0" y="113"/>
                  </a:moveTo>
                  <a:cubicBezTo>
                    <a:pt x="0" y="50"/>
                    <a:pt x="50" y="0"/>
                    <a:pt x="113" y="0"/>
                  </a:cubicBezTo>
                  <a:cubicBezTo>
                    <a:pt x="176" y="0"/>
                    <a:pt x="226" y="50"/>
                    <a:pt x="226" y="112"/>
                  </a:cubicBezTo>
                  <a:cubicBezTo>
                    <a:pt x="226" y="175"/>
                    <a:pt x="176" y="226"/>
                    <a:pt x="113" y="226"/>
                  </a:cubicBezTo>
                  <a:cubicBezTo>
                    <a:pt x="50" y="226"/>
                    <a:pt x="0" y="175"/>
                    <a:pt x="0" y="113"/>
                  </a:cubicBezTo>
                </a:path>
              </a:pathLst>
            </a:custGeom>
            <a:solidFill>
              <a:srgbClr val="C0000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9" name="path"/>
            <p:cNvSpPr/>
            <p:nvPr/>
          </p:nvSpPr>
          <p:spPr>
            <a:xfrm>
              <a:off x="208915" y="0"/>
              <a:ext cx="144005" cy="143510"/>
            </a:xfrm>
            <a:custGeom>
              <a:rect l="0" t="0" r="0" b="0"/>
              <a:pathLst>
                <a:path w="226" h="226">
                  <a:moveTo>
                    <a:pt x="0" y="114"/>
                  </a:moveTo>
                  <a:cubicBezTo>
                    <a:pt x="0" y="50"/>
                    <a:pt x="50" y="0"/>
                    <a:pt x="113" y="0"/>
                  </a:cubicBezTo>
                  <a:cubicBezTo>
                    <a:pt x="175" y="0"/>
                    <a:pt x="226" y="50"/>
                    <a:pt x="226" y="113"/>
                  </a:cubicBezTo>
                  <a:cubicBezTo>
                    <a:pt x="226" y="175"/>
                    <a:pt x="175" y="226"/>
                    <a:pt x="113" y="226"/>
                  </a:cubicBezTo>
                  <a:cubicBezTo>
                    <a:pt x="50" y="226"/>
                    <a:pt x="0" y="175"/>
                    <a:pt x="0" y="114"/>
                  </a:cubicBezTo>
                </a:path>
              </a:pathLst>
            </a:custGeom>
            <a:solidFill>
              <a:srgbClr val="0092BC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00" name="textbox 100"/>
          <p:cNvSpPr/>
          <p:nvPr/>
        </p:nvSpPr>
        <p:spPr>
          <a:xfrm>
            <a:off x="958037" y="5615533"/>
            <a:ext cx="610869" cy="2222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550"/>
              </a:lnSpc>
            </a:pPr>
            <a:r>
              <a:rPr sz="1100" spc="5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-50.00</a:t>
            </a:r>
            <a:r>
              <a:rPr sz="1100" spc="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</a:t>
            </a:r>
            <a:endParaRPr lang="en-US" altLang="en-US" sz="1100"/>
          </a:p>
        </p:txBody>
      </p:sp>
      <p:sp>
        <p:nvSpPr>
          <p:cNvPr id="101" name="rect"/>
          <p:cNvSpPr/>
          <p:nvPr/>
        </p:nvSpPr>
        <p:spPr>
          <a:xfrm>
            <a:off x="5690870" y="2686634"/>
            <a:ext cx="28409" cy="1943176"/>
          </a:xfrm>
          <a:prstGeom prst="rect">
            <a:avLst/>
          </a:prstGeom>
          <a:solidFill>
            <a:srgbClr val="C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2" name="rect"/>
          <p:cNvSpPr/>
          <p:nvPr/>
        </p:nvSpPr>
        <p:spPr>
          <a:xfrm>
            <a:off x="5024754" y="3399421"/>
            <a:ext cx="28409" cy="1943175"/>
          </a:xfrm>
          <a:prstGeom prst="rect">
            <a:avLst/>
          </a:prstGeom>
          <a:solidFill>
            <a:srgbClr val="C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3" name="rect"/>
          <p:cNvSpPr/>
          <p:nvPr/>
        </p:nvSpPr>
        <p:spPr>
          <a:xfrm>
            <a:off x="2235200" y="2018665"/>
            <a:ext cx="19050" cy="2563494"/>
          </a:xfrm>
          <a:prstGeom prst="rect">
            <a:avLst/>
          </a:prstGeom>
          <a:solidFill>
            <a:srgbClr val="0092BC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" name="rect"/>
          <p:cNvSpPr/>
          <p:nvPr/>
        </p:nvSpPr>
        <p:spPr>
          <a:xfrm>
            <a:off x="6386829" y="1710055"/>
            <a:ext cx="19050" cy="2343149"/>
          </a:xfrm>
          <a:prstGeom prst="rect">
            <a:avLst/>
          </a:prstGeom>
          <a:solidFill>
            <a:srgbClr val="C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" name="rect"/>
          <p:cNvSpPr/>
          <p:nvPr/>
        </p:nvSpPr>
        <p:spPr>
          <a:xfrm>
            <a:off x="6868794" y="2879090"/>
            <a:ext cx="19050" cy="1543050"/>
          </a:xfrm>
          <a:prstGeom prst="rect">
            <a:avLst/>
          </a:prstGeom>
          <a:solidFill>
            <a:srgbClr val="0092BC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6" name="rect"/>
          <p:cNvSpPr/>
          <p:nvPr/>
        </p:nvSpPr>
        <p:spPr>
          <a:xfrm>
            <a:off x="3708400" y="3112134"/>
            <a:ext cx="19050" cy="1543050"/>
          </a:xfrm>
          <a:prstGeom prst="rect">
            <a:avLst/>
          </a:prstGeom>
          <a:solidFill>
            <a:srgbClr val="C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7" name="path"/>
          <p:cNvSpPr/>
          <p:nvPr/>
        </p:nvSpPr>
        <p:spPr>
          <a:xfrm>
            <a:off x="2171700" y="1878329"/>
            <a:ext cx="144640" cy="143510"/>
          </a:xfrm>
          <a:custGeom>
            <a:rect l="0" t="0" r="0" b="0"/>
            <a:pathLst>
              <a:path w="226" h="226">
                <a:moveTo>
                  <a:pt x="0" y="114"/>
                </a:moveTo>
                <a:cubicBezTo>
                  <a:pt x="1" y="50"/>
                  <a:pt x="51" y="0"/>
                  <a:pt x="114" y="0"/>
                </a:cubicBezTo>
                <a:cubicBezTo>
                  <a:pt x="177" y="0"/>
                  <a:pt x="227" y="50"/>
                  <a:pt x="227" y="112"/>
                </a:cubicBezTo>
                <a:cubicBezTo>
                  <a:pt x="227" y="175"/>
                  <a:pt x="177" y="226"/>
                  <a:pt x="114" y="226"/>
                </a:cubicBezTo>
                <a:cubicBezTo>
                  <a:pt x="51" y="226"/>
                  <a:pt x="1" y="175"/>
                  <a:pt x="0" y="114"/>
                </a:cubicBezTo>
              </a:path>
            </a:pathLst>
          </a:custGeom>
          <a:solidFill>
            <a:srgbClr val="0092BC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8" name="path"/>
          <p:cNvSpPr/>
          <p:nvPr/>
        </p:nvSpPr>
        <p:spPr>
          <a:xfrm>
            <a:off x="4953000" y="3294633"/>
            <a:ext cx="144322" cy="143510"/>
          </a:xfrm>
          <a:custGeom>
            <a:rect l="0" t="0" r="0" b="0"/>
            <a:pathLst>
              <a:path w="226" h="226">
                <a:moveTo>
                  <a:pt x="0" y="113"/>
                </a:moveTo>
                <a:cubicBezTo>
                  <a:pt x="0" y="50"/>
                  <a:pt x="51" y="0"/>
                  <a:pt x="113" y="0"/>
                </a:cubicBezTo>
                <a:cubicBezTo>
                  <a:pt x="176" y="0"/>
                  <a:pt x="227" y="50"/>
                  <a:pt x="227" y="113"/>
                </a:cubicBezTo>
                <a:cubicBezTo>
                  <a:pt x="227" y="175"/>
                  <a:pt x="176" y="226"/>
                  <a:pt x="113" y="226"/>
                </a:cubicBezTo>
                <a:cubicBezTo>
                  <a:pt x="51" y="226"/>
                  <a:pt x="0" y="175"/>
                  <a:pt x="0" y="113"/>
                </a:cubicBezTo>
              </a:path>
            </a:pathLst>
          </a:custGeom>
          <a:solidFill>
            <a:srgbClr val="C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9" name="path"/>
          <p:cNvSpPr/>
          <p:nvPr/>
        </p:nvSpPr>
        <p:spPr>
          <a:xfrm>
            <a:off x="3637788" y="2968625"/>
            <a:ext cx="144132" cy="143509"/>
          </a:xfrm>
          <a:custGeom>
            <a:rect l="0" t="0" r="0" b="0"/>
            <a:pathLst>
              <a:path w="226" h="225">
                <a:moveTo>
                  <a:pt x="0" y="112"/>
                </a:moveTo>
                <a:cubicBezTo>
                  <a:pt x="0" y="50"/>
                  <a:pt x="50" y="0"/>
                  <a:pt x="113" y="0"/>
                </a:cubicBezTo>
                <a:cubicBezTo>
                  <a:pt x="176" y="0"/>
                  <a:pt x="226" y="50"/>
                  <a:pt x="226" y="112"/>
                </a:cubicBezTo>
                <a:cubicBezTo>
                  <a:pt x="226" y="175"/>
                  <a:pt x="176" y="225"/>
                  <a:pt x="113" y="225"/>
                </a:cubicBezTo>
                <a:cubicBezTo>
                  <a:pt x="50" y="225"/>
                  <a:pt x="0" y="175"/>
                  <a:pt x="0" y="112"/>
                </a:cubicBezTo>
              </a:path>
            </a:pathLst>
          </a:custGeom>
          <a:solidFill>
            <a:srgbClr val="C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0" name="path"/>
          <p:cNvSpPr/>
          <p:nvPr/>
        </p:nvSpPr>
        <p:spPr>
          <a:xfrm>
            <a:off x="6805930" y="2735579"/>
            <a:ext cx="144005" cy="143510"/>
          </a:xfrm>
          <a:custGeom>
            <a:rect l="0" t="0" r="0" b="0"/>
            <a:pathLst>
              <a:path w="226" h="226">
                <a:moveTo>
                  <a:pt x="0" y="112"/>
                </a:moveTo>
                <a:cubicBezTo>
                  <a:pt x="0" y="50"/>
                  <a:pt x="50" y="0"/>
                  <a:pt x="113" y="0"/>
                </a:cubicBezTo>
                <a:cubicBezTo>
                  <a:pt x="175" y="0"/>
                  <a:pt x="226" y="50"/>
                  <a:pt x="226" y="112"/>
                </a:cubicBezTo>
                <a:cubicBezTo>
                  <a:pt x="226" y="175"/>
                  <a:pt x="175" y="226"/>
                  <a:pt x="113" y="226"/>
                </a:cubicBezTo>
                <a:cubicBezTo>
                  <a:pt x="50" y="226"/>
                  <a:pt x="0" y="175"/>
                  <a:pt x="0" y="112"/>
                </a:cubicBezTo>
              </a:path>
            </a:pathLst>
          </a:custGeom>
          <a:solidFill>
            <a:srgbClr val="0092BC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1" name="path"/>
          <p:cNvSpPr/>
          <p:nvPr/>
        </p:nvSpPr>
        <p:spPr>
          <a:xfrm>
            <a:off x="6324600" y="1566545"/>
            <a:ext cx="144005" cy="143510"/>
          </a:xfrm>
          <a:custGeom>
            <a:rect l="0" t="0" r="0" b="0"/>
            <a:pathLst>
              <a:path w="226" h="226">
                <a:moveTo>
                  <a:pt x="0" y="112"/>
                </a:moveTo>
                <a:cubicBezTo>
                  <a:pt x="0" y="50"/>
                  <a:pt x="50" y="0"/>
                  <a:pt x="113" y="0"/>
                </a:cubicBezTo>
                <a:cubicBezTo>
                  <a:pt x="175" y="0"/>
                  <a:pt x="226" y="50"/>
                  <a:pt x="226" y="112"/>
                </a:cubicBezTo>
                <a:cubicBezTo>
                  <a:pt x="226" y="175"/>
                  <a:pt x="175" y="226"/>
                  <a:pt x="113" y="226"/>
                </a:cubicBezTo>
                <a:cubicBezTo>
                  <a:pt x="50" y="226"/>
                  <a:pt x="0" y="175"/>
                  <a:pt x="0" y="112"/>
                </a:cubicBezTo>
              </a:path>
            </a:pathLst>
          </a:custGeom>
          <a:solidFill>
            <a:srgbClr val="C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2" name="path"/>
          <p:cNvSpPr/>
          <p:nvPr/>
        </p:nvSpPr>
        <p:spPr>
          <a:xfrm>
            <a:off x="5629275" y="2552700"/>
            <a:ext cx="144005" cy="143509"/>
          </a:xfrm>
          <a:custGeom>
            <a:rect l="0" t="0" r="0" b="0"/>
            <a:pathLst>
              <a:path w="226" h="225">
                <a:moveTo>
                  <a:pt x="0" y="112"/>
                </a:moveTo>
                <a:cubicBezTo>
                  <a:pt x="0" y="50"/>
                  <a:pt x="50" y="0"/>
                  <a:pt x="113" y="0"/>
                </a:cubicBezTo>
                <a:cubicBezTo>
                  <a:pt x="175" y="0"/>
                  <a:pt x="226" y="50"/>
                  <a:pt x="226" y="113"/>
                </a:cubicBezTo>
                <a:cubicBezTo>
                  <a:pt x="226" y="175"/>
                  <a:pt x="175" y="225"/>
                  <a:pt x="113" y="225"/>
                </a:cubicBezTo>
                <a:cubicBezTo>
                  <a:pt x="50" y="225"/>
                  <a:pt x="0" y="175"/>
                  <a:pt x="0" y="112"/>
                </a:cubicBezTo>
              </a:path>
            </a:pathLst>
          </a:custGeom>
          <a:solidFill>
            <a:srgbClr val="C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3" name="textbox 113"/>
          <p:cNvSpPr/>
          <p:nvPr/>
        </p:nvSpPr>
        <p:spPr>
          <a:xfrm>
            <a:off x="399288" y="247980"/>
            <a:ext cx="11115040" cy="15113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000"/>
              </a:lnSpc>
            </a:pPr>
            <a:endParaRPr lang="en-US" altLang="en-US" sz="100"/>
          </a:p>
          <a:p>
            <a:pPr marL="12700" indent="13970" algn="l" rtl="0" eaLnBrk="0">
              <a:lnSpc>
                <a:spcPct val="94000"/>
              </a:lnSpc>
            </a:pPr>
            <a:r>
              <a:rPr sz="2300" spc="30">
                <a:ln w="6350" cap="flat" cmpd="sng">
                  <a:solidFill>
                    <a:srgbClr val="0570A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570A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国内医疗健康领域</a:t>
            </a:r>
            <a:r>
              <a:rPr sz="2300" spc="0">
                <a:ln w="6350" cap="flat" cmpd="sng">
                  <a:solidFill>
                    <a:srgbClr val="0570A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570A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IPO</a:t>
            </a:r>
            <a:r>
              <a:rPr sz="2300" spc="30">
                <a:ln w="6350" cap="flat" cmpd="sng">
                  <a:solidFill>
                    <a:srgbClr val="0570A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570A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整体收紧</a:t>
            </a:r>
            <a:r>
              <a:rPr sz="2300" spc="30">
                <a:solidFill>
                  <a:srgbClr val="0570A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2300" spc="30">
                <a:ln w="6350" cap="flat" cmpd="sng">
                  <a:solidFill>
                    <a:srgbClr val="0570A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570A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，</a:t>
            </a:r>
            <a:r>
              <a:rPr sz="2300" spc="30">
                <a:solidFill>
                  <a:srgbClr val="0570A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</a:t>
            </a:r>
            <a:r>
              <a:rPr sz="2300" spc="0">
                <a:ln w="6350" cap="flat" cmpd="sng">
                  <a:solidFill>
                    <a:srgbClr val="0570A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570A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IPO</a:t>
            </a:r>
            <a:r>
              <a:rPr sz="2300" spc="30">
                <a:ln w="6350" cap="flat" cmpd="sng">
                  <a:solidFill>
                    <a:srgbClr val="0570A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570A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事件数及融资金额大幅下</a:t>
            </a:r>
            <a:r>
              <a:rPr sz="2300" spc="0">
                <a:ln w="6350" cap="flat" cmpd="sng">
                  <a:solidFill>
                    <a:srgbClr val="0570A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570A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跌</a:t>
            </a:r>
            <a:r>
              <a:rPr sz="2300" spc="0">
                <a:solidFill>
                  <a:srgbClr val="0570A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2300" spc="0">
                <a:ln w="6350" cap="flat" cmpd="sng">
                  <a:solidFill>
                    <a:srgbClr val="0570A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570A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，上市板</a:t>
            </a:r>
            <a:r>
              <a:rPr sz="2300" spc="0">
                <a:solidFill>
                  <a:srgbClr val="0570A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          </a:t>
            </a:r>
            <a:r>
              <a:rPr sz="2300" spc="20">
                <a:ln w="6350" cap="flat" cmpd="sng">
                  <a:solidFill>
                    <a:srgbClr val="0570A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570A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块以深交所、</a:t>
            </a:r>
            <a:r>
              <a:rPr sz="2300" spc="20">
                <a:solidFill>
                  <a:srgbClr val="0570A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</a:t>
            </a:r>
            <a:r>
              <a:rPr sz="2300" spc="20">
                <a:ln w="6350" cap="flat" cmpd="sng">
                  <a:solidFill>
                    <a:srgbClr val="0570A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570A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港交所上市为主</a:t>
            </a:r>
            <a:r>
              <a:rPr sz="2300" spc="20">
                <a:solidFill>
                  <a:srgbClr val="0570A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2300" spc="20">
                <a:ln w="6350" cap="flat" cmpd="sng">
                  <a:solidFill>
                    <a:srgbClr val="0570A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570A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，北交所提供企业上市</a:t>
            </a:r>
            <a:r>
              <a:rPr sz="2300" spc="10">
                <a:ln w="6350" cap="flat" cmpd="sng">
                  <a:solidFill>
                    <a:srgbClr val="0570A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570A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新</a:t>
            </a:r>
            <a:r>
              <a:rPr sz="2300" spc="0">
                <a:ln w="6350" cap="flat" cmpd="sng">
                  <a:solidFill>
                    <a:srgbClr val="0570A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570A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选择</a:t>
            </a:r>
            <a:endParaRPr lang="en-US" altLang="en-US" sz="2300"/>
          </a:p>
          <a:p>
            <a:pPr marL="161290" algn="l" rtl="0" eaLnBrk="0">
              <a:lnSpc>
                <a:spcPts val="1550"/>
              </a:lnSpc>
              <a:spcBef>
                <a:spcPts val="635"/>
              </a:spcBef>
            </a:pPr>
            <a:r>
              <a:rPr sz="1100" spc="0">
                <a:solidFill>
                  <a:srgbClr val="0C6B9D">
                    <a:alpha val="100000"/>
                  </a:srgbClr>
                </a:solidFill>
                <a:latin typeface="Wingdings" panose="05000000000000000000"/>
                <a:ea typeface="Wingdings" panose="05000000000000000000"/>
                <a:cs typeface="Wingdings" panose="05000000000000000000"/>
              </a:rPr>
              <a:t>n</a:t>
            </a:r>
            <a:r>
              <a:rPr sz="1100" spc="40">
                <a:solidFill>
                  <a:srgbClr val="0C6B9D">
                    <a:alpha val="100000"/>
                  </a:srgbClr>
                </a:solidFill>
                <a:latin typeface="Wingdings" panose="05000000000000000000"/>
                <a:ea typeface="Wingdings" panose="05000000000000000000"/>
                <a:cs typeface="Wingdings" panose="05000000000000000000"/>
              </a:rPr>
              <a:t> </a:t>
            </a:r>
            <a:r>
              <a:rPr sz="1100" spc="40"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2023年医疗健康领域</a:t>
            </a:r>
            <a:r>
              <a:rPr sz="1100" spc="0"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IPO</a:t>
            </a:r>
            <a:r>
              <a:rPr sz="1100" spc="40"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事件46起 ，  同比下降44％ ，募资金额为63.00亿美元 ，  同比</a:t>
            </a:r>
            <a:r>
              <a:rPr sz="1100" spc="20"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下</a:t>
            </a:r>
            <a:r>
              <a:rPr sz="1100" spc="0"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降56％</a:t>
            </a:r>
            <a:endParaRPr lang="en-US" altLang="en-US" sz="1100"/>
          </a:p>
          <a:p>
            <a:pPr marL="161290" algn="l" rtl="0" eaLnBrk="0">
              <a:lnSpc>
                <a:spcPts val="1330"/>
              </a:lnSpc>
              <a:spcBef>
                <a:spcPts val="775"/>
              </a:spcBef>
            </a:pPr>
            <a:r>
              <a:rPr sz="1100" spc="0">
                <a:solidFill>
                  <a:srgbClr val="0C6B9D">
                    <a:alpha val="100000"/>
                  </a:srgbClr>
                </a:solidFill>
                <a:latin typeface="Wingdings" panose="05000000000000000000"/>
                <a:ea typeface="Wingdings" panose="05000000000000000000"/>
                <a:cs typeface="Wingdings" panose="05000000000000000000"/>
              </a:rPr>
              <a:t>n</a:t>
            </a:r>
            <a:r>
              <a:rPr sz="1100" spc="100">
                <a:solidFill>
                  <a:srgbClr val="0C6B9D">
                    <a:alpha val="100000"/>
                  </a:srgbClr>
                </a:solidFill>
                <a:latin typeface="Wingdings" panose="05000000000000000000"/>
                <a:ea typeface="Wingdings" panose="05000000000000000000"/>
                <a:cs typeface="Wingdings" panose="05000000000000000000"/>
              </a:rPr>
              <a:t> </a:t>
            </a:r>
            <a:r>
              <a:rPr sz="1100" spc="100"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2023年</a:t>
            </a:r>
            <a:r>
              <a:rPr sz="1100" spc="0"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IPO</a:t>
            </a:r>
            <a:r>
              <a:rPr sz="1100" spc="100"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前平均融资轮次及平均融资金额均有所减少 ，盈利能力强的企业更受青睐 ，冲击</a:t>
            </a:r>
            <a:r>
              <a:rPr sz="1100" spc="0"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IPO</a:t>
            </a:r>
            <a:r>
              <a:rPr sz="1100" spc="100"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成功企业资本依</a:t>
            </a:r>
            <a:r>
              <a:rPr sz="1100" spc="70"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赖</a:t>
            </a:r>
            <a:r>
              <a:rPr sz="1100" spc="0"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性相对下降</a:t>
            </a:r>
            <a:endParaRPr lang="en-US" altLang="en-US" sz="1100"/>
          </a:p>
          <a:p>
            <a:pPr algn="l" rtl="0" eaLnBrk="0">
              <a:lnSpc>
                <a:spcPct val="110000"/>
              </a:lnSpc>
            </a:pPr>
            <a:endParaRPr lang="en-US" altLang="en-US" sz="500"/>
          </a:p>
          <a:p>
            <a:pPr marL="161290" algn="l" rtl="0" eaLnBrk="0">
              <a:lnSpc>
                <a:spcPts val="1550"/>
              </a:lnSpc>
              <a:spcBef>
                <a:spcPts val="5"/>
              </a:spcBef>
            </a:pPr>
            <a:r>
              <a:rPr sz="1100" spc="0">
                <a:solidFill>
                  <a:srgbClr val="0C6B9D">
                    <a:alpha val="100000"/>
                  </a:srgbClr>
                </a:solidFill>
                <a:latin typeface="Wingdings" panose="05000000000000000000"/>
                <a:ea typeface="Wingdings" panose="05000000000000000000"/>
                <a:cs typeface="Wingdings" panose="05000000000000000000"/>
              </a:rPr>
              <a:t>n</a:t>
            </a:r>
            <a:r>
              <a:rPr sz="1100" spc="50">
                <a:solidFill>
                  <a:srgbClr val="0C6B9D">
                    <a:alpha val="100000"/>
                  </a:srgbClr>
                </a:solidFill>
                <a:latin typeface="Wingdings" panose="05000000000000000000"/>
                <a:ea typeface="Wingdings" panose="05000000000000000000"/>
                <a:cs typeface="Wingdings" panose="05000000000000000000"/>
              </a:rPr>
              <a:t> </a:t>
            </a:r>
            <a:r>
              <a:rPr sz="1100" spc="50"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大健康领域企业以深交所、  港交所上市为主；  与去年相比 ，科创板和上交所所占比例下降 ，深交所、  北交所和纳斯达克占比有较大幅度提升；  北交所为企业</a:t>
            </a:r>
            <a:r>
              <a:rPr sz="1100" spc="20"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上</a:t>
            </a:r>
            <a:r>
              <a:rPr sz="1100" spc="0"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市</a:t>
            </a:r>
            <a:endParaRPr lang="en-US" altLang="en-US" sz="1100"/>
          </a:p>
        </p:txBody>
      </p:sp>
      <p:graphicFrame>
        <p:nvGraphicFramePr>
          <p:cNvPr id="114" name="table 114"/>
          <p:cNvGraphicFramePr>
            <a:graphicFrameLocks noGrp="1"/>
          </p:cNvGraphicFramePr>
          <p:nvPr/>
        </p:nvGraphicFramePr>
        <p:xfrm>
          <a:off x="4003713" y="3141700"/>
          <a:ext cx="3593465" cy="3162935"/>
        </p:xfrm>
        <a:graphic>
          <a:graphicData uri="http://schemas.openxmlformats.org/drawingml/2006/table">
            <a:tbl>
              <a:tblPr/>
              <a:tblGrid>
                <a:gridCol w="259715"/>
                <a:gridCol w="3333750"/>
              </a:tblGrid>
              <a:tr h="3162935">
                <a:tc>
                  <a:txBody>
                    <a:bodyPr vert="horz" wrap="square"/>
                    <a:lstStyle/>
                    <a:p>
                      <a:pPr marL="3810" algn="l" rtl="0" eaLnBrk="0">
                        <a:lnSpc>
                          <a:spcPct val="91000"/>
                        </a:lnSpc>
                        <a:spcBef>
                          <a:spcPct val="0"/>
                        </a:spcBef>
                      </a:pPr>
                      <a:r>
                        <a:rPr sz="110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3.</a:t>
                      </a:r>
                      <a:r>
                        <a:rPr sz="110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5</a:t>
                      </a:r>
                      <a:endParaRPr lang="en-US" altLang="en-US" sz="1100"/>
                    </a:p>
                    <a:p>
                      <a:pPr algn="l" rtl="0" eaLnBrk="0">
                        <a:lnSpc>
                          <a:spcPct val="126000"/>
                        </a:lnSpc>
                      </a:pPr>
                      <a:endParaRPr lang="en-US" altLang="en-US" sz="1000"/>
                    </a:p>
                    <a:p>
                      <a:pPr marL="3810" algn="l" rtl="0" eaLnBrk="0">
                        <a:lnSpc>
                          <a:spcPct val="91000"/>
                        </a:lnSpc>
                        <a:spcBef>
                          <a:spcPts val="335"/>
                        </a:spcBef>
                      </a:pPr>
                      <a:r>
                        <a:rPr sz="110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3.</a:t>
                      </a:r>
                      <a:r>
                        <a:rPr sz="110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0</a:t>
                      </a:r>
                      <a:endParaRPr lang="en-US" altLang="en-US" sz="1100"/>
                    </a:p>
                    <a:p>
                      <a:pPr algn="l" rtl="0" eaLnBrk="0">
                        <a:lnSpc>
                          <a:spcPct val="127000"/>
                        </a:lnSpc>
                      </a:pPr>
                      <a:endParaRPr lang="en-US" altLang="en-US" sz="1000"/>
                    </a:p>
                    <a:p>
                      <a:pPr marL="1905" algn="l" rtl="0" eaLnBrk="0">
                        <a:lnSpc>
                          <a:spcPct val="92000"/>
                        </a:lnSpc>
                        <a:spcBef>
                          <a:spcPts val="340"/>
                        </a:spcBef>
                      </a:pPr>
                      <a:r>
                        <a:rPr sz="110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2.</a:t>
                      </a:r>
                      <a:r>
                        <a:rPr sz="110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5</a:t>
                      </a:r>
                      <a:endParaRPr lang="en-US" altLang="en-US" sz="1100"/>
                    </a:p>
                    <a:p>
                      <a:pPr algn="l" rtl="0" eaLnBrk="0">
                        <a:lnSpc>
                          <a:spcPct val="125000"/>
                        </a:lnSpc>
                      </a:pPr>
                      <a:endParaRPr lang="en-US" altLang="en-US" sz="1000"/>
                    </a:p>
                    <a:p>
                      <a:pPr marL="1905" algn="l" rtl="0" eaLnBrk="0">
                        <a:lnSpc>
                          <a:spcPct val="92000"/>
                        </a:lnSpc>
                        <a:spcBef>
                          <a:spcPts val="335"/>
                        </a:spcBef>
                      </a:pPr>
                      <a:r>
                        <a:rPr sz="110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2.</a:t>
                      </a:r>
                      <a:r>
                        <a:rPr sz="110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0</a:t>
                      </a:r>
                      <a:endParaRPr lang="en-US" altLang="en-US" sz="1100"/>
                    </a:p>
                    <a:p>
                      <a:pPr algn="l" rtl="0" eaLnBrk="0">
                        <a:lnSpc>
                          <a:spcPct val="126000"/>
                        </a:lnSpc>
                      </a:pPr>
                      <a:endParaRPr lang="en-US" altLang="en-US" sz="1000"/>
                    </a:p>
                    <a:p>
                      <a:pPr marL="8890" algn="l" rtl="0" eaLnBrk="0">
                        <a:lnSpc>
                          <a:spcPct val="72000"/>
                        </a:lnSpc>
                        <a:spcBef>
                          <a:spcPts val="335"/>
                        </a:spcBef>
                      </a:pPr>
                      <a:r>
                        <a:rPr sz="110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1.</a:t>
                      </a:r>
                      <a:r>
                        <a:rPr sz="11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5</a:t>
                      </a:r>
                      <a:endParaRPr lang="en-US" altLang="en-US" sz="1100"/>
                    </a:p>
                    <a:p>
                      <a:pPr marL="8890" algn="l" rtl="0" eaLnBrk="0">
                        <a:lnSpc>
                          <a:spcPts val="3050"/>
                        </a:lnSpc>
                      </a:pPr>
                      <a:r>
                        <a:rPr sz="110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1</a:t>
                      </a:r>
                      <a:r>
                        <a:rPr sz="11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.0</a:t>
                      </a:r>
                      <a:endParaRPr lang="en-US" altLang="en-US" sz="1100"/>
                    </a:p>
                    <a:p>
                      <a:pPr algn="l" rtl="0" eaLnBrk="0">
                        <a:lnSpc>
                          <a:spcPct val="148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91000"/>
                        </a:lnSpc>
                        <a:spcBef>
                          <a:spcPts val="335"/>
                        </a:spcBef>
                      </a:pPr>
                      <a:r>
                        <a:rPr sz="110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0.</a:t>
                      </a:r>
                      <a:r>
                        <a:rPr sz="110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5</a:t>
                      </a:r>
                      <a:endParaRPr lang="en-US" altLang="en-US" sz="1100"/>
                    </a:p>
                    <a:p>
                      <a:pPr algn="l" rtl="0" eaLnBrk="0">
                        <a:lnSpc>
                          <a:spcPct val="126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40000"/>
                        </a:lnSpc>
                      </a:pPr>
                      <a:endParaRPr lang="en-US" altLang="en-US" sz="200"/>
                    </a:p>
                    <a:p>
                      <a:pPr algn="l" rtl="0" eaLnBrk="0">
                        <a:lnSpc>
                          <a:spcPct val="91000"/>
                        </a:lnSpc>
                        <a:spcBef>
                          <a:spcPct val="0"/>
                        </a:spcBef>
                      </a:pPr>
                      <a:r>
                        <a:rPr sz="110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0.</a:t>
                      </a:r>
                      <a:r>
                        <a:rPr sz="110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0</a:t>
                      </a:r>
                      <a:endParaRPr lang="en-US" altLang="en-US" sz="1100"/>
                    </a:p>
                  </a:txBody>
                  <a:tcPr marL="0" marR="0" marT="66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en-US" altLang="en-US" sz="1000"/>
                    </a:p>
                    <a:p>
                      <a:pPr marL="2573655" algn="l" rtl="0" eaLnBrk="0">
                        <a:lnSpc>
                          <a:spcPct val="91000"/>
                        </a:lnSpc>
                        <a:spcBef>
                          <a:spcPct val="0"/>
                        </a:spcBef>
                      </a:pPr>
                      <a:r>
                        <a:rPr sz="110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7</a:t>
                      </a:r>
                      <a:r>
                        <a:rPr sz="110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6</a:t>
                      </a:r>
                      <a:endParaRPr lang="en-US" altLang="en-US" sz="11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en-US" altLang="en-US" sz="1000"/>
                    </a:p>
                    <a:p>
                      <a:pPr marL="1346835" algn="l" rtl="0" eaLnBrk="0">
                        <a:lnSpc>
                          <a:spcPct val="89000"/>
                        </a:lnSpc>
                        <a:spcBef>
                          <a:spcPts val="330"/>
                        </a:spcBef>
                      </a:pPr>
                      <a:r>
                        <a:rPr sz="11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IPO</a:t>
                      </a:r>
                      <a:r>
                        <a:rPr sz="1100" spc="12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前平</a:t>
                      </a:r>
                      <a:r>
                        <a:rPr sz="1100" spc="11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均</a:t>
                      </a:r>
                      <a:endParaRPr lang="en-US" altLang="en-US" sz="1100"/>
                    </a:p>
                    <a:p>
                      <a:pPr marL="1394460" algn="l" rtl="0" eaLnBrk="0">
                        <a:lnSpc>
                          <a:spcPct val="99000"/>
                        </a:lnSpc>
                      </a:pPr>
                      <a:r>
                        <a:rPr sz="110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融资金</a:t>
                      </a:r>
                      <a:r>
                        <a:rPr sz="110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额</a:t>
                      </a:r>
                      <a:endParaRPr lang="en-US" altLang="en-US" sz="11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graphicFrame>
        <p:nvGraphicFramePr>
          <p:cNvPr id="115" name="table 115"/>
          <p:cNvGraphicFramePr>
            <a:graphicFrameLocks noGrp="1"/>
          </p:cNvGraphicFramePr>
          <p:nvPr/>
        </p:nvGraphicFramePr>
        <p:xfrm>
          <a:off x="4314825" y="3214052"/>
          <a:ext cx="3282950" cy="2724150"/>
        </p:xfrm>
        <a:graphic>
          <a:graphicData uri="http://schemas.openxmlformats.org/drawingml/2006/table">
            <a:tbl>
              <a:tblPr/>
              <a:tblGrid>
                <a:gridCol w="3282950"/>
              </a:tblGrid>
              <a:tr h="40068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en-US" altLang="en-US" sz="700"/>
                    </a:p>
                    <a:p>
                      <a:pPr algn="l" rtl="0" eaLnBrk="0">
                        <a:lnSpc>
                          <a:spcPct val="6000"/>
                        </a:lnSpc>
                      </a:pPr>
                      <a:endParaRPr lang="en-US" altLang="en-US" sz="100"/>
                    </a:p>
                    <a:p>
                      <a:pPr marL="209550" algn="l" rtl="0" eaLnBrk="0">
                        <a:lnSpc>
                          <a:spcPct val="91000"/>
                        </a:lnSpc>
                      </a:pPr>
                      <a:r>
                        <a:rPr sz="110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3.1</a:t>
                      </a:r>
                      <a:r>
                        <a:rPr sz="110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3</a:t>
                      </a:r>
                      <a:endParaRPr lang="en-US" altLang="en-US" sz="11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3175" cap="flat" cmpd="sng" algn="ctr">
                      <a:solidFill>
                        <a:srgbClr val="96969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6969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9814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en-US" altLang="en-US" sz="500"/>
                    </a:p>
                    <a:p>
                      <a:pPr marL="598805" algn="l" rtl="0" eaLnBrk="0">
                        <a:lnSpc>
                          <a:spcPct val="92000"/>
                        </a:lnSpc>
                        <a:spcBef>
                          <a:spcPts val="5"/>
                        </a:spcBef>
                      </a:pPr>
                      <a:r>
                        <a:rPr sz="110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2.6</a:t>
                      </a:r>
                      <a:r>
                        <a:rPr sz="110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5</a:t>
                      </a:r>
                      <a:endParaRPr lang="en-US" altLang="en-US" sz="11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3175" cap="flat" cmpd="sng" algn="ctr">
                      <a:solidFill>
                        <a:srgbClr val="96969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6969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9687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3175" cap="flat" cmpd="sng" algn="ctr">
                      <a:solidFill>
                        <a:srgbClr val="96969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6969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035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en-US" altLang="en-US" sz="500"/>
                    </a:p>
                    <a:p>
                      <a:pPr marL="2486025" algn="l" rtl="0" eaLnBrk="0">
                        <a:lnSpc>
                          <a:spcPts val="400"/>
                        </a:lnSpc>
                        <a:spcBef>
                          <a:spcPct val="0"/>
                        </a:spcBef>
                      </a:pPr>
                      <a:r>
                        <a:rPr sz="11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.</a:t>
                      </a:r>
                      <a:endParaRPr lang="en-US" altLang="en-US" sz="11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en-US" altLang="en-US" sz="800"/>
                    </a:p>
                    <a:p>
                      <a:pPr marL="2795905" algn="l" rtl="0" eaLnBrk="0">
                        <a:lnSpc>
                          <a:spcPct val="68000"/>
                        </a:lnSpc>
                        <a:spcBef>
                          <a:spcPts val="5"/>
                        </a:spcBef>
                      </a:pPr>
                      <a:r>
                        <a:rPr sz="800" spc="16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1 3</a:t>
                      </a:r>
                      <a:r>
                        <a:rPr sz="800" spc="15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7</a:t>
                      </a:r>
                      <a:endParaRPr lang="en-US" altLang="en-US" sz="8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3175" cap="flat" cmpd="sng" algn="ctr">
                      <a:solidFill>
                        <a:srgbClr val="96969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6969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73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en-US" altLang="en-US" sz="500"/>
                    </a:p>
                    <a:p>
                      <a:pPr marL="1699895" algn="l" rtl="0" eaLnBrk="0">
                        <a:lnSpc>
                          <a:spcPct val="92000"/>
                        </a:lnSpc>
                        <a:spcBef>
                          <a:spcPct val="0"/>
                        </a:spcBef>
                      </a:pPr>
                      <a:r>
                        <a:rPr sz="110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1.1</a:t>
                      </a:r>
                      <a:r>
                        <a:rPr sz="110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8</a:t>
                      </a:r>
                      <a:endParaRPr lang="en-US" altLang="en-US" sz="11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3175" cap="flat" cmpd="sng" algn="ctr">
                      <a:solidFill>
                        <a:srgbClr val="96969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6969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9877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3175" cap="flat" cmpd="sng" algn="ctr">
                      <a:solidFill>
                        <a:srgbClr val="96969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6969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195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3175" cap="flat" cmpd="sng" algn="ctr">
                      <a:solidFill>
                        <a:srgbClr val="96969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pSp>
        <p:nvGrpSpPr>
          <p:cNvPr id="4" name="group 4"/>
          <p:cNvGrpSpPr/>
          <p:nvPr/>
        </p:nvGrpSpPr>
        <p:grpSpPr>
          <a:xfrm rot="21600000">
            <a:off x="8690140" y="4637087"/>
            <a:ext cx="1700047" cy="1700034"/>
            <a:chExt cx="1700047" cy="1700034"/>
          </a:xfrm>
        </p:grpSpPr>
        <p:sp>
          <p:nvSpPr>
            <p:cNvPr id="116" name="path"/>
            <p:cNvSpPr/>
            <p:nvPr/>
          </p:nvSpPr>
          <p:spPr>
            <a:xfrm>
              <a:off x="849858" y="0"/>
              <a:ext cx="850189" cy="1030249"/>
            </a:xfrm>
            <a:custGeom>
              <a:rect l="0" t="0" r="0" b="0"/>
              <a:pathLst>
                <a:path w="1338" h="1622">
                  <a:moveTo>
                    <a:pt x="0" y="0"/>
                  </a:moveTo>
                  <a:cubicBezTo>
                    <a:pt x="739" y="0"/>
                    <a:pt x="1338" y="599"/>
                    <a:pt x="1338" y="1338"/>
                  </a:cubicBezTo>
                  <a:cubicBezTo>
                    <a:pt x="1338" y="1436"/>
                    <a:pt x="1328" y="1531"/>
                    <a:pt x="1308" y="1622"/>
                  </a:cubicBezTo>
                  <a:lnTo>
                    <a:pt x="693" y="1488"/>
                  </a:lnTo>
                  <a:cubicBezTo>
                    <a:pt x="704" y="1440"/>
                    <a:pt x="709" y="1390"/>
                    <a:pt x="709" y="1338"/>
                  </a:cubicBezTo>
                  <a:cubicBezTo>
                    <a:pt x="709" y="946"/>
                    <a:pt x="391" y="629"/>
                    <a:pt x="0" y="629"/>
                  </a:cubicBezTo>
                  <a:lnTo>
                    <a:pt x="0" y="0"/>
                  </a:lnTo>
                </a:path>
              </a:pathLst>
            </a:custGeom>
            <a:solidFill>
              <a:srgbClr val="004D7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7" name="path"/>
            <p:cNvSpPr/>
            <p:nvPr/>
          </p:nvSpPr>
          <p:spPr>
            <a:xfrm>
              <a:off x="497854" y="945502"/>
              <a:ext cx="1182926" cy="754532"/>
            </a:xfrm>
            <a:custGeom>
              <a:rect l="0" t="0" r="0" b="0"/>
              <a:pathLst>
                <a:path w="1862" h="1188">
                  <a:moveTo>
                    <a:pt x="1862" y="133"/>
                  </a:moveTo>
                  <a:cubicBezTo>
                    <a:pt x="1732" y="736"/>
                    <a:pt x="1196" y="1188"/>
                    <a:pt x="554" y="1188"/>
                  </a:cubicBezTo>
                  <a:cubicBezTo>
                    <a:pt x="356" y="1188"/>
                    <a:pt x="168" y="1145"/>
                    <a:pt x="0" y="1068"/>
                  </a:cubicBezTo>
                  <a:lnTo>
                    <a:pt x="260" y="495"/>
                  </a:lnTo>
                  <a:cubicBezTo>
                    <a:pt x="350" y="536"/>
                    <a:pt x="449" y="559"/>
                    <a:pt x="554" y="559"/>
                  </a:cubicBezTo>
                  <a:cubicBezTo>
                    <a:pt x="894" y="559"/>
                    <a:pt x="1179" y="319"/>
                    <a:pt x="1248" y="0"/>
                  </a:cubicBezTo>
                  <a:lnTo>
                    <a:pt x="1862" y="133"/>
                  </a:lnTo>
                </a:path>
              </a:pathLst>
            </a:custGeom>
            <a:solidFill>
              <a:srgbClr val="0C6B9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8" name="path"/>
            <p:cNvSpPr/>
            <p:nvPr/>
          </p:nvSpPr>
          <p:spPr>
            <a:xfrm>
              <a:off x="0" y="396595"/>
              <a:ext cx="663447" cy="1227417"/>
            </a:xfrm>
            <a:custGeom>
              <a:rect l="0" t="0" r="0" b="0"/>
              <a:pathLst>
                <a:path w="1044" h="1931">
                  <a:moveTo>
                    <a:pt x="784" y="1932"/>
                  </a:moveTo>
                  <a:cubicBezTo>
                    <a:pt x="321" y="1722"/>
                    <a:pt x="0" y="1255"/>
                    <a:pt x="0" y="713"/>
                  </a:cubicBezTo>
                  <a:cubicBezTo>
                    <a:pt x="0" y="451"/>
                    <a:pt x="75" y="206"/>
                    <a:pt x="206" y="0"/>
                  </a:cubicBezTo>
                  <a:lnTo>
                    <a:pt x="738" y="335"/>
                  </a:lnTo>
                  <a:cubicBezTo>
                    <a:pt x="669" y="445"/>
                    <a:pt x="629" y="575"/>
                    <a:pt x="629" y="714"/>
                  </a:cubicBezTo>
                  <a:cubicBezTo>
                    <a:pt x="629" y="1001"/>
                    <a:pt x="799" y="1248"/>
                    <a:pt x="1044" y="1360"/>
                  </a:cubicBezTo>
                  <a:lnTo>
                    <a:pt x="784" y="1932"/>
                  </a:lnTo>
                </a:path>
              </a:pathLst>
            </a:custGeom>
            <a:solidFill>
              <a:srgbClr val="0092BC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9" name="path"/>
            <p:cNvSpPr/>
            <p:nvPr/>
          </p:nvSpPr>
          <p:spPr>
            <a:xfrm>
              <a:off x="130758" y="122288"/>
              <a:ext cx="486385" cy="487578"/>
            </a:xfrm>
            <a:custGeom>
              <a:rect l="0" t="0" r="0" b="0"/>
              <a:pathLst>
                <a:path w="765" h="767">
                  <a:moveTo>
                    <a:pt x="0" y="432"/>
                  </a:moveTo>
                  <a:cubicBezTo>
                    <a:pt x="111" y="256"/>
                    <a:pt x="262" y="107"/>
                    <a:pt x="440" y="0"/>
                  </a:cubicBezTo>
                  <a:lnTo>
                    <a:pt x="765" y="538"/>
                  </a:lnTo>
                  <a:cubicBezTo>
                    <a:pt x="671" y="595"/>
                    <a:pt x="591" y="674"/>
                    <a:pt x="532" y="767"/>
                  </a:cubicBezTo>
                  <a:lnTo>
                    <a:pt x="0" y="432"/>
                  </a:lnTo>
                </a:path>
              </a:pathLst>
            </a:custGeom>
            <a:solidFill>
              <a:srgbClr val="33A8C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0" name="path"/>
            <p:cNvSpPr/>
            <p:nvPr/>
          </p:nvSpPr>
          <p:spPr>
            <a:xfrm>
              <a:off x="410691" y="22885"/>
              <a:ext cx="335343" cy="441490"/>
            </a:xfrm>
            <a:custGeom>
              <a:rect l="0" t="0" r="0" b="0"/>
              <a:pathLst>
                <a:path w="528" h="695">
                  <a:moveTo>
                    <a:pt x="0" y="156"/>
                  </a:moveTo>
                  <a:moveTo>
                    <a:pt x="0" y="156"/>
                  </a:moveTo>
                  <a:cubicBezTo>
                    <a:pt x="117" y="85"/>
                    <a:pt x="245" y="32"/>
                    <a:pt x="382" y="0"/>
                  </a:cubicBezTo>
                  <a:lnTo>
                    <a:pt x="528" y="612"/>
                  </a:lnTo>
                  <a:cubicBezTo>
                    <a:pt x="455" y="629"/>
                    <a:pt x="387" y="657"/>
                    <a:pt x="325" y="695"/>
                  </a:cubicBezTo>
                  <a:lnTo>
                    <a:pt x="0" y="156"/>
                  </a:lnTo>
                </a:path>
              </a:pathLst>
            </a:custGeom>
            <a:solidFill>
              <a:srgbClr val="66BED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1" name="path"/>
            <p:cNvSpPr/>
            <p:nvPr/>
          </p:nvSpPr>
          <p:spPr>
            <a:xfrm>
              <a:off x="653897" y="2628"/>
              <a:ext cx="161125" cy="409028"/>
            </a:xfrm>
            <a:custGeom>
              <a:rect l="0" t="0" r="0" b="0"/>
              <a:pathLst>
                <a:path w="253" h="644">
                  <a:moveTo>
                    <a:pt x="0" y="31"/>
                  </a:moveTo>
                  <a:moveTo>
                    <a:pt x="0" y="31"/>
                  </a:moveTo>
                  <a:cubicBezTo>
                    <a:pt x="66" y="16"/>
                    <a:pt x="135" y="5"/>
                    <a:pt x="205" y="0"/>
                  </a:cubicBezTo>
                  <a:lnTo>
                    <a:pt x="253" y="627"/>
                  </a:lnTo>
                  <a:cubicBezTo>
                    <a:pt x="216" y="630"/>
                    <a:pt x="180" y="635"/>
                    <a:pt x="144" y="644"/>
                  </a:cubicBezTo>
                  <a:lnTo>
                    <a:pt x="0" y="31"/>
                  </a:lnTo>
                </a:path>
              </a:pathLst>
            </a:custGeom>
            <a:solidFill>
              <a:srgbClr val="98D0E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2" name="path"/>
            <p:cNvSpPr/>
            <p:nvPr/>
          </p:nvSpPr>
          <p:spPr>
            <a:xfrm>
              <a:off x="784059" y="25"/>
              <a:ext cx="66154" cy="400863"/>
            </a:xfrm>
            <a:custGeom>
              <a:rect l="0" t="0" r="0" b="0"/>
              <a:pathLst>
                <a:path w="104" h="631">
                  <a:moveTo>
                    <a:pt x="0" y="3"/>
                  </a:moveTo>
                  <a:moveTo>
                    <a:pt x="0" y="3"/>
                  </a:moveTo>
                  <a:cubicBezTo>
                    <a:pt x="34" y="1"/>
                    <a:pt x="69" y="0"/>
                    <a:pt x="104" y="0"/>
                  </a:cubicBezTo>
                  <a:cubicBezTo>
                    <a:pt x="104" y="0"/>
                    <a:pt x="104" y="0"/>
                    <a:pt x="104" y="0"/>
                  </a:cubicBezTo>
                  <a:lnTo>
                    <a:pt x="103" y="629"/>
                  </a:lnTo>
                  <a:cubicBezTo>
                    <a:pt x="103" y="629"/>
                    <a:pt x="103" y="629"/>
                    <a:pt x="103" y="629"/>
                  </a:cubicBezTo>
                  <a:cubicBezTo>
                    <a:pt x="85" y="629"/>
                    <a:pt x="66" y="629"/>
                    <a:pt x="48" y="631"/>
                  </a:cubicBezTo>
                  <a:lnTo>
                    <a:pt x="0" y="3"/>
                  </a:lnTo>
                </a:path>
              </a:pathLst>
            </a:custGeom>
            <a:solidFill>
              <a:srgbClr val="004D7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6" name="group 6"/>
          <p:cNvGrpSpPr/>
          <p:nvPr/>
        </p:nvGrpSpPr>
        <p:grpSpPr>
          <a:xfrm rot="21600000">
            <a:off x="8685212" y="2584450"/>
            <a:ext cx="1681162" cy="1681162"/>
            <a:chExt cx="1681162" cy="1681162"/>
          </a:xfrm>
        </p:grpSpPr>
        <p:sp>
          <p:nvSpPr>
            <p:cNvPr id="123" name="path"/>
            <p:cNvSpPr/>
            <p:nvPr/>
          </p:nvSpPr>
          <p:spPr>
            <a:xfrm>
              <a:off x="840575" y="0"/>
              <a:ext cx="840587" cy="1414322"/>
            </a:xfrm>
            <a:custGeom>
              <a:rect l="0" t="0" r="0" b="0"/>
              <a:pathLst>
                <a:path w="1323" h="2227">
                  <a:moveTo>
                    <a:pt x="0" y="0"/>
                  </a:moveTo>
                  <a:cubicBezTo>
                    <a:pt x="731" y="0"/>
                    <a:pt x="1323" y="592"/>
                    <a:pt x="1323" y="1323"/>
                  </a:cubicBezTo>
                  <a:cubicBezTo>
                    <a:pt x="1323" y="1673"/>
                    <a:pt x="1188" y="1990"/>
                    <a:pt x="967" y="2227"/>
                  </a:cubicBezTo>
                  <a:lnTo>
                    <a:pt x="532" y="1820"/>
                  </a:lnTo>
                  <a:cubicBezTo>
                    <a:pt x="653" y="1690"/>
                    <a:pt x="728" y="1515"/>
                    <a:pt x="728" y="1323"/>
                  </a:cubicBezTo>
                  <a:cubicBezTo>
                    <a:pt x="728" y="921"/>
                    <a:pt x="402" y="595"/>
                    <a:pt x="0" y="595"/>
                  </a:cubicBezTo>
                  <a:lnTo>
                    <a:pt x="0" y="0"/>
                  </a:lnTo>
                </a:path>
              </a:pathLst>
            </a:custGeom>
            <a:solidFill>
              <a:srgbClr val="004D7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4" name="path"/>
            <p:cNvSpPr/>
            <p:nvPr/>
          </p:nvSpPr>
          <p:spPr>
            <a:xfrm>
              <a:off x="226250" y="1156144"/>
              <a:ext cx="1228663" cy="525017"/>
            </a:xfrm>
            <a:custGeom>
              <a:rect l="0" t="0" r="0" b="0"/>
              <a:pathLst>
                <a:path w="1933" h="825">
                  <a:moveTo>
                    <a:pt x="1934" y="406"/>
                  </a:moveTo>
                  <a:cubicBezTo>
                    <a:pt x="1693" y="665"/>
                    <a:pt x="1349" y="826"/>
                    <a:pt x="967" y="826"/>
                  </a:cubicBezTo>
                  <a:cubicBezTo>
                    <a:pt x="585" y="826"/>
                    <a:pt x="241" y="665"/>
                    <a:pt x="0" y="406"/>
                  </a:cubicBezTo>
                  <a:lnTo>
                    <a:pt x="435" y="0"/>
                  </a:lnTo>
                  <a:cubicBezTo>
                    <a:pt x="568" y="142"/>
                    <a:pt x="757" y="231"/>
                    <a:pt x="967" y="231"/>
                  </a:cubicBezTo>
                  <a:cubicBezTo>
                    <a:pt x="1177" y="231"/>
                    <a:pt x="1366" y="142"/>
                    <a:pt x="1499" y="0"/>
                  </a:cubicBezTo>
                  <a:lnTo>
                    <a:pt x="1934" y="406"/>
                  </a:lnTo>
                </a:path>
              </a:pathLst>
            </a:custGeom>
            <a:solidFill>
              <a:srgbClr val="0C6B9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5" name="path"/>
            <p:cNvSpPr/>
            <p:nvPr/>
          </p:nvSpPr>
          <p:spPr>
            <a:xfrm>
              <a:off x="0" y="783170"/>
              <a:ext cx="502716" cy="631151"/>
            </a:xfrm>
            <a:custGeom>
              <a:rect l="0" t="0" r="0" b="0"/>
              <a:pathLst>
                <a:path w="791" h="993">
                  <a:moveTo>
                    <a:pt x="356" y="993"/>
                  </a:moveTo>
                  <a:cubicBezTo>
                    <a:pt x="135" y="757"/>
                    <a:pt x="0" y="439"/>
                    <a:pt x="0" y="90"/>
                  </a:cubicBezTo>
                  <a:cubicBezTo>
                    <a:pt x="0" y="59"/>
                    <a:pt x="1" y="29"/>
                    <a:pt x="3" y="0"/>
                  </a:cubicBezTo>
                  <a:lnTo>
                    <a:pt x="597" y="40"/>
                  </a:lnTo>
                  <a:cubicBezTo>
                    <a:pt x="596" y="57"/>
                    <a:pt x="595" y="73"/>
                    <a:pt x="595" y="90"/>
                  </a:cubicBezTo>
                  <a:cubicBezTo>
                    <a:pt x="595" y="282"/>
                    <a:pt x="670" y="457"/>
                    <a:pt x="791" y="587"/>
                  </a:cubicBezTo>
                  <a:lnTo>
                    <a:pt x="356" y="993"/>
                  </a:lnTo>
                </a:path>
              </a:pathLst>
            </a:custGeom>
            <a:solidFill>
              <a:srgbClr val="0092BC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6" name="path"/>
            <p:cNvSpPr/>
            <p:nvPr/>
          </p:nvSpPr>
          <p:spPr>
            <a:xfrm>
              <a:off x="1955" y="188556"/>
              <a:ext cx="546861" cy="620459"/>
            </a:xfrm>
            <a:custGeom>
              <a:rect l="0" t="0" r="0" b="0"/>
              <a:pathLst>
                <a:path w="861" h="977">
                  <a:moveTo>
                    <a:pt x="0" y="936"/>
                  </a:moveTo>
                  <a:cubicBezTo>
                    <a:pt x="25" y="558"/>
                    <a:pt x="209" y="224"/>
                    <a:pt x="485" y="0"/>
                  </a:cubicBezTo>
                  <a:lnTo>
                    <a:pt x="861" y="462"/>
                  </a:lnTo>
                  <a:cubicBezTo>
                    <a:pt x="709" y="585"/>
                    <a:pt x="608" y="769"/>
                    <a:pt x="594" y="977"/>
                  </a:cubicBezTo>
                  <a:lnTo>
                    <a:pt x="0" y="936"/>
                  </a:lnTo>
                </a:path>
              </a:pathLst>
            </a:custGeom>
            <a:solidFill>
              <a:srgbClr val="33A8C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7" name="path"/>
            <p:cNvSpPr/>
            <p:nvPr/>
          </p:nvSpPr>
          <p:spPr>
            <a:xfrm>
              <a:off x="310098" y="12"/>
              <a:ext cx="530502" cy="481939"/>
            </a:xfrm>
            <a:custGeom>
              <a:rect l="0" t="0" r="0" b="0"/>
              <a:pathLst>
                <a:path w="835" h="758">
                  <a:moveTo>
                    <a:pt x="0" y="296"/>
                  </a:moveTo>
                  <a:cubicBezTo>
                    <a:pt x="227" y="111"/>
                    <a:pt x="518" y="0"/>
                    <a:pt x="835" y="0"/>
                  </a:cubicBezTo>
                  <a:cubicBezTo>
                    <a:pt x="835" y="0"/>
                    <a:pt x="835" y="0"/>
                    <a:pt x="835" y="0"/>
                  </a:cubicBezTo>
                  <a:lnTo>
                    <a:pt x="835" y="595"/>
                  </a:lnTo>
                  <a:cubicBezTo>
                    <a:pt x="835" y="595"/>
                    <a:pt x="835" y="595"/>
                    <a:pt x="835" y="595"/>
                  </a:cubicBezTo>
                  <a:cubicBezTo>
                    <a:pt x="661" y="595"/>
                    <a:pt x="501" y="656"/>
                    <a:pt x="375" y="758"/>
                  </a:cubicBezTo>
                  <a:lnTo>
                    <a:pt x="0" y="296"/>
                  </a:lnTo>
                </a:path>
              </a:pathLst>
            </a:custGeom>
            <a:solidFill>
              <a:srgbClr val="66BED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8" name="group 8"/>
          <p:cNvGrpSpPr/>
          <p:nvPr/>
        </p:nvGrpSpPr>
        <p:grpSpPr>
          <a:xfrm rot="21600000">
            <a:off x="4471161" y="3505009"/>
            <a:ext cx="781646" cy="2429065"/>
            <a:chExt cx="781646" cy="2429065"/>
          </a:xfrm>
        </p:grpSpPr>
        <p:sp>
          <p:nvSpPr>
            <p:cNvPr id="128" name="path"/>
            <p:cNvSpPr/>
            <p:nvPr/>
          </p:nvSpPr>
          <p:spPr>
            <a:xfrm>
              <a:off x="0" y="0"/>
              <a:ext cx="390829" cy="2429065"/>
            </a:xfrm>
            <a:custGeom>
              <a:rect l="0" t="0" r="0" b="0"/>
              <a:pathLst>
                <a:path w="615" h="3825">
                  <a:moveTo>
                    <a:pt x="0" y="0"/>
                  </a:moveTo>
                  <a:lnTo>
                    <a:pt x="615" y="0"/>
                  </a:lnTo>
                  <a:lnTo>
                    <a:pt x="615" y="3825"/>
                  </a:lnTo>
                  <a:lnTo>
                    <a:pt x="0" y="382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4D7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9" name="path"/>
            <p:cNvSpPr/>
            <p:nvPr/>
          </p:nvSpPr>
          <p:spPr>
            <a:xfrm>
              <a:off x="390816" y="372504"/>
              <a:ext cx="390829" cy="2056561"/>
            </a:xfrm>
            <a:custGeom>
              <a:rect l="0" t="0" r="0" b="0"/>
              <a:pathLst>
                <a:path w="615" h="3238">
                  <a:moveTo>
                    <a:pt x="0" y="0"/>
                  </a:moveTo>
                  <a:lnTo>
                    <a:pt x="615" y="0"/>
                  </a:lnTo>
                  <a:lnTo>
                    <a:pt x="615" y="3238"/>
                  </a:lnTo>
                  <a:lnTo>
                    <a:pt x="0" y="323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92BC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30" name="textbox 130"/>
          <p:cNvSpPr/>
          <p:nvPr/>
        </p:nvSpPr>
        <p:spPr>
          <a:xfrm>
            <a:off x="822629" y="1838935"/>
            <a:ext cx="3071495" cy="5581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000"/>
              </a:lnSpc>
            </a:pPr>
            <a:endParaRPr lang="en-US" altLang="en-US" sz="100"/>
          </a:p>
          <a:p>
            <a:pPr marL="12700" algn="l" rtl="0" eaLnBrk="0">
              <a:lnSpc>
                <a:spcPct val="99000"/>
              </a:lnSpc>
            </a:pPr>
            <a:r>
              <a:rPr sz="1100" spc="80"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提供了新的可行方案 ，拓展了资本退出的渠</a:t>
            </a:r>
            <a:r>
              <a:rPr sz="1100" spc="50"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道</a:t>
            </a:r>
            <a:endParaRPr lang="en-US" altLang="en-US" sz="1100"/>
          </a:p>
          <a:p>
            <a:pPr algn="l" rtl="0" eaLnBrk="0">
              <a:lnSpc>
                <a:spcPct val="103000"/>
              </a:lnSpc>
            </a:pPr>
            <a:endParaRPr lang="en-US" altLang="en-US" sz="1100"/>
          </a:p>
          <a:p>
            <a:pPr marL="259080" algn="l" rtl="0" eaLnBrk="0">
              <a:lnSpc>
                <a:spcPct val="91000"/>
              </a:lnSpc>
              <a:spcBef>
                <a:spcPct val="0"/>
              </a:spcBef>
            </a:pPr>
            <a:r>
              <a:rPr sz="1400" spc="1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国内大健康</a:t>
            </a:r>
            <a:r>
              <a:rPr sz="1400" spc="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IPO情况统计</a:t>
            </a:r>
            <a:endParaRPr lang="en-US" altLang="en-US" sz="1400"/>
          </a:p>
        </p:txBody>
      </p:sp>
      <p:grpSp>
        <p:nvGrpSpPr>
          <p:cNvPr id="10" name="group 10"/>
          <p:cNvGrpSpPr/>
          <p:nvPr/>
        </p:nvGrpSpPr>
        <p:grpSpPr>
          <a:xfrm rot="21600000">
            <a:off x="5565470" y="4529404"/>
            <a:ext cx="781659" cy="1404670"/>
            <a:chExt cx="781659" cy="1404670"/>
          </a:xfrm>
        </p:grpSpPr>
        <p:sp>
          <p:nvSpPr>
            <p:cNvPr id="131" name="path"/>
            <p:cNvSpPr/>
            <p:nvPr/>
          </p:nvSpPr>
          <p:spPr>
            <a:xfrm>
              <a:off x="0" y="0"/>
              <a:ext cx="390829" cy="1404670"/>
            </a:xfrm>
            <a:custGeom>
              <a:rect l="0" t="0" r="0" b="0"/>
              <a:pathLst>
                <a:path w="615" h="2212">
                  <a:moveTo>
                    <a:pt x="0" y="0"/>
                  </a:moveTo>
                  <a:lnTo>
                    <a:pt x="615" y="0"/>
                  </a:lnTo>
                  <a:lnTo>
                    <a:pt x="615" y="2212"/>
                  </a:lnTo>
                  <a:lnTo>
                    <a:pt x="0" y="221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4D7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2" name="path"/>
            <p:cNvSpPr/>
            <p:nvPr/>
          </p:nvSpPr>
          <p:spPr>
            <a:xfrm>
              <a:off x="390829" y="488924"/>
              <a:ext cx="390829" cy="915746"/>
            </a:xfrm>
            <a:custGeom>
              <a:rect l="0" t="0" r="0" b="0"/>
              <a:pathLst>
                <a:path w="615" h="1442">
                  <a:moveTo>
                    <a:pt x="0" y="0"/>
                  </a:moveTo>
                  <a:lnTo>
                    <a:pt x="615" y="0"/>
                  </a:lnTo>
                  <a:lnTo>
                    <a:pt x="615" y="1442"/>
                  </a:lnTo>
                  <a:lnTo>
                    <a:pt x="0" y="144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92BC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2" name="group 12"/>
          <p:cNvGrpSpPr/>
          <p:nvPr/>
        </p:nvGrpSpPr>
        <p:grpSpPr>
          <a:xfrm rot="21600000">
            <a:off x="6659791" y="4568202"/>
            <a:ext cx="781659" cy="1365872"/>
            <a:chExt cx="781659" cy="1365872"/>
          </a:xfrm>
        </p:grpSpPr>
        <p:sp>
          <p:nvSpPr>
            <p:cNvPr id="133" name="path"/>
            <p:cNvSpPr/>
            <p:nvPr/>
          </p:nvSpPr>
          <p:spPr>
            <a:xfrm>
              <a:off x="0" y="0"/>
              <a:ext cx="390829" cy="1365872"/>
            </a:xfrm>
            <a:custGeom>
              <a:rect l="0" t="0" r="0" b="0"/>
              <a:pathLst>
                <a:path w="615" h="2150">
                  <a:moveTo>
                    <a:pt x="0" y="0"/>
                  </a:moveTo>
                  <a:lnTo>
                    <a:pt x="615" y="0"/>
                  </a:lnTo>
                  <a:lnTo>
                    <a:pt x="615" y="2150"/>
                  </a:lnTo>
                  <a:lnTo>
                    <a:pt x="0" y="215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4D7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4" name="path"/>
            <p:cNvSpPr/>
            <p:nvPr/>
          </p:nvSpPr>
          <p:spPr>
            <a:xfrm>
              <a:off x="390829" y="302666"/>
              <a:ext cx="390829" cy="1063206"/>
            </a:xfrm>
            <a:custGeom>
              <a:rect l="0" t="0" r="0" b="0"/>
              <a:pathLst>
                <a:path w="615" h="1674">
                  <a:moveTo>
                    <a:pt x="0" y="0"/>
                  </a:moveTo>
                  <a:lnTo>
                    <a:pt x="615" y="0"/>
                  </a:lnTo>
                  <a:lnTo>
                    <a:pt x="615" y="1674"/>
                  </a:lnTo>
                  <a:lnTo>
                    <a:pt x="0" y="167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92BC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35" name="rect"/>
          <p:cNvSpPr/>
          <p:nvPr/>
        </p:nvSpPr>
        <p:spPr>
          <a:xfrm>
            <a:off x="9401556" y="4655820"/>
            <a:ext cx="222504" cy="272796"/>
          </a:xfrm>
          <a:prstGeom prst="rect">
            <a:avLst/>
          </a:prstGeom>
          <a:solidFill>
            <a:srgbClr val="004D7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6" name="textbox 136"/>
          <p:cNvSpPr/>
          <p:nvPr/>
        </p:nvSpPr>
        <p:spPr>
          <a:xfrm>
            <a:off x="8431141" y="3924830"/>
            <a:ext cx="1237614" cy="8763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000"/>
              </a:lnSpc>
            </a:pPr>
            <a:endParaRPr lang="en-US" altLang="en-US" sz="100"/>
          </a:p>
          <a:p>
            <a:pPr marL="12700" algn="r" rtl="0" eaLnBrk="0">
              <a:lnSpc>
                <a:spcPct val="106000"/>
              </a:lnSpc>
            </a:pPr>
            <a:r>
              <a:rPr sz="1500" spc="10" baseline="30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科创板</a:t>
            </a:r>
            <a:r>
              <a:rPr sz="900" spc="1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 </a:t>
            </a:r>
            <a:r>
              <a:rPr sz="9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          </a:t>
            </a:r>
            <a:r>
              <a:rPr sz="1500" spc="0" baseline="-30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26%</a:t>
            </a:r>
            <a:r>
              <a:rPr sz="900" spc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900" spc="-4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( 12</a:t>
            </a:r>
            <a:r>
              <a:rPr sz="900" spc="-1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)</a:t>
            </a:r>
            <a:endParaRPr lang="en-US" altLang="en-US" sz="900"/>
          </a:p>
          <a:p>
            <a:pPr marL="441325" algn="l" rtl="0" eaLnBrk="0">
              <a:lnSpc>
                <a:spcPct val="99000"/>
              </a:lnSpc>
              <a:spcBef>
                <a:spcPts val="5"/>
              </a:spcBef>
            </a:pPr>
            <a:r>
              <a:rPr sz="900" spc="1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港交</a:t>
            </a:r>
            <a:r>
              <a:rPr sz="900" spc="8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所</a:t>
            </a:r>
            <a:endParaRPr lang="en-US" altLang="en-US" sz="900"/>
          </a:p>
          <a:p>
            <a:pPr marL="433705" algn="l" rtl="0" eaLnBrk="0">
              <a:lnSpc>
                <a:spcPct val="84000"/>
              </a:lnSpc>
              <a:spcBef>
                <a:spcPts val="1125"/>
              </a:spcBef>
            </a:pPr>
            <a:r>
              <a:rPr sz="900" spc="1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上交</a:t>
            </a:r>
            <a:r>
              <a:rPr sz="900" spc="7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所</a:t>
            </a:r>
            <a:endParaRPr lang="en-US" altLang="en-US" sz="900"/>
          </a:p>
          <a:p>
            <a:pPr marL="1000125" algn="l" rtl="0" eaLnBrk="0">
              <a:lnSpc>
                <a:spcPts val="1210"/>
              </a:lnSpc>
            </a:pPr>
            <a:r>
              <a:rPr sz="900" spc="2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r>
              <a:rPr sz="900" spc="1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</a:t>
            </a:r>
            <a:endParaRPr lang="en-US" altLang="en-US" sz="900"/>
          </a:p>
        </p:txBody>
      </p:sp>
      <p:sp>
        <p:nvSpPr>
          <p:cNvPr id="137" name="textbox 137"/>
          <p:cNvSpPr/>
          <p:nvPr/>
        </p:nvSpPr>
        <p:spPr>
          <a:xfrm>
            <a:off x="9797786" y="4341164"/>
            <a:ext cx="998219" cy="8909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algn="r" rtl="0" eaLnBrk="0">
              <a:lnSpc>
                <a:spcPts val="1330"/>
              </a:lnSpc>
            </a:pPr>
            <a:r>
              <a:rPr sz="1100" spc="0">
                <a:solidFill>
                  <a:srgbClr val="0C6B9D">
                    <a:alpha val="100000"/>
                  </a:srgbClr>
                </a:solidFill>
                <a:latin typeface="Wingdings" panose="05000000000000000000"/>
                <a:ea typeface="Wingdings" panose="05000000000000000000"/>
                <a:cs typeface="Wingdings" panose="05000000000000000000"/>
              </a:rPr>
              <a:t>n</a:t>
            </a:r>
            <a:endParaRPr lang="en-US" altLang="en-US" sz="1100"/>
          </a:p>
          <a:p>
            <a:pPr marL="12700" algn="l" rtl="0" eaLnBrk="0">
              <a:lnSpc>
                <a:spcPct val="99000"/>
              </a:lnSpc>
              <a:spcBef>
                <a:spcPts val="165"/>
              </a:spcBef>
            </a:pPr>
            <a:r>
              <a:rPr sz="900" spc="100"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纳斯达</a:t>
            </a:r>
            <a:r>
              <a:rPr sz="900" spc="80"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克</a:t>
            </a:r>
            <a:endParaRPr lang="en-US" altLang="en-US" sz="900"/>
          </a:p>
          <a:p>
            <a:pPr algn="l" rtl="0" eaLnBrk="0">
              <a:lnSpc>
                <a:spcPct val="115000"/>
              </a:lnSpc>
            </a:pPr>
            <a:endParaRPr lang="en-US" altLang="en-US" sz="1000"/>
          </a:p>
          <a:p>
            <a:pPr algn="l" rtl="0" eaLnBrk="0">
              <a:lnSpc>
                <a:spcPct val="124000"/>
              </a:lnSpc>
            </a:pPr>
            <a:endParaRPr lang="en-US" altLang="en-US" sz="200"/>
          </a:p>
          <a:p>
            <a:pPr marL="140970" indent="-15875" algn="l" rtl="0" eaLnBrk="0">
              <a:lnSpc>
                <a:spcPct val="114000"/>
              </a:lnSpc>
              <a:spcBef>
                <a:spcPct val="0"/>
              </a:spcBef>
            </a:pPr>
            <a:r>
              <a:rPr sz="1500" spc="40" baseline="-100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28%</a:t>
            </a:r>
            <a:r>
              <a:rPr sz="900" spc="4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</a:t>
            </a:r>
            <a:r>
              <a:rPr sz="1500" spc="40" baseline="100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深</a:t>
            </a:r>
            <a:r>
              <a:rPr sz="1500" spc="20" baseline="100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交</a:t>
            </a:r>
            <a:r>
              <a:rPr sz="1500" spc="0" baseline="100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所</a:t>
            </a:r>
            <a:r>
              <a:rPr sz="9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</a:t>
            </a:r>
            <a:r>
              <a:rPr sz="900" spc="3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(23</a:t>
            </a:r>
            <a:r>
              <a:rPr sz="900" spc="1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)</a:t>
            </a:r>
            <a:endParaRPr lang="en-US" altLang="en-US" sz="900"/>
          </a:p>
        </p:txBody>
      </p:sp>
      <p:sp>
        <p:nvSpPr>
          <p:cNvPr id="138" name="rect"/>
          <p:cNvSpPr/>
          <p:nvPr/>
        </p:nvSpPr>
        <p:spPr>
          <a:xfrm>
            <a:off x="1030287" y="5277802"/>
            <a:ext cx="2257425" cy="7620"/>
          </a:xfrm>
          <a:prstGeom prst="rect">
            <a:avLst/>
          </a:prstGeom>
          <a:solidFill>
            <a:srgbClr val="96969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9" name="rect"/>
          <p:cNvSpPr/>
          <p:nvPr/>
        </p:nvSpPr>
        <p:spPr>
          <a:xfrm>
            <a:off x="1030287" y="4626927"/>
            <a:ext cx="2257425" cy="7620"/>
          </a:xfrm>
          <a:prstGeom prst="rect">
            <a:avLst/>
          </a:prstGeom>
          <a:solidFill>
            <a:srgbClr val="96969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0" name="rect"/>
          <p:cNvSpPr/>
          <p:nvPr/>
        </p:nvSpPr>
        <p:spPr>
          <a:xfrm>
            <a:off x="2320239" y="4072953"/>
            <a:ext cx="403110" cy="1861121"/>
          </a:xfrm>
          <a:prstGeom prst="rect">
            <a:avLst/>
          </a:prstGeom>
          <a:solidFill>
            <a:srgbClr val="004D7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1" name="textbox 141"/>
          <p:cNvSpPr/>
          <p:nvPr/>
        </p:nvSpPr>
        <p:spPr>
          <a:xfrm>
            <a:off x="8643770" y="2176418"/>
            <a:ext cx="1938654" cy="4235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00"/>
              </a:lnSpc>
            </a:pPr>
            <a:endParaRPr lang="en-US" altLang="en-US" sz="100"/>
          </a:p>
          <a:p>
            <a:pPr marL="12700" algn="l" rtl="0" eaLnBrk="0">
              <a:lnSpc>
                <a:spcPct val="91000"/>
              </a:lnSpc>
            </a:pPr>
            <a:r>
              <a:rPr sz="1400" spc="1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国内大健康</a:t>
            </a:r>
            <a:r>
              <a:rPr sz="1400" spc="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IPO板块分布</a:t>
            </a:r>
            <a:endParaRPr lang="en-US" altLang="en-US" sz="1400"/>
          </a:p>
          <a:p>
            <a:pPr algn="l" rtl="0" eaLnBrk="0">
              <a:lnSpc>
                <a:spcPct val="109000"/>
              </a:lnSpc>
            </a:pPr>
            <a:endParaRPr lang="en-US" altLang="en-US" sz="400"/>
          </a:p>
          <a:p>
            <a:pPr marL="124460" algn="l" rtl="0" eaLnBrk="0">
              <a:lnSpc>
                <a:spcPct val="99000"/>
              </a:lnSpc>
              <a:spcBef>
                <a:spcPts val="5"/>
              </a:spcBef>
            </a:pPr>
            <a:r>
              <a:rPr sz="900" spc="1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纳斯达</a:t>
            </a:r>
            <a:r>
              <a:rPr sz="900" spc="8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克</a:t>
            </a:r>
            <a:endParaRPr lang="en-US" altLang="en-US" sz="900"/>
          </a:p>
        </p:txBody>
      </p:sp>
      <p:sp>
        <p:nvSpPr>
          <p:cNvPr id="142" name="textbox 142"/>
          <p:cNvSpPr/>
          <p:nvPr/>
        </p:nvSpPr>
        <p:spPr>
          <a:xfrm>
            <a:off x="4214875" y="2607221"/>
            <a:ext cx="3525520" cy="2222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227330" algn="l" rtl="0" eaLnBrk="0">
              <a:lnSpc>
                <a:spcPts val="1550"/>
              </a:lnSpc>
              <a:tabLst>
                <a:tab pos="285750"/>
              </a:tabLst>
            </a:pPr>
            <a:r>
              <a:rPr sz="11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	</a:t>
            </a:r>
            <a:r>
              <a:rPr sz="1800" spc="10" baseline="90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2022</a:t>
            </a:r>
            <a:r>
              <a:rPr sz="1100" spc="1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      </a:t>
            </a:r>
            <a:r>
              <a:rPr sz="1800" spc="10" baseline="90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2023</a:t>
            </a:r>
            <a:r>
              <a:rPr sz="1100" spc="1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</a:t>
            </a:r>
            <a:r>
              <a:rPr sz="11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                         </a:t>
            </a:r>
            <a:r>
              <a:rPr sz="1800" spc="0" baseline="10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单位：亿美元</a:t>
            </a:r>
            <a:endParaRPr lang="en-US" altLang="en-US" sz="1170"/>
          </a:p>
        </p:txBody>
      </p:sp>
      <p:sp>
        <p:nvSpPr>
          <p:cNvPr id="143" name="path"/>
          <p:cNvSpPr/>
          <p:nvPr/>
        </p:nvSpPr>
        <p:spPr>
          <a:xfrm>
            <a:off x="4895503" y="2625852"/>
            <a:ext cx="214884" cy="160019"/>
          </a:xfrm>
          <a:custGeom>
            <a:rect l="0" t="0" r="0" b="0"/>
            <a:pathLst>
              <a:path w="338" h="251">
                <a:moveTo>
                  <a:pt x="0" y="0"/>
                </a:moveTo>
                <a:lnTo>
                  <a:pt x="338" y="0"/>
                </a:lnTo>
                <a:lnTo>
                  <a:pt x="338" y="251"/>
                </a:lnTo>
                <a:lnTo>
                  <a:pt x="0" y="251"/>
                </a:lnTo>
                <a:lnTo>
                  <a:pt x="0" y="0"/>
                </a:lnTo>
                <a:close/>
              </a:path>
            </a:pathLst>
          </a:custGeom>
          <a:solidFill>
            <a:srgbClr val="0092BC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4" name="path"/>
          <p:cNvSpPr/>
          <p:nvPr/>
        </p:nvSpPr>
        <p:spPr>
          <a:xfrm>
            <a:off x="4227575" y="2625852"/>
            <a:ext cx="214884" cy="160019"/>
          </a:xfrm>
          <a:custGeom>
            <a:rect l="0" t="0" r="0" b="0"/>
            <a:pathLst>
              <a:path w="338" h="251">
                <a:moveTo>
                  <a:pt x="0" y="0"/>
                </a:moveTo>
                <a:lnTo>
                  <a:pt x="338" y="0"/>
                </a:lnTo>
                <a:lnTo>
                  <a:pt x="338" y="251"/>
                </a:lnTo>
                <a:lnTo>
                  <a:pt x="0" y="251"/>
                </a:lnTo>
                <a:lnTo>
                  <a:pt x="0" y="0"/>
                </a:lnTo>
                <a:close/>
              </a:path>
            </a:pathLst>
          </a:custGeom>
          <a:solidFill>
            <a:srgbClr val="004D7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5" name="textbox 145"/>
          <p:cNvSpPr/>
          <p:nvPr/>
        </p:nvSpPr>
        <p:spPr>
          <a:xfrm>
            <a:off x="79768" y="6516065"/>
            <a:ext cx="2008504" cy="3105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120"/>
              </a:lnSpc>
            </a:pPr>
            <a:r>
              <a:rPr sz="800" spc="50">
                <a:solidFill>
                  <a:srgbClr val="80808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数据说明：  数据截至2023.12</a:t>
            </a:r>
            <a:r>
              <a:rPr sz="800" spc="40">
                <a:solidFill>
                  <a:srgbClr val="80808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.</a:t>
            </a:r>
            <a:r>
              <a:rPr sz="800" spc="0">
                <a:solidFill>
                  <a:srgbClr val="80808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31</a:t>
            </a:r>
            <a:endParaRPr lang="en-US" altLang="en-US" sz="800"/>
          </a:p>
          <a:p>
            <a:pPr marL="12700" algn="l" rtl="0" eaLnBrk="0">
              <a:lnSpc>
                <a:spcPts val="1120"/>
              </a:lnSpc>
            </a:pPr>
            <a:r>
              <a:rPr sz="800" spc="90">
                <a:solidFill>
                  <a:srgbClr val="80808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数据来源：  医药魔方</a:t>
            </a:r>
            <a:r>
              <a:rPr sz="800" spc="0">
                <a:solidFill>
                  <a:srgbClr val="80808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InvestGO</a:t>
            </a:r>
            <a:r>
              <a:rPr sz="800" spc="90">
                <a:solidFill>
                  <a:srgbClr val="80808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®数</a:t>
            </a:r>
            <a:r>
              <a:rPr sz="800" spc="80">
                <a:solidFill>
                  <a:srgbClr val="80808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据</a:t>
            </a:r>
            <a:r>
              <a:rPr sz="800" spc="0">
                <a:solidFill>
                  <a:srgbClr val="80808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库</a:t>
            </a:r>
            <a:endParaRPr lang="en-US" altLang="en-US" sz="800"/>
          </a:p>
        </p:txBody>
      </p:sp>
      <p:sp>
        <p:nvSpPr>
          <p:cNvPr id="146" name="textbox 146"/>
          <p:cNvSpPr/>
          <p:nvPr/>
        </p:nvSpPr>
        <p:spPr>
          <a:xfrm>
            <a:off x="663232" y="3888803"/>
            <a:ext cx="278129" cy="21348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00"/>
              </a:lnSpc>
            </a:pPr>
            <a:endParaRPr lang="en-US" altLang="en-US" sz="100"/>
          </a:p>
          <a:p>
            <a:pPr marL="12700" algn="l" rtl="0" eaLnBrk="0">
              <a:lnSpc>
                <a:spcPct val="91000"/>
              </a:lnSpc>
            </a:pPr>
            <a:r>
              <a:rPr sz="1100" spc="2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15</a:t>
            </a:r>
            <a:r>
              <a:rPr sz="1100" spc="1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</a:t>
            </a:r>
            <a:endParaRPr lang="en-US" altLang="en-US" sz="1100"/>
          </a:p>
          <a:p>
            <a:pPr algn="l" rtl="0" eaLnBrk="0">
              <a:lnSpc>
                <a:spcPct val="100000"/>
              </a:lnSpc>
            </a:pPr>
            <a:endParaRPr lang="en-US" altLang="en-US" sz="1000"/>
          </a:p>
          <a:p>
            <a:pPr algn="l" rtl="0" eaLnBrk="0">
              <a:lnSpc>
                <a:spcPct val="100000"/>
              </a:lnSpc>
            </a:pPr>
            <a:endParaRPr lang="en-US" altLang="en-US" sz="1000"/>
          </a:p>
          <a:p>
            <a:pPr algn="l" rtl="0" eaLnBrk="0">
              <a:lnSpc>
                <a:spcPct val="100000"/>
              </a:lnSpc>
            </a:pPr>
            <a:endParaRPr lang="en-US" altLang="en-US" sz="1000"/>
          </a:p>
          <a:p>
            <a:pPr marL="12700" algn="l" rtl="0" eaLnBrk="0">
              <a:lnSpc>
                <a:spcPct val="91000"/>
              </a:lnSpc>
              <a:spcBef>
                <a:spcPts val="335"/>
              </a:spcBef>
            </a:pPr>
            <a:r>
              <a:rPr sz="1100" spc="2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10</a:t>
            </a:r>
            <a:r>
              <a:rPr sz="1100" spc="1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</a:t>
            </a:r>
            <a:endParaRPr lang="en-US" altLang="en-US" sz="1100"/>
          </a:p>
          <a:p>
            <a:pPr algn="l" rtl="0" eaLnBrk="0">
              <a:lnSpc>
                <a:spcPct val="149000"/>
              </a:lnSpc>
            </a:pPr>
            <a:endParaRPr lang="en-US" altLang="en-US" sz="1000"/>
          </a:p>
          <a:p>
            <a:pPr algn="l" rtl="0" eaLnBrk="0">
              <a:lnSpc>
                <a:spcPct val="150000"/>
              </a:lnSpc>
            </a:pPr>
            <a:endParaRPr lang="en-US" altLang="en-US" sz="1000"/>
          </a:p>
          <a:p>
            <a:pPr marL="99060" algn="l" rtl="0" eaLnBrk="0">
              <a:lnSpc>
                <a:spcPct val="91000"/>
              </a:lnSpc>
              <a:spcBef>
                <a:spcPts val="335"/>
              </a:spcBef>
            </a:pPr>
            <a:r>
              <a:rPr sz="1100" spc="1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5</a:t>
            </a:r>
            <a:r>
              <a:rPr sz="11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</a:t>
            </a:r>
            <a:endParaRPr lang="en-US" altLang="en-US" sz="1100"/>
          </a:p>
          <a:p>
            <a:pPr algn="l" rtl="0" eaLnBrk="0">
              <a:lnSpc>
                <a:spcPct val="100000"/>
              </a:lnSpc>
            </a:pPr>
            <a:endParaRPr lang="en-US" altLang="en-US" sz="1000"/>
          </a:p>
          <a:p>
            <a:pPr algn="l" rtl="0" eaLnBrk="0">
              <a:lnSpc>
                <a:spcPct val="100000"/>
              </a:lnSpc>
            </a:pPr>
            <a:endParaRPr lang="en-US" altLang="en-US" sz="1000"/>
          </a:p>
          <a:p>
            <a:pPr algn="l" rtl="0" eaLnBrk="0">
              <a:lnSpc>
                <a:spcPct val="100000"/>
              </a:lnSpc>
            </a:pPr>
            <a:endParaRPr lang="en-US" altLang="en-US" sz="1000"/>
          </a:p>
          <a:p>
            <a:pPr algn="l" rtl="0" eaLnBrk="0">
              <a:lnSpc>
                <a:spcPct val="140000"/>
              </a:lnSpc>
            </a:pPr>
            <a:endParaRPr lang="en-US" altLang="en-US" sz="200"/>
          </a:p>
          <a:p>
            <a:pPr marL="182880" algn="l" rtl="0" eaLnBrk="0">
              <a:lnSpc>
                <a:spcPct val="91000"/>
              </a:lnSpc>
              <a:spcBef>
                <a:spcPct val="0"/>
              </a:spcBef>
            </a:pPr>
            <a:r>
              <a:rPr sz="11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</a:t>
            </a:r>
            <a:endParaRPr lang="en-US" altLang="en-US" sz="1100"/>
          </a:p>
        </p:txBody>
      </p:sp>
      <p:sp>
        <p:nvSpPr>
          <p:cNvPr id="147" name="textbox 147"/>
          <p:cNvSpPr/>
          <p:nvPr/>
        </p:nvSpPr>
        <p:spPr>
          <a:xfrm>
            <a:off x="9987553" y="2588565"/>
            <a:ext cx="777875" cy="7302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algn="r" rtl="0" eaLnBrk="0">
              <a:lnSpc>
                <a:spcPts val="1330"/>
              </a:lnSpc>
            </a:pPr>
            <a:r>
              <a:rPr sz="1100" spc="0">
                <a:solidFill>
                  <a:srgbClr val="0C6B9D">
                    <a:alpha val="100000"/>
                  </a:srgbClr>
                </a:solidFill>
                <a:latin typeface="Wingdings" panose="05000000000000000000"/>
                <a:ea typeface="Wingdings" panose="05000000000000000000"/>
                <a:cs typeface="Wingdings" panose="05000000000000000000"/>
              </a:rPr>
              <a:t>n</a:t>
            </a:r>
            <a:endParaRPr lang="en-US" altLang="en-US" sz="1100"/>
          </a:p>
          <a:p>
            <a:pPr marL="276225" algn="l" rtl="0" eaLnBrk="0">
              <a:lnSpc>
                <a:spcPct val="99000"/>
              </a:lnSpc>
              <a:spcBef>
                <a:spcPts val="210"/>
              </a:spcBef>
            </a:pPr>
            <a:r>
              <a:rPr sz="900" spc="1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深交</a:t>
            </a:r>
            <a:r>
              <a:rPr sz="900" spc="7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所</a:t>
            </a:r>
            <a:endParaRPr lang="en-US" altLang="en-US" sz="900"/>
          </a:p>
          <a:p>
            <a:pPr marL="12700" algn="l" rtl="0" eaLnBrk="0">
              <a:lnSpc>
                <a:spcPts val="1285"/>
              </a:lnSpc>
              <a:spcBef>
                <a:spcPts val="510"/>
              </a:spcBef>
            </a:pPr>
            <a:r>
              <a:rPr sz="900" spc="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37</a:t>
            </a:r>
            <a:r>
              <a:rPr sz="900" spc="2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</a:t>
            </a:r>
            <a:endParaRPr lang="en-US" altLang="en-US" sz="900"/>
          </a:p>
          <a:p>
            <a:pPr marL="27305" algn="l" rtl="0" eaLnBrk="0">
              <a:lnSpc>
                <a:spcPct val="96000"/>
              </a:lnSpc>
              <a:spcBef>
                <a:spcPts val="105"/>
              </a:spcBef>
            </a:pPr>
            <a:r>
              <a:rPr sz="900" spc="-4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( 17</a:t>
            </a:r>
            <a:r>
              <a:rPr sz="900" spc="-1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)</a:t>
            </a:r>
            <a:endParaRPr lang="en-US" altLang="en-US" sz="900"/>
          </a:p>
        </p:txBody>
      </p:sp>
      <p:sp>
        <p:nvSpPr>
          <p:cNvPr id="148" name="textbox 148"/>
          <p:cNvSpPr/>
          <p:nvPr/>
        </p:nvSpPr>
        <p:spPr>
          <a:xfrm>
            <a:off x="988326" y="2608808"/>
            <a:ext cx="2338704" cy="2222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550"/>
              </a:lnSpc>
            </a:pPr>
            <a:r>
              <a:rPr sz="1100" spc="2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2022         2023       单位：  </a:t>
            </a:r>
            <a:r>
              <a:rPr sz="1100" spc="1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亿</a:t>
            </a:r>
            <a:r>
              <a:rPr sz="11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美元</a:t>
            </a:r>
            <a:endParaRPr lang="en-US" altLang="en-US" sz="1100"/>
          </a:p>
        </p:txBody>
      </p:sp>
      <p:sp>
        <p:nvSpPr>
          <p:cNvPr id="149" name="path"/>
          <p:cNvSpPr/>
          <p:nvPr/>
        </p:nvSpPr>
        <p:spPr>
          <a:xfrm>
            <a:off x="1438106" y="2642616"/>
            <a:ext cx="214883" cy="161543"/>
          </a:xfrm>
          <a:custGeom>
            <a:rect l="0" t="0" r="0" b="0"/>
            <a:pathLst>
              <a:path w="338" h="254">
                <a:moveTo>
                  <a:pt x="0" y="0"/>
                </a:moveTo>
                <a:lnTo>
                  <a:pt x="338" y="0"/>
                </a:lnTo>
                <a:lnTo>
                  <a:pt x="338" y="254"/>
                </a:lnTo>
                <a:lnTo>
                  <a:pt x="0" y="254"/>
                </a:lnTo>
                <a:lnTo>
                  <a:pt x="0" y="0"/>
                </a:lnTo>
                <a:close/>
              </a:path>
            </a:pathLst>
          </a:custGeom>
          <a:solidFill>
            <a:srgbClr val="0092BC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0" name="rect"/>
          <p:cNvSpPr/>
          <p:nvPr/>
        </p:nvSpPr>
        <p:spPr>
          <a:xfrm>
            <a:off x="1030287" y="3974464"/>
            <a:ext cx="2257425" cy="7620"/>
          </a:xfrm>
          <a:prstGeom prst="rect">
            <a:avLst/>
          </a:prstGeom>
          <a:solidFill>
            <a:srgbClr val="96969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51" name="picture 15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2507627" y="3096806"/>
            <a:ext cx="425513" cy="1044981"/>
          </a:xfrm>
          <a:prstGeom prst="rect">
            <a:avLst/>
          </a:prstGeom>
        </p:spPr>
      </p:pic>
      <p:sp>
        <p:nvSpPr>
          <p:cNvPr id="152" name="textbox 152"/>
          <p:cNvSpPr/>
          <p:nvPr/>
        </p:nvSpPr>
        <p:spPr>
          <a:xfrm>
            <a:off x="4715176" y="2176240"/>
            <a:ext cx="2472054" cy="2203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000"/>
              </a:lnSpc>
            </a:pPr>
            <a:endParaRPr lang="en-US" altLang="en-US" sz="100"/>
          </a:p>
          <a:p>
            <a:pPr marL="12700" algn="l" rtl="0" eaLnBrk="0">
              <a:lnSpc>
                <a:spcPct val="91000"/>
              </a:lnSpc>
            </a:pPr>
            <a:r>
              <a:rPr sz="1400" spc="1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国内大健康</a:t>
            </a:r>
            <a:r>
              <a:rPr sz="1400" spc="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IPO前融资情况统计</a:t>
            </a:r>
            <a:endParaRPr lang="en-US" altLang="en-US" sz="1400"/>
          </a:p>
        </p:txBody>
      </p:sp>
      <p:sp>
        <p:nvSpPr>
          <p:cNvPr id="153" name="rect"/>
          <p:cNvSpPr/>
          <p:nvPr/>
        </p:nvSpPr>
        <p:spPr>
          <a:xfrm>
            <a:off x="1191526" y="4864899"/>
            <a:ext cx="403110" cy="1069175"/>
          </a:xfrm>
          <a:prstGeom prst="rect">
            <a:avLst/>
          </a:prstGeom>
          <a:solidFill>
            <a:srgbClr val="004D7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4" name="rect"/>
          <p:cNvSpPr/>
          <p:nvPr/>
        </p:nvSpPr>
        <p:spPr>
          <a:xfrm>
            <a:off x="9172956" y="4724400"/>
            <a:ext cx="222504" cy="272796"/>
          </a:xfrm>
          <a:prstGeom prst="rect">
            <a:avLst/>
          </a:prstGeom>
          <a:solidFill>
            <a:srgbClr val="66BED7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5" name="textbox 155"/>
          <p:cNvSpPr/>
          <p:nvPr/>
        </p:nvSpPr>
        <p:spPr>
          <a:xfrm>
            <a:off x="8472542" y="4680480"/>
            <a:ext cx="1131569" cy="3333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7000"/>
              </a:lnSpc>
            </a:pPr>
            <a:endParaRPr lang="en-US" altLang="en-US" sz="500"/>
          </a:p>
          <a:p>
            <a:pPr marL="12700" algn="l" rtl="0" eaLnBrk="0">
              <a:lnSpc>
                <a:spcPts val="1880"/>
              </a:lnSpc>
              <a:spcBef>
                <a:spcPct val="0"/>
              </a:spcBef>
            </a:pPr>
            <a:r>
              <a:rPr sz="1500" spc="-10" baseline="310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北交所</a:t>
            </a:r>
            <a:r>
              <a:rPr sz="900" spc="-1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</a:t>
            </a:r>
            <a:r>
              <a:rPr sz="1500" spc="-10" baseline="-150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7%</a:t>
            </a:r>
            <a:r>
              <a:rPr sz="900" spc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     </a:t>
            </a:r>
            <a:r>
              <a:rPr sz="1500" spc="0" baseline="240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(</a:t>
            </a:r>
            <a:r>
              <a:rPr sz="900" spc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500" spc="0" baseline="240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1)</a:t>
            </a:r>
            <a:endParaRPr lang="en-US" altLang="en-US" sz="975"/>
          </a:p>
        </p:txBody>
      </p:sp>
      <p:sp>
        <p:nvSpPr>
          <p:cNvPr id="156" name="textbox 156"/>
          <p:cNvSpPr/>
          <p:nvPr/>
        </p:nvSpPr>
        <p:spPr>
          <a:xfrm>
            <a:off x="9234544" y="4817640"/>
            <a:ext cx="140970" cy="1968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000"/>
              </a:lnSpc>
            </a:pPr>
            <a:endParaRPr lang="en-US" altLang="en-US" sz="100"/>
          </a:p>
          <a:p>
            <a:pPr marL="12700" algn="l" rtl="0" eaLnBrk="0">
              <a:lnSpc>
                <a:spcPct val="125000"/>
              </a:lnSpc>
            </a:pPr>
            <a:r>
              <a:rPr sz="900" spc="5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4</a:t>
            </a:r>
            <a:r>
              <a:rPr sz="900" spc="3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)</a:t>
            </a:r>
            <a:endParaRPr lang="en-US" altLang="en-US" sz="900"/>
          </a:p>
        </p:txBody>
      </p:sp>
      <p:sp>
        <p:nvSpPr>
          <p:cNvPr id="157" name="textbox 157"/>
          <p:cNvSpPr/>
          <p:nvPr/>
        </p:nvSpPr>
        <p:spPr>
          <a:xfrm>
            <a:off x="9219175" y="4680480"/>
            <a:ext cx="132714" cy="1885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285"/>
              </a:lnSpc>
            </a:pPr>
            <a:r>
              <a:rPr sz="900" spc="4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</a:t>
            </a:r>
            <a:endParaRPr lang="en-US" altLang="en-US" sz="900"/>
          </a:p>
        </p:txBody>
      </p:sp>
      <p:sp>
        <p:nvSpPr>
          <p:cNvPr id="158" name="textbox 158"/>
          <p:cNvSpPr/>
          <p:nvPr/>
        </p:nvSpPr>
        <p:spPr>
          <a:xfrm>
            <a:off x="9200467" y="4817640"/>
            <a:ext cx="58419" cy="1885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285"/>
              </a:lnSpc>
            </a:pPr>
            <a:r>
              <a:rPr sz="9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(</a:t>
            </a:r>
            <a:endParaRPr lang="en-US" altLang="en-US" sz="900"/>
          </a:p>
        </p:txBody>
      </p:sp>
      <p:sp>
        <p:nvSpPr>
          <p:cNvPr id="159" name="textbox 159"/>
          <p:cNvSpPr/>
          <p:nvPr/>
        </p:nvSpPr>
        <p:spPr>
          <a:xfrm>
            <a:off x="9172391" y="4714472"/>
            <a:ext cx="88900" cy="1498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000"/>
              </a:lnSpc>
            </a:pPr>
            <a:endParaRPr lang="en-US" altLang="en-US" sz="100"/>
          </a:p>
          <a:p>
            <a:pPr marL="12700" algn="l" rtl="0" eaLnBrk="0">
              <a:lnSpc>
                <a:spcPct val="91000"/>
              </a:lnSpc>
            </a:pPr>
            <a:r>
              <a:rPr sz="9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5</a:t>
            </a:r>
            <a:endParaRPr lang="en-US" altLang="en-US" sz="900"/>
          </a:p>
        </p:txBody>
      </p:sp>
      <p:sp>
        <p:nvSpPr>
          <p:cNvPr id="160" name="textbox 160"/>
          <p:cNvSpPr/>
          <p:nvPr/>
        </p:nvSpPr>
        <p:spPr>
          <a:xfrm>
            <a:off x="1297317" y="4650168"/>
            <a:ext cx="600709" cy="6470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00"/>
              </a:lnSpc>
            </a:pPr>
            <a:endParaRPr lang="en-US" altLang="en-US" sz="100"/>
          </a:p>
          <a:p>
            <a:pPr marL="12700" algn="l" rtl="0" eaLnBrk="0">
              <a:lnSpc>
                <a:spcPct val="91000"/>
              </a:lnSpc>
            </a:pPr>
            <a:r>
              <a:rPr sz="1100" spc="4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8</a:t>
            </a:r>
            <a:r>
              <a:rPr sz="1100" spc="2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endParaRPr lang="en-US" altLang="en-US" sz="1100"/>
          </a:p>
          <a:p>
            <a:pPr algn="l" rtl="0" eaLnBrk="0">
              <a:lnSpc>
                <a:spcPct val="179000"/>
              </a:lnSpc>
            </a:pPr>
            <a:endParaRPr lang="en-US" altLang="en-US" sz="1000"/>
          </a:p>
          <a:p>
            <a:pPr algn="l" rtl="0" eaLnBrk="0">
              <a:lnSpc>
                <a:spcPct val="141000"/>
              </a:lnSpc>
            </a:pPr>
            <a:endParaRPr lang="en-US" altLang="en-US" sz="200"/>
          </a:p>
          <a:p>
            <a:pPr marL="409575" algn="l" rtl="0" eaLnBrk="0">
              <a:lnSpc>
                <a:spcPct val="91000"/>
              </a:lnSpc>
              <a:spcBef>
                <a:spcPct val="0"/>
              </a:spcBef>
            </a:pPr>
            <a:r>
              <a:rPr sz="1100" spc="6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4</a:t>
            </a:r>
            <a:r>
              <a:rPr sz="1100" spc="4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6</a:t>
            </a:r>
            <a:endParaRPr lang="en-US" altLang="en-US" sz="1100"/>
          </a:p>
        </p:txBody>
      </p:sp>
      <p:sp>
        <p:nvSpPr>
          <p:cNvPr id="161" name="rect"/>
          <p:cNvSpPr/>
          <p:nvPr/>
        </p:nvSpPr>
        <p:spPr>
          <a:xfrm>
            <a:off x="2723349" y="5112689"/>
            <a:ext cx="403110" cy="821385"/>
          </a:xfrm>
          <a:prstGeom prst="rect">
            <a:avLst/>
          </a:prstGeom>
          <a:solidFill>
            <a:srgbClr val="0092BC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2" name="textbox 162"/>
          <p:cNvSpPr/>
          <p:nvPr/>
        </p:nvSpPr>
        <p:spPr>
          <a:xfrm>
            <a:off x="8416980" y="2758471"/>
            <a:ext cx="676909" cy="5207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000"/>
              </a:lnSpc>
            </a:pPr>
            <a:endParaRPr lang="en-US" altLang="en-US" sz="100"/>
          </a:p>
          <a:p>
            <a:pPr marL="12700" algn="l" rtl="0" eaLnBrk="0">
              <a:lnSpc>
                <a:spcPct val="99000"/>
              </a:lnSpc>
            </a:pPr>
            <a:r>
              <a:rPr sz="900" spc="1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北交</a:t>
            </a:r>
            <a:r>
              <a:rPr sz="900" spc="8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所</a:t>
            </a:r>
            <a:endParaRPr lang="en-US" altLang="en-US" sz="900"/>
          </a:p>
          <a:p>
            <a:pPr algn="l" rtl="0" eaLnBrk="0">
              <a:lnSpc>
                <a:spcPct val="112000"/>
              </a:lnSpc>
            </a:pPr>
            <a:endParaRPr lang="en-US" altLang="en-US" sz="300"/>
          </a:p>
          <a:p>
            <a:pPr marL="463550" indent="-47625" algn="l" rtl="0" eaLnBrk="0">
              <a:lnSpc>
                <a:spcPct val="112000"/>
              </a:lnSpc>
              <a:spcBef>
                <a:spcPts val="5"/>
              </a:spcBef>
            </a:pPr>
            <a:r>
              <a:rPr sz="900" spc="4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13</a:t>
            </a:r>
            <a:r>
              <a:rPr sz="900" spc="1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</a:t>
            </a:r>
            <a:r>
              <a:rPr sz="900" spc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900" spc="2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(6</a:t>
            </a:r>
            <a:r>
              <a:rPr sz="900" spc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)</a:t>
            </a:r>
            <a:endParaRPr lang="en-US" altLang="en-US" sz="900"/>
          </a:p>
        </p:txBody>
      </p:sp>
      <p:sp>
        <p:nvSpPr>
          <p:cNvPr id="163" name="textbox 163"/>
          <p:cNvSpPr/>
          <p:nvPr/>
        </p:nvSpPr>
        <p:spPr>
          <a:xfrm>
            <a:off x="1160475" y="5976772"/>
            <a:ext cx="1935479" cy="1905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000"/>
              </a:lnSpc>
            </a:pPr>
            <a:endParaRPr lang="en-US" altLang="en-US" sz="100"/>
          </a:p>
          <a:p>
            <a:pPr marL="12700" algn="l" rtl="0" eaLnBrk="0">
              <a:lnSpc>
                <a:spcPct val="98000"/>
              </a:lnSpc>
            </a:pPr>
            <a:r>
              <a:rPr sz="11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IPO</a:t>
            </a:r>
            <a:r>
              <a:rPr sz="1100" spc="7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总事件数        </a:t>
            </a:r>
            <a:r>
              <a:rPr sz="11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IPO</a:t>
            </a:r>
            <a:r>
              <a:rPr sz="1100" spc="7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总</a:t>
            </a:r>
            <a:r>
              <a:rPr sz="1100" spc="4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金</a:t>
            </a:r>
            <a:r>
              <a:rPr sz="11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额</a:t>
            </a:r>
            <a:endParaRPr lang="en-US" altLang="en-US" sz="1100"/>
          </a:p>
        </p:txBody>
      </p:sp>
      <p:sp>
        <p:nvSpPr>
          <p:cNvPr id="164" name="rect"/>
          <p:cNvSpPr/>
          <p:nvPr/>
        </p:nvSpPr>
        <p:spPr>
          <a:xfrm>
            <a:off x="1594637" y="5334291"/>
            <a:ext cx="403110" cy="599782"/>
          </a:xfrm>
          <a:prstGeom prst="rect">
            <a:avLst/>
          </a:prstGeom>
          <a:solidFill>
            <a:srgbClr val="0092BC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5" name="textbox 165"/>
          <p:cNvSpPr/>
          <p:nvPr/>
        </p:nvSpPr>
        <p:spPr>
          <a:xfrm>
            <a:off x="4503749" y="5976619"/>
            <a:ext cx="730884" cy="3549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00"/>
              </a:lnSpc>
            </a:pPr>
            <a:endParaRPr lang="en-US" altLang="en-US" sz="100"/>
          </a:p>
          <a:p>
            <a:pPr marL="60325" indent="-47625" algn="l" rtl="0" eaLnBrk="0">
              <a:lnSpc>
                <a:spcPct val="98000"/>
              </a:lnSpc>
            </a:pPr>
            <a:r>
              <a:rPr sz="11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IPO</a:t>
            </a:r>
            <a:r>
              <a:rPr sz="1100" spc="12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前平</a:t>
            </a:r>
            <a:r>
              <a:rPr sz="1100" spc="11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均</a:t>
            </a:r>
            <a:r>
              <a:rPr sz="11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100" spc="9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融资轮</a:t>
            </a:r>
            <a:r>
              <a:rPr sz="1100" spc="7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次</a:t>
            </a:r>
            <a:endParaRPr lang="en-US" altLang="en-US" sz="1100"/>
          </a:p>
        </p:txBody>
      </p:sp>
      <p:sp>
        <p:nvSpPr>
          <p:cNvPr id="166" name="textbox 166"/>
          <p:cNvSpPr/>
          <p:nvPr/>
        </p:nvSpPr>
        <p:spPr>
          <a:xfrm>
            <a:off x="6739750" y="5977381"/>
            <a:ext cx="628015" cy="3543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indent="28575" algn="l" rtl="0" eaLnBrk="0">
              <a:lnSpc>
                <a:spcPct val="98000"/>
              </a:lnSpc>
            </a:pPr>
            <a:r>
              <a:rPr sz="11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IPO</a:t>
            </a:r>
            <a:r>
              <a:rPr sz="1100" spc="13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平</a:t>
            </a:r>
            <a:r>
              <a:rPr sz="1100" spc="12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均</a:t>
            </a:r>
            <a:r>
              <a:rPr sz="11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100" spc="9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融资金</a:t>
            </a:r>
            <a:r>
              <a:rPr sz="1100" spc="7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额</a:t>
            </a:r>
            <a:endParaRPr lang="en-US" altLang="en-US" sz="1100"/>
          </a:p>
        </p:txBody>
      </p:sp>
      <p:grpSp>
        <p:nvGrpSpPr>
          <p:cNvPr id="14" name="group 14"/>
          <p:cNvGrpSpPr/>
          <p:nvPr/>
        </p:nvGrpSpPr>
        <p:grpSpPr>
          <a:xfrm rot="21600000">
            <a:off x="2438400" y="3498062"/>
            <a:ext cx="569912" cy="245262"/>
            <a:chExt cx="569912" cy="245262"/>
          </a:xfrm>
        </p:grpSpPr>
        <p:pic>
          <p:nvPicPr>
            <p:cNvPr id="167" name="picture 167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787"/>
              <a:ext cx="569912" cy="244475"/>
            </a:xfrm>
            <a:prstGeom prst="rect">
              <a:avLst/>
            </a:prstGeom>
          </p:spPr>
        </p:pic>
        <p:sp>
          <p:nvSpPr>
            <p:cNvPr id="168" name="textbox 168"/>
            <p:cNvSpPr/>
            <p:nvPr/>
          </p:nvSpPr>
          <p:spPr>
            <a:xfrm>
              <a:off x="-12700" y="-12700"/>
              <a:ext cx="595630" cy="27114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3000"/>
                </a:lnSpc>
              </a:pPr>
              <a:endParaRPr lang="en-US" altLang="en-US" sz="100"/>
            </a:p>
            <a:p>
              <a:pPr marL="111125" algn="l" rtl="0" eaLnBrk="0">
                <a:lnSpc>
                  <a:spcPts val="1580"/>
                </a:lnSpc>
              </a:pPr>
              <a:r>
                <a:rPr sz="1100" spc="8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000000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-56</a:t>
              </a:r>
              <a:r>
                <a:rPr sz="1100" spc="4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000000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%</a:t>
              </a:r>
              <a:endParaRPr lang="en-US" altLang="en-US" sz="1100"/>
            </a:p>
          </p:txBody>
        </p:sp>
      </p:grpSp>
      <p:sp>
        <p:nvSpPr>
          <p:cNvPr id="169" name="rect"/>
          <p:cNvSpPr/>
          <p:nvPr/>
        </p:nvSpPr>
        <p:spPr>
          <a:xfrm>
            <a:off x="1314450" y="4338637"/>
            <a:ext cx="560387" cy="234950"/>
          </a:xfrm>
          <a:prstGeom prst="rect">
            <a:avLst/>
          </a:pr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0" name="rect"/>
          <p:cNvSpPr/>
          <p:nvPr/>
        </p:nvSpPr>
        <p:spPr>
          <a:xfrm>
            <a:off x="1309687" y="4333875"/>
            <a:ext cx="569912" cy="244475"/>
          </a:xfrm>
          <a:prstGeom prst="rect">
            <a:avLst/>
          </a:pr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1" name="textbox 171"/>
          <p:cNvSpPr/>
          <p:nvPr/>
        </p:nvSpPr>
        <p:spPr>
          <a:xfrm>
            <a:off x="1296987" y="4320387"/>
            <a:ext cx="595630" cy="2266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580"/>
              </a:lnSpc>
              <a:tabLst>
                <a:tab pos="109855"/>
              </a:tabLst>
            </a:pPr>
            <a:r>
              <a:rPr sz="11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	</a:t>
            </a:r>
            <a:r>
              <a:rPr sz="1100" spc="8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-44</a:t>
            </a:r>
            <a:r>
              <a:rPr sz="1100" spc="5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</a:t>
            </a:r>
            <a:r>
              <a:rPr sz="11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</a:t>
            </a:r>
            <a:endParaRPr lang="en-US" altLang="en-US" sz="1100"/>
          </a:p>
        </p:txBody>
      </p:sp>
      <p:pic>
        <p:nvPicPr>
          <p:cNvPr id="172" name="picture 17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9372600" y="4997195"/>
            <a:ext cx="222504" cy="459968"/>
          </a:xfrm>
          <a:prstGeom prst="rect">
            <a:avLst/>
          </a:prstGeom>
        </p:spPr>
      </p:pic>
      <p:sp>
        <p:nvSpPr>
          <p:cNvPr id="173" name="textbox 173"/>
          <p:cNvSpPr/>
          <p:nvPr/>
        </p:nvSpPr>
        <p:spPr>
          <a:xfrm>
            <a:off x="8982980" y="4953530"/>
            <a:ext cx="606425" cy="1974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350"/>
              </a:lnSpc>
            </a:pPr>
            <a:r>
              <a:rPr sz="900" spc="3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(6)     </a:t>
            </a:r>
            <a:r>
              <a:rPr sz="900" spc="1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900" spc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9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2%</a:t>
            </a:r>
            <a:endParaRPr lang="en-US" altLang="en-US" sz="900"/>
          </a:p>
        </p:txBody>
      </p:sp>
      <p:sp>
        <p:nvSpPr>
          <p:cNvPr id="174" name="textbox 174"/>
          <p:cNvSpPr/>
          <p:nvPr/>
        </p:nvSpPr>
        <p:spPr>
          <a:xfrm>
            <a:off x="2258567" y="3883152"/>
            <a:ext cx="525780" cy="195579"/>
          </a:xfrm>
          <a:prstGeom prst="rect">
            <a:avLst/>
          </a:prstGeom>
          <a:solidFill>
            <a:srgbClr val="FFFFFF"/>
          </a:solidFill>
        </p:spPr>
        <p:txBody>
          <a:bodyPr vert="horz" wrap="square" lIns="0" tIns="67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6830" algn="l" rtl="0" eaLnBrk="0">
              <a:lnSpc>
                <a:spcPct val="91000"/>
              </a:lnSpc>
              <a:spcBef>
                <a:spcPts val="5"/>
              </a:spcBef>
            </a:pPr>
            <a:r>
              <a:rPr sz="1000" spc="9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142.7</a:t>
            </a:r>
            <a:r>
              <a:rPr sz="1000" spc="6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4</a:t>
            </a:r>
            <a:endParaRPr lang="en-US" altLang="en-US" sz="1000"/>
          </a:p>
        </p:txBody>
      </p:sp>
      <p:sp>
        <p:nvSpPr>
          <p:cNvPr id="175" name="textbox 175"/>
          <p:cNvSpPr/>
          <p:nvPr/>
        </p:nvSpPr>
        <p:spPr>
          <a:xfrm>
            <a:off x="9697111" y="5891743"/>
            <a:ext cx="279400" cy="3340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000"/>
              </a:lnSpc>
            </a:pPr>
            <a:endParaRPr lang="en-US" altLang="en-US" sz="100"/>
          </a:p>
          <a:p>
            <a:pPr marL="28575" indent="-15875" algn="l" rtl="0" eaLnBrk="0">
              <a:lnSpc>
                <a:spcPct val="112000"/>
              </a:lnSpc>
            </a:pPr>
            <a:r>
              <a:rPr sz="900" spc="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28</a:t>
            </a:r>
            <a:r>
              <a:rPr sz="900" spc="4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</a:t>
            </a:r>
            <a:r>
              <a:rPr sz="900" spc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900" spc="3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(23</a:t>
            </a:r>
            <a:r>
              <a:rPr sz="900" spc="1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)</a:t>
            </a:r>
            <a:endParaRPr lang="en-US" altLang="en-US" sz="900"/>
          </a:p>
        </p:txBody>
      </p:sp>
      <p:sp>
        <p:nvSpPr>
          <p:cNvPr id="176" name="textbox 176"/>
          <p:cNvSpPr/>
          <p:nvPr/>
        </p:nvSpPr>
        <p:spPr>
          <a:xfrm>
            <a:off x="8762072" y="5498043"/>
            <a:ext cx="279400" cy="3340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000"/>
              </a:lnSpc>
            </a:pPr>
            <a:endParaRPr lang="en-US" altLang="en-US" sz="100"/>
          </a:p>
          <a:p>
            <a:pPr marL="28575" indent="-15875" algn="l" rtl="0" eaLnBrk="0">
              <a:lnSpc>
                <a:spcPct val="112000"/>
              </a:lnSpc>
            </a:pPr>
            <a:r>
              <a:rPr sz="900" spc="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27</a:t>
            </a:r>
            <a:r>
              <a:rPr sz="900" spc="4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</a:t>
            </a:r>
            <a:r>
              <a:rPr sz="900" spc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900" spc="3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(22</a:t>
            </a:r>
            <a:r>
              <a:rPr sz="900" spc="1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)</a:t>
            </a:r>
            <a:endParaRPr lang="en-US" altLang="en-US" sz="900"/>
          </a:p>
        </p:txBody>
      </p:sp>
      <p:sp>
        <p:nvSpPr>
          <p:cNvPr id="177" name="textbox 177"/>
          <p:cNvSpPr/>
          <p:nvPr/>
        </p:nvSpPr>
        <p:spPr>
          <a:xfrm>
            <a:off x="10920679" y="2595575"/>
            <a:ext cx="527684" cy="1905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00"/>
              </a:lnSpc>
            </a:pPr>
            <a:endParaRPr lang="en-US" altLang="en-US" sz="100"/>
          </a:p>
          <a:p>
            <a:pPr marL="12700" algn="l" rtl="0" eaLnBrk="0">
              <a:lnSpc>
                <a:spcPct val="98000"/>
              </a:lnSpc>
            </a:pPr>
            <a:r>
              <a:rPr sz="1100" spc="60"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2023</a:t>
            </a:r>
            <a:r>
              <a:rPr sz="1100" spc="30"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年</a:t>
            </a:r>
            <a:endParaRPr lang="en-US" altLang="en-US" sz="1100"/>
          </a:p>
        </p:txBody>
      </p:sp>
      <p:sp>
        <p:nvSpPr>
          <p:cNvPr id="178" name="textbox 178"/>
          <p:cNvSpPr/>
          <p:nvPr/>
        </p:nvSpPr>
        <p:spPr>
          <a:xfrm>
            <a:off x="10951450" y="4348175"/>
            <a:ext cx="527684" cy="1905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00"/>
              </a:lnSpc>
            </a:pPr>
            <a:endParaRPr lang="en-US" altLang="en-US" sz="100"/>
          </a:p>
          <a:p>
            <a:pPr marL="12700" algn="l" rtl="0" eaLnBrk="0">
              <a:lnSpc>
                <a:spcPct val="98000"/>
              </a:lnSpc>
            </a:pPr>
            <a:r>
              <a:rPr sz="1100" spc="60"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2022</a:t>
            </a:r>
            <a:r>
              <a:rPr sz="1100" spc="30"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年</a:t>
            </a:r>
            <a:endParaRPr lang="en-US" altLang="en-US" sz="1100"/>
          </a:p>
        </p:txBody>
      </p:sp>
      <p:sp>
        <p:nvSpPr>
          <p:cNvPr id="179" name="textbox 179"/>
          <p:cNvSpPr/>
          <p:nvPr/>
        </p:nvSpPr>
        <p:spPr>
          <a:xfrm>
            <a:off x="9175874" y="2627843"/>
            <a:ext cx="273684" cy="3340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000"/>
              </a:lnSpc>
            </a:pPr>
            <a:endParaRPr lang="en-US" altLang="en-US" sz="100"/>
          </a:p>
          <a:p>
            <a:pPr marL="60325" indent="-47625" algn="l" rtl="0" eaLnBrk="0">
              <a:lnSpc>
                <a:spcPct val="112000"/>
              </a:lnSpc>
            </a:pPr>
            <a:r>
              <a:rPr sz="900" spc="4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11</a:t>
            </a:r>
            <a:r>
              <a:rPr sz="900" spc="1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</a:t>
            </a:r>
            <a:r>
              <a:rPr sz="900" spc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900" spc="2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(5</a:t>
            </a:r>
            <a:r>
              <a:rPr sz="900" spc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)</a:t>
            </a:r>
            <a:endParaRPr lang="en-US" altLang="en-US" sz="900"/>
          </a:p>
        </p:txBody>
      </p:sp>
      <p:sp>
        <p:nvSpPr>
          <p:cNvPr id="180" name="textbox 180"/>
          <p:cNvSpPr/>
          <p:nvPr/>
        </p:nvSpPr>
        <p:spPr>
          <a:xfrm>
            <a:off x="8777411" y="3462868"/>
            <a:ext cx="273684" cy="3340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000"/>
              </a:lnSpc>
            </a:pPr>
            <a:endParaRPr lang="en-US" altLang="en-US" sz="100"/>
          </a:p>
          <a:p>
            <a:pPr marL="60325" indent="-47625" algn="l" rtl="0" eaLnBrk="0">
              <a:lnSpc>
                <a:spcPct val="112000"/>
              </a:lnSpc>
            </a:pPr>
            <a:r>
              <a:rPr sz="900" spc="4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13</a:t>
            </a:r>
            <a:r>
              <a:rPr sz="900" spc="1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</a:t>
            </a:r>
            <a:r>
              <a:rPr sz="900" spc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900" spc="2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(6</a:t>
            </a:r>
            <a:r>
              <a:rPr sz="900" spc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)</a:t>
            </a:r>
            <a:endParaRPr lang="en-US" altLang="en-US" sz="900"/>
          </a:p>
        </p:txBody>
      </p:sp>
      <p:sp>
        <p:nvSpPr>
          <p:cNvPr id="181" name="textbox 181"/>
          <p:cNvSpPr/>
          <p:nvPr/>
        </p:nvSpPr>
        <p:spPr>
          <a:xfrm>
            <a:off x="9341363" y="5498013"/>
            <a:ext cx="404495" cy="1619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000"/>
              </a:lnSpc>
            </a:pPr>
            <a:endParaRPr lang="en-US" altLang="en-US" sz="100"/>
          </a:p>
          <a:p>
            <a:pPr marL="12700" algn="l" rtl="0" eaLnBrk="0">
              <a:lnSpc>
                <a:spcPct val="99000"/>
              </a:lnSpc>
            </a:pPr>
            <a:r>
              <a:rPr sz="900" spc="100"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瑞交</a:t>
            </a:r>
            <a:r>
              <a:rPr sz="900" spc="80"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所</a:t>
            </a:r>
            <a:endParaRPr lang="en-US" altLang="en-US" sz="900"/>
          </a:p>
        </p:txBody>
      </p:sp>
      <p:sp>
        <p:nvSpPr>
          <p:cNvPr id="182" name="textbox 182"/>
          <p:cNvSpPr/>
          <p:nvPr/>
        </p:nvSpPr>
        <p:spPr>
          <a:xfrm>
            <a:off x="8447142" y="6012846"/>
            <a:ext cx="404495" cy="1619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000"/>
              </a:lnSpc>
            </a:pPr>
            <a:endParaRPr lang="en-US" altLang="en-US" sz="100"/>
          </a:p>
          <a:p>
            <a:pPr marL="12700" algn="l" rtl="0" eaLnBrk="0">
              <a:lnSpc>
                <a:spcPct val="99000"/>
              </a:lnSpc>
            </a:pPr>
            <a:r>
              <a:rPr sz="900" spc="1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港交</a:t>
            </a:r>
            <a:r>
              <a:rPr sz="900" spc="8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所</a:t>
            </a:r>
            <a:endParaRPr lang="en-US" altLang="en-US" sz="900"/>
          </a:p>
        </p:txBody>
      </p:sp>
      <p:sp>
        <p:nvSpPr>
          <p:cNvPr id="183" name="textbox 183"/>
          <p:cNvSpPr/>
          <p:nvPr/>
        </p:nvSpPr>
        <p:spPr>
          <a:xfrm>
            <a:off x="2723565" y="4920805"/>
            <a:ext cx="411480" cy="1784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000"/>
              </a:lnSpc>
            </a:pPr>
            <a:endParaRPr lang="en-US" altLang="en-US" sz="100"/>
          </a:p>
          <a:p>
            <a:pPr marL="12700" algn="l" rtl="0" eaLnBrk="0">
              <a:lnSpc>
                <a:spcPct val="91000"/>
              </a:lnSpc>
            </a:pPr>
            <a:r>
              <a:rPr sz="1100" spc="4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63.0</a:t>
            </a:r>
            <a:r>
              <a:rPr sz="1100" spc="3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</a:t>
            </a:r>
            <a:endParaRPr lang="en-US" altLang="en-US" sz="1100"/>
          </a:p>
        </p:txBody>
      </p:sp>
      <p:sp>
        <p:nvSpPr>
          <p:cNvPr id="184" name="textbox 184"/>
          <p:cNvSpPr/>
          <p:nvPr/>
        </p:nvSpPr>
        <p:spPr>
          <a:xfrm>
            <a:off x="10255178" y="5980898"/>
            <a:ext cx="404495" cy="1606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000"/>
              </a:lnSpc>
            </a:pPr>
            <a:endParaRPr lang="en-US" altLang="en-US" sz="100"/>
          </a:p>
          <a:p>
            <a:pPr marL="12700" algn="l" rtl="0" eaLnBrk="0">
              <a:lnSpc>
                <a:spcPct val="98000"/>
              </a:lnSpc>
            </a:pPr>
            <a:r>
              <a:rPr sz="900" spc="1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科创</a:t>
            </a:r>
            <a:r>
              <a:rPr sz="900" spc="8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板</a:t>
            </a:r>
            <a:endParaRPr lang="en-US" altLang="en-US" sz="900"/>
          </a:p>
        </p:txBody>
      </p:sp>
      <p:sp>
        <p:nvSpPr>
          <p:cNvPr id="185" name="rect"/>
          <p:cNvSpPr/>
          <p:nvPr/>
        </p:nvSpPr>
        <p:spPr>
          <a:xfrm>
            <a:off x="726948" y="2642616"/>
            <a:ext cx="214884" cy="161543"/>
          </a:xfrm>
          <a:prstGeom prst="rect">
            <a:avLst/>
          </a:prstGeom>
          <a:solidFill>
            <a:srgbClr val="004D7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6" name="textbox 186"/>
          <p:cNvSpPr/>
          <p:nvPr/>
        </p:nvSpPr>
        <p:spPr>
          <a:xfrm>
            <a:off x="9400492" y="5090690"/>
            <a:ext cx="175260" cy="1885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285"/>
              </a:lnSpc>
            </a:pPr>
            <a:r>
              <a:rPr sz="900" spc="2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(2</a:t>
            </a:r>
            <a:r>
              <a:rPr sz="9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)</a:t>
            </a:r>
            <a:endParaRPr lang="en-US" altLang="en-US" sz="900"/>
          </a:p>
        </p:txBody>
      </p:sp>
      <p:pic>
        <p:nvPicPr>
          <p:cNvPr id="187" name="picture 18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11943715" y="2014537"/>
            <a:ext cx="7619" cy="2863850"/>
          </a:xfrm>
          <a:prstGeom prst="rect">
            <a:avLst/>
          </a:prstGeom>
        </p:spPr>
      </p:pic>
      <p:sp>
        <p:nvSpPr>
          <p:cNvPr id="188" name="rect"/>
          <p:cNvSpPr/>
          <p:nvPr/>
        </p:nvSpPr>
        <p:spPr>
          <a:xfrm>
            <a:off x="1030287" y="5929312"/>
            <a:ext cx="2257425" cy="9525"/>
          </a:xfrm>
          <a:prstGeom prst="rect">
            <a:avLst/>
          </a:pr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9" name="textbox 189"/>
          <p:cNvSpPr/>
          <p:nvPr/>
        </p:nvSpPr>
        <p:spPr>
          <a:xfrm>
            <a:off x="5728347" y="4313618"/>
            <a:ext cx="197485" cy="1790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00"/>
              </a:lnSpc>
            </a:pPr>
            <a:endParaRPr lang="en-US" altLang="en-US" sz="100"/>
          </a:p>
          <a:p>
            <a:pPr marL="12700" algn="l" rtl="0" eaLnBrk="0">
              <a:lnSpc>
                <a:spcPct val="91000"/>
              </a:lnSpc>
            </a:pPr>
            <a:r>
              <a:rPr sz="1100" spc="4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8</a:t>
            </a:r>
            <a:r>
              <a:rPr sz="1100" spc="2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endParaRPr lang="en-US" altLang="en-US" sz="1100"/>
          </a:p>
        </p:txBody>
      </p:sp>
      <p:pic>
        <p:nvPicPr>
          <p:cNvPr id="190" name="picture 190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9510750" y="4561370"/>
            <a:ext cx="208077" cy="98247"/>
          </a:xfrm>
          <a:prstGeom prst="rect">
            <a:avLst/>
          </a:prstGeom>
        </p:spPr>
      </p:pic>
      <p:sp>
        <p:nvSpPr>
          <p:cNvPr id="191" name="textbox 191"/>
          <p:cNvSpPr/>
          <p:nvPr/>
        </p:nvSpPr>
        <p:spPr>
          <a:xfrm>
            <a:off x="5610516" y="4313618"/>
            <a:ext cx="99060" cy="1790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00"/>
              </a:lnSpc>
            </a:pPr>
            <a:endParaRPr lang="en-US" altLang="en-US" sz="100"/>
          </a:p>
          <a:p>
            <a:pPr marL="12700" algn="l" rtl="0" eaLnBrk="0">
              <a:lnSpc>
                <a:spcPct val="91000"/>
              </a:lnSpc>
            </a:pPr>
            <a:r>
              <a:rPr sz="11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endParaRPr lang="en-US" altLang="en-US" sz="1100"/>
          </a:p>
        </p:txBody>
      </p:sp>
      <p:sp>
        <p:nvSpPr>
          <p:cNvPr id="192" name="textbox 192"/>
          <p:cNvSpPr/>
          <p:nvPr/>
        </p:nvSpPr>
        <p:spPr>
          <a:xfrm>
            <a:off x="6705637" y="4374908"/>
            <a:ext cx="99060" cy="1790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00"/>
              </a:lnSpc>
            </a:pPr>
            <a:endParaRPr lang="en-US" altLang="en-US" sz="100"/>
          </a:p>
          <a:p>
            <a:pPr marL="12700" algn="l" rtl="0" eaLnBrk="0">
              <a:lnSpc>
                <a:spcPct val="91000"/>
              </a:lnSpc>
            </a:pPr>
            <a:r>
              <a:rPr sz="11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endParaRPr lang="en-US" alt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3" name="textbox 193"/>
          <p:cNvSpPr/>
          <p:nvPr/>
        </p:nvSpPr>
        <p:spPr>
          <a:xfrm>
            <a:off x="5060950" y="1437030"/>
            <a:ext cx="2206625" cy="46297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3000"/>
              </a:lnSpc>
            </a:pPr>
            <a:endParaRPr lang="en-US" altLang="en-US" sz="700"/>
          </a:p>
          <a:p>
            <a:pPr algn="l" rtl="0" eaLnBrk="0">
              <a:lnSpc>
                <a:spcPct val="6000"/>
              </a:lnSpc>
            </a:pPr>
            <a:endParaRPr lang="en-US" altLang="en-US" sz="100"/>
          </a:p>
          <a:p>
            <a:pPr marL="1509395" algn="l" rtl="0" eaLnBrk="0">
              <a:lnSpc>
                <a:spcPct val="92000"/>
              </a:lnSpc>
              <a:tabLst>
                <a:tab pos="1565910"/>
              </a:tabLst>
            </a:pPr>
            <a:r>
              <a:rPr sz="11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	</a:t>
            </a:r>
            <a:r>
              <a:rPr sz="1100" spc="5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278,0</a:t>
            </a:r>
            <a:r>
              <a:rPr sz="11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endParaRPr lang="en-US" altLang="en-US" sz="1100"/>
          </a:p>
          <a:p>
            <a:pPr marL="825500" indent="479425" algn="l" rtl="0" eaLnBrk="0">
              <a:lnSpc>
                <a:spcPct val="260000"/>
              </a:lnSpc>
              <a:spcBef>
                <a:spcPts val="1225"/>
              </a:spcBef>
              <a:tabLst>
                <a:tab pos="887730"/>
                <a:tab pos="889635"/>
                <a:tab pos="1144905"/>
                <a:tab pos="1367155"/>
              </a:tabLst>
            </a:pPr>
            <a:r>
              <a:rPr sz="11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	</a:t>
            </a:r>
            <a:r>
              <a:rPr sz="1100" spc="4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181,3</a:t>
            </a:r>
            <a:r>
              <a:rPr sz="11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         			</a:t>
            </a:r>
            <a:r>
              <a:rPr sz="1100" spc="6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158,9</a:t>
            </a:r>
            <a:r>
              <a:rPr sz="1100" spc="1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4</a:t>
            </a:r>
            <a:r>
              <a:rPr sz="11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          		</a:t>
            </a:r>
            <a:r>
              <a:rPr sz="1100" spc="6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123,0</a:t>
            </a:r>
            <a:r>
              <a:rPr sz="11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6                   	</a:t>
            </a:r>
            <a:r>
              <a:rPr sz="1100" spc="4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114,0</a:t>
            </a:r>
            <a:r>
              <a:rPr sz="11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</a:t>
            </a:r>
            <a:endParaRPr lang="en-US" altLang="en-US" sz="1100"/>
          </a:p>
          <a:p>
            <a:pPr algn="l" rtl="0" eaLnBrk="0">
              <a:lnSpc>
                <a:spcPct val="182000"/>
              </a:lnSpc>
            </a:pPr>
            <a:endParaRPr lang="en-US" altLang="en-US" sz="1000"/>
          </a:p>
          <a:p>
            <a:pPr marL="340995" algn="l" rtl="0" eaLnBrk="0">
              <a:lnSpc>
                <a:spcPct val="92000"/>
              </a:lnSpc>
              <a:spcBef>
                <a:spcPts val="340"/>
              </a:spcBef>
              <a:tabLst>
                <a:tab pos="389890"/>
              </a:tabLst>
            </a:pPr>
            <a:r>
              <a:rPr sz="11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	</a:t>
            </a:r>
            <a:r>
              <a:rPr sz="1100" spc="6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46,0</a:t>
            </a:r>
            <a:r>
              <a:rPr sz="1100" spc="1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8</a:t>
            </a:r>
            <a:endParaRPr lang="en-US" altLang="en-US" sz="1100"/>
          </a:p>
          <a:p>
            <a:pPr marL="306705" algn="l" rtl="0" eaLnBrk="0">
              <a:lnSpc>
                <a:spcPts val="2770"/>
              </a:lnSpc>
              <a:spcBef>
                <a:spcPts val="845"/>
              </a:spcBef>
              <a:tabLst>
                <a:tab pos="354965"/>
              </a:tabLst>
            </a:pPr>
            <a:r>
              <a:rPr sz="11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	</a:t>
            </a:r>
            <a:r>
              <a:rPr sz="1100" spc="6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41,2</a:t>
            </a:r>
            <a:r>
              <a:rPr sz="1100" spc="1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endParaRPr lang="en-US" altLang="en-US" sz="1100"/>
          </a:p>
          <a:p>
            <a:pPr marL="105410" algn="l" rtl="0" eaLnBrk="0">
              <a:lnSpc>
                <a:spcPts val="2770"/>
              </a:lnSpc>
              <a:spcBef>
                <a:spcPts val="970"/>
              </a:spcBef>
              <a:tabLst>
                <a:tab pos="167005"/>
              </a:tabLst>
            </a:pPr>
            <a:r>
              <a:rPr sz="11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	</a:t>
            </a:r>
            <a:r>
              <a:rPr sz="1100" spc="3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13,0</a:t>
            </a:r>
            <a:r>
              <a:rPr sz="1100" spc="2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</a:t>
            </a:r>
            <a:endParaRPr lang="en-US" altLang="en-US" sz="1100"/>
          </a:p>
          <a:p>
            <a:pPr marL="67945" algn="l" rtl="0" eaLnBrk="0">
              <a:lnSpc>
                <a:spcPts val="2765"/>
              </a:lnSpc>
              <a:spcBef>
                <a:spcPts val="975"/>
              </a:spcBef>
              <a:tabLst>
                <a:tab pos="123825"/>
              </a:tabLst>
            </a:pPr>
            <a:r>
              <a:rPr sz="11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	</a:t>
            </a:r>
            <a:r>
              <a:rPr sz="1100" spc="4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7,7</a:t>
            </a:r>
            <a:r>
              <a:rPr sz="1100" spc="2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8</a:t>
            </a:r>
            <a:endParaRPr lang="en-US" altLang="en-US" sz="1100"/>
          </a:p>
          <a:p>
            <a:pPr algn="l" rtl="0" eaLnBrk="0">
              <a:lnSpc>
                <a:spcPct val="190000"/>
              </a:lnSpc>
            </a:pPr>
            <a:endParaRPr lang="en-US" altLang="en-US" sz="1000"/>
          </a:p>
          <a:p>
            <a:pPr algn="l" rtl="0" eaLnBrk="0">
              <a:lnSpc>
                <a:spcPct val="147000"/>
              </a:lnSpc>
            </a:pPr>
            <a:endParaRPr lang="en-US" altLang="en-US" sz="200"/>
          </a:p>
          <a:p>
            <a:pPr marL="50165" algn="l" rtl="0" eaLnBrk="0">
              <a:lnSpc>
                <a:spcPts val="1855"/>
              </a:lnSpc>
              <a:spcBef>
                <a:spcPct val="0"/>
              </a:spcBef>
              <a:tabLst>
                <a:tab pos="111125"/>
              </a:tabLst>
            </a:pPr>
            <a:r>
              <a:rPr sz="11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	</a:t>
            </a:r>
            <a:r>
              <a:rPr sz="1800" spc="20" baseline="380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5,24</a:t>
            </a:r>
            <a:r>
              <a:rPr sz="1100" spc="2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       </a:t>
            </a:r>
            <a:r>
              <a:rPr sz="11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</a:t>
            </a:r>
            <a:r>
              <a:rPr sz="1800" spc="0" baseline="40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IPO金额</a:t>
            </a:r>
            <a:r>
              <a:rPr sz="11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</a:t>
            </a:r>
            <a:r>
              <a:rPr sz="1800" spc="0" baseline="40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(万美元)</a:t>
            </a:r>
            <a:endParaRPr lang="en-US" altLang="en-US" sz="1170"/>
          </a:p>
        </p:txBody>
      </p:sp>
      <p:sp>
        <p:nvSpPr>
          <p:cNvPr id="194" name="path"/>
          <p:cNvSpPr/>
          <p:nvPr/>
        </p:nvSpPr>
        <p:spPr>
          <a:xfrm>
            <a:off x="6078535" y="5887211"/>
            <a:ext cx="214884" cy="160020"/>
          </a:xfrm>
          <a:custGeom>
            <a:rect l="0" t="0" r="0" b="0"/>
            <a:pathLst>
              <a:path w="338" h="251">
                <a:moveTo>
                  <a:pt x="0" y="0"/>
                </a:moveTo>
                <a:lnTo>
                  <a:pt x="338" y="0"/>
                </a:lnTo>
                <a:lnTo>
                  <a:pt x="338" y="252"/>
                </a:lnTo>
                <a:lnTo>
                  <a:pt x="0" y="252"/>
                </a:lnTo>
                <a:lnTo>
                  <a:pt x="0" y="0"/>
                </a:lnTo>
                <a:close/>
              </a:path>
            </a:pathLst>
          </a:custGeom>
          <a:solidFill>
            <a:srgbClr val="C3CFE1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5" name="path"/>
          <p:cNvSpPr/>
          <p:nvPr/>
        </p:nvSpPr>
        <p:spPr>
          <a:xfrm>
            <a:off x="5073650" y="5768213"/>
            <a:ext cx="37312" cy="263613"/>
          </a:xfrm>
          <a:custGeom>
            <a:rect l="0" t="0" r="0" b="0"/>
            <a:pathLst>
              <a:path w="57" h="415">
                <a:moveTo>
                  <a:pt x="0" y="0"/>
                </a:moveTo>
                <a:lnTo>
                  <a:pt x="58" y="0"/>
                </a:lnTo>
                <a:lnTo>
                  <a:pt x="58" y="415"/>
                </a:lnTo>
                <a:lnTo>
                  <a:pt x="0" y="415"/>
                </a:lnTo>
                <a:lnTo>
                  <a:pt x="0" y="0"/>
                </a:lnTo>
                <a:close/>
              </a:path>
            </a:pathLst>
          </a:custGeom>
          <a:solidFill>
            <a:srgbClr val="C3CFE1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6" name="path"/>
          <p:cNvSpPr/>
          <p:nvPr/>
        </p:nvSpPr>
        <p:spPr>
          <a:xfrm>
            <a:off x="5073650" y="5293715"/>
            <a:ext cx="55473" cy="263613"/>
          </a:xfrm>
          <a:custGeom>
            <a:rect l="0" t="0" r="0" b="0"/>
            <a:pathLst>
              <a:path w="87" h="415">
                <a:moveTo>
                  <a:pt x="0" y="0"/>
                </a:moveTo>
                <a:lnTo>
                  <a:pt x="87" y="0"/>
                </a:lnTo>
                <a:lnTo>
                  <a:pt x="87" y="415"/>
                </a:lnTo>
                <a:lnTo>
                  <a:pt x="0" y="415"/>
                </a:lnTo>
                <a:lnTo>
                  <a:pt x="0" y="0"/>
                </a:lnTo>
                <a:close/>
              </a:path>
            </a:pathLst>
          </a:custGeom>
          <a:solidFill>
            <a:srgbClr val="C3CFE1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7" name="path"/>
          <p:cNvSpPr/>
          <p:nvPr/>
        </p:nvSpPr>
        <p:spPr>
          <a:xfrm>
            <a:off x="5073650" y="4819205"/>
            <a:ext cx="92633" cy="263613"/>
          </a:xfrm>
          <a:custGeom>
            <a:rect l="0" t="0" r="0" b="0"/>
            <a:pathLst>
              <a:path w="145" h="415">
                <a:moveTo>
                  <a:pt x="0" y="0"/>
                </a:moveTo>
                <a:lnTo>
                  <a:pt x="145" y="0"/>
                </a:lnTo>
                <a:lnTo>
                  <a:pt x="145" y="415"/>
                </a:lnTo>
                <a:lnTo>
                  <a:pt x="0" y="415"/>
                </a:lnTo>
                <a:lnTo>
                  <a:pt x="0" y="0"/>
                </a:lnTo>
                <a:close/>
              </a:path>
            </a:pathLst>
          </a:custGeom>
          <a:solidFill>
            <a:srgbClr val="C3CFE1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8" name="path"/>
          <p:cNvSpPr/>
          <p:nvPr/>
        </p:nvSpPr>
        <p:spPr>
          <a:xfrm>
            <a:off x="5073650" y="4344708"/>
            <a:ext cx="293713" cy="263613"/>
          </a:xfrm>
          <a:custGeom>
            <a:rect l="0" t="0" r="0" b="0"/>
            <a:pathLst>
              <a:path w="462" h="415">
                <a:moveTo>
                  <a:pt x="0" y="0"/>
                </a:moveTo>
                <a:lnTo>
                  <a:pt x="462" y="0"/>
                </a:lnTo>
                <a:lnTo>
                  <a:pt x="462" y="415"/>
                </a:lnTo>
                <a:lnTo>
                  <a:pt x="0" y="415"/>
                </a:lnTo>
                <a:lnTo>
                  <a:pt x="0" y="0"/>
                </a:lnTo>
                <a:close/>
              </a:path>
            </a:pathLst>
          </a:custGeom>
          <a:solidFill>
            <a:srgbClr val="C3CFE1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9" name="path"/>
          <p:cNvSpPr/>
          <p:nvPr/>
        </p:nvSpPr>
        <p:spPr>
          <a:xfrm>
            <a:off x="5073650" y="3870198"/>
            <a:ext cx="328460" cy="263613"/>
          </a:xfrm>
          <a:custGeom>
            <a:rect l="0" t="0" r="0" b="0"/>
            <a:pathLst>
              <a:path w="517" h="415">
                <a:moveTo>
                  <a:pt x="0" y="0"/>
                </a:moveTo>
                <a:lnTo>
                  <a:pt x="517" y="0"/>
                </a:lnTo>
                <a:lnTo>
                  <a:pt x="517" y="415"/>
                </a:lnTo>
                <a:lnTo>
                  <a:pt x="0" y="415"/>
                </a:lnTo>
                <a:lnTo>
                  <a:pt x="0" y="0"/>
                </a:lnTo>
                <a:close/>
              </a:path>
            </a:pathLst>
          </a:custGeom>
          <a:solidFill>
            <a:srgbClr val="C3CFE1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0" name="path"/>
          <p:cNvSpPr/>
          <p:nvPr/>
        </p:nvSpPr>
        <p:spPr>
          <a:xfrm>
            <a:off x="5073650" y="3395700"/>
            <a:ext cx="812634" cy="263613"/>
          </a:xfrm>
          <a:custGeom>
            <a:rect l="0" t="0" r="0" b="0"/>
            <a:pathLst>
              <a:path w="1279" h="415">
                <a:moveTo>
                  <a:pt x="0" y="0"/>
                </a:moveTo>
                <a:lnTo>
                  <a:pt x="1279" y="0"/>
                </a:lnTo>
                <a:lnTo>
                  <a:pt x="1279" y="415"/>
                </a:lnTo>
                <a:lnTo>
                  <a:pt x="0" y="415"/>
                </a:lnTo>
                <a:lnTo>
                  <a:pt x="0" y="0"/>
                </a:lnTo>
                <a:close/>
              </a:path>
            </a:pathLst>
          </a:custGeom>
          <a:solidFill>
            <a:srgbClr val="C3CFE1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1" name="path"/>
          <p:cNvSpPr/>
          <p:nvPr/>
        </p:nvSpPr>
        <p:spPr>
          <a:xfrm>
            <a:off x="5073650" y="2921190"/>
            <a:ext cx="877074" cy="263613"/>
          </a:xfrm>
          <a:custGeom>
            <a:rect l="0" t="0" r="0" b="0"/>
            <a:pathLst>
              <a:path w="1381" h="415">
                <a:moveTo>
                  <a:pt x="0" y="0"/>
                </a:moveTo>
                <a:lnTo>
                  <a:pt x="1381" y="0"/>
                </a:lnTo>
                <a:lnTo>
                  <a:pt x="1381" y="415"/>
                </a:lnTo>
                <a:lnTo>
                  <a:pt x="0" y="415"/>
                </a:lnTo>
                <a:lnTo>
                  <a:pt x="0" y="0"/>
                </a:lnTo>
                <a:close/>
              </a:path>
            </a:pathLst>
          </a:custGeom>
          <a:solidFill>
            <a:srgbClr val="C3CFE1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2" name="path"/>
          <p:cNvSpPr/>
          <p:nvPr/>
        </p:nvSpPr>
        <p:spPr>
          <a:xfrm>
            <a:off x="5073650" y="2446693"/>
            <a:ext cx="1132840" cy="263614"/>
          </a:xfrm>
          <a:custGeom>
            <a:rect l="0" t="0" r="0" b="0"/>
            <a:pathLst>
              <a:path w="1784" h="415">
                <a:moveTo>
                  <a:pt x="0" y="0"/>
                </a:moveTo>
                <a:lnTo>
                  <a:pt x="1784" y="0"/>
                </a:lnTo>
                <a:lnTo>
                  <a:pt x="1784" y="415"/>
                </a:lnTo>
                <a:lnTo>
                  <a:pt x="0" y="415"/>
                </a:lnTo>
                <a:lnTo>
                  <a:pt x="0" y="0"/>
                </a:lnTo>
                <a:close/>
              </a:path>
            </a:pathLst>
          </a:custGeom>
          <a:solidFill>
            <a:srgbClr val="C3CFE1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3" name="path"/>
          <p:cNvSpPr/>
          <p:nvPr/>
        </p:nvSpPr>
        <p:spPr>
          <a:xfrm>
            <a:off x="5073650" y="1972182"/>
            <a:ext cx="1292225" cy="263614"/>
          </a:xfrm>
          <a:custGeom>
            <a:rect l="0" t="0" r="0" b="0"/>
            <a:pathLst>
              <a:path w="2034" h="415">
                <a:moveTo>
                  <a:pt x="0" y="0"/>
                </a:moveTo>
                <a:lnTo>
                  <a:pt x="2035" y="0"/>
                </a:lnTo>
                <a:lnTo>
                  <a:pt x="2035" y="415"/>
                </a:lnTo>
                <a:lnTo>
                  <a:pt x="0" y="415"/>
                </a:lnTo>
                <a:lnTo>
                  <a:pt x="0" y="0"/>
                </a:lnTo>
                <a:close/>
              </a:path>
            </a:pathLst>
          </a:custGeom>
          <a:solidFill>
            <a:srgbClr val="C3CFE1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4" name="picture 20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5073650" y="1449730"/>
            <a:ext cx="1497012" cy="359676"/>
          </a:xfrm>
          <a:prstGeom prst="rect">
            <a:avLst/>
          </a:prstGeom>
        </p:spPr>
      </p:pic>
      <p:sp>
        <p:nvSpPr>
          <p:cNvPr id="205" name="textbox 205"/>
          <p:cNvSpPr/>
          <p:nvPr/>
        </p:nvSpPr>
        <p:spPr>
          <a:xfrm>
            <a:off x="397763" y="184886"/>
            <a:ext cx="7230109" cy="7493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000"/>
              </a:lnSpc>
            </a:pPr>
            <a:endParaRPr lang="en-US" altLang="en-US" sz="100"/>
          </a:p>
          <a:p>
            <a:pPr marL="15875" indent="-3175" algn="l" rtl="0" eaLnBrk="0">
              <a:lnSpc>
                <a:spcPct val="103000"/>
              </a:lnSpc>
            </a:pPr>
            <a:r>
              <a:rPr sz="2300" spc="-20">
                <a:ln w="6350" cap="flat" cmpd="sng">
                  <a:solidFill>
                    <a:srgbClr val="0570A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570A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创新药、</a:t>
            </a:r>
            <a:r>
              <a:rPr sz="2300" spc="-20">
                <a:solidFill>
                  <a:srgbClr val="0570A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</a:t>
            </a:r>
            <a:r>
              <a:rPr sz="2300" spc="-20">
                <a:ln w="6350" cap="flat" cmpd="sng">
                  <a:solidFill>
                    <a:srgbClr val="0570A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570A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传统制药、</a:t>
            </a:r>
            <a:r>
              <a:rPr sz="2300" spc="-20">
                <a:solidFill>
                  <a:srgbClr val="0570A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</a:t>
            </a:r>
            <a:r>
              <a:rPr sz="2300" spc="-20">
                <a:ln w="6350" cap="flat" cmpd="sng">
                  <a:solidFill>
                    <a:srgbClr val="0570A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570A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医药供应链等赛道占据</a:t>
            </a:r>
            <a:r>
              <a:rPr sz="2300" spc="0">
                <a:ln w="6350" cap="flat" cmpd="sng">
                  <a:solidFill>
                    <a:srgbClr val="0570A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570A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IPO主流；</a:t>
            </a:r>
            <a:r>
              <a:rPr sz="2300" spc="0">
                <a:solidFill>
                  <a:srgbClr val="0570A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</a:t>
            </a:r>
            <a:r>
              <a:rPr sz="2300" spc="20">
                <a:ln w="6350" cap="flat" cmpd="sng">
                  <a:solidFill>
                    <a:srgbClr val="0570A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570A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和抗体药物</a:t>
            </a:r>
            <a:r>
              <a:rPr sz="2300" spc="0">
                <a:ln w="6350" cap="flat" cmpd="sng">
                  <a:solidFill>
                    <a:srgbClr val="0570A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570A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IPO</a:t>
            </a:r>
            <a:r>
              <a:rPr sz="2300" spc="20">
                <a:ln w="6350" cap="flat" cmpd="sng">
                  <a:solidFill>
                    <a:srgbClr val="0570A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570A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为主</a:t>
            </a:r>
            <a:r>
              <a:rPr sz="2300" spc="20">
                <a:solidFill>
                  <a:srgbClr val="0570A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2300" spc="20">
                <a:ln w="6350" cap="flat" cmpd="sng">
                  <a:solidFill>
                    <a:srgbClr val="0570A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570A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，疫苗和偶联</a:t>
            </a:r>
            <a:r>
              <a:rPr sz="2300" spc="10">
                <a:ln w="6350" cap="flat" cmpd="sng">
                  <a:solidFill>
                    <a:srgbClr val="0570A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570A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药</a:t>
            </a:r>
            <a:r>
              <a:rPr sz="2300" spc="0">
                <a:ln w="6350" cap="flat" cmpd="sng">
                  <a:solidFill>
                    <a:srgbClr val="0570A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570A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物赛道表现亮眼，</a:t>
            </a:r>
            <a:endParaRPr lang="en-US" altLang="en-US" sz="2300"/>
          </a:p>
        </p:txBody>
      </p:sp>
      <p:sp>
        <p:nvSpPr>
          <p:cNvPr id="206" name="textbox 206"/>
          <p:cNvSpPr/>
          <p:nvPr/>
        </p:nvSpPr>
        <p:spPr>
          <a:xfrm>
            <a:off x="2813811" y="2473502"/>
            <a:ext cx="1091564" cy="35312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000"/>
              </a:lnSpc>
            </a:pPr>
            <a:endParaRPr lang="en-US" altLang="en-US" sz="100"/>
          </a:p>
          <a:p>
            <a:pPr marL="13970" algn="l" rtl="0" eaLnBrk="0">
              <a:lnSpc>
                <a:spcPct val="98000"/>
              </a:lnSpc>
            </a:pPr>
            <a:r>
              <a:rPr sz="1100" spc="1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生物医药供应</a:t>
            </a:r>
            <a:r>
              <a:rPr sz="1100" spc="8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链</a:t>
            </a:r>
            <a:endParaRPr lang="en-US" altLang="en-US" sz="1100"/>
          </a:p>
          <a:p>
            <a:pPr algn="l" rtl="0" eaLnBrk="0">
              <a:lnSpc>
                <a:spcPct val="179000"/>
              </a:lnSpc>
            </a:pPr>
            <a:endParaRPr lang="en-US" altLang="en-US" sz="1000"/>
          </a:p>
          <a:p>
            <a:pPr marL="12700" algn="l" rtl="0" eaLnBrk="0">
              <a:lnSpc>
                <a:spcPct val="90000"/>
              </a:lnSpc>
              <a:spcBef>
                <a:spcPts val="330"/>
              </a:spcBef>
            </a:pPr>
            <a:r>
              <a:rPr sz="1100" spc="1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企业服</a:t>
            </a:r>
            <a:r>
              <a:rPr sz="1100" spc="9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务</a:t>
            </a:r>
            <a:endParaRPr lang="en-US" altLang="en-US" sz="1100"/>
          </a:p>
          <a:p>
            <a:pPr marL="26035" algn="l" rtl="0" eaLnBrk="0">
              <a:lnSpc>
                <a:spcPts val="3775"/>
              </a:lnSpc>
            </a:pPr>
            <a:r>
              <a:rPr sz="1100" spc="8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医疗器</a:t>
            </a:r>
            <a:r>
              <a:rPr sz="1100" spc="5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械</a:t>
            </a:r>
            <a:endParaRPr lang="en-US" altLang="en-US" sz="1100"/>
          </a:p>
          <a:p>
            <a:pPr marL="26035" algn="l" rtl="0" eaLnBrk="0">
              <a:lnSpc>
                <a:spcPts val="3750"/>
              </a:lnSpc>
            </a:pPr>
            <a:r>
              <a:rPr sz="1100" spc="8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医药商</a:t>
            </a:r>
            <a:r>
              <a:rPr sz="1100" spc="5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业</a:t>
            </a:r>
            <a:endParaRPr lang="en-US" altLang="en-US" sz="1100"/>
          </a:p>
          <a:p>
            <a:pPr marL="26035" algn="l" rtl="0" eaLnBrk="0">
              <a:lnSpc>
                <a:spcPts val="3785"/>
              </a:lnSpc>
            </a:pPr>
            <a:r>
              <a:rPr sz="1100" spc="8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医疗服</a:t>
            </a:r>
            <a:r>
              <a:rPr sz="1100" spc="5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务</a:t>
            </a:r>
            <a:endParaRPr lang="en-US" altLang="en-US" sz="1100"/>
          </a:p>
          <a:p>
            <a:pPr marL="13335" algn="l" rtl="0" eaLnBrk="0">
              <a:lnSpc>
                <a:spcPts val="3775"/>
              </a:lnSpc>
            </a:pPr>
            <a:r>
              <a:rPr sz="1100" spc="1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体外诊</a:t>
            </a:r>
            <a:r>
              <a:rPr sz="1100" spc="8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断</a:t>
            </a:r>
            <a:endParaRPr lang="en-US" altLang="en-US" sz="1100"/>
          </a:p>
          <a:p>
            <a:pPr marL="14605" algn="l" rtl="0" eaLnBrk="0">
              <a:lnSpc>
                <a:spcPts val="3765"/>
              </a:lnSpc>
            </a:pPr>
            <a:r>
              <a:rPr sz="1100" spc="1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人工智</a:t>
            </a:r>
            <a:r>
              <a:rPr sz="1100" spc="8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能</a:t>
            </a:r>
            <a:endParaRPr lang="en-US" altLang="en-US" sz="1100"/>
          </a:p>
          <a:p>
            <a:pPr marL="13970" algn="l" rtl="0" eaLnBrk="0">
              <a:lnSpc>
                <a:spcPts val="3785"/>
              </a:lnSpc>
            </a:pPr>
            <a:r>
              <a:rPr sz="1100" spc="1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其他业</a:t>
            </a:r>
            <a:r>
              <a:rPr sz="1100" spc="8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务</a:t>
            </a:r>
            <a:endParaRPr lang="en-US" altLang="en-US" sz="1100"/>
          </a:p>
        </p:txBody>
      </p:sp>
      <p:sp>
        <p:nvSpPr>
          <p:cNvPr id="207" name="textbox 207"/>
          <p:cNvSpPr/>
          <p:nvPr/>
        </p:nvSpPr>
        <p:spPr>
          <a:xfrm>
            <a:off x="4350511" y="2473197"/>
            <a:ext cx="634365" cy="35121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00"/>
              </a:lnSpc>
            </a:pPr>
            <a:endParaRPr lang="en-US" altLang="en-US" sz="100"/>
          </a:p>
          <a:p>
            <a:pPr marL="12700" algn="l" rtl="0" eaLnBrk="0">
              <a:lnSpc>
                <a:spcPct val="90000"/>
              </a:lnSpc>
            </a:pPr>
            <a:r>
              <a:rPr sz="1100" spc="1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企业服</a:t>
            </a:r>
            <a:r>
              <a:rPr sz="1100" spc="9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务</a:t>
            </a:r>
            <a:endParaRPr lang="en-US" altLang="en-US" sz="1100"/>
          </a:p>
          <a:p>
            <a:pPr marL="13335" indent="635" algn="l" rtl="0" eaLnBrk="0">
              <a:lnSpc>
                <a:spcPct val="284000"/>
              </a:lnSpc>
              <a:spcBef>
                <a:spcPts val="20"/>
              </a:spcBef>
            </a:pPr>
            <a:r>
              <a:rPr sz="1100" spc="1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传统制</a:t>
            </a:r>
            <a:r>
              <a:rPr sz="1100" spc="8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药</a:t>
            </a:r>
            <a:r>
              <a:rPr sz="11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100" spc="1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医疗器</a:t>
            </a:r>
            <a:r>
              <a:rPr sz="1100" spc="8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械</a:t>
            </a:r>
            <a:r>
              <a:rPr sz="11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100" spc="1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医药商</a:t>
            </a:r>
            <a:r>
              <a:rPr sz="1100" spc="8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业</a:t>
            </a:r>
            <a:r>
              <a:rPr sz="11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100" spc="1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医疗服</a:t>
            </a:r>
            <a:r>
              <a:rPr sz="1100" spc="8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务</a:t>
            </a:r>
            <a:r>
              <a:rPr sz="11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100" spc="1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其他业</a:t>
            </a:r>
            <a:r>
              <a:rPr sz="1100" spc="8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务</a:t>
            </a:r>
            <a:r>
              <a:rPr sz="11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100" spc="1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人工智</a:t>
            </a:r>
            <a:r>
              <a:rPr sz="1100" spc="8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能</a:t>
            </a:r>
            <a:r>
              <a:rPr sz="11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100" spc="1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体外诊</a:t>
            </a:r>
            <a:r>
              <a:rPr sz="1100" spc="8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断</a:t>
            </a:r>
            <a:endParaRPr lang="en-US" altLang="en-US" sz="1100"/>
          </a:p>
        </p:txBody>
      </p:sp>
      <p:sp>
        <p:nvSpPr>
          <p:cNvPr id="208" name="textbox 208"/>
          <p:cNvSpPr/>
          <p:nvPr/>
        </p:nvSpPr>
        <p:spPr>
          <a:xfrm>
            <a:off x="7655177" y="247370"/>
            <a:ext cx="2767329" cy="6864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000"/>
              </a:lnSpc>
            </a:pPr>
            <a:endParaRPr lang="en-US" altLang="en-US" sz="100"/>
          </a:p>
          <a:p>
            <a:pPr marL="23495" indent="-10795" algn="l" rtl="0" eaLnBrk="0">
              <a:lnSpc>
                <a:spcPct val="94000"/>
              </a:lnSpc>
            </a:pPr>
            <a:r>
              <a:rPr sz="2300" spc="100">
                <a:ln w="6350" cap="flat" cmpd="sng">
                  <a:solidFill>
                    <a:srgbClr val="0570A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570A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创新药赛道以小分</a:t>
            </a:r>
            <a:r>
              <a:rPr sz="2300" spc="80">
                <a:ln w="6350" cap="flat" cmpd="sng">
                  <a:solidFill>
                    <a:srgbClr val="0570A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570A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子</a:t>
            </a:r>
            <a:r>
              <a:rPr sz="2300" spc="0">
                <a:solidFill>
                  <a:srgbClr val="0570A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2300" spc="0">
                <a:ln w="6350" cap="flat" cmpd="sng">
                  <a:solidFill>
                    <a:srgbClr val="0570A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570A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CGT</a:t>
            </a:r>
            <a:r>
              <a:rPr sz="2300" spc="240">
                <a:ln w="6350" cap="flat" cmpd="sng">
                  <a:solidFill>
                    <a:srgbClr val="0570A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570A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赛道</a:t>
            </a:r>
            <a:r>
              <a:rPr sz="2300" spc="0">
                <a:ln w="6350" cap="flat" cmpd="sng">
                  <a:solidFill>
                    <a:srgbClr val="0570A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570A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IPO</a:t>
            </a:r>
            <a:r>
              <a:rPr sz="2300" spc="240">
                <a:ln w="6350" cap="flat" cmpd="sng">
                  <a:solidFill>
                    <a:srgbClr val="0570A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570A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遇</a:t>
            </a:r>
            <a:r>
              <a:rPr sz="2300" spc="210">
                <a:ln w="6350" cap="flat" cmpd="sng">
                  <a:solidFill>
                    <a:srgbClr val="0570A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570A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冷</a:t>
            </a:r>
            <a:endParaRPr lang="en-US" altLang="en-US" sz="2300"/>
          </a:p>
        </p:txBody>
      </p:sp>
      <p:sp>
        <p:nvSpPr>
          <p:cNvPr id="209" name="textbox 209"/>
          <p:cNvSpPr/>
          <p:nvPr/>
        </p:nvSpPr>
        <p:spPr>
          <a:xfrm>
            <a:off x="7752460" y="3034982"/>
            <a:ext cx="2904489" cy="5067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000"/>
              </a:lnSpc>
            </a:pPr>
            <a:endParaRPr lang="en-US" altLang="en-US" sz="100"/>
          </a:p>
          <a:p>
            <a:pPr marL="73660" algn="l" rtl="0" eaLnBrk="0">
              <a:lnSpc>
                <a:spcPct val="98000"/>
              </a:lnSpc>
            </a:pPr>
            <a:r>
              <a:rPr sz="1100" spc="6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小分子     抗体药物       疫苗       </a:t>
            </a:r>
            <a:r>
              <a:rPr sz="1100" spc="2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偶</a:t>
            </a:r>
            <a:r>
              <a:rPr sz="11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联药物</a:t>
            </a:r>
            <a:endParaRPr lang="en-US" altLang="en-US" sz="1100"/>
          </a:p>
          <a:p>
            <a:pPr algn="l" rtl="0" eaLnBrk="0">
              <a:lnSpc>
                <a:spcPct val="110000"/>
              </a:lnSpc>
            </a:pPr>
            <a:endParaRPr lang="en-US" altLang="en-US" sz="900"/>
          </a:p>
          <a:p>
            <a:pPr algn="l" rtl="0" eaLnBrk="0">
              <a:lnSpc>
                <a:spcPct val="7000"/>
              </a:lnSpc>
            </a:pPr>
            <a:endParaRPr lang="en-US" altLang="en-US" sz="100"/>
          </a:p>
          <a:p>
            <a:pPr marL="12700" algn="l" rtl="0" eaLnBrk="0">
              <a:lnSpc>
                <a:spcPct val="98000"/>
              </a:lnSpc>
            </a:pPr>
            <a:r>
              <a:rPr sz="1100" spc="6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抗体药物     小分子     偶联药物      </a:t>
            </a:r>
            <a:r>
              <a:rPr sz="1100" spc="4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1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疫苗</a:t>
            </a:r>
            <a:endParaRPr lang="en-US" altLang="en-US" sz="1100"/>
          </a:p>
        </p:txBody>
      </p:sp>
      <p:sp>
        <p:nvSpPr>
          <p:cNvPr id="210" name="rect"/>
          <p:cNvSpPr/>
          <p:nvPr/>
        </p:nvSpPr>
        <p:spPr>
          <a:xfrm>
            <a:off x="7856802" y="3602037"/>
            <a:ext cx="421347" cy="1835150"/>
          </a:xfrm>
          <a:prstGeom prst="rect">
            <a:avLst/>
          </a:prstGeom>
          <a:solidFill>
            <a:srgbClr val="C3CFE1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1" name="textbox 211"/>
          <p:cNvSpPr/>
          <p:nvPr/>
        </p:nvSpPr>
        <p:spPr>
          <a:xfrm>
            <a:off x="3894531" y="1524787"/>
            <a:ext cx="1090294" cy="6496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000"/>
              </a:lnSpc>
            </a:pPr>
            <a:endParaRPr lang="en-US" altLang="en-US" sz="100"/>
          </a:p>
          <a:p>
            <a:pPr marL="622300" algn="l" rtl="0" eaLnBrk="0">
              <a:lnSpc>
                <a:spcPct val="89000"/>
              </a:lnSpc>
            </a:pPr>
            <a:r>
              <a:rPr sz="1100" spc="1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创新</a:t>
            </a:r>
            <a:r>
              <a:rPr sz="1100" spc="8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药</a:t>
            </a:r>
            <a:endParaRPr lang="en-US" altLang="en-US" sz="1100"/>
          </a:p>
          <a:p>
            <a:pPr marL="12700" algn="l" rtl="0" eaLnBrk="0">
              <a:lnSpc>
                <a:spcPts val="3745"/>
              </a:lnSpc>
            </a:pPr>
            <a:r>
              <a:rPr sz="1100" spc="1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生物医药供应</a:t>
            </a:r>
            <a:r>
              <a:rPr sz="1100" spc="8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链</a:t>
            </a:r>
            <a:endParaRPr lang="en-US" altLang="en-US" sz="1100"/>
          </a:p>
        </p:txBody>
      </p:sp>
      <p:sp>
        <p:nvSpPr>
          <p:cNvPr id="212" name="rect"/>
          <p:cNvSpPr/>
          <p:nvPr/>
        </p:nvSpPr>
        <p:spPr>
          <a:xfrm>
            <a:off x="2611323" y="4840909"/>
            <a:ext cx="112826" cy="266255"/>
          </a:xfrm>
          <a:prstGeom prst="rect">
            <a:avLst/>
          </a:prstGeom>
          <a:solidFill>
            <a:srgbClr val="4C6C9C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3" name="rect"/>
          <p:cNvSpPr/>
          <p:nvPr/>
        </p:nvSpPr>
        <p:spPr>
          <a:xfrm>
            <a:off x="2611323" y="5320169"/>
            <a:ext cx="112826" cy="266255"/>
          </a:xfrm>
          <a:prstGeom prst="rect">
            <a:avLst/>
          </a:prstGeom>
          <a:solidFill>
            <a:srgbClr val="4C6C9C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4" name="rect"/>
          <p:cNvSpPr/>
          <p:nvPr/>
        </p:nvSpPr>
        <p:spPr>
          <a:xfrm>
            <a:off x="2611323" y="5799442"/>
            <a:ext cx="112826" cy="266255"/>
          </a:xfrm>
          <a:prstGeom prst="rect">
            <a:avLst/>
          </a:prstGeom>
          <a:solidFill>
            <a:srgbClr val="4C6C9C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5" name="rect"/>
          <p:cNvSpPr/>
          <p:nvPr/>
        </p:nvSpPr>
        <p:spPr>
          <a:xfrm>
            <a:off x="2272842" y="3882377"/>
            <a:ext cx="451307" cy="266255"/>
          </a:xfrm>
          <a:prstGeom prst="rect">
            <a:avLst/>
          </a:prstGeom>
          <a:solidFill>
            <a:srgbClr val="4C6C9C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6" name="rect"/>
          <p:cNvSpPr/>
          <p:nvPr/>
        </p:nvSpPr>
        <p:spPr>
          <a:xfrm>
            <a:off x="1595881" y="2444572"/>
            <a:ext cx="1128268" cy="266255"/>
          </a:xfrm>
          <a:prstGeom prst="rect">
            <a:avLst/>
          </a:prstGeom>
          <a:solidFill>
            <a:srgbClr val="4C6C9C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7" name="rect"/>
          <p:cNvSpPr/>
          <p:nvPr/>
        </p:nvSpPr>
        <p:spPr>
          <a:xfrm>
            <a:off x="1595881" y="2923844"/>
            <a:ext cx="1128268" cy="266255"/>
          </a:xfrm>
          <a:prstGeom prst="rect">
            <a:avLst/>
          </a:prstGeom>
          <a:solidFill>
            <a:srgbClr val="4C6C9C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8" name="rect"/>
          <p:cNvSpPr/>
          <p:nvPr/>
        </p:nvSpPr>
        <p:spPr>
          <a:xfrm>
            <a:off x="1052512" y="1486039"/>
            <a:ext cx="1671637" cy="266255"/>
          </a:xfrm>
          <a:prstGeom prst="rect">
            <a:avLst/>
          </a:prstGeom>
          <a:solidFill>
            <a:srgbClr val="4C6C9C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9" name="rect"/>
          <p:cNvSpPr/>
          <p:nvPr/>
        </p:nvSpPr>
        <p:spPr>
          <a:xfrm>
            <a:off x="1257401" y="1965312"/>
            <a:ext cx="1466748" cy="266255"/>
          </a:xfrm>
          <a:prstGeom prst="rect">
            <a:avLst/>
          </a:prstGeom>
          <a:solidFill>
            <a:srgbClr val="4C6C9C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0" name="rect"/>
          <p:cNvSpPr/>
          <p:nvPr/>
        </p:nvSpPr>
        <p:spPr>
          <a:xfrm>
            <a:off x="1934362" y="3403104"/>
            <a:ext cx="789787" cy="266255"/>
          </a:xfrm>
          <a:prstGeom prst="rect">
            <a:avLst/>
          </a:prstGeom>
          <a:solidFill>
            <a:srgbClr val="4C6C9C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1" name="rect"/>
          <p:cNvSpPr/>
          <p:nvPr/>
        </p:nvSpPr>
        <p:spPr>
          <a:xfrm>
            <a:off x="2272842" y="4361637"/>
            <a:ext cx="451307" cy="266255"/>
          </a:xfrm>
          <a:prstGeom prst="rect">
            <a:avLst/>
          </a:prstGeom>
          <a:solidFill>
            <a:srgbClr val="4C6C9C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2" name="rect"/>
          <p:cNvSpPr/>
          <p:nvPr/>
        </p:nvSpPr>
        <p:spPr>
          <a:xfrm>
            <a:off x="2719387" y="1379537"/>
            <a:ext cx="9525" cy="4792662"/>
          </a:xfrm>
          <a:prstGeom prst="rect">
            <a:avLst/>
          </a:pr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3" name="textbox 223"/>
          <p:cNvSpPr/>
          <p:nvPr/>
        </p:nvSpPr>
        <p:spPr>
          <a:xfrm>
            <a:off x="2573629" y="2012772"/>
            <a:ext cx="188595" cy="40132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000"/>
              </a:lnSpc>
            </a:pPr>
            <a:endParaRPr lang="en-US" altLang="en-US" sz="100"/>
          </a:p>
          <a:p>
            <a:pPr marL="12700" algn="l" rtl="0" eaLnBrk="0">
              <a:lnSpc>
                <a:spcPct val="91000"/>
              </a:lnSpc>
            </a:pPr>
            <a:r>
              <a:rPr sz="1100" spc="-1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r>
              <a:rPr sz="11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</a:t>
            </a:r>
            <a:endParaRPr lang="en-US" altLang="en-US" sz="1100"/>
          </a:p>
          <a:p>
            <a:pPr algn="l" rtl="0" eaLnBrk="0">
              <a:lnSpc>
                <a:spcPct val="186000"/>
              </a:lnSpc>
            </a:pPr>
            <a:endParaRPr lang="en-US" altLang="en-US" sz="1000"/>
          </a:p>
          <a:p>
            <a:pPr marL="12700" algn="l" rtl="0" eaLnBrk="0">
              <a:lnSpc>
                <a:spcPct val="91000"/>
              </a:lnSpc>
              <a:spcBef>
                <a:spcPts val="340"/>
              </a:spcBef>
            </a:pPr>
            <a:r>
              <a:rPr sz="1100" spc="-1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r>
              <a:rPr sz="11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</a:t>
            </a:r>
            <a:endParaRPr lang="en-US" altLang="en-US" sz="1100"/>
          </a:p>
          <a:p>
            <a:pPr algn="l" rtl="0" eaLnBrk="0">
              <a:lnSpc>
                <a:spcPct val="186000"/>
              </a:lnSpc>
            </a:pPr>
            <a:endParaRPr lang="en-US" altLang="en-US" sz="1000"/>
          </a:p>
          <a:p>
            <a:pPr marL="12700" algn="l" rtl="0" eaLnBrk="0">
              <a:lnSpc>
                <a:spcPct val="91000"/>
              </a:lnSpc>
              <a:spcBef>
                <a:spcPts val="340"/>
              </a:spcBef>
            </a:pPr>
            <a:r>
              <a:rPr sz="1100" spc="-1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r>
              <a:rPr sz="11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</a:t>
            </a:r>
            <a:endParaRPr lang="en-US" altLang="en-US" sz="1100"/>
          </a:p>
          <a:p>
            <a:pPr algn="l" rtl="0" eaLnBrk="0">
              <a:lnSpc>
                <a:spcPct val="187000"/>
              </a:lnSpc>
            </a:pPr>
            <a:endParaRPr lang="en-US" altLang="en-US" sz="1000"/>
          </a:p>
          <a:p>
            <a:pPr marL="94615" algn="l" rtl="0" eaLnBrk="0">
              <a:lnSpc>
                <a:spcPct val="90000"/>
              </a:lnSpc>
              <a:spcBef>
                <a:spcPts val="340"/>
              </a:spcBef>
            </a:pPr>
            <a:r>
              <a:rPr sz="11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7</a:t>
            </a:r>
            <a:endParaRPr lang="en-US" altLang="en-US" sz="1100"/>
          </a:p>
          <a:p>
            <a:pPr algn="l" rtl="0" eaLnBrk="0">
              <a:lnSpc>
                <a:spcPct val="188000"/>
              </a:lnSpc>
            </a:pPr>
            <a:endParaRPr lang="en-US" altLang="en-US" sz="1000"/>
          </a:p>
          <a:p>
            <a:pPr marL="87630" algn="l" rtl="0" eaLnBrk="0">
              <a:lnSpc>
                <a:spcPct val="90000"/>
              </a:lnSpc>
              <a:spcBef>
                <a:spcPts val="330"/>
              </a:spcBef>
            </a:pPr>
            <a:r>
              <a:rPr sz="1100" spc="4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4</a:t>
            </a:r>
            <a:endParaRPr lang="en-US" altLang="en-US" sz="1100"/>
          </a:p>
          <a:p>
            <a:pPr algn="l" rtl="0" eaLnBrk="0">
              <a:lnSpc>
                <a:spcPct val="188000"/>
              </a:lnSpc>
            </a:pPr>
            <a:endParaRPr lang="en-US" altLang="en-US" sz="1000"/>
          </a:p>
          <a:p>
            <a:pPr marL="87630" algn="l" rtl="0" eaLnBrk="0">
              <a:lnSpc>
                <a:spcPct val="90000"/>
              </a:lnSpc>
              <a:spcBef>
                <a:spcPts val="330"/>
              </a:spcBef>
            </a:pPr>
            <a:r>
              <a:rPr sz="1100" spc="4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4</a:t>
            </a:r>
            <a:endParaRPr lang="en-US" altLang="en-US" sz="1100"/>
          </a:p>
          <a:p>
            <a:pPr marL="37465" algn="l" rtl="0" eaLnBrk="0">
              <a:lnSpc>
                <a:spcPct val="313000"/>
              </a:lnSpc>
              <a:spcBef>
                <a:spcPts val="10"/>
              </a:spcBef>
              <a:tabLst>
                <a:tab pos="101600"/>
              </a:tabLst>
            </a:pPr>
            <a:r>
              <a:rPr sz="10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	</a:t>
            </a:r>
            <a:r>
              <a:rPr sz="1000" spc="-1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r>
              <a:rPr sz="10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	</a:t>
            </a:r>
            <a:r>
              <a:rPr sz="1000" spc="-1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endParaRPr lang="en-US" altLang="en-US" sz="1000"/>
          </a:p>
          <a:p>
            <a:pPr algn="l" rtl="0" eaLnBrk="0">
              <a:lnSpc>
                <a:spcPct val="188000"/>
              </a:lnSpc>
            </a:pPr>
            <a:endParaRPr lang="en-US" altLang="en-US" sz="1000"/>
          </a:p>
          <a:p>
            <a:pPr algn="l" rtl="0" eaLnBrk="0">
              <a:lnSpc>
                <a:spcPct val="142000"/>
              </a:lnSpc>
            </a:pPr>
            <a:endParaRPr lang="en-US" altLang="en-US" sz="200"/>
          </a:p>
          <a:p>
            <a:pPr marL="102235" algn="l" rtl="0" eaLnBrk="0">
              <a:lnSpc>
                <a:spcPct val="91000"/>
              </a:lnSpc>
            </a:pPr>
            <a:r>
              <a:rPr sz="11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endParaRPr lang="en-US" altLang="en-US" sz="1100"/>
          </a:p>
        </p:txBody>
      </p:sp>
      <p:grpSp>
        <p:nvGrpSpPr>
          <p:cNvPr id="16" name="group 16"/>
          <p:cNvGrpSpPr/>
          <p:nvPr/>
        </p:nvGrpSpPr>
        <p:grpSpPr>
          <a:xfrm rot="21600000">
            <a:off x="8615235" y="3602037"/>
            <a:ext cx="421347" cy="1496453"/>
            <a:chExt cx="421347" cy="1496453"/>
          </a:xfrm>
        </p:grpSpPr>
        <p:sp>
          <p:nvSpPr>
            <p:cNvPr id="224" name="rect"/>
            <p:cNvSpPr/>
            <p:nvPr/>
          </p:nvSpPr>
          <p:spPr>
            <a:xfrm>
              <a:off x="0" y="0"/>
              <a:ext cx="421347" cy="1315440"/>
            </a:xfrm>
            <a:prstGeom prst="rect">
              <a:avLst/>
            </a:prstGeom>
            <a:solidFill>
              <a:srgbClr val="C3CFE1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5" name="textbox 225"/>
            <p:cNvSpPr/>
            <p:nvPr/>
          </p:nvSpPr>
          <p:spPr>
            <a:xfrm>
              <a:off x="9627" y="1343698"/>
              <a:ext cx="412115" cy="17970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3000"/>
                </a:lnSpc>
              </a:pPr>
              <a:endParaRPr lang="en-US" altLang="en-US" sz="100"/>
            </a:p>
            <a:p>
              <a:pPr marL="12700" algn="l" rtl="0" eaLnBrk="0">
                <a:lnSpc>
                  <a:spcPct val="92000"/>
                </a:lnSpc>
              </a:pPr>
              <a:r>
                <a:rPr sz="1100" spc="40">
                  <a:solidFill>
                    <a:srgbClr val="000000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74,2</a:t>
              </a:r>
              <a:r>
                <a:rPr sz="1100" spc="30">
                  <a:solidFill>
                    <a:srgbClr val="000000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6</a:t>
              </a:r>
              <a:endParaRPr lang="en-US" altLang="en-US" sz="1100"/>
            </a:p>
          </p:txBody>
        </p:sp>
      </p:grpSp>
      <p:grpSp>
        <p:nvGrpSpPr>
          <p:cNvPr id="18" name="group 18"/>
          <p:cNvGrpSpPr/>
          <p:nvPr/>
        </p:nvGrpSpPr>
        <p:grpSpPr>
          <a:xfrm rot="21600000">
            <a:off x="8604214" y="1595068"/>
            <a:ext cx="423557" cy="1397368"/>
            <a:chExt cx="423557" cy="1397368"/>
          </a:xfrm>
        </p:grpSpPr>
        <p:sp>
          <p:nvSpPr>
            <p:cNvPr id="226" name="rect"/>
            <p:cNvSpPr/>
            <p:nvPr/>
          </p:nvSpPr>
          <p:spPr>
            <a:xfrm>
              <a:off x="0" y="178168"/>
              <a:ext cx="423557" cy="1219200"/>
            </a:xfrm>
            <a:prstGeom prst="rect">
              <a:avLst/>
            </a:prstGeom>
            <a:solidFill>
              <a:srgbClr val="4C6C9C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7" name="textbox 227"/>
            <p:cNvSpPr/>
            <p:nvPr/>
          </p:nvSpPr>
          <p:spPr>
            <a:xfrm>
              <a:off x="162531" y="-12700"/>
              <a:ext cx="106679" cy="17589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0000"/>
                </a:lnSpc>
              </a:pPr>
              <a:endParaRPr lang="en-US" altLang="en-US" sz="100"/>
            </a:p>
            <a:p>
              <a:pPr marL="12700" algn="l" rtl="0" eaLnBrk="0">
                <a:lnSpc>
                  <a:spcPct val="90000"/>
                </a:lnSpc>
              </a:pPr>
              <a:r>
                <a:rPr sz="1100" spc="0">
                  <a:solidFill>
                    <a:srgbClr val="000000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7</a:t>
              </a:r>
              <a:endParaRPr lang="en-US" altLang="en-US" sz="1100"/>
            </a:p>
          </p:txBody>
        </p:sp>
      </p:grpSp>
      <p:sp>
        <p:nvSpPr>
          <p:cNvPr id="228" name="textbox 228"/>
          <p:cNvSpPr/>
          <p:nvPr/>
        </p:nvSpPr>
        <p:spPr>
          <a:xfrm>
            <a:off x="79768" y="6516065"/>
            <a:ext cx="2008504" cy="3105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120"/>
              </a:lnSpc>
            </a:pPr>
            <a:r>
              <a:rPr sz="800" spc="50">
                <a:solidFill>
                  <a:srgbClr val="80808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数据说明：  数据截至2023.12</a:t>
            </a:r>
            <a:r>
              <a:rPr sz="800" spc="40">
                <a:solidFill>
                  <a:srgbClr val="80808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.</a:t>
            </a:r>
            <a:r>
              <a:rPr sz="800" spc="0">
                <a:solidFill>
                  <a:srgbClr val="80808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31</a:t>
            </a:r>
            <a:endParaRPr lang="en-US" altLang="en-US" sz="800"/>
          </a:p>
          <a:p>
            <a:pPr marL="12700" algn="l" rtl="0" eaLnBrk="0">
              <a:lnSpc>
                <a:spcPts val="1120"/>
              </a:lnSpc>
            </a:pPr>
            <a:r>
              <a:rPr sz="800" spc="90">
                <a:solidFill>
                  <a:srgbClr val="80808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数据来源：  医药魔方</a:t>
            </a:r>
            <a:r>
              <a:rPr sz="800" spc="0">
                <a:solidFill>
                  <a:srgbClr val="80808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InvestGO</a:t>
            </a:r>
            <a:r>
              <a:rPr sz="800" spc="90">
                <a:solidFill>
                  <a:srgbClr val="80808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®数</a:t>
            </a:r>
            <a:r>
              <a:rPr sz="800" spc="80">
                <a:solidFill>
                  <a:srgbClr val="80808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据</a:t>
            </a:r>
            <a:r>
              <a:rPr sz="800" spc="0">
                <a:solidFill>
                  <a:srgbClr val="80808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库</a:t>
            </a:r>
            <a:endParaRPr lang="en-US" altLang="en-US" sz="800"/>
          </a:p>
        </p:txBody>
      </p:sp>
      <p:sp>
        <p:nvSpPr>
          <p:cNvPr id="229" name="rect"/>
          <p:cNvSpPr/>
          <p:nvPr/>
        </p:nvSpPr>
        <p:spPr>
          <a:xfrm>
            <a:off x="7841805" y="1773237"/>
            <a:ext cx="423557" cy="1219200"/>
          </a:xfrm>
          <a:prstGeom prst="rect">
            <a:avLst/>
          </a:prstGeom>
          <a:solidFill>
            <a:srgbClr val="4C6C9C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0" name="textbox 230"/>
          <p:cNvSpPr/>
          <p:nvPr/>
        </p:nvSpPr>
        <p:spPr>
          <a:xfrm>
            <a:off x="2642166" y="1031409"/>
            <a:ext cx="2431414" cy="2209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000"/>
              </a:lnSpc>
            </a:pPr>
            <a:endParaRPr lang="en-US" altLang="en-US" sz="100"/>
          </a:p>
          <a:p>
            <a:pPr marL="12700" algn="l" rtl="0" eaLnBrk="0">
              <a:lnSpc>
                <a:spcPct val="91000"/>
              </a:lnSpc>
            </a:pPr>
            <a:r>
              <a:rPr sz="1400" spc="2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2023</a:t>
            </a:r>
            <a:r>
              <a:rPr sz="1400" spc="2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400" spc="2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中国大健康</a:t>
            </a:r>
            <a:r>
              <a:rPr sz="1400" spc="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IPO</a:t>
            </a:r>
            <a:r>
              <a:rPr sz="1400" spc="2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赛</a:t>
            </a:r>
            <a:r>
              <a:rPr sz="1400" spc="1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道</a:t>
            </a:r>
            <a:r>
              <a:rPr sz="1400" spc="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统计</a:t>
            </a:r>
            <a:endParaRPr lang="en-US" altLang="en-US" sz="1400"/>
          </a:p>
        </p:txBody>
      </p:sp>
      <p:sp>
        <p:nvSpPr>
          <p:cNvPr id="231" name="textbox 231"/>
          <p:cNvSpPr/>
          <p:nvPr/>
        </p:nvSpPr>
        <p:spPr>
          <a:xfrm>
            <a:off x="2815183" y="1515262"/>
            <a:ext cx="633094" cy="6692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000"/>
              </a:lnSpc>
            </a:pPr>
            <a:endParaRPr lang="en-US" altLang="en-US" sz="100"/>
          </a:p>
          <a:p>
            <a:pPr marL="12700" algn="l" rtl="0" eaLnBrk="0">
              <a:lnSpc>
                <a:spcPct val="98000"/>
              </a:lnSpc>
            </a:pPr>
            <a:r>
              <a:rPr sz="1100" spc="1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创新</a:t>
            </a:r>
            <a:r>
              <a:rPr sz="1100" spc="8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药</a:t>
            </a:r>
            <a:endParaRPr lang="en-US" altLang="en-US" sz="1100"/>
          </a:p>
          <a:p>
            <a:pPr algn="l" rtl="0" eaLnBrk="0">
              <a:lnSpc>
                <a:spcPct val="178000"/>
              </a:lnSpc>
            </a:pPr>
            <a:endParaRPr lang="en-US" altLang="en-US" sz="1000"/>
          </a:p>
          <a:p>
            <a:pPr algn="l" rtl="0" eaLnBrk="0">
              <a:lnSpc>
                <a:spcPct val="139000"/>
              </a:lnSpc>
            </a:pPr>
            <a:endParaRPr lang="en-US" altLang="en-US" sz="200"/>
          </a:p>
          <a:p>
            <a:pPr marL="12700" algn="l" rtl="0" eaLnBrk="0">
              <a:lnSpc>
                <a:spcPct val="99000"/>
              </a:lnSpc>
            </a:pPr>
            <a:r>
              <a:rPr sz="1100" spc="1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传统制</a:t>
            </a:r>
            <a:r>
              <a:rPr sz="1100" spc="8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药</a:t>
            </a:r>
            <a:endParaRPr lang="en-US" altLang="en-US" sz="1100"/>
          </a:p>
        </p:txBody>
      </p:sp>
      <p:sp>
        <p:nvSpPr>
          <p:cNvPr id="232" name="textbox 232"/>
          <p:cNvSpPr/>
          <p:nvPr/>
        </p:nvSpPr>
        <p:spPr>
          <a:xfrm>
            <a:off x="8351723" y="990046"/>
            <a:ext cx="1937385" cy="2209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000"/>
              </a:lnSpc>
            </a:pPr>
            <a:endParaRPr lang="en-US" altLang="en-US" sz="100"/>
          </a:p>
          <a:p>
            <a:pPr marL="12700" algn="l" rtl="0" eaLnBrk="0">
              <a:lnSpc>
                <a:spcPct val="91000"/>
              </a:lnSpc>
            </a:pPr>
            <a:r>
              <a:rPr sz="1400" spc="1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中国创新</a:t>
            </a:r>
            <a:r>
              <a:rPr sz="1400" spc="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药IPO赛道统计</a:t>
            </a:r>
            <a:endParaRPr lang="en-US" altLang="en-US" sz="1400"/>
          </a:p>
        </p:txBody>
      </p:sp>
      <p:sp>
        <p:nvSpPr>
          <p:cNvPr id="233" name="textbox 233"/>
          <p:cNvSpPr/>
          <p:nvPr/>
        </p:nvSpPr>
        <p:spPr>
          <a:xfrm>
            <a:off x="9209023" y="5768251"/>
            <a:ext cx="1593850" cy="2222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227330" algn="l" rtl="0" eaLnBrk="0">
              <a:lnSpc>
                <a:spcPts val="1550"/>
              </a:lnSpc>
              <a:tabLst>
                <a:tab pos="292100"/>
              </a:tabLst>
            </a:pPr>
            <a:r>
              <a:rPr sz="11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	IPO</a:t>
            </a:r>
            <a:r>
              <a:rPr sz="1100" spc="9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金额  (万美元</a:t>
            </a:r>
            <a:r>
              <a:rPr sz="1100" spc="7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)</a:t>
            </a:r>
            <a:endParaRPr lang="en-US" altLang="en-US" sz="1100"/>
          </a:p>
        </p:txBody>
      </p:sp>
      <p:sp>
        <p:nvSpPr>
          <p:cNvPr id="234" name="path"/>
          <p:cNvSpPr/>
          <p:nvPr/>
        </p:nvSpPr>
        <p:spPr>
          <a:xfrm>
            <a:off x="9221723" y="5811011"/>
            <a:ext cx="214883" cy="160020"/>
          </a:xfrm>
          <a:custGeom>
            <a:rect l="0" t="0" r="0" b="0"/>
            <a:pathLst>
              <a:path w="338" h="251">
                <a:moveTo>
                  <a:pt x="0" y="0"/>
                </a:moveTo>
                <a:lnTo>
                  <a:pt x="338" y="0"/>
                </a:lnTo>
                <a:lnTo>
                  <a:pt x="338" y="252"/>
                </a:lnTo>
                <a:lnTo>
                  <a:pt x="0" y="252"/>
                </a:lnTo>
                <a:lnTo>
                  <a:pt x="0" y="0"/>
                </a:lnTo>
                <a:close/>
              </a:path>
            </a:pathLst>
          </a:custGeom>
          <a:solidFill>
            <a:srgbClr val="C3CFE1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5" name="rect"/>
          <p:cNvSpPr/>
          <p:nvPr/>
        </p:nvSpPr>
        <p:spPr>
          <a:xfrm>
            <a:off x="9373654" y="3602037"/>
            <a:ext cx="421347" cy="562686"/>
          </a:xfrm>
          <a:prstGeom prst="rect">
            <a:avLst/>
          </a:prstGeom>
          <a:solidFill>
            <a:srgbClr val="C3CFE1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6" name="rect"/>
          <p:cNvSpPr/>
          <p:nvPr/>
        </p:nvSpPr>
        <p:spPr>
          <a:xfrm>
            <a:off x="9366605" y="2469921"/>
            <a:ext cx="423557" cy="522516"/>
          </a:xfrm>
          <a:prstGeom prst="rect">
            <a:avLst/>
          </a:prstGeom>
          <a:solidFill>
            <a:srgbClr val="4C6C9C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7" name="textbox 237"/>
          <p:cNvSpPr/>
          <p:nvPr/>
        </p:nvSpPr>
        <p:spPr>
          <a:xfrm>
            <a:off x="9664700" y="1385696"/>
            <a:ext cx="1010919" cy="1993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000"/>
              </a:lnSpc>
            </a:pPr>
            <a:endParaRPr lang="en-US" altLang="en-US" sz="100"/>
          </a:p>
          <a:p>
            <a:pPr marL="227330" algn="l" rtl="0" eaLnBrk="0">
              <a:lnSpc>
                <a:spcPct val="98000"/>
              </a:lnSpc>
              <a:tabLst>
                <a:tab pos="292100"/>
              </a:tabLst>
            </a:pPr>
            <a:r>
              <a:rPr sz="11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	IPO</a:t>
            </a:r>
            <a:r>
              <a:rPr sz="1100" spc="12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事件</a:t>
            </a:r>
            <a:r>
              <a:rPr sz="1100" spc="11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</a:t>
            </a:r>
            <a:endParaRPr lang="en-US" altLang="en-US" sz="1100"/>
          </a:p>
        </p:txBody>
      </p:sp>
      <p:sp>
        <p:nvSpPr>
          <p:cNvPr id="238" name="path"/>
          <p:cNvSpPr/>
          <p:nvPr/>
        </p:nvSpPr>
        <p:spPr>
          <a:xfrm>
            <a:off x="9677400" y="1399032"/>
            <a:ext cx="214883" cy="160020"/>
          </a:xfrm>
          <a:custGeom>
            <a:rect l="0" t="0" r="0" b="0"/>
            <a:pathLst>
              <a:path w="338" h="251">
                <a:moveTo>
                  <a:pt x="0" y="0"/>
                </a:moveTo>
                <a:lnTo>
                  <a:pt x="338" y="0"/>
                </a:lnTo>
                <a:lnTo>
                  <a:pt x="338" y="252"/>
                </a:lnTo>
                <a:lnTo>
                  <a:pt x="0" y="252"/>
                </a:lnTo>
                <a:lnTo>
                  <a:pt x="0" y="0"/>
                </a:lnTo>
                <a:close/>
              </a:path>
            </a:pathLst>
          </a:custGeom>
          <a:solidFill>
            <a:srgbClr val="4C6C9C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9" name="textbox 239"/>
          <p:cNvSpPr/>
          <p:nvPr/>
        </p:nvSpPr>
        <p:spPr>
          <a:xfrm>
            <a:off x="941323" y="5852921"/>
            <a:ext cx="1010919" cy="1993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000"/>
              </a:lnSpc>
            </a:pPr>
            <a:endParaRPr lang="en-US" altLang="en-US" sz="100"/>
          </a:p>
          <a:p>
            <a:pPr marL="227330" algn="l" rtl="0" eaLnBrk="0">
              <a:lnSpc>
                <a:spcPct val="98000"/>
              </a:lnSpc>
              <a:tabLst>
                <a:tab pos="292100"/>
              </a:tabLst>
            </a:pPr>
            <a:r>
              <a:rPr sz="11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	IPO</a:t>
            </a:r>
            <a:r>
              <a:rPr sz="1100" spc="13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事件</a:t>
            </a:r>
            <a:r>
              <a:rPr sz="1100" spc="1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</a:t>
            </a:r>
            <a:endParaRPr lang="en-US" altLang="en-US" sz="1100"/>
          </a:p>
        </p:txBody>
      </p:sp>
      <p:sp>
        <p:nvSpPr>
          <p:cNvPr id="240" name="path"/>
          <p:cNvSpPr/>
          <p:nvPr/>
        </p:nvSpPr>
        <p:spPr>
          <a:xfrm>
            <a:off x="954023" y="5865875"/>
            <a:ext cx="214883" cy="160020"/>
          </a:xfrm>
          <a:custGeom>
            <a:rect l="0" t="0" r="0" b="0"/>
            <a:pathLst>
              <a:path w="338" h="251">
                <a:moveTo>
                  <a:pt x="0" y="0"/>
                </a:moveTo>
                <a:lnTo>
                  <a:pt x="338" y="0"/>
                </a:lnTo>
                <a:lnTo>
                  <a:pt x="338" y="252"/>
                </a:lnTo>
                <a:lnTo>
                  <a:pt x="0" y="252"/>
                </a:lnTo>
                <a:lnTo>
                  <a:pt x="0" y="0"/>
                </a:lnTo>
                <a:close/>
              </a:path>
            </a:pathLst>
          </a:custGeom>
          <a:solidFill>
            <a:srgbClr val="4C6C9C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1" name="rect"/>
          <p:cNvSpPr/>
          <p:nvPr/>
        </p:nvSpPr>
        <p:spPr>
          <a:xfrm>
            <a:off x="10128998" y="2644088"/>
            <a:ext cx="423557" cy="348348"/>
          </a:xfrm>
          <a:prstGeom prst="rect">
            <a:avLst/>
          </a:prstGeom>
          <a:solidFill>
            <a:srgbClr val="4C6C9C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2" name="rect"/>
          <p:cNvSpPr/>
          <p:nvPr/>
        </p:nvSpPr>
        <p:spPr>
          <a:xfrm>
            <a:off x="10132085" y="3602037"/>
            <a:ext cx="421347" cy="216573"/>
          </a:xfrm>
          <a:prstGeom prst="rect">
            <a:avLst/>
          </a:prstGeom>
          <a:solidFill>
            <a:srgbClr val="C3CFE1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3" name="textbox 243"/>
          <p:cNvSpPr/>
          <p:nvPr/>
        </p:nvSpPr>
        <p:spPr>
          <a:xfrm>
            <a:off x="7829207" y="5464238"/>
            <a:ext cx="494030" cy="1803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00"/>
              </a:lnSpc>
            </a:pPr>
            <a:endParaRPr lang="en-US" altLang="en-US" sz="100"/>
          </a:p>
          <a:p>
            <a:pPr marL="12700" algn="l" rtl="0" eaLnBrk="0">
              <a:lnSpc>
                <a:spcPct val="92000"/>
              </a:lnSpc>
            </a:pPr>
            <a:r>
              <a:rPr sz="1100" spc="4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103,</a:t>
            </a:r>
            <a:r>
              <a:rPr sz="1100" spc="3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6</a:t>
            </a:r>
            <a:r>
              <a:rPr sz="11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</a:t>
            </a:r>
            <a:endParaRPr lang="en-US" altLang="en-US" sz="1100"/>
          </a:p>
        </p:txBody>
      </p:sp>
      <p:sp>
        <p:nvSpPr>
          <p:cNvPr id="244" name="textbox 244"/>
          <p:cNvSpPr/>
          <p:nvPr/>
        </p:nvSpPr>
        <p:spPr>
          <a:xfrm>
            <a:off x="7857992" y="1002893"/>
            <a:ext cx="455930" cy="2076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00"/>
              </a:lnSpc>
            </a:pPr>
            <a:endParaRPr lang="en-US" altLang="en-US" sz="100"/>
          </a:p>
          <a:p>
            <a:pPr marL="12700" algn="l" rtl="0" eaLnBrk="0">
              <a:lnSpc>
                <a:spcPct val="85000"/>
              </a:lnSpc>
            </a:pPr>
            <a:r>
              <a:rPr sz="1400" spc="3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</a:t>
            </a:r>
            <a:r>
              <a:rPr sz="1400" spc="1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</a:t>
            </a:r>
            <a:endParaRPr lang="en-US" altLang="en-US" sz="1400"/>
          </a:p>
        </p:txBody>
      </p:sp>
      <p:pic>
        <p:nvPicPr>
          <p:cNvPr id="245" name="picture 24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074902" y="1438618"/>
            <a:ext cx="163182" cy="361264"/>
          </a:xfrm>
          <a:prstGeom prst="rect">
            <a:avLst/>
          </a:prstGeom>
        </p:spPr>
      </p:pic>
      <p:sp>
        <p:nvSpPr>
          <p:cNvPr id="246" name="textbox 246"/>
          <p:cNvSpPr/>
          <p:nvPr/>
        </p:nvSpPr>
        <p:spPr>
          <a:xfrm>
            <a:off x="9384538" y="4191063"/>
            <a:ext cx="409575" cy="1803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00"/>
              </a:lnSpc>
            </a:pPr>
            <a:endParaRPr lang="en-US" altLang="en-US" sz="100"/>
          </a:p>
          <a:p>
            <a:pPr marL="12700" algn="l" rtl="0" eaLnBrk="0">
              <a:lnSpc>
                <a:spcPct val="92000"/>
              </a:lnSpc>
            </a:pPr>
            <a:r>
              <a:rPr sz="1100" spc="4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31,7</a:t>
            </a:r>
            <a:r>
              <a:rPr sz="1100" spc="1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7</a:t>
            </a:r>
            <a:endParaRPr lang="en-US" altLang="en-US" sz="1100"/>
          </a:p>
        </p:txBody>
      </p:sp>
      <p:sp>
        <p:nvSpPr>
          <p:cNvPr id="247" name="textbox 247"/>
          <p:cNvSpPr/>
          <p:nvPr/>
        </p:nvSpPr>
        <p:spPr>
          <a:xfrm>
            <a:off x="10148543" y="3844988"/>
            <a:ext cx="404495" cy="1803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00"/>
              </a:lnSpc>
            </a:pPr>
            <a:endParaRPr lang="en-US" altLang="en-US" sz="100"/>
          </a:p>
          <a:p>
            <a:pPr marL="12700" algn="l" rtl="0" eaLnBrk="0">
              <a:lnSpc>
                <a:spcPct val="92000"/>
              </a:lnSpc>
            </a:pPr>
            <a:r>
              <a:rPr sz="1100" spc="3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12,2</a:t>
            </a:r>
            <a:r>
              <a:rPr sz="1100" spc="1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</a:t>
            </a:r>
            <a:endParaRPr lang="en-US" altLang="en-US" sz="1100"/>
          </a:p>
        </p:txBody>
      </p:sp>
      <p:sp>
        <p:nvSpPr>
          <p:cNvPr id="248" name="rect"/>
          <p:cNvSpPr/>
          <p:nvPr/>
        </p:nvSpPr>
        <p:spPr>
          <a:xfrm>
            <a:off x="5068887" y="1392237"/>
            <a:ext cx="9525" cy="4745037"/>
          </a:xfrm>
          <a:prstGeom prst="rect">
            <a:avLst/>
          </a:pr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49" name="picture 24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7672387" y="2987675"/>
            <a:ext cx="3049587" cy="9525"/>
          </a:xfrm>
          <a:prstGeom prst="rect">
            <a:avLst/>
          </a:prstGeom>
        </p:spPr>
      </p:pic>
      <p:pic>
        <p:nvPicPr>
          <p:cNvPr id="250" name="picture 250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7688262" y="3597275"/>
            <a:ext cx="3033712" cy="9525"/>
          </a:xfrm>
          <a:prstGeom prst="rect">
            <a:avLst/>
          </a:prstGeom>
        </p:spPr>
      </p:pic>
      <p:pic>
        <p:nvPicPr>
          <p:cNvPr id="251" name="picture 251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11943715" y="2014537"/>
            <a:ext cx="7619" cy="2863850"/>
          </a:xfrm>
          <a:prstGeom prst="rect">
            <a:avLst/>
          </a:prstGeom>
        </p:spPr>
      </p:pic>
      <p:sp>
        <p:nvSpPr>
          <p:cNvPr id="252" name="textbox 252"/>
          <p:cNvSpPr/>
          <p:nvPr/>
        </p:nvSpPr>
        <p:spPr>
          <a:xfrm>
            <a:off x="821956" y="1525625"/>
            <a:ext cx="195579" cy="1784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000"/>
              </a:lnSpc>
            </a:pPr>
            <a:endParaRPr lang="en-US" altLang="en-US" sz="100"/>
          </a:p>
          <a:p>
            <a:pPr marL="12700" algn="l" rtl="0" eaLnBrk="0">
              <a:lnSpc>
                <a:spcPct val="91000"/>
              </a:lnSpc>
            </a:pPr>
            <a:r>
              <a:rPr sz="1100" spc="3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</a:t>
            </a:r>
            <a:r>
              <a:rPr sz="1100" spc="1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6</a:t>
            </a:r>
            <a:endParaRPr lang="en-US" altLang="en-US" sz="1100"/>
          </a:p>
        </p:txBody>
      </p:sp>
      <p:sp>
        <p:nvSpPr>
          <p:cNvPr id="253" name="textbox 253"/>
          <p:cNvSpPr/>
          <p:nvPr/>
        </p:nvSpPr>
        <p:spPr>
          <a:xfrm>
            <a:off x="10292143" y="2452230"/>
            <a:ext cx="106045" cy="1784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ct val="91000"/>
              </a:lnSpc>
            </a:pPr>
            <a:r>
              <a:rPr sz="11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</a:t>
            </a:r>
            <a:endParaRPr lang="en-US" altLang="en-US" sz="1100"/>
          </a:p>
        </p:txBody>
      </p:sp>
      <p:sp>
        <p:nvSpPr>
          <p:cNvPr id="254" name="textbox 254"/>
          <p:cNvSpPr/>
          <p:nvPr/>
        </p:nvSpPr>
        <p:spPr>
          <a:xfrm>
            <a:off x="9531578" y="2277833"/>
            <a:ext cx="104139" cy="1784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000"/>
              </a:lnSpc>
            </a:pPr>
            <a:endParaRPr lang="en-US" altLang="en-US" sz="100"/>
          </a:p>
          <a:p>
            <a:pPr marL="12700" algn="l" rtl="0" eaLnBrk="0">
              <a:lnSpc>
                <a:spcPct val="91000"/>
              </a:lnSpc>
            </a:pPr>
            <a:r>
              <a:rPr sz="11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</a:t>
            </a:r>
            <a:endParaRPr lang="en-US" altLang="en-US" sz="1100"/>
          </a:p>
        </p:txBody>
      </p:sp>
      <p:sp>
        <p:nvSpPr>
          <p:cNvPr id="255" name="textbox 255"/>
          <p:cNvSpPr/>
          <p:nvPr/>
        </p:nvSpPr>
        <p:spPr>
          <a:xfrm>
            <a:off x="8004352" y="1582368"/>
            <a:ext cx="106679" cy="1758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000"/>
              </a:lnSpc>
            </a:pPr>
            <a:endParaRPr lang="en-US" altLang="en-US" sz="100"/>
          </a:p>
          <a:p>
            <a:pPr marL="12700" algn="l" rtl="0" eaLnBrk="0">
              <a:lnSpc>
                <a:spcPct val="90000"/>
              </a:lnSpc>
            </a:pPr>
            <a:r>
              <a:rPr sz="11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7</a:t>
            </a:r>
            <a:endParaRPr lang="en-US" alt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6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>
              <a:alpha val="8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57" name="picture 25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601980" y="1336547"/>
            <a:ext cx="3654552" cy="3774947"/>
          </a:xfrm>
          <a:prstGeom prst="rect">
            <a:avLst/>
          </a:prstGeom>
        </p:spPr>
      </p:pic>
      <p:sp>
        <p:nvSpPr>
          <p:cNvPr id="258" name="textbox 258"/>
          <p:cNvSpPr/>
          <p:nvPr/>
        </p:nvSpPr>
        <p:spPr>
          <a:xfrm>
            <a:off x="4624268" y="2470257"/>
            <a:ext cx="5633084" cy="129666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000"/>
              </a:lnSpc>
            </a:pPr>
            <a:endParaRPr lang="en-US" altLang="en-US" sz="100"/>
          </a:p>
          <a:p>
            <a:pPr marL="18415" algn="l" rtl="0" eaLnBrk="0">
              <a:lnSpc>
                <a:spcPct val="91000"/>
              </a:lnSpc>
            </a:pPr>
            <a:r>
              <a:rPr sz="3200" spc="20">
                <a:ln w="9525" cap="flat" cmpd="sng">
                  <a:solidFill>
                    <a:srgbClr val="004D7F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4D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02.</a:t>
            </a:r>
            <a:r>
              <a:rPr sz="3200" spc="20">
                <a:solidFill>
                  <a:srgbClr val="004D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3200" spc="20">
                <a:ln w="9525" cap="flat" cmpd="sng">
                  <a:solidFill>
                    <a:srgbClr val="004D7F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4D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医疗健康领域一</a:t>
            </a:r>
            <a:r>
              <a:rPr sz="3200" spc="10">
                <a:ln w="9525" cap="flat" cmpd="sng">
                  <a:solidFill>
                    <a:srgbClr val="004D7F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4D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级</a:t>
            </a:r>
            <a:r>
              <a:rPr sz="3200" spc="0">
                <a:ln w="9525" cap="flat" cmpd="sng">
                  <a:solidFill>
                    <a:srgbClr val="004D7F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4D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市场概况</a:t>
            </a:r>
            <a:endParaRPr lang="en-US" altLang="en-US" sz="3200"/>
          </a:p>
          <a:p>
            <a:pPr algn="l" rtl="0" eaLnBrk="0">
              <a:lnSpc>
                <a:spcPct val="156000"/>
              </a:lnSpc>
            </a:pPr>
            <a:endParaRPr lang="en-US" altLang="en-US" sz="1000"/>
          </a:p>
          <a:p>
            <a:pPr marL="12700" algn="l" rtl="0" eaLnBrk="0">
              <a:lnSpc>
                <a:spcPct val="91000"/>
              </a:lnSpc>
              <a:spcBef>
                <a:spcPts val="430"/>
              </a:spcBef>
            </a:pPr>
            <a:r>
              <a:rPr sz="1400" spc="-10">
                <a:solidFill>
                  <a:srgbClr val="0092BC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     </a:t>
            </a:r>
            <a:r>
              <a:rPr sz="1400" spc="-10">
                <a:solidFill>
                  <a:srgbClr val="0092BC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医疗健康领域一级市场投融资</a:t>
            </a:r>
            <a:r>
              <a:rPr sz="1400" spc="0">
                <a:solidFill>
                  <a:srgbClr val="0092BC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统计及细分赛道投融资趋势</a:t>
            </a:r>
            <a:endParaRPr lang="en-US" altLang="en-US" sz="1400"/>
          </a:p>
          <a:p>
            <a:pPr algn="l" rtl="0" eaLnBrk="0">
              <a:lnSpc>
                <a:spcPct val="105000"/>
              </a:lnSpc>
            </a:pPr>
            <a:endParaRPr lang="en-US" altLang="en-US" sz="900"/>
          </a:p>
          <a:p>
            <a:pPr marL="12700" algn="l" rtl="0" eaLnBrk="0">
              <a:lnSpc>
                <a:spcPct val="92000"/>
              </a:lnSpc>
              <a:spcBef>
                <a:spcPct val="0"/>
              </a:spcBef>
            </a:pPr>
            <a:r>
              <a:rPr sz="1400" spc="10">
                <a:solidFill>
                  <a:srgbClr val="0092BC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    </a:t>
            </a:r>
            <a:r>
              <a:rPr sz="1400" spc="10">
                <a:solidFill>
                  <a:srgbClr val="0092BC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全球创新药一级市场投融资统</a:t>
            </a:r>
            <a:r>
              <a:rPr sz="1400" spc="0">
                <a:solidFill>
                  <a:srgbClr val="0092BC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计、赛道分布、地区及园区分布</a:t>
            </a:r>
            <a:endParaRPr lang="en-US" altLang="en-US" sz="1400"/>
          </a:p>
        </p:txBody>
      </p:sp>
      <p:graphicFrame>
        <p:nvGraphicFramePr>
          <p:cNvPr id="259" name="table 259"/>
          <p:cNvGraphicFramePr>
            <a:graphicFrameLocks noGrp="1"/>
          </p:cNvGraphicFramePr>
          <p:nvPr/>
        </p:nvGraphicFramePr>
        <p:xfrm>
          <a:off x="4829609" y="6456802"/>
          <a:ext cx="2580640" cy="305434"/>
        </p:xfrm>
        <a:graphic>
          <a:graphicData uri="http://schemas.openxmlformats.org/drawingml/2006/table">
            <a:tbl>
              <a:tblPr/>
              <a:tblGrid>
                <a:gridCol w="2580640"/>
              </a:tblGrid>
              <a:tr h="29273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260" name="rect"/>
          <p:cNvSpPr/>
          <p:nvPr/>
        </p:nvSpPr>
        <p:spPr>
          <a:xfrm>
            <a:off x="4829609" y="6456802"/>
            <a:ext cx="2580842" cy="305948"/>
          </a:xfrm>
          <a:prstGeom prst="rect">
            <a:avLst/>
          </a:pr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61" name="table 261"/>
          <p:cNvGraphicFramePr>
            <a:graphicFrameLocks noGrp="1"/>
          </p:cNvGraphicFramePr>
          <p:nvPr/>
        </p:nvGraphicFramePr>
        <p:xfrm>
          <a:off x="1365707" y="3371544"/>
          <a:ext cx="9429114" cy="1790064"/>
        </p:xfrm>
        <a:graphic>
          <a:graphicData uri="http://schemas.openxmlformats.org/drawingml/2006/table">
            <a:tbl>
              <a:tblPr/>
              <a:tblGrid>
                <a:gridCol w="320040"/>
                <a:gridCol w="407669"/>
                <a:gridCol w="398779"/>
                <a:gridCol w="398145"/>
                <a:gridCol w="398145"/>
                <a:gridCol w="398779"/>
                <a:gridCol w="398779"/>
                <a:gridCol w="398145"/>
                <a:gridCol w="398145"/>
                <a:gridCol w="398779"/>
                <a:gridCol w="398779"/>
                <a:gridCol w="398145"/>
                <a:gridCol w="398145"/>
                <a:gridCol w="398779"/>
                <a:gridCol w="398779"/>
                <a:gridCol w="398145"/>
                <a:gridCol w="398145"/>
                <a:gridCol w="398779"/>
                <a:gridCol w="398779"/>
                <a:gridCol w="398145"/>
                <a:gridCol w="398145"/>
                <a:gridCol w="398779"/>
                <a:gridCol w="398779"/>
                <a:gridCol w="333375"/>
              </a:tblGrid>
              <a:tr h="179006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7000"/>
                        </a:lnSpc>
                      </a:pPr>
                      <a:endParaRPr lang="en-US" altLang="en-US" sz="100"/>
                    </a:p>
                    <a:p>
                      <a:pPr marL="74295" algn="l" rtl="0" eaLnBrk="0">
                        <a:lnSpc>
                          <a:spcPct val="91000"/>
                        </a:lnSpc>
                      </a:pPr>
                      <a:r>
                        <a:rPr sz="1100" spc="60">
                          <a:ln w="3175" cap="flat" cmpd="sng">
                            <a:solidFill>
                              <a:srgbClr val="404040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40404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13</a:t>
                      </a:r>
                      <a:r>
                        <a:rPr sz="1100" spc="50">
                          <a:ln w="3175" cap="flat" cmpd="sng">
                            <a:solidFill>
                              <a:srgbClr val="404040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40404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7</a:t>
                      </a:r>
                      <a:endParaRPr lang="en-US" altLang="en-US" sz="11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56000"/>
                        </a:lnSpc>
                      </a:pPr>
                      <a:endParaRPr lang="en-US" altLang="en-US" sz="100"/>
                    </a:p>
                    <a:p>
                      <a:pPr marL="65405" algn="l" rtl="0" eaLnBrk="0">
                        <a:lnSpc>
                          <a:spcPct val="91000"/>
                        </a:lnSpc>
                      </a:pPr>
                      <a:r>
                        <a:rPr sz="1100" spc="60">
                          <a:ln w="3175" cap="flat" cmpd="sng">
                            <a:solidFill>
                              <a:srgbClr val="404040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40404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19</a:t>
                      </a:r>
                      <a:r>
                        <a:rPr sz="1100" spc="50">
                          <a:ln w="3175" cap="flat" cmpd="sng">
                            <a:solidFill>
                              <a:srgbClr val="404040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40404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7</a:t>
                      </a:r>
                      <a:endParaRPr lang="en-US" altLang="en-US" sz="11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en-US" altLang="en-US" sz="1000"/>
                    </a:p>
                    <a:p>
                      <a:pPr marL="64770" algn="l" rtl="0" eaLnBrk="0">
                        <a:lnSpc>
                          <a:spcPct val="91000"/>
                        </a:lnSpc>
                        <a:spcBef>
                          <a:spcPts val="5"/>
                        </a:spcBef>
                      </a:pPr>
                      <a:r>
                        <a:rPr sz="1100" spc="60">
                          <a:ln w="3175" cap="flat" cmpd="sng">
                            <a:solidFill>
                              <a:srgbClr val="404040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40404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13</a:t>
                      </a:r>
                      <a:r>
                        <a:rPr sz="1100" spc="50">
                          <a:ln w="3175" cap="flat" cmpd="sng">
                            <a:solidFill>
                              <a:srgbClr val="404040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40404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3</a:t>
                      </a:r>
                      <a:endParaRPr lang="en-US" altLang="en-US" sz="11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7000"/>
                        </a:lnSpc>
                      </a:pPr>
                      <a:endParaRPr lang="en-US" altLang="en-US" sz="100"/>
                    </a:p>
                    <a:p>
                      <a:pPr marL="65405" algn="l" rtl="0" eaLnBrk="0">
                        <a:lnSpc>
                          <a:spcPct val="91000"/>
                        </a:lnSpc>
                      </a:pPr>
                      <a:r>
                        <a:rPr sz="1100" spc="60">
                          <a:ln w="3175" cap="flat" cmpd="sng">
                            <a:solidFill>
                              <a:srgbClr val="404040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40404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11</a:t>
                      </a:r>
                      <a:r>
                        <a:rPr sz="1100" spc="50">
                          <a:ln w="3175" cap="flat" cmpd="sng">
                            <a:solidFill>
                              <a:srgbClr val="404040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40404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1</a:t>
                      </a:r>
                      <a:endParaRPr lang="en-US" altLang="en-US" sz="11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en-US" altLang="en-US" sz="400"/>
                    </a:p>
                    <a:p>
                      <a:pPr marL="66040" algn="l" rtl="0" eaLnBrk="0">
                        <a:lnSpc>
                          <a:spcPct val="91000"/>
                        </a:lnSpc>
                        <a:spcBef>
                          <a:spcPct val="0"/>
                        </a:spcBef>
                      </a:pPr>
                      <a:r>
                        <a:rPr sz="1100" spc="60">
                          <a:ln w="3175" cap="flat" cmpd="sng">
                            <a:solidFill>
                              <a:srgbClr val="404040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40404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19</a:t>
                      </a:r>
                      <a:r>
                        <a:rPr sz="1100" spc="50">
                          <a:ln w="3175" cap="flat" cmpd="sng">
                            <a:solidFill>
                              <a:srgbClr val="404040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40404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0</a:t>
                      </a:r>
                      <a:endParaRPr lang="en-US" altLang="en-US" sz="11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5405" algn="l" rtl="0" eaLnBrk="0">
                        <a:lnSpc>
                          <a:spcPct val="91000"/>
                        </a:lnSpc>
                        <a:spcBef>
                          <a:spcPts val="5"/>
                        </a:spcBef>
                      </a:pPr>
                      <a:r>
                        <a:rPr sz="1100" spc="60">
                          <a:ln w="3175" cap="flat" cmpd="sng">
                            <a:solidFill>
                              <a:srgbClr val="404040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40404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19</a:t>
                      </a:r>
                      <a:r>
                        <a:rPr sz="1100" spc="50">
                          <a:ln w="3175" cap="flat" cmpd="sng">
                            <a:solidFill>
                              <a:srgbClr val="404040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40404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8</a:t>
                      </a:r>
                      <a:endParaRPr lang="en-US" altLang="en-US" sz="1100"/>
                    </a:p>
                  </a:txBody>
                  <a:tcPr marL="0" marR="0" marT="676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7000"/>
                        </a:lnSpc>
                      </a:pPr>
                      <a:endParaRPr lang="en-US" altLang="en-US" sz="400"/>
                    </a:p>
                    <a:p>
                      <a:pPr marL="65405" algn="l" rtl="0" eaLnBrk="0">
                        <a:lnSpc>
                          <a:spcPct val="91000"/>
                        </a:lnSpc>
                      </a:pPr>
                      <a:r>
                        <a:rPr sz="1100" spc="60">
                          <a:ln w="3175" cap="flat" cmpd="sng">
                            <a:solidFill>
                              <a:srgbClr val="404040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40404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18</a:t>
                      </a:r>
                      <a:r>
                        <a:rPr sz="1100" spc="50">
                          <a:ln w="3175" cap="flat" cmpd="sng">
                            <a:solidFill>
                              <a:srgbClr val="404040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40404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9</a:t>
                      </a:r>
                      <a:endParaRPr lang="en-US" altLang="en-US" sz="11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75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6000"/>
                        </a:lnSpc>
                      </a:pPr>
                      <a:endParaRPr lang="en-US" altLang="en-US" sz="100"/>
                    </a:p>
                    <a:p>
                      <a:pPr marL="65405" algn="l" rtl="0" eaLnBrk="0">
                        <a:lnSpc>
                          <a:spcPct val="91000"/>
                        </a:lnSpc>
                      </a:pPr>
                      <a:r>
                        <a:rPr sz="1100" spc="60">
                          <a:ln w="3175" cap="flat" cmpd="sng">
                            <a:solidFill>
                              <a:srgbClr val="404040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40404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16</a:t>
                      </a:r>
                      <a:r>
                        <a:rPr sz="1100" spc="50">
                          <a:ln w="3175" cap="flat" cmpd="sng">
                            <a:solidFill>
                              <a:srgbClr val="404040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40404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4</a:t>
                      </a:r>
                      <a:endParaRPr lang="en-US" altLang="en-US" sz="11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en-US" altLang="en-US" sz="1000"/>
                    </a:p>
                    <a:p>
                      <a:pPr marL="66040" algn="l" rtl="0" eaLnBrk="0">
                        <a:lnSpc>
                          <a:spcPct val="91000"/>
                        </a:lnSpc>
                      </a:pPr>
                      <a:r>
                        <a:rPr sz="1100" spc="60">
                          <a:ln w="3175" cap="flat" cmpd="sng">
                            <a:solidFill>
                              <a:srgbClr val="404040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40404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10</a:t>
                      </a:r>
                      <a:r>
                        <a:rPr sz="1100" spc="50">
                          <a:ln w="3175" cap="flat" cmpd="sng">
                            <a:solidFill>
                              <a:srgbClr val="404040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40404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9</a:t>
                      </a:r>
                      <a:endParaRPr lang="en-US" altLang="en-US" sz="11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9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50000"/>
                        </a:lnSpc>
                      </a:pPr>
                      <a:endParaRPr lang="en-US" altLang="en-US" sz="1000"/>
                    </a:p>
                    <a:p>
                      <a:pPr marL="65405" algn="l" rtl="0" eaLnBrk="0">
                        <a:lnSpc>
                          <a:spcPct val="91000"/>
                        </a:lnSpc>
                        <a:spcBef>
                          <a:spcPts val="5"/>
                        </a:spcBef>
                      </a:pPr>
                      <a:r>
                        <a:rPr sz="1100" spc="60">
                          <a:ln w="3175" cap="flat" cmpd="sng">
                            <a:solidFill>
                              <a:srgbClr val="404040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40404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14</a:t>
                      </a:r>
                      <a:r>
                        <a:rPr sz="1100" spc="50">
                          <a:ln w="3175" cap="flat" cmpd="sng">
                            <a:solidFill>
                              <a:srgbClr val="404040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40404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0</a:t>
                      </a:r>
                      <a:endParaRPr lang="en-US" altLang="en-US" sz="11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en-US" altLang="en-US" sz="500"/>
                    </a:p>
                    <a:p>
                      <a:pPr marL="65405" algn="l" rtl="0" eaLnBrk="0">
                        <a:lnSpc>
                          <a:spcPct val="91000"/>
                        </a:lnSpc>
                        <a:spcBef>
                          <a:spcPts val="5"/>
                        </a:spcBef>
                      </a:pPr>
                      <a:r>
                        <a:rPr sz="1100" spc="60">
                          <a:ln w="3175" cap="flat" cmpd="sng">
                            <a:solidFill>
                              <a:srgbClr val="404040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40404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18</a:t>
                      </a:r>
                      <a:r>
                        <a:rPr sz="1100" spc="50">
                          <a:ln w="3175" cap="flat" cmpd="sng">
                            <a:solidFill>
                              <a:srgbClr val="404040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40404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8</a:t>
                      </a:r>
                      <a:endParaRPr lang="en-US" altLang="en-US" sz="11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85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9000"/>
                        </a:lnSpc>
                      </a:pPr>
                      <a:endParaRPr lang="en-US" altLang="en-US" sz="100"/>
                    </a:p>
                    <a:p>
                      <a:pPr marL="66040" algn="l" rtl="0" eaLnBrk="0">
                        <a:lnSpc>
                          <a:spcPct val="91000"/>
                        </a:lnSpc>
                      </a:pPr>
                      <a:r>
                        <a:rPr sz="1100" spc="60">
                          <a:ln w="3175" cap="flat" cmpd="sng">
                            <a:solidFill>
                              <a:srgbClr val="404040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40404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16</a:t>
                      </a:r>
                      <a:r>
                        <a:rPr sz="1100" spc="50">
                          <a:ln w="3175" cap="flat" cmpd="sng">
                            <a:solidFill>
                              <a:srgbClr val="404040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40404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2</a:t>
                      </a:r>
                      <a:endParaRPr lang="en-US" altLang="en-US" sz="11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en-US" altLang="en-US" sz="1000"/>
                    </a:p>
                    <a:p>
                      <a:pPr marL="66040" algn="l" rtl="0" eaLnBrk="0">
                        <a:lnSpc>
                          <a:spcPct val="91000"/>
                        </a:lnSpc>
                        <a:spcBef>
                          <a:spcPts val="5"/>
                        </a:spcBef>
                      </a:pPr>
                      <a:r>
                        <a:rPr sz="1100" spc="60">
                          <a:ln w="3175" cap="flat" cmpd="sng">
                            <a:solidFill>
                              <a:srgbClr val="404040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40404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11</a:t>
                      </a:r>
                      <a:r>
                        <a:rPr sz="1100" spc="50">
                          <a:ln w="3175" cap="flat" cmpd="sng">
                            <a:solidFill>
                              <a:srgbClr val="404040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40404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9</a:t>
                      </a:r>
                      <a:endParaRPr lang="en-US" altLang="en-US" sz="11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8000"/>
                        </a:lnSpc>
                      </a:pPr>
                      <a:endParaRPr lang="en-US" altLang="en-US" sz="100"/>
                    </a:p>
                    <a:p>
                      <a:pPr marL="66040" algn="l" rtl="0" eaLnBrk="0">
                        <a:lnSpc>
                          <a:spcPct val="91000"/>
                        </a:lnSpc>
                      </a:pPr>
                      <a:r>
                        <a:rPr sz="1100" spc="60">
                          <a:ln w="3175" cap="flat" cmpd="sng">
                            <a:solidFill>
                              <a:srgbClr val="404040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40404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15</a:t>
                      </a:r>
                      <a:r>
                        <a:rPr sz="1100" spc="50">
                          <a:ln w="3175" cap="flat" cmpd="sng">
                            <a:solidFill>
                              <a:srgbClr val="404040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40404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6</a:t>
                      </a:r>
                      <a:endParaRPr lang="en-US" altLang="en-US" sz="11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3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24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24000"/>
                        </a:lnSpc>
                      </a:pPr>
                      <a:endParaRPr lang="en-US" altLang="en-US" sz="1000"/>
                    </a:p>
                    <a:p>
                      <a:pPr marL="65405" algn="l" rtl="0" eaLnBrk="0">
                        <a:lnSpc>
                          <a:spcPct val="91000"/>
                        </a:lnSpc>
                        <a:spcBef>
                          <a:spcPts val="5"/>
                        </a:spcBef>
                      </a:pPr>
                      <a:r>
                        <a:rPr sz="1100" spc="60">
                          <a:ln w="3175" cap="flat" cmpd="sng">
                            <a:solidFill>
                              <a:srgbClr val="404040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40404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12</a:t>
                      </a:r>
                      <a:r>
                        <a:rPr sz="1100" spc="50">
                          <a:ln w="3175" cap="flat" cmpd="sng">
                            <a:solidFill>
                              <a:srgbClr val="404040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40404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6</a:t>
                      </a:r>
                      <a:endParaRPr lang="en-US" altLang="en-US" sz="11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7000"/>
                        </a:lnSpc>
                      </a:pPr>
                      <a:endParaRPr lang="en-US" altLang="en-US" sz="100"/>
                    </a:p>
                    <a:p>
                      <a:pPr marL="66040" algn="l" rtl="0" eaLnBrk="0">
                        <a:lnSpc>
                          <a:spcPct val="91000"/>
                        </a:lnSpc>
                      </a:pPr>
                      <a:r>
                        <a:rPr sz="1100" spc="60">
                          <a:ln w="3175" cap="flat" cmpd="sng">
                            <a:solidFill>
                              <a:srgbClr val="404040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40404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11</a:t>
                      </a:r>
                      <a:r>
                        <a:rPr sz="1100" spc="50">
                          <a:ln w="3175" cap="flat" cmpd="sng">
                            <a:solidFill>
                              <a:srgbClr val="404040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40404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1</a:t>
                      </a:r>
                      <a:endParaRPr lang="en-US" altLang="en-US" sz="11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6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16000"/>
                        </a:lnSpc>
                      </a:pPr>
                      <a:endParaRPr lang="en-US" altLang="en-US" sz="1000"/>
                    </a:p>
                    <a:p>
                      <a:pPr marL="66040" algn="l" rtl="0" eaLnBrk="0">
                        <a:lnSpc>
                          <a:spcPct val="91000"/>
                        </a:lnSpc>
                        <a:spcBef>
                          <a:spcPts val="5"/>
                        </a:spcBef>
                      </a:pPr>
                      <a:r>
                        <a:rPr sz="1100" spc="60">
                          <a:ln w="3175" cap="flat" cmpd="sng">
                            <a:solidFill>
                              <a:srgbClr val="404040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40404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15</a:t>
                      </a:r>
                      <a:r>
                        <a:rPr sz="1100" spc="50">
                          <a:ln w="3175" cap="flat" cmpd="sng">
                            <a:solidFill>
                              <a:srgbClr val="404040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40404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3</a:t>
                      </a:r>
                      <a:endParaRPr lang="en-US" altLang="en-US" sz="11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en-US" altLang="en-US" sz="1000"/>
                    </a:p>
                    <a:p>
                      <a:pPr marL="66040" algn="l" rtl="0" eaLnBrk="0">
                        <a:lnSpc>
                          <a:spcPct val="91000"/>
                        </a:lnSpc>
                        <a:spcBef>
                          <a:spcPts val="5"/>
                        </a:spcBef>
                      </a:pPr>
                      <a:r>
                        <a:rPr sz="1100" spc="60">
                          <a:ln w="3175" cap="flat" cmpd="sng">
                            <a:solidFill>
                              <a:srgbClr val="404040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40404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13</a:t>
                      </a:r>
                      <a:r>
                        <a:rPr sz="1100" spc="50">
                          <a:ln w="3175" cap="flat" cmpd="sng">
                            <a:solidFill>
                              <a:srgbClr val="404040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40404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8</a:t>
                      </a:r>
                      <a:endParaRPr lang="en-US" altLang="en-US" sz="11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85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9000"/>
                        </a:lnSpc>
                      </a:pPr>
                      <a:endParaRPr lang="en-US" altLang="en-US" sz="100"/>
                    </a:p>
                    <a:p>
                      <a:pPr marL="66040" algn="l" rtl="0" eaLnBrk="0">
                        <a:lnSpc>
                          <a:spcPct val="91000"/>
                        </a:lnSpc>
                      </a:pPr>
                      <a:r>
                        <a:rPr sz="1100" spc="60">
                          <a:ln w="3175" cap="flat" cmpd="sng">
                            <a:solidFill>
                              <a:srgbClr val="404040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40404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16</a:t>
                      </a:r>
                      <a:r>
                        <a:rPr sz="1100" spc="50">
                          <a:ln w="3175" cap="flat" cmpd="sng">
                            <a:solidFill>
                              <a:srgbClr val="404040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40404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2</a:t>
                      </a:r>
                      <a:endParaRPr lang="en-US" altLang="en-US" sz="11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7000"/>
                        </a:lnSpc>
                      </a:pPr>
                      <a:endParaRPr lang="en-US" altLang="en-US" sz="100"/>
                    </a:p>
                    <a:p>
                      <a:pPr marL="66040" algn="l" rtl="0" eaLnBrk="0">
                        <a:lnSpc>
                          <a:spcPct val="91000"/>
                        </a:lnSpc>
                      </a:pPr>
                      <a:r>
                        <a:rPr sz="1100" spc="60">
                          <a:ln w="3175" cap="flat" cmpd="sng">
                            <a:solidFill>
                              <a:srgbClr val="404040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40404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13</a:t>
                      </a:r>
                      <a:r>
                        <a:rPr sz="1100" spc="50">
                          <a:ln w="3175" cap="flat" cmpd="sng">
                            <a:solidFill>
                              <a:srgbClr val="404040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40404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1</a:t>
                      </a:r>
                      <a:endParaRPr lang="en-US" altLang="en-US" sz="11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en-US" altLang="en-US" sz="1000"/>
                    </a:p>
                    <a:p>
                      <a:pPr marL="66675" algn="l" rtl="0" eaLnBrk="0">
                        <a:lnSpc>
                          <a:spcPct val="91000"/>
                        </a:lnSpc>
                        <a:spcBef>
                          <a:spcPts val="5"/>
                        </a:spcBef>
                      </a:pPr>
                      <a:r>
                        <a:rPr sz="1100" spc="60">
                          <a:ln w="3175" cap="flat" cmpd="sng">
                            <a:solidFill>
                              <a:srgbClr val="404040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40404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11</a:t>
                      </a:r>
                      <a:r>
                        <a:rPr sz="1100" spc="50">
                          <a:ln w="3175" cap="flat" cmpd="sng">
                            <a:solidFill>
                              <a:srgbClr val="404040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40404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2</a:t>
                      </a:r>
                      <a:endParaRPr lang="en-US" altLang="en-US" sz="11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19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000"/>
                        </a:lnSpc>
                      </a:pPr>
                      <a:endParaRPr lang="en-US" altLang="en-US" sz="100"/>
                    </a:p>
                    <a:p>
                      <a:pPr marL="66040" algn="l" rtl="0" eaLnBrk="0">
                        <a:lnSpc>
                          <a:spcPct val="91000"/>
                        </a:lnSpc>
                      </a:pPr>
                      <a:r>
                        <a:rPr sz="1100" spc="60">
                          <a:ln w="3175" cap="flat" cmpd="sng">
                            <a:solidFill>
                              <a:srgbClr val="404040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40404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12</a:t>
                      </a:r>
                      <a:r>
                        <a:rPr sz="1100" spc="50">
                          <a:ln w="3175" cap="flat" cmpd="sng">
                            <a:solidFill>
                              <a:srgbClr val="404040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40404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9</a:t>
                      </a:r>
                      <a:endParaRPr lang="en-US" altLang="en-US" sz="11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9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29000"/>
                        </a:lnSpc>
                      </a:pPr>
                      <a:endParaRPr lang="en-US" altLang="en-US" sz="1000"/>
                    </a:p>
                    <a:p>
                      <a:pPr marL="66040" algn="l" rtl="0" eaLnBrk="0">
                        <a:lnSpc>
                          <a:spcPct val="91000"/>
                        </a:lnSpc>
                      </a:pPr>
                      <a:r>
                        <a:rPr sz="1100" spc="60">
                          <a:ln w="3175" cap="flat" cmpd="sng">
                            <a:solidFill>
                              <a:srgbClr val="404040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40404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14</a:t>
                      </a:r>
                      <a:r>
                        <a:rPr sz="1100" spc="50">
                          <a:ln w="3175" cap="flat" cmpd="sng">
                            <a:solidFill>
                              <a:srgbClr val="404040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40404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8</a:t>
                      </a:r>
                      <a:endParaRPr lang="en-US" altLang="en-US" sz="11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pic>
        <p:nvPicPr>
          <p:cNvPr id="262" name="picture 26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474431" y="2131962"/>
            <a:ext cx="9194151" cy="1067586"/>
          </a:xfrm>
          <a:prstGeom prst="rect">
            <a:avLst/>
          </a:prstGeom>
        </p:spPr>
      </p:pic>
      <p:sp>
        <p:nvSpPr>
          <p:cNvPr id="263" name="textbox 263"/>
          <p:cNvSpPr/>
          <p:nvPr/>
        </p:nvSpPr>
        <p:spPr>
          <a:xfrm>
            <a:off x="412089" y="278460"/>
            <a:ext cx="9438640" cy="758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4000"/>
              </a:lnSpc>
            </a:pPr>
            <a:endParaRPr lang="en-US" altLang="en-US" sz="100"/>
          </a:p>
          <a:p>
            <a:pPr marL="14605" indent="-1905" algn="l" rtl="0" eaLnBrk="0">
              <a:lnSpc>
                <a:spcPct val="105000"/>
              </a:lnSpc>
            </a:pPr>
            <a:r>
              <a:rPr sz="2300" spc="90">
                <a:ln w="6350" cap="flat" cmpd="sng">
                  <a:solidFill>
                    <a:srgbClr val="0C6B9D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C6B9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2023年中国医疗健康领域一级市场共发生1647起投融资事件</a:t>
            </a:r>
            <a:r>
              <a:rPr sz="2300" spc="90">
                <a:solidFill>
                  <a:srgbClr val="0C6B9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2300" spc="50">
                <a:ln w="6350" cap="flat" cmpd="sng">
                  <a:solidFill>
                    <a:srgbClr val="0C6B9D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C6B9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，</a:t>
            </a:r>
            <a:r>
              <a:rPr sz="2300" spc="0">
                <a:ln w="6350" cap="flat" cmpd="sng">
                  <a:solidFill>
                    <a:srgbClr val="0C6B9D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C6B9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环比下</a:t>
            </a:r>
            <a:r>
              <a:rPr sz="2300" spc="0">
                <a:solidFill>
                  <a:srgbClr val="0C6B9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2300" spc="30">
                <a:ln w="6350" cap="flat" cmpd="sng">
                  <a:solidFill>
                    <a:srgbClr val="0C6B9D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C6B9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降16.82％</a:t>
            </a:r>
            <a:r>
              <a:rPr sz="2300" spc="30">
                <a:solidFill>
                  <a:srgbClr val="0C6B9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2300" spc="30">
                <a:ln w="6350" cap="flat" cmpd="sng">
                  <a:solidFill>
                    <a:srgbClr val="0C6B9D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C6B9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，</a:t>
            </a:r>
            <a:r>
              <a:rPr sz="2300" spc="30">
                <a:solidFill>
                  <a:srgbClr val="0C6B9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</a:t>
            </a:r>
            <a:r>
              <a:rPr sz="2300" spc="30">
                <a:ln w="6350" cap="flat" cmpd="sng">
                  <a:solidFill>
                    <a:srgbClr val="0C6B9D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C6B9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融资金额总计829.2亿人民币</a:t>
            </a:r>
            <a:r>
              <a:rPr sz="2300" spc="30">
                <a:solidFill>
                  <a:srgbClr val="0C6B9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2300" spc="30">
                <a:ln w="6350" cap="flat" cmpd="sng">
                  <a:solidFill>
                    <a:srgbClr val="0C6B9D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C6B9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，环比</a:t>
            </a:r>
            <a:r>
              <a:rPr sz="2300" spc="0">
                <a:ln w="6350" cap="flat" cmpd="sng">
                  <a:solidFill>
                    <a:srgbClr val="0C6B9D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C6B9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下降34.41％</a:t>
            </a:r>
            <a:endParaRPr lang="en-US" altLang="en-US" sz="2300"/>
          </a:p>
        </p:txBody>
      </p:sp>
      <p:sp>
        <p:nvSpPr>
          <p:cNvPr id="264" name="textbox 264"/>
          <p:cNvSpPr/>
          <p:nvPr/>
        </p:nvSpPr>
        <p:spPr>
          <a:xfrm>
            <a:off x="1280159" y="2065325"/>
            <a:ext cx="4814570" cy="5962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000"/>
              </a:lnSpc>
            </a:pPr>
            <a:endParaRPr lang="en-US" altLang="en-US" sz="100"/>
          </a:p>
          <a:p>
            <a:pPr marL="12700" algn="l" rtl="0" eaLnBrk="0">
              <a:lnSpc>
                <a:spcPct val="91000"/>
              </a:lnSpc>
            </a:pPr>
            <a:r>
              <a:rPr sz="1100" spc="80">
                <a:ln w="3175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184.</a:t>
            </a:r>
            <a:r>
              <a:rPr sz="1100" spc="40">
                <a:ln w="3175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endParaRPr lang="en-US" altLang="en-US" sz="1100"/>
          </a:p>
          <a:p>
            <a:pPr algn="r" rtl="0" eaLnBrk="0">
              <a:lnSpc>
                <a:spcPct val="71000"/>
              </a:lnSpc>
              <a:spcBef>
                <a:spcPts val="1295"/>
              </a:spcBef>
            </a:pPr>
            <a:r>
              <a:rPr sz="1000" spc="130"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143.</a:t>
            </a:r>
            <a:r>
              <a:rPr sz="1000" spc="80"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5</a:t>
            </a:r>
            <a:endParaRPr lang="en-US" altLang="en-US" sz="1000"/>
          </a:p>
          <a:p>
            <a:pPr marL="809625" algn="l" rtl="0" eaLnBrk="0">
              <a:lnSpc>
                <a:spcPct val="94000"/>
              </a:lnSpc>
              <a:spcBef>
                <a:spcPts val="5"/>
              </a:spcBef>
            </a:pPr>
            <a:r>
              <a:rPr sz="1000" spc="30"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130.6                                     </a:t>
            </a:r>
            <a:r>
              <a:rPr sz="1000" spc="20"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000" spc="0"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 131.6</a:t>
            </a:r>
            <a:endParaRPr lang="en-US" altLang="en-US" sz="1000"/>
          </a:p>
        </p:txBody>
      </p:sp>
      <p:sp>
        <p:nvSpPr>
          <p:cNvPr id="265" name="textbox 265"/>
          <p:cNvSpPr/>
          <p:nvPr/>
        </p:nvSpPr>
        <p:spPr>
          <a:xfrm>
            <a:off x="1718030" y="2558389"/>
            <a:ext cx="9043034" cy="6921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000"/>
              </a:lnSpc>
            </a:pPr>
            <a:endParaRPr lang="en-US" altLang="en-US" sz="100"/>
          </a:p>
          <a:p>
            <a:pPr marL="1567180" algn="l" rtl="0" eaLnBrk="0">
              <a:lnSpc>
                <a:spcPct val="91000"/>
              </a:lnSpc>
            </a:pPr>
            <a:r>
              <a:rPr sz="1100" spc="70">
                <a:ln w="3175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121.</a:t>
            </a:r>
            <a:r>
              <a:rPr sz="1100" spc="60">
                <a:ln w="3175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</a:t>
            </a:r>
            <a:endParaRPr lang="en-US" altLang="en-US" sz="1100"/>
          </a:p>
          <a:p>
            <a:pPr algn="l" rtl="0" eaLnBrk="0">
              <a:lnSpc>
                <a:spcPct val="104000"/>
              </a:lnSpc>
            </a:pPr>
            <a:endParaRPr lang="en-US" altLang="en-US" sz="600"/>
          </a:p>
          <a:p>
            <a:pPr marL="12700" algn="l" rtl="0" eaLnBrk="0">
              <a:lnSpc>
                <a:spcPts val="3290"/>
              </a:lnSpc>
              <a:spcBef>
                <a:spcPct val="0"/>
              </a:spcBef>
            </a:pPr>
            <a:r>
              <a:rPr sz="1800" spc="40" baseline="60000">
                <a:ln w="3175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82.1</a:t>
            </a:r>
            <a:r>
              <a:rPr sz="1100" spc="40"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        </a:t>
            </a:r>
            <a:r>
              <a:rPr sz="1800" spc="40" baseline="86000">
                <a:ln w="3175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89.1</a:t>
            </a:r>
            <a:r>
              <a:rPr sz="1100" spc="40"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800" spc="40" baseline="-12000">
                <a:ln w="3175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61.3</a:t>
            </a:r>
            <a:r>
              <a:rPr sz="1100" spc="40"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                           </a:t>
            </a:r>
            <a:r>
              <a:rPr sz="1800" spc="40" baseline="86000">
                <a:ln w="3175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89.4</a:t>
            </a:r>
            <a:r>
              <a:rPr sz="1100" spc="40"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800" spc="40" baseline="28000">
                <a:ln w="3175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71.9</a:t>
            </a:r>
            <a:r>
              <a:rPr sz="1100" spc="40"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</a:t>
            </a:r>
            <a:r>
              <a:rPr sz="1800" spc="40" baseline="-18000">
                <a:ln w="3175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59.1</a:t>
            </a:r>
            <a:r>
              <a:rPr sz="1100" spc="40"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                  </a:t>
            </a:r>
            <a:r>
              <a:rPr sz="1800" spc="40" baseline="-35000">
                <a:ln w="3175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54.8</a:t>
            </a:r>
            <a:r>
              <a:rPr sz="1100" spc="40"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800" spc="40" baseline="-3000">
                <a:ln w="3175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63.5</a:t>
            </a:r>
            <a:r>
              <a:rPr sz="1100" spc="40"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800" spc="40" baseline="40000">
                <a:ln w="3175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76.6</a:t>
            </a:r>
            <a:r>
              <a:rPr sz="1100" spc="40"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</a:t>
            </a:r>
            <a:r>
              <a:rPr sz="1800" spc="40" baseline="-38000">
                <a:ln w="3175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53.9</a:t>
            </a:r>
            <a:r>
              <a:rPr sz="1100" spc="40"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800" spc="40" baseline="89000">
                <a:ln w="3175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89.7</a:t>
            </a:r>
            <a:r>
              <a:rPr sz="1100" spc="40"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800" spc="40" baseline="-1000">
                <a:ln w="3175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64.2</a:t>
            </a:r>
            <a:r>
              <a:rPr sz="1100" spc="40"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800" spc="40" baseline="78000">
                <a:ln w="3175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86.4</a:t>
            </a:r>
            <a:r>
              <a:rPr sz="1100" spc="40"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800" spc="40" baseline="8000">
                <a:ln w="3175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66.7</a:t>
            </a:r>
            <a:r>
              <a:rPr sz="1100" spc="40"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</a:t>
            </a:r>
            <a:r>
              <a:rPr sz="1800" spc="40" baseline="-44000">
                <a:ln w="3175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51.9</a:t>
            </a:r>
            <a:r>
              <a:rPr sz="1100" spc="40"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</a:t>
            </a:r>
            <a:r>
              <a:rPr sz="1800" spc="40" baseline="-18000">
                <a:ln w="3175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59.4</a:t>
            </a:r>
            <a:r>
              <a:rPr sz="1100" spc="40"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</a:t>
            </a:r>
            <a:r>
              <a:rPr sz="1800" spc="20" baseline="-1000">
                <a:ln w="3175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6</a:t>
            </a:r>
            <a:r>
              <a:rPr sz="1800" spc="0" baseline="-1000">
                <a:ln w="3175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4</a:t>
            </a:r>
            <a:endParaRPr lang="en-US" altLang="en-US" sz="1170"/>
          </a:p>
        </p:txBody>
      </p:sp>
      <p:sp>
        <p:nvSpPr>
          <p:cNvPr id="266" name="textbox 266"/>
          <p:cNvSpPr/>
          <p:nvPr/>
        </p:nvSpPr>
        <p:spPr>
          <a:xfrm>
            <a:off x="3671189" y="2723273"/>
            <a:ext cx="293370" cy="1790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000"/>
              </a:lnSpc>
            </a:pPr>
            <a:endParaRPr lang="en-US" altLang="en-US" sz="100"/>
          </a:p>
          <a:p>
            <a:pPr marL="12700" algn="l" rtl="0" eaLnBrk="0">
              <a:lnSpc>
                <a:spcPct val="91000"/>
              </a:lnSpc>
            </a:pPr>
            <a:r>
              <a:rPr sz="1100" spc="60">
                <a:ln w="3175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10</a:t>
            </a:r>
            <a:r>
              <a:rPr sz="1100" spc="50">
                <a:ln w="3175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</a:t>
            </a:r>
            <a:endParaRPr lang="en-US" altLang="en-US" sz="1100"/>
          </a:p>
        </p:txBody>
      </p:sp>
      <p:sp>
        <p:nvSpPr>
          <p:cNvPr id="267" name="textbox 267"/>
          <p:cNvSpPr/>
          <p:nvPr/>
        </p:nvSpPr>
        <p:spPr>
          <a:xfrm>
            <a:off x="3671189" y="2723273"/>
            <a:ext cx="293370" cy="1790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000"/>
              </a:lnSpc>
            </a:pPr>
            <a:endParaRPr lang="en-US" altLang="en-US" sz="100"/>
          </a:p>
          <a:p>
            <a:pPr marL="12700" algn="l" rtl="0" eaLnBrk="0">
              <a:lnSpc>
                <a:spcPct val="91000"/>
              </a:lnSpc>
            </a:pPr>
            <a:r>
              <a:rPr sz="1100" spc="60">
                <a:ln w="3175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10</a:t>
            </a:r>
            <a:r>
              <a:rPr sz="1100" spc="50">
                <a:ln w="3175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</a:t>
            </a:r>
            <a:endParaRPr lang="en-US" altLang="en-US" sz="1100"/>
          </a:p>
        </p:txBody>
      </p:sp>
      <p:sp>
        <p:nvSpPr>
          <p:cNvPr id="268" name="textbox 268"/>
          <p:cNvSpPr/>
          <p:nvPr/>
        </p:nvSpPr>
        <p:spPr>
          <a:xfrm>
            <a:off x="3671189" y="2723273"/>
            <a:ext cx="293370" cy="1790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000"/>
              </a:lnSpc>
            </a:pPr>
            <a:endParaRPr lang="en-US" altLang="en-US" sz="100"/>
          </a:p>
          <a:p>
            <a:pPr marL="12700" algn="l" rtl="0" eaLnBrk="0">
              <a:lnSpc>
                <a:spcPct val="91000"/>
              </a:lnSpc>
            </a:pPr>
            <a:r>
              <a:rPr sz="1100" spc="60">
                <a:ln w="3175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10</a:t>
            </a:r>
            <a:r>
              <a:rPr sz="1100" spc="50">
                <a:ln w="3175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</a:t>
            </a:r>
            <a:endParaRPr lang="en-US" altLang="en-US" sz="1100"/>
          </a:p>
        </p:txBody>
      </p:sp>
      <p:sp>
        <p:nvSpPr>
          <p:cNvPr id="269" name="textbox 269"/>
          <p:cNvSpPr/>
          <p:nvPr/>
        </p:nvSpPr>
        <p:spPr>
          <a:xfrm>
            <a:off x="3671189" y="2723273"/>
            <a:ext cx="293370" cy="1790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000"/>
              </a:lnSpc>
            </a:pPr>
            <a:endParaRPr lang="en-US" altLang="en-US" sz="100"/>
          </a:p>
          <a:p>
            <a:pPr marL="12700" algn="l" rtl="0" eaLnBrk="0">
              <a:lnSpc>
                <a:spcPct val="91000"/>
              </a:lnSpc>
            </a:pPr>
            <a:r>
              <a:rPr sz="1100" spc="60">
                <a:ln w="3175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10</a:t>
            </a:r>
            <a:r>
              <a:rPr sz="1100" spc="50">
                <a:ln w="3175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</a:t>
            </a:r>
            <a:endParaRPr lang="en-US" altLang="en-US" sz="1100"/>
          </a:p>
        </p:txBody>
      </p:sp>
      <p:sp>
        <p:nvSpPr>
          <p:cNvPr id="270" name="textbox 270"/>
          <p:cNvSpPr/>
          <p:nvPr/>
        </p:nvSpPr>
        <p:spPr>
          <a:xfrm>
            <a:off x="3671189" y="2723273"/>
            <a:ext cx="293370" cy="1790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000"/>
              </a:lnSpc>
            </a:pPr>
            <a:endParaRPr lang="en-US" altLang="en-US" sz="100"/>
          </a:p>
          <a:p>
            <a:pPr marL="12700" algn="l" rtl="0" eaLnBrk="0">
              <a:lnSpc>
                <a:spcPct val="91000"/>
              </a:lnSpc>
            </a:pPr>
            <a:r>
              <a:rPr sz="1100" spc="60">
                <a:ln w="3175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10</a:t>
            </a:r>
            <a:r>
              <a:rPr sz="1100" spc="50">
                <a:ln w="3175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</a:t>
            </a:r>
            <a:endParaRPr lang="en-US" altLang="en-US" sz="1100"/>
          </a:p>
        </p:txBody>
      </p:sp>
      <p:sp>
        <p:nvSpPr>
          <p:cNvPr id="271" name="textbox 271"/>
          <p:cNvSpPr/>
          <p:nvPr/>
        </p:nvSpPr>
        <p:spPr>
          <a:xfrm>
            <a:off x="3671189" y="2723273"/>
            <a:ext cx="293370" cy="1790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000"/>
              </a:lnSpc>
            </a:pPr>
            <a:endParaRPr lang="en-US" altLang="en-US" sz="100"/>
          </a:p>
          <a:p>
            <a:pPr marL="12700" algn="l" rtl="0" eaLnBrk="0">
              <a:lnSpc>
                <a:spcPct val="91000"/>
              </a:lnSpc>
            </a:pPr>
            <a:r>
              <a:rPr sz="1100" spc="60">
                <a:ln w="3175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10</a:t>
            </a:r>
            <a:r>
              <a:rPr sz="1100" spc="50">
                <a:ln w="3175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</a:t>
            </a:r>
            <a:endParaRPr lang="en-US" altLang="en-US" sz="1100"/>
          </a:p>
        </p:txBody>
      </p:sp>
      <p:sp>
        <p:nvSpPr>
          <p:cNvPr id="272" name="textbox 272"/>
          <p:cNvSpPr/>
          <p:nvPr/>
        </p:nvSpPr>
        <p:spPr>
          <a:xfrm>
            <a:off x="3671189" y="2723273"/>
            <a:ext cx="293370" cy="1790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000"/>
              </a:lnSpc>
            </a:pPr>
            <a:endParaRPr lang="en-US" altLang="en-US" sz="100"/>
          </a:p>
          <a:p>
            <a:pPr marL="12700" algn="l" rtl="0" eaLnBrk="0">
              <a:lnSpc>
                <a:spcPct val="91000"/>
              </a:lnSpc>
            </a:pPr>
            <a:r>
              <a:rPr sz="1100" spc="60">
                <a:ln w="3175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10</a:t>
            </a:r>
            <a:r>
              <a:rPr sz="1100" spc="50">
                <a:ln w="3175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</a:t>
            </a:r>
            <a:endParaRPr lang="en-US" altLang="en-US" sz="1100"/>
          </a:p>
        </p:txBody>
      </p:sp>
      <p:sp>
        <p:nvSpPr>
          <p:cNvPr id="273" name="textbox 273"/>
          <p:cNvSpPr/>
          <p:nvPr/>
        </p:nvSpPr>
        <p:spPr>
          <a:xfrm>
            <a:off x="3671189" y="2723273"/>
            <a:ext cx="293370" cy="1790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000"/>
              </a:lnSpc>
            </a:pPr>
            <a:endParaRPr lang="en-US" altLang="en-US" sz="100"/>
          </a:p>
          <a:p>
            <a:pPr marL="12700" algn="l" rtl="0" eaLnBrk="0">
              <a:lnSpc>
                <a:spcPct val="91000"/>
              </a:lnSpc>
            </a:pPr>
            <a:r>
              <a:rPr sz="1100" spc="60">
                <a:ln w="3175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10</a:t>
            </a:r>
            <a:r>
              <a:rPr sz="1100" spc="50">
                <a:ln w="3175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</a:t>
            </a:r>
            <a:endParaRPr lang="en-US" altLang="en-US" sz="1100"/>
          </a:p>
        </p:txBody>
      </p:sp>
      <p:sp>
        <p:nvSpPr>
          <p:cNvPr id="274" name="textbox 274"/>
          <p:cNvSpPr/>
          <p:nvPr/>
        </p:nvSpPr>
        <p:spPr>
          <a:xfrm>
            <a:off x="3671189" y="2723273"/>
            <a:ext cx="293370" cy="1790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000"/>
              </a:lnSpc>
            </a:pPr>
            <a:endParaRPr lang="en-US" altLang="en-US" sz="100"/>
          </a:p>
          <a:p>
            <a:pPr marL="12700" algn="l" rtl="0" eaLnBrk="0">
              <a:lnSpc>
                <a:spcPct val="91000"/>
              </a:lnSpc>
            </a:pPr>
            <a:r>
              <a:rPr sz="1100" spc="60">
                <a:ln w="3175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10</a:t>
            </a:r>
            <a:r>
              <a:rPr sz="1100" spc="50">
                <a:ln w="3175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</a:t>
            </a:r>
            <a:endParaRPr lang="en-US" altLang="en-US" sz="1100"/>
          </a:p>
        </p:txBody>
      </p:sp>
      <p:sp>
        <p:nvSpPr>
          <p:cNvPr id="275" name="textbox 275"/>
          <p:cNvSpPr/>
          <p:nvPr/>
        </p:nvSpPr>
        <p:spPr>
          <a:xfrm>
            <a:off x="3671189" y="2723273"/>
            <a:ext cx="293370" cy="1790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000"/>
              </a:lnSpc>
            </a:pPr>
            <a:endParaRPr lang="en-US" altLang="en-US" sz="100"/>
          </a:p>
          <a:p>
            <a:pPr marL="12700" algn="l" rtl="0" eaLnBrk="0">
              <a:lnSpc>
                <a:spcPct val="91000"/>
              </a:lnSpc>
            </a:pPr>
            <a:r>
              <a:rPr sz="1100" spc="60">
                <a:ln w="3175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10</a:t>
            </a:r>
            <a:r>
              <a:rPr sz="1100" spc="50">
                <a:ln w="3175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</a:t>
            </a:r>
            <a:endParaRPr lang="en-US" altLang="en-US" sz="1100"/>
          </a:p>
        </p:txBody>
      </p:sp>
      <p:sp>
        <p:nvSpPr>
          <p:cNvPr id="276" name="textbox 276"/>
          <p:cNvSpPr/>
          <p:nvPr/>
        </p:nvSpPr>
        <p:spPr>
          <a:xfrm>
            <a:off x="3671189" y="2723273"/>
            <a:ext cx="293370" cy="1790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000"/>
              </a:lnSpc>
            </a:pPr>
            <a:endParaRPr lang="en-US" altLang="en-US" sz="100"/>
          </a:p>
          <a:p>
            <a:pPr marL="12700" algn="l" rtl="0" eaLnBrk="0">
              <a:lnSpc>
                <a:spcPct val="91000"/>
              </a:lnSpc>
            </a:pPr>
            <a:r>
              <a:rPr sz="1100" spc="60">
                <a:ln w="3175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10</a:t>
            </a:r>
            <a:r>
              <a:rPr sz="1100" spc="50">
                <a:ln w="3175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</a:t>
            </a:r>
            <a:endParaRPr lang="en-US" altLang="en-US" sz="1100"/>
          </a:p>
        </p:txBody>
      </p:sp>
      <p:sp>
        <p:nvSpPr>
          <p:cNvPr id="277" name="textbox 277"/>
          <p:cNvSpPr/>
          <p:nvPr/>
        </p:nvSpPr>
        <p:spPr>
          <a:xfrm>
            <a:off x="3671189" y="2723273"/>
            <a:ext cx="293370" cy="1790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000"/>
              </a:lnSpc>
            </a:pPr>
            <a:endParaRPr lang="en-US" altLang="en-US" sz="100"/>
          </a:p>
          <a:p>
            <a:pPr marL="12700" algn="l" rtl="0" eaLnBrk="0">
              <a:lnSpc>
                <a:spcPct val="91000"/>
              </a:lnSpc>
            </a:pPr>
            <a:r>
              <a:rPr sz="1100" spc="60">
                <a:ln w="3175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10</a:t>
            </a:r>
            <a:r>
              <a:rPr sz="1100" spc="50">
                <a:ln w="3175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</a:t>
            </a:r>
            <a:endParaRPr lang="en-US" altLang="en-US" sz="1100"/>
          </a:p>
        </p:txBody>
      </p:sp>
      <p:sp>
        <p:nvSpPr>
          <p:cNvPr id="278" name="textbox 278"/>
          <p:cNvSpPr/>
          <p:nvPr/>
        </p:nvSpPr>
        <p:spPr>
          <a:xfrm>
            <a:off x="3671189" y="2723273"/>
            <a:ext cx="293370" cy="1790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000"/>
              </a:lnSpc>
            </a:pPr>
            <a:endParaRPr lang="en-US" altLang="en-US" sz="100"/>
          </a:p>
          <a:p>
            <a:pPr marL="12700" algn="l" rtl="0" eaLnBrk="0">
              <a:lnSpc>
                <a:spcPct val="91000"/>
              </a:lnSpc>
            </a:pPr>
            <a:r>
              <a:rPr sz="1100" spc="60">
                <a:ln w="3175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10</a:t>
            </a:r>
            <a:r>
              <a:rPr sz="1100" spc="50">
                <a:ln w="3175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</a:t>
            </a:r>
            <a:endParaRPr lang="en-US" altLang="en-US" sz="1100"/>
          </a:p>
        </p:txBody>
      </p:sp>
      <p:sp>
        <p:nvSpPr>
          <p:cNvPr id="279" name="textbox 279"/>
          <p:cNvSpPr/>
          <p:nvPr/>
        </p:nvSpPr>
        <p:spPr>
          <a:xfrm>
            <a:off x="3671189" y="2723273"/>
            <a:ext cx="293370" cy="1790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000"/>
              </a:lnSpc>
            </a:pPr>
            <a:endParaRPr lang="en-US" altLang="en-US" sz="100"/>
          </a:p>
          <a:p>
            <a:pPr marL="12700" algn="l" rtl="0" eaLnBrk="0">
              <a:lnSpc>
                <a:spcPct val="91000"/>
              </a:lnSpc>
            </a:pPr>
            <a:r>
              <a:rPr sz="1100" spc="60">
                <a:ln w="3175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10</a:t>
            </a:r>
            <a:r>
              <a:rPr sz="1100" spc="50">
                <a:ln w="3175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</a:t>
            </a:r>
            <a:endParaRPr lang="en-US" altLang="en-US" sz="1100"/>
          </a:p>
        </p:txBody>
      </p:sp>
      <p:sp>
        <p:nvSpPr>
          <p:cNvPr id="280" name="textbox 280"/>
          <p:cNvSpPr/>
          <p:nvPr/>
        </p:nvSpPr>
        <p:spPr>
          <a:xfrm>
            <a:off x="3671189" y="2723273"/>
            <a:ext cx="293370" cy="1790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000"/>
              </a:lnSpc>
            </a:pPr>
            <a:endParaRPr lang="en-US" altLang="en-US" sz="100"/>
          </a:p>
          <a:p>
            <a:pPr marL="12700" algn="l" rtl="0" eaLnBrk="0">
              <a:lnSpc>
                <a:spcPct val="91000"/>
              </a:lnSpc>
            </a:pPr>
            <a:r>
              <a:rPr sz="1100" spc="60">
                <a:ln w="3175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10</a:t>
            </a:r>
            <a:r>
              <a:rPr sz="1100" spc="50">
                <a:ln w="3175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</a:t>
            </a:r>
            <a:endParaRPr lang="en-US" altLang="en-US" sz="1100"/>
          </a:p>
        </p:txBody>
      </p:sp>
      <p:sp>
        <p:nvSpPr>
          <p:cNvPr id="281" name="textbox 281"/>
          <p:cNvSpPr/>
          <p:nvPr/>
        </p:nvSpPr>
        <p:spPr>
          <a:xfrm>
            <a:off x="3671189" y="2723273"/>
            <a:ext cx="293370" cy="1790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000"/>
              </a:lnSpc>
            </a:pPr>
            <a:endParaRPr lang="en-US" altLang="en-US" sz="100"/>
          </a:p>
          <a:p>
            <a:pPr marL="12700" algn="l" rtl="0" eaLnBrk="0">
              <a:lnSpc>
                <a:spcPct val="91000"/>
              </a:lnSpc>
            </a:pPr>
            <a:r>
              <a:rPr sz="1100" spc="60">
                <a:ln w="3175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10</a:t>
            </a:r>
            <a:r>
              <a:rPr sz="1100" spc="50">
                <a:ln w="3175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</a:t>
            </a:r>
            <a:endParaRPr lang="en-US" altLang="en-US" sz="1100"/>
          </a:p>
        </p:txBody>
      </p:sp>
      <p:sp>
        <p:nvSpPr>
          <p:cNvPr id="282" name="textbox 282"/>
          <p:cNvSpPr/>
          <p:nvPr/>
        </p:nvSpPr>
        <p:spPr>
          <a:xfrm>
            <a:off x="3671189" y="2723273"/>
            <a:ext cx="293370" cy="1790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000"/>
              </a:lnSpc>
            </a:pPr>
            <a:endParaRPr lang="en-US" altLang="en-US" sz="100"/>
          </a:p>
          <a:p>
            <a:pPr marL="12700" algn="l" rtl="0" eaLnBrk="0">
              <a:lnSpc>
                <a:spcPct val="91000"/>
              </a:lnSpc>
            </a:pPr>
            <a:r>
              <a:rPr sz="1100" spc="60">
                <a:ln w="3175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10</a:t>
            </a:r>
            <a:r>
              <a:rPr sz="1100" spc="50">
                <a:ln w="3175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</a:t>
            </a:r>
            <a:endParaRPr lang="en-US" altLang="en-US" sz="1100"/>
          </a:p>
        </p:txBody>
      </p:sp>
      <p:sp>
        <p:nvSpPr>
          <p:cNvPr id="283" name="textbox 283"/>
          <p:cNvSpPr/>
          <p:nvPr/>
        </p:nvSpPr>
        <p:spPr>
          <a:xfrm>
            <a:off x="3671189" y="2723273"/>
            <a:ext cx="293370" cy="1790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000"/>
              </a:lnSpc>
            </a:pPr>
            <a:endParaRPr lang="en-US" altLang="en-US" sz="100"/>
          </a:p>
          <a:p>
            <a:pPr marL="12700" algn="l" rtl="0" eaLnBrk="0">
              <a:lnSpc>
                <a:spcPct val="91000"/>
              </a:lnSpc>
            </a:pPr>
            <a:r>
              <a:rPr sz="1100" spc="60">
                <a:ln w="3175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10</a:t>
            </a:r>
            <a:r>
              <a:rPr sz="1100" spc="50">
                <a:ln w="3175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</a:t>
            </a:r>
            <a:endParaRPr lang="en-US" altLang="en-US" sz="1100"/>
          </a:p>
        </p:txBody>
      </p:sp>
      <p:sp>
        <p:nvSpPr>
          <p:cNvPr id="284" name="textbox 284"/>
          <p:cNvSpPr/>
          <p:nvPr/>
        </p:nvSpPr>
        <p:spPr>
          <a:xfrm>
            <a:off x="3671189" y="2723273"/>
            <a:ext cx="293370" cy="1790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000"/>
              </a:lnSpc>
            </a:pPr>
            <a:endParaRPr lang="en-US" altLang="en-US" sz="100"/>
          </a:p>
          <a:p>
            <a:pPr marL="12700" algn="l" rtl="0" eaLnBrk="0">
              <a:lnSpc>
                <a:spcPct val="91000"/>
              </a:lnSpc>
            </a:pPr>
            <a:r>
              <a:rPr sz="1100" spc="60">
                <a:ln w="3175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10</a:t>
            </a:r>
            <a:r>
              <a:rPr sz="1100" spc="50">
                <a:ln w="3175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</a:t>
            </a:r>
            <a:endParaRPr lang="en-US" altLang="en-US" sz="1100"/>
          </a:p>
        </p:txBody>
      </p:sp>
      <p:sp>
        <p:nvSpPr>
          <p:cNvPr id="285" name="textbox 285"/>
          <p:cNvSpPr/>
          <p:nvPr/>
        </p:nvSpPr>
        <p:spPr>
          <a:xfrm>
            <a:off x="3671189" y="2723273"/>
            <a:ext cx="293370" cy="1790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000"/>
              </a:lnSpc>
            </a:pPr>
            <a:endParaRPr lang="en-US" altLang="en-US" sz="100"/>
          </a:p>
          <a:p>
            <a:pPr marL="12700" algn="l" rtl="0" eaLnBrk="0">
              <a:lnSpc>
                <a:spcPct val="91000"/>
              </a:lnSpc>
            </a:pPr>
            <a:r>
              <a:rPr sz="1100" spc="60">
                <a:ln w="3175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10</a:t>
            </a:r>
            <a:r>
              <a:rPr sz="1100" spc="50">
                <a:ln w="3175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</a:t>
            </a:r>
            <a:endParaRPr lang="en-US" altLang="en-US" sz="1100"/>
          </a:p>
        </p:txBody>
      </p:sp>
      <p:sp>
        <p:nvSpPr>
          <p:cNvPr id="286" name="textbox 286"/>
          <p:cNvSpPr/>
          <p:nvPr/>
        </p:nvSpPr>
        <p:spPr>
          <a:xfrm>
            <a:off x="3671189" y="2723273"/>
            <a:ext cx="293370" cy="1790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000"/>
              </a:lnSpc>
            </a:pPr>
            <a:endParaRPr lang="en-US" altLang="en-US" sz="100"/>
          </a:p>
          <a:p>
            <a:pPr marL="12700" algn="l" rtl="0" eaLnBrk="0">
              <a:lnSpc>
                <a:spcPct val="91000"/>
              </a:lnSpc>
            </a:pPr>
            <a:r>
              <a:rPr sz="1100" spc="60">
                <a:ln w="3175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10</a:t>
            </a:r>
            <a:r>
              <a:rPr sz="1100" spc="50">
                <a:ln w="3175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</a:t>
            </a:r>
            <a:endParaRPr lang="en-US" altLang="en-US" sz="1100"/>
          </a:p>
        </p:txBody>
      </p:sp>
      <p:sp>
        <p:nvSpPr>
          <p:cNvPr id="287" name="textbox 287"/>
          <p:cNvSpPr/>
          <p:nvPr/>
        </p:nvSpPr>
        <p:spPr>
          <a:xfrm>
            <a:off x="3671189" y="2723273"/>
            <a:ext cx="293370" cy="1790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000"/>
              </a:lnSpc>
            </a:pPr>
            <a:endParaRPr lang="en-US" altLang="en-US" sz="100"/>
          </a:p>
          <a:p>
            <a:pPr marL="12700" algn="l" rtl="0" eaLnBrk="0">
              <a:lnSpc>
                <a:spcPct val="91000"/>
              </a:lnSpc>
            </a:pPr>
            <a:r>
              <a:rPr sz="1100" spc="60">
                <a:ln w="3175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10</a:t>
            </a:r>
            <a:r>
              <a:rPr sz="1100" spc="50">
                <a:ln w="3175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</a:t>
            </a:r>
            <a:endParaRPr lang="en-US" altLang="en-US" sz="1100"/>
          </a:p>
        </p:txBody>
      </p:sp>
      <p:sp>
        <p:nvSpPr>
          <p:cNvPr id="288" name="textbox 288"/>
          <p:cNvSpPr/>
          <p:nvPr/>
        </p:nvSpPr>
        <p:spPr>
          <a:xfrm>
            <a:off x="3671189" y="2723273"/>
            <a:ext cx="293370" cy="1790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000"/>
              </a:lnSpc>
            </a:pPr>
            <a:endParaRPr lang="en-US" altLang="en-US" sz="100"/>
          </a:p>
          <a:p>
            <a:pPr marL="12700" algn="l" rtl="0" eaLnBrk="0">
              <a:lnSpc>
                <a:spcPct val="91000"/>
              </a:lnSpc>
            </a:pPr>
            <a:r>
              <a:rPr sz="1100" spc="60">
                <a:ln w="3175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10</a:t>
            </a:r>
            <a:r>
              <a:rPr sz="1100" spc="50">
                <a:ln w="3175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</a:t>
            </a:r>
            <a:endParaRPr lang="en-US" altLang="en-US" sz="1100"/>
          </a:p>
        </p:txBody>
      </p:sp>
      <p:sp>
        <p:nvSpPr>
          <p:cNvPr id="289" name="textbox 289"/>
          <p:cNvSpPr/>
          <p:nvPr/>
        </p:nvSpPr>
        <p:spPr>
          <a:xfrm>
            <a:off x="3671189" y="2723273"/>
            <a:ext cx="293370" cy="1790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000"/>
              </a:lnSpc>
            </a:pPr>
            <a:endParaRPr lang="en-US" altLang="en-US" sz="100"/>
          </a:p>
          <a:p>
            <a:pPr marL="12700" algn="l" rtl="0" eaLnBrk="0">
              <a:lnSpc>
                <a:spcPct val="91000"/>
              </a:lnSpc>
            </a:pPr>
            <a:r>
              <a:rPr sz="1100" spc="60">
                <a:ln w="3175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10</a:t>
            </a:r>
            <a:r>
              <a:rPr sz="1100" spc="50">
                <a:ln w="3175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</a:t>
            </a:r>
            <a:endParaRPr lang="en-US" altLang="en-US" sz="1100"/>
          </a:p>
        </p:txBody>
      </p:sp>
      <p:sp>
        <p:nvSpPr>
          <p:cNvPr id="290" name="textbox 290"/>
          <p:cNvSpPr/>
          <p:nvPr/>
        </p:nvSpPr>
        <p:spPr>
          <a:xfrm>
            <a:off x="3671189" y="2723273"/>
            <a:ext cx="293370" cy="1790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000"/>
              </a:lnSpc>
            </a:pPr>
            <a:endParaRPr lang="en-US" altLang="en-US" sz="100"/>
          </a:p>
          <a:p>
            <a:pPr marL="12700" algn="l" rtl="0" eaLnBrk="0">
              <a:lnSpc>
                <a:spcPct val="91000"/>
              </a:lnSpc>
            </a:pPr>
            <a:r>
              <a:rPr sz="1100" spc="60">
                <a:ln w="3175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10</a:t>
            </a:r>
            <a:r>
              <a:rPr sz="1100" spc="50">
                <a:ln w="3175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</a:t>
            </a:r>
            <a:endParaRPr lang="en-US" altLang="en-US" sz="1100"/>
          </a:p>
        </p:txBody>
      </p:sp>
      <p:sp>
        <p:nvSpPr>
          <p:cNvPr id="291" name="textbox 291"/>
          <p:cNvSpPr/>
          <p:nvPr/>
        </p:nvSpPr>
        <p:spPr>
          <a:xfrm>
            <a:off x="3671189" y="2723273"/>
            <a:ext cx="293370" cy="1790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000"/>
              </a:lnSpc>
            </a:pPr>
            <a:endParaRPr lang="en-US" altLang="en-US" sz="100"/>
          </a:p>
          <a:p>
            <a:pPr marL="12700" algn="l" rtl="0" eaLnBrk="0">
              <a:lnSpc>
                <a:spcPct val="91000"/>
              </a:lnSpc>
            </a:pPr>
            <a:r>
              <a:rPr sz="1100" spc="60">
                <a:ln w="3175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10</a:t>
            </a:r>
            <a:r>
              <a:rPr sz="1100" spc="50">
                <a:ln w="3175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</a:t>
            </a:r>
            <a:endParaRPr lang="en-US" altLang="en-US" sz="1100"/>
          </a:p>
        </p:txBody>
      </p:sp>
      <p:sp>
        <p:nvSpPr>
          <p:cNvPr id="292" name="textbox 292"/>
          <p:cNvSpPr/>
          <p:nvPr/>
        </p:nvSpPr>
        <p:spPr>
          <a:xfrm>
            <a:off x="3671189" y="2723273"/>
            <a:ext cx="293370" cy="1790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000"/>
              </a:lnSpc>
            </a:pPr>
            <a:endParaRPr lang="en-US" altLang="en-US" sz="100"/>
          </a:p>
          <a:p>
            <a:pPr marL="12700" algn="l" rtl="0" eaLnBrk="0">
              <a:lnSpc>
                <a:spcPct val="91000"/>
              </a:lnSpc>
            </a:pPr>
            <a:r>
              <a:rPr sz="1100" spc="60">
                <a:ln w="3175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10</a:t>
            </a:r>
            <a:r>
              <a:rPr sz="1100" spc="50">
                <a:ln w="3175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</a:t>
            </a:r>
            <a:endParaRPr lang="en-US" altLang="en-US" sz="1100"/>
          </a:p>
        </p:txBody>
      </p:sp>
      <p:sp>
        <p:nvSpPr>
          <p:cNvPr id="293" name="textbox 293"/>
          <p:cNvSpPr/>
          <p:nvPr/>
        </p:nvSpPr>
        <p:spPr>
          <a:xfrm>
            <a:off x="3671189" y="2723273"/>
            <a:ext cx="293370" cy="1790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000"/>
              </a:lnSpc>
            </a:pPr>
            <a:endParaRPr lang="en-US" altLang="en-US" sz="100"/>
          </a:p>
          <a:p>
            <a:pPr marL="12700" algn="l" rtl="0" eaLnBrk="0">
              <a:lnSpc>
                <a:spcPct val="91000"/>
              </a:lnSpc>
            </a:pPr>
            <a:r>
              <a:rPr sz="1100" spc="60">
                <a:ln w="3175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10</a:t>
            </a:r>
            <a:r>
              <a:rPr sz="1100" spc="50">
                <a:ln w="3175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</a:t>
            </a:r>
            <a:endParaRPr lang="en-US" altLang="en-US" sz="1100"/>
          </a:p>
        </p:txBody>
      </p:sp>
      <p:sp>
        <p:nvSpPr>
          <p:cNvPr id="294" name="textbox 294"/>
          <p:cNvSpPr/>
          <p:nvPr/>
        </p:nvSpPr>
        <p:spPr>
          <a:xfrm>
            <a:off x="3671189" y="2723273"/>
            <a:ext cx="293370" cy="1790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000"/>
              </a:lnSpc>
            </a:pPr>
            <a:endParaRPr lang="en-US" altLang="en-US" sz="100"/>
          </a:p>
          <a:p>
            <a:pPr marL="12700" algn="l" rtl="0" eaLnBrk="0">
              <a:lnSpc>
                <a:spcPct val="91000"/>
              </a:lnSpc>
            </a:pPr>
            <a:r>
              <a:rPr sz="1100" spc="60">
                <a:ln w="3175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10</a:t>
            </a:r>
            <a:r>
              <a:rPr sz="1100" spc="50">
                <a:ln w="3175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</a:t>
            </a:r>
            <a:endParaRPr lang="en-US" altLang="en-US" sz="1100"/>
          </a:p>
        </p:txBody>
      </p:sp>
      <p:sp>
        <p:nvSpPr>
          <p:cNvPr id="295" name="textbox 295"/>
          <p:cNvSpPr/>
          <p:nvPr/>
        </p:nvSpPr>
        <p:spPr>
          <a:xfrm>
            <a:off x="3671189" y="2723273"/>
            <a:ext cx="293370" cy="1790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000"/>
              </a:lnSpc>
            </a:pPr>
            <a:endParaRPr lang="en-US" altLang="en-US" sz="100"/>
          </a:p>
          <a:p>
            <a:pPr marL="12700" algn="l" rtl="0" eaLnBrk="0">
              <a:lnSpc>
                <a:spcPct val="91000"/>
              </a:lnSpc>
            </a:pPr>
            <a:r>
              <a:rPr sz="1100" spc="60">
                <a:ln w="3175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10</a:t>
            </a:r>
            <a:r>
              <a:rPr sz="1100" spc="50">
                <a:ln w="3175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</a:t>
            </a:r>
            <a:endParaRPr lang="en-US" altLang="en-US" sz="1100"/>
          </a:p>
        </p:txBody>
      </p:sp>
      <p:sp>
        <p:nvSpPr>
          <p:cNvPr id="296" name="textbox 296"/>
          <p:cNvSpPr/>
          <p:nvPr/>
        </p:nvSpPr>
        <p:spPr>
          <a:xfrm>
            <a:off x="3671189" y="2723273"/>
            <a:ext cx="293370" cy="1790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000"/>
              </a:lnSpc>
            </a:pPr>
            <a:endParaRPr lang="en-US" altLang="en-US" sz="100"/>
          </a:p>
          <a:p>
            <a:pPr marL="12700" algn="l" rtl="0" eaLnBrk="0">
              <a:lnSpc>
                <a:spcPct val="91000"/>
              </a:lnSpc>
            </a:pPr>
            <a:r>
              <a:rPr sz="1100" spc="60">
                <a:ln w="3175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10</a:t>
            </a:r>
            <a:r>
              <a:rPr sz="1100" spc="50">
                <a:ln w="3175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</a:t>
            </a:r>
            <a:endParaRPr lang="en-US" altLang="en-US" sz="1100"/>
          </a:p>
        </p:txBody>
      </p:sp>
      <p:sp>
        <p:nvSpPr>
          <p:cNvPr id="297" name="textbox 297"/>
          <p:cNvSpPr/>
          <p:nvPr/>
        </p:nvSpPr>
        <p:spPr>
          <a:xfrm>
            <a:off x="3671189" y="2723273"/>
            <a:ext cx="293370" cy="1790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000"/>
              </a:lnSpc>
            </a:pPr>
            <a:endParaRPr lang="en-US" altLang="en-US" sz="100"/>
          </a:p>
          <a:p>
            <a:pPr marL="12700" algn="l" rtl="0" eaLnBrk="0">
              <a:lnSpc>
                <a:spcPct val="91000"/>
              </a:lnSpc>
            </a:pPr>
            <a:r>
              <a:rPr sz="1100" spc="60">
                <a:ln w="3175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10</a:t>
            </a:r>
            <a:r>
              <a:rPr sz="1100" spc="50">
                <a:ln w="3175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</a:t>
            </a:r>
            <a:endParaRPr lang="en-US" altLang="en-US" sz="1100"/>
          </a:p>
        </p:txBody>
      </p:sp>
      <p:sp>
        <p:nvSpPr>
          <p:cNvPr id="298" name="textbox 298"/>
          <p:cNvSpPr/>
          <p:nvPr/>
        </p:nvSpPr>
        <p:spPr>
          <a:xfrm>
            <a:off x="3671189" y="2723273"/>
            <a:ext cx="293370" cy="1790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000"/>
              </a:lnSpc>
            </a:pPr>
            <a:endParaRPr lang="en-US" altLang="en-US" sz="100"/>
          </a:p>
          <a:p>
            <a:pPr marL="12700" algn="l" rtl="0" eaLnBrk="0">
              <a:lnSpc>
                <a:spcPct val="91000"/>
              </a:lnSpc>
            </a:pPr>
            <a:r>
              <a:rPr sz="1100" spc="60">
                <a:ln w="3175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10</a:t>
            </a:r>
            <a:r>
              <a:rPr sz="1100" spc="50">
                <a:ln w="3175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</a:t>
            </a:r>
            <a:endParaRPr lang="en-US" altLang="en-US" sz="1100"/>
          </a:p>
        </p:txBody>
      </p:sp>
      <p:sp>
        <p:nvSpPr>
          <p:cNvPr id="299" name="textbox 299"/>
          <p:cNvSpPr/>
          <p:nvPr/>
        </p:nvSpPr>
        <p:spPr>
          <a:xfrm>
            <a:off x="3671189" y="2723273"/>
            <a:ext cx="293370" cy="1790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000"/>
              </a:lnSpc>
            </a:pPr>
            <a:endParaRPr lang="en-US" altLang="en-US" sz="100"/>
          </a:p>
          <a:p>
            <a:pPr marL="12700" algn="l" rtl="0" eaLnBrk="0">
              <a:lnSpc>
                <a:spcPct val="91000"/>
              </a:lnSpc>
            </a:pPr>
            <a:r>
              <a:rPr sz="1100" spc="60">
                <a:ln w="3175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10</a:t>
            </a:r>
            <a:r>
              <a:rPr sz="1100" spc="50">
                <a:ln w="3175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</a:t>
            </a:r>
            <a:endParaRPr lang="en-US" altLang="en-US" sz="1100"/>
          </a:p>
        </p:txBody>
      </p:sp>
      <p:sp>
        <p:nvSpPr>
          <p:cNvPr id="300" name="textbox 300"/>
          <p:cNvSpPr/>
          <p:nvPr/>
        </p:nvSpPr>
        <p:spPr>
          <a:xfrm>
            <a:off x="3671189" y="2723273"/>
            <a:ext cx="293370" cy="1790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000"/>
              </a:lnSpc>
            </a:pPr>
            <a:endParaRPr lang="en-US" altLang="en-US" sz="100"/>
          </a:p>
          <a:p>
            <a:pPr marL="12700" algn="l" rtl="0" eaLnBrk="0">
              <a:lnSpc>
                <a:spcPct val="91000"/>
              </a:lnSpc>
            </a:pPr>
            <a:r>
              <a:rPr sz="1100" spc="60">
                <a:ln w="3175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10</a:t>
            </a:r>
            <a:r>
              <a:rPr sz="1100" spc="50">
                <a:ln w="3175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</a:t>
            </a:r>
            <a:endParaRPr lang="en-US" altLang="en-US" sz="1100"/>
          </a:p>
        </p:txBody>
      </p:sp>
      <p:sp>
        <p:nvSpPr>
          <p:cNvPr id="301" name="textbox 301"/>
          <p:cNvSpPr/>
          <p:nvPr/>
        </p:nvSpPr>
        <p:spPr>
          <a:xfrm>
            <a:off x="3671189" y="2723273"/>
            <a:ext cx="293370" cy="1790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000"/>
              </a:lnSpc>
            </a:pPr>
            <a:endParaRPr lang="en-US" altLang="en-US" sz="100"/>
          </a:p>
          <a:p>
            <a:pPr marL="12700" algn="l" rtl="0" eaLnBrk="0">
              <a:lnSpc>
                <a:spcPct val="91000"/>
              </a:lnSpc>
            </a:pPr>
            <a:r>
              <a:rPr sz="1100" spc="60">
                <a:ln w="3175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10</a:t>
            </a:r>
            <a:r>
              <a:rPr sz="1100" spc="50">
                <a:ln w="3175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</a:t>
            </a:r>
            <a:endParaRPr lang="en-US" altLang="en-US" sz="1100"/>
          </a:p>
        </p:txBody>
      </p:sp>
      <p:sp>
        <p:nvSpPr>
          <p:cNvPr id="302" name="textbox 302"/>
          <p:cNvSpPr/>
          <p:nvPr/>
        </p:nvSpPr>
        <p:spPr>
          <a:xfrm>
            <a:off x="3671189" y="2723273"/>
            <a:ext cx="293370" cy="1790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000"/>
              </a:lnSpc>
            </a:pPr>
            <a:endParaRPr lang="en-US" altLang="en-US" sz="100"/>
          </a:p>
          <a:p>
            <a:pPr marL="12700" algn="l" rtl="0" eaLnBrk="0">
              <a:lnSpc>
                <a:spcPct val="91000"/>
              </a:lnSpc>
            </a:pPr>
            <a:r>
              <a:rPr sz="1100" spc="60">
                <a:ln w="3175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10</a:t>
            </a:r>
            <a:r>
              <a:rPr sz="1100" spc="50">
                <a:ln w="3175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</a:t>
            </a:r>
            <a:endParaRPr lang="en-US" altLang="en-US" sz="1100"/>
          </a:p>
        </p:txBody>
      </p:sp>
      <p:sp>
        <p:nvSpPr>
          <p:cNvPr id="303" name="textbox 303"/>
          <p:cNvSpPr/>
          <p:nvPr/>
        </p:nvSpPr>
        <p:spPr>
          <a:xfrm>
            <a:off x="3671189" y="2723273"/>
            <a:ext cx="293370" cy="1790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000"/>
              </a:lnSpc>
            </a:pPr>
            <a:endParaRPr lang="en-US" altLang="en-US" sz="100"/>
          </a:p>
          <a:p>
            <a:pPr marL="12700" algn="l" rtl="0" eaLnBrk="0">
              <a:lnSpc>
                <a:spcPct val="91000"/>
              </a:lnSpc>
            </a:pPr>
            <a:r>
              <a:rPr sz="1100" spc="60">
                <a:ln w="3175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10</a:t>
            </a:r>
            <a:r>
              <a:rPr sz="1100" spc="50">
                <a:ln w="3175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</a:t>
            </a:r>
            <a:endParaRPr lang="en-US" altLang="en-US" sz="1100"/>
          </a:p>
        </p:txBody>
      </p:sp>
      <p:sp>
        <p:nvSpPr>
          <p:cNvPr id="304" name="textbox 304"/>
          <p:cNvSpPr/>
          <p:nvPr/>
        </p:nvSpPr>
        <p:spPr>
          <a:xfrm>
            <a:off x="3671189" y="2723273"/>
            <a:ext cx="293370" cy="1790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000"/>
              </a:lnSpc>
            </a:pPr>
            <a:endParaRPr lang="en-US" altLang="en-US" sz="100"/>
          </a:p>
          <a:p>
            <a:pPr marL="12700" algn="l" rtl="0" eaLnBrk="0">
              <a:lnSpc>
                <a:spcPct val="91000"/>
              </a:lnSpc>
            </a:pPr>
            <a:r>
              <a:rPr sz="1100" spc="60">
                <a:ln w="3175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10</a:t>
            </a:r>
            <a:r>
              <a:rPr sz="1100" spc="50">
                <a:ln w="3175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</a:t>
            </a:r>
            <a:endParaRPr lang="en-US" altLang="en-US" sz="1100"/>
          </a:p>
        </p:txBody>
      </p:sp>
      <p:sp>
        <p:nvSpPr>
          <p:cNvPr id="305" name="textbox 305"/>
          <p:cNvSpPr/>
          <p:nvPr/>
        </p:nvSpPr>
        <p:spPr>
          <a:xfrm>
            <a:off x="3671189" y="2723273"/>
            <a:ext cx="293370" cy="1790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000"/>
              </a:lnSpc>
            </a:pPr>
            <a:endParaRPr lang="en-US" altLang="en-US" sz="100"/>
          </a:p>
          <a:p>
            <a:pPr marL="12700" algn="l" rtl="0" eaLnBrk="0">
              <a:lnSpc>
                <a:spcPct val="91000"/>
              </a:lnSpc>
            </a:pPr>
            <a:r>
              <a:rPr sz="1100" spc="60">
                <a:ln w="3175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10</a:t>
            </a:r>
            <a:r>
              <a:rPr sz="1100" spc="50">
                <a:ln w="3175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</a:t>
            </a:r>
            <a:endParaRPr lang="en-US" altLang="en-US" sz="1100"/>
          </a:p>
        </p:txBody>
      </p:sp>
      <p:sp>
        <p:nvSpPr>
          <p:cNvPr id="306" name="textbox 306"/>
          <p:cNvSpPr/>
          <p:nvPr/>
        </p:nvSpPr>
        <p:spPr>
          <a:xfrm>
            <a:off x="3671189" y="2723273"/>
            <a:ext cx="293370" cy="1790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000"/>
              </a:lnSpc>
            </a:pPr>
            <a:endParaRPr lang="en-US" altLang="en-US" sz="100"/>
          </a:p>
          <a:p>
            <a:pPr marL="12700" algn="l" rtl="0" eaLnBrk="0">
              <a:lnSpc>
                <a:spcPct val="91000"/>
              </a:lnSpc>
            </a:pPr>
            <a:r>
              <a:rPr sz="1100" spc="60">
                <a:ln w="3175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10</a:t>
            </a:r>
            <a:r>
              <a:rPr sz="1100" spc="50">
                <a:ln w="3175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</a:t>
            </a:r>
            <a:endParaRPr lang="en-US" altLang="en-US" sz="1100"/>
          </a:p>
        </p:txBody>
      </p:sp>
      <p:sp>
        <p:nvSpPr>
          <p:cNvPr id="307" name="textbox 307"/>
          <p:cNvSpPr/>
          <p:nvPr/>
        </p:nvSpPr>
        <p:spPr>
          <a:xfrm>
            <a:off x="3671189" y="2723273"/>
            <a:ext cx="293370" cy="1790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000"/>
              </a:lnSpc>
            </a:pPr>
            <a:endParaRPr lang="en-US" altLang="en-US" sz="100"/>
          </a:p>
          <a:p>
            <a:pPr marL="12700" algn="l" rtl="0" eaLnBrk="0">
              <a:lnSpc>
                <a:spcPct val="91000"/>
              </a:lnSpc>
            </a:pPr>
            <a:r>
              <a:rPr sz="1100" spc="60">
                <a:ln w="3175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10</a:t>
            </a:r>
            <a:r>
              <a:rPr sz="1100" spc="50">
                <a:ln w="3175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</a:t>
            </a:r>
            <a:endParaRPr lang="en-US" altLang="en-US" sz="1100"/>
          </a:p>
        </p:txBody>
      </p:sp>
      <p:sp>
        <p:nvSpPr>
          <p:cNvPr id="308" name="textbox 308"/>
          <p:cNvSpPr/>
          <p:nvPr/>
        </p:nvSpPr>
        <p:spPr>
          <a:xfrm>
            <a:off x="3671189" y="2723273"/>
            <a:ext cx="293370" cy="1790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000"/>
              </a:lnSpc>
            </a:pPr>
            <a:endParaRPr lang="en-US" altLang="en-US" sz="100"/>
          </a:p>
          <a:p>
            <a:pPr marL="12700" algn="l" rtl="0" eaLnBrk="0">
              <a:lnSpc>
                <a:spcPct val="91000"/>
              </a:lnSpc>
            </a:pPr>
            <a:r>
              <a:rPr sz="1100" spc="60">
                <a:ln w="3175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10</a:t>
            </a:r>
            <a:r>
              <a:rPr sz="1100" spc="50">
                <a:ln w="3175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</a:t>
            </a:r>
            <a:endParaRPr lang="en-US" altLang="en-US" sz="1100"/>
          </a:p>
        </p:txBody>
      </p:sp>
      <p:sp>
        <p:nvSpPr>
          <p:cNvPr id="309" name="textbox 309"/>
          <p:cNvSpPr/>
          <p:nvPr/>
        </p:nvSpPr>
        <p:spPr>
          <a:xfrm>
            <a:off x="3671189" y="2723273"/>
            <a:ext cx="293370" cy="1790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000"/>
              </a:lnSpc>
            </a:pPr>
            <a:endParaRPr lang="en-US" altLang="en-US" sz="100"/>
          </a:p>
          <a:p>
            <a:pPr marL="12700" algn="l" rtl="0" eaLnBrk="0">
              <a:lnSpc>
                <a:spcPct val="91000"/>
              </a:lnSpc>
            </a:pPr>
            <a:r>
              <a:rPr sz="1100" spc="60">
                <a:ln w="3175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10</a:t>
            </a:r>
            <a:r>
              <a:rPr sz="1100" spc="50">
                <a:ln w="3175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</a:t>
            </a:r>
            <a:endParaRPr lang="en-US" altLang="en-US" sz="1100"/>
          </a:p>
        </p:txBody>
      </p:sp>
      <p:sp>
        <p:nvSpPr>
          <p:cNvPr id="310" name="textbox 310"/>
          <p:cNvSpPr/>
          <p:nvPr/>
        </p:nvSpPr>
        <p:spPr>
          <a:xfrm>
            <a:off x="3671189" y="2723273"/>
            <a:ext cx="293370" cy="1790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000"/>
              </a:lnSpc>
            </a:pPr>
            <a:endParaRPr lang="en-US" altLang="en-US" sz="100"/>
          </a:p>
          <a:p>
            <a:pPr marL="12700" algn="l" rtl="0" eaLnBrk="0">
              <a:lnSpc>
                <a:spcPct val="91000"/>
              </a:lnSpc>
            </a:pPr>
            <a:r>
              <a:rPr sz="1100" spc="60">
                <a:ln w="3175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10</a:t>
            </a:r>
            <a:r>
              <a:rPr sz="1100" spc="50">
                <a:ln w="3175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</a:t>
            </a:r>
            <a:endParaRPr lang="en-US" altLang="en-US" sz="1100"/>
          </a:p>
        </p:txBody>
      </p:sp>
      <p:sp>
        <p:nvSpPr>
          <p:cNvPr id="311" name="textbox 311"/>
          <p:cNvSpPr/>
          <p:nvPr/>
        </p:nvSpPr>
        <p:spPr>
          <a:xfrm>
            <a:off x="3671189" y="2723273"/>
            <a:ext cx="293370" cy="1790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000"/>
              </a:lnSpc>
            </a:pPr>
            <a:endParaRPr lang="en-US" altLang="en-US" sz="100"/>
          </a:p>
          <a:p>
            <a:pPr marL="12700" algn="l" rtl="0" eaLnBrk="0">
              <a:lnSpc>
                <a:spcPct val="91000"/>
              </a:lnSpc>
            </a:pPr>
            <a:r>
              <a:rPr sz="1100" spc="60">
                <a:ln w="3175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10</a:t>
            </a:r>
            <a:r>
              <a:rPr sz="1100" spc="50">
                <a:ln w="3175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</a:t>
            </a:r>
            <a:endParaRPr lang="en-US" altLang="en-US" sz="1100"/>
          </a:p>
        </p:txBody>
      </p:sp>
      <p:sp>
        <p:nvSpPr>
          <p:cNvPr id="312" name="textbox 312"/>
          <p:cNvSpPr/>
          <p:nvPr/>
        </p:nvSpPr>
        <p:spPr>
          <a:xfrm>
            <a:off x="6334873" y="2740368"/>
            <a:ext cx="111760" cy="1784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ct val="91000"/>
              </a:lnSpc>
            </a:pPr>
            <a:r>
              <a:rPr sz="1100" spc="30">
                <a:ln w="3175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</a:t>
            </a:r>
            <a:endParaRPr lang="en-US" altLang="en-US" sz="1100"/>
          </a:p>
        </p:txBody>
      </p:sp>
      <p:sp>
        <p:nvSpPr>
          <p:cNvPr id="313" name="textbox 313"/>
          <p:cNvSpPr/>
          <p:nvPr/>
        </p:nvSpPr>
        <p:spPr>
          <a:xfrm>
            <a:off x="6290602" y="2835618"/>
            <a:ext cx="61594" cy="831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450"/>
              </a:lnSpc>
            </a:pPr>
            <a:r>
              <a:rPr sz="1100" spc="10">
                <a:ln w="3175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.</a:t>
            </a:r>
            <a:endParaRPr lang="en-US" altLang="en-US" sz="1100"/>
          </a:p>
        </p:txBody>
      </p:sp>
      <p:sp>
        <p:nvSpPr>
          <p:cNvPr id="314" name="textbox 314"/>
          <p:cNvSpPr/>
          <p:nvPr/>
        </p:nvSpPr>
        <p:spPr>
          <a:xfrm>
            <a:off x="6101574" y="2740368"/>
            <a:ext cx="207009" cy="1784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000"/>
              </a:lnSpc>
            </a:pPr>
            <a:endParaRPr lang="en-US" altLang="en-US" sz="100"/>
          </a:p>
          <a:p>
            <a:pPr marL="12700" algn="l" rtl="0" eaLnBrk="0">
              <a:lnSpc>
                <a:spcPct val="91000"/>
              </a:lnSpc>
            </a:pPr>
            <a:r>
              <a:rPr sz="1100" spc="70">
                <a:ln w="3175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9</a:t>
            </a:r>
            <a:r>
              <a:rPr sz="1100" spc="60">
                <a:ln w="3175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8</a:t>
            </a:r>
            <a:endParaRPr lang="en-US" altLang="en-US" sz="1100"/>
          </a:p>
        </p:txBody>
      </p:sp>
      <p:sp>
        <p:nvSpPr>
          <p:cNvPr id="315" name="textbox 315"/>
          <p:cNvSpPr/>
          <p:nvPr/>
        </p:nvSpPr>
        <p:spPr>
          <a:xfrm>
            <a:off x="6101574" y="2740368"/>
            <a:ext cx="207009" cy="1784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000"/>
              </a:lnSpc>
            </a:pPr>
            <a:endParaRPr lang="en-US" altLang="en-US" sz="100"/>
          </a:p>
          <a:p>
            <a:pPr marL="12700" algn="l" rtl="0" eaLnBrk="0">
              <a:lnSpc>
                <a:spcPct val="91000"/>
              </a:lnSpc>
            </a:pPr>
            <a:r>
              <a:rPr sz="1100" spc="70">
                <a:ln w="3175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9</a:t>
            </a:r>
            <a:r>
              <a:rPr sz="1100" spc="60">
                <a:ln w="3175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8</a:t>
            </a:r>
            <a:endParaRPr lang="en-US" altLang="en-US" sz="1100"/>
          </a:p>
        </p:txBody>
      </p:sp>
      <p:sp>
        <p:nvSpPr>
          <p:cNvPr id="316" name="textbox 316"/>
          <p:cNvSpPr/>
          <p:nvPr/>
        </p:nvSpPr>
        <p:spPr>
          <a:xfrm>
            <a:off x="3994658" y="2723883"/>
            <a:ext cx="107950" cy="1784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000"/>
              </a:lnSpc>
            </a:pPr>
            <a:endParaRPr lang="en-US" altLang="en-US" sz="100"/>
          </a:p>
          <a:p>
            <a:pPr marL="12700" algn="l" rtl="0" eaLnBrk="0">
              <a:lnSpc>
                <a:spcPct val="91000"/>
              </a:lnSpc>
            </a:pPr>
            <a:r>
              <a:rPr sz="1100" spc="0">
                <a:ln w="3175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</a:t>
            </a:r>
            <a:endParaRPr lang="en-US" altLang="en-US" sz="1100"/>
          </a:p>
        </p:txBody>
      </p:sp>
      <p:sp>
        <p:nvSpPr>
          <p:cNvPr id="317" name="textbox 317"/>
          <p:cNvSpPr/>
          <p:nvPr/>
        </p:nvSpPr>
        <p:spPr>
          <a:xfrm>
            <a:off x="3946576" y="2819133"/>
            <a:ext cx="61594" cy="831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450"/>
              </a:lnSpc>
            </a:pPr>
            <a:r>
              <a:rPr sz="1100" spc="10">
                <a:ln w="3175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.</a:t>
            </a:r>
            <a:endParaRPr lang="en-US" altLang="en-US" sz="1100"/>
          </a:p>
        </p:txBody>
      </p:sp>
      <p:sp>
        <p:nvSpPr>
          <p:cNvPr id="318" name="textbox 318"/>
          <p:cNvSpPr/>
          <p:nvPr/>
        </p:nvSpPr>
        <p:spPr>
          <a:xfrm>
            <a:off x="3671189" y="2723273"/>
            <a:ext cx="293370" cy="1790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000"/>
              </a:lnSpc>
            </a:pPr>
            <a:endParaRPr lang="en-US" altLang="en-US" sz="100"/>
          </a:p>
          <a:p>
            <a:pPr marL="12700" algn="l" rtl="0" eaLnBrk="0">
              <a:lnSpc>
                <a:spcPct val="91000"/>
              </a:lnSpc>
            </a:pPr>
            <a:r>
              <a:rPr sz="1100" spc="60">
                <a:ln w="3175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10</a:t>
            </a:r>
            <a:r>
              <a:rPr sz="1100" spc="50">
                <a:ln w="3175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</a:t>
            </a:r>
            <a:endParaRPr lang="en-US" altLang="en-US" sz="1100"/>
          </a:p>
        </p:txBody>
      </p:sp>
      <p:sp>
        <p:nvSpPr>
          <p:cNvPr id="319" name="textbox 319"/>
          <p:cNvSpPr/>
          <p:nvPr/>
        </p:nvSpPr>
        <p:spPr>
          <a:xfrm>
            <a:off x="3671189" y="2723273"/>
            <a:ext cx="293370" cy="1790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000"/>
              </a:lnSpc>
            </a:pPr>
            <a:endParaRPr lang="en-US" altLang="en-US" sz="100"/>
          </a:p>
          <a:p>
            <a:pPr marL="12700" algn="l" rtl="0" eaLnBrk="0">
              <a:lnSpc>
                <a:spcPct val="91000"/>
              </a:lnSpc>
            </a:pPr>
            <a:r>
              <a:rPr sz="1100" spc="60">
                <a:ln w="3175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10</a:t>
            </a:r>
            <a:r>
              <a:rPr sz="1100" spc="50">
                <a:ln w="3175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</a:t>
            </a:r>
            <a:endParaRPr lang="en-US" altLang="en-US" sz="1100"/>
          </a:p>
        </p:txBody>
      </p:sp>
      <p:sp>
        <p:nvSpPr>
          <p:cNvPr id="320" name="textbox 320"/>
          <p:cNvSpPr/>
          <p:nvPr/>
        </p:nvSpPr>
        <p:spPr>
          <a:xfrm>
            <a:off x="3671189" y="2723273"/>
            <a:ext cx="293370" cy="1790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000"/>
              </a:lnSpc>
            </a:pPr>
            <a:endParaRPr lang="en-US" altLang="en-US" sz="100"/>
          </a:p>
          <a:p>
            <a:pPr marL="12700" algn="l" rtl="0" eaLnBrk="0">
              <a:lnSpc>
                <a:spcPct val="91000"/>
              </a:lnSpc>
            </a:pPr>
            <a:r>
              <a:rPr sz="1100" spc="60">
                <a:ln w="3175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10</a:t>
            </a:r>
            <a:r>
              <a:rPr sz="1100" spc="50">
                <a:ln w="3175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</a:t>
            </a:r>
            <a:endParaRPr lang="en-US" altLang="en-US" sz="1100"/>
          </a:p>
        </p:txBody>
      </p:sp>
      <p:sp>
        <p:nvSpPr>
          <p:cNvPr id="321" name="textbox 321"/>
          <p:cNvSpPr/>
          <p:nvPr/>
        </p:nvSpPr>
        <p:spPr>
          <a:xfrm>
            <a:off x="79768" y="6128061"/>
            <a:ext cx="8402319" cy="6985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algn="r" rtl="0" eaLnBrk="0">
              <a:lnSpc>
                <a:spcPts val="1920"/>
              </a:lnSpc>
            </a:pPr>
            <a:r>
              <a:rPr sz="1500" spc="10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2022-2023年中国医疗健康领域一级市场投融资概</a:t>
            </a:r>
            <a:r>
              <a:rPr sz="1500" spc="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况</a:t>
            </a:r>
            <a:endParaRPr lang="en-US" altLang="en-US" sz="1500"/>
          </a:p>
          <a:p>
            <a:pPr marL="12700" algn="l" rtl="0" eaLnBrk="0">
              <a:lnSpc>
                <a:spcPts val="1120"/>
              </a:lnSpc>
              <a:spcBef>
                <a:spcPts val="1135"/>
              </a:spcBef>
            </a:pPr>
            <a:r>
              <a:rPr sz="800" spc="50">
                <a:solidFill>
                  <a:srgbClr val="80808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数据说明：  数据截至2023.12.31；  一级市场轮次包含</a:t>
            </a:r>
            <a:r>
              <a:rPr sz="800" spc="0">
                <a:solidFill>
                  <a:srgbClr val="80808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IPO</a:t>
            </a:r>
            <a:r>
              <a:rPr sz="800" spc="50">
                <a:solidFill>
                  <a:srgbClr val="80808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前所有轮次 ，不含</a:t>
            </a:r>
            <a:r>
              <a:rPr sz="800" spc="0">
                <a:solidFill>
                  <a:srgbClr val="80808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IPO</a:t>
            </a:r>
            <a:r>
              <a:rPr sz="800" spc="50">
                <a:solidFill>
                  <a:srgbClr val="80808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、  增发、  并购及</a:t>
            </a:r>
            <a:r>
              <a:rPr sz="800" spc="40">
                <a:solidFill>
                  <a:srgbClr val="80808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股</a:t>
            </a:r>
            <a:r>
              <a:rPr sz="800" spc="0">
                <a:solidFill>
                  <a:srgbClr val="80808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权转让事件</a:t>
            </a:r>
            <a:endParaRPr lang="en-US" altLang="en-US" sz="800"/>
          </a:p>
          <a:p>
            <a:pPr marL="12700" algn="l" rtl="0" eaLnBrk="0">
              <a:lnSpc>
                <a:spcPts val="1120"/>
              </a:lnSpc>
            </a:pPr>
            <a:r>
              <a:rPr sz="800" spc="90">
                <a:solidFill>
                  <a:srgbClr val="80808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数据来源：  医药魔方</a:t>
            </a:r>
            <a:r>
              <a:rPr sz="800" spc="0">
                <a:solidFill>
                  <a:srgbClr val="80808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InvestGO</a:t>
            </a:r>
            <a:r>
              <a:rPr sz="800" spc="90">
                <a:solidFill>
                  <a:srgbClr val="80808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®数</a:t>
            </a:r>
            <a:r>
              <a:rPr sz="800" spc="80">
                <a:solidFill>
                  <a:srgbClr val="80808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据</a:t>
            </a:r>
            <a:r>
              <a:rPr sz="800" spc="0">
                <a:solidFill>
                  <a:srgbClr val="80808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库</a:t>
            </a:r>
            <a:endParaRPr lang="en-US" altLang="en-US" sz="800"/>
          </a:p>
        </p:txBody>
      </p:sp>
      <p:sp>
        <p:nvSpPr>
          <p:cNvPr id="322" name="textbox 322"/>
          <p:cNvSpPr/>
          <p:nvPr/>
        </p:nvSpPr>
        <p:spPr>
          <a:xfrm>
            <a:off x="4617402" y="1225803"/>
            <a:ext cx="6616700" cy="5010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266700" algn="l" rtl="0" eaLnBrk="0">
              <a:lnSpc>
                <a:spcPts val="1550"/>
              </a:lnSpc>
              <a:tabLst>
                <a:tab pos="323850"/>
              </a:tabLst>
            </a:pPr>
            <a:r>
              <a:rPr sz="1100" spc="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	</a:t>
            </a:r>
            <a:r>
              <a:rPr sz="1100" spc="7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融资事件数        融资金额  (亿人民</a:t>
            </a:r>
            <a:r>
              <a:rPr sz="1100" spc="5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币</a:t>
            </a:r>
            <a:r>
              <a:rPr sz="1100" spc="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)</a:t>
            </a:r>
            <a:endParaRPr lang="en-US" altLang="en-US" sz="1100"/>
          </a:p>
          <a:p>
            <a:pPr algn="l" rtl="0" eaLnBrk="0">
              <a:lnSpc>
                <a:spcPct val="103000"/>
              </a:lnSpc>
            </a:pPr>
            <a:endParaRPr lang="en-US" altLang="en-US" sz="800"/>
          </a:p>
          <a:p>
            <a:pPr algn="r" rtl="0" eaLnBrk="0">
              <a:lnSpc>
                <a:spcPct val="91000"/>
              </a:lnSpc>
              <a:spcBef>
                <a:spcPts val="5"/>
              </a:spcBef>
            </a:pPr>
            <a:r>
              <a:rPr sz="1100" spc="4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25</a:t>
            </a:r>
            <a:r>
              <a:rPr sz="1100" spc="2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</a:t>
            </a:r>
            <a:endParaRPr lang="en-US" altLang="en-US" sz="1100"/>
          </a:p>
        </p:txBody>
      </p:sp>
      <p:pic>
        <p:nvPicPr>
          <p:cNvPr id="323" name="picture 32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5663006" y="1324318"/>
            <a:ext cx="282422" cy="28575"/>
          </a:xfrm>
          <a:prstGeom prst="rect">
            <a:avLst/>
          </a:prstGeom>
        </p:spPr>
      </p:pic>
      <p:sp>
        <p:nvSpPr>
          <p:cNvPr id="324" name="path"/>
          <p:cNvSpPr/>
          <p:nvPr/>
        </p:nvSpPr>
        <p:spPr>
          <a:xfrm>
            <a:off x="4630102" y="1289075"/>
            <a:ext cx="254000" cy="99059"/>
          </a:xfrm>
          <a:custGeom>
            <a:rect l="0" t="0" r="0" b="0"/>
            <a:pathLst>
              <a:path w="400" h="155">
                <a:moveTo>
                  <a:pt x="0" y="0"/>
                </a:moveTo>
                <a:lnTo>
                  <a:pt x="400" y="0"/>
                </a:lnTo>
                <a:lnTo>
                  <a:pt x="400" y="155"/>
                </a:lnTo>
                <a:lnTo>
                  <a:pt x="0" y="155"/>
                </a:lnTo>
                <a:lnTo>
                  <a:pt x="0" y="0"/>
                </a:lnTo>
                <a:close/>
              </a:path>
            </a:pathLst>
          </a:custGeom>
          <a:solidFill>
            <a:srgbClr val="0C6B9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25" name="textbox 325"/>
          <p:cNvSpPr/>
          <p:nvPr/>
        </p:nvSpPr>
        <p:spPr>
          <a:xfrm>
            <a:off x="10946613" y="1940940"/>
            <a:ext cx="353695" cy="33572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000"/>
              </a:lnSpc>
            </a:pPr>
            <a:endParaRPr lang="en-US" altLang="en-US" sz="100"/>
          </a:p>
          <a:p>
            <a:pPr marL="14605" algn="l" rtl="0" eaLnBrk="0">
              <a:lnSpc>
                <a:spcPct val="91000"/>
              </a:lnSpc>
            </a:pPr>
            <a:r>
              <a:rPr sz="1100" spc="4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</a:t>
            </a:r>
            <a:r>
              <a:rPr sz="1100" spc="2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</a:t>
            </a:r>
            <a:endParaRPr lang="en-US" altLang="en-US" sz="1100"/>
          </a:p>
          <a:p>
            <a:pPr algn="l" rtl="0" eaLnBrk="0">
              <a:lnSpc>
                <a:spcPct val="129000"/>
              </a:lnSpc>
            </a:pPr>
            <a:endParaRPr lang="en-US" altLang="en-US" sz="1000"/>
          </a:p>
          <a:p>
            <a:pPr marL="21590" algn="l" rtl="0" eaLnBrk="0">
              <a:lnSpc>
                <a:spcPct val="91000"/>
              </a:lnSpc>
              <a:spcBef>
                <a:spcPts val="340"/>
              </a:spcBef>
            </a:pPr>
            <a:r>
              <a:rPr sz="1100" spc="2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15</a:t>
            </a:r>
            <a:r>
              <a:rPr sz="1100" spc="1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</a:t>
            </a:r>
            <a:endParaRPr lang="en-US" altLang="en-US" sz="1100"/>
          </a:p>
          <a:p>
            <a:pPr algn="l" rtl="0" eaLnBrk="0">
              <a:lnSpc>
                <a:spcPct val="129000"/>
              </a:lnSpc>
            </a:pPr>
            <a:endParaRPr lang="en-US" altLang="en-US" sz="1000"/>
          </a:p>
          <a:p>
            <a:pPr marL="21590" algn="l" rtl="0" eaLnBrk="0">
              <a:lnSpc>
                <a:spcPct val="91000"/>
              </a:lnSpc>
              <a:spcBef>
                <a:spcPts val="340"/>
              </a:spcBef>
            </a:pPr>
            <a:r>
              <a:rPr sz="1100" spc="2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10</a:t>
            </a:r>
            <a:r>
              <a:rPr sz="1100" spc="1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</a:t>
            </a:r>
            <a:endParaRPr lang="en-US" altLang="en-US" sz="1100"/>
          </a:p>
          <a:p>
            <a:pPr algn="l" rtl="0" eaLnBrk="0">
              <a:lnSpc>
                <a:spcPct val="129000"/>
              </a:lnSpc>
            </a:pPr>
            <a:endParaRPr lang="en-US" altLang="en-US" sz="1000"/>
          </a:p>
          <a:p>
            <a:pPr marL="19050" algn="l" rtl="0" eaLnBrk="0">
              <a:lnSpc>
                <a:spcPct val="91000"/>
              </a:lnSpc>
              <a:spcBef>
                <a:spcPts val="340"/>
              </a:spcBef>
            </a:pPr>
            <a:r>
              <a:rPr sz="1100" spc="1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5</a:t>
            </a:r>
            <a:r>
              <a:rPr sz="1100" spc="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</a:t>
            </a:r>
            <a:endParaRPr lang="en-US" altLang="en-US" sz="1100"/>
          </a:p>
          <a:p>
            <a:pPr algn="l" rtl="0" eaLnBrk="0">
              <a:lnSpc>
                <a:spcPct val="130000"/>
              </a:lnSpc>
            </a:pPr>
            <a:endParaRPr lang="en-US" altLang="en-US" sz="1000"/>
          </a:p>
          <a:p>
            <a:pPr marL="12700" algn="l" rtl="0" eaLnBrk="0">
              <a:lnSpc>
                <a:spcPct val="91000"/>
              </a:lnSpc>
              <a:spcBef>
                <a:spcPts val="335"/>
              </a:spcBef>
            </a:pPr>
            <a:r>
              <a:rPr sz="1100" spc="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</a:t>
            </a:r>
            <a:endParaRPr lang="en-US" altLang="en-US" sz="1100"/>
          </a:p>
          <a:p>
            <a:pPr algn="l" rtl="0" eaLnBrk="0">
              <a:lnSpc>
                <a:spcPct val="129000"/>
              </a:lnSpc>
            </a:pPr>
            <a:endParaRPr lang="en-US" altLang="en-US" sz="1000"/>
          </a:p>
          <a:p>
            <a:pPr marL="17780" algn="l" rtl="0" eaLnBrk="0">
              <a:lnSpc>
                <a:spcPts val="1505"/>
              </a:lnSpc>
              <a:spcBef>
                <a:spcPts val="340"/>
              </a:spcBef>
            </a:pPr>
            <a:r>
              <a:rPr sz="1100" spc="3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-5</a:t>
            </a:r>
            <a:r>
              <a:rPr sz="1100" spc="1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</a:t>
            </a:r>
            <a:endParaRPr lang="en-US" altLang="en-US" sz="1100"/>
          </a:p>
          <a:p>
            <a:pPr algn="l" rtl="0" eaLnBrk="0">
              <a:lnSpc>
                <a:spcPct val="104000"/>
              </a:lnSpc>
            </a:pPr>
            <a:endParaRPr lang="en-US" altLang="en-US" sz="1000"/>
          </a:p>
          <a:p>
            <a:pPr marL="17780" algn="l" rtl="0" eaLnBrk="0">
              <a:lnSpc>
                <a:spcPts val="1510"/>
              </a:lnSpc>
              <a:spcBef>
                <a:spcPts val="335"/>
              </a:spcBef>
            </a:pPr>
            <a:r>
              <a:rPr sz="1100" spc="4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-10</a:t>
            </a:r>
            <a:r>
              <a:rPr sz="1100" spc="1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</a:t>
            </a:r>
            <a:endParaRPr lang="en-US" altLang="en-US" sz="1100"/>
          </a:p>
          <a:p>
            <a:pPr algn="l" rtl="0" eaLnBrk="0">
              <a:lnSpc>
                <a:spcPct val="104000"/>
              </a:lnSpc>
            </a:pPr>
            <a:endParaRPr lang="en-US" altLang="en-US" sz="1000"/>
          </a:p>
          <a:p>
            <a:pPr marL="17780" algn="l" rtl="0" eaLnBrk="0">
              <a:lnSpc>
                <a:spcPts val="1510"/>
              </a:lnSpc>
              <a:spcBef>
                <a:spcPts val="335"/>
              </a:spcBef>
            </a:pPr>
            <a:r>
              <a:rPr sz="1100" spc="4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-15</a:t>
            </a:r>
            <a:r>
              <a:rPr sz="1100" spc="1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</a:t>
            </a:r>
            <a:endParaRPr lang="en-US" altLang="en-US" sz="1100"/>
          </a:p>
          <a:p>
            <a:pPr algn="l" rtl="0" eaLnBrk="0">
              <a:lnSpc>
                <a:spcPct val="105000"/>
              </a:lnSpc>
            </a:pPr>
            <a:endParaRPr lang="en-US" altLang="en-US" sz="1000"/>
          </a:p>
          <a:p>
            <a:pPr algn="l" rtl="0" eaLnBrk="0">
              <a:lnSpc>
                <a:spcPct val="137000"/>
              </a:lnSpc>
            </a:pPr>
            <a:endParaRPr lang="en-US" altLang="en-US" sz="200"/>
          </a:p>
          <a:p>
            <a:pPr marL="17780" algn="l" rtl="0" eaLnBrk="0">
              <a:lnSpc>
                <a:spcPts val="1505"/>
              </a:lnSpc>
              <a:spcBef>
                <a:spcPct val="0"/>
              </a:spcBef>
            </a:pPr>
            <a:r>
              <a:rPr sz="1100" spc="4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-20</a:t>
            </a:r>
            <a:r>
              <a:rPr sz="1100" spc="1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</a:t>
            </a:r>
            <a:endParaRPr lang="en-US" altLang="en-US" sz="1100"/>
          </a:p>
        </p:txBody>
      </p:sp>
      <p:sp>
        <p:nvSpPr>
          <p:cNvPr id="326" name="textbox 326"/>
          <p:cNvSpPr/>
          <p:nvPr/>
        </p:nvSpPr>
        <p:spPr>
          <a:xfrm>
            <a:off x="909802" y="1940940"/>
            <a:ext cx="292734" cy="33191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000"/>
              </a:lnSpc>
            </a:pPr>
            <a:endParaRPr lang="en-US" altLang="en-US" sz="100"/>
          </a:p>
          <a:p>
            <a:pPr marL="12700" algn="l" rtl="0" eaLnBrk="0">
              <a:lnSpc>
                <a:spcPct val="91000"/>
              </a:lnSpc>
            </a:pPr>
            <a:r>
              <a:rPr sz="1100" spc="6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40</a:t>
            </a:r>
            <a:r>
              <a:rPr sz="1100" spc="4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</a:t>
            </a:r>
            <a:endParaRPr lang="en-US" altLang="en-US" sz="1100"/>
          </a:p>
          <a:p>
            <a:pPr algn="l" rtl="0" eaLnBrk="0">
              <a:lnSpc>
                <a:spcPct val="129000"/>
              </a:lnSpc>
            </a:pPr>
            <a:endParaRPr lang="en-US" altLang="en-US" sz="1000"/>
          </a:p>
          <a:p>
            <a:pPr marL="22225" algn="l" rtl="0" eaLnBrk="0">
              <a:lnSpc>
                <a:spcPct val="91000"/>
              </a:lnSpc>
              <a:spcBef>
                <a:spcPts val="340"/>
              </a:spcBef>
            </a:pPr>
            <a:r>
              <a:rPr sz="1100" spc="4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35</a:t>
            </a:r>
            <a:r>
              <a:rPr sz="1100" spc="1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</a:t>
            </a:r>
            <a:endParaRPr lang="en-US" altLang="en-US" sz="1100"/>
          </a:p>
          <a:p>
            <a:pPr algn="l" rtl="0" eaLnBrk="0">
              <a:lnSpc>
                <a:spcPct val="129000"/>
              </a:lnSpc>
            </a:pPr>
            <a:endParaRPr lang="en-US" altLang="en-US" sz="1000"/>
          </a:p>
          <a:p>
            <a:pPr marL="22225" algn="l" rtl="0" eaLnBrk="0">
              <a:lnSpc>
                <a:spcPct val="91000"/>
              </a:lnSpc>
              <a:spcBef>
                <a:spcPts val="340"/>
              </a:spcBef>
            </a:pPr>
            <a:r>
              <a:rPr sz="1100" spc="4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30</a:t>
            </a:r>
            <a:r>
              <a:rPr sz="1100" spc="1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</a:t>
            </a:r>
            <a:endParaRPr lang="en-US" altLang="en-US" sz="1100"/>
          </a:p>
          <a:p>
            <a:pPr algn="l" rtl="0" eaLnBrk="0">
              <a:lnSpc>
                <a:spcPct val="129000"/>
              </a:lnSpc>
            </a:pPr>
            <a:endParaRPr lang="en-US" altLang="en-US" sz="1000"/>
          </a:p>
          <a:p>
            <a:pPr marL="20320" algn="l" rtl="0" eaLnBrk="0">
              <a:lnSpc>
                <a:spcPct val="91000"/>
              </a:lnSpc>
              <a:spcBef>
                <a:spcPts val="340"/>
              </a:spcBef>
            </a:pPr>
            <a:r>
              <a:rPr sz="1100" spc="4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25</a:t>
            </a:r>
            <a:r>
              <a:rPr sz="1100" spc="2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</a:t>
            </a:r>
            <a:endParaRPr lang="en-US" altLang="en-US" sz="1100"/>
          </a:p>
          <a:p>
            <a:pPr algn="l" rtl="0" eaLnBrk="0">
              <a:lnSpc>
                <a:spcPct val="130000"/>
              </a:lnSpc>
            </a:pPr>
            <a:endParaRPr lang="en-US" altLang="en-US" sz="1000"/>
          </a:p>
          <a:p>
            <a:pPr marL="20320" algn="l" rtl="0" eaLnBrk="0">
              <a:lnSpc>
                <a:spcPct val="91000"/>
              </a:lnSpc>
              <a:spcBef>
                <a:spcPts val="335"/>
              </a:spcBef>
            </a:pPr>
            <a:r>
              <a:rPr sz="1100" spc="4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</a:t>
            </a:r>
            <a:r>
              <a:rPr sz="1100" spc="2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</a:t>
            </a:r>
            <a:endParaRPr lang="en-US" altLang="en-US" sz="1100"/>
          </a:p>
          <a:p>
            <a:pPr algn="l" rtl="0" eaLnBrk="0">
              <a:lnSpc>
                <a:spcPct val="129000"/>
              </a:lnSpc>
            </a:pPr>
            <a:endParaRPr lang="en-US" altLang="en-US" sz="1000"/>
          </a:p>
          <a:p>
            <a:pPr marL="27305" algn="l" rtl="0" eaLnBrk="0">
              <a:lnSpc>
                <a:spcPct val="91000"/>
              </a:lnSpc>
              <a:spcBef>
                <a:spcPts val="340"/>
              </a:spcBef>
            </a:pPr>
            <a:r>
              <a:rPr sz="1100" spc="2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15</a:t>
            </a:r>
            <a:r>
              <a:rPr sz="1100" spc="1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</a:t>
            </a:r>
            <a:endParaRPr lang="en-US" altLang="en-US" sz="1100"/>
          </a:p>
          <a:p>
            <a:pPr algn="l" rtl="0" eaLnBrk="0">
              <a:lnSpc>
                <a:spcPct val="129000"/>
              </a:lnSpc>
            </a:pPr>
            <a:endParaRPr lang="en-US" altLang="en-US" sz="1000"/>
          </a:p>
          <a:p>
            <a:pPr marL="27305" algn="l" rtl="0" eaLnBrk="0">
              <a:lnSpc>
                <a:spcPct val="91000"/>
              </a:lnSpc>
              <a:spcBef>
                <a:spcPts val="340"/>
              </a:spcBef>
            </a:pPr>
            <a:r>
              <a:rPr sz="1100" spc="2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10</a:t>
            </a:r>
            <a:r>
              <a:rPr sz="1100" spc="1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</a:t>
            </a:r>
            <a:endParaRPr lang="en-US" altLang="en-US" sz="1100"/>
          </a:p>
          <a:p>
            <a:pPr algn="l" rtl="0" eaLnBrk="0">
              <a:lnSpc>
                <a:spcPct val="129000"/>
              </a:lnSpc>
            </a:pPr>
            <a:endParaRPr lang="en-US" altLang="en-US" sz="1000"/>
          </a:p>
          <a:p>
            <a:pPr marL="113665" algn="l" rtl="0" eaLnBrk="0">
              <a:lnSpc>
                <a:spcPct val="91000"/>
              </a:lnSpc>
              <a:spcBef>
                <a:spcPts val="340"/>
              </a:spcBef>
            </a:pPr>
            <a:r>
              <a:rPr sz="1100" spc="1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5</a:t>
            </a:r>
            <a:r>
              <a:rPr sz="1100" spc="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</a:t>
            </a:r>
            <a:endParaRPr lang="en-US" altLang="en-US" sz="1100"/>
          </a:p>
          <a:p>
            <a:pPr algn="l" rtl="0" eaLnBrk="0">
              <a:lnSpc>
                <a:spcPct val="130000"/>
              </a:lnSpc>
            </a:pPr>
            <a:endParaRPr lang="en-US" altLang="en-US" sz="1000"/>
          </a:p>
          <a:p>
            <a:pPr algn="l" rtl="0" eaLnBrk="0">
              <a:lnSpc>
                <a:spcPct val="139000"/>
              </a:lnSpc>
            </a:pPr>
            <a:endParaRPr lang="en-US" altLang="en-US" sz="200"/>
          </a:p>
          <a:p>
            <a:pPr marL="197485" algn="l" rtl="0" eaLnBrk="0">
              <a:lnSpc>
                <a:spcPct val="91000"/>
              </a:lnSpc>
              <a:spcBef>
                <a:spcPct val="0"/>
              </a:spcBef>
            </a:pPr>
            <a:r>
              <a:rPr sz="1100" spc="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</a:t>
            </a:r>
            <a:endParaRPr lang="en-US" altLang="en-US" sz="1100"/>
          </a:p>
        </p:txBody>
      </p:sp>
      <p:sp>
        <p:nvSpPr>
          <p:cNvPr id="327" name="rect"/>
          <p:cNvSpPr/>
          <p:nvPr/>
        </p:nvSpPr>
        <p:spPr>
          <a:xfrm>
            <a:off x="4952250" y="4306176"/>
            <a:ext cx="245986" cy="855802"/>
          </a:xfrm>
          <a:prstGeom prst="rect">
            <a:avLst/>
          </a:prstGeom>
          <a:solidFill>
            <a:srgbClr val="0C6B9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28" name="rect"/>
          <p:cNvSpPr/>
          <p:nvPr/>
        </p:nvSpPr>
        <p:spPr>
          <a:xfrm>
            <a:off x="6546266" y="4227652"/>
            <a:ext cx="245986" cy="934326"/>
          </a:xfrm>
          <a:prstGeom prst="rect">
            <a:avLst/>
          </a:prstGeom>
          <a:solidFill>
            <a:srgbClr val="0C6B9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29" name="rect"/>
          <p:cNvSpPr/>
          <p:nvPr/>
        </p:nvSpPr>
        <p:spPr>
          <a:xfrm>
            <a:off x="7741767" y="4290466"/>
            <a:ext cx="245986" cy="871511"/>
          </a:xfrm>
          <a:prstGeom prst="rect">
            <a:avLst/>
          </a:prstGeom>
          <a:solidFill>
            <a:srgbClr val="0C6B9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0" name="rect"/>
          <p:cNvSpPr/>
          <p:nvPr/>
        </p:nvSpPr>
        <p:spPr>
          <a:xfrm>
            <a:off x="9734296" y="4282618"/>
            <a:ext cx="245986" cy="879360"/>
          </a:xfrm>
          <a:prstGeom prst="rect">
            <a:avLst/>
          </a:prstGeom>
          <a:solidFill>
            <a:srgbClr val="0C6B9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1" name="rect"/>
          <p:cNvSpPr/>
          <p:nvPr/>
        </p:nvSpPr>
        <p:spPr>
          <a:xfrm>
            <a:off x="2959722" y="4290466"/>
            <a:ext cx="245986" cy="871511"/>
          </a:xfrm>
          <a:prstGeom prst="rect">
            <a:avLst/>
          </a:prstGeom>
          <a:solidFill>
            <a:srgbClr val="0C6B9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332" name="picture 33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284693" y="5157228"/>
            <a:ext cx="9573616" cy="65722"/>
          </a:xfrm>
          <a:prstGeom prst="rect">
            <a:avLst/>
          </a:prstGeom>
        </p:spPr>
      </p:pic>
      <p:sp>
        <p:nvSpPr>
          <p:cNvPr id="333" name="rect"/>
          <p:cNvSpPr/>
          <p:nvPr/>
        </p:nvSpPr>
        <p:spPr>
          <a:xfrm>
            <a:off x="1365707" y="3403244"/>
            <a:ext cx="245986" cy="1758734"/>
          </a:xfrm>
          <a:prstGeom prst="rect">
            <a:avLst/>
          </a:prstGeom>
          <a:solidFill>
            <a:srgbClr val="0C6B9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4" name="rect"/>
          <p:cNvSpPr/>
          <p:nvPr/>
        </p:nvSpPr>
        <p:spPr>
          <a:xfrm>
            <a:off x="3756736" y="3607384"/>
            <a:ext cx="245986" cy="1554594"/>
          </a:xfrm>
          <a:prstGeom prst="rect">
            <a:avLst/>
          </a:prstGeom>
          <a:solidFill>
            <a:srgbClr val="0C6B9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5" name="rect"/>
          <p:cNvSpPr/>
          <p:nvPr/>
        </p:nvSpPr>
        <p:spPr>
          <a:xfrm>
            <a:off x="2162721" y="3615232"/>
            <a:ext cx="245986" cy="1546745"/>
          </a:xfrm>
          <a:prstGeom prst="rect">
            <a:avLst/>
          </a:prstGeom>
          <a:solidFill>
            <a:srgbClr val="0C6B9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6" name="rect"/>
          <p:cNvSpPr/>
          <p:nvPr/>
        </p:nvSpPr>
        <p:spPr>
          <a:xfrm>
            <a:off x="3358235" y="3670198"/>
            <a:ext cx="245986" cy="1491779"/>
          </a:xfrm>
          <a:prstGeom prst="rect">
            <a:avLst/>
          </a:prstGeom>
          <a:solidFill>
            <a:srgbClr val="0C6B9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7" name="rect"/>
          <p:cNvSpPr/>
          <p:nvPr/>
        </p:nvSpPr>
        <p:spPr>
          <a:xfrm>
            <a:off x="4155236" y="3678047"/>
            <a:ext cx="245986" cy="1483931"/>
          </a:xfrm>
          <a:prstGeom prst="rect">
            <a:avLst/>
          </a:prstGeom>
          <a:solidFill>
            <a:srgbClr val="0C6B9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8" name="rect"/>
          <p:cNvSpPr/>
          <p:nvPr/>
        </p:nvSpPr>
        <p:spPr>
          <a:xfrm>
            <a:off x="5749251" y="3685895"/>
            <a:ext cx="245986" cy="1476082"/>
          </a:xfrm>
          <a:prstGeom prst="rect">
            <a:avLst/>
          </a:prstGeom>
          <a:solidFill>
            <a:srgbClr val="0C6B9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9" name="rect"/>
          <p:cNvSpPr/>
          <p:nvPr/>
        </p:nvSpPr>
        <p:spPr>
          <a:xfrm>
            <a:off x="4553737" y="3874338"/>
            <a:ext cx="245986" cy="1287640"/>
          </a:xfrm>
          <a:prstGeom prst="rect">
            <a:avLst/>
          </a:prstGeom>
          <a:solidFill>
            <a:srgbClr val="0C6B9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40" name="rect"/>
          <p:cNvSpPr/>
          <p:nvPr/>
        </p:nvSpPr>
        <p:spPr>
          <a:xfrm>
            <a:off x="8937282" y="3890035"/>
            <a:ext cx="245986" cy="1271943"/>
          </a:xfrm>
          <a:prstGeom prst="rect">
            <a:avLst/>
          </a:prstGeom>
          <a:solidFill>
            <a:srgbClr val="0C6B9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41" name="rect"/>
          <p:cNvSpPr/>
          <p:nvPr/>
        </p:nvSpPr>
        <p:spPr>
          <a:xfrm>
            <a:off x="6147752" y="3890035"/>
            <a:ext cx="245986" cy="1271943"/>
          </a:xfrm>
          <a:prstGeom prst="rect">
            <a:avLst/>
          </a:prstGeom>
          <a:solidFill>
            <a:srgbClr val="0C6B9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42" name="rect"/>
          <p:cNvSpPr/>
          <p:nvPr/>
        </p:nvSpPr>
        <p:spPr>
          <a:xfrm>
            <a:off x="6944766" y="3937152"/>
            <a:ext cx="245986" cy="1224825"/>
          </a:xfrm>
          <a:prstGeom prst="rect">
            <a:avLst/>
          </a:prstGeom>
          <a:solidFill>
            <a:srgbClr val="0C6B9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43" name="rect"/>
          <p:cNvSpPr/>
          <p:nvPr/>
        </p:nvSpPr>
        <p:spPr>
          <a:xfrm>
            <a:off x="8140281" y="3960698"/>
            <a:ext cx="245986" cy="1201280"/>
          </a:xfrm>
          <a:prstGeom prst="rect">
            <a:avLst/>
          </a:prstGeom>
          <a:solidFill>
            <a:srgbClr val="0C6B9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44" name="rect"/>
          <p:cNvSpPr/>
          <p:nvPr/>
        </p:nvSpPr>
        <p:spPr>
          <a:xfrm>
            <a:off x="10531297" y="3999966"/>
            <a:ext cx="245986" cy="1162012"/>
          </a:xfrm>
          <a:prstGeom prst="rect">
            <a:avLst/>
          </a:prstGeom>
          <a:solidFill>
            <a:srgbClr val="0C6B9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45" name="rect"/>
          <p:cNvSpPr/>
          <p:nvPr/>
        </p:nvSpPr>
        <p:spPr>
          <a:xfrm>
            <a:off x="5350751" y="4062767"/>
            <a:ext cx="245986" cy="1099210"/>
          </a:xfrm>
          <a:prstGeom prst="rect">
            <a:avLst/>
          </a:prstGeom>
          <a:solidFill>
            <a:srgbClr val="0C6B9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46" name="rect"/>
          <p:cNvSpPr/>
          <p:nvPr/>
        </p:nvSpPr>
        <p:spPr>
          <a:xfrm>
            <a:off x="8538781" y="4078478"/>
            <a:ext cx="245986" cy="1083500"/>
          </a:xfrm>
          <a:prstGeom prst="rect">
            <a:avLst/>
          </a:prstGeom>
          <a:solidFill>
            <a:srgbClr val="0C6B9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47" name="rect"/>
          <p:cNvSpPr/>
          <p:nvPr/>
        </p:nvSpPr>
        <p:spPr>
          <a:xfrm>
            <a:off x="1764220" y="4086326"/>
            <a:ext cx="245986" cy="1075651"/>
          </a:xfrm>
          <a:prstGeom prst="rect">
            <a:avLst/>
          </a:prstGeom>
          <a:solidFill>
            <a:srgbClr val="0C6B9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48" name="rect"/>
          <p:cNvSpPr/>
          <p:nvPr/>
        </p:nvSpPr>
        <p:spPr>
          <a:xfrm>
            <a:off x="2561221" y="4117733"/>
            <a:ext cx="245986" cy="1044244"/>
          </a:xfrm>
          <a:prstGeom prst="rect">
            <a:avLst/>
          </a:prstGeom>
          <a:solidFill>
            <a:srgbClr val="0C6B9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49" name="rect"/>
          <p:cNvSpPr/>
          <p:nvPr/>
        </p:nvSpPr>
        <p:spPr>
          <a:xfrm>
            <a:off x="9335782" y="4133430"/>
            <a:ext cx="245986" cy="1028547"/>
          </a:xfrm>
          <a:prstGeom prst="rect">
            <a:avLst/>
          </a:prstGeom>
          <a:solidFill>
            <a:srgbClr val="0C6B9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50" name="textbox 350"/>
          <p:cNvSpPr/>
          <p:nvPr/>
        </p:nvSpPr>
        <p:spPr>
          <a:xfrm rot="18900000">
            <a:off x="4543944" y="5460979"/>
            <a:ext cx="614044" cy="2095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000"/>
              </a:lnSpc>
            </a:pPr>
            <a:endParaRPr lang="en-US" altLang="en-US" sz="100"/>
          </a:p>
          <a:p>
            <a:pPr marL="12700" algn="l" rtl="0" eaLnBrk="0">
              <a:lnSpc>
                <a:spcPct val="91000"/>
              </a:lnSpc>
            </a:pPr>
            <a:r>
              <a:rPr sz="1100" spc="5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2022-</a:t>
            </a:r>
            <a:r>
              <a:rPr sz="1100" spc="3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r>
              <a:rPr sz="1100" spc="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</a:t>
            </a:r>
            <a:endParaRPr lang="en-US" altLang="en-US" sz="1100"/>
          </a:p>
        </p:txBody>
      </p:sp>
      <p:sp>
        <p:nvSpPr>
          <p:cNvPr id="351" name="textbox 351"/>
          <p:cNvSpPr/>
          <p:nvPr/>
        </p:nvSpPr>
        <p:spPr>
          <a:xfrm rot="18900000">
            <a:off x="7732280" y="5461581"/>
            <a:ext cx="614044" cy="2089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00"/>
              </a:lnSpc>
            </a:pPr>
            <a:endParaRPr lang="en-US" altLang="en-US" sz="100"/>
          </a:p>
          <a:p>
            <a:pPr marL="12700" algn="l" rtl="0" eaLnBrk="0">
              <a:lnSpc>
                <a:spcPct val="90000"/>
              </a:lnSpc>
            </a:pPr>
            <a:r>
              <a:rPr sz="1100" spc="5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2023-</a:t>
            </a:r>
            <a:r>
              <a:rPr sz="1100" spc="3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</a:t>
            </a:r>
            <a:r>
              <a:rPr sz="1100" spc="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6</a:t>
            </a:r>
            <a:endParaRPr lang="en-US" altLang="en-US" sz="1100"/>
          </a:p>
        </p:txBody>
      </p:sp>
      <p:sp>
        <p:nvSpPr>
          <p:cNvPr id="352" name="textbox 352"/>
          <p:cNvSpPr/>
          <p:nvPr/>
        </p:nvSpPr>
        <p:spPr>
          <a:xfrm rot="18900000">
            <a:off x="2950095" y="5461581"/>
            <a:ext cx="614044" cy="2089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00"/>
              </a:lnSpc>
            </a:pPr>
            <a:endParaRPr lang="en-US" altLang="en-US" sz="100"/>
          </a:p>
          <a:p>
            <a:pPr marL="12700" algn="l" rtl="0" eaLnBrk="0">
              <a:lnSpc>
                <a:spcPct val="90000"/>
              </a:lnSpc>
            </a:pPr>
            <a:r>
              <a:rPr sz="1100" spc="5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2022-</a:t>
            </a:r>
            <a:r>
              <a:rPr sz="1100" spc="3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</a:t>
            </a:r>
            <a:r>
              <a:rPr sz="1100" spc="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6</a:t>
            </a:r>
            <a:endParaRPr lang="en-US" altLang="en-US" sz="1100"/>
          </a:p>
        </p:txBody>
      </p:sp>
      <p:sp>
        <p:nvSpPr>
          <p:cNvPr id="353" name="textbox 353"/>
          <p:cNvSpPr/>
          <p:nvPr/>
        </p:nvSpPr>
        <p:spPr>
          <a:xfrm rot="18900000">
            <a:off x="1754390" y="5461581"/>
            <a:ext cx="614044" cy="2089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00"/>
              </a:lnSpc>
            </a:pPr>
            <a:endParaRPr lang="en-US" altLang="en-US" sz="100"/>
          </a:p>
          <a:p>
            <a:pPr marL="12700" algn="l" rtl="0" eaLnBrk="0">
              <a:lnSpc>
                <a:spcPct val="90000"/>
              </a:lnSpc>
            </a:pPr>
            <a:r>
              <a:rPr sz="1100" spc="5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2022-</a:t>
            </a:r>
            <a:r>
              <a:rPr sz="1100" spc="3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</a:t>
            </a:r>
            <a:r>
              <a:rPr sz="1100" spc="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</a:t>
            </a:r>
            <a:endParaRPr lang="en-US" altLang="en-US" sz="1100"/>
          </a:p>
        </p:txBody>
      </p:sp>
      <p:sp>
        <p:nvSpPr>
          <p:cNvPr id="354" name="textbox 354"/>
          <p:cNvSpPr/>
          <p:nvPr/>
        </p:nvSpPr>
        <p:spPr>
          <a:xfrm rot="18900000">
            <a:off x="4145800" y="5461581"/>
            <a:ext cx="614044" cy="2089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00"/>
              </a:lnSpc>
            </a:pPr>
            <a:endParaRPr lang="en-US" altLang="en-US" sz="100"/>
          </a:p>
          <a:p>
            <a:pPr marL="12700" algn="l" rtl="0" eaLnBrk="0">
              <a:lnSpc>
                <a:spcPct val="90000"/>
              </a:lnSpc>
            </a:pPr>
            <a:r>
              <a:rPr sz="1100" spc="5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2022-</a:t>
            </a:r>
            <a:r>
              <a:rPr sz="1100" spc="3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</a:t>
            </a:r>
            <a:r>
              <a:rPr sz="1100" spc="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9</a:t>
            </a:r>
            <a:endParaRPr lang="en-US" altLang="en-US" sz="1100"/>
          </a:p>
        </p:txBody>
      </p:sp>
      <p:sp>
        <p:nvSpPr>
          <p:cNvPr id="355" name="textbox 355"/>
          <p:cNvSpPr/>
          <p:nvPr/>
        </p:nvSpPr>
        <p:spPr>
          <a:xfrm rot="18900000">
            <a:off x="8927985" y="5461581"/>
            <a:ext cx="614044" cy="2089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00"/>
              </a:lnSpc>
            </a:pPr>
            <a:endParaRPr lang="en-US" altLang="en-US" sz="100"/>
          </a:p>
          <a:p>
            <a:pPr marL="12700" algn="l" rtl="0" eaLnBrk="0">
              <a:lnSpc>
                <a:spcPct val="90000"/>
              </a:lnSpc>
            </a:pPr>
            <a:r>
              <a:rPr sz="1100" spc="5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2023-</a:t>
            </a:r>
            <a:r>
              <a:rPr sz="1100" spc="3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</a:t>
            </a:r>
            <a:r>
              <a:rPr sz="1100" spc="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9</a:t>
            </a:r>
            <a:endParaRPr lang="en-US" altLang="en-US" sz="1100"/>
          </a:p>
        </p:txBody>
      </p:sp>
      <p:sp>
        <p:nvSpPr>
          <p:cNvPr id="356" name="textbox 356"/>
          <p:cNvSpPr/>
          <p:nvPr/>
        </p:nvSpPr>
        <p:spPr>
          <a:xfrm rot="18900000">
            <a:off x="9326132" y="5460978"/>
            <a:ext cx="614044" cy="2095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000"/>
              </a:lnSpc>
            </a:pPr>
            <a:endParaRPr lang="en-US" altLang="en-US" sz="100"/>
          </a:p>
          <a:p>
            <a:pPr marL="12700" algn="l" rtl="0" eaLnBrk="0">
              <a:lnSpc>
                <a:spcPct val="91000"/>
              </a:lnSpc>
            </a:pPr>
            <a:r>
              <a:rPr sz="1100" spc="5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2023-</a:t>
            </a:r>
            <a:r>
              <a:rPr sz="1100" spc="3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r>
              <a:rPr sz="1100" spc="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</a:t>
            </a:r>
            <a:endParaRPr lang="en-US" altLang="en-US" sz="1100"/>
          </a:p>
        </p:txBody>
      </p:sp>
      <p:sp>
        <p:nvSpPr>
          <p:cNvPr id="357" name="textbox 357"/>
          <p:cNvSpPr/>
          <p:nvPr/>
        </p:nvSpPr>
        <p:spPr>
          <a:xfrm rot="18900000">
            <a:off x="6536576" y="5461581"/>
            <a:ext cx="614044" cy="2089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00"/>
              </a:lnSpc>
            </a:pPr>
            <a:endParaRPr lang="en-US" altLang="en-US" sz="100"/>
          </a:p>
          <a:p>
            <a:pPr marL="12700" algn="l" rtl="0" eaLnBrk="0">
              <a:lnSpc>
                <a:spcPct val="90000"/>
              </a:lnSpc>
            </a:pPr>
            <a:r>
              <a:rPr sz="1100" spc="5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2023-</a:t>
            </a:r>
            <a:r>
              <a:rPr sz="1100" spc="3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</a:t>
            </a:r>
            <a:r>
              <a:rPr sz="1100" spc="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</a:t>
            </a:r>
            <a:endParaRPr lang="en-US" altLang="en-US" sz="1100"/>
          </a:p>
        </p:txBody>
      </p:sp>
      <p:sp>
        <p:nvSpPr>
          <p:cNvPr id="358" name="textbox 358"/>
          <p:cNvSpPr/>
          <p:nvPr/>
        </p:nvSpPr>
        <p:spPr>
          <a:xfrm rot="18900000">
            <a:off x="8529188" y="5461618"/>
            <a:ext cx="614044" cy="2089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00"/>
              </a:lnSpc>
            </a:pPr>
            <a:endParaRPr lang="en-US" altLang="en-US" sz="100"/>
          </a:p>
          <a:p>
            <a:pPr marL="12700" algn="l" rtl="0" eaLnBrk="0">
              <a:lnSpc>
                <a:spcPct val="90000"/>
              </a:lnSpc>
            </a:pPr>
            <a:r>
              <a:rPr sz="1100" spc="5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2023-</a:t>
            </a:r>
            <a:r>
              <a:rPr sz="1100" spc="3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</a:t>
            </a:r>
            <a:r>
              <a:rPr sz="1100" spc="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8</a:t>
            </a:r>
            <a:endParaRPr lang="en-US" altLang="en-US" sz="1100"/>
          </a:p>
        </p:txBody>
      </p:sp>
      <p:sp>
        <p:nvSpPr>
          <p:cNvPr id="359" name="textbox 359"/>
          <p:cNvSpPr/>
          <p:nvPr/>
        </p:nvSpPr>
        <p:spPr>
          <a:xfrm rot="18900000">
            <a:off x="3747005" y="5461619"/>
            <a:ext cx="614044" cy="2089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00"/>
              </a:lnSpc>
            </a:pPr>
            <a:endParaRPr lang="en-US" altLang="en-US" sz="100"/>
          </a:p>
          <a:p>
            <a:pPr marL="12700" algn="l" rtl="0" eaLnBrk="0">
              <a:lnSpc>
                <a:spcPct val="90000"/>
              </a:lnSpc>
            </a:pPr>
            <a:r>
              <a:rPr sz="1100" spc="5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2022-</a:t>
            </a:r>
            <a:r>
              <a:rPr sz="1100" spc="3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</a:t>
            </a:r>
            <a:r>
              <a:rPr sz="1100" spc="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8</a:t>
            </a:r>
            <a:endParaRPr lang="en-US" altLang="en-US" sz="1100"/>
          </a:p>
        </p:txBody>
      </p:sp>
      <p:sp>
        <p:nvSpPr>
          <p:cNvPr id="360" name="textbox 360"/>
          <p:cNvSpPr/>
          <p:nvPr/>
        </p:nvSpPr>
        <p:spPr>
          <a:xfrm rot="18900000">
            <a:off x="9724572" y="5461368"/>
            <a:ext cx="614044" cy="2095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000"/>
              </a:lnSpc>
            </a:pPr>
            <a:endParaRPr lang="en-US" altLang="en-US" sz="100"/>
          </a:p>
          <a:p>
            <a:pPr marL="12700" algn="l" rtl="0" eaLnBrk="0">
              <a:lnSpc>
                <a:spcPct val="91000"/>
              </a:lnSpc>
            </a:pPr>
            <a:r>
              <a:rPr sz="1100" spc="5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2023-</a:t>
            </a:r>
            <a:r>
              <a:rPr sz="1100" spc="3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r>
              <a:rPr sz="1100" spc="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endParaRPr lang="en-US" altLang="en-US" sz="1100"/>
          </a:p>
        </p:txBody>
      </p:sp>
      <p:sp>
        <p:nvSpPr>
          <p:cNvPr id="361" name="textbox 361"/>
          <p:cNvSpPr/>
          <p:nvPr/>
        </p:nvSpPr>
        <p:spPr>
          <a:xfrm rot="18900000">
            <a:off x="957761" y="5461368"/>
            <a:ext cx="614044" cy="2095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000"/>
              </a:lnSpc>
            </a:pPr>
            <a:endParaRPr lang="en-US" altLang="en-US" sz="100"/>
          </a:p>
          <a:p>
            <a:pPr marL="12700" algn="l" rtl="0" eaLnBrk="0">
              <a:lnSpc>
                <a:spcPct val="91000"/>
              </a:lnSpc>
            </a:pPr>
            <a:r>
              <a:rPr sz="1100" spc="5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2022-</a:t>
            </a:r>
            <a:r>
              <a:rPr sz="1100" spc="3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</a:t>
            </a:r>
            <a:r>
              <a:rPr sz="1100" spc="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endParaRPr lang="en-US" altLang="en-US" sz="1100"/>
          </a:p>
        </p:txBody>
      </p:sp>
      <p:sp>
        <p:nvSpPr>
          <p:cNvPr id="362" name="textbox 362"/>
          <p:cNvSpPr/>
          <p:nvPr/>
        </p:nvSpPr>
        <p:spPr>
          <a:xfrm rot="18900000">
            <a:off x="5739312" y="5461368"/>
            <a:ext cx="614044" cy="2095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000"/>
              </a:lnSpc>
            </a:pPr>
            <a:endParaRPr lang="en-US" altLang="en-US" sz="100"/>
          </a:p>
          <a:p>
            <a:pPr marL="12700" algn="l" rtl="0" eaLnBrk="0">
              <a:lnSpc>
                <a:spcPct val="91000"/>
              </a:lnSpc>
            </a:pPr>
            <a:r>
              <a:rPr sz="1100" spc="5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2023-</a:t>
            </a:r>
            <a:r>
              <a:rPr sz="1100" spc="3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</a:t>
            </a:r>
            <a:r>
              <a:rPr sz="1100" spc="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endParaRPr lang="en-US" altLang="en-US" sz="1100"/>
          </a:p>
        </p:txBody>
      </p:sp>
      <p:sp>
        <p:nvSpPr>
          <p:cNvPr id="363" name="textbox 363"/>
          <p:cNvSpPr/>
          <p:nvPr/>
        </p:nvSpPr>
        <p:spPr>
          <a:xfrm rot="18900000">
            <a:off x="4942387" y="5461368"/>
            <a:ext cx="614044" cy="2095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000"/>
              </a:lnSpc>
            </a:pPr>
            <a:endParaRPr lang="en-US" altLang="en-US" sz="100"/>
          </a:p>
          <a:p>
            <a:pPr marL="12700" algn="l" rtl="0" eaLnBrk="0">
              <a:lnSpc>
                <a:spcPct val="91000"/>
              </a:lnSpc>
            </a:pPr>
            <a:r>
              <a:rPr sz="1100" spc="5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2022-</a:t>
            </a:r>
            <a:r>
              <a:rPr sz="1100" spc="3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r>
              <a:rPr sz="1100" spc="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endParaRPr lang="en-US" altLang="en-US" sz="1100"/>
          </a:p>
        </p:txBody>
      </p:sp>
      <p:sp>
        <p:nvSpPr>
          <p:cNvPr id="364" name="textbox 364"/>
          <p:cNvSpPr/>
          <p:nvPr/>
        </p:nvSpPr>
        <p:spPr>
          <a:xfrm rot="18900000">
            <a:off x="6138243" y="5462033"/>
            <a:ext cx="614044" cy="2089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00"/>
              </a:lnSpc>
            </a:pPr>
            <a:endParaRPr lang="en-US" altLang="en-US" sz="100"/>
          </a:p>
          <a:p>
            <a:pPr marL="12700" algn="l" rtl="0" eaLnBrk="0">
              <a:lnSpc>
                <a:spcPct val="90000"/>
              </a:lnSpc>
            </a:pPr>
            <a:r>
              <a:rPr sz="1100" spc="5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2023-</a:t>
            </a:r>
            <a:r>
              <a:rPr sz="1100" spc="3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</a:t>
            </a:r>
            <a:r>
              <a:rPr sz="1100" spc="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</a:t>
            </a:r>
            <a:endParaRPr lang="en-US" altLang="en-US" sz="1100"/>
          </a:p>
        </p:txBody>
      </p:sp>
      <p:sp>
        <p:nvSpPr>
          <p:cNvPr id="365" name="textbox 365"/>
          <p:cNvSpPr/>
          <p:nvPr/>
        </p:nvSpPr>
        <p:spPr>
          <a:xfrm rot="18900000">
            <a:off x="10122867" y="5461431"/>
            <a:ext cx="614044" cy="2095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000"/>
              </a:lnSpc>
            </a:pPr>
            <a:endParaRPr lang="en-US" altLang="en-US" sz="100"/>
          </a:p>
          <a:p>
            <a:pPr marL="12700" algn="l" rtl="0" eaLnBrk="0">
              <a:lnSpc>
                <a:spcPct val="91000"/>
              </a:lnSpc>
            </a:pPr>
            <a:r>
              <a:rPr sz="1100" spc="5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2023-</a:t>
            </a:r>
            <a:r>
              <a:rPr sz="1100" spc="3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r>
              <a:rPr sz="1100" spc="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</a:t>
            </a:r>
            <a:endParaRPr lang="en-US" altLang="en-US" sz="1100"/>
          </a:p>
        </p:txBody>
      </p:sp>
      <p:sp>
        <p:nvSpPr>
          <p:cNvPr id="366" name="textbox 366"/>
          <p:cNvSpPr/>
          <p:nvPr/>
        </p:nvSpPr>
        <p:spPr>
          <a:xfrm rot="18900000">
            <a:off x="1356058" y="5462034"/>
            <a:ext cx="614044" cy="2089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00"/>
              </a:lnSpc>
            </a:pPr>
            <a:endParaRPr lang="en-US" altLang="en-US" sz="100"/>
          </a:p>
          <a:p>
            <a:pPr marL="12700" algn="l" rtl="0" eaLnBrk="0">
              <a:lnSpc>
                <a:spcPct val="90000"/>
              </a:lnSpc>
            </a:pPr>
            <a:r>
              <a:rPr sz="1100" spc="5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2022-</a:t>
            </a:r>
            <a:r>
              <a:rPr sz="1100" spc="3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</a:t>
            </a:r>
            <a:r>
              <a:rPr sz="1100" spc="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</a:t>
            </a:r>
            <a:endParaRPr lang="en-US" altLang="en-US" sz="1100"/>
          </a:p>
        </p:txBody>
      </p:sp>
      <p:sp>
        <p:nvSpPr>
          <p:cNvPr id="367" name="textbox 367"/>
          <p:cNvSpPr/>
          <p:nvPr/>
        </p:nvSpPr>
        <p:spPr>
          <a:xfrm rot="18900000">
            <a:off x="5340683" y="5461430"/>
            <a:ext cx="614044" cy="2095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000"/>
              </a:lnSpc>
            </a:pPr>
            <a:endParaRPr lang="en-US" altLang="en-US" sz="100"/>
          </a:p>
          <a:p>
            <a:pPr marL="12700" algn="l" rtl="0" eaLnBrk="0">
              <a:lnSpc>
                <a:spcPct val="91000"/>
              </a:lnSpc>
            </a:pPr>
            <a:r>
              <a:rPr sz="1100" spc="5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2022-</a:t>
            </a:r>
            <a:r>
              <a:rPr sz="1100" spc="3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r>
              <a:rPr sz="1100" spc="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</a:t>
            </a:r>
            <a:endParaRPr lang="en-US" altLang="en-US" sz="1100"/>
          </a:p>
        </p:txBody>
      </p:sp>
      <p:sp>
        <p:nvSpPr>
          <p:cNvPr id="368" name="rect"/>
          <p:cNvSpPr/>
          <p:nvPr/>
        </p:nvSpPr>
        <p:spPr>
          <a:xfrm>
            <a:off x="10132796" y="4149140"/>
            <a:ext cx="245986" cy="1012837"/>
          </a:xfrm>
          <a:prstGeom prst="rect">
            <a:avLst/>
          </a:prstGeom>
          <a:solidFill>
            <a:srgbClr val="0C6B9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69" name="textbox 369"/>
          <p:cNvSpPr/>
          <p:nvPr/>
        </p:nvSpPr>
        <p:spPr>
          <a:xfrm rot="18900000">
            <a:off x="2552478" y="5461868"/>
            <a:ext cx="614044" cy="2089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000"/>
              </a:lnSpc>
            </a:pPr>
            <a:endParaRPr lang="en-US" altLang="en-US" sz="100"/>
          </a:p>
          <a:p>
            <a:pPr marL="12700" algn="l" rtl="0" eaLnBrk="0">
              <a:lnSpc>
                <a:spcPct val="90000"/>
              </a:lnSpc>
            </a:pPr>
            <a:r>
              <a:rPr sz="1100" spc="5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2022-</a:t>
            </a:r>
            <a:r>
              <a:rPr sz="1100" spc="3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</a:t>
            </a:r>
            <a:r>
              <a:rPr sz="1100" spc="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5</a:t>
            </a:r>
            <a:endParaRPr lang="en-US" altLang="en-US" sz="1100"/>
          </a:p>
        </p:txBody>
      </p:sp>
      <p:sp>
        <p:nvSpPr>
          <p:cNvPr id="370" name="textbox 370"/>
          <p:cNvSpPr/>
          <p:nvPr/>
        </p:nvSpPr>
        <p:spPr>
          <a:xfrm rot="18900000">
            <a:off x="7334029" y="5461868"/>
            <a:ext cx="614044" cy="2089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000"/>
              </a:lnSpc>
            </a:pPr>
            <a:endParaRPr lang="en-US" altLang="en-US" sz="100"/>
          </a:p>
          <a:p>
            <a:pPr marL="12700" algn="l" rtl="0" eaLnBrk="0">
              <a:lnSpc>
                <a:spcPct val="90000"/>
              </a:lnSpc>
            </a:pPr>
            <a:r>
              <a:rPr sz="1100" spc="5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2023-</a:t>
            </a:r>
            <a:r>
              <a:rPr sz="1100" spc="3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</a:t>
            </a:r>
            <a:r>
              <a:rPr sz="1100" spc="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5</a:t>
            </a:r>
            <a:endParaRPr lang="en-US" altLang="en-US" sz="1100"/>
          </a:p>
        </p:txBody>
      </p:sp>
      <p:sp>
        <p:nvSpPr>
          <p:cNvPr id="371" name="textbox 371"/>
          <p:cNvSpPr/>
          <p:nvPr/>
        </p:nvSpPr>
        <p:spPr>
          <a:xfrm rot="18900000">
            <a:off x="6935695" y="5462252"/>
            <a:ext cx="614044" cy="2089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00"/>
              </a:lnSpc>
            </a:pPr>
            <a:endParaRPr lang="en-US" altLang="en-US" sz="100"/>
          </a:p>
          <a:p>
            <a:pPr marL="12700" algn="l" rtl="0" eaLnBrk="0">
              <a:lnSpc>
                <a:spcPct val="90000"/>
              </a:lnSpc>
            </a:pPr>
            <a:r>
              <a:rPr sz="1100" spc="5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2023-</a:t>
            </a:r>
            <a:r>
              <a:rPr sz="1100" spc="3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</a:t>
            </a:r>
            <a:r>
              <a:rPr sz="1100" spc="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4</a:t>
            </a:r>
            <a:endParaRPr lang="en-US" altLang="en-US" sz="1100"/>
          </a:p>
        </p:txBody>
      </p:sp>
      <p:sp>
        <p:nvSpPr>
          <p:cNvPr id="372" name="textbox 372"/>
          <p:cNvSpPr/>
          <p:nvPr/>
        </p:nvSpPr>
        <p:spPr>
          <a:xfrm rot="18900000">
            <a:off x="3349216" y="5462253"/>
            <a:ext cx="614044" cy="2089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00"/>
              </a:lnSpc>
            </a:pPr>
            <a:endParaRPr lang="en-US" altLang="en-US" sz="100"/>
          </a:p>
          <a:p>
            <a:pPr marL="12700" algn="l" rtl="0" eaLnBrk="0">
              <a:lnSpc>
                <a:spcPct val="90000"/>
              </a:lnSpc>
            </a:pPr>
            <a:r>
              <a:rPr sz="1100" spc="5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2022-</a:t>
            </a:r>
            <a:r>
              <a:rPr sz="1100" spc="3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</a:t>
            </a:r>
            <a:r>
              <a:rPr sz="1100" spc="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7</a:t>
            </a:r>
            <a:endParaRPr lang="en-US" altLang="en-US" sz="1100"/>
          </a:p>
        </p:txBody>
      </p:sp>
      <p:sp>
        <p:nvSpPr>
          <p:cNvPr id="373" name="textbox 373"/>
          <p:cNvSpPr/>
          <p:nvPr/>
        </p:nvSpPr>
        <p:spPr>
          <a:xfrm rot="18900000">
            <a:off x="2153510" y="5462253"/>
            <a:ext cx="614044" cy="2089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00"/>
              </a:lnSpc>
            </a:pPr>
            <a:endParaRPr lang="en-US" altLang="en-US" sz="100"/>
          </a:p>
          <a:p>
            <a:pPr marL="12700" algn="l" rtl="0" eaLnBrk="0">
              <a:lnSpc>
                <a:spcPct val="90000"/>
              </a:lnSpc>
            </a:pPr>
            <a:r>
              <a:rPr sz="1100" spc="5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2022-</a:t>
            </a:r>
            <a:r>
              <a:rPr sz="1100" spc="3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</a:t>
            </a:r>
            <a:r>
              <a:rPr sz="1100" spc="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4</a:t>
            </a:r>
            <a:endParaRPr lang="en-US" altLang="en-US" sz="1100"/>
          </a:p>
        </p:txBody>
      </p:sp>
      <p:sp>
        <p:nvSpPr>
          <p:cNvPr id="374" name="textbox 374"/>
          <p:cNvSpPr/>
          <p:nvPr/>
        </p:nvSpPr>
        <p:spPr>
          <a:xfrm rot="18900000">
            <a:off x="8130767" y="5462252"/>
            <a:ext cx="614044" cy="2089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00"/>
              </a:lnSpc>
            </a:pPr>
            <a:endParaRPr lang="en-US" altLang="en-US" sz="100"/>
          </a:p>
          <a:p>
            <a:pPr marL="12700" algn="l" rtl="0" eaLnBrk="0">
              <a:lnSpc>
                <a:spcPct val="90000"/>
              </a:lnSpc>
            </a:pPr>
            <a:r>
              <a:rPr sz="1100" spc="5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2023-</a:t>
            </a:r>
            <a:r>
              <a:rPr sz="1100" spc="3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</a:t>
            </a:r>
            <a:r>
              <a:rPr sz="1100" spc="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7</a:t>
            </a:r>
            <a:endParaRPr lang="en-US" altLang="en-US" sz="1100"/>
          </a:p>
        </p:txBody>
      </p:sp>
      <p:sp>
        <p:nvSpPr>
          <p:cNvPr id="375" name="rect"/>
          <p:cNvSpPr/>
          <p:nvPr/>
        </p:nvSpPr>
        <p:spPr>
          <a:xfrm>
            <a:off x="7343267" y="4172699"/>
            <a:ext cx="245986" cy="989279"/>
          </a:xfrm>
          <a:prstGeom prst="rect">
            <a:avLst/>
          </a:prstGeom>
          <a:solidFill>
            <a:srgbClr val="0C6B9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76" name="textbox 376"/>
          <p:cNvSpPr/>
          <p:nvPr/>
        </p:nvSpPr>
        <p:spPr>
          <a:xfrm>
            <a:off x="1342961" y="3155314"/>
            <a:ext cx="299720" cy="1784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ct val="91000"/>
              </a:lnSpc>
            </a:pPr>
            <a:r>
              <a:rPr sz="1100" spc="80">
                <a:ln w="3175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22</a:t>
            </a:r>
            <a:r>
              <a:rPr sz="1100" spc="60">
                <a:ln w="3175" cap="flat" cmpd="sng">
                  <a:solidFill>
                    <a:srgbClr val="40404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40404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4</a:t>
            </a:r>
            <a:endParaRPr lang="en-US" altLang="en-US" sz="1100"/>
          </a:p>
        </p:txBody>
      </p:sp>
      <p:sp>
        <p:nvSpPr>
          <p:cNvPr id="377" name="textbox 377"/>
          <p:cNvSpPr/>
          <p:nvPr/>
        </p:nvSpPr>
        <p:spPr>
          <a:xfrm>
            <a:off x="909802" y="1548511"/>
            <a:ext cx="292734" cy="1784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ct val="91000"/>
              </a:lnSpc>
            </a:pPr>
            <a:r>
              <a:rPr sz="1100" spc="6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45</a:t>
            </a:r>
            <a:r>
              <a:rPr sz="1100" spc="4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</a:t>
            </a:r>
            <a:endParaRPr lang="en-US" altLang="en-US" sz="1100"/>
          </a:p>
        </p:txBody>
      </p:sp>
      <p:pic>
        <p:nvPicPr>
          <p:cNvPr id="378" name="picture 37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11943715" y="2014537"/>
            <a:ext cx="7619" cy="286385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79" name="picture 37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6646862" y="1385887"/>
            <a:ext cx="5232400" cy="4316412"/>
          </a:xfrm>
          <a:prstGeom prst="rect">
            <a:avLst/>
          </a:prstGeom>
        </p:spPr>
      </p:pic>
      <p:pic>
        <p:nvPicPr>
          <p:cNvPr id="380" name="picture 38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6941819" y="1385887"/>
            <a:ext cx="4655819" cy="3954462"/>
          </a:xfrm>
          <a:prstGeom prst="rect">
            <a:avLst/>
          </a:prstGeom>
        </p:spPr>
      </p:pic>
      <p:sp>
        <p:nvSpPr>
          <p:cNvPr id="381" name="textbox 381"/>
          <p:cNvSpPr/>
          <p:nvPr/>
        </p:nvSpPr>
        <p:spPr>
          <a:xfrm>
            <a:off x="79768" y="6046363"/>
            <a:ext cx="10474959" cy="7772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000"/>
              </a:lnSpc>
            </a:pPr>
            <a:endParaRPr lang="en-US" altLang="en-US" sz="100"/>
          </a:p>
          <a:p>
            <a:pPr marL="3881120" algn="l" rtl="0" eaLnBrk="0">
              <a:lnSpc>
                <a:spcPct val="96000"/>
              </a:lnSpc>
            </a:pPr>
            <a:r>
              <a:rPr sz="1500" spc="10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近五年医疗健康领域细分赛道融资金额分布及增长</a:t>
            </a: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率</a:t>
            </a:r>
            <a:endParaRPr lang="en-US" altLang="en-US" sz="1500"/>
          </a:p>
          <a:p>
            <a:pPr algn="l" rtl="0" eaLnBrk="0">
              <a:lnSpc>
                <a:spcPct val="141000"/>
              </a:lnSpc>
            </a:pPr>
            <a:endParaRPr lang="en-US" altLang="en-US" sz="1000"/>
          </a:p>
          <a:p>
            <a:pPr marL="12700" algn="l" rtl="0" eaLnBrk="0">
              <a:lnSpc>
                <a:spcPts val="1120"/>
              </a:lnSpc>
              <a:spcBef>
                <a:spcPts val="250"/>
              </a:spcBef>
            </a:pPr>
            <a:r>
              <a:rPr sz="800" spc="40">
                <a:solidFill>
                  <a:srgbClr val="80808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数据说明：   1. 医药包含传统制药、  创新药、  改良型新药；  医疗器械包含医疗器械、  体外诊断及基因检测；  其他业务包括医疗服务、  医药商业、  医疗保险等 ，  同一项目多个赛道</a:t>
            </a:r>
            <a:r>
              <a:rPr sz="800" spc="10">
                <a:solidFill>
                  <a:srgbClr val="80808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重</a:t>
            </a:r>
            <a:r>
              <a:rPr sz="800" spc="0">
                <a:solidFill>
                  <a:srgbClr val="80808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复计算；  2. 数据截至2023.12.31</a:t>
            </a:r>
            <a:endParaRPr lang="en-US" altLang="en-US" sz="800"/>
          </a:p>
          <a:p>
            <a:pPr marL="12700" algn="l" rtl="0" eaLnBrk="0">
              <a:lnSpc>
                <a:spcPts val="1120"/>
              </a:lnSpc>
            </a:pPr>
            <a:r>
              <a:rPr sz="800" spc="90">
                <a:solidFill>
                  <a:srgbClr val="80808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数据来源：  医药魔方</a:t>
            </a:r>
            <a:r>
              <a:rPr sz="800" spc="0">
                <a:solidFill>
                  <a:srgbClr val="80808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InvestGO</a:t>
            </a:r>
            <a:r>
              <a:rPr sz="800" spc="90">
                <a:solidFill>
                  <a:srgbClr val="80808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®数</a:t>
            </a:r>
            <a:r>
              <a:rPr sz="800" spc="80">
                <a:solidFill>
                  <a:srgbClr val="80808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据</a:t>
            </a:r>
            <a:r>
              <a:rPr sz="800" spc="0">
                <a:solidFill>
                  <a:srgbClr val="80808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库</a:t>
            </a:r>
            <a:endParaRPr lang="en-US" altLang="en-US" sz="800"/>
          </a:p>
        </p:txBody>
      </p:sp>
      <p:sp>
        <p:nvSpPr>
          <p:cNvPr id="382" name="textbox 382"/>
          <p:cNvSpPr/>
          <p:nvPr/>
        </p:nvSpPr>
        <p:spPr>
          <a:xfrm>
            <a:off x="400202" y="215366"/>
            <a:ext cx="10176509" cy="7867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5000"/>
              </a:lnSpc>
            </a:pPr>
            <a:endParaRPr lang="en-US" altLang="en-US" sz="100"/>
          </a:p>
          <a:p>
            <a:pPr marL="12700" indent="12065" algn="l" rtl="0" eaLnBrk="0">
              <a:lnSpc>
                <a:spcPct val="109000"/>
              </a:lnSpc>
            </a:pPr>
            <a:r>
              <a:rPr sz="2300" spc="70">
                <a:ln w="6350" cap="flat" cmpd="sng">
                  <a:solidFill>
                    <a:srgbClr val="0C6B9D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C6B9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2023年医疗健康领域一级市场医药细分赛道融资达343亿人民币；</a:t>
            </a:r>
            <a:r>
              <a:rPr sz="2300" spc="70">
                <a:solidFill>
                  <a:srgbClr val="0C6B9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2300" spc="20">
                <a:solidFill>
                  <a:srgbClr val="0C6B9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2300" spc="0">
                <a:ln w="6350" cap="flat" cmpd="sng">
                  <a:solidFill>
                    <a:srgbClr val="0C6B9D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C6B9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医药供应</a:t>
            </a:r>
            <a:r>
              <a:rPr sz="2300" spc="0">
                <a:solidFill>
                  <a:srgbClr val="0C6B9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2300" spc="80">
                <a:ln w="6350" cap="flat" cmpd="sng">
                  <a:solidFill>
                    <a:srgbClr val="0C6B9D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C6B9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链类公司融资上涨明显</a:t>
            </a:r>
            <a:r>
              <a:rPr sz="2300" spc="80">
                <a:solidFill>
                  <a:srgbClr val="0C6B9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2300" spc="80">
                <a:ln w="6350" cap="flat" cmpd="sng">
                  <a:solidFill>
                    <a:srgbClr val="0C6B9D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C6B9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，人工智能及医疗器械融资迎来大</a:t>
            </a:r>
            <a:r>
              <a:rPr sz="2300" spc="0">
                <a:ln w="6350" cap="flat" cmpd="sng">
                  <a:solidFill>
                    <a:srgbClr val="0C6B9D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C6B9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幅下跌</a:t>
            </a:r>
            <a:endParaRPr lang="en-US" altLang="en-US" sz="2300"/>
          </a:p>
        </p:txBody>
      </p:sp>
      <p:sp>
        <p:nvSpPr>
          <p:cNvPr id="383" name="rect"/>
          <p:cNvSpPr/>
          <p:nvPr/>
        </p:nvSpPr>
        <p:spPr>
          <a:xfrm>
            <a:off x="1255712" y="1385887"/>
            <a:ext cx="9525" cy="4316412"/>
          </a:xfrm>
          <a:prstGeom prst="rect">
            <a:avLst/>
          </a:pr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84" name="textbox 384"/>
          <p:cNvSpPr/>
          <p:nvPr/>
        </p:nvSpPr>
        <p:spPr>
          <a:xfrm>
            <a:off x="30556" y="1648243"/>
            <a:ext cx="1242694" cy="37846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000"/>
              </a:lnSpc>
            </a:pPr>
            <a:endParaRPr lang="en-US" altLang="en-US" sz="100"/>
          </a:p>
          <a:p>
            <a:pPr marL="786765" algn="l" rtl="0" eaLnBrk="0">
              <a:lnSpc>
                <a:spcPct val="97000"/>
              </a:lnSpc>
            </a:pPr>
            <a:r>
              <a:rPr sz="1100" spc="5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医</a:t>
            </a:r>
            <a:r>
              <a:rPr sz="1100" spc="4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药</a:t>
            </a:r>
            <a:r>
              <a:rPr sz="11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</a:t>
            </a:r>
            <a:endParaRPr lang="en-US" altLang="en-US" sz="1100"/>
          </a:p>
          <a:p>
            <a:pPr algn="l" rtl="0" eaLnBrk="0">
              <a:lnSpc>
                <a:spcPct val="112000"/>
              </a:lnSpc>
            </a:pPr>
            <a:endParaRPr lang="en-US" altLang="en-US" sz="1000"/>
          </a:p>
          <a:p>
            <a:pPr algn="l" rtl="0" eaLnBrk="0">
              <a:lnSpc>
                <a:spcPct val="112000"/>
              </a:lnSpc>
            </a:pPr>
            <a:endParaRPr lang="en-US" altLang="en-US" sz="1000"/>
          </a:p>
          <a:p>
            <a:pPr algn="l" rtl="0" eaLnBrk="0">
              <a:lnSpc>
                <a:spcPct val="112000"/>
              </a:lnSpc>
            </a:pPr>
            <a:endParaRPr lang="en-US" altLang="en-US" sz="1000"/>
          </a:p>
          <a:p>
            <a:pPr marL="481965" algn="l" rtl="0" eaLnBrk="0">
              <a:lnSpc>
                <a:spcPct val="98000"/>
              </a:lnSpc>
              <a:spcBef>
                <a:spcPts val="340"/>
              </a:spcBef>
            </a:pPr>
            <a:r>
              <a:rPr sz="1100" spc="8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医疗器</a:t>
            </a:r>
            <a:r>
              <a:rPr sz="1100" spc="5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械</a:t>
            </a:r>
            <a:r>
              <a:rPr sz="11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</a:t>
            </a:r>
            <a:endParaRPr lang="en-US" altLang="en-US" sz="1100"/>
          </a:p>
          <a:p>
            <a:pPr algn="l" rtl="0" eaLnBrk="0">
              <a:lnSpc>
                <a:spcPct val="111000"/>
              </a:lnSpc>
            </a:pPr>
            <a:endParaRPr lang="en-US" altLang="en-US" sz="1000"/>
          </a:p>
          <a:p>
            <a:pPr algn="l" rtl="0" eaLnBrk="0">
              <a:lnSpc>
                <a:spcPct val="112000"/>
              </a:lnSpc>
            </a:pPr>
            <a:endParaRPr lang="en-US" altLang="en-US" sz="1000"/>
          </a:p>
          <a:p>
            <a:pPr algn="l" rtl="0" eaLnBrk="0">
              <a:lnSpc>
                <a:spcPct val="112000"/>
              </a:lnSpc>
            </a:pPr>
            <a:endParaRPr lang="en-US" altLang="en-US" sz="1000"/>
          </a:p>
          <a:p>
            <a:pPr marL="468630" algn="l" rtl="0" eaLnBrk="0">
              <a:lnSpc>
                <a:spcPct val="99000"/>
              </a:lnSpc>
              <a:spcBef>
                <a:spcPts val="335"/>
              </a:spcBef>
            </a:pPr>
            <a:r>
              <a:rPr sz="1100" spc="1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企业服</a:t>
            </a:r>
            <a:r>
              <a:rPr sz="1100" spc="9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务</a:t>
            </a:r>
            <a:r>
              <a:rPr sz="11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</a:t>
            </a:r>
            <a:endParaRPr lang="en-US" altLang="en-US" sz="1100"/>
          </a:p>
          <a:p>
            <a:pPr algn="l" rtl="0" eaLnBrk="0">
              <a:lnSpc>
                <a:spcPct val="111000"/>
              </a:lnSpc>
            </a:pPr>
            <a:endParaRPr lang="en-US" altLang="en-US" sz="1000"/>
          </a:p>
          <a:p>
            <a:pPr algn="l" rtl="0" eaLnBrk="0">
              <a:lnSpc>
                <a:spcPct val="112000"/>
              </a:lnSpc>
            </a:pPr>
            <a:endParaRPr lang="en-US" altLang="en-US" sz="1000"/>
          </a:p>
          <a:p>
            <a:pPr algn="l" rtl="0" eaLnBrk="0">
              <a:lnSpc>
                <a:spcPct val="112000"/>
              </a:lnSpc>
            </a:pPr>
            <a:endParaRPr lang="en-US" altLang="en-US" sz="1000"/>
          </a:p>
          <a:p>
            <a:pPr marL="470535" algn="l" rtl="0" eaLnBrk="0">
              <a:lnSpc>
                <a:spcPct val="99000"/>
              </a:lnSpc>
              <a:spcBef>
                <a:spcPts val="335"/>
              </a:spcBef>
            </a:pPr>
            <a:r>
              <a:rPr sz="1100" spc="1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人工智</a:t>
            </a:r>
            <a:r>
              <a:rPr sz="1100" spc="8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能</a:t>
            </a:r>
            <a:r>
              <a:rPr sz="11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</a:t>
            </a:r>
            <a:endParaRPr lang="en-US" altLang="en-US" sz="1100"/>
          </a:p>
          <a:p>
            <a:pPr algn="l" rtl="0" eaLnBrk="0">
              <a:lnSpc>
                <a:spcPct val="112000"/>
              </a:lnSpc>
            </a:pPr>
            <a:endParaRPr lang="en-US" altLang="en-US" sz="1000"/>
          </a:p>
          <a:p>
            <a:pPr algn="l" rtl="0" eaLnBrk="0">
              <a:lnSpc>
                <a:spcPct val="112000"/>
              </a:lnSpc>
            </a:pPr>
            <a:endParaRPr lang="en-US" altLang="en-US" sz="1000"/>
          </a:p>
          <a:p>
            <a:pPr algn="l" rtl="0" eaLnBrk="0">
              <a:lnSpc>
                <a:spcPct val="112000"/>
              </a:lnSpc>
            </a:pPr>
            <a:endParaRPr lang="en-US" altLang="en-US" sz="1000"/>
          </a:p>
          <a:p>
            <a:pPr marL="12700" algn="l" rtl="0" eaLnBrk="0">
              <a:lnSpc>
                <a:spcPct val="98000"/>
              </a:lnSpc>
              <a:spcBef>
                <a:spcPts val="335"/>
              </a:spcBef>
            </a:pPr>
            <a:r>
              <a:rPr sz="1100" spc="1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生物医药供应</a:t>
            </a:r>
            <a:r>
              <a:rPr sz="1100" spc="8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链</a:t>
            </a:r>
            <a:r>
              <a:rPr sz="11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</a:t>
            </a:r>
            <a:endParaRPr lang="en-US" altLang="en-US" sz="1100"/>
          </a:p>
          <a:p>
            <a:pPr algn="l" rtl="0" eaLnBrk="0">
              <a:lnSpc>
                <a:spcPct val="111000"/>
              </a:lnSpc>
            </a:pPr>
            <a:endParaRPr lang="en-US" altLang="en-US" sz="1000"/>
          </a:p>
          <a:p>
            <a:pPr algn="l" rtl="0" eaLnBrk="0">
              <a:lnSpc>
                <a:spcPct val="112000"/>
              </a:lnSpc>
            </a:pPr>
            <a:endParaRPr lang="en-US" altLang="en-US" sz="1000"/>
          </a:p>
          <a:p>
            <a:pPr algn="l" rtl="0" eaLnBrk="0">
              <a:lnSpc>
                <a:spcPct val="112000"/>
              </a:lnSpc>
            </a:pPr>
            <a:endParaRPr lang="en-US" altLang="en-US" sz="1000"/>
          </a:p>
          <a:p>
            <a:pPr algn="l" rtl="0" eaLnBrk="0">
              <a:lnSpc>
                <a:spcPct val="140000"/>
              </a:lnSpc>
            </a:pPr>
            <a:endParaRPr lang="en-US" altLang="en-US" sz="200"/>
          </a:p>
          <a:p>
            <a:pPr marL="469900" algn="l" rtl="0" eaLnBrk="0">
              <a:lnSpc>
                <a:spcPct val="99000"/>
              </a:lnSpc>
              <a:spcBef>
                <a:spcPct val="0"/>
              </a:spcBef>
            </a:pPr>
            <a:r>
              <a:rPr sz="1100" spc="1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其他业</a:t>
            </a:r>
            <a:r>
              <a:rPr sz="1100" spc="8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务</a:t>
            </a:r>
            <a:r>
              <a:rPr sz="11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</a:t>
            </a:r>
            <a:endParaRPr lang="en-US" altLang="en-US" sz="1100"/>
          </a:p>
        </p:txBody>
      </p:sp>
      <p:pic>
        <p:nvPicPr>
          <p:cNvPr id="385" name="picture 38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199515" y="5331485"/>
            <a:ext cx="60959" cy="22225"/>
          </a:xfrm>
          <a:prstGeom prst="rect">
            <a:avLst/>
          </a:prstGeom>
        </p:spPr>
      </p:pic>
      <p:pic>
        <p:nvPicPr>
          <p:cNvPr id="386" name="picture 38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1199515" y="4612081"/>
            <a:ext cx="60959" cy="22225"/>
          </a:xfrm>
          <a:prstGeom prst="rect">
            <a:avLst/>
          </a:prstGeom>
        </p:spPr>
      </p:pic>
      <p:pic>
        <p:nvPicPr>
          <p:cNvPr id="387" name="picture 387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1199515" y="3892677"/>
            <a:ext cx="60959" cy="22225"/>
          </a:xfrm>
          <a:prstGeom prst="rect">
            <a:avLst/>
          </a:prstGeom>
        </p:spPr>
      </p:pic>
      <p:pic>
        <p:nvPicPr>
          <p:cNvPr id="388" name="picture 388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1199515" y="3173285"/>
            <a:ext cx="60959" cy="22225"/>
          </a:xfrm>
          <a:prstGeom prst="rect">
            <a:avLst/>
          </a:prstGeom>
        </p:spPr>
      </p:pic>
      <p:pic>
        <p:nvPicPr>
          <p:cNvPr id="389" name="picture 389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1600000">
            <a:off x="1199515" y="2453881"/>
            <a:ext cx="60959" cy="22225"/>
          </a:xfrm>
          <a:prstGeom prst="rect">
            <a:avLst/>
          </a:prstGeom>
        </p:spPr>
      </p:pic>
      <p:pic>
        <p:nvPicPr>
          <p:cNvPr id="390" name="picture 390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21600000">
            <a:off x="1199515" y="1734477"/>
            <a:ext cx="60959" cy="22225"/>
          </a:xfrm>
          <a:prstGeom prst="rect">
            <a:avLst/>
          </a:prstGeom>
        </p:spPr>
      </p:pic>
      <p:sp>
        <p:nvSpPr>
          <p:cNvPr id="391" name="textbox 391"/>
          <p:cNvSpPr/>
          <p:nvPr/>
        </p:nvSpPr>
        <p:spPr>
          <a:xfrm>
            <a:off x="10633836" y="1433931"/>
            <a:ext cx="1091564" cy="13081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000"/>
              </a:lnSpc>
            </a:pPr>
            <a:endParaRPr lang="en-US" altLang="en-US" sz="100"/>
          </a:p>
          <a:p>
            <a:pPr marL="26035" algn="l" rtl="0" eaLnBrk="0">
              <a:lnSpc>
                <a:spcPct val="97000"/>
              </a:lnSpc>
            </a:pPr>
            <a:r>
              <a:rPr sz="1100" spc="5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医</a:t>
            </a:r>
            <a:r>
              <a:rPr sz="1100" spc="4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药</a:t>
            </a:r>
            <a:endParaRPr lang="en-US" altLang="en-US" sz="1100"/>
          </a:p>
          <a:p>
            <a:pPr marL="26035" algn="l" rtl="0" eaLnBrk="0">
              <a:lnSpc>
                <a:spcPct val="90000"/>
              </a:lnSpc>
              <a:spcBef>
                <a:spcPts val="465"/>
              </a:spcBef>
            </a:pPr>
            <a:r>
              <a:rPr sz="1100" spc="8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医疗器</a:t>
            </a:r>
            <a:r>
              <a:rPr sz="1100" spc="5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械</a:t>
            </a:r>
            <a:endParaRPr lang="en-US" altLang="en-US" sz="1100"/>
          </a:p>
          <a:p>
            <a:pPr marL="12700" algn="l" rtl="0" eaLnBrk="0">
              <a:lnSpc>
                <a:spcPts val="1765"/>
              </a:lnSpc>
            </a:pPr>
            <a:r>
              <a:rPr sz="1100" spc="1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企业服</a:t>
            </a:r>
            <a:r>
              <a:rPr sz="1100" spc="9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务</a:t>
            </a:r>
            <a:endParaRPr lang="en-US" altLang="en-US" sz="1100"/>
          </a:p>
          <a:p>
            <a:pPr marL="14605" algn="l" rtl="0" eaLnBrk="0">
              <a:lnSpc>
                <a:spcPts val="1755"/>
              </a:lnSpc>
            </a:pPr>
            <a:r>
              <a:rPr sz="1100" spc="1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人工智</a:t>
            </a:r>
            <a:r>
              <a:rPr sz="1100" spc="8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能</a:t>
            </a:r>
            <a:endParaRPr lang="en-US" altLang="en-US" sz="1100"/>
          </a:p>
          <a:p>
            <a:pPr marL="13970" indent="0" algn="l" rtl="0" eaLnBrk="0">
              <a:lnSpc>
                <a:spcPct val="136000"/>
              </a:lnSpc>
              <a:spcBef>
                <a:spcPts val="55"/>
              </a:spcBef>
            </a:pPr>
            <a:r>
              <a:rPr sz="1100" spc="1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生物医药供应</a:t>
            </a:r>
            <a:r>
              <a:rPr sz="1100" spc="8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链</a:t>
            </a:r>
            <a:r>
              <a:rPr sz="11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100" spc="1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其他业</a:t>
            </a:r>
            <a:r>
              <a:rPr sz="1100" spc="8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务</a:t>
            </a:r>
            <a:endParaRPr lang="en-US" altLang="en-US" sz="1100"/>
          </a:p>
        </p:txBody>
      </p:sp>
      <p:sp>
        <p:nvSpPr>
          <p:cNvPr id="392" name="textbox 392"/>
          <p:cNvSpPr/>
          <p:nvPr/>
        </p:nvSpPr>
        <p:spPr>
          <a:xfrm>
            <a:off x="7999176" y="2126324"/>
            <a:ext cx="462280" cy="22599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915"/>
              </a:lnSpc>
            </a:pPr>
            <a:r>
              <a:rPr sz="1400" spc="-40">
                <a:solidFill>
                  <a:srgbClr val="0090C1">
                    <a:alpha val="100000"/>
                  </a:srgbClr>
                </a:solidFill>
                <a:latin typeface="Arial"/>
                <a:ea typeface="Arial"/>
                <a:cs typeface="Arial"/>
              </a:rPr>
              <a:t>175</a:t>
            </a:r>
            <a:r>
              <a:rPr sz="1400" spc="-30">
                <a:solidFill>
                  <a:srgbClr val="0090C1">
                    <a:alpha val="100000"/>
                  </a:srgbClr>
                </a:solidFill>
                <a:latin typeface="Arial"/>
                <a:ea typeface="Arial"/>
                <a:cs typeface="Arial"/>
              </a:rPr>
              <a:t>%</a:t>
            </a:r>
            <a:endParaRPr lang="en-US" altLang="en-US" sz="1400"/>
          </a:p>
          <a:p>
            <a:pPr marL="12700" algn="l" rtl="0" eaLnBrk="0">
              <a:lnSpc>
                <a:spcPts val="1915"/>
              </a:lnSpc>
              <a:spcBef>
                <a:spcPts val="970"/>
              </a:spcBef>
            </a:pPr>
            <a:r>
              <a:rPr sz="1400" spc="-40">
                <a:solidFill>
                  <a:srgbClr val="007770">
                    <a:alpha val="100000"/>
                  </a:srgbClr>
                </a:solidFill>
                <a:latin typeface="Arial"/>
                <a:ea typeface="Arial"/>
                <a:cs typeface="Arial"/>
              </a:rPr>
              <a:t>143</a:t>
            </a:r>
            <a:r>
              <a:rPr sz="1400" spc="-30">
                <a:solidFill>
                  <a:srgbClr val="007770">
                    <a:alpha val="100000"/>
                  </a:srgbClr>
                </a:solidFill>
                <a:latin typeface="Arial"/>
                <a:ea typeface="Arial"/>
                <a:cs typeface="Arial"/>
              </a:rPr>
              <a:t>%</a:t>
            </a:r>
            <a:endParaRPr lang="en-US" altLang="en-US" sz="1400"/>
          </a:p>
          <a:p>
            <a:pPr marL="12700" algn="l" rtl="0" eaLnBrk="0">
              <a:lnSpc>
                <a:spcPts val="1915"/>
              </a:lnSpc>
              <a:spcBef>
                <a:spcPts val="1285"/>
              </a:spcBef>
            </a:pPr>
            <a:r>
              <a:rPr sz="1400" spc="-40">
                <a:solidFill>
                  <a:srgbClr val="C30C3E">
                    <a:alpha val="100000"/>
                  </a:srgbClr>
                </a:solidFill>
                <a:latin typeface="Arial"/>
                <a:ea typeface="Arial"/>
                <a:cs typeface="Arial"/>
              </a:rPr>
              <a:t>108</a:t>
            </a:r>
            <a:r>
              <a:rPr sz="1400" spc="-30">
                <a:solidFill>
                  <a:srgbClr val="C30C3E">
                    <a:alpha val="100000"/>
                  </a:srgbClr>
                </a:solidFill>
                <a:latin typeface="Arial"/>
                <a:ea typeface="Arial"/>
                <a:cs typeface="Arial"/>
              </a:rPr>
              <a:t>%</a:t>
            </a:r>
            <a:endParaRPr lang="en-US" altLang="en-US" sz="1400"/>
          </a:p>
          <a:p>
            <a:pPr algn="l" rtl="0" eaLnBrk="0">
              <a:lnSpc>
                <a:spcPct val="112000"/>
              </a:lnSpc>
            </a:pPr>
            <a:endParaRPr lang="en-US" altLang="en-US" sz="1000"/>
          </a:p>
          <a:p>
            <a:pPr algn="l" rtl="0" eaLnBrk="0">
              <a:lnSpc>
                <a:spcPct val="112000"/>
              </a:lnSpc>
            </a:pPr>
            <a:endParaRPr lang="en-US" altLang="en-US" sz="1000"/>
          </a:p>
          <a:p>
            <a:pPr algn="l" rtl="0" eaLnBrk="0">
              <a:lnSpc>
                <a:spcPct val="113000"/>
              </a:lnSpc>
            </a:pPr>
            <a:endParaRPr lang="en-US" altLang="en-US" sz="1000"/>
          </a:p>
          <a:p>
            <a:pPr marL="50165" algn="l" rtl="0" eaLnBrk="0">
              <a:lnSpc>
                <a:spcPts val="1915"/>
              </a:lnSpc>
              <a:spcBef>
                <a:spcPts val="430"/>
              </a:spcBef>
            </a:pPr>
            <a:r>
              <a:rPr sz="1400" spc="-20">
                <a:solidFill>
                  <a:srgbClr val="BF5099">
                    <a:alpha val="100000"/>
                  </a:srgbClr>
                </a:solidFill>
                <a:latin typeface="Arial"/>
                <a:ea typeface="Arial"/>
                <a:cs typeface="Arial"/>
              </a:rPr>
              <a:t>37%</a:t>
            </a:r>
            <a:endParaRPr lang="en-US" altLang="en-US" sz="1400"/>
          </a:p>
          <a:p>
            <a:pPr algn="l" rtl="0" eaLnBrk="0">
              <a:lnSpc>
                <a:spcPct val="107000"/>
              </a:lnSpc>
            </a:pPr>
            <a:endParaRPr lang="en-US" altLang="en-US" sz="1000"/>
          </a:p>
          <a:p>
            <a:pPr marL="47625" algn="l" rtl="0" eaLnBrk="0">
              <a:lnSpc>
                <a:spcPts val="1915"/>
              </a:lnSpc>
              <a:spcBef>
                <a:spcPct val="0"/>
              </a:spcBef>
            </a:pPr>
            <a:r>
              <a:rPr sz="1400" spc="-20">
                <a:solidFill>
                  <a:srgbClr val="808080">
                    <a:alpha val="100000"/>
                  </a:srgbClr>
                </a:solidFill>
                <a:latin typeface="Arial"/>
                <a:ea typeface="Arial"/>
                <a:cs typeface="Arial"/>
              </a:rPr>
              <a:t>29</a:t>
            </a:r>
            <a:r>
              <a:rPr sz="1400" spc="0">
                <a:solidFill>
                  <a:srgbClr val="808080">
                    <a:alpha val="100000"/>
                  </a:srgbClr>
                </a:solidFill>
                <a:latin typeface="Arial"/>
                <a:ea typeface="Arial"/>
                <a:cs typeface="Arial"/>
              </a:rPr>
              <a:t>%</a:t>
            </a:r>
            <a:endParaRPr lang="en-US" altLang="en-US" sz="1400"/>
          </a:p>
        </p:txBody>
      </p:sp>
      <p:sp>
        <p:nvSpPr>
          <p:cNvPr id="393" name="textbox 393"/>
          <p:cNvSpPr/>
          <p:nvPr/>
        </p:nvSpPr>
        <p:spPr>
          <a:xfrm>
            <a:off x="6959912" y="3442360"/>
            <a:ext cx="435609" cy="19170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42545" algn="l" rtl="0" eaLnBrk="0">
              <a:lnSpc>
                <a:spcPts val="1915"/>
              </a:lnSpc>
            </a:pPr>
            <a:r>
              <a:rPr sz="1400" spc="-20">
                <a:solidFill>
                  <a:srgbClr val="808080">
                    <a:alpha val="100000"/>
                  </a:srgbClr>
                </a:solidFill>
                <a:latin typeface="Arial"/>
                <a:ea typeface="Arial"/>
                <a:cs typeface="Arial"/>
              </a:rPr>
              <a:t>60</a:t>
            </a:r>
            <a:r>
              <a:rPr sz="1400" spc="-10">
                <a:solidFill>
                  <a:srgbClr val="808080">
                    <a:alpha val="100000"/>
                  </a:srgbClr>
                </a:solidFill>
                <a:latin typeface="Arial"/>
                <a:ea typeface="Arial"/>
                <a:cs typeface="Arial"/>
              </a:rPr>
              <a:t>%</a:t>
            </a:r>
            <a:endParaRPr lang="en-US" altLang="en-US" sz="1400"/>
          </a:p>
          <a:p>
            <a:pPr marL="43180" algn="l" rtl="0" eaLnBrk="0">
              <a:lnSpc>
                <a:spcPts val="1915"/>
              </a:lnSpc>
              <a:spcBef>
                <a:spcPts val="745"/>
              </a:spcBef>
            </a:pPr>
            <a:r>
              <a:rPr sz="1400" spc="-20">
                <a:solidFill>
                  <a:srgbClr val="C30C3E">
                    <a:alpha val="100000"/>
                  </a:srgbClr>
                </a:solidFill>
                <a:latin typeface="Arial"/>
                <a:ea typeface="Arial"/>
                <a:cs typeface="Arial"/>
              </a:rPr>
              <a:t>31%</a:t>
            </a:r>
            <a:endParaRPr lang="en-US" altLang="en-US" sz="1400"/>
          </a:p>
          <a:p>
            <a:pPr marL="40640" algn="l" rtl="0" eaLnBrk="0">
              <a:lnSpc>
                <a:spcPts val="1915"/>
              </a:lnSpc>
              <a:spcBef>
                <a:spcPts val="60"/>
              </a:spcBef>
            </a:pPr>
            <a:r>
              <a:rPr sz="1400" spc="-20">
                <a:solidFill>
                  <a:srgbClr val="0090C1">
                    <a:alpha val="100000"/>
                  </a:srgbClr>
                </a:solidFill>
                <a:latin typeface="Arial"/>
                <a:ea typeface="Arial"/>
                <a:cs typeface="Arial"/>
              </a:rPr>
              <a:t>23</a:t>
            </a:r>
            <a:r>
              <a:rPr sz="1400" spc="0">
                <a:solidFill>
                  <a:srgbClr val="0090C1">
                    <a:alpha val="100000"/>
                  </a:srgbClr>
                </a:solidFill>
                <a:latin typeface="Arial"/>
                <a:ea typeface="Arial"/>
                <a:cs typeface="Arial"/>
              </a:rPr>
              <a:t>%</a:t>
            </a:r>
            <a:endParaRPr lang="en-US" altLang="en-US" sz="1400"/>
          </a:p>
          <a:p>
            <a:pPr marL="12700" algn="l" rtl="0" eaLnBrk="0">
              <a:lnSpc>
                <a:spcPts val="1915"/>
              </a:lnSpc>
              <a:spcBef>
                <a:spcPts val="1310"/>
              </a:spcBef>
            </a:pPr>
            <a:r>
              <a:rPr sz="1400" spc="-10">
                <a:solidFill>
                  <a:srgbClr val="007770">
                    <a:alpha val="100000"/>
                  </a:srgbClr>
                </a:solidFill>
                <a:latin typeface="Arial"/>
                <a:ea typeface="Arial"/>
                <a:cs typeface="Arial"/>
              </a:rPr>
              <a:t>-13%</a:t>
            </a:r>
            <a:endParaRPr lang="en-US" altLang="en-US" sz="1400"/>
          </a:p>
          <a:p>
            <a:pPr algn="l" rtl="0" eaLnBrk="0">
              <a:lnSpc>
                <a:spcPct val="115000"/>
              </a:lnSpc>
            </a:pPr>
            <a:endParaRPr lang="en-US" altLang="en-US" sz="1000"/>
          </a:p>
          <a:p>
            <a:pPr algn="l" rtl="0" eaLnBrk="0">
              <a:lnSpc>
                <a:spcPct val="116000"/>
              </a:lnSpc>
            </a:pPr>
            <a:endParaRPr lang="en-US" altLang="en-US" sz="1000"/>
          </a:p>
          <a:p>
            <a:pPr algn="l" rtl="0" eaLnBrk="0">
              <a:lnSpc>
                <a:spcPct val="117000"/>
              </a:lnSpc>
            </a:pPr>
            <a:endParaRPr lang="en-US" altLang="en-US" sz="300"/>
          </a:p>
          <a:p>
            <a:pPr marL="12700" algn="l" rtl="0" eaLnBrk="0">
              <a:lnSpc>
                <a:spcPts val="1915"/>
              </a:lnSpc>
              <a:spcBef>
                <a:spcPct val="0"/>
              </a:spcBef>
            </a:pPr>
            <a:r>
              <a:rPr sz="1400" spc="-10">
                <a:solidFill>
                  <a:srgbClr val="AB832E">
                    <a:alpha val="100000"/>
                  </a:srgbClr>
                </a:solidFill>
                <a:latin typeface="Arial"/>
                <a:ea typeface="Arial"/>
                <a:cs typeface="Arial"/>
              </a:rPr>
              <a:t>-55%</a:t>
            </a:r>
            <a:endParaRPr lang="en-US" altLang="en-US" sz="1400"/>
          </a:p>
        </p:txBody>
      </p:sp>
      <p:sp>
        <p:nvSpPr>
          <p:cNvPr id="394" name="rect"/>
          <p:cNvSpPr/>
          <p:nvPr/>
        </p:nvSpPr>
        <p:spPr>
          <a:xfrm>
            <a:off x="11351577" y="4603597"/>
            <a:ext cx="13970" cy="160642"/>
          </a:xfrm>
          <a:prstGeom prst="rect">
            <a:avLst/>
          </a:pr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95" name="textbox 395"/>
          <p:cNvSpPr/>
          <p:nvPr/>
        </p:nvSpPr>
        <p:spPr>
          <a:xfrm>
            <a:off x="11141387" y="3516973"/>
            <a:ext cx="445769" cy="18599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43180" algn="l" rtl="0" eaLnBrk="0">
              <a:lnSpc>
                <a:spcPts val="1915"/>
              </a:lnSpc>
            </a:pPr>
            <a:r>
              <a:rPr sz="1400" spc="-20">
                <a:solidFill>
                  <a:srgbClr val="BF5099">
                    <a:alpha val="100000"/>
                  </a:srgbClr>
                </a:solidFill>
                <a:latin typeface="Arial"/>
                <a:ea typeface="Arial"/>
                <a:cs typeface="Arial"/>
              </a:rPr>
              <a:t>54%</a:t>
            </a:r>
            <a:endParaRPr lang="en-US" altLang="en-US" sz="1400"/>
          </a:p>
          <a:p>
            <a:pPr algn="l" rtl="0" eaLnBrk="0">
              <a:lnSpc>
                <a:spcPct val="112000"/>
              </a:lnSpc>
            </a:pPr>
            <a:endParaRPr lang="en-US" altLang="en-US" sz="1000"/>
          </a:p>
          <a:p>
            <a:pPr algn="l" rtl="0" eaLnBrk="0">
              <a:lnSpc>
                <a:spcPct val="112000"/>
              </a:lnSpc>
            </a:pPr>
            <a:endParaRPr lang="en-US" altLang="en-US" sz="1000"/>
          </a:p>
          <a:p>
            <a:pPr marL="13335" algn="l" rtl="0" eaLnBrk="0">
              <a:lnSpc>
                <a:spcPts val="1795"/>
              </a:lnSpc>
              <a:spcBef>
                <a:spcPts val="395"/>
              </a:spcBef>
            </a:pPr>
            <a:r>
              <a:rPr sz="1300" spc="-40">
                <a:solidFill>
                  <a:srgbClr val="808080">
                    <a:alpha val="100000"/>
                  </a:srgbClr>
                </a:solidFill>
                <a:latin typeface="Arial"/>
                <a:ea typeface="Arial"/>
                <a:cs typeface="Arial"/>
              </a:rPr>
              <a:t>- 19</a:t>
            </a:r>
            <a:r>
              <a:rPr sz="1300" spc="-10">
                <a:solidFill>
                  <a:srgbClr val="808080">
                    <a:alpha val="100000"/>
                  </a:srgbClr>
                </a:solidFill>
                <a:latin typeface="Arial"/>
                <a:ea typeface="Arial"/>
                <a:cs typeface="Arial"/>
              </a:rPr>
              <a:t>%</a:t>
            </a:r>
            <a:endParaRPr lang="en-US" altLang="en-US" sz="1300"/>
          </a:p>
          <a:p>
            <a:pPr marL="22860" algn="l" rtl="0" eaLnBrk="0">
              <a:lnSpc>
                <a:spcPts val="1795"/>
              </a:lnSpc>
            </a:pPr>
            <a:r>
              <a:rPr sz="1300" spc="50">
                <a:solidFill>
                  <a:srgbClr val="C30C3E">
                    <a:alpha val="100000"/>
                  </a:srgbClr>
                </a:solidFill>
                <a:latin typeface="Arial"/>
                <a:ea typeface="Arial"/>
                <a:cs typeface="Arial"/>
              </a:rPr>
              <a:t>-29</a:t>
            </a:r>
            <a:r>
              <a:rPr sz="1300" spc="40">
                <a:solidFill>
                  <a:srgbClr val="C30C3E">
                    <a:alpha val="100000"/>
                  </a:srgbClr>
                </a:solidFill>
                <a:latin typeface="Arial"/>
                <a:ea typeface="Arial"/>
                <a:cs typeface="Arial"/>
              </a:rPr>
              <a:t>%</a:t>
            </a:r>
            <a:endParaRPr lang="en-US" altLang="en-US" sz="1300"/>
          </a:p>
          <a:p>
            <a:pPr marL="12700" algn="l" rtl="0" eaLnBrk="0">
              <a:lnSpc>
                <a:spcPts val="1790"/>
              </a:lnSpc>
              <a:spcBef>
                <a:spcPts val="175"/>
              </a:spcBef>
            </a:pPr>
            <a:r>
              <a:rPr sz="1300" spc="50">
                <a:solidFill>
                  <a:srgbClr val="007770">
                    <a:alpha val="100000"/>
                  </a:srgbClr>
                </a:solidFill>
                <a:latin typeface="Arial"/>
                <a:ea typeface="Arial"/>
                <a:cs typeface="Arial"/>
              </a:rPr>
              <a:t>-29</a:t>
            </a:r>
            <a:r>
              <a:rPr sz="1300" spc="40">
                <a:solidFill>
                  <a:srgbClr val="007770">
                    <a:alpha val="100000"/>
                  </a:srgbClr>
                </a:solidFill>
                <a:latin typeface="Arial"/>
                <a:ea typeface="Arial"/>
                <a:cs typeface="Arial"/>
              </a:rPr>
              <a:t>%</a:t>
            </a:r>
            <a:endParaRPr lang="en-US" altLang="en-US" sz="1300"/>
          </a:p>
          <a:p>
            <a:pPr marL="12700" algn="l" rtl="0" eaLnBrk="0">
              <a:lnSpc>
                <a:spcPts val="1790"/>
              </a:lnSpc>
            </a:pPr>
            <a:r>
              <a:rPr sz="1300" spc="50">
                <a:solidFill>
                  <a:srgbClr val="0090C1">
                    <a:alpha val="100000"/>
                  </a:srgbClr>
                </a:solidFill>
                <a:latin typeface="Arial"/>
                <a:ea typeface="Arial"/>
                <a:cs typeface="Arial"/>
              </a:rPr>
              <a:t>-48</a:t>
            </a:r>
            <a:r>
              <a:rPr sz="1300" spc="40">
                <a:solidFill>
                  <a:srgbClr val="0090C1">
                    <a:alpha val="100000"/>
                  </a:srgbClr>
                </a:solidFill>
                <a:latin typeface="Arial"/>
                <a:ea typeface="Arial"/>
                <a:cs typeface="Arial"/>
              </a:rPr>
              <a:t>%</a:t>
            </a:r>
            <a:endParaRPr lang="en-US" altLang="en-US" sz="1300"/>
          </a:p>
          <a:p>
            <a:pPr marL="12700" algn="l" rtl="0" eaLnBrk="0">
              <a:lnSpc>
                <a:spcPts val="1915"/>
              </a:lnSpc>
              <a:spcBef>
                <a:spcPts val="180"/>
              </a:spcBef>
            </a:pPr>
            <a:r>
              <a:rPr sz="1400" spc="-10">
                <a:solidFill>
                  <a:srgbClr val="AB832E">
                    <a:alpha val="100000"/>
                  </a:srgbClr>
                </a:solidFill>
                <a:latin typeface="Arial"/>
                <a:ea typeface="Arial"/>
                <a:cs typeface="Arial"/>
              </a:rPr>
              <a:t>-57%</a:t>
            </a:r>
            <a:endParaRPr lang="en-US" altLang="en-US" sz="1400"/>
          </a:p>
        </p:txBody>
      </p:sp>
      <p:pic>
        <p:nvPicPr>
          <p:cNvPr id="396" name="picture 396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21600000">
            <a:off x="9260840" y="4229100"/>
            <a:ext cx="1053782" cy="565150"/>
          </a:xfrm>
          <a:prstGeom prst="rect">
            <a:avLst/>
          </a:prstGeom>
        </p:spPr>
      </p:pic>
      <p:pic>
        <p:nvPicPr>
          <p:cNvPr id="397" name="picture 397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 rot="21600000">
            <a:off x="10307002" y="4327525"/>
            <a:ext cx="7619" cy="323850"/>
          </a:xfrm>
          <a:prstGeom prst="rect">
            <a:avLst/>
          </a:prstGeom>
        </p:spPr>
      </p:pic>
      <p:sp>
        <p:nvSpPr>
          <p:cNvPr id="398" name="textbox 398"/>
          <p:cNvSpPr/>
          <p:nvPr/>
        </p:nvSpPr>
        <p:spPr>
          <a:xfrm>
            <a:off x="10096812" y="4088473"/>
            <a:ext cx="436244" cy="15201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3335" algn="l" rtl="0" eaLnBrk="0">
              <a:lnSpc>
                <a:spcPts val="1900"/>
              </a:lnSpc>
            </a:pPr>
            <a:r>
              <a:rPr sz="1300" spc="50">
                <a:solidFill>
                  <a:srgbClr val="007770">
                    <a:alpha val="100000"/>
                  </a:srgbClr>
                </a:solidFill>
                <a:latin typeface="Arial"/>
                <a:ea typeface="Arial"/>
                <a:cs typeface="Arial"/>
              </a:rPr>
              <a:t>-20</a:t>
            </a:r>
            <a:r>
              <a:rPr sz="1300" spc="40">
                <a:solidFill>
                  <a:srgbClr val="007770">
                    <a:alpha val="100000"/>
                  </a:srgbClr>
                </a:solidFill>
                <a:latin typeface="Arial"/>
                <a:ea typeface="Arial"/>
                <a:cs typeface="Arial"/>
              </a:rPr>
              <a:t>%</a:t>
            </a:r>
            <a:endParaRPr lang="en-US" altLang="en-US" sz="1300"/>
          </a:p>
          <a:p>
            <a:pPr marL="13335" algn="l" rtl="0" eaLnBrk="0">
              <a:lnSpc>
                <a:spcPts val="1900"/>
              </a:lnSpc>
            </a:pPr>
            <a:r>
              <a:rPr sz="1300" spc="50">
                <a:solidFill>
                  <a:srgbClr val="0090C1">
                    <a:alpha val="100000"/>
                  </a:srgbClr>
                </a:solidFill>
                <a:latin typeface="Arial"/>
                <a:ea typeface="Arial"/>
                <a:cs typeface="Arial"/>
              </a:rPr>
              <a:t>-32</a:t>
            </a:r>
            <a:r>
              <a:rPr sz="1300" spc="40">
                <a:solidFill>
                  <a:srgbClr val="0090C1">
                    <a:alpha val="100000"/>
                  </a:srgbClr>
                </a:solidFill>
                <a:latin typeface="Arial"/>
                <a:ea typeface="Arial"/>
                <a:cs typeface="Arial"/>
              </a:rPr>
              <a:t>%</a:t>
            </a:r>
            <a:endParaRPr lang="en-US" altLang="en-US" sz="1300"/>
          </a:p>
          <a:p>
            <a:pPr marL="13335" algn="l" rtl="0" eaLnBrk="0">
              <a:lnSpc>
                <a:spcPts val="1915"/>
              </a:lnSpc>
              <a:spcBef>
                <a:spcPts val="170"/>
              </a:spcBef>
            </a:pPr>
            <a:r>
              <a:rPr sz="1400" spc="-10">
                <a:solidFill>
                  <a:srgbClr val="C30C3E">
                    <a:alpha val="100000"/>
                  </a:srgbClr>
                </a:solidFill>
                <a:latin typeface="Arial"/>
                <a:ea typeface="Arial"/>
                <a:cs typeface="Arial"/>
              </a:rPr>
              <a:t>-50%</a:t>
            </a:r>
            <a:endParaRPr lang="en-US" altLang="en-US" sz="1400"/>
          </a:p>
          <a:p>
            <a:pPr marL="12700" algn="l" rtl="0" eaLnBrk="0">
              <a:lnSpc>
                <a:spcPts val="1915"/>
              </a:lnSpc>
              <a:spcBef>
                <a:spcPts val="1235"/>
              </a:spcBef>
            </a:pPr>
            <a:r>
              <a:rPr sz="1400" spc="-10">
                <a:solidFill>
                  <a:srgbClr val="AB832E">
                    <a:alpha val="100000"/>
                  </a:srgbClr>
                </a:solidFill>
                <a:latin typeface="Arial"/>
                <a:ea typeface="Arial"/>
                <a:cs typeface="Arial"/>
              </a:rPr>
              <a:t>-47%</a:t>
            </a:r>
            <a:endParaRPr lang="en-US" altLang="en-US" sz="1400"/>
          </a:p>
          <a:p>
            <a:pPr algn="l" rtl="0" eaLnBrk="0">
              <a:lnSpc>
                <a:spcPct val="112000"/>
              </a:lnSpc>
            </a:pPr>
            <a:endParaRPr lang="en-US" altLang="en-US" sz="600"/>
          </a:p>
          <a:p>
            <a:pPr marL="12700" algn="l" rtl="0" eaLnBrk="0">
              <a:lnSpc>
                <a:spcPts val="1915"/>
              </a:lnSpc>
              <a:spcBef>
                <a:spcPts val="5"/>
              </a:spcBef>
            </a:pPr>
            <a:r>
              <a:rPr sz="1400" spc="-10">
                <a:solidFill>
                  <a:srgbClr val="808080">
                    <a:alpha val="100000"/>
                  </a:srgbClr>
                </a:solidFill>
                <a:latin typeface="Arial"/>
                <a:ea typeface="Arial"/>
                <a:cs typeface="Arial"/>
              </a:rPr>
              <a:t>-77%</a:t>
            </a:r>
            <a:endParaRPr lang="en-US" altLang="en-US" sz="1400"/>
          </a:p>
        </p:txBody>
      </p:sp>
      <p:sp>
        <p:nvSpPr>
          <p:cNvPr id="399" name="textbox 399"/>
          <p:cNvSpPr/>
          <p:nvPr/>
        </p:nvSpPr>
        <p:spPr>
          <a:xfrm>
            <a:off x="3295091" y="1084707"/>
            <a:ext cx="2740660" cy="2222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550"/>
              </a:lnSpc>
            </a:pPr>
            <a:r>
              <a:rPr sz="1100" spc="6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注：  气泡大小表示融资金额  (亿人</a:t>
            </a:r>
            <a:r>
              <a:rPr sz="1100" spc="2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民</a:t>
            </a:r>
            <a:r>
              <a:rPr sz="11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币)</a:t>
            </a:r>
            <a:endParaRPr lang="en-US" altLang="en-US" sz="1100"/>
          </a:p>
        </p:txBody>
      </p:sp>
      <p:sp>
        <p:nvSpPr>
          <p:cNvPr id="400" name="textbox 400"/>
          <p:cNvSpPr/>
          <p:nvPr/>
        </p:nvSpPr>
        <p:spPr>
          <a:xfrm>
            <a:off x="1573822" y="5822188"/>
            <a:ext cx="4286884" cy="1708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000"/>
              </a:lnSpc>
            </a:pPr>
            <a:endParaRPr lang="en-US" altLang="en-US" sz="100"/>
          </a:p>
          <a:p>
            <a:pPr marL="12700" algn="l" rtl="0" eaLnBrk="0">
              <a:lnSpc>
                <a:spcPct val="86000"/>
              </a:lnSpc>
            </a:pPr>
            <a:r>
              <a:rPr sz="1100" spc="3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2019                2020                2021              </a:t>
            </a:r>
            <a:r>
              <a:rPr sz="1100" spc="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110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2022                2023</a:t>
            </a:r>
            <a:endParaRPr lang="en-US" altLang="en-US" sz="1100"/>
          </a:p>
        </p:txBody>
      </p:sp>
      <p:pic>
        <p:nvPicPr>
          <p:cNvPr id="401" name="picture 401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 rot="21600000">
            <a:off x="9260840" y="3957637"/>
            <a:ext cx="7619" cy="568325"/>
          </a:xfrm>
          <a:prstGeom prst="rect">
            <a:avLst/>
          </a:prstGeom>
        </p:spPr>
      </p:pic>
      <p:sp>
        <p:nvSpPr>
          <p:cNvPr id="402" name="textbox 402"/>
          <p:cNvSpPr/>
          <p:nvPr/>
        </p:nvSpPr>
        <p:spPr>
          <a:xfrm>
            <a:off x="9050649" y="3718586"/>
            <a:ext cx="435609" cy="11087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55880" algn="l" rtl="0" eaLnBrk="0">
              <a:lnSpc>
                <a:spcPts val="1915"/>
              </a:lnSpc>
            </a:pPr>
            <a:r>
              <a:rPr sz="1400" spc="-50">
                <a:solidFill>
                  <a:srgbClr val="007770">
                    <a:alpha val="100000"/>
                  </a:srgbClr>
                </a:solidFill>
                <a:latin typeface="Arial"/>
                <a:ea typeface="Arial"/>
                <a:cs typeface="Arial"/>
              </a:rPr>
              <a:t>16%</a:t>
            </a:r>
            <a:endParaRPr lang="en-US" altLang="en-US" sz="1400"/>
          </a:p>
          <a:p>
            <a:pPr marL="104775" algn="l" rtl="0" eaLnBrk="0">
              <a:lnSpc>
                <a:spcPts val="1915"/>
              </a:lnSpc>
              <a:spcBef>
                <a:spcPts val="220"/>
              </a:spcBef>
            </a:pPr>
            <a:r>
              <a:rPr sz="1400" spc="-40">
                <a:solidFill>
                  <a:srgbClr val="0090C1">
                    <a:alpha val="100000"/>
                  </a:srgbClr>
                </a:solidFill>
                <a:latin typeface="Arial"/>
                <a:ea typeface="Arial"/>
                <a:cs typeface="Arial"/>
              </a:rPr>
              <a:t>1%</a:t>
            </a:r>
            <a:endParaRPr lang="en-US" altLang="en-US" sz="1400"/>
          </a:p>
          <a:p>
            <a:pPr marL="61595" algn="l" rtl="0" eaLnBrk="0">
              <a:lnSpc>
                <a:spcPts val="1915"/>
              </a:lnSpc>
            </a:pPr>
            <a:r>
              <a:rPr sz="1400" spc="20">
                <a:solidFill>
                  <a:srgbClr val="C30C3E">
                    <a:alpha val="100000"/>
                  </a:srgbClr>
                </a:solidFill>
                <a:latin typeface="Arial"/>
                <a:ea typeface="Arial"/>
                <a:cs typeface="Arial"/>
              </a:rPr>
              <a:t>-</a:t>
            </a:r>
            <a:r>
              <a:rPr sz="1400" spc="10">
                <a:solidFill>
                  <a:srgbClr val="C30C3E">
                    <a:alpha val="100000"/>
                  </a:srgbClr>
                </a:solidFill>
                <a:latin typeface="Arial"/>
                <a:ea typeface="Arial"/>
                <a:cs typeface="Arial"/>
              </a:rPr>
              <a:t>9</a:t>
            </a:r>
            <a:r>
              <a:rPr sz="1400" spc="0">
                <a:solidFill>
                  <a:srgbClr val="C30C3E">
                    <a:alpha val="100000"/>
                  </a:srgbClr>
                </a:solidFill>
                <a:latin typeface="Arial"/>
                <a:ea typeface="Arial"/>
                <a:cs typeface="Arial"/>
              </a:rPr>
              <a:t>%</a:t>
            </a:r>
            <a:endParaRPr lang="en-US" altLang="en-US" sz="1400"/>
          </a:p>
          <a:p>
            <a:pPr algn="l" rtl="0" eaLnBrk="0">
              <a:lnSpc>
                <a:spcPct val="107000"/>
              </a:lnSpc>
            </a:pPr>
            <a:endParaRPr lang="en-US" altLang="en-US" sz="500"/>
          </a:p>
          <a:p>
            <a:pPr marL="12700" algn="l" rtl="0" eaLnBrk="0">
              <a:lnSpc>
                <a:spcPts val="1915"/>
              </a:lnSpc>
              <a:spcBef>
                <a:spcPts val="5"/>
              </a:spcBef>
            </a:pPr>
            <a:r>
              <a:rPr sz="1400" spc="-10">
                <a:solidFill>
                  <a:srgbClr val="808080">
                    <a:alpha val="100000"/>
                  </a:srgbClr>
                </a:solidFill>
                <a:latin typeface="Arial"/>
                <a:ea typeface="Arial"/>
                <a:cs typeface="Arial"/>
              </a:rPr>
              <a:t>-37%</a:t>
            </a:r>
            <a:endParaRPr lang="en-US" altLang="en-US" sz="1400"/>
          </a:p>
        </p:txBody>
      </p:sp>
      <p:grpSp>
        <p:nvGrpSpPr>
          <p:cNvPr id="20" name="group 20"/>
          <p:cNvGrpSpPr/>
          <p:nvPr/>
        </p:nvGrpSpPr>
        <p:grpSpPr>
          <a:xfrm rot="21600000">
            <a:off x="2406053" y="1418602"/>
            <a:ext cx="653973" cy="653974"/>
            <a:chExt cx="653973" cy="653974"/>
          </a:xfrm>
        </p:grpSpPr>
        <p:sp>
          <p:nvSpPr>
            <p:cNvPr id="403" name="path"/>
            <p:cNvSpPr/>
            <p:nvPr/>
          </p:nvSpPr>
          <p:spPr>
            <a:xfrm>
              <a:off x="0" y="0"/>
              <a:ext cx="653973" cy="653974"/>
            </a:xfrm>
            <a:custGeom>
              <a:rect l="0" t="0" r="0" b="0"/>
              <a:pathLst>
                <a:path w="1029" h="1029">
                  <a:moveTo>
                    <a:pt x="0" y="514"/>
                  </a:moveTo>
                  <a:cubicBezTo>
                    <a:pt x="0" y="230"/>
                    <a:pt x="230" y="0"/>
                    <a:pt x="514" y="0"/>
                  </a:cubicBezTo>
                  <a:cubicBezTo>
                    <a:pt x="799" y="0"/>
                    <a:pt x="1029" y="230"/>
                    <a:pt x="1029" y="514"/>
                  </a:cubicBezTo>
                  <a:cubicBezTo>
                    <a:pt x="1029" y="799"/>
                    <a:pt x="799" y="1029"/>
                    <a:pt x="514" y="1029"/>
                  </a:cubicBezTo>
                  <a:cubicBezTo>
                    <a:pt x="230" y="1029"/>
                    <a:pt x="0" y="799"/>
                    <a:pt x="0" y="514"/>
                  </a:cubicBezTo>
                </a:path>
              </a:pathLst>
            </a:custGeom>
            <a:solidFill>
              <a:srgbClr val="C30C3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04" name="textbox 404"/>
            <p:cNvSpPr/>
            <p:nvPr/>
          </p:nvSpPr>
          <p:spPr>
            <a:xfrm>
              <a:off x="-12700" y="-12700"/>
              <a:ext cx="679450" cy="71310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81000"/>
                </a:lnSpc>
              </a:pPr>
              <a:endParaRPr lang="en-US" altLang="en-US" sz="1000"/>
            </a:p>
            <a:p>
              <a:pPr algn="l" rtl="0" eaLnBrk="0">
                <a:lnSpc>
                  <a:spcPct val="8000"/>
                </a:lnSpc>
              </a:pPr>
              <a:endParaRPr lang="en-US" altLang="en-US" sz="100"/>
            </a:p>
            <a:p>
              <a:pPr marL="161290" algn="l" rtl="0" eaLnBrk="0">
                <a:lnSpc>
                  <a:spcPts val="1330"/>
                </a:lnSpc>
              </a:pPr>
              <a:r>
                <a:rPr sz="1100" b="1" spc="30">
                  <a:solidFill>
                    <a:srgbClr val="FFFFFF">
                      <a:alpha val="100000"/>
                    </a:srgbClr>
                  </a:solidFill>
                  <a:latin typeface="Arial"/>
                  <a:ea typeface="Arial"/>
                  <a:cs typeface="Arial"/>
                </a:rPr>
                <a:t>1,07</a:t>
              </a:r>
              <a:r>
                <a:rPr sz="1100" b="1" spc="20">
                  <a:solidFill>
                    <a:srgbClr val="FFFFFF">
                      <a:alpha val="100000"/>
                    </a:srgbClr>
                  </a:solidFill>
                  <a:latin typeface="Arial"/>
                  <a:ea typeface="Arial"/>
                  <a:cs typeface="Arial"/>
                </a:rPr>
                <a:t>0</a:t>
              </a:r>
              <a:endParaRPr lang="en-US" altLang="en-US" sz="1100"/>
            </a:p>
          </p:txBody>
        </p:sp>
      </p:grpSp>
      <p:grpSp>
        <p:nvGrpSpPr>
          <p:cNvPr id="22" name="group 22"/>
          <p:cNvGrpSpPr/>
          <p:nvPr/>
        </p:nvGrpSpPr>
        <p:grpSpPr>
          <a:xfrm rot="21600000">
            <a:off x="3402164" y="1433004"/>
            <a:ext cx="625170" cy="625170"/>
            <a:chExt cx="625170" cy="625170"/>
          </a:xfrm>
        </p:grpSpPr>
        <p:sp>
          <p:nvSpPr>
            <p:cNvPr id="405" name="path"/>
            <p:cNvSpPr/>
            <p:nvPr/>
          </p:nvSpPr>
          <p:spPr>
            <a:xfrm>
              <a:off x="0" y="0"/>
              <a:ext cx="625170" cy="625170"/>
            </a:xfrm>
            <a:custGeom>
              <a:rect l="0" t="0" r="0" b="0"/>
              <a:pathLst>
                <a:path w="984" h="984">
                  <a:moveTo>
                    <a:pt x="0" y="492"/>
                  </a:moveTo>
                  <a:cubicBezTo>
                    <a:pt x="0" y="220"/>
                    <a:pt x="220" y="0"/>
                    <a:pt x="492" y="0"/>
                  </a:cubicBezTo>
                  <a:cubicBezTo>
                    <a:pt x="764" y="0"/>
                    <a:pt x="984" y="220"/>
                    <a:pt x="984" y="492"/>
                  </a:cubicBezTo>
                  <a:cubicBezTo>
                    <a:pt x="984" y="764"/>
                    <a:pt x="764" y="984"/>
                    <a:pt x="492" y="984"/>
                  </a:cubicBezTo>
                  <a:cubicBezTo>
                    <a:pt x="220" y="984"/>
                    <a:pt x="0" y="764"/>
                    <a:pt x="0" y="492"/>
                  </a:cubicBezTo>
                </a:path>
              </a:pathLst>
            </a:custGeom>
            <a:solidFill>
              <a:srgbClr val="C30C3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06" name="textbox 406"/>
            <p:cNvSpPr/>
            <p:nvPr/>
          </p:nvSpPr>
          <p:spPr>
            <a:xfrm>
              <a:off x="-12700" y="-12700"/>
              <a:ext cx="650875" cy="68262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72000"/>
                </a:lnSpc>
              </a:pPr>
              <a:endParaRPr lang="en-US" altLang="en-US" sz="1000"/>
            </a:p>
            <a:p>
              <a:pPr algn="l" rtl="0" eaLnBrk="0">
                <a:lnSpc>
                  <a:spcPct val="8000"/>
                </a:lnSpc>
              </a:pPr>
              <a:endParaRPr lang="en-US" altLang="en-US" sz="100"/>
            </a:p>
            <a:p>
              <a:pPr marL="203200" algn="l" rtl="0" eaLnBrk="0">
                <a:lnSpc>
                  <a:spcPct val="86000"/>
                </a:lnSpc>
              </a:pPr>
              <a:r>
                <a:rPr sz="1100" b="1" spc="50">
                  <a:solidFill>
                    <a:srgbClr val="FFFFFF">
                      <a:alpha val="100000"/>
                    </a:srgbClr>
                  </a:solidFill>
                  <a:latin typeface="Arial"/>
                  <a:ea typeface="Arial"/>
                  <a:cs typeface="Arial"/>
                </a:rPr>
                <a:t>97</a:t>
              </a:r>
              <a:r>
                <a:rPr sz="1100" b="1" spc="20">
                  <a:solidFill>
                    <a:srgbClr val="FFFFFF">
                      <a:alpha val="100000"/>
                    </a:srgbClr>
                  </a:solidFill>
                  <a:latin typeface="Arial"/>
                  <a:ea typeface="Arial"/>
                  <a:cs typeface="Arial"/>
                </a:rPr>
                <a:t>8</a:t>
              </a:r>
              <a:endParaRPr lang="en-US" altLang="en-US" sz="1100"/>
            </a:p>
          </p:txBody>
        </p:sp>
      </p:grpSp>
      <p:pic>
        <p:nvPicPr>
          <p:cNvPr id="407" name="picture 407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 rot="21600000">
            <a:off x="1260475" y="5697537"/>
            <a:ext cx="4913312" cy="65722"/>
          </a:xfrm>
          <a:prstGeom prst="rect">
            <a:avLst/>
          </a:prstGeom>
        </p:spPr>
      </p:pic>
      <p:grpSp>
        <p:nvGrpSpPr>
          <p:cNvPr id="24" name="group 24"/>
          <p:cNvGrpSpPr/>
          <p:nvPr/>
        </p:nvGrpSpPr>
        <p:grpSpPr>
          <a:xfrm rot="21600000">
            <a:off x="2463850" y="5073408"/>
            <a:ext cx="538378" cy="538378"/>
            <a:chExt cx="538378" cy="538378"/>
          </a:xfrm>
        </p:grpSpPr>
        <p:sp>
          <p:nvSpPr>
            <p:cNvPr id="408" name="path"/>
            <p:cNvSpPr/>
            <p:nvPr/>
          </p:nvSpPr>
          <p:spPr>
            <a:xfrm>
              <a:off x="0" y="0"/>
              <a:ext cx="538378" cy="538378"/>
            </a:xfrm>
            <a:custGeom>
              <a:rect l="0" t="0" r="0" b="0"/>
              <a:pathLst>
                <a:path w="845" h="845">
                  <a:moveTo>
                    <a:pt x="0" y="423"/>
                  </a:moveTo>
                  <a:cubicBezTo>
                    <a:pt x="0" y="189"/>
                    <a:pt x="189" y="0"/>
                    <a:pt x="423" y="0"/>
                  </a:cubicBezTo>
                  <a:cubicBezTo>
                    <a:pt x="658" y="0"/>
                    <a:pt x="847" y="189"/>
                    <a:pt x="847" y="423"/>
                  </a:cubicBezTo>
                  <a:cubicBezTo>
                    <a:pt x="847" y="658"/>
                    <a:pt x="658" y="847"/>
                    <a:pt x="423" y="847"/>
                  </a:cubicBezTo>
                  <a:cubicBezTo>
                    <a:pt x="189" y="847"/>
                    <a:pt x="0" y="658"/>
                    <a:pt x="0" y="423"/>
                  </a:cubicBezTo>
                </a:path>
              </a:pathLst>
            </a:custGeom>
            <a:solidFill>
              <a:srgbClr val="80808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09" name="textbox 409"/>
            <p:cNvSpPr/>
            <p:nvPr/>
          </p:nvSpPr>
          <p:spPr>
            <a:xfrm>
              <a:off x="-12700" y="-12700"/>
              <a:ext cx="563880" cy="59563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44000"/>
                </a:lnSpc>
              </a:pPr>
              <a:endParaRPr lang="en-US" altLang="en-US" sz="1000"/>
            </a:p>
            <a:p>
              <a:pPr marL="161290" algn="l" rtl="0" eaLnBrk="0">
                <a:lnSpc>
                  <a:spcPct val="86000"/>
                </a:lnSpc>
                <a:spcBef>
                  <a:spcPts val="5"/>
                </a:spcBef>
              </a:pPr>
              <a:r>
                <a:rPr sz="1100" b="1" spc="40">
                  <a:solidFill>
                    <a:srgbClr val="FFFFFF">
                      <a:alpha val="100000"/>
                    </a:srgbClr>
                  </a:solidFill>
                  <a:latin typeface="Arial"/>
                  <a:ea typeface="Arial"/>
                  <a:cs typeface="Arial"/>
                </a:rPr>
                <a:t>72</a:t>
              </a:r>
              <a:r>
                <a:rPr sz="1100" b="1" spc="30">
                  <a:solidFill>
                    <a:srgbClr val="FFFFFF">
                      <a:alpha val="100000"/>
                    </a:srgbClr>
                  </a:solidFill>
                  <a:latin typeface="Arial"/>
                  <a:ea typeface="Arial"/>
                  <a:cs typeface="Arial"/>
                </a:rPr>
                <a:t>5</a:t>
              </a:r>
              <a:endParaRPr lang="en-US" altLang="en-US" sz="1100"/>
            </a:p>
          </p:txBody>
        </p:sp>
      </p:grpSp>
      <p:grpSp>
        <p:nvGrpSpPr>
          <p:cNvPr id="26" name="group 26"/>
          <p:cNvGrpSpPr/>
          <p:nvPr/>
        </p:nvGrpSpPr>
        <p:grpSpPr>
          <a:xfrm rot="21600000">
            <a:off x="3449065" y="2199309"/>
            <a:ext cx="531367" cy="531367"/>
            <a:chExt cx="531367" cy="531367"/>
          </a:xfrm>
        </p:grpSpPr>
        <p:sp>
          <p:nvSpPr>
            <p:cNvPr id="410" name="path"/>
            <p:cNvSpPr/>
            <p:nvPr/>
          </p:nvSpPr>
          <p:spPr>
            <a:xfrm>
              <a:off x="0" y="0"/>
              <a:ext cx="531367" cy="531367"/>
            </a:xfrm>
            <a:custGeom>
              <a:rect l="0" t="0" r="0" b="0"/>
              <a:pathLst>
                <a:path w="836" h="836">
                  <a:moveTo>
                    <a:pt x="0" y="418"/>
                  </a:moveTo>
                  <a:cubicBezTo>
                    <a:pt x="0" y="187"/>
                    <a:pt x="187" y="0"/>
                    <a:pt x="418" y="0"/>
                  </a:cubicBezTo>
                  <a:cubicBezTo>
                    <a:pt x="649" y="0"/>
                    <a:pt x="836" y="187"/>
                    <a:pt x="836" y="418"/>
                  </a:cubicBezTo>
                  <a:cubicBezTo>
                    <a:pt x="836" y="649"/>
                    <a:pt x="649" y="836"/>
                    <a:pt x="418" y="836"/>
                  </a:cubicBezTo>
                  <a:cubicBezTo>
                    <a:pt x="187" y="836"/>
                    <a:pt x="0" y="649"/>
                    <a:pt x="0" y="418"/>
                  </a:cubicBezTo>
                </a:path>
              </a:pathLst>
            </a:custGeom>
            <a:solidFill>
              <a:srgbClr val="0090C1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11" name="textbox 411"/>
            <p:cNvSpPr/>
            <p:nvPr/>
          </p:nvSpPr>
          <p:spPr>
            <a:xfrm>
              <a:off x="-12700" y="-12700"/>
              <a:ext cx="556894" cy="58864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41000"/>
                </a:lnSpc>
              </a:pPr>
              <a:endParaRPr lang="en-US" altLang="en-US" sz="1000"/>
            </a:p>
            <a:p>
              <a:pPr algn="l" rtl="0" eaLnBrk="0">
                <a:lnSpc>
                  <a:spcPct val="9000"/>
                </a:lnSpc>
              </a:pPr>
              <a:endParaRPr lang="en-US" altLang="en-US" sz="100"/>
            </a:p>
            <a:p>
              <a:pPr marL="158115" algn="l" rtl="0" eaLnBrk="0">
                <a:lnSpc>
                  <a:spcPct val="86000"/>
                </a:lnSpc>
              </a:pPr>
              <a:r>
                <a:rPr sz="1100" b="1" spc="40">
                  <a:solidFill>
                    <a:srgbClr val="FFFFFF">
                      <a:alpha val="100000"/>
                    </a:srgbClr>
                  </a:solidFill>
                  <a:latin typeface="Arial"/>
                  <a:ea typeface="Arial"/>
                  <a:cs typeface="Arial"/>
                </a:rPr>
                <a:t>70</a:t>
              </a:r>
              <a:r>
                <a:rPr sz="1100" b="1" spc="30">
                  <a:solidFill>
                    <a:srgbClr val="FFFFFF">
                      <a:alpha val="100000"/>
                    </a:srgbClr>
                  </a:solidFill>
                  <a:latin typeface="Arial"/>
                  <a:ea typeface="Arial"/>
                  <a:cs typeface="Arial"/>
                </a:rPr>
                <a:t>7</a:t>
              </a:r>
              <a:endParaRPr lang="en-US" altLang="en-US" sz="1100"/>
            </a:p>
          </p:txBody>
        </p:sp>
      </p:grpSp>
      <p:grpSp>
        <p:nvGrpSpPr>
          <p:cNvPr id="28" name="group 28"/>
          <p:cNvGrpSpPr/>
          <p:nvPr/>
        </p:nvGrpSpPr>
        <p:grpSpPr>
          <a:xfrm rot="21600000">
            <a:off x="2469235" y="2201189"/>
            <a:ext cx="527608" cy="527608"/>
            <a:chExt cx="527608" cy="527608"/>
          </a:xfrm>
        </p:grpSpPr>
        <p:sp>
          <p:nvSpPr>
            <p:cNvPr id="412" name="path"/>
            <p:cNvSpPr/>
            <p:nvPr/>
          </p:nvSpPr>
          <p:spPr>
            <a:xfrm>
              <a:off x="0" y="0"/>
              <a:ext cx="527608" cy="527608"/>
            </a:xfrm>
            <a:custGeom>
              <a:rect l="0" t="0" r="0" b="0"/>
              <a:pathLst>
                <a:path w="830" h="830">
                  <a:moveTo>
                    <a:pt x="0" y="415"/>
                  </a:moveTo>
                  <a:cubicBezTo>
                    <a:pt x="0" y="185"/>
                    <a:pt x="186" y="0"/>
                    <a:pt x="415" y="0"/>
                  </a:cubicBezTo>
                  <a:cubicBezTo>
                    <a:pt x="644" y="0"/>
                    <a:pt x="830" y="185"/>
                    <a:pt x="830" y="415"/>
                  </a:cubicBezTo>
                  <a:cubicBezTo>
                    <a:pt x="830" y="644"/>
                    <a:pt x="644" y="830"/>
                    <a:pt x="415" y="830"/>
                  </a:cubicBezTo>
                  <a:cubicBezTo>
                    <a:pt x="186" y="830"/>
                    <a:pt x="0" y="644"/>
                    <a:pt x="0" y="415"/>
                  </a:cubicBezTo>
                </a:path>
              </a:pathLst>
            </a:custGeom>
            <a:solidFill>
              <a:srgbClr val="0090C1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13" name="textbox 413"/>
            <p:cNvSpPr/>
            <p:nvPr/>
          </p:nvSpPr>
          <p:spPr>
            <a:xfrm>
              <a:off x="-12700" y="-12700"/>
              <a:ext cx="553084" cy="58483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40000"/>
                </a:lnSpc>
              </a:pPr>
              <a:endParaRPr lang="en-US" altLang="en-US" sz="1000"/>
            </a:p>
            <a:p>
              <a:pPr algn="l" rtl="0" eaLnBrk="0">
                <a:lnSpc>
                  <a:spcPct val="8000"/>
                </a:lnSpc>
              </a:pPr>
              <a:endParaRPr lang="en-US" altLang="en-US" sz="100"/>
            </a:p>
            <a:p>
              <a:pPr marL="156210" algn="l" rtl="0" eaLnBrk="0">
                <a:lnSpc>
                  <a:spcPct val="86000"/>
                </a:lnSpc>
              </a:pPr>
              <a:r>
                <a:rPr sz="1100" b="1" spc="40">
                  <a:solidFill>
                    <a:srgbClr val="FFFFFF">
                      <a:alpha val="100000"/>
                    </a:srgbClr>
                  </a:solidFill>
                  <a:latin typeface="Arial"/>
                  <a:ea typeface="Arial"/>
                  <a:cs typeface="Arial"/>
                </a:rPr>
                <a:t>69</a:t>
              </a:r>
              <a:r>
                <a:rPr sz="1100" b="1" spc="30">
                  <a:solidFill>
                    <a:srgbClr val="FFFFFF">
                      <a:alpha val="100000"/>
                    </a:srgbClr>
                  </a:solidFill>
                  <a:latin typeface="Arial"/>
                  <a:ea typeface="Arial"/>
                  <a:cs typeface="Arial"/>
                </a:rPr>
                <a:t>7</a:t>
              </a:r>
              <a:endParaRPr lang="en-US" altLang="en-US" sz="1100"/>
            </a:p>
          </p:txBody>
        </p:sp>
      </p:grpSp>
      <p:grpSp>
        <p:nvGrpSpPr>
          <p:cNvPr id="30" name="group 30"/>
          <p:cNvGrpSpPr/>
          <p:nvPr/>
        </p:nvGrpSpPr>
        <p:grpSpPr>
          <a:xfrm rot="21600000">
            <a:off x="1514716" y="5105984"/>
            <a:ext cx="473227" cy="473226"/>
            <a:chExt cx="473227" cy="473226"/>
          </a:xfrm>
        </p:grpSpPr>
        <p:sp>
          <p:nvSpPr>
            <p:cNvPr id="414" name="path"/>
            <p:cNvSpPr/>
            <p:nvPr/>
          </p:nvSpPr>
          <p:spPr>
            <a:xfrm>
              <a:off x="0" y="0"/>
              <a:ext cx="473227" cy="473226"/>
            </a:xfrm>
            <a:custGeom>
              <a:rect l="0" t="0" r="0" b="0"/>
              <a:pathLst>
                <a:path w="745" h="745">
                  <a:moveTo>
                    <a:pt x="0" y="372"/>
                  </a:moveTo>
                  <a:cubicBezTo>
                    <a:pt x="0" y="166"/>
                    <a:pt x="166" y="0"/>
                    <a:pt x="372" y="0"/>
                  </a:cubicBezTo>
                  <a:cubicBezTo>
                    <a:pt x="578" y="0"/>
                    <a:pt x="745" y="166"/>
                    <a:pt x="745" y="372"/>
                  </a:cubicBezTo>
                  <a:cubicBezTo>
                    <a:pt x="745" y="578"/>
                    <a:pt x="578" y="745"/>
                    <a:pt x="372" y="745"/>
                  </a:cubicBezTo>
                  <a:cubicBezTo>
                    <a:pt x="166" y="745"/>
                    <a:pt x="0" y="578"/>
                    <a:pt x="0" y="372"/>
                  </a:cubicBezTo>
                </a:path>
              </a:pathLst>
            </a:custGeom>
            <a:solidFill>
              <a:srgbClr val="80808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15" name="textbox 415"/>
            <p:cNvSpPr/>
            <p:nvPr/>
          </p:nvSpPr>
          <p:spPr>
            <a:xfrm>
              <a:off x="-12700" y="-12700"/>
              <a:ext cx="499109" cy="53085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22000"/>
                </a:lnSpc>
              </a:pPr>
              <a:endParaRPr lang="en-US" altLang="en-US" sz="1000"/>
            </a:p>
            <a:p>
              <a:pPr algn="l" rtl="0" eaLnBrk="0">
                <a:lnSpc>
                  <a:spcPct val="9000"/>
                </a:lnSpc>
              </a:pPr>
              <a:endParaRPr lang="en-US" altLang="en-US" sz="100"/>
            </a:p>
            <a:p>
              <a:pPr marL="129540" algn="l" rtl="0" eaLnBrk="0">
                <a:lnSpc>
                  <a:spcPct val="86000"/>
                </a:lnSpc>
              </a:pPr>
              <a:r>
                <a:rPr sz="1100" b="1" spc="40">
                  <a:solidFill>
                    <a:srgbClr val="FFFFFF">
                      <a:alpha val="100000"/>
                    </a:srgbClr>
                  </a:solidFill>
                  <a:latin typeface="Arial"/>
                  <a:ea typeface="Arial"/>
                  <a:cs typeface="Arial"/>
                </a:rPr>
                <a:t>56</a:t>
              </a:r>
              <a:r>
                <a:rPr sz="1100" b="1" spc="20">
                  <a:solidFill>
                    <a:srgbClr val="FFFFFF">
                      <a:alpha val="100000"/>
                    </a:srgbClr>
                  </a:solidFill>
                  <a:latin typeface="Arial"/>
                  <a:ea typeface="Arial"/>
                  <a:cs typeface="Arial"/>
                </a:rPr>
                <a:t>1</a:t>
              </a:r>
              <a:endParaRPr lang="en-US" altLang="en-US" sz="1100"/>
            </a:p>
          </p:txBody>
        </p:sp>
      </p:grpSp>
      <p:sp>
        <p:nvSpPr>
          <p:cNvPr id="416" name="textbox 416"/>
          <p:cNvSpPr/>
          <p:nvPr/>
        </p:nvSpPr>
        <p:spPr>
          <a:xfrm>
            <a:off x="9043751" y="2732749"/>
            <a:ext cx="462280" cy="5359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915"/>
              </a:lnSpc>
            </a:pPr>
            <a:r>
              <a:rPr sz="1400" spc="-40">
                <a:solidFill>
                  <a:srgbClr val="BF5099">
                    <a:alpha val="100000"/>
                  </a:srgbClr>
                </a:solidFill>
                <a:latin typeface="Arial"/>
                <a:ea typeface="Arial"/>
                <a:cs typeface="Arial"/>
              </a:rPr>
              <a:t>122</a:t>
            </a:r>
            <a:r>
              <a:rPr sz="1400" spc="-30">
                <a:solidFill>
                  <a:srgbClr val="BF5099">
                    <a:alpha val="100000"/>
                  </a:srgbClr>
                </a:solidFill>
                <a:latin typeface="Arial"/>
                <a:ea typeface="Arial"/>
                <a:cs typeface="Arial"/>
              </a:rPr>
              <a:t>%</a:t>
            </a:r>
            <a:endParaRPr lang="en-US" altLang="en-US" sz="1400"/>
          </a:p>
          <a:p>
            <a:pPr marL="50165" algn="l" rtl="0" eaLnBrk="0">
              <a:lnSpc>
                <a:spcPts val="1915"/>
              </a:lnSpc>
              <a:spcBef>
                <a:spcPts val="185"/>
              </a:spcBef>
            </a:pPr>
            <a:r>
              <a:rPr sz="1400" spc="-20">
                <a:solidFill>
                  <a:srgbClr val="AB832E">
                    <a:alpha val="100000"/>
                  </a:srgbClr>
                </a:solidFill>
                <a:latin typeface="Arial"/>
                <a:ea typeface="Arial"/>
                <a:cs typeface="Arial"/>
              </a:rPr>
              <a:t>99%</a:t>
            </a:r>
            <a:endParaRPr lang="en-US" altLang="en-US" sz="1400"/>
          </a:p>
        </p:txBody>
      </p:sp>
      <p:grpSp>
        <p:nvGrpSpPr>
          <p:cNvPr id="32" name="group 32"/>
          <p:cNvGrpSpPr/>
          <p:nvPr/>
        </p:nvGrpSpPr>
        <p:grpSpPr>
          <a:xfrm rot="21600000">
            <a:off x="1524457" y="1518716"/>
            <a:ext cx="453745" cy="453745"/>
            <a:chExt cx="453745" cy="453745"/>
          </a:xfrm>
        </p:grpSpPr>
        <p:sp>
          <p:nvSpPr>
            <p:cNvPr id="417" name="path"/>
            <p:cNvSpPr/>
            <p:nvPr/>
          </p:nvSpPr>
          <p:spPr>
            <a:xfrm>
              <a:off x="0" y="0"/>
              <a:ext cx="453745" cy="453745"/>
            </a:xfrm>
            <a:custGeom>
              <a:rect l="0" t="0" r="0" b="0"/>
              <a:pathLst>
                <a:path w="714" h="714">
                  <a:moveTo>
                    <a:pt x="0" y="357"/>
                  </a:moveTo>
                  <a:cubicBezTo>
                    <a:pt x="0" y="159"/>
                    <a:pt x="159" y="0"/>
                    <a:pt x="357" y="0"/>
                  </a:cubicBezTo>
                  <a:cubicBezTo>
                    <a:pt x="554" y="0"/>
                    <a:pt x="714" y="159"/>
                    <a:pt x="714" y="357"/>
                  </a:cubicBezTo>
                  <a:cubicBezTo>
                    <a:pt x="714" y="554"/>
                    <a:pt x="554" y="714"/>
                    <a:pt x="357" y="714"/>
                  </a:cubicBezTo>
                  <a:cubicBezTo>
                    <a:pt x="159" y="714"/>
                    <a:pt x="0" y="554"/>
                    <a:pt x="0" y="357"/>
                  </a:cubicBezTo>
                </a:path>
              </a:pathLst>
            </a:custGeom>
            <a:solidFill>
              <a:srgbClr val="C30C3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18" name="textbox 418"/>
            <p:cNvSpPr/>
            <p:nvPr/>
          </p:nvSpPr>
          <p:spPr>
            <a:xfrm>
              <a:off x="-12700" y="-12700"/>
              <a:ext cx="479425" cy="51117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6000"/>
                </a:lnSpc>
              </a:pPr>
              <a:endParaRPr lang="en-US" altLang="en-US" sz="1000"/>
            </a:p>
            <a:p>
              <a:pPr marL="119380" algn="l" rtl="0" eaLnBrk="0">
                <a:lnSpc>
                  <a:spcPct val="86000"/>
                </a:lnSpc>
                <a:spcBef>
                  <a:spcPts val="5"/>
                </a:spcBef>
              </a:pPr>
              <a:r>
                <a:rPr sz="1100" b="1" spc="40">
                  <a:solidFill>
                    <a:srgbClr val="FFFFFF">
                      <a:alpha val="100000"/>
                    </a:srgbClr>
                  </a:solidFill>
                  <a:latin typeface="Arial"/>
                  <a:ea typeface="Arial"/>
                  <a:cs typeface="Arial"/>
                </a:rPr>
                <a:t>51</a:t>
              </a:r>
              <a:r>
                <a:rPr sz="1100" b="1" spc="20">
                  <a:solidFill>
                    <a:srgbClr val="FFFFFF">
                      <a:alpha val="100000"/>
                    </a:srgbClr>
                  </a:solidFill>
                  <a:latin typeface="Arial"/>
                  <a:ea typeface="Arial"/>
                  <a:cs typeface="Arial"/>
                </a:rPr>
                <a:t>5</a:t>
              </a:r>
              <a:endParaRPr lang="en-US" altLang="en-US" sz="1100"/>
            </a:p>
          </p:txBody>
        </p:sp>
      </p:grpSp>
      <p:grpSp>
        <p:nvGrpSpPr>
          <p:cNvPr id="34" name="group 34"/>
          <p:cNvGrpSpPr/>
          <p:nvPr/>
        </p:nvGrpSpPr>
        <p:grpSpPr>
          <a:xfrm rot="21600000">
            <a:off x="4475924" y="1525054"/>
            <a:ext cx="441071" cy="441070"/>
            <a:chExt cx="441071" cy="441070"/>
          </a:xfrm>
        </p:grpSpPr>
        <p:sp>
          <p:nvSpPr>
            <p:cNvPr id="419" name="path"/>
            <p:cNvSpPr/>
            <p:nvPr/>
          </p:nvSpPr>
          <p:spPr>
            <a:xfrm>
              <a:off x="0" y="0"/>
              <a:ext cx="441071" cy="441070"/>
            </a:xfrm>
            <a:custGeom>
              <a:rect l="0" t="0" r="0" b="0"/>
              <a:pathLst>
                <a:path w="694" h="694">
                  <a:moveTo>
                    <a:pt x="0" y="347"/>
                  </a:moveTo>
                  <a:cubicBezTo>
                    <a:pt x="0" y="155"/>
                    <a:pt x="155" y="0"/>
                    <a:pt x="347" y="0"/>
                  </a:cubicBezTo>
                  <a:cubicBezTo>
                    <a:pt x="539" y="0"/>
                    <a:pt x="694" y="155"/>
                    <a:pt x="694" y="347"/>
                  </a:cubicBezTo>
                  <a:cubicBezTo>
                    <a:pt x="694" y="539"/>
                    <a:pt x="539" y="694"/>
                    <a:pt x="347" y="694"/>
                  </a:cubicBezTo>
                  <a:cubicBezTo>
                    <a:pt x="155" y="694"/>
                    <a:pt x="0" y="539"/>
                    <a:pt x="0" y="347"/>
                  </a:cubicBezTo>
                </a:path>
              </a:pathLst>
            </a:custGeom>
            <a:solidFill>
              <a:srgbClr val="C30C3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20" name="textbox 420"/>
            <p:cNvSpPr/>
            <p:nvPr/>
          </p:nvSpPr>
          <p:spPr>
            <a:xfrm>
              <a:off x="-12700" y="-12700"/>
              <a:ext cx="466725" cy="49847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2000"/>
                </a:lnSpc>
              </a:pPr>
              <a:endParaRPr lang="en-US" altLang="en-US" sz="1000"/>
            </a:p>
            <a:p>
              <a:pPr marL="109220" algn="l" rtl="0" eaLnBrk="0">
                <a:lnSpc>
                  <a:spcPct val="86000"/>
                </a:lnSpc>
                <a:spcBef>
                  <a:spcPts val="5"/>
                </a:spcBef>
              </a:pPr>
              <a:r>
                <a:rPr sz="1100" b="1" spc="50">
                  <a:solidFill>
                    <a:srgbClr val="FFFFFF">
                      <a:alpha val="100000"/>
                    </a:srgbClr>
                  </a:solidFill>
                  <a:latin typeface="Arial"/>
                  <a:ea typeface="Arial"/>
                  <a:cs typeface="Arial"/>
                </a:rPr>
                <a:t>48</a:t>
              </a:r>
              <a:r>
                <a:rPr sz="1100" b="1" spc="30">
                  <a:solidFill>
                    <a:srgbClr val="FFFFFF">
                      <a:alpha val="100000"/>
                    </a:srgbClr>
                  </a:solidFill>
                  <a:latin typeface="Arial"/>
                  <a:ea typeface="Arial"/>
                  <a:cs typeface="Arial"/>
                </a:rPr>
                <a:t>7</a:t>
              </a:r>
              <a:endParaRPr lang="en-US" altLang="en-US" sz="1100"/>
            </a:p>
          </p:txBody>
        </p:sp>
      </p:grpSp>
      <p:grpSp>
        <p:nvGrpSpPr>
          <p:cNvPr id="36" name="group 36"/>
          <p:cNvGrpSpPr/>
          <p:nvPr/>
        </p:nvGrpSpPr>
        <p:grpSpPr>
          <a:xfrm rot="21600000">
            <a:off x="4477473" y="2246007"/>
            <a:ext cx="437972" cy="437959"/>
            <a:chExt cx="437972" cy="437959"/>
          </a:xfrm>
        </p:grpSpPr>
        <p:sp>
          <p:nvSpPr>
            <p:cNvPr id="421" name="path"/>
            <p:cNvSpPr/>
            <p:nvPr/>
          </p:nvSpPr>
          <p:spPr>
            <a:xfrm>
              <a:off x="0" y="0"/>
              <a:ext cx="437972" cy="437959"/>
            </a:xfrm>
            <a:custGeom>
              <a:rect l="0" t="0" r="0" b="0"/>
              <a:pathLst>
                <a:path w="689" h="689">
                  <a:moveTo>
                    <a:pt x="0" y="344"/>
                  </a:moveTo>
                  <a:cubicBezTo>
                    <a:pt x="0" y="154"/>
                    <a:pt x="154" y="0"/>
                    <a:pt x="344" y="0"/>
                  </a:cubicBezTo>
                  <a:cubicBezTo>
                    <a:pt x="535" y="0"/>
                    <a:pt x="689" y="154"/>
                    <a:pt x="689" y="344"/>
                  </a:cubicBezTo>
                  <a:cubicBezTo>
                    <a:pt x="689" y="535"/>
                    <a:pt x="535" y="689"/>
                    <a:pt x="344" y="689"/>
                  </a:cubicBezTo>
                  <a:cubicBezTo>
                    <a:pt x="154" y="689"/>
                    <a:pt x="0" y="535"/>
                    <a:pt x="0" y="344"/>
                  </a:cubicBezTo>
                </a:path>
              </a:pathLst>
            </a:custGeom>
            <a:solidFill>
              <a:srgbClr val="0090C1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22" name="textbox 422"/>
            <p:cNvSpPr/>
            <p:nvPr/>
          </p:nvSpPr>
          <p:spPr>
            <a:xfrm>
              <a:off x="-12700" y="-12700"/>
              <a:ext cx="463550" cy="49530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1000"/>
                </a:lnSpc>
              </a:pPr>
              <a:endParaRPr lang="en-US" altLang="en-US" sz="1000"/>
            </a:p>
            <a:p>
              <a:pPr marL="107950" algn="l" rtl="0" eaLnBrk="0">
                <a:lnSpc>
                  <a:spcPct val="86000"/>
                </a:lnSpc>
                <a:spcBef>
                  <a:spcPts val="5"/>
                </a:spcBef>
              </a:pPr>
              <a:r>
                <a:rPr sz="1100" b="1" spc="50">
                  <a:solidFill>
                    <a:srgbClr val="FFFFFF">
                      <a:alpha val="100000"/>
                    </a:srgbClr>
                  </a:solidFill>
                  <a:latin typeface="Arial"/>
                  <a:ea typeface="Arial"/>
                  <a:cs typeface="Arial"/>
                </a:rPr>
                <a:t>48</a:t>
              </a:r>
              <a:r>
                <a:rPr sz="1100" b="1" spc="30">
                  <a:solidFill>
                    <a:srgbClr val="FFFFFF">
                      <a:alpha val="100000"/>
                    </a:srgbClr>
                  </a:solidFill>
                  <a:latin typeface="Arial"/>
                  <a:ea typeface="Arial"/>
                  <a:cs typeface="Arial"/>
                </a:rPr>
                <a:t>0</a:t>
              </a:r>
              <a:endParaRPr lang="en-US" altLang="en-US" sz="1100"/>
            </a:p>
          </p:txBody>
        </p:sp>
      </p:grpSp>
      <p:grpSp>
        <p:nvGrpSpPr>
          <p:cNvPr id="38" name="group 38"/>
          <p:cNvGrpSpPr/>
          <p:nvPr/>
        </p:nvGrpSpPr>
        <p:grpSpPr>
          <a:xfrm rot="21600000">
            <a:off x="3501199" y="5129059"/>
            <a:ext cx="427101" cy="427088"/>
            <a:chExt cx="427101" cy="427088"/>
          </a:xfrm>
        </p:grpSpPr>
        <p:sp>
          <p:nvSpPr>
            <p:cNvPr id="423" name="path"/>
            <p:cNvSpPr/>
            <p:nvPr/>
          </p:nvSpPr>
          <p:spPr>
            <a:xfrm>
              <a:off x="0" y="0"/>
              <a:ext cx="427101" cy="427088"/>
            </a:xfrm>
            <a:custGeom>
              <a:rect l="0" t="0" r="0" b="0"/>
              <a:pathLst>
                <a:path w="672" h="672">
                  <a:moveTo>
                    <a:pt x="0" y="336"/>
                  </a:moveTo>
                  <a:cubicBezTo>
                    <a:pt x="0" y="150"/>
                    <a:pt x="150" y="0"/>
                    <a:pt x="336" y="0"/>
                  </a:cubicBezTo>
                  <a:cubicBezTo>
                    <a:pt x="522" y="0"/>
                    <a:pt x="672" y="150"/>
                    <a:pt x="672" y="336"/>
                  </a:cubicBezTo>
                  <a:cubicBezTo>
                    <a:pt x="672" y="522"/>
                    <a:pt x="522" y="672"/>
                    <a:pt x="336" y="672"/>
                  </a:cubicBezTo>
                  <a:cubicBezTo>
                    <a:pt x="150" y="672"/>
                    <a:pt x="0" y="522"/>
                    <a:pt x="0" y="336"/>
                  </a:cubicBezTo>
                </a:path>
              </a:pathLst>
            </a:custGeom>
            <a:solidFill>
              <a:srgbClr val="80808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24" name="textbox 424"/>
            <p:cNvSpPr/>
            <p:nvPr/>
          </p:nvSpPr>
          <p:spPr>
            <a:xfrm>
              <a:off x="-12700" y="-12700"/>
              <a:ext cx="452755" cy="48450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7000"/>
                </a:lnSpc>
              </a:pPr>
              <a:endParaRPr lang="en-US" altLang="en-US" sz="1000"/>
            </a:p>
            <a:p>
              <a:pPr algn="l" rtl="0" eaLnBrk="0">
                <a:lnSpc>
                  <a:spcPct val="7000"/>
                </a:lnSpc>
              </a:pPr>
              <a:endParaRPr lang="en-US" altLang="en-US" sz="100"/>
            </a:p>
            <a:p>
              <a:pPr marL="102235" algn="l" rtl="0" eaLnBrk="0">
                <a:lnSpc>
                  <a:spcPct val="86000"/>
                </a:lnSpc>
              </a:pPr>
              <a:r>
                <a:rPr sz="1100" b="1" spc="50">
                  <a:solidFill>
                    <a:srgbClr val="FFFFFF">
                      <a:alpha val="100000"/>
                    </a:srgbClr>
                  </a:solidFill>
                  <a:latin typeface="Arial"/>
                  <a:ea typeface="Arial"/>
                  <a:cs typeface="Arial"/>
                </a:rPr>
                <a:t>45</a:t>
              </a:r>
              <a:r>
                <a:rPr sz="1100" b="1" spc="30">
                  <a:solidFill>
                    <a:srgbClr val="FFFFFF">
                      <a:alpha val="100000"/>
                    </a:srgbClr>
                  </a:solidFill>
                  <a:latin typeface="Arial"/>
                  <a:ea typeface="Arial"/>
                  <a:cs typeface="Arial"/>
                </a:rPr>
                <a:t>7</a:t>
              </a:r>
              <a:endParaRPr lang="en-US" altLang="en-US" sz="1100"/>
            </a:p>
          </p:txBody>
        </p:sp>
      </p:grpSp>
      <p:grpSp>
        <p:nvGrpSpPr>
          <p:cNvPr id="40" name="group 40"/>
          <p:cNvGrpSpPr/>
          <p:nvPr/>
        </p:nvGrpSpPr>
        <p:grpSpPr>
          <a:xfrm rot="21600000">
            <a:off x="5492940" y="1560360"/>
            <a:ext cx="370458" cy="370459"/>
            <a:chExt cx="370458" cy="370459"/>
          </a:xfrm>
        </p:grpSpPr>
        <p:sp>
          <p:nvSpPr>
            <p:cNvPr id="425" name="path"/>
            <p:cNvSpPr/>
            <p:nvPr/>
          </p:nvSpPr>
          <p:spPr>
            <a:xfrm>
              <a:off x="0" y="0"/>
              <a:ext cx="370458" cy="370459"/>
            </a:xfrm>
            <a:custGeom>
              <a:rect l="0" t="0" r="0" b="0"/>
              <a:pathLst>
                <a:path w="583" h="583">
                  <a:moveTo>
                    <a:pt x="0" y="291"/>
                  </a:moveTo>
                  <a:cubicBezTo>
                    <a:pt x="0" y="130"/>
                    <a:pt x="130" y="0"/>
                    <a:pt x="291" y="0"/>
                  </a:cubicBezTo>
                  <a:cubicBezTo>
                    <a:pt x="452" y="0"/>
                    <a:pt x="583" y="130"/>
                    <a:pt x="583" y="291"/>
                  </a:cubicBezTo>
                  <a:cubicBezTo>
                    <a:pt x="583" y="452"/>
                    <a:pt x="452" y="583"/>
                    <a:pt x="291" y="583"/>
                  </a:cubicBezTo>
                  <a:cubicBezTo>
                    <a:pt x="130" y="583"/>
                    <a:pt x="0" y="452"/>
                    <a:pt x="0" y="291"/>
                  </a:cubicBezTo>
                </a:path>
              </a:pathLst>
            </a:custGeom>
            <a:solidFill>
              <a:srgbClr val="C30C3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26" name="textbox 426"/>
            <p:cNvSpPr/>
            <p:nvPr/>
          </p:nvSpPr>
          <p:spPr>
            <a:xfrm>
              <a:off x="-12700" y="-12700"/>
              <a:ext cx="396240" cy="42799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1000"/>
                </a:lnSpc>
              </a:pPr>
              <a:endParaRPr lang="en-US" altLang="en-US" sz="800"/>
            </a:p>
            <a:p>
              <a:pPr marL="76835" algn="l" rtl="0" eaLnBrk="0">
                <a:lnSpc>
                  <a:spcPct val="86000"/>
                </a:lnSpc>
                <a:spcBef>
                  <a:spcPts val="5"/>
                </a:spcBef>
              </a:pPr>
              <a:r>
                <a:rPr sz="1100" b="1" spc="40">
                  <a:solidFill>
                    <a:srgbClr val="FFFFFF">
                      <a:alpha val="100000"/>
                    </a:srgbClr>
                  </a:solidFill>
                  <a:latin typeface="Arial"/>
                  <a:ea typeface="Arial"/>
                  <a:cs typeface="Arial"/>
                </a:rPr>
                <a:t>34</a:t>
              </a:r>
              <a:r>
                <a:rPr sz="1100" b="1" spc="30">
                  <a:solidFill>
                    <a:srgbClr val="FFFFFF">
                      <a:alpha val="100000"/>
                    </a:srgbClr>
                  </a:solidFill>
                  <a:latin typeface="Arial"/>
                  <a:ea typeface="Arial"/>
                  <a:cs typeface="Arial"/>
                </a:rPr>
                <a:t>3</a:t>
              </a:r>
              <a:endParaRPr lang="en-US" altLang="en-US" sz="1100"/>
            </a:p>
          </p:txBody>
        </p:sp>
      </p:grpSp>
      <p:grpSp>
        <p:nvGrpSpPr>
          <p:cNvPr id="42" name="group 42"/>
          <p:cNvGrpSpPr/>
          <p:nvPr/>
        </p:nvGrpSpPr>
        <p:grpSpPr>
          <a:xfrm rot="21600000">
            <a:off x="3535463" y="3005112"/>
            <a:ext cx="358572" cy="358558"/>
            <a:chExt cx="358572" cy="358558"/>
          </a:xfrm>
        </p:grpSpPr>
        <p:sp>
          <p:nvSpPr>
            <p:cNvPr id="427" name="path"/>
            <p:cNvSpPr/>
            <p:nvPr/>
          </p:nvSpPr>
          <p:spPr>
            <a:xfrm>
              <a:off x="0" y="0"/>
              <a:ext cx="358572" cy="358558"/>
            </a:xfrm>
            <a:custGeom>
              <a:rect l="0" t="0" r="0" b="0"/>
              <a:pathLst>
                <a:path w="564" h="564">
                  <a:moveTo>
                    <a:pt x="0" y="282"/>
                  </a:moveTo>
                  <a:cubicBezTo>
                    <a:pt x="0" y="126"/>
                    <a:pt x="126" y="0"/>
                    <a:pt x="282" y="0"/>
                  </a:cubicBezTo>
                  <a:cubicBezTo>
                    <a:pt x="438" y="0"/>
                    <a:pt x="564" y="126"/>
                    <a:pt x="564" y="282"/>
                  </a:cubicBezTo>
                  <a:cubicBezTo>
                    <a:pt x="564" y="438"/>
                    <a:pt x="438" y="564"/>
                    <a:pt x="282" y="564"/>
                  </a:cubicBezTo>
                  <a:cubicBezTo>
                    <a:pt x="126" y="564"/>
                    <a:pt x="0" y="438"/>
                    <a:pt x="0" y="282"/>
                  </a:cubicBezTo>
                </a:path>
              </a:pathLst>
            </a:custGeom>
            <a:solidFill>
              <a:srgbClr val="00777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28" name="textbox 428"/>
            <p:cNvSpPr/>
            <p:nvPr/>
          </p:nvSpPr>
          <p:spPr>
            <a:xfrm>
              <a:off x="-12700" y="-12700"/>
              <a:ext cx="384175" cy="41592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6000"/>
                </a:lnSpc>
              </a:pPr>
              <a:endParaRPr lang="en-US" altLang="en-US" sz="800"/>
            </a:p>
            <a:p>
              <a:pPr marL="71120" algn="l" rtl="0" eaLnBrk="0">
                <a:lnSpc>
                  <a:spcPct val="86000"/>
                </a:lnSpc>
                <a:spcBef>
                  <a:spcPts val="5"/>
                </a:spcBef>
              </a:pPr>
              <a:r>
                <a:rPr sz="1100" b="1" spc="40">
                  <a:solidFill>
                    <a:srgbClr val="FFFFFF">
                      <a:alpha val="100000"/>
                    </a:srgbClr>
                  </a:solidFill>
                  <a:latin typeface="Arial"/>
                  <a:ea typeface="Arial"/>
                  <a:cs typeface="Arial"/>
                </a:rPr>
                <a:t>32</a:t>
              </a:r>
              <a:r>
                <a:rPr sz="1100" b="1" spc="30">
                  <a:solidFill>
                    <a:srgbClr val="FFFFFF">
                      <a:alpha val="100000"/>
                    </a:srgbClr>
                  </a:solidFill>
                  <a:latin typeface="Arial"/>
                  <a:ea typeface="Arial"/>
                  <a:cs typeface="Arial"/>
                </a:rPr>
                <a:t>2</a:t>
              </a:r>
              <a:endParaRPr lang="en-US" altLang="en-US" sz="1100"/>
            </a:p>
          </p:txBody>
        </p:sp>
      </p:grpSp>
      <p:grpSp>
        <p:nvGrpSpPr>
          <p:cNvPr id="44" name="group 44"/>
          <p:cNvGrpSpPr/>
          <p:nvPr/>
        </p:nvGrpSpPr>
        <p:grpSpPr>
          <a:xfrm rot="21600000">
            <a:off x="2566441" y="3017787"/>
            <a:ext cx="333197" cy="333209"/>
            <a:chExt cx="333197" cy="333209"/>
          </a:xfrm>
        </p:grpSpPr>
        <p:sp>
          <p:nvSpPr>
            <p:cNvPr id="429" name="path"/>
            <p:cNvSpPr/>
            <p:nvPr/>
          </p:nvSpPr>
          <p:spPr>
            <a:xfrm>
              <a:off x="0" y="0"/>
              <a:ext cx="333197" cy="333209"/>
            </a:xfrm>
            <a:custGeom>
              <a:rect l="0" t="0" r="0" b="0"/>
              <a:pathLst>
                <a:path w="524" h="524">
                  <a:moveTo>
                    <a:pt x="0" y="262"/>
                  </a:moveTo>
                  <a:cubicBezTo>
                    <a:pt x="0" y="117"/>
                    <a:pt x="117" y="0"/>
                    <a:pt x="262" y="0"/>
                  </a:cubicBezTo>
                  <a:cubicBezTo>
                    <a:pt x="407" y="0"/>
                    <a:pt x="524" y="117"/>
                    <a:pt x="524" y="262"/>
                  </a:cubicBezTo>
                  <a:cubicBezTo>
                    <a:pt x="524" y="407"/>
                    <a:pt x="407" y="524"/>
                    <a:pt x="262" y="524"/>
                  </a:cubicBezTo>
                  <a:cubicBezTo>
                    <a:pt x="117" y="524"/>
                    <a:pt x="0" y="407"/>
                    <a:pt x="0" y="262"/>
                  </a:cubicBezTo>
                </a:path>
              </a:pathLst>
            </a:custGeom>
            <a:solidFill>
              <a:srgbClr val="00777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30" name="textbox 430"/>
            <p:cNvSpPr/>
            <p:nvPr/>
          </p:nvSpPr>
          <p:spPr>
            <a:xfrm>
              <a:off x="-12700" y="-12700"/>
              <a:ext cx="358775" cy="39052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9000"/>
                </a:lnSpc>
              </a:pPr>
              <a:endParaRPr lang="en-US" altLang="en-US" sz="700"/>
            </a:p>
            <a:p>
              <a:pPr algn="l" rtl="0" eaLnBrk="0">
                <a:lnSpc>
                  <a:spcPct val="7000"/>
                </a:lnSpc>
              </a:pPr>
              <a:endParaRPr lang="en-US" altLang="en-US" sz="100"/>
            </a:p>
            <a:p>
              <a:pPr marL="56515" algn="l" rtl="0" eaLnBrk="0">
                <a:lnSpc>
                  <a:spcPct val="86000"/>
                </a:lnSpc>
              </a:pPr>
              <a:r>
                <a:rPr sz="1100" b="1" spc="50">
                  <a:solidFill>
                    <a:srgbClr val="FFFFFF">
                      <a:alpha val="100000"/>
                    </a:srgbClr>
                  </a:solidFill>
                  <a:latin typeface="Arial"/>
                  <a:ea typeface="Arial"/>
                  <a:cs typeface="Arial"/>
                </a:rPr>
                <a:t>27</a:t>
              </a:r>
              <a:r>
                <a:rPr sz="1100" b="1" spc="30">
                  <a:solidFill>
                    <a:srgbClr val="FFFFFF">
                      <a:alpha val="100000"/>
                    </a:srgbClr>
                  </a:solidFill>
                  <a:latin typeface="Arial"/>
                  <a:ea typeface="Arial"/>
                  <a:cs typeface="Arial"/>
                </a:rPr>
                <a:t>8</a:t>
              </a:r>
              <a:endParaRPr lang="en-US" altLang="en-US" sz="1100"/>
            </a:p>
          </p:txBody>
        </p:sp>
      </p:grpSp>
      <p:sp>
        <p:nvSpPr>
          <p:cNvPr id="431" name="textbox 431"/>
          <p:cNvSpPr/>
          <p:nvPr/>
        </p:nvSpPr>
        <p:spPr>
          <a:xfrm>
            <a:off x="7984902" y="1078573"/>
            <a:ext cx="476250" cy="2692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915"/>
              </a:lnSpc>
            </a:pPr>
            <a:r>
              <a:rPr sz="1400" spc="-10">
                <a:solidFill>
                  <a:srgbClr val="AB832E">
                    <a:alpha val="100000"/>
                  </a:srgbClr>
                </a:solidFill>
                <a:latin typeface="Arial"/>
                <a:ea typeface="Arial"/>
                <a:cs typeface="Arial"/>
              </a:rPr>
              <a:t>267%</a:t>
            </a:r>
            <a:endParaRPr lang="en-US" altLang="en-US" sz="1400"/>
          </a:p>
        </p:txBody>
      </p:sp>
      <p:sp>
        <p:nvSpPr>
          <p:cNvPr id="432" name="textbox 432"/>
          <p:cNvSpPr/>
          <p:nvPr/>
        </p:nvSpPr>
        <p:spPr>
          <a:xfrm>
            <a:off x="6938740" y="1661185"/>
            <a:ext cx="476250" cy="2692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915"/>
              </a:lnSpc>
            </a:pPr>
            <a:r>
              <a:rPr sz="1400" spc="-10">
                <a:solidFill>
                  <a:srgbClr val="BF5099">
                    <a:alpha val="100000"/>
                  </a:srgbClr>
                </a:solidFill>
                <a:latin typeface="Arial"/>
                <a:ea typeface="Arial"/>
                <a:cs typeface="Arial"/>
              </a:rPr>
              <a:t>216%</a:t>
            </a:r>
            <a:endParaRPr lang="en-US" altLang="en-US" sz="1400"/>
          </a:p>
        </p:txBody>
      </p:sp>
      <p:sp>
        <p:nvSpPr>
          <p:cNvPr id="433" name="path"/>
          <p:cNvSpPr/>
          <p:nvPr/>
        </p:nvSpPr>
        <p:spPr>
          <a:xfrm>
            <a:off x="4535690" y="3023628"/>
            <a:ext cx="321538" cy="321525"/>
          </a:xfrm>
          <a:custGeom>
            <a:rect l="0" t="0" r="0" b="0"/>
            <a:pathLst>
              <a:path w="506" h="506">
                <a:moveTo>
                  <a:pt x="0" y="253"/>
                </a:moveTo>
                <a:cubicBezTo>
                  <a:pt x="0" y="113"/>
                  <a:pt x="113" y="0"/>
                  <a:pt x="253" y="0"/>
                </a:cubicBezTo>
                <a:cubicBezTo>
                  <a:pt x="392" y="0"/>
                  <a:pt x="506" y="113"/>
                  <a:pt x="506" y="253"/>
                </a:cubicBezTo>
                <a:cubicBezTo>
                  <a:pt x="506" y="393"/>
                  <a:pt x="392" y="506"/>
                  <a:pt x="253" y="506"/>
                </a:cubicBezTo>
                <a:cubicBezTo>
                  <a:pt x="113" y="506"/>
                  <a:pt x="0" y="393"/>
                  <a:pt x="0" y="253"/>
                </a:cubicBezTo>
              </a:path>
            </a:pathLst>
          </a:custGeom>
          <a:solidFill>
            <a:srgbClr val="00777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34" name="textbox 434"/>
          <p:cNvSpPr/>
          <p:nvPr/>
        </p:nvSpPr>
        <p:spPr>
          <a:xfrm>
            <a:off x="3596957" y="4505401"/>
            <a:ext cx="515619" cy="2692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1000"/>
              </a:lnSpc>
            </a:pPr>
            <a:endParaRPr lang="en-US" altLang="en-US" sz="300"/>
          </a:p>
          <a:p>
            <a:pPr marL="222885" algn="l" rtl="0" eaLnBrk="0">
              <a:lnSpc>
                <a:spcPct val="86000"/>
              </a:lnSpc>
              <a:spcBef>
                <a:spcPts val="5"/>
              </a:spcBef>
              <a:tabLst>
                <a:tab pos="277495"/>
              </a:tabLst>
            </a:pPr>
            <a:r>
              <a:rPr sz="110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	</a:t>
            </a:r>
            <a:r>
              <a:rPr sz="1100" b="1" spc="-2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111</a:t>
            </a:r>
            <a:endParaRPr lang="en-US" altLang="en-US" sz="1100"/>
          </a:p>
        </p:txBody>
      </p:sp>
      <p:sp>
        <p:nvSpPr>
          <p:cNvPr id="435" name="path"/>
          <p:cNvSpPr/>
          <p:nvPr/>
        </p:nvSpPr>
        <p:spPr>
          <a:xfrm>
            <a:off x="3609657" y="4518101"/>
            <a:ext cx="210185" cy="210184"/>
          </a:xfrm>
          <a:custGeom>
            <a:rect l="0" t="0" r="0" b="0"/>
            <a:pathLst>
              <a:path w="331" h="330">
                <a:moveTo>
                  <a:pt x="0" y="165"/>
                </a:moveTo>
                <a:cubicBezTo>
                  <a:pt x="0" y="74"/>
                  <a:pt x="74" y="0"/>
                  <a:pt x="165" y="0"/>
                </a:cubicBezTo>
                <a:cubicBezTo>
                  <a:pt x="256" y="0"/>
                  <a:pt x="331" y="74"/>
                  <a:pt x="331" y="165"/>
                </a:cubicBezTo>
                <a:cubicBezTo>
                  <a:pt x="331" y="256"/>
                  <a:pt x="256" y="330"/>
                  <a:pt x="165" y="330"/>
                </a:cubicBezTo>
                <a:cubicBezTo>
                  <a:pt x="74" y="330"/>
                  <a:pt x="0" y="256"/>
                  <a:pt x="0" y="165"/>
                </a:cubicBezTo>
              </a:path>
            </a:pathLst>
          </a:custGeom>
          <a:solidFill>
            <a:srgbClr val="BF5099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36" name="textbox 436"/>
          <p:cNvSpPr/>
          <p:nvPr/>
        </p:nvSpPr>
        <p:spPr>
          <a:xfrm>
            <a:off x="4581740" y="5227878"/>
            <a:ext cx="526415" cy="2616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5000"/>
              </a:lnSpc>
            </a:pPr>
            <a:endParaRPr lang="en-US" altLang="en-US" sz="300"/>
          </a:p>
          <a:p>
            <a:pPr marL="216535" algn="l" rtl="0" eaLnBrk="0">
              <a:lnSpc>
                <a:spcPct val="86000"/>
              </a:lnSpc>
              <a:tabLst>
                <a:tab pos="271145"/>
              </a:tabLst>
            </a:pPr>
            <a:r>
              <a:rPr sz="110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	</a:t>
            </a:r>
            <a:r>
              <a:rPr sz="1100" b="1" spc="3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10</a:t>
            </a:r>
            <a:r>
              <a:rPr sz="1100" b="1" spc="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4</a:t>
            </a:r>
            <a:endParaRPr lang="en-US" altLang="en-US" sz="1100"/>
          </a:p>
        </p:txBody>
      </p:sp>
      <p:sp>
        <p:nvSpPr>
          <p:cNvPr id="437" name="path"/>
          <p:cNvSpPr/>
          <p:nvPr/>
        </p:nvSpPr>
        <p:spPr>
          <a:xfrm>
            <a:off x="4594440" y="5240578"/>
            <a:ext cx="204037" cy="204038"/>
          </a:xfrm>
          <a:custGeom>
            <a:rect l="0" t="0" r="0" b="0"/>
            <a:pathLst>
              <a:path w="321" h="321">
                <a:moveTo>
                  <a:pt x="0" y="160"/>
                </a:moveTo>
                <a:cubicBezTo>
                  <a:pt x="0" y="71"/>
                  <a:pt x="71" y="0"/>
                  <a:pt x="160" y="0"/>
                </a:cubicBezTo>
                <a:cubicBezTo>
                  <a:pt x="249" y="0"/>
                  <a:pt x="321" y="71"/>
                  <a:pt x="321" y="160"/>
                </a:cubicBezTo>
                <a:cubicBezTo>
                  <a:pt x="321" y="249"/>
                  <a:pt x="249" y="321"/>
                  <a:pt x="160" y="321"/>
                </a:cubicBezTo>
                <a:cubicBezTo>
                  <a:pt x="71" y="321"/>
                  <a:pt x="0" y="249"/>
                  <a:pt x="0" y="160"/>
                </a:cubicBezTo>
              </a:path>
            </a:pathLst>
          </a:custGeom>
          <a:solidFill>
            <a:srgbClr val="80808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38" name="path"/>
          <p:cNvSpPr/>
          <p:nvPr/>
        </p:nvSpPr>
        <p:spPr>
          <a:xfrm>
            <a:off x="1592287" y="2305951"/>
            <a:ext cx="318084" cy="318084"/>
          </a:xfrm>
          <a:custGeom>
            <a:rect l="0" t="0" r="0" b="0"/>
            <a:pathLst>
              <a:path w="500" h="500">
                <a:moveTo>
                  <a:pt x="0" y="250"/>
                </a:moveTo>
                <a:cubicBezTo>
                  <a:pt x="0" y="112"/>
                  <a:pt x="112" y="0"/>
                  <a:pt x="250" y="0"/>
                </a:cubicBezTo>
                <a:cubicBezTo>
                  <a:pt x="388" y="0"/>
                  <a:pt x="500" y="112"/>
                  <a:pt x="500" y="250"/>
                </a:cubicBezTo>
                <a:cubicBezTo>
                  <a:pt x="500" y="388"/>
                  <a:pt x="388" y="500"/>
                  <a:pt x="250" y="500"/>
                </a:cubicBezTo>
                <a:cubicBezTo>
                  <a:pt x="112" y="500"/>
                  <a:pt x="0" y="388"/>
                  <a:pt x="0" y="250"/>
                </a:cubicBezTo>
              </a:path>
            </a:pathLst>
          </a:custGeom>
          <a:solidFill>
            <a:srgbClr val="0090C1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39" name="path"/>
          <p:cNvSpPr/>
          <p:nvPr/>
        </p:nvSpPr>
        <p:spPr>
          <a:xfrm>
            <a:off x="5519775" y="2306599"/>
            <a:ext cx="316789" cy="316788"/>
          </a:xfrm>
          <a:custGeom>
            <a:rect l="0" t="0" r="0" b="0"/>
            <a:pathLst>
              <a:path w="498" h="498">
                <a:moveTo>
                  <a:pt x="0" y="249"/>
                </a:moveTo>
                <a:cubicBezTo>
                  <a:pt x="0" y="111"/>
                  <a:pt x="111" y="0"/>
                  <a:pt x="249" y="0"/>
                </a:cubicBezTo>
                <a:cubicBezTo>
                  <a:pt x="387" y="0"/>
                  <a:pt x="498" y="111"/>
                  <a:pt x="498" y="249"/>
                </a:cubicBezTo>
                <a:cubicBezTo>
                  <a:pt x="498" y="387"/>
                  <a:pt x="387" y="498"/>
                  <a:pt x="249" y="498"/>
                </a:cubicBezTo>
                <a:cubicBezTo>
                  <a:pt x="111" y="498"/>
                  <a:pt x="0" y="387"/>
                  <a:pt x="0" y="249"/>
                </a:cubicBezTo>
              </a:path>
            </a:pathLst>
          </a:custGeom>
          <a:solidFill>
            <a:srgbClr val="0090C1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440" name="picture 440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 rot="21600000">
            <a:off x="10307002" y="4832350"/>
            <a:ext cx="7619" cy="217487"/>
          </a:xfrm>
          <a:prstGeom prst="rect">
            <a:avLst/>
          </a:prstGeom>
        </p:spPr>
      </p:pic>
      <p:sp>
        <p:nvSpPr>
          <p:cNvPr id="441" name="textbox 441"/>
          <p:cNvSpPr/>
          <p:nvPr/>
        </p:nvSpPr>
        <p:spPr>
          <a:xfrm>
            <a:off x="10096812" y="4756811"/>
            <a:ext cx="435609" cy="2692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915"/>
              </a:lnSpc>
            </a:pPr>
            <a:r>
              <a:rPr sz="1400" spc="-10">
                <a:solidFill>
                  <a:srgbClr val="BF5099">
                    <a:alpha val="100000"/>
                  </a:srgbClr>
                </a:solidFill>
                <a:latin typeface="Arial"/>
                <a:ea typeface="Arial"/>
                <a:cs typeface="Arial"/>
              </a:rPr>
              <a:t>-54%</a:t>
            </a:r>
            <a:endParaRPr lang="en-US" altLang="en-US" sz="1400"/>
          </a:p>
        </p:txBody>
      </p:sp>
      <p:sp>
        <p:nvSpPr>
          <p:cNvPr id="442" name="textbox 442"/>
          <p:cNvSpPr/>
          <p:nvPr/>
        </p:nvSpPr>
        <p:spPr>
          <a:xfrm>
            <a:off x="4583340" y="3790683"/>
            <a:ext cx="521334" cy="2584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1000"/>
              </a:lnSpc>
            </a:pPr>
            <a:endParaRPr lang="en-US" altLang="en-US" sz="300"/>
          </a:p>
          <a:p>
            <a:pPr marL="213360" algn="l" rtl="0" eaLnBrk="0">
              <a:lnSpc>
                <a:spcPct val="86000"/>
              </a:lnSpc>
              <a:spcBef>
                <a:spcPct val="0"/>
              </a:spcBef>
              <a:tabLst>
                <a:tab pos="266700"/>
              </a:tabLst>
            </a:pPr>
            <a:r>
              <a:rPr sz="110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	</a:t>
            </a:r>
            <a:r>
              <a:rPr sz="1100" b="1" spc="3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10</a:t>
            </a:r>
            <a:r>
              <a:rPr sz="1100" b="1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1</a:t>
            </a:r>
            <a:endParaRPr lang="en-US" altLang="en-US" sz="1100"/>
          </a:p>
        </p:txBody>
      </p:sp>
      <p:sp>
        <p:nvSpPr>
          <p:cNvPr id="443" name="path"/>
          <p:cNvSpPr/>
          <p:nvPr/>
        </p:nvSpPr>
        <p:spPr>
          <a:xfrm>
            <a:off x="4596040" y="3803383"/>
            <a:ext cx="200838" cy="200825"/>
          </a:xfrm>
          <a:custGeom>
            <a:rect l="0" t="0" r="0" b="0"/>
            <a:pathLst>
              <a:path w="316" h="316">
                <a:moveTo>
                  <a:pt x="0" y="158"/>
                </a:moveTo>
                <a:cubicBezTo>
                  <a:pt x="0" y="70"/>
                  <a:pt x="70" y="0"/>
                  <a:pt x="158" y="0"/>
                </a:cubicBezTo>
                <a:cubicBezTo>
                  <a:pt x="245" y="0"/>
                  <a:pt x="316" y="70"/>
                  <a:pt x="316" y="158"/>
                </a:cubicBezTo>
                <a:cubicBezTo>
                  <a:pt x="316" y="245"/>
                  <a:pt x="245" y="316"/>
                  <a:pt x="158" y="316"/>
                </a:cubicBezTo>
                <a:cubicBezTo>
                  <a:pt x="70" y="316"/>
                  <a:pt x="0" y="245"/>
                  <a:pt x="0" y="158"/>
                </a:cubicBezTo>
              </a:path>
            </a:pathLst>
          </a:custGeom>
          <a:solidFill>
            <a:srgbClr val="C48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4" name="textbox 444"/>
          <p:cNvSpPr/>
          <p:nvPr/>
        </p:nvSpPr>
        <p:spPr>
          <a:xfrm>
            <a:off x="917473" y="1059167"/>
            <a:ext cx="687705" cy="1898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000"/>
              </a:lnSpc>
            </a:pPr>
            <a:endParaRPr lang="en-US" altLang="en-US" sz="100"/>
          </a:p>
          <a:p>
            <a:pPr marL="12700" algn="l" rtl="0" eaLnBrk="0">
              <a:lnSpc>
                <a:spcPct val="98000"/>
              </a:lnSpc>
            </a:pPr>
            <a:r>
              <a:rPr sz="1100" spc="8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行业领域</a:t>
            </a:r>
            <a:r>
              <a:rPr sz="1200" spc="60" baseline="2200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1</a:t>
            </a:r>
            <a:endParaRPr lang="en-US" altLang="en-US" sz="780"/>
          </a:p>
        </p:txBody>
      </p:sp>
      <p:sp>
        <p:nvSpPr>
          <p:cNvPr id="445" name="textbox 445"/>
          <p:cNvSpPr/>
          <p:nvPr/>
        </p:nvSpPr>
        <p:spPr>
          <a:xfrm>
            <a:off x="2622638" y="3793388"/>
            <a:ext cx="433705" cy="2527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5000"/>
              </a:lnSpc>
            </a:pPr>
            <a:endParaRPr lang="en-US" altLang="en-US" sz="300"/>
          </a:p>
          <a:p>
            <a:pPr marL="208280" algn="l" rtl="0" eaLnBrk="0">
              <a:lnSpc>
                <a:spcPct val="86000"/>
              </a:lnSpc>
              <a:spcBef>
                <a:spcPts val="5"/>
              </a:spcBef>
              <a:tabLst>
                <a:tab pos="255270"/>
              </a:tabLst>
            </a:pPr>
            <a:r>
              <a:rPr sz="110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	</a:t>
            </a:r>
            <a:r>
              <a:rPr sz="1100" b="1" spc="4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9</a:t>
            </a:r>
            <a:r>
              <a:rPr sz="1100" b="1" spc="3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6</a:t>
            </a:r>
            <a:endParaRPr lang="en-US" altLang="en-US" sz="1100"/>
          </a:p>
        </p:txBody>
      </p:sp>
      <p:sp>
        <p:nvSpPr>
          <p:cNvPr id="446" name="path"/>
          <p:cNvSpPr/>
          <p:nvPr/>
        </p:nvSpPr>
        <p:spPr>
          <a:xfrm>
            <a:off x="2635338" y="3806088"/>
            <a:ext cx="195402" cy="195414"/>
          </a:xfrm>
          <a:custGeom>
            <a:rect l="0" t="0" r="0" b="0"/>
            <a:pathLst>
              <a:path w="307" h="307">
                <a:moveTo>
                  <a:pt x="0" y="153"/>
                </a:moveTo>
                <a:cubicBezTo>
                  <a:pt x="0" y="68"/>
                  <a:pt x="68" y="0"/>
                  <a:pt x="153" y="0"/>
                </a:cubicBezTo>
                <a:cubicBezTo>
                  <a:pt x="238" y="0"/>
                  <a:pt x="307" y="68"/>
                  <a:pt x="307" y="153"/>
                </a:cubicBezTo>
                <a:cubicBezTo>
                  <a:pt x="307" y="238"/>
                  <a:pt x="238" y="307"/>
                  <a:pt x="153" y="307"/>
                </a:cubicBezTo>
                <a:cubicBezTo>
                  <a:pt x="68" y="307"/>
                  <a:pt x="0" y="238"/>
                  <a:pt x="0" y="153"/>
                </a:cubicBezTo>
              </a:path>
            </a:pathLst>
          </a:custGeom>
          <a:solidFill>
            <a:srgbClr val="C48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7" name="path"/>
          <p:cNvSpPr/>
          <p:nvPr/>
        </p:nvSpPr>
        <p:spPr>
          <a:xfrm>
            <a:off x="3576904" y="3765943"/>
            <a:ext cx="275690" cy="275704"/>
          </a:xfrm>
          <a:custGeom>
            <a:rect l="0" t="0" r="0" b="0"/>
            <a:pathLst>
              <a:path w="432" h="432">
                <a:moveTo>
                  <a:pt x="0" y="217"/>
                </a:moveTo>
                <a:cubicBezTo>
                  <a:pt x="0" y="97"/>
                  <a:pt x="97" y="0"/>
                  <a:pt x="217" y="0"/>
                </a:cubicBezTo>
                <a:cubicBezTo>
                  <a:pt x="336" y="0"/>
                  <a:pt x="434" y="97"/>
                  <a:pt x="434" y="217"/>
                </a:cubicBezTo>
                <a:cubicBezTo>
                  <a:pt x="434" y="336"/>
                  <a:pt x="336" y="434"/>
                  <a:pt x="217" y="434"/>
                </a:cubicBezTo>
                <a:cubicBezTo>
                  <a:pt x="97" y="434"/>
                  <a:pt x="0" y="336"/>
                  <a:pt x="0" y="217"/>
                </a:cubicBezTo>
              </a:path>
            </a:pathLst>
          </a:custGeom>
          <a:solidFill>
            <a:srgbClr val="C48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8" name="path"/>
          <p:cNvSpPr/>
          <p:nvPr/>
        </p:nvSpPr>
        <p:spPr>
          <a:xfrm>
            <a:off x="5542902" y="3049130"/>
            <a:ext cx="270535" cy="270535"/>
          </a:xfrm>
          <a:custGeom>
            <a:rect l="0" t="0" r="0" b="0"/>
            <a:pathLst>
              <a:path w="426" h="426">
                <a:moveTo>
                  <a:pt x="0" y="213"/>
                </a:moveTo>
                <a:cubicBezTo>
                  <a:pt x="0" y="95"/>
                  <a:pt x="95" y="0"/>
                  <a:pt x="213" y="0"/>
                </a:cubicBezTo>
                <a:cubicBezTo>
                  <a:pt x="330" y="0"/>
                  <a:pt x="426" y="95"/>
                  <a:pt x="426" y="213"/>
                </a:cubicBezTo>
                <a:cubicBezTo>
                  <a:pt x="426" y="330"/>
                  <a:pt x="330" y="426"/>
                  <a:pt x="213" y="426"/>
                </a:cubicBezTo>
                <a:cubicBezTo>
                  <a:pt x="95" y="426"/>
                  <a:pt x="0" y="330"/>
                  <a:pt x="0" y="213"/>
                </a:cubicBezTo>
              </a:path>
            </a:pathLst>
          </a:custGeom>
          <a:solidFill>
            <a:srgbClr val="00777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9" name="textbox 449"/>
          <p:cNvSpPr/>
          <p:nvPr/>
        </p:nvSpPr>
        <p:spPr>
          <a:xfrm>
            <a:off x="5573750" y="5238178"/>
            <a:ext cx="421005" cy="2406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9000"/>
              </a:lnSpc>
            </a:pPr>
            <a:endParaRPr lang="en-US" altLang="en-US" sz="200"/>
          </a:p>
          <a:p>
            <a:pPr marL="196215" algn="l" rtl="0" eaLnBrk="0">
              <a:lnSpc>
                <a:spcPct val="86000"/>
              </a:lnSpc>
              <a:tabLst>
                <a:tab pos="244475"/>
              </a:tabLst>
            </a:pPr>
            <a:r>
              <a:rPr sz="110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	</a:t>
            </a:r>
            <a:r>
              <a:rPr sz="1100" b="1" spc="4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8</a:t>
            </a:r>
            <a:r>
              <a:rPr sz="1100" b="1" spc="2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4</a:t>
            </a:r>
            <a:endParaRPr lang="en-US" altLang="en-US" sz="1100"/>
          </a:p>
        </p:txBody>
      </p:sp>
      <p:sp>
        <p:nvSpPr>
          <p:cNvPr id="450" name="path"/>
          <p:cNvSpPr/>
          <p:nvPr/>
        </p:nvSpPr>
        <p:spPr>
          <a:xfrm>
            <a:off x="5586450" y="5250878"/>
            <a:ext cx="183438" cy="183438"/>
          </a:xfrm>
          <a:custGeom>
            <a:rect l="0" t="0" r="0" b="0"/>
            <a:pathLst>
              <a:path w="288" h="288">
                <a:moveTo>
                  <a:pt x="0" y="144"/>
                </a:moveTo>
                <a:cubicBezTo>
                  <a:pt x="0" y="64"/>
                  <a:pt x="64" y="0"/>
                  <a:pt x="144" y="0"/>
                </a:cubicBezTo>
                <a:cubicBezTo>
                  <a:pt x="224" y="0"/>
                  <a:pt x="288" y="64"/>
                  <a:pt x="288" y="144"/>
                </a:cubicBezTo>
                <a:cubicBezTo>
                  <a:pt x="288" y="224"/>
                  <a:pt x="224" y="288"/>
                  <a:pt x="144" y="288"/>
                </a:cubicBezTo>
                <a:cubicBezTo>
                  <a:pt x="64" y="288"/>
                  <a:pt x="0" y="224"/>
                  <a:pt x="0" y="144"/>
                </a:cubicBezTo>
              </a:path>
            </a:pathLst>
          </a:custGeom>
          <a:solidFill>
            <a:srgbClr val="80808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1" name="textbox 451"/>
          <p:cNvSpPr/>
          <p:nvPr/>
        </p:nvSpPr>
        <p:spPr>
          <a:xfrm>
            <a:off x="6640906" y="1037920"/>
            <a:ext cx="480694" cy="1905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00"/>
              </a:lnSpc>
            </a:pPr>
            <a:endParaRPr lang="en-US" altLang="en-US" sz="100"/>
          </a:p>
          <a:p>
            <a:pPr marL="12700" algn="l" rtl="0" eaLnBrk="0">
              <a:lnSpc>
                <a:spcPct val="98000"/>
              </a:lnSpc>
            </a:pPr>
            <a:r>
              <a:rPr sz="1100" spc="1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增长</a:t>
            </a:r>
            <a:r>
              <a:rPr sz="1100" spc="8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率</a:t>
            </a:r>
            <a:endParaRPr lang="en-US" altLang="en-US" sz="1100"/>
          </a:p>
        </p:txBody>
      </p:sp>
      <p:sp>
        <p:nvSpPr>
          <p:cNvPr id="452" name="textbox 452"/>
          <p:cNvSpPr/>
          <p:nvPr/>
        </p:nvSpPr>
        <p:spPr>
          <a:xfrm>
            <a:off x="5577433" y="4522457"/>
            <a:ext cx="412750" cy="2336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7000"/>
              </a:lnSpc>
            </a:pPr>
            <a:endParaRPr lang="en-US" altLang="en-US" sz="200"/>
          </a:p>
          <a:p>
            <a:pPr marL="188595" algn="l" rtl="0" eaLnBrk="0">
              <a:lnSpc>
                <a:spcPct val="86000"/>
              </a:lnSpc>
              <a:tabLst>
                <a:tab pos="236220"/>
              </a:tabLst>
            </a:pPr>
            <a:r>
              <a:rPr sz="110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	</a:t>
            </a:r>
            <a:r>
              <a:rPr sz="1100" b="1" spc="3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7</a:t>
            </a:r>
            <a:r>
              <a:rPr sz="1100" b="1" spc="2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8</a:t>
            </a:r>
            <a:endParaRPr lang="en-US" altLang="en-US" sz="1100"/>
          </a:p>
        </p:txBody>
      </p:sp>
      <p:sp>
        <p:nvSpPr>
          <p:cNvPr id="453" name="path"/>
          <p:cNvSpPr/>
          <p:nvPr/>
        </p:nvSpPr>
        <p:spPr>
          <a:xfrm>
            <a:off x="5590133" y="4535157"/>
            <a:ext cx="176072" cy="176072"/>
          </a:xfrm>
          <a:custGeom>
            <a:rect l="0" t="0" r="0" b="0"/>
            <a:pathLst>
              <a:path w="277" h="277">
                <a:moveTo>
                  <a:pt x="0" y="138"/>
                </a:moveTo>
                <a:cubicBezTo>
                  <a:pt x="0" y="62"/>
                  <a:pt x="62" y="0"/>
                  <a:pt x="138" y="0"/>
                </a:cubicBezTo>
                <a:cubicBezTo>
                  <a:pt x="215" y="0"/>
                  <a:pt x="277" y="62"/>
                  <a:pt x="277" y="138"/>
                </a:cubicBezTo>
                <a:cubicBezTo>
                  <a:pt x="277" y="215"/>
                  <a:pt x="215" y="277"/>
                  <a:pt x="138" y="277"/>
                </a:cubicBezTo>
                <a:cubicBezTo>
                  <a:pt x="62" y="277"/>
                  <a:pt x="0" y="215"/>
                  <a:pt x="0" y="138"/>
                </a:cubicBezTo>
              </a:path>
            </a:pathLst>
          </a:custGeom>
          <a:solidFill>
            <a:srgbClr val="BF5099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4" name="textbox 454"/>
          <p:cNvSpPr/>
          <p:nvPr/>
        </p:nvSpPr>
        <p:spPr>
          <a:xfrm>
            <a:off x="4612767" y="4539513"/>
            <a:ext cx="378459" cy="1993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1000"/>
              </a:lnSpc>
            </a:pPr>
            <a:endParaRPr lang="en-US" altLang="en-US" sz="100"/>
          </a:p>
          <a:p>
            <a:pPr marL="154940" algn="l" rtl="0" eaLnBrk="0">
              <a:lnSpc>
                <a:spcPct val="86000"/>
              </a:lnSpc>
              <a:spcBef>
                <a:spcPct val="0"/>
              </a:spcBef>
              <a:tabLst>
                <a:tab pos="201930"/>
              </a:tabLst>
            </a:pPr>
            <a:r>
              <a:rPr sz="110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	</a:t>
            </a:r>
            <a:r>
              <a:rPr sz="1100" b="1" spc="3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5</a:t>
            </a:r>
            <a:r>
              <a:rPr sz="1100" b="1" spc="2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0</a:t>
            </a:r>
            <a:endParaRPr lang="en-US" altLang="en-US" sz="1100"/>
          </a:p>
        </p:txBody>
      </p:sp>
      <p:sp>
        <p:nvSpPr>
          <p:cNvPr id="455" name="path"/>
          <p:cNvSpPr/>
          <p:nvPr/>
        </p:nvSpPr>
        <p:spPr>
          <a:xfrm>
            <a:off x="4625467" y="4552213"/>
            <a:ext cx="141985" cy="141973"/>
          </a:xfrm>
          <a:custGeom>
            <a:rect l="0" t="0" r="0" b="0"/>
            <a:pathLst>
              <a:path w="223" h="223">
                <a:moveTo>
                  <a:pt x="0" y="111"/>
                </a:moveTo>
                <a:cubicBezTo>
                  <a:pt x="0" y="50"/>
                  <a:pt x="50" y="0"/>
                  <a:pt x="111" y="0"/>
                </a:cubicBezTo>
                <a:cubicBezTo>
                  <a:pt x="173" y="0"/>
                  <a:pt x="223" y="50"/>
                  <a:pt x="223" y="111"/>
                </a:cubicBezTo>
                <a:cubicBezTo>
                  <a:pt x="223" y="173"/>
                  <a:pt x="173" y="223"/>
                  <a:pt x="111" y="223"/>
                </a:cubicBezTo>
                <a:cubicBezTo>
                  <a:pt x="50" y="223"/>
                  <a:pt x="0" y="173"/>
                  <a:pt x="0" y="111"/>
                </a:cubicBezTo>
              </a:path>
            </a:pathLst>
          </a:custGeom>
          <a:solidFill>
            <a:srgbClr val="BF5099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6" name="textbox 456"/>
          <p:cNvSpPr/>
          <p:nvPr/>
        </p:nvSpPr>
        <p:spPr>
          <a:xfrm>
            <a:off x="2649842" y="4539995"/>
            <a:ext cx="377825" cy="1987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8000"/>
              </a:lnSpc>
            </a:pPr>
            <a:endParaRPr lang="en-US" altLang="en-US" sz="100"/>
          </a:p>
          <a:p>
            <a:pPr marL="153670" algn="l" rtl="0" eaLnBrk="0">
              <a:lnSpc>
                <a:spcPct val="86000"/>
              </a:lnSpc>
              <a:spcBef>
                <a:spcPct val="0"/>
              </a:spcBef>
              <a:tabLst>
                <a:tab pos="201295"/>
              </a:tabLst>
            </a:pPr>
            <a:r>
              <a:rPr sz="110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	</a:t>
            </a:r>
            <a:r>
              <a:rPr sz="1100" b="1" spc="3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5</a:t>
            </a:r>
            <a:r>
              <a:rPr sz="1100" b="1" spc="2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0</a:t>
            </a:r>
            <a:endParaRPr lang="en-US" altLang="en-US" sz="1100"/>
          </a:p>
        </p:txBody>
      </p:sp>
      <p:sp>
        <p:nvSpPr>
          <p:cNvPr id="457" name="path"/>
          <p:cNvSpPr/>
          <p:nvPr/>
        </p:nvSpPr>
        <p:spPr>
          <a:xfrm>
            <a:off x="2662542" y="4552695"/>
            <a:ext cx="140995" cy="140995"/>
          </a:xfrm>
          <a:custGeom>
            <a:rect l="0" t="0" r="0" b="0"/>
            <a:pathLst>
              <a:path w="221" h="221">
                <a:moveTo>
                  <a:pt x="0" y="111"/>
                </a:moveTo>
                <a:cubicBezTo>
                  <a:pt x="0" y="49"/>
                  <a:pt x="49" y="0"/>
                  <a:pt x="111" y="0"/>
                </a:cubicBezTo>
                <a:cubicBezTo>
                  <a:pt x="172" y="0"/>
                  <a:pt x="222" y="49"/>
                  <a:pt x="222" y="111"/>
                </a:cubicBezTo>
                <a:cubicBezTo>
                  <a:pt x="222" y="172"/>
                  <a:pt x="172" y="222"/>
                  <a:pt x="111" y="222"/>
                </a:cubicBezTo>
                <a:cubicBezTo>
                  <a:pt x="49" y="222"/>
                  <a:pt x="0" y="172"/>
                  <a:pt x="0" y="111"/>
                </a:cubicBezTo>
              </a:path>
            </a:pathLst>
          </a:custGeom>
          <a:solidFill>
            <a:srgbClr val="BF5099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8" name="path"/>
          <p:cNvSpPr/>
          <p:nvPr/>
        </p:nvSpPr>
        <p:spPr>
          <a:xfrm>
            <a:off x="1644484" y="3077553"/>
            <a:ext cx="213690" cy="213677"/>
          </a:xfrm>
          <a:custGeom>
            <a:rect l="0" t="0" r="0" b="0"/>
            <a:pathLst>
              <a:path w="336" h="336">
                <a:moveTo>
                  <a:pt x="0" y="168"/>
                </a:moveTo>
                <a:cubicBezTo>
                  <a:pt x="0" y="75"/>
                  <a:pt x="75" y="0"/>
                  <a:pt x="168" y="0"/>
                </a:cubicBezTo>
                <a:cubicBezTo>
                  <a:pt x="261" y="0"/>
                  <a:pt x="336" y="75"/>
                  <a:pt x="336" y="168"/>
                </a:cubicBezTo>
                <a:cubicBezTo>
                  <a:pt x="336" y="261"/>
                  <a:pt x="261" y="336"/>
                  <a:pt x="168" y="336"/>
                </a:cubicBezTo>
                <a:cubicBezTo>
                  <a:pt x="75" y="336"/>
                  <a:pt x="0" y="261"/>
                  <a:pt x="0" y="168"/>
                </a:cubicBezTo>
              </a:path>
            </a:pathLst>
          </a:custGeom>
          <a:solidFill>
            <a:srgbClr val="00777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9" name="textbox 459"/>
          <p:cNvSpPr/>
          <p:nvPr/>
        </p:nvSpPr>
        <p:spPr>
          <a:xfrm>
            <a:off x="6286220" y="5597855"/>
            <a:ext cx="327659" cy="1905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00"/>
              </a:lnSpc>
            </a:pPr>
            <a:endParaRPr lang="en-US" altLang="en-US" sz="100"/>
          </a:p>
          <a:p>
            <a:pPr marL="12700" algn="l" rtl="0" eaLnBrk="0">
              <a:lnSpc>
                <a:spcPct val="98000"/>
              </a:lnSpc>
            </a:pPr>
            <a:r>
              <a:rPr sz="1100" spc="9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年</a:t>
            </a:r>
            <a:r>
              <a:rPr sz="1100" spc="8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份</a:t>
            </a:r>
            <a:endParaRPr lang="en-US" altLang="en-US" sz="1100"/>
          </a:p>
        </p:txBody>
      </p:sp>
      <p:sp>
        <p:nvSpPr>
          <p:cNvPr id="460" name="textbox 460"/>
          <p:cNvSpPr/>
          <p:nvPr/>
        </p:nvSpPr>
        <p:spPr>
          <a:xfrm>
            <a:off x="5599531" y="3825163"/>
            <a:ext cx="368300" cy="1911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8000"/>
              </a:lnSpc>
            </a:pPr>
            <a:endParaRPr lang="en-US" altLang="en-US" sz="100"/>
          </a:p>
          <a:p>
            <a:pPr marL="144780" algn="l" rtl="0" eaLnBrk="0">
              <a:lnSpc>
                <a:spcPct val="86000"/>
              </a:lnSpc>
              <a:spcBef>
                <a:spcPct val="0"/>
              </a:spcBef>
              <a:tabLst>
                <a:tab pos="188595"/>
              </a:tabLst>
            </a:pPr>
            <a:r>
              <a:rPr sz="110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	</a:t>
            </a:r>
            <a:r>
              <a:rPr sz="1100" b="1" spc="5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4</a:t>
            </a:r>
            <a:r>
              <a:rPr sz="1100" b="1" spc="4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4</a:t>
            </a:r>
            <a:endParaRPr lang="en-US" altLang="en-US" sz="1100"/>
          </a:p>
        </p:txBody>
      </p:sp>
      <p:sp>
        <p:nvSpPr>
          <p:cNvPr id="461" name="path"/>
          <p:cNvSpPr/>
          <p:nvPr/>
        </p:nvSpPr>
        <p:spPr>
          <a:xfrm>
            <a:off x="5612231" y="3837863"/>
            <a:ext cx="131877" cy="131864"/>
          </a:xfrm>
          <a:custGeom>
            <a:rect l="0" t="0" r="0" b="0"/>
            <a:pathLst>
              <a:path w="206" h="206">
                <a:moveTo>
                  <a:pt x="0" y="103"/>
                </a:moveTo>
                <a:cubicBezTo>
                  <a:pt x="0" y="46"/>
                  <a:pt x="46" y="0"/>
                  <a:pt x="103" y="0"/>
                </a:cubicBezTo>
                <a:cubicBezTo>
                  <a:pt x="161" y="0"/>
                  <a:pt x="207" y="46"/>
                  <a:pt x="207" y="103"/>
                </a:cubicBezTo>
                <a:cubicBezTo>
                  <a:pt x="207" y="161"/>
                  <a:pt x="161" y="207"/>
                  <a:pt x="103" y="207"/>
                </a:cubicBezTo>
                <a:cubicBezTo>
                  <a:pt x="46" y="207"/>
                  <a:pt x="0" y="161"/>
                  <a:pt x="0" y="103"/>
                </a:cubicBezTo>
              </a:path>
            </a:pathLst>
          </a:custGeom>
          <a:solidFill>
            <a:srgbClr val="C48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62" name="textbox 462"/>
          <p:cNvSpPr/>
          <p:nvPr/>
        </p:nvSpPr>
        <p:spPr>
          <a:xfrm>
            <a:off x="1678406" y="4547819"/>
            <a:ext cx="356234" cy="1803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00"/>
              </a:lnSpc>
            </a:pPr>
            <a:endParaRPr lang="en-US" altLang="en-US" sz="100"/>
          </a:p>
          <a:p>
            <a:pPr marL="133350" algn="l" rtl="0" eaLnBrk="0">
              <a:lnSpc>
                <a:spcPct val="86000"/>
              </a:lnSpc>
              <a:tabLst>
                <a:tab pos="179070"/>
              </a:tabLst>
            </a:pPr>
            <a:r>
              <a:rPr sz="110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	</a:t>
            </a:r>
            <a:r>
              <a:rPr sz="1100" b="1" spc="4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3</a:t>
            </a:r>
            <a:r>
              <a:rPr sz="1100" b="1" spc="2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6</a:t>
            </a:r>
            <a:endParaRPr lang="en-US" altLang="en-US" sz="1100"/>
          </a:p>
        </p:txBody>
      </p:sp>
      <p:sp>
        <p:nvSpPr>
          <p:cNvPr id="463" name="path"/>
          <p:cNvSpPr/>
          <p:nvPr/>
        </p:nvSpPr>
        <p:spPr>
          <a:xfrm>
            <a:off x="1691106" y="4562970"/>
            <a:ext cx="120446" cy="120446"/>
          </a:xfrm>
          <a:custGeom>
            <a:rect l="0" t="0" r="0" b="0"/>
            <a:pathLst>
              <a:path w="189" h="189">
                <a:moveTo>
                  <a:pt x="0" y="94"/>
                </a:moveTo>
                <a:cubicBezTo>
                  <a:pt x="0" y="42"/>
                  <a:pt x="42" y="0"/>
                  <a:pt x="94" y="0"/>
                </a:cubicBezTo>
                <a:cubicBezTo>
                  <a:pt x="147" y="0"/>
                  <a:pt x="189" y="42"/>
                  <a:pt x="189" y="94"/>
                </a:cubicBezTo>
                <a:cubicBezTo>
                  <a:pt x="189" y="147"/>
                  <a:pt x="147" y="189"/>
                  <a:pt x="94" y="189"/>
                </a:cubicBezTo>
                <a:cubicBezTo>
                  <a:pt x="42" y="189"/>
                  <a:pt x="0" y="147"/>
                  <a:pt x="0" y="94"/>
                </a:cubicBezTo>
              </a:path>
            </a:pathLst>
          </a:custGeom>
          <a:solidFill>
            <a:srgbClr val="BF5099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64" name="textbox 464"/>
          <p:cNvSpPr/>
          <p:nvPr/>
        </p:nvSpPr>
        <p:spPr>
          <a:xfrm>
            <a:off x="11178197" y="5758688"/>
            <a:ext cx="359409" cy="1708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000"/>
              </a:lnSpc>
            </a:pPr>
            <a:endParaRPr lang="en-US" altLang="en-US" sz="100"/>
          </a:p>
          <a:p>
            <a:pPr marL="12700" algn="l" rtl="0" eaLnBrk="0">
              <a:lnSpc>
                <a:spcPct val="86000"/>
              </a:lnSpc>
            </a:pPr>
            <a:r>
              <a:rPr sz="1100" spc="5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</a:t>
            </a:r>
            <a:r>
              <a:rPr sz="1100" spc="3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3</a:t>
            </a:r>
            <a:endParaRPr lang="en-US" altLang="en-US" sz="1100"/>
          </a:p>
        </p:txBody>
      </p:sp>
      <p:sp>
        <p:nvSpPr>
          <p:cNvPr id="465" name="textbox 465"/>
          <p:cNvSpPr/>
          <p:nvPr/>
        </p:nvSpPr>
        <p:spPr>
          <a:xfrm>
            <a:off x="8042885" y="5758688"/>
            <a:ext cx="359409" cy="1701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00"/>
              </a:lnSpc>
            </a:pPr>
            <a:endParaRPr lang="en-US" altLang="en-US" sz="100"/>
          </a:p>
          <a:p>
            <a:pPr marL="12700" algn="l" rtl="0" eaLnBrk="0">
              <a:lnSpc>
                <a:spcPct val="86000"/>
              </a:lnSpc>
            </a:pPr>
            <a:r>
              <a:rPr sz="1100" spc="5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</a:t>
            </a:r>
            <a:r>
              <a:rPr sz="1100" spc="3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0</a:t>
            </a:r>
            <a:endParaRPr lang="en-US" altLang="en-US" sz="1100"/>
          </a:p>
        </p:txBody>
      </p:sp>
      <p:sp>
        <p:nvSpPr>
          <p:cNvPr id="466" name="textbox 466"/>
          <p:cNvSpPr/>
          <p:nvPr/>
        </p:nvSpPr>
        <p:spPr>
          <a:xfrm>
            <a:off x="6996722" y="5758688"/>
            <a:ext cx="359409" cy="1701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00"/>
              </a:lnSpc>
            </a:pPr>
            <a:endParaRPr lang="en-US" altLang="en-US" sz="100"/>
          </a:p>
          <a:p>
            <a:pPr marL="12700" algn="l" rtl="0" eaLnBrk="0">
              <a:lnSpc>
                <a:spcPct val="86000"/>
              </a:lnSpc>
            </a:pPr>
            <a:r>
              <a:rPr sz="1100" spc="5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201</a:t>
            </a:r>
            <a:r>
              <a:rPr sz="1100" spc="3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9</a:t>
            </a:r>
            <a:endParaRPr lang="en-US" altLang="en-US" sz="1100"/>
          </a:p>
        </p:txBody>
      </p:sp>
      <p:sp>
        <p:nvSpPr>
          <p:cNvPr id="467" name="textbox 467"/>
          <p:cNvSpPr/>
          <p:nvPr/>
        </p:nvSpPr>
        <p:spPr>
          <a:xfrm>
            <a:off x="10133622" y="5758688"/>
            <a:ext cx="359409" cy="1701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00"/>
              </a:lnSpc>
            </a:pPr>
            <a:endParaRPr lang="en-US" altLang="en-US" sz="100"/>
          </a:p>
          <a:p>
            <a:pPr marL="12700" algn="l" rtl="0" eaLnBrk="0">
              <a:lnSpc>
                <a:spcPct val="86000"/>
              </a:lnSpc>
            </a:pPr>
            <a:r>
              <a:rPr sz="1100" spc="5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</a:t>
            </a:r>
            <a:r>
              <a:rPr sz="1100" spc="3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2</a:t>
            </a:r>
            <a:endParaRPr lang="en-US" altLang="en-US" sz="1100"/>
          </a:p>
        </p:txBody>
      </p:sp>
      <p:sp>
        <p:nvSpPr>
          <p:cNvPr id="468" name="textbox 468"/>
          <p:cNvSpPr/>
          <p:nvPr/>
        </p:nvSpPr>
        <p:spPr>
          <a:xfrm>
            <a:off x="9087460" y="5758688"/>
            <a:ext cx="359409" cy="1701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00"/>
              </a:lnSpc>
            </a:pPr>
            <a:endParaRPr lang="en-US" altLang="en-US" sz="100"/>
          </a:p>
          <a:p>
            <a:pPr marL="12700" algn="l" rtl="0" eaLnBrk="0">
              <a:lnSpc>
                <a:spcPct val="86000"/>
              </a:lnSpc>
            </a:pPr>
            <a:r>
              <a:rPr sz="1100" spc="5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</a:t>
            </a:r>
            <a:r>
              <a:rPr sz="1100" spc="3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1</a:t>
            </a:r>
            <a:endParaRPr lang="en-US" altLang="en-US" sz="1100"/>
          </a:p>
        </p:txBody>
      </p:sp>
      <p:sp>
        <p:nvSpPr>
          <p:cNvPr id="469" name="textbox 469"/>
          <p:cNvSpPr/>
          <p:nvPr/>
        </p:nvSpPr>
        <p:spPr>
          <a:xfrm>
            <a:off x="1687601" y="3828415"/>
            <a:ext cx="337820" cy="1714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00"/>
              </a:lnSpc>
            </a:pPr>
            <a:endParaRPr lang="en-US" altLang="en-US" sz="100"/>
          </a:p>
          <a:p>
            <a:pPr marL="114935" algn="l" rtl="0" eaLnBrk="0">
              <a:lnSpc>
                <a:spcPct val="86000"/>
              </a:lnSpc>
              <a:tabLst>
                <a:tab pos="158750"/>
              </a:tabLst>
            </a:pPr>
            <a:r>
              <a:rPr sz="110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	</a:t>
            </a:r>
            <a:r>
              <a:rPr sz="1100" b="1" spc="5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2</a:t>
            </a:r>
            <a:r>
              <a:rPr sz="1100" b="1" spc="3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6</a:t>
            </a:r>
            <a:endParaRPr lang="en-US" altLang="en-US" sz="1100"/>
          </a:p>
        </p:txBody>
      </p:sp>
      <p:sp>
        <p:nvSpPr>
          <p:cNvPr id="470" name="path"/>
          <p:cNvSpPr/>
          <p:nvPr/>
        </p:nvSpPr>
        <p:spPr>
          <a:xfrm>
            <a:off x="1700301" y="3852760"/>
            <a:ext cx="102056" cy="102070"/>
          </a:xfrm>
          <a:custGeom>
            <a:rect l="0" t="0" r="0" b="0"/>
            <a:pathLst>
              <a:path w="160" h="160">
                <a:moveTo>
                  <a:pt x="0" y="80"/>
                </a:moveTo>
                <a:cubicBezTo>
                  <a:pt x="0" y="35"/>
                  <a:pt x="35" y="0"/>
                  <a:pt x="80" y="0"/>
                </a:cubicBezTo>
                <a:cubicBezTo>
                  <a:pt x="124" y="0"/>
                  <a:pt x="160" y="35"/>
                  <a:pt x="160" y="80"/>
                </a:cubicBezTo>
                <a:cubicBezTo>
                  <a:pt x="160" y="124"/>
                  <a:pt x="124" y="160"/>
                  <a:pt x="80" y="160"/>
                </a:cubicBezTo>
                <a:cubicBezTo>
                  <a:pt x="35" y="160"/>
                  <a:pt x="0" y="124"/>
                  <a:pt x="0" y="80"/>
                </a:cubicBezTo>
              </a:path>
            </a:pathLst>
          </a:custGeom>
          <a:solidFill>
            <a:srgbClr val="C48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71" name="textbox 471"/>
          <p:cNvSpPr/>
          <p:nvPr/>
        </p:nvSpPr>
        <p:spPr>
          <a:xfrm>
            <a:off x="4892674" y="3109023"/>
            <a:ext cx="275590" cy="1708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000"/>
              </a:lnSpc>
            </a:pPr>
            <a:endParaRPr lang="en-US" altLang="en-US" sz="100"/>
          </a:p>
          <a:p>
            <a:pPr marL="12700" algn="l" rtl="0" eaLnBrk="0">
              <a:lnSpc>
                <a:spcPct val="86000"/>
              </a:lnSpc>
            </a:pPr>
            <a:r>
              <a:rPr sz="1100" b="1" spc="5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25</a:t>
            </a:r>
            <a:r>
              <a:rPr sz="1100" b="1" spc="3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9</a:t>
            </a:r>
            <a:endParaRPr lang="en-US" altLang="en-US" sz="1100"/>
          </a:p>
        </p:txBody>
      </p:sp>
      <p:sp>
        <p:nvSpPr>
          <p:cNvPr id="472" name="textbox 472"/>
          <p:cNvSpPr/>
          <p:nvPr/>
        </p:nvSpPr>
        <p:spPr>
          <a:xfrm>
            <a:off x="1945957" y="2389619"/>
            <a:ext cx="275590" cy="1701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00"/>
              </a:lnSpc>
            </a:pPr>
            <a:endParaRPr lang="en-US" altLang="en-US" sz="100"/>
          </a:p>
          <a:p>
            <a:pPr marL="12700" algn="l" rtl="0" eaLnBrk="0">
              <a:lnSpc>
                <a:spcPct val="86000"/>
              </a:lnSpc>
            </a:pPr>
            <a:r>
              <a:rPr sz="1100" b="1" spc="5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25</a:t>
            </a:r>
            <a:r>
              <a:rPr sz="1100" b="1" spc="3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3</a:t>
            </a:r>
            <a:endParaRPr lang="en-US" altLang="en-US" sz="1100"/>
          </a:p>
        </p:txBody>
      </p:sp>
      <p:sp>
        <p:nvSpPr>
          <p:cNvPr id="473" name="textbox 473"/>
          <p:cNvSpPr/>
          <p:nvPr/>
        </p:nvSpPr>
        <p:spPr>
          <a:xfrm>
            <a:off x="5872797" y="2389619"/>
            <a:ext cx="275590" cy="1701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00"/>
              </a:lnSpc>
            </a:pPr>
            <a:endParaRPr lang="en-US" altLang="en-US" sz="100"/>
          </a:p>
          <a:p>
            <a:pPr marL="12700" algn="l" rtl="0" eaLnBrk="0">
              <a:lnSpc>
                <a:spcPct val="86000"/>
              </a:lnSpc>
            </a:pPr>
            <a:r>
              <a:rPr sz="1100" b="1" spc="5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25</a:t>
            </a:r>
            <a:r>
              <a:rPr sz="1100" b="1" spc="3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1</a:t>
            </a:r>
            <a:endParaRPr lang="en-US" altLang="en-US" sz="1100"/>
          </a:p>
        </p:txBody>
      </p:sp>
      <p:sp>
        <p:nvSpPr>
          <p:cNvPr id="474" name="textbox 474"/>
          <p:cNvSpPr/>
          <p:nvPr/>
        </p:nvSpPr>
        <p:spPr>
          <a:xfrm>
            <a:off x="5857214" y="3109023"/>
            <a:ext cx="267334" cy="1708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000"/>
              </a:lnSpc>
            </a:pPr>
            <a:endParaRPr lang="en-US" altLang="en-US" sz="100"/>
          </a:p>
          <a:p>
            <a:pPr marL="12700" algn="l" rtl="0" eaLnBrk="0">
              <a:lnSpc>
                <a:spcPct val="86000"/>
              </a:lnSpc>
            </a:pPr>
            <a:r>
              <a:rPr sz="1100" b="1" spc="3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18</a:t>
            </a:r>
            <a:r>
              <a:rPr sz="1100" b="1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3</a:t>
            </a:r>
            <a:endParaRPr lang="en-US" altLang="en-US" sz="1100"/>
          </a:p>
        </p:txBody>
      </p:sp>
      <p:sp>
        <p:nvSpPr>
          <p:cNvPr id="475" name="textbox 475"/>
          <p:cNvSpPr/>
          <p:nvPr/>
        </p:nvSpPr>
        <p:spPr>
          <a:xfrm>
            <a:off x="3895382" y="3828415"/>
            <a:ext cx="267334" cy="1708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000"/>
              </a:lnSpc>
            </a:pPr>
            <a:endParaRPr lang="en-US" altLang="en-US" sz="100"/>
          </a:p>
          <a:p>
            <a:pPr marL="12700" algn="l" rtl="0" eaLnBrk="0">
              <a:lnSpc>
                <a:spcPct val="86000"/>
              </a:lnSpc>
            </a:pPr>
            <a:r>
              <a:rPr sz="1100" b="1" spc="3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19</a:t>
            </a:r>
            <a:r>
              <a:rPr sz="1100" b="1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0</a:t>
            </a:r>
            <a:endParaRPr lang="en-US" altLang="en-US" sz="1100"/>
          </a:p>
        </p:txBody>
      </p:sp>
      <p:sp>
        <p:nvSpPr>
          <p:cNvPr id="476" name="textbox 476"/>
          <p:cNvSpPr/>
          <p:nvPr/>
        </p:nvSpPr>
        <p:spPr>
          <a:xfrm>
            <a:off x="1901482" y="3109023"/>
            <a:ext cx="258445" cy="1701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00"/>
              </a:lnSpc>
            </a:pPr>
            <a:endParaRPr lang="en-US" altLang="en-US" sz="100"/>
          </a:p>
          <a:p>
            <a:pPr marL="12700" algn="l" rtl="0" eaLnBrk="0">
              <a:lnSpc>
                <a:spcPct val="86000"/>
              </a:lnSpc>
            </a:pPr>
            <a:r>
              <a:rPr sz="1100" b="1" spc="-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1</a:t>
            </a:r>
            <a:r>
              <a:rPr sz="1100" b="1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14</a:t>
            </a:r>
            <a:endParaRPr lang="en-US" altLang="en-US" sz="1100"/>
          </a:p>
        </p:txBody>
      </p:sp>
      <p:pic>
        <p:nvPicPr>
          <p:cNvPr id="477" name="picture 477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 rot="21600000">
            <a:off x="11943715" y="2014537"/>
            <a:ext cx="7619" cy="2863850"/>
          </a:xfrm>
          <a:prstGeom prst="rect">
            <a:avLst/>
          </a:prstGeom>
        </p:spPr>
      </p:pic>
      <p:pic>
        <p:nvPicPr>
          <p:cNvPr id="478" name="picture 478"/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 rot="21600000">
            <a:off x="1199515" y="3532987"/>
            <a:ext cx="60959" cy="22225"/>
          </a:xfrm>
          <a:prstGeom prst="rect">
            <a:avLst/>
          </a:prstGeom>
        </p:spPr>
      </p:pic>
      <p:pic>
        <p:nvPicPr>
          <p:cNvPr id="479" name="picture 479"/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 rot="21600000">
            <a:off x="1199515" y="2094179"/>
            <a:ext cx="60959" cy="22225"/>
          </a:xfrm>
          <a:prstGeom prst="rect">
            <a:avLst/>
          </a:prstGeom>
        </p:spPr>
      </p:pic>
      <p:pic>
        <p:nvPicPr>
          <p:cNvPr id="480" name="picture 480"/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 rot="21600000">
            <a:off x="1199515" y="4971783"/>
            <a:ext cx="60959" cy="22225"/>
          </a:xfrm>
          <a:prstGeom prst="rect">
            <a:avLst/>
          </a:prstGeom>
        </p:spPr>
      </p:pic>
      <p:pic>
        <p:nvPicPr>
          <p:cNvPr id="481" name="picture 481"/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 rot="21600000">
            <a:off x="1199515" y="2813583"/>
            <a:ext cx="60959" cy="22225"/>
          </a:xfrm>
          <a:prstGeom prst="rect">
            <a:avLst/>
          </a:prstGeom>
        </p:spPr>
      </p:pic>
      <p:pic>
        <p:nvPicPr>
          <p:cNvPr id="482" name="picture 482"/>
          <p:cNvPicPr>
            <a:picLocks noChangeAspect="1"/>
          </p:cNvPicPr>
          <p:nvPr/>
        </p:nvPicPr>
        <p:blipFill>
          <a:blip r:embed="rId20"/>
          <a:stretch>
            <a:fillRect/>
          </a:stretch>
        </p:blipFill>
        <p:spPr>
          <a:xfrm rot="21600000">
            <a:off x="1199515" y="4252378"/>
            <a:ext cx="60959" cy="22225"/>
          </a:xfrm>
          <a:prstGeom prst="rect">
            <a:avLst/>
          </a:prstGeom>
        </p:spPr>
      </p:pic>
      <p:pic>
        <p:nvPicPr>
          <p:cNvPr id="483" name="picture 483"/>
          <p:cNvPicPr>
            <a:picLocks noChangeAspect="1"/>
          </p:cNvPicPr>
          <p:nvPr/>
        </p:nvPicPr>
        <p:blipFill>
          <a:blip r:embed="rId21"/>
          <a:stretch>
            <a:fillRect/>
          </a:stretch>
        </p:blipFill>
        <p:spPr>
          <a:xfrm rot="21600000">
            <a:off x="1199515" y="5691187"/>
            <a:ext cx="60959" cy="15875"/>
          </a:xfrm>
          <a:prstGeom prst="rect">
            <a:avLst/>
          </a:prstGeom>
        </p:spPr>
      </p:pic>
      <p:pic>
        <p:nvPicPr>
          <p:cNvPr id="484" name="picture 484"/>
          <p:cNvPicPr>
            <a:picLocks noChangeAspect="1"/>
          </p:cNvPicPr>
          <p:nvPr/>
        </p:nvPicPr>
        <p:blipFill>
          <a:blip r:embed="rId22"/>
          <a:stretch>
            <a:fillRect/>
          </a:stretch>
        </p:blipFill>
        <p:spPr>
          <a:xfrm rot="21600000">
            <a:off x="1199515" y="1381125"/>
            <a:ext cx="60959" cy="15875"/>
          </a:xfrm>
          <a:prstGeom prst="rect">
            <a:avLst/>
          </a:prstGeom>
        </p:spPr>
      </p:pic>
      <p:pic>
        <p:nvPicPr>
          <p:cNvPr id="485" name="picture 485"/>
          <p:cNvPicPr>
            <a:picLocks noChangeAspect="1"/>
          </p:cNvPicPr>
          <p:nvPr/>
        </p:nvPicPr>
        <p:blipFill>
          <a:blip r:embed="rId23"/>
          <a:stretch>
            <a:fillRect/>
          </a:stretch>
        </p:blipFill>
        <p:spPr>
          <a:xfrm rot="21600000">
            <a:off x="1255712" y="5702300"/>
            <a:ext cx="15874" cy="60959"/>
          </a:xfrm>
          <a:prstGeom prst="rect">
            <a:avLst/>
          </a:prstGeom>
        </p:spPr>
      </p:pic>
      <p:sp>
        <p:nvSpPr>
          <p:cNvPr id="486" name="rect"/>
          <p:cNvSpPr/>
          <p:nvPr/>
        </p:nvSpPr>
        <p:spPr>
          <a:xfrm>
            <a:off x="9260840" y="3248025"/>
            <a:ext cx="7619" cy="44450"/>
          </a:xfrm>
          <a:prstGeom prst="rect">
            <a:avLst/>
          </a:pr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87" name="rect"/>
          <p:cNvSpPr/>
          <p:nvPr/>
        </p:nvSpPr>
        <p:spPr>
          <a:xfrm>
            <a:off x="9260840" y="4806950"/>
            <a:ext cx="7619" cy="44450"/>
          </a:xfrm>
          <a:prstGeom prst="rect">
            <a:avLst/>
          </a:pr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88" name="rect"/>
          <p:cNvSpPr/>
          <p:nvPr/>
        </p:nvSpPr>
        <p:spPr>
          <a:xfrm>
            <a:off x="2994698" y="1721536"/>
            <a:ext cx="89433" cy="1105484"/>
          </a:xfrm>
          <a:prstGeom prst="rect">
            <a:avLst/>
          </a:prstGeom>
          <a:solidFill>
            <a:srgbClr val="A6A6A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89" name="rect"/>
          <p:cNvSpPr/>
          <p:nvPr/>
        </p:nvSpPr>
        <p:spPr>
          <a:xfrm>
            <a:off x="2356142" y="1851596"/>
            <a:ext cx="89433" cy="975423"/>
          </a:xfrm>
          <a:prstGeom prst="rect">
            <a:avLst/>
          </a:prstGeom>
          <a:solidFill>
            <a:srgbClr val="A6A6A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90" name="rect"/>
          <p:cNvSpPr/>
          <p:nvPr/>
        </p:nvSpPr>
        <p:spPr>
          <a:xfrm>
            <a:off x="4271784" y="1743214"/>
            <a:ext cx="89433" cy="1083805"/>
          </a:xfrm>
          <a:prstGeom prst="rect">
            <a:avLst/>
          </a:prstGeom>
          <a:solidFill>
            <a:srgbClr val="A6A6A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91" name="rect"/>
          <p:cNvSpPr/>
          <p:nvPr/>
        </p:nvSpPr>
        <p:spPr>
          <a:xfrm>
            <a:off x="1398320" y="1613153"/>
            <a:ext cx="89433" cy="1213866"/>
          </a:xfrm>
          <a:prstGeom prst="rect">
            <a:avLst/>
          </a:prstGeom>
          <a:solidFill>
            <a:srgbClr val="A6A6A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92" name="rect"/>
          <p:cNvSpPr/>
          <p:nvPr/>
        </p:nvSpPr>
        <p:spPr>
          <a:xfrm>
            <a:off x="3952519" y="2046681"/>
            <a:ext cx="89433" cy="780338"/>
          </a:xfrm>
          <a:prstGeom prst="rect">
            <a:avLst/>
          </a:prstGeom>
          <a:solidFill>
            <a:srgbClr val="A6A6A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93" name="rect"/>
          <p:cNvSpPr/>
          <p:nvPr/>
        </p:nvSpPr>
        <p:spPr>
          <a:xfrm>
            <a:off x="2675420" y="1678178"/>
            <a:ext cx="89433" cy="1148841"/>
          </a:xfrm>
          <a:prstGeom prst="rect">
            <a:avLst/>
          </a:prstGeom>
          <a:solidFill>
            <a:srgbClr val="A6A6A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94" name="rect"/>
          <p:cNvSpPr/>
          <p:nvPr/>
        </p:nvSpPr>
        <p:spPr>
          <a:xfrm>
            <a:off x="5229605" y="2003323"/>
            <a:ext cx="89433" cy="823696"/>
          </a:xfrm>
          <a:prstGeom prst="rect">
            <a:avLst/>
          </a:prstGeom>
          <a:solidFill>
            <a:srgbClr val="A6A6A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95" name="rect"/>
          <p:cNvSpPr/>
          <p:nvPr/>
        </p:nvSpPr>
        <p:spPr>
          <a:xfrm>
            <a:off x="6506705" y="2133384"/>
            <a:ext cx="89433" cy="693635"/>
          </a:xfrm>
          <a:prstGeom prst="rect">
            <a:avLst/>
          </a:prstGeom>
          <a:solidFill>
            <a:srgbClr val="A6A6A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96" name="rect"/>
          <p:cNvSpPr/>
          <p:nvPr/>
        </p:nvSpPr>
        <p:spPr>
          <a:xfrm>
            <a:off x="8103082" y="1851596"/>
            <a:ext cx="89433" cy="975423"/>
          </a:xfrm>
          <a:prstGeom prst="rect">
            <a:avLst/>
          </a:prstGeom>
          <a:solidFill>
            <a:srgbClr val="A6A6A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97" name="rect"/>
          <p:cNvSpPr/>
          <p:nvPr/>
        </p:nvSpPr>
        <p:spPr>
          <a:xfrm>
            <a:off x="1831175" y="1938299"/>
            <a:ext cx="89433" cy="888720"/>
          </a:xfrm>
          <a:prstGeom prst="rect">
            <a:avLst/>
          </a:prstGeom>
          <a:solidFill>
            <a:srgbClr val="0C6B9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98" name="rect"/>
          <p:cNvSpPr/>
          <p:nvPr/>
        </p:nvSpPr>
        <p:spPr>
          <a:xfrm>
            <a:off x="2150453" y="2046681"/>
            <a:ext cx="89433" cy="780338"/>
          </a:xfrm>
          <a:prstGeom prst="rect">
            <a:avLst/>
          </a:prstGeom>
          <a:solidFill>
            <a:srgbClr val="0C6B9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99" name="rect"/>
          <p:cNvSpPr/>
          <p:nvPr/>
        </p:nvSpPr>
        <p:spPr>
          <a:xfrm>
            <a:off x="7783804" y="2046681"/>
            <a:ext cx="89433" cy="780338"/>
          </a:xfrm>
          <a:prstGeom prst="rect">
            <a:avLst/>
          </a:prstGeom>
          <a:solidFill>
            <a:srgbClr val="A6A6A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00" name="rect"/>
          <p:cNvSpPr/>
          <p:nvPr/>
        </p:nvSpPr>
        <p:spPr>
          <a:xfrm>
            <a:off x="873353" y="1548129"/>
            <a:ext cx="89433" cy="1278890"/>
          </a:xfrm>
          <a:prstGeom prst="rect">
            <a:avLst/>
          </a:prstGeom>
          <a:solidFill>
            <a:srgbClr val="0C6B9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01" name="rect"/>
          <p:cNvSpPr/>
          <p:nvPr/>
        </p:nvSpPr>
        <p:spPr>
          <a:xfrm>
            <a:off x="6825983" y="2003323"/>
            <a:ext cx="89433" cy="823696"/>
          </a:xfrm>
          <a:prstGeom prst="rect">
            <a:avLst/>
          </a:prstGeom>
          <a:solidFill>
            <a:srgbClr val="A6A6A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02" name="rect"/>
          <p:cNvSpPr/>
          <p:nvPr/>
        </p:nvSpPr>
        <p:spPr>
          <a:xfrm>
            <a:off x="1192631" y="1699856"/>
            <a:ext cx="89433" cy="1127163"/>
          </a:xfrm>
          <a:prstGeom prst="rect">
            <a:avLst/>
          </a:prstGeom>
          <a:solidFill>
            <a:srgbClr val="0C6B9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03" name="rect"/>
          <p:cNvSpPr/>
          <p:nvPr/>
        </p:nvSpPr>
        <p:spPr>
          <a:xfrm>
            <a:off x="1511909" y="1678178"/>
            <a:ext cx="89433" cy="1148841"/>
          </a:xfrm>
          <a:prstGeom prst="rect">
            <a:avLst/>
          </a:prstGeom>
          <a:solidFill>
            <a:srgbClr val="0C6B9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04" name="rect"/>
          <p:cNvSpPr/>
          <p:nvPr/>
        </p:nvSpPr>
        <p:spPr>
          <a:xfrm>
            <a:off x="2469730" y="1786559"/>
            <a:ext cx="89433" cy="1040460"/>
          </a:xfrm>
          <a:prstGeom prst="rect">
            <a:avLst/>
          </a:prstGeom>
          <a:solidFill>
            <a:srgbClr val="0C6B9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05" name="rect"/>
          <p:cNvSpPr/>
          <p:nvPr/>
        </p:nvSpPr>
        <p:spPr>
          <a:xfrm>
            <a:off x="5343194" y="1764880"/>
            <a:ext cx="89433" cy="1062126"/>
          </a:xfrm>
          <a:prstGeom prst="rect">
            <a:avLst/>
          </a:prstGeom>
          <a:solidFill>
            <a:srgbClr val="0C6B9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06" name="rect"/>
          <p:cNvSpPr/>
          <p:nvPr/>
        </p:nvSpPr>
        <p:spPr>
          <a:xfrm>
            <a:off x="3427552" y="1461427"/>
            <a:ext cx="89433" cy="1365593"/>
          </a:xfrm>
          <a:prstGeom prst="rect">
            <a:avLst/>
          </a:prstGeom>
          <a:solidFill>
            <a:srgbClr val="0C6B9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07" name="rect"/>
          <p:cNvSpPr/>
          <p:nvPr/>
        </p:nvSpPr>
        <p:spPr>
          <a:xfrm>
            <a:off x="4066095" y="1894941"/>
            <a:ext cx="89433" cy="932077"/>
          </a:xfrm>
          <a:prstGeom prst="rect">
            <a:avLst/>
          </a:prstGeom>
          <a:solidFill>
            <a:srgbClr val="0C6B9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08" name="rect"/>
          <p:cNvSpPr/>
          <p:nvPr/>
        </p:nvSpPr>
        <p:spPr>
          <a:xfrm>
            <a:off x="4704638" y="1808238"/>
            <a:ext cx="89433" cy="1018781"/>
          </a:xfrm>
          <a:prstGeom prst="rect">
            <a:avLst/>
          </a:prstGeom>
          <a:solidFill>
            <a:srgbClr val="0C6B9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09" name="rect"/>
          <p:cNvSpPr/>
          <p:nvPr/>
        </p:nvSpPr>
        <p:spPr>
          <a:xfrm>
            <a:off x="7897379" y="1938299"/>
            <a:ext cx="89433" cy="888720"/>
          </a:xfrm>
          <a:prstGeom prst="rect">
            <a:avLst/>
          </a:prstGeom>
          <a:solidFill>
            <a:srgbClr val="0C6B9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10" name="rect"/>
          <p:cNvSpPr/>
          <p:nvPr/>
        </p:nvSpPr>
        <p:spPr>
          <a:xfrm>
            <a:off x="6301016" y="1656511"/>
            <a:ext cx="89433" cy="1170508"/>
          </a:xfrm>
          <a:prstGeom prst="rect">
            <a:avLst/>
          </a:prstGeom>
          <a:solidFill>
            <a:srgbClr val="0C6B9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11" name="rect"/>
          <p:cNvSpPr/>
          <p:nvPr/>
        </p:nvSpPr>
        <p:spPr>
          <a:xfrm>
            <a:off x="7578102" y="1916620"/>
            <a:ext cx="89433" cy="910399"/>
          </a:xfrm>
          <a:prstGeom prst="rect">
            <a:avLst/>
          </a:prstGeom>
          <a:solidFill>
            <a:srgbClr val="0C6B9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12" name="rect"/>
          <p:cNvSpPr/>
          <p:nvPr/>
        </p:nvSpPr>
        <p:spPr>
          <a:xfrm>
            <a:off x="5023916" y="2068360"/>
            <a:ext cx="89433" cy="758659"/>
          </a:xfrm>
          <a:prstGeom prst="rect">
            <a:avLst/>
          </a:prstGeom>
          <a:solidFill>
            <a:srgbClr val="0C6B9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13" name="rect"/>
          <p:cNvSpPr/>
          <p:nvPr/>
        </p:nvSpPr>
        <p:spPr>
          <a:xfrm>
            <a:off x="5981737" y="1764880"/>
            <a:ext cx="89433" cy="1062126"/>
          </a:xfrm>
          <a:prstGeom prst="rect">
            <a:avLst/>
          </a:prstGeom>
          <a:solidFill>
            <a:srgbClr val="0C6B9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14" name="rect"/>
          <p:cNvSpPr/>
          <p:nvPr/>
        </p:nvSpPr>
        <p:spPr>
          <a:xfrm>
            <a:off x="5662459" y="1894941"/>
            <a:ext cx="89433" cy="932077"/>
          </a:xfrm>
          <a:prstGeom prst="rect">
            <a:avLst/>
          </a:prstGeom>
          <a:solidFill>
            <a:srgbClr val="0C6B9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15" name="rect"/>
          <p:cNvSpPr/>
          <p:nvPr/>
        </p:nvSpPr>
        <p:spPr>
          <a:xfrm>
            <a:off x="7258837" y="1743214"/>
            <a:ext cx="89433" cy="1083805"/>
          </a:xfrm>
          <a:prstGeom prst="rect">
            <a:avLst/>
          </a:prstGeom>
          <a:solidFill>
            <a:srgbClr val="0C6B9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16" name="rect"/>
          <p:cNvSpPr/>
          <p:nvPr/>
        </p:nvSpPr>
        <p:spPr>
          <a:xfrm>
            <a:off x="3746817" y="1959978"/>
            <a:ext cx="89433" cy="867041"/>
          </a:xfrm>
          <a:prstGeom prst="rect">
            <a:avLst/>
          </a:prstGeom>
          <a:solidFill>
            <a:srgbClr val="0C6B9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517" name="picture 51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847013" y="1533868"/>
            <a:ext cx="7371791" cy="714146"/>
          </a:xfrm>
          <a:prstGeom prst="rect">
            <a:avLst/>
          </a:prstGeom>
        </p:spPr>
      </p:pic>
      <p:sp>
        <p:nvSpPr>
          <p:cNvPr id="518" name="textbox 518"/>
          <p:cNvSpPr/>
          <p:nvPr/>
        </p:nvSpPr>
        <p:spPr>
          <a:xfrm>
            <a:off x="8950072" y="4161575"/>
            <a:ext cx="2650489" cy="19786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000"/>
              </a:lnSpc>
            </a:pPr>
            <a:endParaRPr lang="en-US" altLang="en-US" sz="100"/>
          </a:p>
          <a:p>
            <a:pPr marL="292100" indent="-279400" algn="l" rtl="0" eaLnBrk="0">
              <a:lnSpc>
                <a:spcPct val="100000"/>
              </a:lnSpc>
            </a:pPr>
            <a:r>
              <a:rPr sz="1400" spc="0">
                <a:solidFill>
                  <a:srgbClr val="0570A4">
                    <a:alpha val="100000"/>
                  </a:srgbClr>
                </a:solidFill>
                <a:latin typeface="Wingdings" panose="05000000000000000000"/>
                <a:ea typeface="Wingdings" panose="05000000000000000000"/>
                <a:cs typeface="Wingdings" panose="05000000000000000000"/>
              </a:rPr>
              <a:t>n</a:t>
            </a:r>
            <a:r>
              <a:rPr sz="1400" spc="10">
                <a:solidFill>
                  <a:srgbClr val="0570A4">
                    <a:alpha val="100000"/>
                  </a:srgbClr>
                </a:solidFill>
                <a:latin typeface="Wingdings" panose="05000000000000000000"/>
                <a:ea typeface="Wingdings" panose="05000000000000000000"/>
                <a:cs typeface="Wingdings" panose="05000000000000000000"/>
              </a:rPr>
              <a:t> </a:t>
            </a:r>
            <a:r>
              <a:rPr sz="1400" spc="1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2023年，  创</a:t>
            </a:r>
            <a:r>
              <a:rPr sz="14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新药一级市场投 </a:t>
            </a:r>
            <a:r>
              <a:rPr sz="1400" spc="4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融资总金额达255.4亿美</a:t>
            </a:r>
            <a:r>
              <a:rPr sz="1400" spc="1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元</a:t>
            </a:r>
            <a:r>
              <a:rPr sz="14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， </a:t>
            </a:r>
            <a:r>
              <a:rPr sz="1400" spc="6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同比去年(332 .9亿美元</a:t>
            </a:r>
            <a:r>
              <a:rPr sz="1400" spc="5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)</a:t>
            </a:r>
            <a:r>
              <a:rPr sz="14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下降 </a:t>
            </a:r>
            <a:r>
              <a:rPr sz="1400" spc="-1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23</a:t>
            </a:r>
            <a:r>
              <a:rPr sz="14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.2%</a:t>
            </a:r>
            <a:endParaRPr lang="en-US" altLang="en-US" sz="1400"/>
          </a:p>
          <a:p>
            <a:pPr marL="285115" indent="-272415" algn="l" rtl="0" eaLnBrk="0">
              <a:lnSpc>
                <a:spcPct val="103000"/>
              </a:lnSpc>
              <a:spcBef>
                <a:spcPts val="10"/>
              </a:spcBef>
            </a:pPr>
            <a:r>
              <a:rPr sz="1400" spc="0">
                <a:solidFill>
                  <a:srgbClr val="0570A4">
                    <a:alpha val="100000"/>
                  </a:srgbClr>
                </a:solidFill>
                <a:latin typeface="Wingdings" panose="05000000000000000000"/>
                <a:ea typeface="Wingdings" panose="05000000000000000000"/>
                <a:cs typeface="Wingdings" panose="05000000000000000000"/>
              </a:rPr>
              <a:t>n</a:t>
            </a:r>
            <a:r>
              <a:rPr sz="1400" spc="10">
                <a:solidFill>
                  <a:srgbClr val="0570A4">
                    <a:alpha val="100000"/>
                  </a:srgbClr>
                </a:solidFill>
                <a:latin typeface="Wingdings" panose="05000000000000000000"/>
                <a:ea typeface="Wingdings" panose="05000000000000000000"/>
                <a:cs typeface="Wingdings" panose="05000000000000000000"/>
              </a:rPr>
              <a:t> </a:t>
            </a:r>
            <a:r>
              <a:rPr sz="1400" spc="1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2023年，  国</a:t>
            </a:r>
            <a:r>
              <a:rPr sz="14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内创新药一级市 </a:t>
            </a:r>
            <a:r>
              <a:rPr sz="1400" spc="-3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场融资总金额47.5亿美元，  同</a:t>
            </a:r>
            <a:r>
              <a:rPr sz="14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400" spc="4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比下降31.9%；海外</a:t>
            </a:r>
            <a:r>
              <a:rPr sz="1400" spc="3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融</a:t>
            </a:r>
            <a:r>
              <a:rPr sz="14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资总金 </a:t>
            </a:r>
            <a:r>
              <a:rPr sz="1400" spc="-6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额</a:t>
            </a:r>
            <a:r>
              <a:rPr sz="1400" spc="-4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400" spc="-6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</a:t>
            </a:r>
            <a:r>
              <a:rPr sz="1400" spc="-18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400" spc="-6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</a:t>
            </a:r>
            <a:r>
              <a:rPr sz="1400" spc="-17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400" spc="-6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7</a:t>
            </a:r>
            <a:r>
              <a:rPr sz="1400" spc="-16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400" spc="-6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.</a:t>
            </a:r>
            <a:r>
              <a:rPr sz="1400" spc="-17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400" spc="-6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9</a:t>
            </a:r>
            <a:r>
              <a:rPr sz="1400" spc="-22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400" spc="-6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亿</a:t>
            </a:r>
            <a:r>
              <a:rPr sz="1400" spc="-22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400" spc="-6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美</a:t>
            </a:r>
            <a:r>
              <a:rPr sz="1400" spc="-22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400" spc="-6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元</a:t>
            </a:r>
            <a:r>
              <a:rPr sz="1400" spc="-23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400" spc="-6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，</a:t>
            </a:r>
            <a:r>
              <a:rPr sz="1400" spc="-12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400" spc="-6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同</a:t>
            </a:r>
            <a:r>
              <a:rPr sz="1400" spc="-17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400" spc="-6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比</a:t>
            </a:r>
            <a:r>
              <a:rPr sz="1400" spc="-2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400" spc="-6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下</a:t>
            </a:r>
            <a:r>
              <a:rPr sz="1400" spc="-15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400" spc="-6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降</a:t>
            </a:r>
            <a:r>
              <a:rPr sz="14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400" spc="-1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21</a:t>
            </a:r>
            <a:r>
              <a:rPr sz="14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</a:t>
            </a:r>
            <a:endParaRPr lang="en-US" altLang="en-US" sz="1400"/>
          </a:p>
        </p:txBody>
      </p:sp>
      <p:sp>
        <p:nvSpPr>
          <p:cNvPr id="519" name="textbox 519"/>
          <p:cNvSpPr/>
          <p:nvPr/>
        </p:nvSpPr>
        <p:spPr>
          <a:xfrm>
            <a:off x="8950072" y="1359955"/>
            <a:ext cx="2898139" cy="15519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000"/>
              </a:lnSpc>
            </a:pPr>
            <a:endParaRPr lang="en-US" altLang="en-US" sz="100"/>
          </a:p>
          <a:p>
            <a:pPr marL="286385" indent="-273685" algn="l" rtl="0" eaLnBrk="0">
              <a:lnSpc>
                <a:spcPct val="100000"/>
              </a:lnSpc>
            </a:pPr>
            <a:r>
              <a:rPr sz="1400" spc="0">
                <a:solidFill>
                  <a:srgbClr val="0570A4">
                    <a:alpha val="100000"/>
                  </a:srgbClr>
                </a:solidFill>
                <a:latin typeface="Wingdings" panose="05000000000000000000"/>
                <a:ea typeface="Wingdings" panose="05000000000000000000"/>
                <a:cs typeface="Wingdings" panose="05000000000000000000"/>
              </a:rPr>
              <a:t>n</a:t>
            </a:r>
            <a:r>
              <a:rPr sz="1400" spc="20">
                <a:solidFill>
                  <a:srgbClr val="0570A4">
                    <a:alpha val="100000"/>
                  </a:srgbClr>
                </a:solidFill>
                <a:latin typeface="Wingdings" panose="05000000000000000000"/>
                <a:ea typeface="Wingdings" panose="05000000000000000000"/>
                <a:cs typeface="Wingdings" panose="05000000000000000000"/>
              </a:rPr>
              <a:t> </a:t>
            </a:r>
            <a:r>
              <a:rPr sz="1400" spc="2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2023年 ，创</a:t>
            </a:r>
            <a:r>
              <a:rPr sz="14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新药一级市场投融  </a:t>
            </a:r>
            <a:r>
              <a:rPr sz="1400" spc="6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资事件总计908起，  同比</a:t>
            </a:r>
            <a:r>
              <a:rPr sz="1400" spc="3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去</a:t>
            </a:r>
            <a:r>
              <a:rPr sz="14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年  </a:t>
            </a:r>
            <a:r>
              <a:rPr sz="1400" spc="1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(1</a:t>
            </a:r>
            <a:r>
              <a:rPr sz="14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036起)下降12.4%</a:t>
            </a:r>
            <a:endParaRPr lang="en-US" altLang="en-US" sz="1400"/>
          </a:p>
          <a:p>
            <a:pPr marL="285750" indent="-273050" algn="l" rtl="0" eaLnBrk="0">
              <a:lnSpc>
                <a:spcPct val="103000"/>
              </a:lnSpc>
              <a:spcBef>
                <a:spcPts val="55"/>
              </a:spcBef>
            </a:pPr>
            <a:r>
              <a:rPr sz="1400" spc="0">
                <a:solidFill>
                  <a:srgbClr val="0570A4">
                    <a:alpha val="100000"/>
                  </a:srgbClr>
                </a:solidFill>
                <a:latin typeface="Wingdings" panose="05000000000000000000"/>
                <a:ea typeface="Wingdings" panose="05000000000000000000"/>
                <a:cs typeface="Wingdings" panose="05000000000000000000"/>
              </a:rPr>
              <a:t>n</a:t>
            </a:r>
            <a:r>
              <a:rPr sz="1400" spc="-20">
                <a:solidFill>
                  <a:srgbClr val="0570A4">
                    <a:alpha val="100000"/>
                  </a:srgbClr>
                </a:solidFill>
                <a:latin typeface="Wingdings" panose="05000000000000000000"/>
                <a:ea typeface="Wingdings" panose="05000000000000000000"/>
                <a:cs typeface="Wingdings" panose="05000000000000000000"/>
              </a:rPr>
              <a:t> </a:t>
            </a:r>
            <a:r>
              <a:rPr sz="1400" spc="-2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2023年，  国内创</a:t>
            </a:r>
            <a:r>
              <a:rPr sz="14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新药一级市场  </a:t>
            </a:r>
            <a:r>
              <a:rPr sz="1400" spc="-6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融资事件400起，  同比下降20</a:t>
            </a:r>
            <a:r>
              <a:rPr sz="14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%；  </a:t>
            </a:r>
            <a:r>
              <a:rPr sz="1400" spc="-4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海外融资事件508起，  </a:t>
            </a:r>
            <a:r>
              <a:rPr sz="14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同比下降  </a:t>
            </a:r>
            <a:r>
              <a:rPr sz="1400" spc="1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5.2</a:t>
            </a:r>
            <a:r>
              <a:rPr sz="14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</a:t>
            </a:r>
            <a:endParaRPr lang="en-US" altLang="en-US" sz="1400"/>
          </a:p>
        </p:txBody>
      </p:sp>
      <p:sp>
        <p:nvSpPr>
          <p:cNvPr id="520" name="textbox 520"/>
          <p:cNvSpPr/>
          <p:nvPr/>
        </p:nvSpPr>
        <p:spPr>
          <a:xfrm>
            <a:off x="412089" y="215366"/>
            <a:ext cx="10230484" cy="4279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3165"/>
              </a:lnSpc>
            </a:pPr>
            <a:r>
              <a:rPr sz="2300" spc="50">
                <a:ln w="6350" cap="flat" cmpd="sng">
                  <a:solidFill>
                    <a:srgbClr val="0C6B9D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C6B9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2023年创新药一级市场融资热度仍呈下降趋势</a:t>
            </a:r>
            <a:r>
              <a:rPr sz="2300" spc="50">
                <a:solidFill>
                  <a:srgbClr val="0C6B9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2300" spc="50">
                <a:ln w="6350" cap="flat" cmpd="sng">
                  <a:solidFill>
                    <a:srgbClr val="0C6B9D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C6B9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，</a:t>
            </a:r>
            <a:r>
              <a:rPr sz="2300" spc="50">
                <a:solidFill>
                  <a:srgbClr val="0C6B9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</a:t>
            </a:r>
            <a:r>
              <a:rPr sz="2300" spc="50">
                <a:ln w="6350" cap="flat" cmpd="sng">
                  <a:solidFill>
                    <a:srgbClr val="0C6B9D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C6B9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融资金额同比降幅达23</a:t>
            </a:r>
            <a:r>
              <a:rPr sz="2300" spc="20">
                <a:ln w="6350" cap="flat" cmpd="sng">
                  <a:solidFill>
                    <a:srgbClr val="0C6B9D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C6B9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.</a:t>
            </a:r>
            <a:r>
              <a:rPr sz="2300" spc="0">
                <a:ln w="6350" cap="flat" cmpd="sng">
                  <a:solidFill>
                    <a:srgbClr val="0C6B9D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C6B9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2%</a:t>
            </a:r>
            <a:endParaRPr lang="en-US" altLang="en-US" sz="2300"/>
          </a:p>
        </p:txBody>
      </p:sp>
      <p:sp>
        <p:nvSpPr>
          <p:cNvPr id="521" name="rect"/>
          <p:cNvSpPr/>
          <p:nvPr/>
        </p:nvSpPr>
        <p:spPr>
          <a:xfrm>
            <a:off x="853338" y="4862448"/>
            <a:ext cx="90030" cy="655954"/>
          </a:xfrm>
          <a:prstGeom prst="rect">
            <a:avLst/>
          </a:prstGeom>
          <a:solidFill>
            <a:srgbClr val="0C6B9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522" name="picture 5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826935" y="4147540"/>
            <a:ext cx="349961" cy="904607"/>
          </a:xfrm>
          <a:prstGeom prst="rect">
            <a:avLst/>
          </a:prstGeom>
        </p:spPr>
      </p:pic>
      <p:sp>
        <p:nvSpPr>
          <p:cNvPr id="523" name="rect"/>
          <p:cNvSpPr/>
          <p:nvPr/>
        </p:nvSpPr>
        <p:spPr>
          <a:xfrm>
            <a:off x="3424745" y="5119535"/>
            <a:ext cx="90030" cy="398868"/>
          </a:xfrm>
          <a:prstGeom prst="rect">
            <a:avLst/>
          </a:prstGeom>
          <a:solidFill>
            <a:srgbClr val="0C6B9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24" name="rect"/>
          <p:cNvSpPr/>
          <p:nvPr/>
        </p:nvSpPr>
        <p:spPr>
          <a:xfrm>
            <a:off x="1817611" y="5109032"/>
            <a:ext cx="90030" cy="409371"/>
          </a:xfrm>
          <a:prstGeom prst="rect">
            <a:avLst/>
          </a:prstGeom>
          <a:solidFill>
            <a:srgbClr val="0C6B9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25" name="rect"/>
          <p:cNvSpPr/>
          <p:nvPr/>
        </p:nvSpPr>
        <p:spPr>
          <a:xfrm>
            <a:off x="2781896" y="5154028"/>
            <a:ext cx="90030" cy="364375"/>
          </a:xfrm>
          <a:prstGeom prst="rect">
            <a:avLst/>
          </a:prstGeom>
          <a:solidFill>
            <a:srgbClr val="0C6B9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26" name="rect"/>
          <p:cNvSpPr/>
          <p:nvPr/>
        </p:nvSpPr>
        <p:spPr>
          <a:xfrm>
            <a:off x="4067593" y="5084660"/>
            <a:ext cx="90030" cy="433742"/>
          </a:xfrm>
          <a:prstGeom prst="rect">
            <a:avLst/>
          </a:prstGeom>
          <a:solidFill>
            <a:srgbClr val="0C6B9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527" name="picture 52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148397" y="5007838"/>
            <a:ext cx="3242729" cy="189192"/>
          </a:xfrm>
          <a:prstGeom prst="rect">
            <a:avLst/>
          </a:prstGeom>
        </p:spPr>
      </p:pic>
      <p:pic>
        <p:nvPicPr>
          <p:cNvPr id="528" name="picture 52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4362640" y="5129821"/>
            <a:ext cx="349935" cy="61811"/>
          </a:xfrm>
          <a:prstGeom prst="rect">
            <a:avLst/>
          </a:prstGeom>
        </p:spPr>
      </p:pic>
      <p:sp>
        <p:nvSpPr>
          <p:cNvPr id="529" name="rect"/>
          <p:cNvSpPr/>
          <p:nvPr/>
        </p:nvSpPr>
        <p:spPr>
          <a:xfrm>
            <a:off x="4710455" y="5250040"/>
            <a:ext cx="90030" cy="268363"/>
          </a:xfrm>
          <a:prstGeom prst="rect">
            <a:avLst/>
          </a:prstGeom>
          <a:solidFill>
            <a:srgbClr val="0C6B9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30" name="rect"/>
          <p:cNvSpPr/>
          <p:nvPr/>
        </p:nvSpPr>
        <p:spPr>
          <a:xfrm>
            <a:off x="5353303" y="5155679"/>
            <a:ext cx="90030" cy="362724"/>
          </a:xfrm>
          <a:prstGeom prst="rect">
            <a:avLst/>
          </a:prstGeom>
          <a:solidFill>
            <a:srgbClr val="0C6B9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31" name="rect"/>
          <p:cNvSpPr/>
          <p:nvPr/>
        </p:nvSpPr>
        <p:spPr>
          <a:xfrm>
            <a:off x="7281862" y="5071135"/>
            <a:ext cx="90030" cy="447268"/>
          </a:xfrm>
          <a:prstGeom prst="rect">
            <a:avLst/>
          </a:prstGeom>
          <a:solidFill>
            <a:srgbClr val="0C6B9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32" name="rect"/>
          <p:cNvSpPr/>
          <p:nvPr/>
        </p:nvSpPr>
        <p:spPr>
          <a:xfrm>
            <a:off x="6317576" y="4930609"/>
            <a:ext cx="90030" cy="587793"/>
          </a:xfrm>
          <a:prstGeom prst="rect">
            <a:avLst/>
          </a:prstGeom>
          <a:solidFill>
            <a:srgbClr val="0C6B9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533" name="picture 533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4684039" y="4864176"/>
            <a:ext cx="3564230" cy="399782"/>
          </a:xfrm>
          <a:prstGeom prst="rect">
            <a:avLst/>
          </a:prstGeom>
        </p:spPr>
      </p:pic>
      <p:pic>
        <p:nvPicPr>
          <p:cNvPr id="534" name="picture 534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925830" y="4316094"/>
            <a:ext cx="19050" cy="209550"/>
          </a:xfrm>
          <a:prstGeom prst="rect">
            <a:avLst/>
          </a:prstGeom>
        </p:spPr>
      </p:pic>
      <p:pic>
        <p:nvPicPr>
          <p:cNvPr id="535" name="picture 535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1600000">
            <a:off x="932789" y="4247946"/>
            <a:ext cx="363867" cy="328244"/>
          </a:xfrm>
          <a:prstGeom prst="rect">
            <a:avLst/>
          </a:prstGeom>
        </p:spPr>
      </p:pic>
      <p:sp>
        <p:nvSpPr>
          <p:cNvPr id="536" name="textbox 536"/>
          <p:cNvSpPr/>
          <p:nvPr/>
        </p:nvSpPr>
        <p:spPr>
          <a:xfrm>
            <a:off x="959764" y="4068066"/>
            <a:ext cx="2056764" cy="3556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433705" algn="l" rtl="0" eaLnBrk="0">
              <a:lnSpc>
                <a:spcPts val="1360"/>
              </a:lnSpc>
            </a:pPr>
            <a:r>
              <a:rPr sz="1000" spc="5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2022年1月 </a:t>
            </a:r>
            <a:r>
              <a:rPr sz="10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Altos</a:t>
            </a:r>
            <a:r>
              <a:rPr sz="1000" spc="5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0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Labs</a:t>
            </a:r>
            <a:r>
              <a:rPr sz="1000" spc="5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0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A</a:t>
            </a:r>
            <a:r>
              <a:rPr sz="1000" spc="4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轮</a:t>
            </a:r>
            <a:endParaRPr lang="en-US" altLang="en-US" sz="1000"/>
          </a:p>
          <a:p>
            <a:pPr marL="12700" algn="l" rtl="0" eaLnBrk="0">
              <a:lnSpc>
                <a:spcPct val="96000"/>
              </a:lnSpc>
              <a:spcBef>
                <a:spcPts val="85"/>
              </a:spcBef>
            </a:pPr>
            <a:r>
              <a:rPr sz="800" spc="3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63         </a:t>
            </a:r>
            <a:r>
              <a:rPr sz="1000" spc="3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融资30亿</a:t>
            </a:r>
            <a:r>
              <a:rPr sz="1000" spc="1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美</a:t>
            </a:r>
            <a:r>
              <a:rPr sz="10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元</a:t>
            </a:r>
            <a:endParaRPr lang="en-US" altLang="en-US" sz="1000"/>
          </a:p>
        </p:txBody>
      </p:sp>
      <p:sp>
        <p:nvSpPr>
          <p:cNvPr id="537" name="textbox 537"/>
          <p:cNvSpPr/>
          <p:nvPr/>
        </p:nvSpPr>
        <p:spPr>
          <a:xfrm>
            <a:off x="5330202" y="4948479"/>
            <a:ext cx="1607185" cy="4286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000"/>
              </a:lnSpc>
            </a:pPr>
            <a:endParaRPr lang="en-US" altLang="en-US" sz="100"/>
          </a:p>
          <a:p>
            <a:pPr marL="12700" algn="l" rtl="0" eaLnBrk="0">
              <a:lnSpc>
                <a:spcPct val="94000"/>
              </a:lnSpc>
            </a:pPr>
            <a:r>
              <a:rPr sz="800" spc="2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r>
              <a:rPr sz="800" spc="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8</a:t>
            </a:r>
            <a:endParaRPr lang="en-US" altLang="en-US" sz="800"/>
          </a:p>
          <a:p>
            <a:pPr algn="l" rtl="0" eaLnBrk="0">
              <a:lnSpc>
                <a:spcPct val="105000"/>
              </a:lnSpc>
            </a:pPr>
            <a:endParaRPr lang="en-US" altLang="en-US" sz="900"/>
          </a:p>
          <a:p>
            <a:pPr marL="251460" algn="l" rtl="0" eaLnBrk="0">
              <a:lnSpc>
                <a:spcPts val="1130"/>
              </a:lnSpc>
              <a:spcBef>
                <a:spcPts val="5"/>
              </a:spcBef>
            </a:pPr>
            <a:r>
              <a:rPr sz="1300" spc="20" baseline="1000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5</a:t>
            </a:r>
            <a:r>
              <a:rPr sz="800" spc="2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     </a:t>
            </a:r>
            <a:r>
              <a:rPr sz="1300" spc="20" baseline="-200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4</a:t>
            </a:r>
            <a:r>
              <a:rPr sz="800" spc="2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     5        </a:t>
            </a:r>
            <a:r>
              <a:rPr sz="1300" spc="0" baseline="600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5</a:t>
            </a:r>
            <a:r>
              <a:rPr sz="800" spc="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     </a:t>
            </a:r>
            <a:r>
              <a:rPr sz="1300" spc="0" baseline="-600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4</a:t>
            </a:r>
            <a:endParaRPr lang="en-US" altLang="en-US" sz="845"/>
          </a:p>
        </p:txBody>
      </p:sp>
      <p:sp>
        <p:nvSpPr>
          <p:cNvPr id="538" name="textbox 538"/>
          <p:cNvSpPr/>
          <p:nvPr/>
        </p:nvSpPr>
        <p:spPr>
          <a:xfrm>
            <a:off x="79768" y="6516065"/>
            <a:ext cx="2073275" cy="3105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120"/>
              </a:lnSpc>
            </a:pPr>
            <a:r>
              <a:rPr sz="800" spc="50">
                <a:solidFill>
                  <a:srgbClr val="80808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数据说明：  数据截至2023.12</a:t>
            </a:r>
            <a:r>
              <a:rPr sz="800" spc="40">
                <a:solidFill>
                  <a:srgbClr val="80808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.</a:t>
            </a:r>
            <a:r>
              <a:rPr sz="800" spc="0">
                <a:solidFill>
                  <a:srgbClr val="80808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31</a:t>
            </a:r>
            <a:endParaRPr lang="en-US" altLang="en-US" sz="800"/>
          </a:p>
          <a:p>
            <a:pPr marL="12700" algn="l" rtl="0" eaLnBrk="0">
              <a:lnSpc>
                <a:spcPts val="1120"/>
              </a:lnSpc>
            </a:pPr>
            <a:r>
              <a:rPr sz="800" spc="90">
                <a:solidFill>
                  <a:srgbClr val="80808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数据来源：  医药魔方</a:t>
            </a:r>
            <a:r>
              <a:rPr sz="800" spc="0">
                <a:solidFill>
                  <a:srgbClr val="80808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MedAlpha</a:t>
            </a:r>
            <a:r>
              <a:rPr sz="800" spc="90">
                <a:solidFill>
                  <a:srgbClr val="80808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®数据</a:t>
            </a:r>
            <a:r>
              <a:rPr sz="800" spc="50">
                <a:solidFill>
                  <a:srgbClr val="80808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库</a:t>
            </a:r>
            <a:endParaRPr lang="en-US" altLang="en-US" sz="800"/>
          </a:p>
        </p:txBody>
      </p:sp>
      <p:sp>
        <p:nvSpPr>
          <p:cNvPr id="539" name="textbox 539"/>
          <p:cNvSpPr/>
          <p:nvPr/>
        </p:nvSpPr>
        <p:spPr>
          <a:xfrm>
            <a:off x="7117956" y="1536471"/>
            <a:ext cx="904239" cy="5740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000"/>
              </a:lnSpc>
            </a:pPr>
            <a:endParaRPr lang="en-US" altLang="en-US" sz="100"/>
          </a:p>
          <a:p>
            <a:pPr marL="128270" algn="l" rtl="0" eaLnBrk="0">
              <a:lnSpc>
                <a:spcPct val="93000"/>
              </a:lnSpc>
            </a:pPr>
            <a:r>
              <a:rPr sz="800" spc="3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5</a:t>
            </a:r>
            <a:r>
              <a:rPr sz="800" spc="1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</a:t>
            </a:r>
            <a:endParaRPr lang="en-US" altLang="en-US" sz="800"/>
          </a:p>
          <a:p>
            <a:pPr marL="438785" algn="l" rtl="0" eaLnBrk="0">
              <a:lnSpc>
                <a:spcPts val="1025"/>
              </a:lnSpc>
              <a:spcBef>
                <a:spcPts val="470"/>
              </a:spcBef>
            </a:pPr>
            <a:r>
              <a:rPr sz="1300" spc="20" baseline="20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42</a:t>
            </a:r>
            <a:r>
              <a:rPr sz="800" spc="2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   </a:t>
            </a:r>
            <a:r>
              <a:rPr sz="1300" spc="0" baseline="-60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41</a:t>
            </a:r>
            <a:endParaRPr lang="en-US" altLang="en-US" sz="845"/>
          </a:p>
          <a:p>
            <a:pPr marL="651510" algn="l" rtl="0" eaLnBrk="0">
              <a:lnSpc>
                <a:spcPct val="88000"/>
              </a:lnSpc>
              <a:spcBef>
                <a:spcPts val="5"/>
              </a:spcBef>
            </a:pPr>
            <a:r>
              <a:rPr sz="800" spc="3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</a:t>
            </a:r>
            <a:r>
              <a:rPr sz="800" spc="2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6</a:t>
            </a:r>
            <a:endParaRPr lang="en-US" altLang="en-US" sz="800"/>
          </a:p>
          <a:p>
            <a:pPr marL="12700" algn="l" rtl="0" eaLnBrk="0">
              <a:lnSpc>
                <a:spcPts val="1080"/>
              </a:lnSpc>
            </a:pPr>
            <a:r>
              <a:rPr sz="1300" spc="20" baseline="40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31</a:t>
            </a:r>
            <a:r>
              <a:rPr sz="800" spc="2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</a:t>
            </a:r>
            <a:r>
              <a:rPr sz="8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</a:t>
            </a:r>
            <a:r>
              <a:rPr sz="1300" spc="0" baseline="-40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30</a:t>
            </a:r>
            <a:endParaRPr lang="en-US" altLang="en-US" sz="845"/>
          </a:p>
        </p:txBody>
      </p:sp>
      <p:sp>
        <p:nvSpPr>
          <p:cNvPr id="540" name="textbox 540"/>
          <p:cNvSpPr/>
          <p:nvPr/>
        </p:nvSpPr>
        <p:spPr>
          <a:xfrm>
            <a:off x="4246207" y="1536471"/>
            <a:ext cx="902335" cy="5486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000"/>
              </a:lnSpc>
            </a:pPr>
            <a:endParaRPr lang="en-US" altLang="en-US" sz="100"/>
          </a:p>
          <a:p>
            <a:pPr marL="12700" algn="l" rtl="0" eaLnBrk="0">
              <a:lnSpc>
                <a:spcPct val="74000"/>
              </a:lnSpc>
            </a:pPr>
            <a:r>
              <a:rPr sz="700" spc="8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5</a:t>
            </a:r>
            <a:r>
              <a:rPr sz="700" spc="7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</a:t>
            </a:r>
            <a:endParaRPr lang="en-US" altLang="en-US" sz="700"/>
          </a:p>
          <a:p>
            <a:pPr marL="436880" algn="l" rtl="0" eaLnBrk="0">
              <a:lnSpc>
                <a:spcPct val="90000"/>
              </a:lnSpc>
              <a:spcBef>
                <a:spcPts val="10"/>
              </a:spcBef>
            </a:pPr>
            <a:r>
              <a:rPr sz="700" spc="12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4</a:t>
            </a:r>
            <a:r>
              <a:rPr sz="700" spc="1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7</a:t>
            </a:r>
            <a:endParaRPr lang="en-US" altLang="en-US" sz="700"/>
          </a:p>
          <a:p>
            <a:pPr marL="124460" algn="l" rtl="0" eaLnBrk="0">
              <a:lnSpc>
                <a:spcPts val="1125"/>
              </a:lnSpc>
              <a:spcBef>
                <a:spcPts val="835"/>
              </a:spcBef>
            </a:pPr>
            <a:r>
              <a:rPr sz="1200" spc="20" baseline="250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37</a:t>
            </a:r>
            <a:r>
              <a:rPr sz="700" spc="2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</a:t>
            </a:r>
            <a:r>
              <a:rPr sz="1200" spc="20" baseline="-140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34</a:t>
            </a:r>
            <a:r>
              <a:rPr sz="700" spc="2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        </a:t>
            </a:r>
            <a:r>
              <a:rPr sz="1200" spc="10" baseline="-10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</a:t>
            </a:r>
            <a:r>
              <a:rPr sz="1200" spc="0" baseline="-10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5</a:t>
            </a:r>
            <a:endParaRPr lang="en-US" altLang="en-US" sz="780"/>
          </a:p>
          <a:p>
            <a:pPr marL="649605" algn="l" rtl="0" eaLnBrk="0">
              <a:lnSpc>
                <a:spcPct val="92000"/>
              </a:lnSpc>
              <a:spcBef>
                <a:spcPct val="0"/>
              </a:spcBef>
            </a:pPr>
            <a:r>
              <a:rPr sz="700" spc="9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</a:t>
            </a:r>
            <a:r>
              <a:rPr sz="700" spc="8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endParaRPr lang="en-US" altLang="en-US" sz="700"/>
          </a:p>
        </p:txBody>
      </p:sp>
      <p:sp>
        <p:nvSpPr>
          <p:cNvPr id="541" name="textbox 541"/>
          <p:cNvSpPr/>
          <p:nvPr/>
        </p:nvSpPr>
        <p:spPr>
          <a:xfrm>
            <a:off x="5375909" y="3875735"/>
            <a:ext cx="3007995" cy="1733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266700" algn="l" rtl="0" eaLnBrk="0">
              <a:lnSpc>
                <a:spcPts val="1160"/>
              </a:lnSpc>
              <a:tabLst>
                <a:tab pos="312420"/>
              </a:tabLst>
            </a:pPr>
            <a:r>
              <a:rPr sz="800" spc="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	</a:t>
            </a:r>
            <a:r>
              <a:rPr sz="800" spc="4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国内                国外                全球融资总额</a:t>
            </a:r>
            <a:r>
              <a:rPr sz="800" spc="3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800" spc="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(亿美元)</a:t>
            </a:r>
            <a:endParaRPr lang="en-US" altLang="en-US" sz="800"/>
          </a:p>
        </p:txBody>
      </p:sp>
      <p:pic>
        <p:nvPicPr>
          <p:cNvPr id="542" name="picture 542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21600000">
            <a:off x="6824420" y="3949382"/>
            <a:ext cx="282423" cy="28575"/>
          </a:xfrm>
          <a:prstGeom prst="rect">
            <a:avLst/>
          </a:prstGeom>
        </p:spPr>
      </p:pic>
      <p:sp>
        <p:nvSpPr>
          <p:cNvPr id="543" name="path"/>
          <p:cNvSpPr/>
          <p:nvPr/>
        </p:nvSpPr>
        <p:spPr>
          <a:xfrm>
            <a:off x="6062979" y="3926522"/>
            <a:ext cx="254000" cy="74295"/>
          </a:xfrm>
          <a:custGeom>
            <a:rect l="0" t="0" r="0" b="0"/>
            <a:pathLst>
              <a:path w="400" h="117">
                <a:moveTo>
                  <a:pt x="0" y="0"/>
                </a:moveTo>
                <a:lnTo>
                  <a:pt x="400" y="0"/>
                </a:lnTo>
                <a:lnTo>
                  <a:pt x="400" y="117"/>
                </a:lnTo>
                <a:lnTo>
                  <a:pt x="0" y="117"/>
                </a:lnTo>
                <a:lnTo>
                  <a:pt x="0" y="0"/>
                </a:lnTo>
                <a:close/>
              </a:path>
            </a:pathLst>
          </a:custGeom>
          <a:solidFill>
            <a:srgbClr val="0C6B9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44" name="path"/>
          <p:cNvSpPr/>
          <p:nvPr/>
        </p:nvSpPr>
        <p:spPr>
          <a:xfrm>
            <a:off x="5388609" y="3926522"/>
            <a:ext cx="254000" cy="74295"/>
          </a:xfrm>
          <a:custGeom>
            <a:rect l="0" t="0" r="0" b="0"/>
            <a:pathLst>
              <a:path w="400" h="117">
                <a:moveTo>
                  <a:pt x="0" y="0"/>
                </a:moveTo>
                <a:lnTo>
                  <a:pt x="400" y="0"/>
                </a:lnTo>
                <a:lnTo>
                  <a:pt x="400" y="117"/>
                </a:lnTo>
                <a:lnTo>
                  <a:pt x="0" y="117"/>
                </a:lnTo>
                <a:lnTo>
                  <a:pt x="0" y="0"/>
                </a:lnTo>
                <a:close/>
              </a:path>
            </a:pathLst>
          </a:custGeom>
          <a:solidFill>
            <a:srgbClr val="A6A6A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45" name="textbox 545"/>
          <p:cNvSpPr/>
          <p:nvPr/>
        </p:nvSpPr>
        <p:spPr>
          <a:xfrm>
            <a:off x="2969120" y="1254683"/>
            <a:ext cx="582930" cy="7899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000"/>
              </a:lnSpc>
            </a:pPr>
            <a:endParaRPr lang="en-US" altLang="en-US" sz="100"/>
          </a:p>
          <a:p>
            <a:pPr marL="442595" algn="l" rtl="0" eaLnBrk="0">
              <a:lnSpc>
                <a:spcPct val="93000"/>
              </a:lnSpc>
            </a:pPr>
            <a:r>
              <a:rPr sz="800" spc="4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6</a:t>
            </a:r>
            <a:r>
              <a:rPr sz="800" spc="2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</a:t>
            </a:r>
            <a:endParaRPr lang="en-US" altLang="en-US" sz="800"/>
          </a:p>
          <a:p>
            <a:pPr marL="12700" algn="l" rtl="0" eaLnBrk="0">
              <a:lnSpc>
                <a:spcPct val="94000"/>
              </a:lnSpc>
              <a:spcBef>
                <a:spcPts val="1145"/>
              </a:spcBef>
            </a:pPr>
            <a:r>
              <a:rPr sz="800" spc="3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5</a:t>
            </a:r>
            <a:r>
              <a:rPr sz="800" spc="1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endParaRPr lang="en-US" altLang="en-US" sz="800"/>
          </a:p>
          <a:p>
            <a:pPr marL="330200" algn="l" rtl="0" eaLnBrk="0">
              <a:lnSpc>
                <a:spcPct val="89000"/>
              </a:lnSpc>
              <a:spcBef>
                <a:spcPts val="1325"/>
              </a:spcBef>
            </a:pPr>
            <a:r>
              <a:rPr sz="800" spc="3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</a:t>
            </a:r>
            <a:r>
              <a:rPr sz="800" spc="2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8</a:t>
            </a:r>
            <a:endParaRPr lang="en-US" altLang="en-US" sz="800"/>
          </a:p>
          <a:p>
            <a:pPr marL="124460" algn="l" rtl="0" eaLnBrk="0">
              <a:lnSpc>
                <a:spcPct val="93000"/>
              </a:lnSpc>
              <a:spcBef>
                <a:spcPts val="5"/>
              </a:spcBef>
            </a:pPr>
            <a:r>
              <a:rPr sz="800" spc="3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</a:t>
            </a:r>
            <a:r>
              <a:rPr sz="800" spc="2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</a:t>
            </a:r>
            <a:endParaRPr lang="en-US" altLang="en-US" sz="800"/>
          </a:p>
        </p:txBody>
      </p:sp>
      <p:sp>
        <p:nvSpPr>
          <p:cNvPr id="546" name="rect"/>
          <p:cNvSpPr/>
          <p:nvPr/>
        </p:nvSpPr>
        <p:spPr>
          <a:xfrm>
            <a:off x="1703273" y="5401614"/>
            <a:ext cx="90030" cy="116789"/>
          </a:xfrm>
          <a:prstGeom prst="rect">
            <a:avLst/>
          </a:prstGeom>
          <a:solidFill>
            <a:srgbClr val="A6A6A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47" name="rect"/>
          <p:cNvSpPr/>
          <p:nvPr/>
        </p:nvSpPr>
        <p:spPr>
          <a:xfrm>
            <a:off x="2988970" y="5378005"/>
            <a:ext cx="90030" cy="140398"/>
          </a:xfrm>
          <a:prstGeom prst="rect">
            <a:avLst/>
          </a:prstGeom>
          <a:solidFill>
            <a:srgbClr val="A6A6A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48" name="rect"/>
          <p:cNvSpPr/>
          <p:nvPr/>
        </p:nvSpPr>
        <p:spPr>
          <a:xfrm>
            <a:off x="3310394" y="5439917"/>
            <a:ext cx="90030" cy="78485"/>
          </a:xfrm>
          <a:prstGeom prst="rect">
            <a:avLst/>
          </a:prstGeom>
          <a:solidFill>
            <a:srgbClr val="A6A6A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49" name="rect"/>
          <p:cNvSpPr/>
          <p:nvPr/>
        </p:nvSpPr>
        <p:spPr>
          <a:xfrm>
            <a:off x="2024697" y="5427192"/>
            <a:ext cx="90030" cy="91211"/>
          </a:xfrm>
          <a:prstGeom prst="rect">
            <a:avLst/>
          </a:prstGeom>
          <a:solidFill>
            <a:srgbClr val="A6A6A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50" name="rect"/>
          <p:cNvSpPr/>
          <p:nvPr/>
        </p:nvSpPr>
        <p:spPr>
          <a:xfrm>
            <a:off x="2667546" y="5419268"/>
            <a:ext cx="90030" cy="99135"/>
          </a:xfrm>
          <a:prstGeom prst="rect">
            <a:avLst/>
          </a:prstGeom>
          <a:solidFill>
            <a:srgbClr val="A6A6A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51" name="rect"/>
          <p:cNvSpPr/>
          <p:nvPr/>
        </p:nvSpPr>
        <p:spPr>
          <a:xfrm>
            <a:off x="3953255" y="5420410"/>
            <a:ext cx="90030" cy="97993"/>
          </a:xfrm>
          <a:prstGeom prst="rect">
            <a:avLst/>
          </a:prstGeom>
          <a:solidFill>
            <a:srgbClr val="A6A6A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52" name="rect"/>
          <p:cNvSpPr/>
          <p:nvPr/>
        </p:nvSpPr>
        <p:spPr>
          <a:xfrm>
            <a:off x="4274680" y="5365076"/>
            <a:ext cx="90030" cy="153327"/>
          </a:xfrm>
          <a:prstGeom prst="rect">
            <a:avLst/>
          </a:prstGeom>
          <a:solidFill>
            <a:srgbClr val="A6A6A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53" name="rect"/>
          <p:cNvSpPr/>
          <p:nvPr/>
        </p:nvSpPr>
        <p:spPr>
          <a:xfrm>
            <a:off x="3631831" y="5493092"/>
            <a:ext cx="90030" cy="25311"/>
          </a:xfrm>
          <a:prstGeom prst="rect">
            <a:avLst/>
          </a:prstGeom>
          <a:solidFill>
            <a:srgbClr val="A6A6A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54" name="rect"/>
          <p:cNvSpPr/>
          <p:nvPr/>
        </p:nvSpPr>
        <p:spPr>
          <a:xfrm>
            <a:off x="1174762" y="5096319"/>
            <a:ext cx="90030" cy="422071"/>
          </a:xfrm>
          <a:prstGeom prst="rect">
            <a:avLst/>
          </a:prstGeom>
          <a:solidFill>
            <a:srgbClr val="0C6B9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55" name="rect"/>
          <p:cNvSpPr/>
          <p:nvPr/>
        </p:nvSpPr>
        <p:spPr>
          <a:xfrm>
            <a:off x="2346121" y="5423166"/>
            <a:ext cx="90030" cy="95237"/>
          </a:xfrm>
          <a:prstGeom prst="rect">
            <a:avLst/>
          </a:prstGeom>
          <a:solidFill>
            <a:srgbClr val="A6A6A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56" name="rect"/>
          <p:cNvSpPr/>
          <p:nvPr/>
        </p:nvSpPr>
        <p:spPr>
          <a:xfrm>
            <a:off x="1060411" y="5425694"/>
            <a:ext cx="90030" cy="92709"/>
          </a:xfrm>
          <a:prstGeom prst="rect">
            <a:avLst/>
          </a:prstGeom>
          <a:solidFill>
            <a:srgbClr val="A6A6A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57" name="rect"/>
          <p:cNvSpPr/>
          <p:nvPr/>
        </p:nvSpPr>
        <p:spPr>
          <a:xfrm>
            <a:off x="738987" y="5311394"/>
            <a:ext cx="90030" cy="207009"/>
          </a:xfrm>
          <a:prstGeom prst="rect">
            <a:avLst/>
          </a:prstGeom>
          <a:solidFill>
            <a:srgbClr val="A6A6A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58" name="rect"/>
          <p:cNvSpPr/>
          <p:nvPr/>
        </p:nvSpPr>
        <p:spPr>
          <a:xfrm>
            <a:off x="1381836" y="5341797"/>
            <a:ext cx="90030" cy="176605"/>
          </a:xfrm>
          <a:prstGeom prst="rect">
            <a:avLst/>
          </a:prstGeom>
          <a:solidFill>
            <a:srgbClr val="A6A6A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59" name="rect"/>
          <p:cNvSpPr/>
          <p:nvPr/>
        </p:nvSpPr>
        <p:spPr>
          <a:xfrm>
            <a:off x="1496187" y="5184825"/>
            <a:ext cx="90030" cy="333578"/>
          </a:xfrm>
          <a:prstGeom prst="rect">
            <a:avLst/>
          </a:prstGeom>
          <a:solidFill>
            <a:srgbClr val="0C6B9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60" name="rect"/>
          <p:cNvSpPr/>
          <p:nvPr/>
        </p:nvSpPr>
        <p:spPr>
          <a:xfrm>
            <a:off x="2139035" y="5172493"/>
            <a:ext cx="90030" cy="345909"/>
          </a:xfrm>
          <a:prstGeom prst="rect">
            <a:avLst/>
          </a:prstGeom>
          <a:solidFill>
            <a:srgbClr val="0C6B9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61" name="rect"/>
          <p:cNvSpPr/>
          <p:nvPr/>
        </p:nvSpPr>
        <p:spPr>
          <a:xfrm>
            <a:off x="3746169" y="5150992"/>
            <a:ext cx="90030" cy="367410"/>
          </a:xfrm>
          <a:prstGeom prst="rect">
            <a:avLst/>
          </a:prstGeom>
          <a:solidFill>
            <a:srgbClr val="0C6B9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62" name="rect"/>
          <p:cNvSpPr/>
          <p:nvPr/>
        </p:nvSpPr>
        <p:spPr>
          <a:xfrm>
            <a:off x="4389018" y="5270690"/>
            <a:ext cx="90030" cy="247713"/>
          </a:xfrm>
          <a:prstGeom prst="rect">
            <a:avLst/>
          </a:prstGeom>
          <a:solidFill>
            <a:srgbClr val="0C6B9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63" name="rect"/>
          <p:cNvSpPr/>
          <p:nvPr/>
        </p:nvSpPr>
        <p:spPr>
          <a:xfrm>
            <a:off x="2460459" y="5129288"/>
            <a:ext cx="90030" cy="389115"/>
          </a:xfrm>
          <a:prstGeom prst="rect">
            <a:avLst/>
          </a:prstGeom>
          <a:solidFill>
            <a:srgbClr val="0C6B9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64" name="rect"/>
          <p:cNvSpPr/>
          <p:nvPr/>
        </p:nvSpPr>
        <p:spPr>
          <a:xfrm>
            <a:off x="3103321" y="5299163"/>
            <a:ext cx="90030" cy="219240"/>
          </a:xfrm>
          <a:prstGeom prst="rect">
            <a:avLst/>
          </a:prstGeom>
          <a:solidFill>
            <a:srgbClr val="0C6B9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65" name="rect"/>
          <p:cNvSpPr/>
          <p:nvPr/>
        </p:nvSpPr>
        <p:spPr>
          <a:xfrm>
            <a:off x="5238953" y="5458092"/>
            <a:ext cx="90030" cy="60311"/>
          </a:xfrm>
          <a:prstGeom prst="rect">
            <a:avLst/>
          </a:prstGeom>
          <a:solidFill>
            <a:srgbClr val="A6A6A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66" name="rect"/>
          <p:cNvSpPr/>
          <p:nvPr/>
        </p:nvSpPr>
        <p:spPr>
          <a:xfrm>
            <a:off x="5560390" y="5412574"/>
            <a:ext cx="90030" cy="105829"/>
          </a:xfrm>
          <a:prstGeom prst="rect">
            <a:avLst/>
          </a:prstGeom>
          <a:solidFill>
            <a:srgbClr val="A6A6A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67" name="rect"/>
          <p:cNvSpPr/>
          <p:nvPr/>
        </p:nvSpPr>
        <p:spPr>
          <a:xfrm>
            <a:off x="4596104" y="5421375"/>
            <a:ext cx="90030" cy="97028"/>
          </a:xfrm>
          <a:prstGeom prst="rect">
            <a:avLst/>
          </a:prstGeom>
          <a:solidFill>
            <a:srgbClr val="A6A6A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68" name="rect"/>
          <p:cNvSpPr/>
          <p:nvPr/>
        </p:nvSpPr>
        <p:spPr>
          <a:xfrm>
            <a:off x="5881814" y="5439917"/>
            <a:ext cx="90030" cy="78485"/>
          </a:xfrm>
          <a:prstGeom prst="rect">
            <a:avLst/>
          </a:prstGeom>
          <a:solidFill>
            <a:srgbClr val="A6A6A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69" name="rect"/>
          <p:cNvSpPr/>
          <p:nvPr/>
        </p:nvSpPr>
        <p:spPr>
          <a:xfrm>
            <a:off x="6203238" y="5422950"/>
            <a:ext cx="90030" cy="95453"/>
          </a:xfrm>
          <a:prstGeom prst="rect">
            <a:avLst/>
          </a:prstGeom>
          <a:solidFill>
            <a:srgbClr val="A6A6A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70" name="rect"/>
          <p:cNvSpPr/>
          <p:nvPr/>
        </p:nvSpPr>
        <p:spPr>
          <a:xfrm>
            <a:off x="6524662" y="5421566"/>
            <a:ext cx="90030" cy="96837"/>
          </a:xfrm>
          <a:prstGeom prst="rect">
            <a:avLst/>
          </a:prstGeom>
          <a:solidFill>
            <a:srgbClr val="A6A6A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71" name="rect"/>
          <p:cNvSpPr/>
          <p:nvPr/>
        </p:nvSpPr>
        <p:spPr>
          <a:xfrm>
            <a:off x="6846087" y="5444223"/>
            <a:ext cx="90030" cy="74180"/>
          </a:xfrm>
          <a:prstGeom prst="rect">
            <a:avLst/>
          </a:prstGeom>
          <a:solidFill>
            <a:srgbClr val="A6A6A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72" name="rect"/>
          <p:cNvSpPr/>
          <p:nvPr/>
        </p:nvSpPr>
        <p:spPr>
          <a:xfrm>
            <a:off x="7167511" y="5479110"/>
            <a:ext cx="90030" cy="39293"/>
          </a:xfrm>
          <a:prstGeom prst="rect">
            <a:avLst/>
          </a:prstGeom>
          <a:solidFill>
            <a:srgbClr val="A6A6A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73" name="rect"/>
          <p:cNvSpPr/>
          <p:nvPr/>
        </p:nvSpPr>
        <p:spPr>
          <a:xfrm>
            <a:off x="7488948" y="5455424"/>
            <a:ext cx="90030" cy="62979"/>
          </a:xfrm>
          <a:prstGeom prst="rect">
            <a:avLst/>
          </a:prstGeom>
          <a:solidFill>
            <a:srgbClr val="A6A6A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74" name="rect"/>
          <p:cNvSpPr/>
          <p:nvPr/>
        </p:nvSpPr>
        <p:spPr>
          <a:xfrm>
            <a:off x="4917528" y="5432462"/>
            <a:ext cx="90030" cy="85940"/>
          </a:xfrm>
          <a:prstGeom prst="rect">
            <a:avLst/>
          </a:prstGeom>
          <a:solidFill>
            <a:srgbClr val="A6A6A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75" name="rect"/>
          <p:cNvSpPr/>
          <p:nvPr/>
        </p:nvSpPr>
        <p:spPr>
          <a:xfrm>
            <a:off x="7924711" y="5180901"/>
            <a:ext cx="90030" cy="337502"/>
          </a:xfrm>
          <a:prstGeom prst="rect">
            <a:avLst/>
          </a:prstGeom>
          <a:solidFill>
            <a:srgbClr val="0C6B9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76" name="rect"/>
          <p:cNvSpPr/>
          <p:nvPr/>
        </p:nvSpPr>
        <p:spPr>
          <a:xfrm>
            <a:off x="7603287" y="5238533"/>
            <a:ext cx="90030" cy="279869"/>
          </a:xfrm>
          <a:prstGeom prst="rect">
            <a:avLst/>
          </a:prstGeom>
          <a:solidFill>
            <a:srgbClr val="0C6B9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77" name="rect"/>
          <p:cNvSpPr/>
          <p:nvPr/>
        </p:nvSpPr>
        <p:spPr>
          <a:xfrm>
            <a:off x="8131797" y="5454903"/>
            <a:ext cx="90030" cy="63500"/>
          </a:xfrm>
          <a:prstGeom prst="rect">
            <a:avLst/>
          </a:prstGeom>
          <a:solidFill>
            <a:srgbClr val="A6A6A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78" name="rect"/>
          <p:cNvSpPr/>
          <p:nvPr/>
        </p:nvSpPr>
        <p:spPr>
          <a:xfrm>
            <a:off x="5674728" y="5244909"/>
            <a:ext cx="90030" cy="273494"/>
          </a:xfrm>
          <a:prstGeom prst="rect">
            <a:avLst/>
          </a:prstGeom>
          <a:solidFill>
            <a:srgbClr val="0C6B9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79" name="rect"/>
          <p:cNvSpPr/>
          <p:nvPr/>
        </p:nvSpPr>
        <p:spPr>
          <a:xfrm>
            <a:off x="8246135" y="5132641"/>
            <a:ext cx="90030" cy="385762"/>
          </a:xfrm>
          <a:prstGeom prst="rect">
            <a:avLst/>
          </a:prstGeom>
          <a:solidFill>
            <a:srgbClr val="0C6B9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80" name="rect"/>
          <p:cNvSpPr/>
          <p:nvPr/>
        </p:nvSpPr>
        <p:spPr>
          <a:xfrm>
            <a:off x="5031880" y="5315711"/>
            <a:ext cx="90030" cy="202691"/>
          </a:xfrm>
          <a:prstGeom prst="rect">
            <a:avLst/>
          </a:prstGeom>
          <a:solidFill>
            <a:srgbClr val="0C6B9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81" name="rect"/>
          <p:cNvSpPr/>
          <p:nvPr/>
        </p:nvSpPr>
        <p:spPr>
          <a:xfrm>
            <a:off x="5996152" y="5091188"/>
            <a:ext cx="90030" cy="427215"/>
          </a:xfrm>
          <a:prstGeom prst="rect">
            <a:avLst/>
          </a:prstGeom>
          <a:solidFill>
            <a:srgbClr val="0C6B9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82" name="rect"/>
          <p:cNvSpPr/>
          <p:nvPr/>
        </p:nvSpPr>
        <p:spPr>
          <a:xfrm>
            <a:off x="6960437" y="5216804"/>
            <a:ext cx="90030" cy="301599"/>
          </a:xfrm>
          <a:prstGeom prst="rect">
            <a:avLst/>
          </a:prstGeom>
          <a:solidFill>
            <a:srgbClr val="0C6B9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83" name="rect"/>
          <p:cNvSpPr/>
          <p:nvPr/>
        </p:nvSpPr>
        <p:spPr>
          <a:xfrm>
            <a:off x="6639014" y="5300471"/>
            <a:ext cx="90030" cy="217932"/>
          </a:xfrm>
          <a:prstGeom prst="rect">
            <a:avLst/>
          </a:prstGeom>
          <a:solidFill>
            <a:srgbClr val="0C6B9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84" name="rect"/>
          <p:cNvSpPr/>
          <p:nvPr/>
        </p:nvSpPr>
        <p:spPr>
          <a:xfrm>
            <a:off x="7810375" y="5442458"/>
            <a:ext cx="90030" cy="75945"/>
          </a:xfrm>
          <a:prstGeom prst="rect">
            <a:avLst/>
          </a:prstGeom>
          <a:solidFill>
            <a:srgbClr val="A6A6A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585" name="picture 585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21600000">
            <a:off x="675703" y="5513641"/>
            <a:ext cx="7723758" cy="50482"/>
          </a:xfrm>
          <a:prstGeom prst="rect">
            <a:avLst/>
          </a:prstGeom>
        </p:spPr>
      </p:pic>
      <p:sp>
        <p:nvSpPr>
          <p:cNvPr id="586" name="rect"/>
          <p:cNvSpPr/>
          <p:nvPr/>
        </p:nvSpPr>
        <p:spPr>
          <a:xfrm>
            <a:off x="1079055" y="2003323"/>
            <a:ext cx="89433" cy="823696"/>
          </a:xfrm>
          <a:prstGeom prst="rect">
            <a:avLst/>
          </a:prstGeom>
          <a:solidFill>
            <a:srgbClr val="A6A6A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87" name="rect"/>
          <p:cNvSpPr/>
          <p:nvPr/>
        </p:nvSpPr>
        <p:spPr>
          <a:xfrm>
            <a:off x="3633241" y="2501874"/>
            <a:ext cx="89433" cy="325145"/>
          </a:xfrm>
          <a:prstGeom prst="rect">
            <a:avLst/>
          </a:prstGeom>
          <a:solidFill>
            <a:srgbClr val="A6A6A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88" name="rect"/>
          <p:cNvSpPr/>
          <p:nvPr/>
        </p:nvSpPr>
        <p:spPr>
          <a:xfrm>
            <a:off x="2036876" y="2198408"/>
            <a:ext cx="89433" cy="628611"/>
          </a:xfrm>
          <a:prstGeom prst="rect">
            <a:avLst/>
          </a:prstGeom>
          <a:solidFill>
            <a:srgbClr val="A6A6A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89" name="rect"/>
          <p:cNvSpPr/>
          <p:nvPr/>
        </p:nvSpPr>
        <p:spPr>
          <a:xfrm>
            <a:off x="1717598" y="2176729"/>
            <a:ext cx="89433" cy="650290"/>
          </a:xfrm>
          <a:prstGeom prst="rect">
            <a:avLst/>
          </a:prstGeom>
          <a:solidFill>
            <a:srgbClr val="A6A6A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0" name="rect"/>
          <p:cNvSpPr/>
          <p:nvPr/>
        </p:nvSpPr>
        <p:spPr>
          <a:xfrm>
            <a:off x="3313963" y="2003323"/>
            <a:ext cx="89433" cy="823696"/>
          </a:xfrm>
          <a:prstGeom prst="rect">
            <a:avLst/>
          </a:prstGeom>
          <a:solidFill>
            <a:srgbClr val="A6A6A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1" name="rect"/>
          <p:cNvSpPr/>
          <p:nvPr/>
        </p:nvSpPr>
        <p:spPr>
          <a:xfrm>
            <a:off x="4591062" y="2090026"/>
            <a:ext cx="89433" cy="736993"/>
          </a:xfrm>
          <a:prstGeom prst="rect">
            <a:avLst/>
          </a:prstGeom>
          <a:solidFill>
            <a:srgbClr val="A6A6A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2" name="rect"/>
          <p:cNvSpPr/>
          <p:nvPr/>
        </p:nvSpPr>
        <p:spPr>
          <a:xfrm>
            <a:off x="4910340" y="2155063"/>
            <a:ext cx="89433" cy="671957"/>
          </a:xfrm>
          <a:prstGeom prst="rect">
            <a:avLst/>
          </a:prstGeom>
          <a:solidFill>
            <a:srgbClr val="A6A6A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3" name="rect"/>
          <p:cNvSpPr/>
          <p:nvPr/>
        </p:nvSpPr>
        <p:spPr>
          <a:xfrm>
            <a:off x="6187427" y="2090026"/>
            <a:ext cx="89433" cy="736993"/>
          </a:xfrm>
          <a:prstGeom prst="rect">
            <a:avLst/>
          </a:prstGeom>
          <a:solidFill>
            <a:srgbClr val="A6A6A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4" name="rect"/>
          <p:cNvSpPr/>
          <p:nvPr/>
        </p:nvSpPr>
        <p:spPr>
          <a:xfrm>
            <a:off x="5548883" y="2371814"/>
            <a:ext cx="89433" cy="455193"/>
          </a:xfrm>
          <a:prstGeom prst="rect">
            <a:avLst/>
          </a:prstGeom>
          <a:solidFill>
            <a:srgbClr val="A6A6A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5" name="rect"/>
          <p:cNvSpPr/>
          <p:nvPr/>
        </p:nvSpPr>
        <p:spPr>
          <a:xfrm>
            <a:off x="7464526" y="2176729"/>
            <a:ext cx="89433" cy="650290"/>
          </a:xfrm>
          <a:prstGeom prst="rect">
            <a:avLst/>
          </a:prstGeom>
          <a:solidFill>
            <a:srgbClr val="A6A6A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6" name="rect"/>
          <p:cNvSpPr/>
          <p:nvPr/>
        </p:nvSpPr>
        <p:spPr>
          <a:xfrm>
            <a:off x="2788996" y="2155063"/>
            <a:ext cx="89433" cy="671957"/>
          </a:xfrm>
          <a:prstGeom prst="rect">
            <a:avLst/>
          </a:prstGeom>
          <a:solidFill>
            <a:srgbClr val="0C6B9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7" name="rect"/>
          <p:cNvSpPr/>
          <p:nvPr/>
        </p:nvSpPr>
        <p:spPr>
          <a:xfrm>
            <a:off x="7145260" y="2155063"/>
            <a:ext cx="89433" cy="671957"/>
          </a:xfrm>
          <a:prstGeom prst="rect">
            <a:avLst/>
          </a:prstGeom>
          <a:solidFill>
            <a:srgbClr val="A6A6A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8" name="rect"/>
          <p:cNvSpPr/>
          <p:nvPr/>
        </p:nvSpPr>
        <p:spPr>
          <a:xfrm>
            <a:off x="5868161" y="2176729"/>
            <a:ext cx="89433" cy="650290"/>
          </a:xfrm>
          <a:prstGeom prst="rect">
            <a:avLst/>
          </a:prstGeom>
          <a:solidFill>
            <a:srgbClr val="A6A6A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9" name="rect"/>
          <p:cNvSpPr/>
          <p:nvPr/>
        </p:nvSpPr>
        <p:spPr>
          <a:xfrm>
            <a:off x="3108274" y="2111705"/>
            <a:ext cx="89433" cy="715314"/>
          </a:xfrm>
          <a:prstGeom prst="rect">
            <a:avLst/>
          </a:prstGeom>
          <a:solidFill>
            <a:srgbClr val="0C6B9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00" name="rect"/>
          <p:cNvSpPr/>
          <p:nvPr/>
        </p:nvSpPr>
        <p:spPr>
          <a:xfrm>
            <a:off x="8216658" y="2003323"/>
            <a:ext cx="89433" cy="823696"/>
          </a:xfrm>
          <a:prstGeom prst="rect">
            <a:avLst/>
          </a:prstGeom>
          <a:solidFill>
            <a:srgbClr val="0C6B9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01" name="rect"/>
          <p:cNvSpPr/>
          <p:nvPr/>
        </p:nvSpPr>
        <p:spPr>
          <a:xfrm>
            <a:off x="4385373" y="2025001"/>
            <a:ext cx="89433" cy="802017"/>
          </a:xfrm>
          <a:prstGeom prst="rect">
            <a:avLst/>
          </a:prstGeom>
          <a:solidFill>
            <a:srgbClr val="0C6B9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02" name="rect"/>
          <p:cNvSpPr/>
          <p:nvPr/>
        </p:nvSpPr>
        <p:spPr>
          <a:xfrm>
            <a:off x="6620281" y="2198408"/>
            <a:ext cx="89433" cy="628611"/>
          </a:xfrm>
          <a:prstGeom prst="rect">
            <a:avLst/>
          </a:prstGeom>
          <a:solidFill>
            <a:srgbClr val="0C6B9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03" name="rect"/>
          <p:cNvSpPr/>
          <p:nvPr/>
        </p:nvSpPr>
        <p:spPr>
          <a:xfrm>
            <a:off x="6939561" y="2155063"/>
            <a:ext cx="89433" cy="671957"/>
          </a:xfrm>
          <a:prstGeom prst="rect">
            <a:avLst/>
          </a:prstGeom>
          <a:solidFill>
            <a:srgbClr val="0C6B9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604" name="picture 604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 rot="21600000">
            <a:off x="696887" y="2822257"/>
            <a:ext cx="7672096" cy="50482"/>
          </a:xfrm>
          <a:prstGeom prst="rect">
            <a:avLst/>
          </a:prstGeom>
        </p:spPr>
      </p:pic>
      <p:sp>
        <p:nvSpPr>
          <p:cNvPr id="605" name="textbox 605"/>
          <p:cNvSpPr/>
          <p:nvPr/>
        </p:nvSpPr>
        <p:spPr>
          <a:xfrm>
            <a:off x="4604486" y="5216232"/>
            <a:ext cx="2654300" cy="1708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145"/>
              </a:lnSpc>
            </a:pPr>
            <a:r>
              <a:rPr sz="1300" spc="10" baseline="1800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5</a:t>
            </a:r>
            <a:r>
              <a:rPr sz="800" spc="1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    </a:t>
            </a:r>
            <a:r>
              <a:rPr sz="800" spc="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         3                                                              </a:t>
            </a:r>
            <a:r>
              <a:rPr sz="1300" spc="0" baseline="-1400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</a:t>
            </a:r>
            <a:endParaRPr lang="en-US" altLang="en-US" sz="845"/>
          </a:p>
        </p:txBody>
      </p:sp>
      <p:sp>
        <p:nvSpPr>
          <p:cNvPr id="606" name="textbox 606"/>
          <p:cNvSpPr/>
          <p:nvPr/>
        </p:nvSpPr>
        <p:spPr>
          <a:xfrm>
            <a:off x="7253502" y="4864392"/>
            <a:ext cx="796290" cy="5251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000"/>
              </a:lnSpc>
            </a:pPr>
            <a:endParaRPr lang="en-US" altLang="en-US" sz="100"/>
          </a:p>
          <a:p>
            <a:pPr marL="12700" algn="l" rtl="0" eaLnBrk="0">
              <a:lnSpc>
                <a:spcPct val="90000"/>
              </a:lnSpc>
            </a:pPr>
            <a:r>
              <a:rPr sz="800" spc="4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</a:t>
            </a:r>
            <a:r>
              <a:rPr sz="800" spc="2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</a:t>
            </a:r>
            <a:endParaRPr lang="en-US" altLang="en-US" sz="800"/>
          </a:p>
          <a:p>
            <a:pPr algn="r" rtl="0" eaLnBrk="0">
              <a:lnSpc>
                <a:spcPct val="93000"/>
              </a:lnSpc>
              <a:spcBef>
                <a:spcPts val="5"/>
              </a:spcBef>
            </a:pPr>
            <a:r>
              <a:rPr sz="800" spc="2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r>
              <a:rPr sz="800" spc="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7</a:t>
            </a:r>
            <a:endParaRPr lang="en-US" altLang="en-US" sz="800"/>
          </a:p>
          <a:p>
            <a:pPr algn="l" rtl="0" eaLnBrk="0">
              <a:lnSpc>
                <a:spcPct val="109000"/>
              </a:lnSpc>
            </a:pPr>
            <a:endParaRPr lang="en-US" altLang="en-US" sz="900"/>
          </a:p>
          <a:p>
            <a:pPr marL="254635" algn="l" rtl="0" eaLnBrk="0">
              <a:lnSpc>
                <a:spcPct val="98000"/>
              </a:lnSpc>
              <a:spcBef>
                <a:spcPct val="0"/>
              </a:spcBef>
            </a:pPr>
            <a:r>
              <a:rPr sz="800" spc="2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     </a:t>
            </a:r>
            <a:r>
              <a:rPr sz="800" spc="1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800" spc="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</a:t>
            </a:r>
            <a:r>
              <a:rPr sz="1300" spc="0" baseline="400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4</a:t>
            </a:r>
            <a:endParaRPr lang="en-US" altLang="en-US" sz="845"/>
          </a:p>
        </p:txBody>
      </p:sp>
      <p:sp>
        <p:nvSpPr>
          <p:cNvPr id="607" name="textbox 607"/>
          <p:cNvSpPr/>
          <p:nvPr/>
        </p:nvSpPr>
        <p:spPr>
          <a:xfrm>
            <a:off x="8426729" y="1245997"/>
            <a:ext cx="226695" cy="16560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000"/>
              </a:lnSpc>
            </a:pPr>
            <a:endParaRPr lang="en-US" altLang="en-US" sz="100"/>
          </a:p>
          <a:p>
            <a:pPr marL="23495" algn="l" rtl="0" eaLnBrk="0">
              <a:lnSpc>
                <a:spcPct val="94000"/>
              </a:lnSpc>
            </a:pPr>
            <a:r>
              <a:rPr sz="800" spc="3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14</a:t>
            </a:r>
            <a:r>
              <a:rPr sz="800" spc="2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</a:t>
            </a:r>
            <a:endParaRPr lang="en-US" altLang="en-US" sz="800"/>
          </a:p>
          <a:p>
            <a:pPr marL="23495" algn="l" rtl="0" eaLnBrk="0">
              <a:lnSpc>
                <a:spcPct val="94000"/>
              </a:lnSpc>
              <a:spcBef>
                <a:spcPts val="800"/>
              </a:spcBef>
            </a:pPr>
            <a:r>
              <a:rPr sz="800" spc="3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12</a:t>
            </a:r>
            <a:r>
              <a:rPr sz="800" spc="2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</a:t>
            </a:r>
            <a:endParaRPr lang="en-US" altLang="en-US" sz="800"/>
          </a:p>
          <a:p>
            <a:pPr marL="23495" algn="l" rtl="0" eaLnBrk="0">
              <a:lnSpc>
                <a:spcPct val="94000"/>
              </a:lnSpc>
              <a:spcBef>
                <a:spcPts val="810"/>
              </a:spcBef>
            </a:pPr>
            <a:r>
              <a:rPr sz="800" spc="3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10</a:t>
            </a:r>
            <a:r>
              <a:rPr sz="800" spc="2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</a:t>
            </a:r>
            <a:endParaRPr lang="en-US" altLang="en-US" sz="800"/>
          </a:p>
          <a:p>
            <a:pPr marL="17145" algn="l" rtl="0" eaLnBrk="0">
              <a:lnSpc>
                <a:spcPct val="93000"/>
              </a:lnSpc>
              <a:spcBef>
                <a:spcPts val="810"/>
              </a:spcBef>
            </a:pPr>
            <a:r>
              <a:rPr sz="800" spc="4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8</a:t>
            </a:r>
            <a:r>
              <a:rPr sz="800" spc="3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</a:t>
            </a:r>
            <a:endParaRPr lang="en-US" altLang="en-US" sz="800"/>
          </a:p>
          <a:p>
            <a:pPr marL="18415" algn="l" rtl="0" eaLnBrk="0">
              <a:lnSpc>
                <a:spcPct val="93000"/>
              </a:lnSpc>
              <a:spcBef>
                <a:spcPts val="810"/>
              </a:spcBef>
            </a:pPr>
            <a:r>
              <a:rPr sz="800" spc="4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6</a:t>
            </a:r>
            <a:r>
              <a:rPr sz="800" spc="2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</a:t>
            </a:r>
            <a:endParaRPr lang="en-US" altLang="en-US" sz="800"/>
          </a:p>
          <a:p>
            <a:pPr marL="12700" algn="l" rtl="0" eaLnBrk="0">
              <a:lnSpc>
                <a:spcPct val="93000"/>
              </a:lnSpc>
              <a:spcBef>
                <a:spcPts val="815"/>
              </a:spcBef>
            </a:pPr>
            <a:r>
              <a:rPr sz="800" spc="6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4</a:t>
            </a:r>
            <a:r>
              <a:rPr sz="800" spc="5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</a:t>
            </a:r>
            <a:endParaRPr lang="en-US" altLang="en-US" sz="800"/>
          </a:p>
          <a:p>
            <a:pPr marL="18415" algn="l" rtl="0" eaLnBrk="0">
              <a:lnSpc>
                <a:spcPct val="93000"/>
              </a:lnSpc>
              <a:spcBef>
                <a:spcPts val="810"/>
              </a:spcBef>
            </a:pPr>
            <a:r>
              <a:rPr sz="800" spc="4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</a:t>
            </a:r>
            <a:r>
              <a:rPr sz="800" spc="2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</a:t>
            </a:r>
            <a:endParaRPr lang="en-US" altLang="en-US" sz="800"/>
          </a:p>
          <a:p>
            <a:pPr algn="l" rtl="0" eaLnBrk="0">
              <a:lnSpc>
                <a:spcPct val="112000"/>
              </a:lnSpc>
            </a:pPr>
            <a:endParaRPr lang="en-US" altLang="en-US" sz="600"/>
          </a:p>
          <a:p>
            <a:pPr marL="16510" algn="l" rtl="0" eaLnBrk="0">
              <a:lnSpc>
                <a:spcPct val="93000"/>
              </a:lnSpc>
              <a:spcBef>
                <a:spcPts val="5"/>
              </a:spcBef>
            </a:pPr>
            <a:r>
              <a:rPr sz="800" spc="1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</a:t>
            </a:r>
            <a:endParaRPr lang="en-US" altLang="en-US" sz="800"/>
          </a:p>
        </p:txBody>
      </p:sp>
      <p:sp>
        <p:nvSpPr>
          <p:cNvPr id="608" name="textbox 608"/>
          <p:cNvSpPr/>
          <p:nvPr/>
        </p:nvSpPr>
        <p:spPr>
          <a:xfrm>
            <a:off x="715149" y="1341387"/>
            <a:ext cx="601980" cy="5943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000"/>
              </a:lnSpc>
            </a:pPr>
            <a:endParaRPr lang="en-US" altLang="en-US" sz="100"/>
          </a:p>
          <a:p>
            <a:pPr marL="12700" algn="l" rtl="0" eaLnBrk="0">
              <a:lnSpc>
                <a:spcPct val="93000"/>
              </a:lnSpc>
            </a:pPr>
            <a:r>
              <a:rPr sz="800" spc="5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59 5</a:t>
            </a:r>
            <a:r>
              <a:rPr sz="800" spc="1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9</a:t>
            </a:r>
            <a:endParaRPr lang="en-US" altLang="en-US" sz="800"/>
          </a:p>
          <a:p>
            <a:pPr marL="464820" algn="l" rtl="0" eaLnBrk="0">
              <a:lnSpc>
                <a:spcPct val="93000"/>
              </a:lnSpc>
              <a:spcBef>
                <a:spcPts val="300"/>
              </a:spcBef>
            </a:pPr>
            <a:r>
              <a:rPr sz="800" spc="3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5</a:t>
            </a:r>
            <a:r>
              <a:rPr sz="800" spc="1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</a:t>
            </a:r>
            <a:endParaRPr lang="en-US" altLang="en-US" sz="800"/>
          </a:p>
          <a:p>
            <a:pPr algn="l" rtl="0" eaLnBrk="0">
              <a:lnSpc>
                <a:spcPct val="104000"/>
              </a:lnSpc>
            </a:pPr>
            <a:endParaRPr lang="en-US" altLang="en-US" sz="1000"/>
          </a:p>
          <a:p>
            <a:pPr algn="l" rtl="0" eaLnBrk="0">
              <a:lnSpc>
                <a:spcPct val="103000"/>
              </a:lnSpc>
            </a:pPr>
            <a:endParaRPr lang="en-US" altLang="en-US" sz="200"/>
          </a:p>
          <a:p>
            <a:pPr marL="349250" algn="l" rtl="0" eaLnBrk="0">
              <a:lnSpc>
                <a:spcPct val="93000"/>
              </a:lnSpc>
              <a:spcBef>
                <a:spcPct val="0"/>
              </a:spcBef>
            </a:pPr>
            <a:r>
              <a:rPr sz="800" spc="3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</a:t>
            </a:r>
            <a:r>
              <a:rPr sz="800" spc="2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8</a:t>
            </a:r>
            <a:endParaRPr lang="en-US" altLang="en-US" sz="800"/>
          </a:p>
        </p:txBody>
      </p:sp>
      <p:sp>
        <p:nvSpPr>
          <p:cNvPr id="609" name="textbox 609"/>
          <p:cNvSpPr/>
          <p:nvPr/>
        </p:nvSpPr>
        <p:spPr>
          <a:xfrm>
            <a:off x="3599091" y="3472154"/>
            <a:ext cx="2004695" cy="1898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000"/>
              </a:lnSpc>
            </a:pPr>
            <a:endParaRPr lang="en-US" altLang="en-US" sz="100"/>
          </a:p>
          <a:p>
            <a:pPr marL="12700" algn="l" rtl="0" eaLnBrk="0">
              <a:lnSpc>
                <a:spcPct val="98000"/>
              </a:lnSpc>
            </a:pPr>
            <a:r>
              <a:rPr sz="1100" spc="10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近两年一级市场月度融资事</a:t>
            </a:r>
            <a:r>
              <a:rPr sz="1100" spc="8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件</a:t>
            </a:r>
            <a:endParaRPr lang="en-US" altLang="en-US" sz="1100"/>
          </a:p>
        </p:txBody>
      </p:sp>
      <p:sp>
        <p:nvSpPr>
          <p:cNvPr id="610" name="textbox 610"/>
          <p:cNvSpPr/>
          <p:nvPr/>
        </p:nvSpPr>
        <p:spPr>
          <a:xfrm>
            <a:off x="3700691" y="6111849"/>
            <a:ext cx="2004695" cy="1898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000"/>
              </a:lnSpc>
            </a:pPr>
            <a:endParaRPr lang="en-US" altLang="en-US" sz="100"/>
          </a:p>
          <a:p>
            <a:pPr marL="12700" algn="l" rtl="0" eaLnBrk="0">
              <a:lnSpc>
                <a:spcPct val="98000"/>
              </a:lnSpc>
            </a:pPr>
            <a:r>
              <a:rPr sz="1100" spc="10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近两年一级市场月度融资金</a:t>
            </a:r>
            <a:r>
              <a:rPr sz="1100" spc="8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额</a:t>
            </a:r>
            <a:endParaRPr lang="en-US" altLang="en-US" sz="1100"/>
          </a:p>
        </p:txBody>
      </p:sp>
      <p:sp>
        <p:nvSpPr>
          <p:cNvPr id="611" name="textbox 611"/>
          <p:cNvSpPr/>
          <p:nvPr/>
        </p:nvSpPr>
        <p:spPr>
          <a:xfrm>
            <a:off x="2008213" y="1579816"/>
            <a:ext cx="586105" cy="5511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000"/>
              </a:lnSpc>
            </a:pPr>
            <a:endParaRPr lang="en-US" altLang="en-US" sz="100"/>
          </a:p>
          <a:p>
            <a:pPr marL="440055" algn="l" rtl="0" eaLnBrk="0">
              <a:lnSpc>
                <a:spcPct val="74000"/>
              </a:lnSpc>
            </a:pPr>
            <a:r>
              <a:rPr sz="700" spc="12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4</a:t>
            </a:r>
            <a:r>
              <a:rPr sz="700" spc="1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8</a:t>
            </a:r>
            <a:endParaRPr lang="en-US" altLang="en-US" sz="700"/>
          </a:p>
          <a:p>
            <a:pPr marL="326390" algn="l" rtl="0" eaLnBrk="0">
              <a:lnSpc>
                <a:spcPct val="91000"/>
              </a:lnSpc>
              <a:spcBef>
                <a:spcPct val="0"/>
              </a:spcBef>
            </a:pPr>
            <a:r>
              <a:rPr sz="700" spc="12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4</a:t>
            </a:r>
            <a:r>
              <a:rPr sz="700" spc="1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5</a:t>
            </a:r>
            <a:endParaRPr lang="en-US" altLang="en-US" sz="700"/>
          </a:p>
          <a:p>
            <a:pPr marL="127635" algn="l" rtl="0" eaLnBrk="0">
              <a:lnSpc>
                <a:spcPct val="93000"/>
              </a:lnSpc>
              <a:spcBef>
                <a:spcPts val="665"/>
              </a:spcBef>
            </a:pPr>
            <a:r>
              <a:rPr sz="800" spc="3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</a:t>
            </a:r>
            <a:r>
              <a:rPr sz="800" spc="2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6</a:t>
            </a:r>
            <a:endParaRPr lang="en-US" altLang="en-US" sz="800"/>
          </a:p>
          <a:p>
            <a:pPr algn="l" rtl="0" eaLnBrk="0">
              <a:lnSpc>
                <a:spcPct val="125000"/>
              </a:lnSpc>
            </a:pPr>
            <a:endParaRPr lang="en-US" altLang="en-US" sz="200"/>
          </a:p>
          <a:p>
            <a:pPr marL="12700" algn="l" rtl="0" eaLnBrk="0">
              <a:lnSpc>
                <a:spcPct val="93000"/>
              </a:lnSpc>
              <a:spcBef>
                <a:spcPct val="0"/>
              </a:spcBef>
            </a:pPr>
            <a:r>
              <a:rPr sz="800" spc="4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</a:t>
            </a:r>
            <a:r>
              <a:rPr sz="800" spc="2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9</a:t>
            </a:r>
            <a:endParaRPr lang="en-US" altLang="en-US" sz="800"/>
          </a:p>
        </p:txBody>
      </p:sp>
      <p:sp>
        <p:nvSpPr>
          <p:cNvPr id="612" name="textbox 612"/>
          <p:cNvSpPr/>
          <p:nvPr/>
        </p:nvSpPr>
        <p:spPr>
          <a:xfrm>
            <a:off x="480568" y="1246454"/>
            <a:ext cx="159385" cy="16560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000"/>
              </a:lnSpc>
            </a:pPr>
            <a:endParaRPr lang="en-US" altLang="en-US" sz="100"/>
          </a:p>
          <a:p>
            <a:pPr marL="17780" algn="l" rtl="0" eaLnBrk="0">
              <a:lnSpc>
                <a:spcPct val="93000"/>
              </a:lnSpc>
            </a:pPr>
            <a:r>
              <a:rPr sz="800" spc="4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7</a:t>
            </a:r>
            <a:r>
              <a:rPr sz="800" spc="3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</a:t>
            </a:r>
            <a:endParaRPr lang="en-US" altLang="en-US" sz="800"/>
          </a:p>
          <a:p>
            <a:pPr marL="18415" algn="l" rtl="0" eaLnBrk="0">
              <a:lnSpc>
                <a:spcPct val="93000"/>
              </a:lnSpc>
              <a:spcBef>
                <a:spcPts val="805"/>
              </a:spcBef>
            </a:pPr>
            <a:r>
              <a:rPr sz="800" spc="4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6</a:t>
            </a:r>
            <a:r>
              <a:rPr sz="800" spc="2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</a:t>
            </a:r>
            <a:endParaRPr lang="en-US" altLang="en-US" sz="800"/>
          </a:p>
          <a:p>
            <a:pPr marL="21590" algn="l" rtl="0" eaLnBrk="0">
              <a:lnSpc>
                <a:spcPct val="93000"/>
              </a:lnSpc>
              <a:spcBef>
                <a:spcPts val="815"/>
              </a:spcBef>
            </a:pPr>
            <a:r>
              <a:rPr sz="800" spc="3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5</a:t>
            </a:r>
            <a:r>
              <a:rPr sz="800" spc="1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</a:t>
            </a:r>
            <a:endParaRPr lang="en-US" altLang="en-US" sz="800"/>
          </a:p>
          <a:p>
            <a:pPr marL="12700" algn="l" rtl="0" eaLnBrk="0">
              <a:lnSpc>
                <a:spcPct val="93000"/>
              </a:lnSpc>
              <a:spcBef>
                <a:spcPts val="815"/>
              </a:spcBef>
            </a:pPr>
            <a:r>
              <a:rPr sz="800" spc="6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4</a:t>
            </a:r>
            <a:r>
              <a:rPr sz="800" spc="5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</a:t>
            </a:r>
            <a:endParaRPr lang="en-US" altLang="en-US" sz="800"/>
          </a:p>
          <a:p>
            <a:pPr marL="19685" algn="l" rtl="0" eaLnBrk="0">
              <a:lnSpc>
                <a:spcPct val="93000"/>
              </a:lnSpc>
              <a:spcBef>
                <a:spcPts val="810"/>
              </a:spcBef>
            </a:pPr>
            <a:r>
              <a:rPr sz="800" spc="3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</a:t>
            </a:r>
            <a:r>
              <a:rPr sz="800" spc="2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</a:t>
            </a:r>
            <a:endParaRPr lang="en-US" altLang="en-US" sz="800"/>
          </a:p>
          <a:p>
            <a:pPr marL="18415" algn="l" rtl="0" eaLnBrk="0">
              <a:lnSpc>
                <a:spcPct val="93000"/>
              </a:lnSpc>
              <a:spcBef>
                <a:spcPts val="815"/>
              </a:spcBef>
            </a:pPr>
            <a:r>
              <a:rPr sz="800" spc="4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</a:t>
            </a:r>
            <a:r>
              <a:rPr sz="800" spc="2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</a:t>
            </a:r>
            <a:endParaRPr lang="en-US" altLang="en-US" sz="800"/>
          </a:p>
          <a:p>
            <a:pPr marL="23495" algn="l" rtl="0" eaLnBrk="0">
              <a:lnSpc>
                <a:spcPct val="94000"/>
              </a:lnSpc>
              <a:spcBef>
                <a:spcPts val="805"/>
              </a:spcBef>
            </a:pPr>
            <a:r>
              <a:rPr sz="800" spc="2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r>
              <a:rPr sz="800" spc="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</a:t>
            </a:r>
            <a:endParaRPr lang="en-US" altLang="en-US" sz="800"/>
          </a:p>
          <a:p>
            <a:pPr algn="l" rtl="0" eaLnBrk="0">
              <a:lnSpc>
                <a:spcPct val="112000"/>
              </a:lnSpc>
            </a:pPr>
            <a:endParaRPr lang="en-US" altLang="en-US" sz="600"/>
          </a:p>
          <a:p>
            <a:pPr marL="83820" algn="l" rtl="0" eaLnBrk="0">
              <a:lnSpc>
                <a:spcPct val="93000"/>
              </a:lnSpc>
              <a:spcBef>
                <a:spcPts val="5"/>
              </a:spcBef>
            </a:pPr>
            <a:r>
              <a:rPr sz="800" spc="1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</a:t>
            </a:r>
            <a:endParaRPr lang="en-US" altLang="en-US" sz="800"/>
          </a:p>
        </p:txBody>
      </p:sp>
      <p:sp>
        <p:nvSpPr>
          <p:cNvPr id="613" name="textbox 613"/>
          <p:cNvSpPr/>
          <p:nvPr/>
        </p:nvSpPr>
        <p:spPr>
          <a:xfrm>
            <a:off x="459384" y="4077284"/>
            <a:ext cx="159385" cy="15170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000"/>
              </a:lnSpc>
            </a:pPr>
            <a:endParaRPr lang="en-US" altLang="en-US" sz="100"/>
          </a:p>
          <a:p>
            <a:pPr marL="17780" algn="l" rtl="0" eaLnBrk="0">
              <a:lnSpc>
                <a:spcPct val="93000"/>
              </a:lnSpc>
            </a:pPr>
            <a:r>
              <a:rPr sz="800" spc="4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7</a:t>
            </a:r>
            <a:r>
              <a:rPr sz="800" spc="3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</a:t>
            </a:r>
            <a:endParaRPr lang="en-US" altLang="en-US" sz="800"/>
          </a:p>
          <a:p>
            <a:pPr marL="18415" algn="l" rtl="0" eaLnBrk="0">
              <a:lnSpc>
                <a:spcPct val="93000"/>
              </a:lnSpc>
              <a:spcBef>
                <a:spcPts val="650"/>
              </a:spcBef>
            </a:pPr>
            <a:r>
              <a:rPr sz="800" spc="4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6</a:t>
            </a:r>
            <a:r>
              <a:rPr sz="800" spc="2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</a:t>
            </a:r>
            <a:endParaRPr lang="en-US" altLang="en-US" sz="800"/>
          </a:p>
          <a:p>
            <a:pPr marL="21590" algn="l" rtl="0" eaLnBrk="0">
              <a:lnSpc>
                <a:spcPct val="93000"/>
              </a:lnSpc>
              <a:spcBef>
                <a:spcPts val="655"/>
              </a:spcBef>
            </a:pPr>
            <a:r>
              <a:rPr sz="800" spc="3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5</a:t>
            </a:r>
            <a:r>
              <a:rPr sz="800" spc="1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</a:t>
            </a:r>
            <a:endParaRPr lang="en-US" altLang="en-US" sz="800"/>
          </a:p>
          <a:p>
            <a:pPr marL="12700" algn="l" rtl="0" eaLnBrk="0">
              <a:lnSpc>
                <a:spcPct val="93000"/>
              </a:lnSpc>
              <a:spcBef>
                <a:spcPts val="660"/>
              </a:spcBef>
            </a:pPr>
            <a:r>
              <a:rPr sz="800" spc="6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4</a:t>
            </a:r>
            <a:r>
              <a:rPr sz="800" spc="5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</a:t>
            </a:r>
            <a:endParaRPr lang="en-US" altLang="en-US" sz="800"/>
          </a:p>
          <a:p>
            <a:pPr marL="19685" algn="l" rtl="0" eaLnBrk="0">
              <a:lnSpc>
                <a:spcPct val="93000"/>
              </a:lnSpc>
              <a:spcBef>
                <a:spcPts val="655"/>
              </a:spcBef>
            </a:pPr>
            <a:r>
              <a:rPr sz="800" spc="3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</a:t>
            </a:r>
            <a:r>
              <a:rPr sz="800" spc="2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</a:t>
            </a:r>
            <a:endParaRPr lang="en-US" altLang="en-US" sz="800"/>
          </a:p>
          <a:p>
            <a:pPr marL="18415" algn="l" rtl="0" eaLnBrk="0">
              <a:lnSpc>
                <a:spcPct val="93000"/>
              </a:lnSpc>
              <a:spcBef>
                <a:spcPts val="655"/>
              </a:spcBef>
            </a:pPr>
            <a:r>
              <a:rPr sz="800" spc="4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</a:t>
            </a:r>
            <a:r>
              <a:rPr sz="800" spc="2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</a:t>
            </a:r>
            <a:endParaRPr lang="en-US" altLang="en-US" sz="800"/>
          </a:p>
          <a:p>
            <a:pPr marL="23495" algn="l" rtl="0" eaLnBrk="0">
              <a:lnSpc>
                <a:spcPct val="94000"/>
              </a:lnSpc>
              <a:spcBef>
                <a:spcPts val="650"/>
              </a:spcBef>
            </a:pPr>
            <a:r>
              <a:rPr sz="800" spc="2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r>
              <a:rPr sz="800" spc="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</a:t>
            </a:r>
            <a:endParaRPr lang="en-US" altLang="en-US" sz="800"/>
          </a:p>
          <a:p>
            <a:pPr algn="l" rtl="0" eaLnBrk="0">
              <a:lnSpc>
                <a:spcPct val="109000"/>
              </a:lnSpc>
            </a:pPr>
            <a:endParaRPr lang="en-US" altLang="en-US" sz="500"/>
          </a:p>
          <a:p>
            <a:pPr marL="83820" algn="l" rtl="0" eaLnBrk="0">
              <a:lnSpc>
                <a:spcPct val="93000"/>
              </a:lnSpc>
              <a:spcBef>
                <a:spcPts val="5"/>
              </a:spcBef>
            </a:pPr>
            <a:r>
              <a:rPr sz="800" spc="1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</a:t>
            </a:r>
            <a:endParaRPr lang="en-US" altLang="en-US" sz="800"/>
          </a:p>
        </p:txBody>
      </p:sp>
      <p:sp>
        <p:nvSpPr>
          <p:cNvPr id="614" name="textbox 614"/>
          <p:cNvSpPr/>
          <p:nvPr/>
        </p:nvSpPr>
        <p:spPr>
          <a:xfrm>
            <a:off x="8457208" y="4078884"/>
            <a:ext cx="159385" cy="15151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7780" algn="l" rtl="0" eaLnBrk="0">
              <a:lnSpc>
                <a:spcPct val="92000"/>
              </a:lnSpc>
            </a:pPr>
            <a:r>
              <a:rPr sz="800" spc="4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7</a:t>
            </a:r>
            <a:r>
              <a:rPr sz="800" spc="3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5</a:t>
            </a:r>
            <a:endParaRPr lang="en-US" altLang="en-US" sz="800"/>
          </a:p>
          <a:p>
            <a:pPr marL="18415" algn="l" rtl="0" eaLnBrk="0">
              <a:lnSpc>
                <a:spcPct val="93000"/>
              </a:lnSpc>
              <a:spcBef>
                <a:spcPts val="1275"/>
              </a:spcBef>
            </a:pPr>
            <a:r>
              <a:rPr sz="800" spc="4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6</a:t>
            </a:r>
            <a:r>
              <a:rPr sz="800" spc="2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</a:t>
            </a:r>
            <a:endParaRPr lang="en-US" altLang="en-US" sz="800"/>
          </a:p>
          <a:p>
            <a:pPr marL="12700" algn="l" rtl="0" eaLnBrk="0">
              <a:lnSpc>
                <a:spcPct val="92000"/>
              </a:lnSpc>
              <a:spcBef>
                <a:spcPts val="1285"/>
              </a:spcBef>
            </a:pPr>
            <a:r>
              <a:rPr sz="800" spc="6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4</a:t>
            </a:r>
            <a:r>
              <a:rPr sz="800" spc="5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5</a:t>
            </a:r>
            <a:endParaRPr lang="en-US" altLang="en-US" sz="800"/>
          </a:p>
          <a:p>
            <a:pPr marL="19685" algn="l" rtl="0" eaLnBrk="0">
              <a:lnSpc>
                <a:spcPct val="93000"/>
              </a:lnSpc>
              <a:spcBef>
                <a:spcPts val="1280"/>
              </a:spcBef>
            </a:pPr>
            <a:r>
              <a:rPr sz="800" spc="3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</a:t>
            </a:r>
            <a:r>
              <a:rPr sz="800" spc="2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</a:t>
            </a:r>
            <a:endParaRPr lang="en-US" altLang="en-US" sz="800"/>
          </a:p>
          <a:p>
            <a:pPr marL="23495" algn="l" rtl="0" eaLnBrk="0">
              <a:lnSpc>
                <a:spcPct val="94000"/>
              </a:lnSpc>
              <a:spcBef>
                <a:spcPts val="1265"/>
              </a:spcBef>
            </a:pPr>
            <a:r>
              <a:rPr sz="800" spc="2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r>
              <a:rPr sz="800" spc="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5</a:t>
            </a:r>
            <a:endParaRPr lang="en-US" altLang="en-US" sz="800"/>
          </a:p>
          <a:p>
            <a:pPr algn="l" rtl="0" eaLnBrk="0">
              <a:lnSpc>
                <a:spcPct val="106000"/>
              </a:lnSpc>
            </a:pPr>
            <a:endParaRPr lang="en-US" altLang="en-US" sz="1000"/>
          </a:p>
          <a:p>
            <a:pPr marL="16510" algn="l" rtl="0" eaLnBrk="0">
              <a:lnSpc>
                <a:spcPct val="93000"/>
              </a:lnSpc>
              <a:spcBef>
                <a:spcPts val="5"/>
              </a:spcBef>
            </a:pPr>
            <a:r>
              <a:rPr sz="800" spc="1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</a:t>
            </a:r>
            <a:endParaRPr lang="en-US" altLang="en-US" sz="800"/>
          </a:p>
        </p:txBody>
      </p:sp>
      <p:sp>
        <p:nvSpPr>
          <p:cNvPr id="615" name="textbox 615"/>
          <p:cNvSpPr/>
          <p:nvPr/>
        </p:nvSpPr>
        <p:spPr>
          <a:xfrm>
            <a:off x="6503758" y="1100632"/>
            <a:ext cx="1656714" cy="1492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975"/>
              </a:lnSpc>
            </a:pPr>
            <a:r>
              <a:rPr sz="800" spc="4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国外                    </a:t>
            </a:r>
            <a:r>
              <a:rPr sz="800" spc="2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全</a:t>
            </a:r>
            <a:r>
              <a:rPr sz="800" spc="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球融资总事件</a:t>
            </a:r>
            <a:endParaRPr lang="en-US" altLang="en-US" sz="800"/>
          </a:p>
        </p:txBody>
      </p:sp>
      <p:pic>
        <p:nvPicPr>
          <p:cNvPr id="616" name="picture 616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 rot="21600000">
            <a:off x="7035012" y="1153477"/>
            <a:ext cx="282422" cy="28575"/>
          </a:xfrm>
          <a:prstGeom prst="rect">
            <a:avLst/>
          </a:prstGeom>
        </p:spPr>
      </p:pic>
      <p:sp>
        <p:nvSpPr>
          <p:cNvPr id="617" name="textbox 617"/>
          <p:cNvSpPr/>
          <p:nvPr/>
        </p:nvSpPr>
        <p:spPr>
          <a:xfrm>
            <a:off x="5202313" y="1558137"/>
            <a:ext cx="584834" cy="377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000"/>
              </a:lnSpc>
            </a:pPr>
            <a:endParaRPr lang="en-US" altLang="en-US" sz="100"/>
          </a:p>
          <a:p>
            <a:pPr marL="119380" algn="l" rtl="0" eaLnBrk="0">
              <a:lnSpc>
                <a:spcPct val="93000"/>
              </a:lnSpc>
            </a:pPr>
            <a:r>
              <a:rPr sz="800" spc="6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4</a:t>
            </a:r>
            <a:r>
              <a:rPr sz="800" spc="5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9</a:t>
            </a:r>
            <a:endParaRPr lang="en-US" altLang="en-US" sz="800"/>
          </a:p>
          <a:p>
            <a:pPr marL="438150" algn="l" rtl="0" eaLnBrk="0">
              <a:lnSpc>
                <a:spcPct val="89000"/>
              </a:lnSpc>
              <a:spcBef>
                <a:spcPts val="130"/>
              </a:spcBef>
            </a:pPr>
            <a:r>
              <a:rPr sz="800" spc="6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4</a:t>
            </a:r>
            <a:r>
              <a:rPr sz="800" spc="5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</a:t>
            </a:r>
            <a:endParaRPr lang="en-US" altLang="en-US" sz="800"/>
          </a:p>
          <a:p>
            <a:pPr marL="12700" algn="l" rtl="0" eaLnBrk="0">
              <a:lnSpc>
                <a:spcPct val="93000"/>
              </a:lnSpc>
              <a:spcBef>
                <a:spcPts val="5"/>
              </a:spcBef>
            </a:pPr>
            <a:r>
              <a:rPr sz="800" spc="3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</a:t>
            </a:r>
            <a:r>
              <a:rPr sz="800" spc="2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8</a:t>
            </a:r>
            <a:endParaRPr lang="en-US" altLang="en-US" sz="800"/>
          </a:p>
        </p:txBody>
      </p:sp>
      <p:sp>
        <p:nvSpPr>
          <p:cNvPr id="618" name="textbox 618"/>
          <p:cNvSpPr/>
          <p:nvPr/>
        </p:nvSpPr>
        <p:spPr>
          <a:xfrm>
            <a:off x="3080220" y="4943792"/>
            <a:ext cx="791209" cy="2882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000"/>
              </a:lnSpc>
            </a:pPr>
            <a:endParaRPr lang="en-US" altLang="en-US" sz="100"/>
          </a:p>
          <a:p>
            <a:pPr algn="r" rtl="0" eaLnBrk="0">
              <a:lnSpc>
                <a:spcPct val="94000"/>
              </a:lnSpc>
            </a:pPr>
            <a:r>
              <a:rPr sz="800" spc="2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r>
              <a:rPr sz="800" spc="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9</a:t>
            </a:r>
            <a:endParaRPr lang="en-US" altLang="en-US" sz="800"/>
          </a:p>
          <a:p>
            <a:pPr algn="l" rtl="0" eaLnBrk="0">
              <a:lnSpc>
                <a:spcPct val="109000"/>
              </a:lnSpc>
            </a:pPr>
            <a:endParaRPr lang="en-US" altLang="en-US" sz="200"/>
          </a:p>
          <a:p>
            <a:pPr marL="12700" algn="l" rtl="0" eaLnBrk="0">
              <a:lnSpc>
                <a:spcPct val="94000"/>
              </a:lnSpc>
              <a:spcBef>
                <a:spcPct val="0"/>
              </a:spcBef>
            </a:pPr>
            <a:r>
              <a:rPr sz="800" spc="-6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1 1</a:t>
            </a:r>
            <a:endParaRPr lang="en-US" altLang="en-US" sz="800"/>
          </a:p>
        </p:txBody>
      </p:sp>
      <p:sp>
        <p:nvSpPr>
          <p:cNvPr id="619" name="textbox 619"/>
          <p:cNvSpPr/>
          <p:nvPr/>
        </p:nvSpPr>
        <p:spPr>
          <a:xfrm rot="18900000">
            <a:off x="6845113" y="3043922"/>
            <a:ext cx="466725" cy="1720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150"/>
              </a:lnSpc>
            </a:pPr>
            <a:r>
              <a:rPr sz="800" spc="5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2023/0</a:t>
            </a:r>
            <a:r>
              <a:rPr sz="800" spc="1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9</a:t>
            </a:r>
            <a:endParaRPr lang="en-US" altLang="en-US" sz="800"/>
          </a:p>
        </p:txBody>
      </p:sp>
      <p:sp>
        <p:nvSpPr>
          <p:cNvPr id="620" name="textbox 620"/>
          <p:cNvSpPr/>
          <p:nvPr/>
        </p:nvSpPr>
        <p:spPr>
          <a:xfrm rot="18900000">
            <a:off x="4929953" y="3043921"/>
            <a:ext cx="466725" cy="1720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150"/>
              </a:lnSpc>
            </a:pPr>
            <a:r>
              <a:rPr sz="800" spc="5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2023/0</a:t>
            </a:r>
            <a:r>
              <a:rPr sz="800" spc="1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</a:t>
            </a:r>
            <a:endParaRPr lang="en-US" altLang="en-US" sz="800"/>
          </a:p>
        </p:txBody>
      </p:sp>
      <p:sp>
        <p:nvSpPr>
          <p:cNvPr id="621" name="textbox 621"/>
          <p:cNvSpPr/>
          <p:nvPr/>
        </p:nvSpPr>
        <p:spPr>
          <a:xfrm rot="18900000">
            <a:off x="7164520" y="3043920"/>
            <a:ext cx="466725" cy="1720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150"/>
              </a:lnSpc>
            </a:pPr>
            <a:r>
              <a:rPr sz="800" spc="5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2023/1</a:t>
            </a:r>
            <a:r>
              <a:rPr sz="800" spc="1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</a:t>
            </a:r>
            <a:endParaRPr lang="en-US" altLang="en-US" sz="800"/>
          </a:p>
        </p:txBody>
      </p:sp>
      <p:sp>
        <p:nvSpPr>
          <p:cNvPr id="622" name="textbox 622"/>
          <p:cNvSpPr/>
          <p:nvPr/>
        </p:nvSpPr>
        <p:spPr>
          <a:xfrm rot="18900000">
            <a:off x="7189691" y="5735305"/>
            <a:ext cx="466725" cy="1720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150"/>
              </a:lnSpc>
            </a:pPr>
            <a:r>
              <a:rPr sz="800" spc="5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2023/1</a:t>
            </a:r>
            <a:r>
              <a:rPr sz="800" spc="1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</a:t>
            </a:r>
            <a:endParaRPr lang="en-US" altLang="en-US" sz="800"/>
          </a:p>
        </p:txBody>
      </p:sp>
      <p:sp>
        <p:nvSpPr>
          <p:cNvPr id="623" name="textbox 623"/>
          <p:cNvSpPr/>
          <p:nvPr/>
        </p:nvSpPr>
        <p:spPr>
          <a:xfrm rot="18900000">
            <a:off x="3011390" y="5735305"/>
            <a:ext cx="466725" cy="1720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150"/>
              </a:lnSpc>
            </a:pPr>
            <a:r>
              <a:rPr sz="800" spc="5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2022/0</a:t>
            </a:r>
            <a:r>
              <a:rPr sz="800" spc="1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9</a:t>
            </a:r>
            <a:endParaRPr lang="en-US" altLang="en-US" sz="800"/>
          </a:p>
        </p:txBody>
      </p:sp>
      <p:sp>
        <p:nvSpPr>
          <p:cNvPr id="624" name="textbox 624"/>
          <p:cNvSpPr/>
          <p:nvPr/>
        </p:nvSpPr>
        <p:spPr>
          <a:xfrm rot="18900000">
            <a:off x="3014159" y="3043921"/>
            <a:ext cx="466725" cy="1720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150"/>
              </a:lnSpc>
            </a:pPr>
            <a:r>
              <a:rPr sz="800" spc="5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2022/0</a:t>
            </a:r>
            <a:r>
              <a:rPr sz="800" spc="1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9</a:t>
            </a:r>
            <a:endParaRPr lang="en-US" altLang="en-US" sz="800"/>
          </a:p>
        </p:txBody>
      </p:sp>
      <p:sp>
        <p:nvSpPr>
          <p:cNvPr id="625" name="textbox 625"/>
          <p:cNvSpPr/>
          <p:nvPr/>
        </p:nvSpPr>
        <p:spPr>
          <a:xfrm rot="18900000">
            <a:off x="1098364" y="3043921"/>
            <a:ext cx="466725" cy="1720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150"/>
              </a:lnSpc>
            </a:pPr>
            <a:r>
              <a:rPr sz="800" spc="5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2022/0</a:t>
            </a:r>
            <a:r>
              <a:rPr sz="800" spc="1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</a:t>
            </a:r>
            <a:endParaRPr lang="en-US" altLang="en-US" sz="800"/>
          </a:p>
        </p:txBody>
      </p:sp>
      <p:sp>
        <p:nvSpPr>
          <p:cNvPr id="626" name="textbox 626"/>
          <p:cNvSpPr/>
          <p:nvPr/>
        </p:nvSpPr>
        <p:spPr>
          <a:xfrm rot="18900000">
            <a:off x="2046826" y="5735305"/>
            <a:ext cx="466725" cy="1720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150"/>
              </a:lnSpc>
            </a:pPr>
            <a:r>
              <a:rPr sz="800" spc="5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2022/0</a:t>
            </a:r>
            <a:r>
              <a:rPr sz="800" spc="1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6</a:t>
            </a:r>
            <a:endParaRPr lang="en-US" altLang="en-US" sz="800"/>
          </a:p>
        </p:txBody>
      </p:sp>
      <p:sp>
        <p:nvSpPr>
          <p:cNvPr id="627" name="textbox 627"/>
          <p:cNvSpPr/>
          <p:nvPr/>
        </p:nvSpPr>
        <p:spPr>
          <a:xfrm rot="18900000">
            <a:off x="3332700" y="5735306"/>
            <a:ext cx="466725" cy="1720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150"/>
              </a:lnSpc>
            </a:pPr>
            <a:r>
              <a:rPr sz="800" spc="5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2022/1</a:t>
            </a:r>
            <a:r>
              <a:rPr sz="800" spc="1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</a:t>
            </a:r>
            <a:endParaRPr lang="en-US" altLang="en-US" sz="800"/>
          </a:p>
        </p:txBody>
      </p:sp>
      <p:sp>
        <p:nvSpPr>
          <p:cNvPr id="628" name="textbox 628"/>
          <p:cNvSpPr/>
          <p:nvPr/>
        </p:nvSpPr>
        <p:spPr>
          <a:xfrm rot="18900000">
            <a:off x="4939886" y="5735305"/>
            <a:ext cx="466725" cy="1720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150"/>
              </a:lnSpc>
            </a:pPr>
            <a:r>
              <a:rPr sz="800" spc="5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2023/0</a:t>
            </a:r>
            <a:r>
              <a:rPr sz="800" spc="1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</a:t>
            </a:r>
            <a:endParaRPr lang="en-US" altLang="en-US" sz="800"/>
          </a:p>
        </p:txBody>
      </p:sp>
      <p:sp>
        <p:nvSpPr>
          <p:cNvPr id="629" name="textbox 629"/>
          <p:cNvSpPr/>
          <p:nvPr/>
        </p:nvSpPr>
        <p:spPr>
          <a:xfrm rot="18900000">
            <a:off x="3333564" y="3043921"/>
            <a:ext cx="466725" cy="1720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150"/>
              </a:lnSpc>
            </a:pPr>
            <a:r>
              <a:rPr sz="800" spc="5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2022/1</a:t>
            </a:r>
            <a:r>
              <a:rPr sz="800" spc="1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</a:t>
            </a:r>
            <a:endParaRPr lang="en-US" altLang="en-US" sz="800"/>
          </a:p>
        </p:txBody>
      </p:sp>
      <p:sp>
        <p:nvSpPr>
          <p:cNvPr id="630" name="textbox 630"/>
          <p:cNvSpPr/>
          <p:nvPr/>
        </p:nvSpPr>
        <p:spPr>
          <a:xfrm rot="18900000">
            <a:off x="1082261" y="5735305"/>
            <a:ext cx="466725" cy="1720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150"/>
              </a:lnSpc>
            </a:pPr>
            <a:r>
              <a:rPr sz="800" spc="5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2022/0</a:t>
            </a:r>
            <a:r>
              <a:rPr sz="800" spc="1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</a:t>
            </a:r>
            <a:endParaRPr lang="en-US" altLang="en-US" sz="800"/>
          </a:p>
        </p:txBody>
      </p:sp>
      <p:sp>
        <p:nvSpPr>
          <p:cNvPr id="631" name="textbox 631"/>
          <p:cNvSpPr/>
          <p:nvPr/>
        </p:nvSpPr>
        <p:spPr>
          <a:xfrm rot="18900000">
            <a:off x="2055944" y="3043921"/>
            <a:ext cx="466725" cy="1720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150"/>
              </a:lnSpc>
            </a:pPr>
            <a:r>
              <a:rPr sz="800" spc="5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2022/0</a:t>
            </a:r>
            <a:r>
              <a:rPr sz="800" spc="1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6</a:t>
            </a:r>
            <a:endParaRPr lang="en-US" altLang="en-US" sz="800"/>
          </a:p>
        </p:txBody>
      </p:sp>
      <p:sp>
        <p:nvSpPr>
          <p:cNvPr id="632" name="textbox 632"/>
          <p:cNvSpPr/>
          <p:nvPr/>
        </p:nvSpPr>
        <p:spPr>
          <a:xfrm rot="18900000">
            <a:off x="5887534" y="3043921"/>
            <a:ext cx="466725" cy="1720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150"/>
              </a:lnSpc>
            </a:pPr>
            <a:r>
              <a:rPr sz="800" spc="5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2023/0</a:t>
            </a:r>
            <a:r>
              <a:rPr sz="800" spc="1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6</a:t>
            </a:r>
            <a:endParaRPr lang="en-US" altLang="en-US" sz="800"/>
          </a:p>
        </p:txBody>
      </p:sp>
      <p:sp>
        <p:nvSpPr>
          <p:cNvPr id="633" name="textbox 633"/>
          <p:cNvSpPr/>
          <p:nvPr/>
        </p:nvSpPr>
        <p:spPr>
          <a:xfrm rot="18900000">
            <a:off x="6868383" y="5735304"/>
            <a:ext cx="466725" cy="1720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150"/>
              </a:lnSpc>
            </a:pPr>
            <a:r>
              <a:rPr sz="800" spc="5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2023/0</a:t>
            </a:r>
            <a:r>
              <a:rPr sz="800" spc="1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9</a:t>
            </a:r>
            <a:endParaRPr lang="en-US" altLang="en-US" sz="800"/>
          </a:p>
        </p:txBody>
      </p:sp>
      <p:sp>
        <p:nvSpPr>
          <p:cNvPr id="634" name="textbox 634"/>
          <p:cNvSpPr/>
          <p:nvPr/>
        </p:nvSpPr>
        <p:spPr>
          <a:xfrm rot="18900000">
            <a:off x="5903816" y="5735305"/>
            <a:ext cx="466725" cy="1720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150"/>
              </a:lnSpc>
            </a:pPr>
            <a:r>
              <a:rPr sz="800" spc="5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2023/0</a:t>
            </a:r>
            <a:r>
              <a:rPr sz="800" spc="1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6</a:t>
            </a:r>
            <a:endParaRPr lang="en-US" altLang="en-US" sz="800"/>
          </a:p>
        </p:txBody>
      </p:sp>
      <p:sp>
        <p:nvSpPr>
          <p:cNvPr id="635" name="textbox 635"/>
          <p:cNvSpPr/>
          <p:nvPr/>
        </p:nvSpPr>
        <p:spPr>
          <a:xfrm rot="18900000">
            <a:off x="6525698" y="3043948"/>
            <a:ext cx="466725" cy="1720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150"/>
              </a:lnSpc>
            </a:pPr>
            <a:r>
              <a:rPr sz="800" spc="5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2023/0</a:t>
            </a:r>
            <a:r>
              <a:rPr sz="800" spc="1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8</a:t>
            </a:r>
            <a:endParaRPr lang="en-US" altLang="en-US" sz="800"/>
          </a:p>
        </p:txBody>
      </p:sp>
      <p:sp>
        <p:nvSpPr>
          <p:cNvPr id="636" name="textbox 636"/>
          <p:cNvSpPr/>
          <p:nvPr/>
        </p:nvSpPr>
        <p:spPr>
          <a:xfrm rot="18900000">
            <a:off x="2689434" y="5735334"/>
            <a:ext cx="466725" cy="1720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150"/>
              </a:lnSpc>
            </a:pPr>
            <a:r>
              <a:rPr sz="800" spc="5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2022/0</a:t>
            </a:r>
            <a:r>
              <a:rPr sz="800" spc="1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8</a:t>
            </a:r>
            <a:endParaRPr lang="en-US" altLang="en-US" sz="800"/>
          </a:p>
        </p:txBody>
      </p:sp>
      <p:sp>
        <p:nvSpPr>
          <p:cNvPr id="637" name="textbox 637"/>
          <p:cNvSpPr/>
          <p:nvPr/>
        </p:nvSpPr>
        <p:spPr>
          <a:xfrm rot="18900000">
            <a:off x="2694743" y="3043949"/>
            <a:ext cx="466725" cy="1720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150"/>
              </a:lnSpc>
            </a:pPr>
            <a:r>
              <a:rPr sz="800" spc="5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2022/0</a:t>
            </a:r>
            <a:r>
              <a:rPr sz="800" spc="1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8</a:t>
            </a:r>
            <a:endParaRPr lang="en-US" altLang="en-US" sz="800"/>
          </a:p>
        </p:txBody>
      </p:sp>
      <p:sp>
        <p:nvSpPr>
          <p:cNvPr id="638" name="textbox 638"/>
          <p:cNvSpPr/>
          <p:nvPr/>
        </p:nvSpPr>
        <p:spPr>
          <a:xfrm rot="18900000">
            <a:off x="6547060" y="5735334"/>
            <a:ext cx="466725" cy="1720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150"/>
              </a:lnSpc>
            </a:pPr>
            <a:r>
              <a:rPr sz="800" spc="5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2023/0</a:t>
            </a:r>
            <a:r>
              <a:rPr sz="800" spc="1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8</a:t>
            </a:r>
            <a:endParaRPr lang="en-US" altLang="en-US" sz="800"/>
          </a:p>
        </p:txBody>
      </p:sp>
      <p:sp>
        <p:nvSpPr>
          <p:cNvPr id="639" name="textbox 639"/>
          <p:cNvSpPr/>
          <p:nvPr/>
        </p:nvSpPr>
        <p:spPr>
          <a:xfrm rot="18900000">
            <a:off x="7510747" y="5735598"/>
            <a:ext cx="466725" cy="1720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150"/>
              </a:lnSpc>
            </a:pPr>
            <a:r>
              <a:rPr sz="800" spc="5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2023/1</a:t>
            </a:r>
            <a:r>
              <a:rPr sz="800" spc="1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endParaRPr lang="en-US" altLang="en-US" sz="800"/>
          </a:p>
        </p:txBody>
      </p:sp>
      <p:sp>
        <p:nvSpPr>
          <p:cNvPr id="640" name="textbox 640"/>
          <p:cNvSpPr/>
          <p:nvPr/>
        </p:nvSpPr>
        <p:spPr>
          <a:xfrm rot="18900000">
            <a:off x="3653757" y="5735597"/>
            <a:ext cx="466725" cy="1720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150"/>
              </a:lnSpc>
            </a:pPr>
            <a:r>
              <a:rPr sz="800" spc="5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2022/1</a:t>
            </a:r>
            <a:r>
              <a:rPr sz="800" spc="1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endParaRPr lang="en-US" altLang="en-US" sz="800"/>
          </a:p>
        </p:txBody>
      </p:sp>
      <p:sp>
        <p:nvSpPr>
          <p:cNvPr id="641" name="textbox 641"/>
          <p:cNvSpPr/>
          <p:nvPr/>
        </p:nvSpPr>
        <p:spPr>
          <a:xfrm rot="18900000">
            <a:off x="4290890" y="3044214"/>
            <a:ext cx="466725" cy="1720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150"/>
              </a:lnSpc>
            </a:pPr>
            <a:r>
              <a:rPr sz="800" spc="5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2023/0</a:t>
            </a:r>
            <a:r>
              <a:rPr sz="800" spc="1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endParaRPr lang="en-US" altLang="en-US" sz="800"/>
          </a:p>
        </p:txBody>
      </p:sp>
      <p:sp>
        <p:nvSpPr>
          <p:cNvPr id="642" name="textbox 642"/>
          <p:cNvSpPr/>
          <p:nvPr/>
        </p:nvSpPr>
        <p:spPr>
          <a:xfrm rot="18900000">
            <a:off x="7483671" y="3044213"/>
            <a:ext cx="466725" cy="1720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150"/>
              </a:lnSpc>
            </a:pPr>
            <a:r>
              <a:rPr sz="800" spc="5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2023/1</a:t>
            </a:r>
            <a:r>
              <a:rPr sz="800" spc="1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endParaRPr lang="en-US" altLang="en-US" sz="800"/>
          </a:p>
        </p:txBody>
      </p:sp>
      <p:sp>
        <p:nvSpPr>
          <p:cNvPr id="643" name="textbox 643"/>
          <p:cNvSpPr/>
          <p:nvPr/>
        </p:nvSpPr>
        <p:spPr>
          <a:xfrm rot="18900000">
            <a:off x="440022" y="5735598"/>
            <a:ext cx="466725" cy="1720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150"/>
              </a:lnSpc>
            </a:pPr>
            <a:r>
              <a:rPr sz="800" spc="5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2022/0</a:t>
            </a:r>
            <a:r>
              <a:rPr sz="800" spc="1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endParaRPr lang="en-US" altLang="en-US" sz="800"/>
          </a:p>
        </p:txBody>
      </p:sp>
      <p:sp>
        <p:nvSpPr>
          <p:cNvPr id="644" name="textbox 644"/>
          <p:cNvSpPr/>
          <p:nvPr/>
        </p:nvSpPr>
        <p:spPr>
          <a:xfrm rot="18900000">
            <a:off x="459936" y="3044214"/>
            <a:ext cx="466725" cy="1720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150"/>
              </a:lnSpc>
            </a:pPr>
            <a:r>
              <a:rPr sz="800" spc="5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2022/0</a:t>
            </a:r>
            <a:r>
              <a:rPr sz="800" spc="1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endParaRPr lang="en-US" altLang="en-US" sz="800"/>
          </a:p>
        </p:txBody>
      </p:sp>
      <p:sp>
        <p:nvSpPr>
          <p:cNvPr id="645" name="textbox 645"/>
          <p:cNvSpPr/>
          <p:nvPr/>
        </p:nvSpPr>
        <p:spPr>
          <a:xfrm rot="18900000">
            <a:off x="3652081" y="3044213"/>
            <a:ext cx="466725" cy="1720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150"/>
              </a:lnSpc>
            </a:pPr>
            <a:r>
              <a:rPr sz="800" spc="5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2022/1</a:t>
            </a:r>
            <a:r>
              <a:rPr sz="800" spc="1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endParaRPr lang="en-US" altLang="en-US" sz="800"/>
          </a:p>
        </p:txBody>
      </p:sp>
      <p:sp>
        <p:nvSpPr>
          <p:cNvPr id="646" name="textbox 646"/>
          <p:cNvSpPr/>
          <p:nvPr/>
        </p:nvSpPr>
        <p:spPr>
          <a:xfrm rot="18900000">
            <a:off x="4296377" y="5735597"/>
            <a:ext cx="466725" cy="1720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150"/>
              </a:lnSpc>
            </a:pPr>
            <a:r>
              <a:rPr sz="800" spc="5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2023/0</a:t>
            </a:r>
            <a:r>
              <a:rPr sz="800" spc="1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endParaRPr lang="en-US" altLang="en-US" sz="800"/>
          </a:p>
        </p:txBody>
      </p:sp>
      <p:sp>
        <p:nvSpPr>
          <p:cNvPr id="647" name="textbox 647"/>
          <p:cNvSpPr/>
          <p:nvPr/>
        </p:nvSpPr>
        <p:spPr>
          <a:xfrm rot="18900000">
            <a:off x="3971598" y="3044260"/>
            <a:ext cx="466725" cy="1720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150"/>
              </a:lnSpc>
            </a:pPr>
            <a:r>
              <a:rPr sz="800" spc="5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2022/1</a:t>
            </a:r>
            <a:r>
              <a:rPr sz="800" spc="1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</a:t>
            </a:r>
            <a:endParaRPr lang="en-US" altLang="en-US" sz="800"/>
          </a:p>
        </p:txBody>
      </p:sp>
      <p:sp>
        <p:nvSpPr>
          <p:cNvPr id="648" name="textbox 648"/>
          <p:cNvSpPr/>
          <p:nvPr/>
        </p:nvSpPr>
        <p:spPr>
          <a:xfrm rot="18900000">
            <a:off x="778819" y="3044260"/>
            <a:ext cx="466725" cy="1720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150"/>
              </a:lnSpc>
            </a:pPr>
            <a:r>
              <a:rPr sz="800" spc="5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2022/0</a:t>
            </a:r>
            <a:r>
              <a:rPr sz="800" spc="1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</a:t>
            </a:r>
            <a:endParaRPr lang="en-US" altLang="en-US" sz="800"/>
          </a:p>
        </p:txBody>
      </p:sp>
      <p:sp>
        <p:nvSpPr>
          <p:cNvPr id="649" name="textbox 649"/>
          <p:cNvSpPr/>
          <p:nvPr/>
        </p:nvSpPr>
        <p:spPr>
          <a:xfrm rot="18900000">
            <a:off x="760810" y="5735645"/>
            <a:ext cx="466725" cy="1720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150"/>
              </a:lnSpc>
            </a:pPr>
            <a:r>
              <a:rPr sz="800" spc="5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2022/0</a:t>
            </a:r>
            <a:r>
              <a:rPr sz="800" spc="1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</a:t>
            </a:r>
            <a:endParaRPr lang="en-US" altLang="en-US" sz="800"/>
          </a:p>
        </p:txBody>
      </p:sp>
      <p:sp>
        <p:nvSpPr>
          <p:cNvPr id="650" name="textbox 650"/>
          <p:cNvSpPr/>
          <p:nvPr/>
        </p:nvSpPr>
        <p:spPr>
          <a:xfrm rot="18900000">
            <a:off x="4617801" y="5735645"/>
            <a:ext cx="466725" cy="1720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150"/>
              </a:lnSpc>
            </a:pPr>
            <a:r>
              <a:rPr sz="800" spc="5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2023/0</a:t>
            </a:r>
            <a:r>
              <a:rPr sz="800" spc="1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</a:t>
            </a:r>
            <a:endParaRPr lang="en-US" altLang="en-US" sz="800"/>
          </a:p>
        </p:txBody>
      </p:sp>
      <p:sp>
        <p:nvSpPr>
          <p:cNvPr id="651" name="textbox 651"/>
          <p:cNvSpPr/>
          <p:nvPr/>
        </p:nvSpPr>
        <p:spPr>
          <a:xfrm rot="18900000">
            <a:off x="7803188" y="3044261"/>
            <a:ext cx="466725" cy="1720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150"/>
              </a:lnSpc>
            </a:pPr>
            <a:r>
              <a:rPr sz="800" spc="5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2023/1</a:t>
            </a:r>
            <a:r>
              <a:rPr sz="800" spc="1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</a:t>
            </a:r>
            <a:endParaRPr lang="en-US" altLang="en-US" sz="800"/>
          </a:p>
        </p:txBody>
      </p:sp>
      <p:sp>
        <p:nvSpPr>
          <p:cNvPr id="652" name="textbox 652"/>
          <p:cNvSpPr/>
          <p:nvPr/>
        </p:nvSpPr>
        <p:spPr>
          <a:xfrm rot="18900000">
            <a:off x="4610409" y="3044261"/>
            <a:ext cx="466725" cy="1720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150"/>
              </a:lnSpc>
            </a:pPr>
            <a:r>
              <a:rPr sz="800" spc="5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2023/0</a:t>
            </a:r>
            <a:r>
              <a:rPr sz="800" spc="1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</a:t>
            </a:r>
            <a:endParaRPr lang="en-US" altLang="en-US" sz="800"/>
          </a:p>
        </p:txBody>
      </p:sp>
      <p:sp>
        <p:nvSpPr>
          <p:cNvPr id="653" name="textbox 653"/>
          <p:cNvSpPr/>
          <p:nvPr/>
        </p:nvSpPr>
        <p:spPr>
          <a:xfrm rot="18900000">
            <a:off x="3975181" y="5735644"/>
            <a:ext cx="466725" cy="1720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150"/>
              </a:lnSpc>
            </a:pPr>
            <a:r>
              <a:rPr sz="800" spc="5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2022/1</a:t>
            </a:r>
            <a:r>
              <a:rPr sz="800" spc="1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</a:t>
            </a:r>
            <a:endParaRPr lang="en-US" altLang="en-US" sz="800"/>
          </a:p>
        </p:txBody>
      </p:sp>
      <p:sp>
        <p:nvSpPr>
          <p:cNvPr id="654" name="textbox 654"/>
          <p:cNvSpPr/>
          <p:nvPr/>
        </p:nvSpPr>
        <p:spPr>
          <a:xfrm rot="18900000">
            <a:off x="7832171" y="5735645"/>
            <a:ext cx="466725" cy="1720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150"/>
              </a:lnSpc>
            </a:pPr>
            <a:r>
              <a:rPr sz="800" spc="5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2023/1</a:t>
            </a:r>
            <a:r>
              <a:rPr sz="800" spc="1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</a:t>
            </a:r>
            <a:endParaRPr lang="en-US" altLang="en-US" sz="800"/>
          </a:p>
        </p:txBody>
      </p:sp>
      <p:sp>
        <p:nvSpPr>
          <p:cNvPr id="655" name="textbox 655"/>
          <p:cNvSpPr/>
          <p:nvPr/>
        </p:nvSpPr>
        <p:spPr>
          <a:xfrm rot="18900000">
            <a:off x="1737571" y="3044085"/>
            <a:ext cx="466725" cy="1720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150"/>
              </a:lnSpc>
            </a:pPr>
            <a:r>
              <a:rPr sz="800" spc="5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2022/0</a:t>
            </a:r>
            <a:r>
              <a:rPr sz="800" spc="1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5</a:t>
            </a:r>
            <a:endParaRPr lang="en-US" altLang="en-US" sz="800"/>
          </a:p>
        </p:txBody>
      </p:sp>
      <p:sp>
        <p:nvSpPr>
          <p:cNvPr id="656" name="textbox 656"/>
          <p:cNvSpPr/>
          <p:nvPr/>
        </p:nvSpPr>
        <p:spPr>
          <a:xfrm rot="18900000">
            <a:off x="1725912" y="5735470"/>
            <a:ext cx="466725" cy="1720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150"/>
              </a:lnSpc>
            </a:pPr>
            <a:r>
              <a:rPr sz="800" spc="5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2022/0</a:t>
            </a:r>
            <a:r>
              <a:rPr sz="800" spc="1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5</a:t>
            </a:r>
            <a:endParaRPr lang="en-US" altLang="en-US" sz="800"/>
          </a:p>
        </p:txBody>
      </p:sp>
      <p:sp>
        <p:nvSpPr>
          <p:cNvPr id="657" name="textbox 657"/>
          <p:cNvSpPr/>
          <p:nvPr/>
        </p:nvSpPr>
        <p:spPr>
          <a:xfrm rot="18900000">
            <a:off x="5582902" y="5735469"/>
            <a:ext cx="466725" cy="1720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150"/>
              </a:lnSpc>
            </a:pPr>
            <a:r>
              <a:rPr sz="800" spc="5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2023/0</a:t>
            </a:r>
            <a:r>
              <a:rPr sz="800" spc="1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5</a:t>
            </a:r>
            <a:endParaRPr lang="en-US" altLang="en-US" sz="800"/>
          </a:p>
        </p:txBody>
      </p:sp>
      <p:sp>
        <p:nvSpPr>
          <p:cNvPr id="658" name="textbox 658"/>
          <p:cNvSpPr/>
          <p:nvPr/>
        </p:nvSpPr>
        <p:spPr>
          <a:xfrm rot="18900000">
            <a:off x="5568525" y="3044085"/>
            <a:ext cx="466725" cy="1720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150"/>
              </a:lnSpc>
            </a:pPr>
            <a:r>
              <a:rPr sz="800" spc="5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2023/0</a:t>
            </a:r>
            <a:r>
              <a:rPr sz="800" spc="1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5</a:t>
            </a:r>
            <a:endParaRPr lang="en-US" altLang="en-US" sz="800"/>
          </a:p>
        </p:txBody>
      </p:sp>
      <p:sp>
        <p:nvSpPr>
          <p:cNvPr id="659" name="textbox 659"/>
          <p:cNvSpPr/>
          <p:nvPr/>
        </p:nvSpPr>
        <p:spPr>
          <a:xfrm rot="18900000">
            <a:off x="5248979" y="3044424"/>
            <a:ext cx="466725" cy="1720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150"/>
              </a:lnSpc>
            </a:pPr>
            <a:r>
              <a:rPr sz="800" spc="5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2023/0</a:t>
            </a:r>
            <a:r>
              <a:rPr sz="800" spc="1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4</a:t>
            </a:r>
            <a:endParaRPr lang="en-US" altLang="en-US" sz="800"/>
          </a:p>
        </p:txBody>
      </p:sp>
      <p:sp>
        <p:nvSpPr>
          <p:cNvPr id="660" name="textbox 660"/>
          <p:cNvSpPr/>
          <p:nvPr/>
        </p:nvSpPr>
        <p:spPr>
          <a:xfrm rot="18900000">
            <a:off x="1418025" y="3044424"/>
            <a:ext cx="466725" cy="1720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150"/>
              </a:lnSpc>
            </a:pPr>
            <a:r>
              <a:rPr sz="800" spc="5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2022/0</a:t>
            </a:r>
            <a:r>
              <a:rPr sz="800" spc="1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4</a:t>
            </a:r>
            <a:endParaRPr lang="en-US" altLang="en-US" sz="800"/>
          </a:p>
        </p:txBody>
      </p:sp>
      <p:sp>
        <p:nvSpPr>
          <p:cNvPr id="661" name="textbox 661"/>
          <p:cNvSpPr/>
          <p:nvPr/>
        </p:nvSpPr>
        <p:spPr>
          <a:xfrm rot="18900000">
            <a:off x="1404461" y="5735809"/>
            <a:ext cx="466725" cy="1720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150"/>
              </a:lnSpc>
            </a:pPr>
            <a:r>
              <a:rPr sz="800" spc="5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2022/0</a:t>
            </a:r>
            <a:r>
              <a:rPr sz="800" spc="1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4</a:t>
            </a:r>
            <a:endParaRPr lang="en-US" altLang="en-US" sz="800"/>
          </a:p>
        </p:txBody>
      </p:sp>
      <p:sp>
        <p:nvSpPr>
          <p:cNvPr id="662" name="textbox 662"/>
          <p:cNvSpPr/>
          <p:nvPr/>
        </p:nvSpPr>
        <p:spPr>
          <a:xfrm rot="18900000">
            <a:off x="2368391" y="5735809"/>
            <a:ext cx="466725" cy="1720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150"/>
              </a:lnSpc>
            </a:pPr>
            <a:r>
              <a:rPr sz="800" spc="5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2022/0</a:t>
            </a:r>
            <a:r>
              <a:rPr sz="800" spc="1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7</a:t>
            </a:r>
            <a:endParaRPr lang="en-US" altLang="en-US" sz="800"/>
          </a:p>
        </p:txBody>
      </p:sp>
      <p:sp>
        <p:nvSpPr>
          <p:cNvPr id="663" name="textbox 663"/>
          <p:cNvSpPr/>
          <p:nvPr/>
        </p:nvSpPr>
        <p:spPr>
          <a:xfrm rot="18900000">
            <a:off x="2375605" y="3044425"/>
            <a:ext cx="466725" cy="1720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150"/>
              </a:lnSpc>
            </a:pPr>
            <a:r>
              <a:rPr sz="800" spc="5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2022/0</a:t>
            </a:r>
            <a:r>
              <a:rPr sz="800" spc="1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7</a:t>
            </a:r>
            <a:endParaRPr lang="en-US" altLang="en-US" sz="800"/>
          </a:p>
        </p:txBody>
      </p:sp>
      <p:sp>
        <p:nvSpPr>
          <p:cNvPr id="664" name="textbox 664"/>
          <p:cNvSpPr/>
          <p:nvPr/>
        </p:nvSpPr>
        <p:spPr>
          <a:xfrm rot="18900000">
            <a:off x="6225382" y="5735808"/>
            <a:ext cx="466725" cy="1720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150"/>
              </a:lnSpc>
            </a:pPr>
            <a:r>
              <a:rPr sz="800" spc="5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2023/0</a:t>
            </a:r>
            <a:r>
              <a:rPr sz="800" spc="1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7</a:t>
            </a:r>
            <a:endParaRPr lang="en-US" altLang="en-US" sz="800"/>
          </a:p>
        </p:txBody>
      </p:sp>
      <p:sp>
        <p:nvSpPr>
          <p:cNvPr id="665" name="textbox 665"/>
          <p:cNvSpPr/>
          <p:nvPr/>
        </p:nvSpPr>
        <p:spPr>
          <a:xfrm rot="18900000">
            <a:off x="5261451" y="5735809"/>
            <a:ext cx="466725" cy="1720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150"/>
              </a:lnSpc>
            </a:pPr>
            <a:r>
              <a:rPr sz="800" spc="5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2023/0</a:t>
            </a:r>
            <a:r>
              <a:rPr sz="800" spc="1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4</a:t>
            </a:r>
            <a:endParaRPr lang="en-US" altLang="en-US" sz="800"/>
          </a:p>
        </p:txBody>
      </p:sp>
      <p:sp>
        <p:nvSpPr>
          <p:cNvPr id="666" name="textbox 666"/>
          <p:cNvSpPr/>
          <p:nvPr/>
        </p:nvSpPr>
        <p:spPr>
          <a:xfrm rot="18900000">
            <a:off x="6207195" y="3044425"/>
            <a:ext cx="466725" cy="1720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150"/>
              </a:lnSpc>
            </a:pPr>
            <a:r>
              <a:rPr sz="800" spc="5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2023/0</a:t>
            </a:r>
            <a:r>
              <a:rPr sz="800" spc="1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7</a:t>
            </a:r>
            <a:endParaRPr lang="en-US" altLang="en-US" sz="800"/>
          </a:p>
        </p:txBody>
      </p:sp>
      <p:sp>
        <p:nvSpPr>
          <p:cNvPr id="667" name="textbox 667"/>
          <p:cNvSpPr/>
          <p:nvPr/>
        </p:nvSpPr>
        <p:spPr>
          <a:xfrm>
            <a:off x="6479412" y="1796580"/>
            <a:ext cx="584834" cy="2927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000"/>
              </a:lnSpc>
            </a:pPr>
            <a:endParaRPr lang="en-US" altLang="en-US" sz="100"/>
          </a:p>
          <a:p>
            <a:pPr marL="332105" algn="l" rtl="0" eaLnBrk="0">
              <a:lnSpc>
                <a:spcPct val="93000"/>
              </a:lnSpc>
            </a:pPr>
            <a:r>
              <a:rPr sz="800" spc="3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</a:t>
            </a:r>
            <a:r>
              <a:rPr sz="800" spc="2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8</a:t>
            </a:r>
            <a:endParaRPr lang="en-US" altLang="en-US" sz="800"/>
          </a:p>
          <a:p>
            <a:pPr marL="12700" algn="l" rtl="0" eaLnBrk="0">
              <a:lnSpc>
                <a:spcPts val="1075"/>
              </a:lnSpc>
              <a:spcBef>
                <a:spcPts val="130"/>
              </a:spcBef>
            </a:pPr>
            <a:r>
              <a:rPr sz="1300" spc="10" baseline="40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32</a:t>
            </a:r>
            <a:r>
              <a:rPr sz="800" spc="1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</a:t>
            </a:r>
            <a:r>
              <a:rPr sz="8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    </a:t>
            </a:r>
            <a:r>
              <a:rPr sz="1300" spc="0" baseline="-40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31</a:t>
            </a:r>
            <a:endParaRPr lang="en-US" altLang="en-US" sz="845"/>
          </a:p>
        </p:txBody>
      </p:sp>
      <p:sp>
        <p:nvSpPr>
          <p:cNvPr id="668" name="rect"/>
          <p:cNvSpPr/>
          <p:nvPr/>
        </p:nvSpPr>
        <p:spPr>
          <a:xfrm>
            <a:off x="759777" y="1548129"/>
            <a:ext cx="89433" cy="1278890"/>
          </a:xfrm>
          <a:prstGeom prst="rect">
            <a:avLst/>
          </a:prstGeom>
          <a:solidFill>
            <a:srgbClr val="A6A6A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69" name="textbox 669"/>
          <p:cNvSpPr/>
          <p:nvPr/>
        </p:nvSpPr>
        <p:spPr>
          <a:xfrm>
            <a:off x="3712439" y="1688198"/>
            <a:ext cx="478155" cy="2914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332105" algn="l" rtl="0" eaLnBrk="0">
              <a:lnSpc>
                <a:spcPct val="73000"/>
              </a:lnSpc>
            </a:pPr>
            <a:r>
              <a:rPr sz="700" spc="12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4</a:t>
            </a:r>
            <a:r>
              <a:rPr sz="700" spc="1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</a:t>
            </a:r>
            <a:endParaRPr lang="en-US" altLang="en-US" sz="700"/>
          </a:p>
          <a:p>
            <a:pPr marL="12700" algn="l" rtl="0" eaLnBrk="0">
              <a:lnSpc>
                <a:spcPct val="71000"/>
              </a:lnSpc>
              <a:spcBef>
                <a:spcPct val="0"/>
              </a:spcBef>
            </a:pPr>
            <a:r>
              <a:rPr sz="700" spc="12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4</a:t>
            </a:r>
            <a:r>
              <a:rPr sz="700" spc="1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</a:t>
            </a:r>
            <a:endParaRPr lang="en-US" altLang="en-US" sz="700"/>
          </a:p>
          <a:p>
            <a:pPr marL="225425" algn="l" rtl="0" eaLnBrk="0">
              <a:lnSpc>
                <a:spcPct val="91000"/>
              </a:lnSpc>
              <a:spcBef>
                <a:spcPts val="5"/>
              </a:spcBef>
            </a:pPr>
            <a:r>
              <a:rPr sz="800" spc="3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</a:t>
            </a:r>
            <a:r>
              <a:rPr sz="800" spc="2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6</a:t>
            </a:r>
            <a:endParaRPr lang="en-US" altLang="en-US" sz="800"/>
          </a:p>
        </p:txBody>
      </p:sp>
      <p:sp>
        <p:nvSpPr>
          <p:cNvPr id="670" name="textbox 670"/>
          <p:cNvSpPr/>
          <p:nvPr/>
        </p:nvSpPr>
        <p:spPr>
          <a:xfrm>
            <a:off x="5651627" y="4884445"/>
            <a:ext cx="469265" cy="2933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000"/>
              </a:lnSpc>
            </a:pPr>
            <a:endParaRPr lang="en-US" altLang="en-US" sz="100"/>
          </a:p>
          <a:p>
            <a:pPr marL="328930" algn="l" rtl="0" eaLnBrk="0">
              <a:lnSpc>
                <a:spcPct val="93000"/>
              </a:lnSpc>
            </a:pPr>
            <a:r>
              <a:rPr sz="800" spc="4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</a:t>
            </a:r>
            <a:r>
              <a:rPr sz="800" spc="2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</a:t>
            </a:r>
            <a:endParaRPr lang="en-US" altLang="en-US" sz="800"/>
          </a:p>
          <a:p>
            <a:pPr algn="l" rtl="0" eaLnBrk="0">
              <a:lnSpc>
                <a:spcPct val="128000"/>
              </a:lnSpc>
            </a:pPr>
            <a:endParaRPr lang="en-US" altLang="en-US" sz="200"/>
          </a:p>
          <a:p>
            <a:pPr marL="12700" algn="l" rtl="0" eaLnBrk="0">
              <a:lnSpc>
                <a:spcPct val="94000"/>
              </a:lnSpc>
              <a:spcBef>
                <a:spcPct val="0"/>
              </a:spcBef>
            </a:pPr>
            <a:r>
              <a:rPr sz="800" spc="2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r>
              <a:rPr sz="800" spc="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4</a:t>
            </a:r>
            <a:endParaRPr lang="en-US" altLang="en-US" sz="800"/>
          </a:p>
        </p:txBody>
      </p:sp>
      <p:sp>
        <p:nvSpPr>
          <p:cNvPr id="671" name="textbox 671"/>
          <p:cNvSpPr/>
          <p:nvPr/>
        </p:nvSpPr>
        <p:spPr>
          <a:xfrm>
            <a:off x="5947358" y="1451368"/>
            <a:ext cx="478155" cy="2463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000"/>
              </a:lnSpc>
            </a:pPr>
            <a:endParaRPr lang="en-US" altLang="en-US" sz="100"/>
          </a:p>
          <a:p>
            <a:pPr marL="340995" algn="l" rtl="0" eaLnBrk="0">
              <a:lnSpc>
                <a:spcPct val="88000"/>
              </a:lnSpc>
            </a:pPr>
            <a:r>
              <a:rPr sz="800" spc="3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5</a:t>
            </a:r>
            <a:r>
              <a:rPr sz="800" spc="1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4</a:t>
            </a:r>
            <a:endParaRPr lang="en-US" altLang="en-US" sz="800"/>
          </a:p>
          <a:p>
            <a:pPr marL="12700" algn="l" rtl="0" eaLnBrk="0">
              <a:lnSpc>
                <a:spcPct val="93000"/>
              </a:lnSpc>
              <a:spcBef>
                <a:spcPts val="5"/>
              </a:spcBef>
            </a:pPr>
            <a:r>
              <a:rPr sz="800" spc="6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4</a:t>
            </a:r>
            <a:r>
              <a:rPr sz="800" spc="5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9</a:t>
            </a:r>
            <a:endParaRPr lang="en-US" altLang="en-US" sz="800"/>
          </a:p>
        </p:txBody>
      </p:sp>
      <p:sp>
        <p:nvSpPr>
          <p:cNvPr id="672" name="textbox 672"/>
          <p:cNvSpPr/>
          <p:nvPr/>
        </p:nvSpPr>
        <p:spPr>
          <a:xfrm>
            <a:off x="3309975" y="4912791"/>
            <a:ext cx="240029" cy="4597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000"/>
              </a:lnSpc>
            </a:pPr>
            <a:endParaRPr lang="en-US" altLang="en-US" sz="100"/>
          </a:p>
          <a:p>
            <a:pPr marL="99060" algn="l" rtl="0" eaLnBrk="0">
              <a:lnSpc>
                <a:spcPct val="93000"/>
              </a:lnSpc>
            </a:pPr>
            <a:r>
              <a:rPr sz="800" spc="4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</a:t>
            </a:r>
            <a:r>
              <a:rPr sz="800" spc="2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</a:t>
            </a:r>
            <a:endParaRPr lang="en-US" altLang="en-US" sz="800"/>
          </a:p>
          <a:p>
            <a:pPr algn="l" rtl="0" eaLnBrk="0">
              <a:lnSpc>
                <a:spcPct val="116000"/>
              </a:lnSpc>
            </a:pPr>
            <a:endParaRPr lang="en-US" altLang="en-US" sz="1000"/>
          </a:p>
          <a:p>
            <a:pPr algn="l" rtl="0" eaLnBrk="0">
              <a:lnSpc>
                <a:spcPct val="102000"/>
              </a:lnSpc>
            </a:pPr>
            <a:endParaRPr lang="en-US" altLang="en-US" sz="200"/>
          </a:p>
          <a:p>
            <a:pPr marL="12700" algn="l" rtl="0" eaLnBrk="0">
              <a:lnSpc>
                <a:spcPct val="92000"/>
              </a:lnSpc>
              <a:spcBef>
                <a:spcPct val="0"/>
              </a:spcBef>
            </a:pPr>
            <a:r>
              <a:rPr sz="800" spc="5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4</a:t>
            </a:r>
            <a:endParaRPr lang="en-US" altLang="en-US" sz="800"/>
          </a:p>
        </p:txBody>
      </p:sp>
      <p:sp>
        <p:nvSpPr>
          <p:cNvPr id="673" name="textbox 673"/>
          <p:cNvSpPr/>
          <p:nvPr/>
        </p:nvSpPr>
        <p:spPr>
          <a:xfrm>
            <a:off x="3961625" y="4877917"/>
            <a:ext cx="231140" cy="4749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000"/>
              </a:lnSpc>
            </a:pPr>
            <a:endParaRPr lang="en-US" altLang="en-US" sz="100"/>
          </a:p>
          <a:p>
            <a:pPr marL="90170" algn="l" rtl="0" eaLnBrk="0">
              <a:lnSpc>
                <a:spcPct val="93000"/>
              </a:lnSpc>
            </a:pPr>
            <a:r>
              <a:rPr sz="800" spc="4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</a:t>
            </a:r>
            <a:r>
              <a:rPr sz="800" spc="2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</a:t>
            </a:r>
            <a:endParaRPr lang="en-US" altLang="en-US" sz="800"/>
          </a:p>
          <a:p>
            <a:pPr algn="l" rtl="0" eaLnBrk="0">
              <a:lnSpc>
                <a:spcPct val="126000"/>
              </a:lnSpc>
            </a:pPr>
            <a:endParaRPr lang="en-US" altLang="en-US" sz="1000"/>
          </a:p>
          <a:p>
            <a:pPr algn="l" rtl="0" eaLnBrk="0">
              <a:lnSpc>
                <a:spcPct val="103000"/>
              </a:lnSpc>
            </a:pPr>
            <a:endParaRPr lang="en-US" altLang="en-US" sz="200"/>
          </a:p>
          <a:p>
            <a:pPr marL="12700" algn="l" rtl="0" eaLnBrk="0">
              <a:lnSpc>
                <a:spcPct val="92000"/>
              </a:lnSpc>
              <a:spcBef>
                <a:spcPct val="0"/>
              </a:spcBef>
            </a:pPr>
            <a:r>
              <a:rPr sz="800" spc="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5</a:t>
            </a:r>
            <a:endParaRPr lang="en-US" altLang="en-US" sz="800"/>
          </a:p>
        </p:txBody>
      </p:sp>
      <p:sp>
        <p:nvSpPr>
          <p:cNvPr id="674" name="textbox 674"/>
          <p:cNvSpPr/>
          <p:nvPr/>
        </p:nvSpPr>
        <p:spPr>
          <a:xfrm>
            <a:off x="8138465" y="4925897"/>
            <a:ext cx="232409" cy="4616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000"/>
              </a:lnSpc>
            </a:pPr>
            <a:endParaRPr lang="en-US" altLang="en-US" sz="100"/>
          </a:p>
          <a:p>
            <a:pPr marL="92075" algn="l" rtl="0" eaLnBrk="0">
              <a:lnSpc>
                <a:spcPct val="93000"/>
              </a:lnSpc>
            </a:pPr>
            <a:r>
              <a:rPr sz="800" spc="4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</a:t>
            </a:r>
            <a:r>
              <a:rPr sz="800" spc="2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</a:t>
            </a:r>
            <a:endParaRPr lang="en-US" altLang="en-US" sz="800"/>
          </a:p>
          <a:p>
            <a:pPr algn="l" rtl="0" eaLnBrk="0">
              <a:lnSpc>
                <a:spcPct val="117000"/>
              </a:lnSpc>
            </a:pPr>
            <a:endParaRPr lang="en-US" altLang="en-US" sz="1000"/>
          </a:p>
          <a:p>
            <a:pPr algn="l" rtl="0" eaLnBrk="0">
              <a:lnSpc>
                <a:spcPct val="100000"/>
              </a:lnSpc>
            </a:pPr>
            <a:endParaRPr lang="en-US" altLang="en-US" sz="200"/>
          </a:p>
          <a:p>
            <a:pPr marL="12700" algn="l" rtl="0" eaLnBrk="0">
              <a:lnSpc>
                <a:spcPct val="93000"/>
              </a:lnSpc>
              <a:spcBef>
                <a:spcPct val="0"/>
              </a:spcBef>
            </a:pPr>
            <a:r>
              <a:rPr sz="800" spc="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</a:t>
            </a:r>
            <a:endParaRPr lang="en-US" altLang="en-US" sz="800"/>
          </a:p>
        </p:txBody>
      </p:sp>
      <p:sp>
        <p:nvSpPr>
          <p:cNvPr id="675" name="textbox 675"/>
          <p:cNvSpPr/>
          <p:nvPr/>
        </p:nvSpPr>
        <p:spPr>
          <a:xfrm>
            <a:off x="715886" y="5104193"/>
            <a:ext cx="435609" cy="2540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000"/>
              </a:lnSpc>
            </a:pPr>
            <a:endParaRPr lang="en-US" altLang="en-US" sz="100"/>
          </a:p>
          <a:p>
            <a:pPr marL="12700" algn="l" rtl="0" eaLnBrk="0">
              <a:lnSpc>
                <a:spcPct val="94000"/>
              </a:lnSpc>
            </a:pPr>
            <a:r>
              <a:rPr sz="800" spc="-6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1 1</a:t>
            </a:r>
            <a:endParaRPr lang="en-US" altLang="en-US" sz="800"/>
          </a:p>
          <a:p>
            <a:pPr marL="365760" algn="l" rtl="0" eaLnBrk="0">
              <a:lnSpc>
                <a:spcPct val="92000"/>
              </a:lnSpc>
              <a:spcBef>
                <a:spcPts val="15"/>
              </a:spcBef>
            </a:pPr>
            <a:r>
              <a:rPr sz="800" spc="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5</a:t>
            </a:r>
            <a:endParaRPr lang="en-US" altLang="en-US" sz="800"/>
          </a:p>
        </p:txBody>
      </p:sp>
      <p:sp>
        <p:nvSpPr>
          <p:cNvPr id="676" name="textbox 676"/>
          <p:cNvSpPr/>
          <p:nvPr/>
        </p:nvSpPr>
        <p:spPr>
          <a:xfrm>
            <a:off x="4687342" y="5042839"/>
            <a:ext cx="321309" cy="3219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000"/>
              </a:lnSpc>
            </a:pPr>
            <a:endParaRPr lang="en-US" altLang="en-US" sz="100"/>
          </a:p>
          <a:p>
            <a:pPr marL="12700" algn="l" rtl="0" eaLnBrk="0">
              <a:lnSpc>
                <a:spcPct val="94000"/>
              </a:lnSpc>
            </a:pPr>
            <a:r>
              <a:rPr sz="800" spc="2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r>
              <a:rPr sz="800" spc="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4</a:t>
            </a:r>
            <a:endParaRPr lang="en-US" altLang="en-US" sz="800"/>
          </a:p>
          <a:p>
            <a:pPr algn="l" rtl="0" eaLnBrk="0">
              <a:lnSpc>
                <a:spcPct val="115000"/>
              </a:lnSpc>
            </a:pPr>
            <a:endParaRPr lang="en-US" altLang="en-US" sz="400"/>
          </a:p>
          <a:p>
            <a:pPr marL="242570" algn="l" rtl="0" eaLnBrk="0">
              <a:lnSpc>
                <a:spcPct val="92000"/>
              </a:lnSpc>
              <a:spcBef>
                <a:spcPct val="0"/>
              </a:spcBef>
            </a:pPr>
            <a:r>
              <a:rPr sz="800" spc="5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4</a:t>
            </a:r>
            <a:endParaRPr lang="en-US" altLang="en-US" sz="800"/>
          </a:p>
        </p:txBody>
      </p:sp>
      <p:sp>
        <p:nvSpPr>
          <p:cNvPr id="677" name="textbox 677"/>
          <p:cNvSpPr/>
          <p:nvPr/>
        </p:nvSpPr>
        <p:spPr>
          <a:xfrm>
            <a:off x="1708556" y="4901831"/>
            <a:ext cx="234315" cy="4324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000"/>
              </a:lnSpc>
            </a:pPr>
            <a:endParaRPr lang="en-US" altLang="en-US" sz="100"/>
          </a:p>
          <a:p>
            <a:pPr marL="93345" algn="l" rtl="0" eaLnBrk="0">
              <a:lnSpc>
                <a:spcPct val="94000"/>
              </a:lnSpc>
            </a:pPr>
            <a:r>
              <a:rPr sz="800" spc="4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</a:t>
            </a:r>
            <a:r>
              <a:rPr sz="800" spc="2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endParaRPr lang="en-US" altLang="en-US" sz="800"/>
          </a:p>
          <a:p>
            <a:pPr algn="l" rtl="0" eaLnBrk="0">
              <a:lnSpc>
                <a:spcPct val="106000"/>
              </a:lnSpc>
            </a:pPr>
            <a:endParaRPr lang="en-US" altLang="en-US" sz="1100"/>
          </a:p>
          <a:p>
            <a:pPr algn="l" rtl="0" eaLnBrk="0">
              <a:lnSpc>
                <a:spcPct val="11000"/>
              </a:lnSpc>
            </a:pPr>
            <a:endParaRPr lang="en-US" altLang="en-US" sz="100"/>
          </a:p>
          <a:p>
            <a:pPr marL="12700" algn="l" rtl="0" eaLnBrk="0">
              <a:lnSpc>
                <a:spcPct val="93000"/>
              </a:lnSpc>
            </a:pPr>
            <a:r>
              <a:rPr sz="800" spc="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6</a:t>
            </a:r>
            <a:endParaRPr lang="en-US" altLang="en-US" sz="800"/>
          </a:p>
        </p:txBody>
      </p:sp>
      <p:sp>
        <p:nvSpPr>
          <p:cNvPr id="678" name="textbox 678"/>
          <p:cNvSpPr/>
          <p:nvPr/>
        </p:nvSpPr>
        <p:spPr>
          <a:xfrm>
            <a:off x="1690306" y="1731099"/>
            <a:ext cx="265429" cy="3784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000"/>
              </a:lnSpc>
            </a:pPr>
            <a:endParaRPr lang="en-US" altLang="en-US" sz="100"/>
          </a:p>
          <a:p>
            <a:pPr marL="119380" algn="l" rtl="0" eaLnBrk="0">
              <a:lnSpc>
                <a:spcPct val="94000"/>
              </a:lnSpc>
            </a:pPr>
            <a:r>
              <a:rPr sz="800" spc="6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4</a:t>
            </a:r>
            <a:r>
              <a:rPr sz="800" spc="5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endParaRPr lang="en-US" altLang="en-US" sz="800"/>
          </a:p>
          <a:p>
            <a:pPr algn="l" rtl="0" eaLnBrk="0">
              <a:lnSpc>
                <a:spcPct val="102000"/>
              </a:lnSpc>
            </a:pPr>
            <a:endParaRPr lang="en-US" altLang="en-US" sz="800"/>
          </a:p>
          <a:p>
            <a:pPr marL="12700" algn="l" rtl="0" eaLnBrk="0">
              <a:lnSpc>
                <a:spcPct val="93000"/>
              </a:lnSpc>
              <a:spcBef>
                <a:spcPts val="5"/>
              </a:spcBef>
            </a:pPr>
            <a:r>
              <a:rPr sz="800" spc="3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</a:t>
            </a:r>
            <a:r>
              <a:rPr sz="800" spc="2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</a:t>
            </a:r>
            <a:endParaRPr lang="en-US" altLang="en-US" sz="800"/>
          </a:p>
        </p:txBody>
      </p:sp>
      <p:sp>
        <p:nvSpPr>
          <p:cNvPr id="679" name="textbox 679"/>
          <p:cNvSpPr/>
          <p:nvPr/>
        </p:nvSpPr>
        <p:spPr>
          <a:xfrm>
            <a:off x="2354504" y="4922545"/>
            <a:ext cx="231140" cy="43306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000"/>
              </a:lnSpc>
            </a:pPr>
            <a:endParaRPr lang="en-US" altLang="en-US" sz="100"/>
          </a:p>
          <a:p>
            <a:pPr marL="90170" algn="l" rtl="0" eaLnBrk="0">
              <a:lnSpc>
                <a:spcPct val="93000"/>
              </a:lnSpc>
            </a:pPr>
            <a:r>
              <a:rPr sz="800" spc="4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</a:t>
            </a:r>
            <a:r>
              <a:rPr sz="800" spc="2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</a:t>
            </a:r>
            <a:endParaRPr lang="en-US" altLang="en-US" sz="800"/>
          </a:p>
          <a:p>
            <a:pPr algn="l" rtl="0" eaLnBrk="0">
              <a:lnSpc>
                <a:spcPct val="108000"/>
              </a:lnSpc>
            </a:pPr>
            <a:endParaRPr lang="en-US" altLang="en-US" sz="1100"/>
          </a:p>
          <a:p>
            <a:pPr marL="12700" algn="l" rtl="0" eaLnBrk="0">
              <a:lnSpc>
                <a:spcPct val="92000"/>
              </a:lnSpc>
              <a:spcBef>
                <a:spcPts val="5"/>
              </a:spcBef>
            </a:pPr>
            <a:r>
              <a:rPr sz="800" spc="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5</a:t>
            </a:r>
            <a:endParaRPr lang="en-US" altLang="en-US" sz="800"/>
          </a:p>
        </p:txBody>
      </p:sp>
      <p:sp>
        <p:nvSpPr>
          <p:cNvPr id="680" name="textbox 680"/>
          <p:cNvSpPr/>
          <p:nvPr/>
        </p:nvSpPr>
        <p:spPr>
          <a:xfrm>
            <a:off x="2675927" y="4946827"/>
            <a:ext cx="231140" cy="4051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000"/>
              </a:lnSpc>
            </a:pPr>
            <a:endParaRPr lang="en-US" altLang="en-US" sz="100"/>
          </a:p>
          <a:p>
            <a:pPr marL="95250" algn="l" rtl="0" eaLnBrk="0">
              <a:lnSpc>
                <a:spcPct val="94000"/>
              </a:lnSpc>
            </a:pPr>
            <a:r>
              <a:rPr sz="800" spc="2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r>
              <a:rPr sz="800" spc="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9</a:t>
            </a:r>
            <a:endParaRPr lang="en-US" altLang="en-US" sz="800"/>
          </a:p>
          <a:p>
            <a:pPr algn="l" rtl="0" eaLnBrk="0">
              <a:lnSpc>
                <a:spcPct val="100000"/>
              </a:lnSpc>
            </a:pPr>
            <a:endParaRPr lang="en-US" altLang="en-US" sz="1000"/>
          </a:p>
          <a:p>
            <a:pPr marL="12700" algn="l" rtl="0" eaLnBrk="0">
              <a:lnSpc>
                <a:spcPct val="92000"/>
              </a:lnSpc>
              <a:spcBef>
                <a:spcPts val="5"/>
              </a:spcBef>
            </a:pPr>
            <a:r>
              <a:rPr sz="800" spc="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5</a:t>
            </a:r>
            <a:endParaRPr lang="en-US" altLang="en-US" sz="800"/>
          </a:p>
        </p:txBody>
      </p:sp>
      <p:sp>
        <p:nvSpPr>
          <p:cNvPr id="681" name="textbox 681"/>
          <p:cNvSpPr/>
          <p:nvPr/>
        </p:nvSpPr>
        <p:spPr>
          <a:xfrm>
            <a:off x="8068691" y="1646453"/>
            <a:ext cx="272415" cy="2895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ct val="92000"/>
              </a:lnSpc>
            </a:pPr>
            <a:r>
              <a:rPr sz="800" spc="6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4</a:t>
            </a:r>
            <a:r>
              <a:rPr sz="800" spc="5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5</a:t>
            </a:r>
            <a:endParaRPr lang="en-US" altLang="en-US" sz="800"/>
          </a:p>
          <a:p>
            <a:pPr algn="l" rtl="0" eaLnBrk="0">
              <a:lnSpc>
                <a:spcPct val="126000"/>
              </a:lnSpc>
            </a:pPr>
            <a:endParaRPr lang="en-US" altLang="en-US" sz="200"/>
          </a:p>
          <a:p>
            <a:pPr marL="133350" algn="l" rtl="0" eaLnBrk="0">
              <a:lnSpc>
                <a:spcPct val="93000"/>
              </a:lnSpc>
            </a:pPr>
            <a:r>
              <a:rPr sz="800" spc="3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</a:t>
            </a:r>
            <a:r>
              <a:rPr sz="800" spc="2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8</a:t>
            </a:r>
            <a:endParaRPr lang="en-US" altLang="en-US" sz="800"/>
          </a:p>
        </p:txBody>
      </p:sp>
      <p:sp>
        <p:nvSpPr>
          <p:cNvPr id="682" name="textbox 682"/>
          <p:cNvSpPr/>
          <p:nvPr/>
        </p:nvSpPr>
        <p:spPr>
          <a:xfrm>
            <a:off x="4278832" y="5063490"/>
            <a:ext cx="234950" cy="2343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000"/>
              </a:lnSpc>
            </a:pPr>
            <a:endParaRPr lang="en-US" altLang="en-US" sz="100"/>
          </a:p>
          <a:p>
            <a:pPr marL="99695" algn="l" rtl="0" eaLnBrk="0">
              <a:lnSpc>
                <a:spcPct val="78000"/>
              </a:lnSpc>
            </a:pPr>
            <a:r>
              <a:rPr sz="800" spc="2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r>
              <a:rPr sz="800" spc="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</a:t>
            </a:r>
            <a:endParaRPr lang="en-US" altLang="en-US" sz="800"/>
          </a:p>
          <a:p>
            <a:pPr marL="12700" algn="l" rtl="0" eaLnBrk="0">
              <a:lnSpc>
                <a:spcPct val="93000"/>
              </a:lnSpc>
              <a:spcBef>
                <a:spcPct val="0"/>
              </a:spcBef>
            </a:pPr>
            <a:r>
              <a:rPr sz="800" spc="1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8</a:t>
            </a:r>
            <a:endParaRPr lang="en-US" altLang="en-US" sz="800"/>
          </a:p>
        </p:txBody>
      </p:sp>
      <p:sp>
        <p:nvSpPr>
          <p:cNvPr id="683" name="textbox 683"/>
          <p:cNvSpPr/>
          <p:nvPr/>
        </p:nvSpPr>
        <p:spPr>
          <a:xfrm>
            <a:off x="1372742" y="1406410"/>
            <a:ext cx="264159" cy="2012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ct val="73000"/>
              </a:lnSpc>
            </a:pPr>
            <a:r>
              <a:rPr sz="700" spc="8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5</a:t>
            </a:r>
            <a:r>
              <a:rPr sz="700" spc="7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6</a:t>
            </a:r>
            <a:endParaRPr lang="en-US" altLang="en-US" sz="700"/>
          </a:p>
          <a:p>
            <a:pPr marL="126365" algn="l" rtl="0" eaLnBrk="0">
              <a:lnSpc>
                <a:spcPct val="91000"/>
              </a:lnSpc>
              <a:spcBef>
                <a:spcPts val="5"/>
              </a:spcBef>
            </a:pPr>
            <a:r>
              <a:rPr sz="700" spc="8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5</a:t>
            </a:r>
            <a:r>
              <a:rPr sz="700" spc="7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</a:t>
            </a:r>
            <a:endParaRPr lang="en-US" altLang="en-US" sz="700"/>
          </a:p>
        </p:txBody>
      </p:sp>
      <p:pic>
        <p:nvPicPr>
          <p:cNvPr id="684" name="picture 684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 rot="21600000">
            <a:off x="4532629" y="1204569"/>
            <a:ext cx="17107" cy="1630705"/>
          </a:xfrm>
          <a:prstGeom prst="rect">
            <a:avLst/>
          </a:prstGeom>
        </p:spPr>
      </p:pic>
      <p:sp>
        <p:nvSpPr>
          <p:cNvPr id="685" name="rect"/>
          <p:cNvSpPr/>
          <p:nvPr/>
        </p:nvSpPr>
        <p:spPr>
          <a:xfrm>
            <a:off x="4531994" y="3862679"/>
            <a:ext cx="17107" cy="1630705"/>
          </a:xfrm>
          <a:prstGeom prst="rect">
            <a:avLst/>
          </a:prstGeom>
          <a:solidFill>
            <a:srgbClr val="C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686" name="picture 686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 rot="21600000">
            <a:off x="849630" y="4582794"/>
            <a:ext cx="95250" cy="282575"/>
          </a:xfrm>
          <a:prstGeom prst="rect">
            <a:avLst/>
          </a:prstGeom>
        </p:spPr>
      </p:pic>
      <p:sp>
        <p:nvSpPr>
          <p:cNvPr id="687" name="textbox 687"/>
          <p:cNvSpPr/>
          <p:nvPr/>
        </p:nvSpPr>
        <p:spPr>
          <a:xfrm>
            <a:off x="5664288" y="1102918"/>
            <a:ext cx="245745" cy="1466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00"/>
              </a:lnSpc>
            </a:pPr>
            <a:endParaRPr lang="en-US" altLang="en-US" sz="100"/>
          </a:p>
          <a:p>
            <a:pPr marL="12700" algn="l" rtl="0" eaLnBrk="0">
              <a:lnSpc>
                <a:spcPct val="99000"/>
              </a:lnSpc>
            </a:pPr>
            <a:r>
              <a:rPr sz="800" spc="7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国</a:t>
            </a:r>
            <a:r>
              <a:rPr sz="800" spc="6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内</a:t>
            </a:r>
            <a:endParaRPr lang="en-US" altLang="en-US" sz="800"/>
          </a:p>
        </p:txBody>
      </p:sp>
      <p:pic>
        <p:nvPicPr>
          <p:cNvPr id="688" name="picture 688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 rot="21600000">
            <a:off x="849630" y="4281170"/>
            <a:ext cx="53975" cy="441324"/>
          </a:xfrm>
          <a:prstGeom prst="rect">
            <a:avLst/>
          </a:prstGeom>
        </p:spPr>
      </p:pic>
      <p:pic>
        <p:nvPicPr>
          <p:cNvPr id="689" name="picture 689"/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 rot="21600000">
            <a:off x="11943715" y="2014537"/>
            <a:ext cx="7619" cy="2863850"/>
          </a:xfrm>
          <a:prstGeom prst="rect">
            <a:avLst/>
          </a:prstGeom>
        </p:spPr>
      </p:pic>
      <p:sp>
        <p:nvSpPr>
          <p:cNvPr id="690" name="rect"/>
          <p:cNvSpPr/>
          <p:nvPr/>
        </p:nvSpPr>
        <p:spPr>
          <a:xfrm>
            <a:off x="6216650" y="1130617"/>
            <a:ext cx="254000" cy="74295"/>
          </a:xfrm>
          <a:prstGeom prst="rect">
            <a:avLst/>
          </a:prstGeom>
          <a:solidFill>
            <a:srgbClr val="0C6B9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91" name="rect"/>
          <p:cNvSpPr/>
          <p:nvPr/>
        </p:nvSpPr>
        <p:spPr>
          <a:xfrm>
            <a:off x="5377179" y="1130617"/>
            <a:ext cx="254000" cy="74295"/>
          </a:xfrm>
          <a:prstGeom prst="rect">
            <a:avLst/>
          </a:prstGeom>
          <a:solidFill>
            <a:srgbClr val="A6A6A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92" name="textbox 692"/>
          <p:cNvSpPr/>
          <p:nvPr/>
        </p:nvSpPr>
        <p:spPr>
          <a:xfrm>
            <a:off x="6591617" y="1991665"/>
            <a:ext cx="153670" cy="1397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000"/>
              </a:lnSpc>
            </a:pPr>
            <a:endParaRPr lang="en-US" altLang="en-US" sz="100"/>
          </a:p>
          <a:p>
            <a:pPr marL="12700" algn="l" rtl="0" eaLnBrk="0">
              <a:lnSpc>
                <a:spcPct val="93000"/>
              </a:lnSpc>
            </a:pPr>
            <a:r>
              <a:rPr sz="800" spc="4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</a:t>
            </a:r>
            <a:r>
              <a:rPr sz="800" spc="2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9</a:t>
            </a:r>
            <a:endParaRPr lang="en-US" altLang="en-US" sz="800"/>
          </a:p>
        </p:txBody>
      </p:sp>
      <p:sp>
        <p:nvSpPr>
          <p:cNvPr id="693" name="textbox 693"/>
          <p:cNvSpPr/>
          <p:nvPr/>
        </p:nvSpPr>
        <p:spPr>
          <a:xfrm>
            <a:off x="2761704" y="1947862"/>
            <a:ext cx="151764" cy="1397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000"/>
              </a:lnSpc>
            </a:pPr>
            <a:endParaRPr lang="en-US" altLang="en-US" sz="100"/>
          </a:p>
          <a:p>
            <a:pPr marL="12700" algn="l" rtl="0" eaLnBrk="0">
              <a:lnSpc>
                <a:spcPct val="94000"/>
              </a:lnSpc>
            </a:pPr>
            <a:r>
              <a:rPr sz="800" spc="3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</a:t>
            </a:r>
            <a:r>
              <a:rPr sz="800" spc="2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endParaRPr lang="en-US" altLang="en-US" sz="800"/>
          </a:p>
        </p:txBody>
      </p:sp>
      <p:sp>
        <p:nvSpPr>
          <p:cNvPr id="694" name="textbox 694"/>
          <p:cNvSpPr/>
          <p:nvPr/>
        </p:nvSpPr>
        <p:spPr>
          <a:xfrm>
            <a:off x="1146403" y="4889119"/>
            <a:ext cx="153670" cy="1397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000"/>
              </a:lnSpc>
            </a:pPr>
            <a:endParaRPr lang="en-US" altLang="en-US" sz="100"/>
          </a:p>
          <a:p>
            <a:pPr marL="12700" algn="l" rtl="0" eaLnBrk="0">
              <a:lnSpc>
                <a:spcPct val="94000"/>
              </a:lnSpc>
            </a:pPr>
            <a:r>
              <a:rPr sz="800" spc="4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</a:t>
            </a:r>
            <a:r>
              <a:rPr sz="800" spc="2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endParaRPr lang="en-US" altLang="en-US" sz="800"/>
          </a:p>
        </p:txBody>
      </p:sp>
      <p:sp>
        <p:nvSpPr>
          <p:cNvPr id="695" name="textbox 695"/>
          <p:cNvSpPr/>
          <p:nvPr/>
        </p:nvSpPr>
        <p:spPr>
          <a:xfrm>
            <a:off x="5520220" y="2164613"/>
            <a:ext cx="153670" cy="1397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000"/>
              </a:lnSpc>
            </a:pPr>
            <a:endParaRPr lang="en-US" altLang="en-US" sz="100"/>
          </a:p>
          <a:p>
            <a:pPr marL="12700" algn="l" rtl="0" eaLnBrk="0">
              <a:lnSpc>
                <a:spcPct val="94000"/>
              </a:lnSpc>
            </a:pPr>
            <a:r>
              <a:rPr sz="800" spc="4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</a:t>
            </a:r>
            <a:r>
              <a:rPr sz="800" spc="2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endParaRPr lang="en-US" altLang="en-US" sz="800"/>
          </a:p>
        </p:txBody>
      </p:sp>
      <p:sp>
        <p:nvSpPr>
          <p:cNvPr id="696" name="textbox 696"/>
          <p:cNvSpPr/>
          <p:nvPr/>
        </p:nvSpPr>
        <p:spPr>
          <a:xfrm>
            <a:off x="6290589" y="4723865"/>
            <a:ext cx="151764" cy="1397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000"/>
              </a:lnSpc>
            </a:pPr>
            <a:endParaRPr lang="en-US" altLang="en-US" sz="100"/>
          </a:p>
          <a:p>
            <a:pPr marL="12700" algn="l" rtl="0" eaLnBrk="0">
              <a:lnSpc>
                <a:spcPct val="93000"/>
              </a:lnSpc>
            </a:pPr>
            <a:r>
              <a:rPr sz="800" spc="3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</a:t>
            </a:r>
            <a:r>
              <a:rPr sz="800" spc="2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</a:t>
            </a:r>
            <a:endParaRPr lang="en-US" altLang="en-US" sz="800"/>
          </a:p>
        </p:txBody>
      </p:sp>
      <p:sp>
        <p:nvSpPr>
          <p:cNvPr id="697" name="textbox 697"/>
          <p:cNvSpPr/>
          <p:nvPr/>
        </p:nvSpPr>
        <p:spPr>
          <a:xfrm>
            <a:off x="6160147" y="1883283"/>
            <a:ext cx="151764" cy="1397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000"/>
              </a:lnSpc>
            </a:pPr>
            <a:endParaRPr lang="en-US" altLang="en-US" sz="100"/>
          </a:p>
          <a:p>
            <a:pPr marL="12700" algn="l" rtl="0" eaLnBrk="0">
              <a:lnSpc>
                <a:spcPct val="93000"/>
              </a:lnSpc>
            </a:pPr>
            <a:r>
              <a:rPr sz="800" spc="3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</a:t>
            </a:r>
            <a:r>
              <a:rPr sz="800" spc="2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4</a:t>
            </a:r>
            <a:endParaRPr lang="en-US" altLang="en-US" sz="800"/>
          </a:p>
        </p:txBody>
      </p:sp>
      <p:sp>
        <p:nvSpPr>
          <p:cNvPr id="698" name="textbox 698"/>
          <p:cNvSpPr/>
          <p:nvPr/>
        </p:nvSpPr>
        <p:spPr>
          <a:xfrm>
            <a:off x="5840869" y="1969986"/>
            <a:ext cx="151764" cy="1397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000"/>
              </a:lnSpc>
            </a:pPr>
            <a:endParaRPr lang="en-US" altLang="en-US" sz="100"/>
          </a:p>
          <a:p>
            <a:pPr marL="12700" algn="l" rtl="0" eaLnBrk="0">
              <a:lnSpc>
                <a:spcPct val="93000"/>
              </a:lnSpc>
            </a:pPr>
            <a:r>
              <a:rPr sz="800" spc="3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</a:t>
            </a:r>
            <a:r>
              <a:rPr sz="800" spc="2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</a:t>
            </a:r>
            <a:endParaRPr lang="en-US" altLang="en-US" sz="800"/>
          </a:p>
        </p:txBody>
      </p:sp>
      <p:sp>
        <p:nvSpPr>
          <p:cNvPr id="699" name="textbox 699"/>
          <p:cNvSpPr/>
          <p:nvPr/>
        </p:nvSpPr>
        <p:spPr>
          <a:xfrm>
            <a:off x="2649842" y="1471434"/>
            <a:ext cx="150495" cy="1397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000"/>
              </a:lnSpc>
            </a:pPr>
            <a:endParaRPr lang="en-US" altLang="en-US" sz="100"/>
          </a:p>
          <a:p>
            <a:pPr marL="12700" algn="l" rtl="0" eaLnBrk="0">
              <a:lnSpc>
                <a:spcPct val="93000"/>
              </a:lnSpc>
            </a:pPr>
            <a:r>
              <a:rPr sz="800" spc="3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5</a:t>
            </a:r>
            <a:r>
              <a:rPr sz="800" spc="1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</a:t>
            </a:r>
            <a:endParaRPr lang="en-US" altLang="en-US" sz="800"/>
          </a:p>
        </p:txBody>
      </p:sp>
      <p:sp>
        <p:nvSpPr>
          <p:cNvPr id="700" name="textbox 700"/>
          <p:cNvSpPr/>
          <p:nvPr/>
        </p:nvSpPr>
        <p:spPr>
          <a:xfrm>
            <a:off x="5008777" y="5108511"/>
            <a:ext cx="147954" cy="1397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000"/>
              </a:lnSpc>
            </a:pPr>
            <a:endParaRPr lang="en-US" altLang="en-US" sz="100"/>
          </a:p>
          <a:p>
            <a:pPr marL="12700" algn="l" rtl="0" eaLnBrk="0">
              <a:lnSpc>
                <a:spcPct val="94000"/>
              </a:lnSpc>
            </a:pPr>
            <a:r>
              <a:rPr sz="800" spc="2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r>
              <a:rPr sz="800" spc="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</a:t>
            </a:r>
            <a:endParaRPr lang="en-US" altLang="en-US" sz="800"/>
          </a:p>
        </p:txBody>
      </p:sp>
      <p:sp>
        <p:nvSpPr>
          <p:cNvPr id="701" name="textbox 701"/>
          <p:cNvSpPr/>
          <p:nvPr/>
        </p:nvSpPr>
        <p:spPr>
          <a:xfrm>
            <a:off x="6937336" y="5009603"/>
            <a:ext cx="147954" cy="1397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000"/>
              </a:lnSpc>
            </a:pPr>
            <a:endParaRPr lang="en-US" altLang="en-US" sz="100"/>
          </a:p>
          <a:p>
            <a:pPr marL="12700" algn="l" rtl="0" eaLnBrk="0">
              <a:lnSpc>
                <a:spcPct val="94000"/>
              </a:lnSpc>
            </a:pPr>
            <a:r>
              <a:rPr sz="800" spc="2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r>
              <a:rPr sz="800" spc="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5</a:t>
            </a:r>
            <a:endParaRPr lang="en-US" altLang="en-US" sz="800"/>
          </a:p>
        </p:txBody>
      </p:sp>
      <p:sp>
        <p:nvSpPr>
          <p:cNvPr id="702" name="textbox 702"/>
          <p:cNvSpPr/>
          <p:nvPr/>
        </p:nvSpPr>
        <p:spPr>
          <a:xfrm>
            <a:off x="3609834" y="2294673"/>
            <a:ext cx="147954" cy="1397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000"/>
              </a:lnSpc>
            </a:pPr>
            <a:endParaRPr lang="en-US" altLang="en-US" sz="100"/>
          </a:p>
          <a:p>
            <a:pPr marL="12700" algn="l" rtl="0" eaLnBrk="0">
              <a:lnSpc>
                <a:spcPct val="94000"/>
              </a:lnSpc>
            </a:pPr>
            <a:r>
              <a:rPr sz="800" spc="2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r>
              <a:rPr sz="8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5</a:t>
            </a:r>
            <a:endParaRPr lang="en-US" altLang="en-US" sz="800"/>
          </a:p>
        </p:txBody>
      </p:sp>
      <p:sp>
        <p:nvSpPr>
          <p:cNvPr id="703" name="textbox 703"/>
          <p:cNvSpPr/>
          <p:nvPr/>
        </p:nvSpPr>
        <p:spPr>
          <a:xfrm>
            <a:off x="2115934" y="4965293"/>
            <a:ext cx="147954" cy="1397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000"/>
              </a:lnSpc>
            </a:pPr>
            <a:endParaRPr lang="en-US" altLang="en-US" sz="100"/>
          </a:p>
          <a:p>
            <a:pPr marL="12700" algn="l" rtl="0" eaLnBrk="0">
              <a:lnSpc>
                <a:spcPct val="94000"/>
              </a:lnSpc>
            </a:pPr>
            <a:r>
              <a:rPr sz="800" spc="2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r>
              <a:rPr sz="800" spc="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8</a:t>
            </a:r>
            <a:endParaRPr lang="en-US" altLang="en-US" sz="800"/>
          </a:p>
        </p:txBody>
      </p:sp>
      <p:sp>
        <p:nvSpPr>
          <p:cNvPr id="704" name="textbox 704"/>
          <p:cNvSpPr/>
          <p:nvPr/>
        </p:nvSpPr>
        <p:spPr>
          <a:xfrm>
            <a:off x="1473085" y="4977625"/>
            <a:ext cx="147954" cy="1397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000"/>
              </a:lnSpc>
            </a:pPr>
            <a:endParaRPr lang="en-US" altLang="en-US" sz="100"/>
          </a:p>
          <a:p>
            <a:pPr marL="12700" algn="l" rtl="0" eaLnBrk="0">
              <a:lnSpc>
                <a:spcPct val="94000"/>
              </a:lnSpc>
            </a:pPr>
            <a:r>
              <a:rPr sz="800" spc="2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r>
              <a:rPr sz="800" spc="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7</a:t>
            </a:r>
            <a:endParaRPr lang="en-US" altLang="en-US" sz="800"/>
          </a:p>
        </p:txBody>
      </p:sp>
      <p:sp>
        <p:nvSpPr>
          <p:cNvPr id="705" name="textbox 705"/>
          <p:cNvSpPr/>
          <p:nvPr/>
        </p:nvSpPr>
        <p:spPr>
          <a:xfrm>
            <a:off x="7580185" y="5031333"/>
            <a:ext cx="147954" cy="1397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000"/>
              </a:lnSpc>
            </a:pPr>
            <a:endParaRPr lang="en-US" altLang="en-US" sz="100"/>
          </a:p>
          <a:p>
            <a:pPr marL="12700" algn="l" rtl="0" eaLnBrk="0">
              <a:lnSpc>
                <a:spcPct val="94000"/>
              </a:lnSpc>
            </a:pPr>
            <a:r>
              <a:rPr sz="800" spc="2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r>
              <a:rPr sz="800" spc="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4</a:t>
            </a:r>
            <a:endParaRPr lang="en-US" altLang="en-US" sz="800"/>
          </a:p>
        </p:txBody>
      </p:sp>
      <p:sp>
        <p:nvSpPr>
          <p:cNvPr id="706" name="textbox 706"/>
          <p:cNvSpPr/>
          <p:nvPr/>
        </p:nvSpPr>
        <p:spPr>
          <a:xfrm>
            <a:off x="6615899" y="5093271"/>
            <a:ext cx="147954" cy="1397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000"/>
              </a:lnSpc>
            </a:pPr>
            <a:endParaRPr lang="en-US" altLang="en-US" sz="100"/>
          </a:p>
          <a:p>
            <a:pPr marL="12700" algn="l" rtl="0" eaLnBrk="0">
              <a:lnSpc>
                <a:spcPct val="94000"/>
              </a:lnSpc>
            </a:pPr>
            <a:r>
              <a:rPr sz="800" spc="-6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1 1</a:t>
            </a:r>
            <a:endParaRPr lang="en-US" altLang="en-US" sz="800"/>
          </a:p>
        </p:txBody>
      </p:sp>
      <p:sp>
        <p:nvSpPr>
          <p:cNvPr id="707" name="textbox 707"/>
          <p:cNvSpPr/>
          <p:nvPr/>
        </p:nvSpPr>
        <p:spPr>
          <a:xfrm>
            <a:off x="1386103" y="5135054"/>
            <a:ext cx="86994" cy="1397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000"/>
              </a:lnSpc>
            </a:pPr>
            <a:endParaRPr lang="en-US" altLang="en-US" sz="100"/>
          </a:p>
          <a:p>
            <a:pPr marL="12700" algn="l" rtl="0" eaLnBrk="0">
              <a:lnSpc>
                <a:spcPct val="93000"/>
              </a:lnSpc>
            </a:pPr>
            <a:r>
              <a:rPr sz="800" spc="1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9</a:t>
            </a:r>
            <a:endParaRPr lang="en-US" altLang="en-US" sz="800"/>
          </a:p>
        </p:txBody>
      </p:sp>
      <p:sp>
        <p:nvSpPr>
          <p:cNvPr id="708" name="textbox 708"/>
          <p:cNvSpPr/>
          <p:nvPr/>
        </p:nvSpPr>
        <p:spPr>
          <a:xfrm>
            <a:off x="2993808" y="5172862"/>
            <a:ext cx="86360" cy="1377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ct val="92000"/>
              </a:lnSpc>
            </a:pPr>
            <a:r>
              <a:rPr sz="800" spc="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7</a:t>
            </a:r>
            <a:endParaRPr lang="en-US" altLang="en-US" sz="800"/>
          </a:p>
        </p:txBody>
      </p:sp>
      <p:sp>
        <p:nvSpPr>
          <p:cNvPr id="709" name="textbox 709"/>
          <p:cNvSpPr/>
          <p:nvPr/>
        </p:nvSpPr>
        <p:spPr>
          <a:xfrm>
            <a:off x="2033066" y="5222049"/>
            <a:ext cx="83185" cy="1377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ct val="92000"/>
              </a:lnSpc>
            </a:pPr>
            <a:r>
              <a:rPr sz="800" spc="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5</a:t>
            </a:r>
            <a:endParaRPr lang="en-US" altLang="en-US" sz="800"/>
          </a:p>
        </p:txBody>
      </p:sp>
      <p:sp>
        <p:nvSpPr>
          <p:cNvPr id="710" name="textbox 710"/>
          <p:cNvSpPr/>
          <p:nvPr/>
        </p:nvSpPr>
        <p:spPr>
          <a:xfrm>
            <a:off x="3642372" y="5285892"/>
            <a:ext cx="80644" cy="1397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000"/>
              </a:lnSpc>
            </a:pPr>
            <a:endParaRPr lang="en-US" altLang="en-US" sz="100"/>
          </a:p>
          <a:p>
            <a:pPr marL="12700" algn="l" rtl="0" eaLnBrk="0">
              <a:lnSpc>
                <a:spcPct val="94000"/>
              </a:lnSpc>
            </a:pPr>
            <a:r>
              <a:rPr sz="800" spc="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endParaRPr lang="en-US" altLang="en-US" sz="8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1" name="textbox 711"/>
          <p:cNvSpPr/>
          <p:nvPr/>
        </p:nvSpPr>
        <p:spPr>
          <a:xfrm>
            <a:off x="327408" y="277850"/>
            <a:ext cx="10431780" cy="16516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000"/>
              </a:lnSpc>
            </a:pPr>
            <a:endParaRPr lang="en-US" altLang="en-US" sz="100"/>
          </a:p>
          <a:p>
            <a:pPr marL="85725" algn="l" rtl="0" eaLnBrk="0">
              <a:lnSpc>
                <a:spcPct val="95000"/>
              </a:lnSpc>
            </a:pPr>
            <a:r>
              <a:rPr sz="2300" spc="110">
                <a:ln w="6350" cap="flat" cmpd="sng">
                  <a:solidFill>
                    <a:srgbClr val="0C6B9D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C6B9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近5年国内外创新药各赛道融资热度</a:t>
            </a:r>
            <a:r>
              <a:rPr sz="2300" spc="40">
                <a:ln w="6350" cap="flat" cmpd="sng">
                  <a:solidFill>
                    <a:srgbClr val="0C6B9D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C6B9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变</a:t>
            </a:r>
            <a:r>
              <a:rPr sz="2300" spc="0">
                <a:ln w="6350" cap="flat" cmpd="sng">
                  <a:solidFill>
                    <a:srgbClr val="0C6B9D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C6B9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化</a:t>
            </a:r>
            <a:endParaRPr lang="en-US" altLang="en-US" sz="2300"/>
          </a:p>
          <a:p>
            <a:pPr marL="288925" indent="-276225" algn="l" rtl="0" eaLnBrk="0">
              <a:lnSpc>
                <a:spcPct val="98000"/>
              </a:lnSpc>
              <a:spcBef>
                <a:spcPts val="1090"/>
              </a:spcBef>
            </a:pPr>
            <a:r>
              <a:rPr sz="1400" spc="0">
                <a:solidFill>
                  <a:srgbClr val="0C6B9D">
                    <a:alpha val="100000"/>
                  </a:srgbClr>
                </a:solidFill>
                <a:latin typeface="Wingdings" panose="05000000000000000000"/>
                <a:ea typeface="Wingdings" panose="05000000000000000000"/>
                <a:cs typeface="Wingdings" panose="05000000000000000000"/>
              </a:rPr>
              <a:t>n</a:t>
            </a:r>
            <a:r>
              <a:rPr sz="1400" spc="-30">
                <a:solidFill>
                  <a:srgbClr val="0C6B9D">
                    <a:alpha val="100000"/>
                  </a:srgbClr>
                </a:solidFill>
                <a:latin typeface="Wingdings" panose="05000000000000000000"/>
                <a:ea typeface="Wingdings" panose="05000000000000000000"/>
                <a:cs typeface="Wingdings" panose="05000000000000000000"/>
              </a:rPr>
              <a:t> </a:t>
            </a:r>
            <a:r>
              <a:rPr sz="1400" spc="-3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国内企业对抗体药物赛道的热度逐年下降 ，对药物递送赛道的兴趣增长趋势明显。除此之外 ，受环境因素影响 </a:t>
            </a:r>
            <a:r>
              <a:rPr sz="14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，疫苗赛道的热度在 </a:t>
            </a:r>
            <a:r>
              <a:rPr sz="1400" spc="-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2020</a:t>
            </a:r>
            <a:r>
              <a:rPr sz="14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年达到最高后也不断下跌</a:t>
            </a:r>
            <a:endParaRPr lang="en-US" altLang="en-US" sz="1400"/>
          </a:p>
          <a:p>
            <a:pPr marL="12700" algn="l" rtl="0" eaLnBrk="0">
              <a:lnSpc>
                <a:spcPct val="100000"/>
              </a:lnSpc>
              <a:spcBef>
                <a:spcPts val="85"/>
              </a:spcBef>
            </a:pPr>
            <a:r>
              <a:rPr sz="1400" spc="0">
                <a:solidFill>
                  <a:srgbClr val="0C6B9D">
                    <a:alpha val="100000"/>
                  </a:srgbClr>
                </a:solidFill>
                <a:latin typeface="Wingdings" panose="05000000000000000000"/>
                <a:ea typeface="Wingdings" panose="05000000000000000000"/>
                <a:cs typeface="Wingdings" panose="05000000000000000000"/>
              </a:rPr>
              <a:t>n</a:t>
            </a:r>
            <a:r>
              <a:rPr sz="1400" spc="-50">
                <a:solidFill>
                  <a:srgbClr val="0C6B9D">
                    <a:alpha val="100000"/>
                  </a:srgbClr>
                </a:solidFill>
                <a:latin typeface="Wingdings" panose="05000000000000000000"/>
                <a:ea typeface="Wingdings" panose="05000000000000000000"/>
                <a:cs typeface="Wingdings" panose="05000000000000000000"/>
              </a:rPr>
              <a:t> </a:t>
            </a:r>
            <a:r>
              <a:rPr sz="1400" spc="-5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人工智能赛道在国外受到资本青睐，  占比不断增加，  国外其余赛道热度变化不</a:t>
            </a:r>
            <a:r>
              <a:rPr sz="1400" spc="-2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明</a:t>
            </a:r>
            <a:r>
              <a:rPr sz="14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显</a:t>
            </a:r>
            <a:endParaRPr lang="en-US" altLang="en-US" sz="1400"/>
          </a:p>
          <a:p>
            <a:pPr marL="12700" algn="l" rtl="0" eaLnBrk="0">
              <a:lnSpc>
                <a:spcPts val="1700"/>
              </a:lnSpc>
            </a:pPr>
            <a:r>
              <a:rPr sz="1400" spc="-10">
                <a:solidFill>
                  <a:srgbClr val="0C6B9D">
                    <a:alpha val="100000"/>
                  </a:srgbClr>
                </a:solidFill>
                <a:latin typeface="Wingdings" panose="05000000000000000000"/>
                <a:ea typeface="Wingdings" panose="05000000000000000000"/>
                <a:cs typeface="Wingdings" panose="05000000000000000000"/>
              </a:rPr>
              <a:t>n</a:t>
            </a:r>
            <a:r>
              <a:rPr sz="1400" spc="-20">
                <a:solidFill>
                  <a:srgbClr val="0C6B9D">
                    <a:alpha val="100000"/>
                  </a:srgbClr>
                </a:solidFill>
                <a:latin typeface="Wingdings" panose="05000000000000000000"/>
                <a:ea typeface="Wingdings" panose="05000000000000000000"/>
                <a:cs typeface="Wingdings" panose="05000000000000000000"/>
              </a:rPr>
              <a:t> </a:t>
            </a:r>
            <a:r>
              <a:rPr sz="1400" spc="-2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新赛道、新技术的发展仍需时间</a:t>
            </a:r>
            <a:endParaRPr lang="en-US" altLang="en-US" sz="1400"/>
          </a:p>
          <a:p>
            <a:pPr algn="l" rtl="0" eaLnBrk="0">
              <a:lnSpc>
                <a:spcPct val="110000"/>
              </a:lnSpc>
            </a:pPr>
            <a:endParaRPr lang="en-US" altLang="en-US" sz="600"/>
          </a:p>
          <a:p>
            <a:pPr marL="1576705" algn="l" rtl="0" eaLnBrk="0">
              <a:lnSpc>
                <a:spcPct val="92000"/>
              </a:lnSpc>
              <a:spcBef>
                <a:spcPct val="0"/>
              </a:spcBef>
            </a:pPr>
            <a:r>
              <a:rPr sz="1400" spc="-1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国内各赛道融资事件占</a:t>
            </a:r>
            <a:r>
              <a:rPr sz="1400" spc="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比</a:t>
            </a:r>
            <a:r>
              <a:rPr sz="14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                                                                        </a:t>
            </a:r>
            <a:r>
              <a:rPr sz="1400" spc="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国外各赛道融资事件占比</a:t>
            </a:r>
            <a:endParaRPr lang="en-US" altLang="en-US" sz="1400"/>
          </a:p>
        </p:txBody>
      </p:sp>
      <p:sp>
        <p:nvSpPr>
          <p:cNvPr id="712" name="textbox 712"/>
          <p:cNvSpPr/>
          <p:nvPr/>
        </p:nvSpPr>
        <p:spPr>
          <a:xfrm>
            <a:off x="5577166" y="2324570"/>
            <a:ext cx="786765" cy="34505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000"/>
              </a:lnSpc>
            </a:pPr>
            <a:endParaRPr lang="en-US" altLang="en-US" sz="100"/>
          </a:p>
          <a:p>
            <a:pPr marL="14605" algn="l" rtl="0" eaLnBrk="0">
              <a:lnSpc>
                <a:spcPct val="98000"/>
              </a:lnSpc>
            </a:pPr>
            <a:r>
              <a:rPr sz="1100" spc="1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小分</a:t>
            </a:r>
            <a:r>
              <a:rPr sz="1100" spc="7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子</a:t>
            </a:r>
            <a:endParaRPr lang="en-US" altLang="en-US" sz="1100"/>
          </a:p>
          <a:p>
            <a:pPr marL="13970" algn="l" rtl="0" eaLnBrk="0">
              <a:lnSpc>
                <a:spcPct val="90000"/>
              </a:lnSpc>
              <a:spcBef>
                <a:spcPts val="675"/>
              </a:spcBef>
            </a:pPr>
            <a:r>
              <a:rPr sz="1100" spc="1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细胞疗</a:t>
            </a:r>
            <a:r>
              <a:rPr sz="1100" spc="8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法</a:t>
            </a:r>
            <a:endParaRPr lang="en-US" altLang="en-US" sz="1100"/>
          </a:p>
          <a:p>
            <a:pPr marL="13970" algn="l" rtl="0" eaLnBrk="0">
              <a:lnSpc>
                <a:spcPts val="1970"/>
              </a:lnSpc>
            </a:pPr>
            <a:r>
              <a:rPr sz="1100" spc="1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抗体药</a:t>
            </a:r>
            <a:r>
              <a:rPr sz="1100" spc="8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物</a:t>
            </a:r>
            <a:endParaRPr lang="en-US" altLang="en-US" sz="1100"/>
          </a:p>
          <a:p>
            <a:pPr marL="15875" algn="l" rtl="0" eaLnBrk="0">
              <a:lnSpc>
                <a:spcPts val="1970"/>
              </a:lnSpc>
            </a:pPr>
            <a:r>
              <a:rPr sz="1100" spc="1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药物递</a:t>
            </a:r>
            <a:r>
              <a:rPr sz="1100" spc="6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送</a:t>
            </a:r>
            <a:endParaRPr lang="en-US" altLang="en-US" sz="1100"/>
          </a:p>
          <a:p>
            <a:pPr marL="13970" algn="l" rtl="0" eaLnBrk="0">
              <a:lnSpc>
                <a:spcPts val="1980"/>
              </a:lnSpc>
            </a:pPr>
            <a:r>
              <a:rPr sz="1100" spc="1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疫</a:t>
            </a:r>
            <a:r>
              <a:rPr sz="1100" spc="8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苗</a:t>
            </a:r>
            <a:endParaRPr lang="en-US" altLang="en-US" sz="1100"/>
          </a:p>
          <a:p>
            <a:pPr marL="12700" indent="1270" algn="l" rtl="0" eaLnBrk="0">
              <a:lnSpc>
                <a:spcPct val="150000"/>
              </a:lnSpc>
              <a:spcBef>
                <a:spcPts val="70"/>
              </a:spcBef>
            </a:pPr>
            <a:r>
              <a:rPr sz="1100" spc="1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人工智</a:t>
            </a:r>
            <a:r>
              <a:rPr sz="1100" spc="8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能</a:t>
            </a:r>
            <a:r>
              <a:rPr sz="11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 </a:t>
            </a:r>
            <a:r>
              <a:rPr sz="1100" spc="1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核酸药</a:t>
            </a:r>
            <a:r>
              <a:rPr sz="1100" spc="9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物</a:t>
            </a:r>
            <a:r>
              <a:rPr sz="11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 </a:t>
            </a:r>
            <a:r>
              <a:rPr sz="1100" spc="1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基因疗</a:t>
            </a:r>
            <a:r>
              <a:rPr sz="1100" spc="9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法</a:t>
            </a:r>
            <a:r>
              <a:rPr sz="11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 </a:t>
            </a:r>
            <a:r>
              <a:rPr sz="1100" spc="1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偶联药</a:t>
            </a:r>
            <a:r>
              <a:rPr sz="1100" spc="9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物</a:t>
            </a:r>
            <a:r>
              <a:rPr sz="11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 </a:t>
            </a:r>
            <a:r>
              <a:rPr sz="1100" spc="1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基因编</a:t>
            </a:r>
            <a:r>
              <a:rPr sz="1100" spc="9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辑</a:t>
            </a:r>
            <a:r>
              <a:rPr sz="11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 </a:t>
            </a:r>
            <a:r>
              <a:rPr sz="1100" spc="1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癌症疫</a:t>
            </a:r>
            <a:r>
              <a:rPr sz="1100" spc="9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苗</a:t>
            </a:r>
            <a:r>
              <a:rPr sz="11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 </a:t>
            </a:r>
            <a:r>
              <a:rPr sz="1100" spc="1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放射性药</a:t>
            </a:r>
            <a:r>
              <a:rPr sz="1100" spc="9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物</a:t>
            </a:r>
            <a:r>
              <a:rPr sz="11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100" spc="1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酶类药</a:t>
            </a:r>
            <a:r>
              <a:rPr sz="1100" spc="9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物</a:t>
            </a:r>
            <a:r>
              <a:rPr sz="11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 RNA</a:t>
            </a:r>
            <a:r>
              <a:rPr sz="1100" spc="21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编</a:t>
            </a:r>
            <a:r>
              <a:rPr sz="1100" spc="2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辑</a:t>
            </a:r>
            <a:endParaRPr lang="en-US" altLang="en-US" sz="1100"/>
          </a:p>
        </p:txBody>
      </p:sp>
      <p:sp>
        <p:nvSpPr>
          <p:cNvPr id="713" name="textbox 713"/>
          <p:cNvSpPr/>
          <p:nvPr/>
        </p:nvSpPr>
        <p:spPr>
          <a:xfrm>
            <a:off x="79768" y="6516065"/>
            <a:ext cx="5469254" cy="3105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120"/>
              </a:lnSpc>
            </a:pPr>
            <a:r>
              <a:rPr sz="800" spc="40">
                <a:solidFill>
                  <a:srgbClr val="80808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数据说明：  数据截至2023.12.31；  一级市场轮次包含</a:t>
            </a:r>
            <a:r>
              <a:rPr sz="800" spc="0">
                <a:solidFill>
                  <a:srgbClr val="80808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IPO</a:t>
            </a:r>
            <a:r>
              <a:rPr sz="800" spc="40">
                <a:solidFill>
                  <a:srgbClr val="80808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所有轮次 ，不含</a:t>
            </a:r>
            <a:r>
              <a:rPr sz="800" spc="0">
                <a:solidFill>
                  <a:srgbClr val="80808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IPO</a:t>
            </a:r>
            <a:r>
              <a:rPr sz="800" spc="40">
                <a:solidFill>
                  <a:srgbClr val="80808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、  增发、  并购、  转</a:t>
            </a:r>
            <a:r>
              <a:rPr sz="800" spc="0">
                <a:solidFill>
                  <a:srgbClr val="80808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入和转出事件</a:t>
            </a:r>
            <a:endParaRPr lang="en-US" altLang="en-US" sz="800"/>
          </a:p>
          <a:p>
            <a:pPr marL="12700" algn="l" rtl="0" eaLnBrk="0">
              <a:lnSpc>
                <a:spcPts val="1120"/>
              </a:lnSpc>
            </a:pPr>
            <a:r>
              <a:rPr sz="800" spc="90">
                <a:solidFill>
                  <a:srgbClr val="80808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数据来源：  医药魔方</a:t>
            </a:r>
            <a:r>
              <a:rPr sz="800" spc="0">
                <a:solidFill>
                  <a:srgbClr val="80808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MedAlpha</a:t>
            </a:r>
            <a:r>
              <a:rPr sz="800" spc="90">
                <a:solidFill>
                  <a:srgbClr val="80808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®数据</a:t>
            </a:r>
            <a:r>
              <a:rPr sz="800" spc="50">
                <a:solidFill>
                  <a:srgbClr val="80808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库</a:t>
            </a:r>
            <a:endParaRPr lang="en-US" altLang="en-US" sz="800"/>
          </a:p>
        </p:txBody>
      </p:sp>
      <p:sp>
        <p:nvSpPr>
          <p:cNvPr id="714" name="textbox 714"/>
          <p:cNvSpPr/>
          <p:nvPr/>
        </p:nvSpPr>
        <p:spPr>
          <a:xfrm>
            <a:off x="4467605" y="4083037"/>
            <a:ext cx="513080" cy="476884"/>
          </a:xfrm>
          <a:prstGeom prst="rect">
            <a:avLst/>
          </a:prstGeom>
          <a:solidFill>
            <a:srgbClr val="0092BC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9000"/>
              </a:lnSpc>
            </a:pPr>
            <a:endParaRPr lang="en-US" altLang="en-US" sz="900"/>
          </a:p>
          <a:p>
            <a:pPr marL="139065" algn="l" rtl="0" eaLnBrk="0">
              <a:lnSpc>
                <a:spcPts val="1285"/>
              </a:lnSpc>
              <a:spcBef>
                <a:spcPts val="5"/>
              </a:spcBef>
            </a:pPr>
            <a:r>
              <a:rPr sz="900" spc="4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12</a:t>
            </a:r>
            <a:r>
              <a:rPr sz="900" spc="1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</a:t>
            </a:r>
            <a:endParaRPr lang="en-US" altLang="en-US" sz="900"/>
          </a:p>
        </p:txBody>
      </p:sp>
      <p:pic>
        <p:nvPicPr>
          <p:cNvPr id="715" name="picture 71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4453318" y="3544608"/>
            <a:ext cx="541553" cy="2587371"/>
          </a:xfrm>
          <a:prstGeom prst="rect">
            <a:avLst/>
          </a:prstGeom>
        </p:spPr>
      </p:pic>
      <p:sp>
        <p:nvSpPr>
          <p:cNvPr id="716" name="rect"/>
          <p:cNvSpPr/>
          <p:nvPr/>
        </p:nvSpPr>
        <p:spPr>
          <a:xfrm>
            <a:off x="4467605" y="3053816"/>
            <a:ext cx="512978" cy="295427"/>
          </a:xfrm>
          <a:prstGeom prst="rect">
            <a:avLst/>
          </a:prstGeom>
          <a:solidFill>
            <a:srgbClr val="98D0E4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7" name="rect"/>
          <p:cNvSpPr/>
          <p:nvPr/>
        </p:nvSpPr>
        <p:spPr>
          <a:xfrm>
            <a:off x="4467605" y="3349244"/>
            <a:ext cx="512978" cy="209664"/>
          </a:xfrm>
          <a:prstGeom prst="rect">
            <a:avLst/>
          </a:prstGeom>
          <a:solidFill>
            <a:srgbClr val="66BED7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8" name="textbox 718"/>
          <p:cNvSpPr/>
          <p:nvPr/>
        </p:nvSpPr>
        <p:spPr>
          <a:xfrm>
            <a:off x="4454905" y="2071545"/>
            <a:ext cx="538480" cy="18376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165"/>
              </a:lnSpc>
              <a:tabLst>
                <a:tab pos="184150"/>
              </a:tabLst>
            </a:pPr>
            <a:r>
              <a:rPr sz="900" spc="0">
                <a:solidFill>
                  <a:srgbClr val="D9D9D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	</a:t>
            </a:r>
            <a:r>
              <a:rPr sz="900" spc="40">
                <a:solidFill>
                  <a:srgbClr val="D9D9D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</a:t>
            </a:r>
            <a:r>
              <a:rPr sz="900" spc="30">
                <a:solidFill>
                  <a:srgbClr val="D9D9D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</a:t>
            </a:r>
            <a:r>
              <a:rPr sz="900" spc="0">
                <a:solidFill>
                  <a:srgbClr val="D9D9D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 </a:t>
            </a:r>
            <a:endParaRPr lang="en-US" altLang="en-US" sz="900"/>
          </a:p>
          <a:p>
            <a:pPr marL="12700" algn="l" rtl="0" eaLnBrk="0">
              <a:lnSpc>
                <a:spcPts val="1070"/>
              </a:lnSpc>
              <a:tabLst>
                <a:tab pos="184150"/>
              </a:tabLst>
            </a:pPr>
            <a:r>
              <a:rPr sz="800" spc="0">
                <a:solidFill>
                  <a:srgbClr val="D9D9D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	</a:t>
            </a:r>
            <a:r>
              <a:rPr sz="800" spc="120">
                <a:solidFill>
                  <a:srgbClr val="D9D9D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</a:t>
            </a:r>
            <a:r>
              <a:rPr sz="800" spc="100">
                <a:solidFill>
                  <a:srgbClr val="D9D9D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</a:t>
            </a:r>
            <a:r>
              <a:rPr sz="800" spc="0">
                <a:solidFill>
                  <a:srgbClr val="D9D9D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  </a:t>
            </a:r>
            <a:endParaRPr lang="en-US" altLang="en-US" sz="800"/>
          </a:p>
          <a:p>
            <a:pPr marL="12700" algn="l" rtl="0" eaLnBrk="0">
              <a:lnSpc>
                <a:spcPts val="1185"/>
              </a:lnSpc>
              <a:tabLst>
                <a:tab pos="184150"/>
              </a:tabLst>
            </a:pPr>
            <a:r>
              <a:rPr sz="900" spc="0">
                <a:solidFill>
                  <a:srgbClr val="D9D9D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	</a:t>
            </a:r>
            <a:r>
              <a:rPr sz="900" spc="40">
                <a:solidFill>
                  <a:srgbClr val="D9D9D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</a:t>
            </a:r>
            <a:r>
              <a:rPr sz="900" spc="30">
                <a:solidFill>
                  <a:srgbClr val="D9D9D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</a:t>
            </a:r>
            <a:r>
              <a:rPr sz="900" spc="0">
                <a:solidFill>
                  <a:srgbClr val="D9D9D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 </a:t>
            </a:r>
            <a:endParaRPr lang="en-US" altLang="en-US" sz="900"/>
          </a:p>
          <a:p>
            <a:pPr marL="12700" algn="l" rtl="0" eaLnBrk="0">
              <a:lnSpc>
                <a:spcPts val="1285"/>
              </a:lnSpc>
              <a:spcBef>
                <a:spcPts val="30"/>
              </a:spcBef>
              <a:tabLst>
                <a:tab pos="185420"/>
              </a:tabLst>
            </a:pPr>
            <a:r>
              <a:rPr sz="900" spc="0">
                <a:solidFill>
                  <a:srgbClr val="D9D9D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	</a:t>
            </a:r>
            <a:r>
              <a:rPr sz="900" spc="30">
                <a:solidFill>
                  <a:srgbClr val="D9D9D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5</a:t>
            </a:r>
            <a:r>
              <a:rPr sz="900" spc="20">
                <a:solidFill>
                  <a:srgbClr val="D9D9D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</a:t>
            </a:r>
            <a:r>
              <a:rPr sz="900" spc="0">
                <a:solidFill>
                  <a:srgbClr val="D9D9D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 </a:t>
            </a:r>
            <a:endParaRPr lang="en-US" altLang="en-US" sz="900"/>
          </a:p>
          <a:p>
            <a:pPr marL="12700" algn="l" rtl="0" eaLnBrk="0">
              <a:lnSpc>
                <a:spcPts val="1285"/>
              </a:lnSpc>
              <a:spcBef>
                <a:spcPts val="855"/>
              </a:spcBef>
              <a:tabLst>
                <a:tab pos="180975"/>
              </a:tabLst>
            </a:pPr>
            <a:r>
              <a:rPr sz="900" spc="0">
                <a:solidFill>
                  <a:srgbClr val="D9D9D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	</a:t>
            </a:r>
            <a:r>
              <a:rPr sz="900" spc="50">
                <a:solidFill>
                  <a:srgbClr val="D9D9D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8</a:t>
            </a:r>
            <a:r>
              <a:rPr sz="900" spc="40">
                <a:solidFill>
                  <a:srgbClr val="D9D9D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</a:t>
            </a:r>
            <a:r>
              <a:rPr sz="900" spc="0">
                <a:solidFill>
                  <a:srgbClr val="D9D9D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 </a:t>
            </a:r>
            <a:endParaRPr lang="en-US" altLang="en-US" sz="900"/>
          </a:p>
          <a:p>
            <a:pPr marL="12700" algn="l" rtl="0" eaLnBrk="0">
              <a:lnSpc>
                <a:spcPts val="2515"/>
              </a:lnSpc>
              <a:tabLst>
                <a:tab pos="182245"/>
              </a:tabLst>
            </a:pPr>
            <a:r>
              <a:rPr sz="900" spc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	</a:t>
            </a:r>
            <a:r>
              <a:rPr sz="900" spc="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7</a:t>
            </a:r>
            <a:r>
              <a:rPr sz="900" spc="3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</a:t>
            </a:r>
            <a:r>
              <a:rPr sz="900" spc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 </a:t>
            </a:r>
            <a:endParaRPr lang="en-US" altLang="en-US" sz="900"/>
          </a:p>
          <a:p>
            <a:pPr marL="12700" algn="l" rtl="0" eaLnBrk="0">
              <a:lnSpc>
                <a:spcPts val="1285"/>
              </a:lnSpc>
              <a:spcBef>
                <a:spcPts val="705"/>
              </a:spcBef>
              <a:tabLst>
                <a:tab pos="185420"/>
              </a:tabLst>
            </a:pPr>
            <a:r>
              <a:rPr sz="900" spc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	</a:t>
            </a:r>
            <a:r>
              <a:rPr sz="900" spc="3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5</a:t>
            </a:r>
            <a:r>
              <a:rPr sz="900" spc="2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</a:t>
            </a:r>
            <a:r>
              <a:rPr sz="900" spc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 </a:t>
            </a:r>
            <a:endParaRPr lang="en-US" altLang="en-US" sz="900"/>
          </a:p>
          <a:p>
            <a:pPr algn="l" rtl="0" eaLnBrk="0">
              <a:lnSpc>
                <a:spcPct val="111000"/>
              </a:lnSpc>
            </a:pPr>
            <a:endParaRPr lang="en-US" altLang="en-US" sz="1000"/>
          </a:p>
          <a:p>
            <a:pPr algn="l" rtl="0" eaLnBrk="0">
              <a:lnSpc>
                <a:spcPct val="113000"/>
              </a:lnSpc>
            </a:pPr>
            <a:endParaRPr lang="en-US" altLang="en-US" sz="200"/>
          </a:p>
          <a:p>
            <a:pPr marL="151765" algn="l" rtl="0" eaLnBrk="0">
              <a:lnSpc>
                <a:spcPts val="1285"/>
              </a:lnSpc>
              <a:spcBef>
                <a:spcPct val="0"/>
              </a:spcBef>
            </a:pPr>
            <a:r>
              <a:rPr sz="900" spc="4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13</a:t>
            </a:r>
            <a:r>
              <a:rPr sz="900" spc="1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</a:t>
            </a:r>
            <a:endParaRPr lang="en-US" altLang="en-US" sz="900"/>
          </a:p>
        </p:txBody>
      </p:sp>
      <p:sp>
        <p:nvSpPr>
          <p:cNvPr id="719" name="textbox 719"/>
          <p:cNvSpPr/>
          <p:nvPr/>
        </p:nvSpPr>
        <p:spPr>
          <a:xfrm>
            <a:off x="794689" y="4718392"/>
            <a:ext cx="513080" cy="1414144"/>
          </a:xfrm>
          <a:prstGeom prst="rect">
            <a:avLst/>
          </a:prstGeom>
          <a:solidFill>
            <a:srgbClr val="004D7F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1000"/>
              </a:lnSpc>
            </a:pPr>
            <a:endParaRPr lang="en-US" altLang="en-US" sz="1000"/>
          </a:p>
          <a:p>
            <a:pPr algn="l" rtl="0" eaLnBrk="0">
              <a:lnSpc>
                <a:spcPct val="101000"/>
              </a:lnSpc>
            </a:pPr>
            <a:endParaRPr lang="en-US" altLang="en-US" sz="1000"/>
          </a:p>
          <a:p>
            <a:pPr algn="l" rtl="0" eaLnBrk="0">
              <a:lnSpc>
                <a:spcPct val="102000"/>
              </a:lnSpc>
            </a:pPr>
            <a:endParaRPr lang="en-US" altLang="en-US" sz="1000"/>
          </a:p>
          <a:p>
            <a:pPr algn="l" rtl="0" eaLnBrk="0">
              <a:lnSpc>
                <a:spcPct val="102000"/>
              </a:lnSpc>
            </a:pPr>
            <a:endParaRPr lang="en-US" altLang="en-US" sz="1000"/>
          </a:p>
          <a:p>
            <a:pPr marL="134620" algn="l" rtl="0" eaLnBrk="0">
              <a:lnSpc>
                <a:spcPts val="1285"/>
              </a:lnSpc>
            </a:pPr>
            <a:r>
              <a:rPr sz="900" spc="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34</a:t>
            </a:r>
            <a:r>
              <a:rPr sz="900" spc="2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</a:t>
            </a:r>
            <a:endParaRPr lang="en-US" altLang="en-US" sz="900"/>
          </a:p>
        </p:txBody>
      </p:sp>
      <p:sp>
        <p:nvSpPr>
          <p:cNvPr id="720" name="textbox 720"/>
          <p:cNvSpPr/>
          <p:nvPr/>
        </p:nvSpPr>
        <p:spPr>
          <a:xfrm>
            <a:off x="6673063" y="4777079"/>
            <a:ext cx="518794" cy="1348105"/>
          </a:xfrm>
          <a:prstGeom prst="rect">
            <a:avLst/>
          </a:prstGeom>
          <a:solidFill>
            <a:srgbClr val="004D7F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8000"/>
              </a:lnSpc>
            </a:pPr>
            <a:endParaRPr lang="en-US" altLang="en-US" sz="1000"/>
          </a:p>
          <a:p>
            <a:pPr algn="l" rtl="0" eaLnBrk="0">
              <a:lnSpc>
                <a:spcPct val="128000"/>
              </a:lnSpc>
            </a:pPr>
            <a:endParaRPr lang="en-US" altLang="en-US" sz="1000"/>
          </a:p>
          <a:p>
            <a:pPr algn="l" rtl="0" eaLnBrk="0">
              <a:lnSpc>
                <a:spcPct val="128000"/>
              </a:lnSpc>
            </a:pPr>
            <a:endParaRPr lang="en-US" altLang="en-US" sz="1000"/>
          </a:p>
          <a:p>
            <a:pPr marL="137160" algn="l" rtl="0" eaLnBrk="0">
              <a:lnSpc>
                <a:spcPts val="1285"/>
              </a:lnSpc>
              <a:spcBef>
                <a:spcPts val="5"/>
              </a:spcBef>
            </a:pPr>
            <a:r>
              <a:rPr sz="900" spc="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33</a:t>
            </a:r>
            <a:r>
              <a:rPr sz="900" spc="2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</a:t>
            </a:r>
            <a:endParaRPr lang="en-US" altLang="en-US" sz="900"/>
          </a:p>
        </p:txBody>
      </p:sp>
      <p:sp>
        <p:nvSpPr>
          <p:cNvPr id="721" name="textbox 721"/>
          <p:cNvSpPr/>
          <p:nvPr/>
        </p:nvSpPr>
        <p:spPr>
          <a:xfrm>
            <a:off x="7601445" y="4781740"/>
            <a:ext cx="518794" cy="1343660"/>
          </a:xfrm>
          <a:prstGeom prst="rect">
            <a:avLst/>
          </a:prstGeom>
          <a:solidFill>
            <a:srgbClr val="004D7F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7000"/>
              </a:lnSpc>
            </a:pPr>
            <a:endParaRPr lang="en-US" altLang="en-US" sz="1000"/>
          </a:p>
          <a:p>
            <a:pPr algn="l" rtl="0" eaLnBrk="0">
              <a:lnSpc>
                <a:spcPct val="127000"/>
              </a:lnSpc>
            </a:pPr>
            <a:endParaRPr lang="en-US" altLang="en-US" sz="1000"/>
          </a:p>
          <a:p>
            <a:pPr algn="l" rtl="0" eaLnBrk="0">
              <a:lnSpc>
                <a:spcPct val="128000"/>
              </a:lnSpc>
            </a:pPr>
            <a:endParaRPr lang="en-US" altLang="en-US" sz="1000"/>
          </a:p>
          <a:p>
            <a:pPr algn="l" rtl="0" eaLnBrk="0">
              <a:lnSpc>
                <a:spcPct val="9000"/>
              </a:lnSpc>
            </a:pPr>
            <a:endParaRPr lang="en-US" altLang="en-US" sz="100"/>
          </a:p>
          <a:p>
            <a:pPr marL="137160" algn="l" rtl="0" eaLnBrk="0">
              <a:lnSpc>
                <a:spcPts val="1285"/>
              </a:lnSpc>
            </a:pPr>
            <a:r>
              <a:rPr sz="900" spc="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33</a:t>
            </a:r>
            <a:r>
              <a:rPr sz="900" spc="2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</a:t>
            </a:r>
            <a:endParaRPr lang="en-US" altLang="en-US" sz="900"/>
          </a:p>
        </p:txBody>
      </p:sp>
      <p:sp>
        <p:nvSpPr>
          <p:cNvPr id="722" name="textbox 722"/>
          <p:cNvSpPr/>
          <p:nvPr/>
        </p:nvSpPr>
        <p:spPr>
          <a:xfrm>
            <a:off x="1712925" y="4777498"/>
            <a:ext cx="513080" cy="1355089"/>
          </a:xfrm>
          <a:prstGeom prst="rect">
            <a:avLst/>
          </a:prstGeom>
          <a:solidFill>
            <a:srgbClr val="004D7F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8000"/>
              </a:lnSpc>
            </a:pPr>
            <a:endParaRPr lang="en-US" altLang="en-US" sz="1000"/>
          </a:p>
          <a:p>
            <a:pPr algn="l" rtl="0" eaLnBrk="0">
              <a:lnSpc>
                <a:spcPct val="129000"/>
              </a:lnSpc>
            </a:pPr>
            <a:endParaRPr lang="en-US" altLang="en-US" sz="1000"/>
          </a:p>
          <a:p>
            <a:pPr algn="l" rtl="0" eaLnBrk="0">
              <a:lnSpc>
                <a:spcPct val="129000"/>
              </a:lnSpc>
            </a:pPr>
            <a:endParaRPr lang="en-US" altLang="en-US" sz="1000"/>
          </a:p>
          <a:p>
            <a:pPr algn="l" rtl="0" eaLnBrk="0">
              <a:lnSpc>
                <a:spcPct val="6000"/>
              </a:lnSpc>
            </a:pPr>
            <a:endParaRPr lang="en-US" altLang="en-US" sz="100"/>
          </a:p>
          <a:p>
            <a:pPr marL="134620" algn="l" rtl="0" eaLnBrk="0">
              <a:lnSpc>
                <a:spcPts val="1285"/>
              </a:lnSpc>
            </a:pPr>
            <a:r>
              <a:rPr sz="900" spc="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33</a:t>
            </a:r>
            <a:r>
              <a:rPr sz="900" spc="2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</a:t>
            </a:r>
            <a:endParaRPr lang="en-US" altLang="en-US" sz="900"/>
          </a:p>
        </p:txBody>
      </p:sp>
      <p:sp>
        <p:nvSpPr>
          <p:cNvPr id="723" name="textbox 723"/>
          <p:cNvSpPr/>
          <p:nvPr/>
        </p:nvSpPr>
        <p:spPr>
          <a:xfrm>
            <a:off x="9458235" y="4857013"/>
            <a:ext cx="518794" cy="1268094"/>
          </a:xfrm>
          <a:prstGeom prst="rect">
            <a:avLst/>
          </a:prstGeom>
          <a:solidFill>
            <a:srgbClr val="004D7F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9000"/>
              </a:lnSpc>
            </a:pPr>
            <a:endParaRPr lang="en-US" altLang="en-US" sz="1000"/>
          </a:p>
          <a:p>
            <a:pPr algn="l" rtl="0" eaLnBrk="0">
              <a:lnSpc>
                <a:spcPct val="119000"/>
              </a:lnSpc>
            </a:pPr>
            <a:endParaRPr lang="en-US" altLang="en-US" sz="1000"/>
          </a:p>
          <a:p>
            <a:pPr algn="l" rtl="0" eaLnBrk="0">
              <a:lnSpc>
                <a:spcPct val="120000"/>
              </a:lnSpc>
            </a:pPr>
            <a:endParaRPr lang="en-US" altLang="en-US" sz="1000"/>
          </a:p>
          <a:p>
            <a:pPr marL="137160" algn="l" rtl="0" eaLnBrk="0">
              <a:lnSpc>
                <a:spcPts val="1285"/>
              </a:lnSpc>
              <a:spcBef>
                <a:spcPts val="5"/>
              </a:spcBef>
            </a:pPr>
            <a:r>
              <a:rPr sz="900" spc="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31</a:t>
            </a:r>
            <a:r>
              <a:rPr sz="900" spc="2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</a:t>
            </a:r>
            <a:endParaRPr lang="en-US" altLang="en-US" sz="900"/>
          </a:p>
        </p:txBody>
      </p:sp>
      <p:sp>
        <p:nvSpPr>
          <p:cNvPr id="724" name="textbox 724"/>
          <p:cNvSpPr/>
          <p:nvPr/>
        </p:nvSpPr>
        <p:spPr>
          <a:xfrm>
            <a:off x="8529839" y="5006733"/>
            <a:ext cx="518794" cy="1118235"/>
          </a:xfrm>
          <a:prstGeom prst="rect">
            <a:avLst/>
          </a:prstGeom>
          <a:solidFill>
            <a:srgbClr val="004D7F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3000"/>
              </a:lnSpc>
            </a:pPr>
            <a:endParaRPr lang="en-US" altLang="en-US" sz="1000"/>
          </a:p>
          <a:p>
            <a:pPr algn="l" rtl="0" eaLnBrk="0">
              <a:lnSpc>
                <a:spcPct val="103000"/>
              </a:lnSpc>
            </a:pPr>
            <a:endParaRPr lang="en-US" altLang="en-US" sz="1000"/>
          </a:p>
          <a:p>
            <a:pPr algn="l" rtl="0" eaLnBrk="0">
              <a:lnSpc>
                <a:spcPct val="103000"/>
              </a:lnSpc>
            </a:pPr>
            <a:endParaRPr lang="en-US" altLang="en-US" sz="1000"/>
          </a:p>
          <a:p>
            <a:pPr marL="135890" algn="l" rtl="0" eaLnBrk="0">
              <a:lnSpc>
                <a:spcPts val="1285"/>
              </a:lnSpc>
              <a:spcBef>
                <a:spcPct val="0"/>
              </a:spcBef>
            </a:pPr>
            <a:r>
              <a:rPr sz="900" spc="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27</a:t>
            </a:r>
            <a:r>
              <a:rPr sz="900" spc="4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</a:t>
            </a:r>
            <a:endParaRPr lang="en-US" altLang="en-US" sz="900"/>
          </a:p>
        </p:txBody>
      </p:sp>
      <p:sp>
        <p:nvSpPr>
          <p:cNvPr id="725" name="textbox 725"/>
          <p:cNvSpPr/>
          <p:nvPr/>
        </p:nvSpPr>
        <p:spPr>
          <a:xfrm>
            <a:off x="10386631" y="5106238"/>
            <a:ext cx="518794" cy="1019175"/>
          </a:xfrm>
          <a:prstGeom prst="rect">
            <a:avLst/>
          </a:prstGeom>
          <a:solidFill>
            <a:srgbClr val="004D7F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8000"/>
              </a:lnSpc>
            </a:pPr>
            <a:endParaRPr lang="en-US" altLang="en-US" sz="1000"/>
          </a:p>
          <a:p>
            <a:pPr algn="l" rtl="0" eaLnBrk="0">
              <a:lnSpc>
                <a:spcPct val="138000"/>
              </a:lnSpc>
            </a:pPr>
            <a:endParaRPr lang="en-US" altLang="en-US" sz="1000"/>
          </a:p>
          <a:p>
            <a:pPr marL="135890" algn="l" rtl="0" eaLnBrk="0">
              <a:lnSpc>
                <a:spcPts val="1285"/>
              </a:lnSpc>
              <a:spcBef>
                <a:spcPts val="5"/>
              </a:spcBef>
            </a:pPr>
            <a:r>
              <a:rPr sz="900" spc="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25</a:t>
            </a:r>
            <a:r>
              <a:rPr sz="900" spc="4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</a:t>
            </a:r>
            <a:endParaRPr lang="en-US" altLang="en-US" sz="900"/>
          </a:p>
        </p:txBody>
      </p:sp>
      <p:sp>
        <p:nvSpPr>
          <p:cNvPr id="726" name="textbox 726"/>
          <p:cNvSpPr/>
          <p:nvPr/>
        </p:nvSpPr>
        <p:spPr>
          <a:xfrm>
            <a:off x="2631148" y="5123992"/>
            <a:ext cx="513080" cy="1008380"/>
          </a:xfrm>
          <a:prstGeom prst="rect">
            <a:avLst/>
          </a:prstGeom>
          <a:solidFill>
            <a:srgbClr val="004D7F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6000"/>
              </a:lnSpc>
            </a:pPr>
            <a:endParaRPr lang="en-US" altLang="en-US" sz="1000"/>
          </a:p>
          <a:p>
            <a:pPr algn="l" rtl="0" eaLnBrk="0">
              <a:lnSpc>
                <a:spcPct val="136000"/>
              </a:lnSpc>
            </a:pPr>
            <a:endParaRPr lang="en-US" altLang="en-US" sz="1000"/>
          </a:p>
          <a:p>
            <a:pPr algn="l" rtl="0" eaLnBrk="0">
              <a:lnSpc>
                <a:spcPct val="9000"/>
              </a:lnSpc>
            </a:pPr>
            <a:endParaRPr lang="en-US" altLang="en-US" sz="100"/>
          </a:p>
          <a:p>
            <a:pPr marL="132715" algn="l" rtl="0" eaLnBrk="0">
              <a:lnSpc>
                <a:spcPts val="1285"/>
              </a:lnSpc>
            </a:pPr>
            <a:r>
              <a:rPr sz="900" spc="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25</a:t>
            </a:r>
            <a:r>
              <a:rPr sz="900" spc="4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</a:t>
            </a:r>
            <a:endParaRPr lang="en-US" altLang="en-US" sz="900"/>
          </a:p>
        </p:txBody>
      </p:sp>
      <p:pic>
        <p:nvPicPr>
          <p:cNvPr id="727" name="picture 72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5425440" y="2359342"/>
            <a:ext cx="127634" cy="3359784"/>
          </a:xfrm>
          <a:prstGeom prst="rect">
            <a:avLst/>
          </a:prstGeom>
        </p:spPr>
      </p:pic>
      <p:sp>
        <p:nvSpPr>
          <p:cNvPr id="728" name="textbox 728"/>
          <p:cNvSpPr/>
          <p:nvPr/>
        </p:nvSpPr>
        <p:spPr>
          <a:xfrm>
            <a:off x="3549383" y="5353494"/>
            <a:ext cx="513080" cy="778509"/>
          </a:xfrm>
          <a:prstGeom prst="rect">
            <a:avLst/>
          </a:prstGeom>
          <a:solidFill>
            <a:srgbClr val="004D7F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97000"/>
              </a:lnSpc>
            </a:pPr>
            <a:endParaRPr lang="en-US" altLang="en-US" sz="1000"/>
          </a:p>
          <a:p>
            <a:pPr algn="l" rtl="0" eaLnBrk="0">
              <a:lnSpc>
                <a:spcPct val="7000"/>
              </a:lnSpc>
            </a:pPr>
            <a:endParaRPr lang="en-US" altLang="en-US" sz="100"/>
          </a:p>
          <a:p>
            <a:pPr marL="139065" algn="l" rtl="0" eaLnBrk="0">
              <a:lnSpc>
                <a:spcPts val="1285"/>
              </a:lnSpc>
            </a:pPr>
            <a:r>
              <a:rPr sz="900" spc="4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19</a:t>
            </a:r>
            <a:r>
              <a:rPr sz="900" spc="1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</a:t>
            </a:r>
            <a:endParaRPr lang="en-US" altLang="en-US" sz="900"/>
          </a:p>
        </p:txBody>
      </p:sp>
      <p:sp>
        <p:nvSpPr>
          <p:cNvPr id="729" name="textbox 729"/>
          <p:cNvSpPr/>
          <p:nvPr/>
        </p:nvSpPr>
        <p:spPr>
          <a:xfrm>
            <a:off x="897218" y="6227092"/>
            <a:ext cx="3988434" cy="1524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00"/>
              </a:lnSpc>
            </a:pPr>
            <a:endParaRPr lang="en-US" altLang="en-US" sz="100"/>
          </a:p>
          <a:p>
            <a:pPr marL="12700" algn="l" rtl="0" eaLnBrk="0">
              <a:lnSpc>
                <a:spcPct val="92000"/>
              </a:lnSpc>
            </a:pPr>
            <a:r>
              <a:rPr sz="900" spc="2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2019                  2020                  2021                  2022   </a:t>
            </a:r>
            <a:r>
              <a:rPr sz="900" spc="1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9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           2023</a:t>
            </a:r>
            <a:endParaRPr lang="en-US" altLang="en-US" sz="900"/>
          </a:p>
        </p:txBody>
      </p:sp>
      <p:sp>
        <p:nvSpPr>
          <p:cNvPr id="730" name="rect"/>
          <p:cNvSpPr/>
          <p:nvPr/>
        </p:nvSpPr>
        <p:spPr>
          <a:xfrm>
            <a:off x="794689" y="3331476"/>
            <a:ext cx="512978" cy="706792"/>
          </a:xfrm>
          <a:prstGeom prst="rect">
            <a:avLst/>
          </a:prstGeom>
          <a:solidFill>
            <a:srgbClr val="0092BC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6" name="group 46"/>
          <p:cNvGrpSpPr/>
          <p:nvPr/>
        </p:nvGrpSpPr>
        <p:grpSpPr>
          <a:xfrm rot="21600000">
            <a:off x="785164" y="3321951"/>
            <a:ext cx="532028" cy="725842"/>
            <a:chExt cx="532028" cy="725842"/>
          </a:xfrm>
        </p:grpSpPr>
        <p:pic>
          <p:nvPicPr>
            <p:cNvPr id="731" name="picture 731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0" y="0"/>
              <a:ext cx="532028" cy="725842"/>
            </a:xfrm>
            <a:prstGeom prst="rect">
              <a:avLst/>
            </a:prstGeom>
          </p:spPr>
        </p:pic>
        <p:sp>
          <p:nvSpPr>
            <p:cNvPr id="732" name="textbox 732"/>
            <p:cNvSpPr/>
            <p:nvPr/>
          </p:nvSpPr>
          <p:spPr>
            <a:xfrm>
              <a:off x="-12700" y="-12700"/>
              <a:ext cx="557530" cy="75184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88000"/>
                </a:lnSpc>
              </a:pPr>
              <a:endParaRPr lang="en-US" altLang="en-US" sz="1000"/>
            </a:p>
            <a:p>
              <a:pPr algn="l" rtl="0" eaLnBrk="0">
                <a:lnSpc>
                  <a:spcPct val="7000"/>
                </a:lnSpc>
              </a:pPr>
              <a:endParaRPr lang="en-US" altLang="en-US" sz="100"/>
            </a:p>
            <a:p>
              <a:pPr marL="161290" algn="l" rtl="0" eaLnBrk="0">
                <a:lnSpc>
                  <a:spcPts val="1285"/>
                </a:lnSpc>
              </a:pPr>
              <a:r>
                <a:rPr sz="900" spc="4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17</a:t>
              </a:r>
              <a:r>
                <a:rPr sz="900" spc="1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%</a:t>
              </a:r>
              <a:endParaRPr lang="en-US" altLang="en-US" sz="900"/>
            </a:p>
          </p:txBody>
        </p:sp>
      </p:grpSp>
      <p:sp>
        <p:nvSpPr>
          <p:cNvPr id="733" name="textbox 733"/>
          <p:cNvSpPr/>
          <p:nvPr/>
        </p:nvSpPr>
        <p:spPr>
          <a:xfrm>
            <a:off x="3549383" y="4612093"/>
            <a:ext cx="513080" cy="741680"/>
          </a:xfrm>
          <a:prstGeom prst="rect">
            <a:avLst/>
          </a:prstGeom>
          <a:solidFill>
            <a:srgbClr val="0C6B9D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85000"/>
              </a:lnSpc>
            </a:pPr>
            <a:endParaRPr lang="en-US" altLang="en-US" sz="1000"/>
          </a:p>
          <a:p>
            <a:pPr marL="139065" algn="l" rtl="0" eaLnBrk="0">
              <a:lnSpc>
                <a:spcPts val="1285"/>
              </a:lnSpc>
              <a:spcBef>
                <a:spcPts val="5"/>
              </a:spcBef>
            </a:pPr>
            <a:r>
              <a:rPr sz="900" spc="4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18</a:t>
            </a:r>
            <a:r>
              <a:rPr sz="900" spc="1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</a:t>
            </a:r>
            <a:endParaRPr lang="en-US" altLang="en-US" sz="900"/>
          </a:p>
        </p:txBody>
      </p:sp>
      <p:sp>
        <p:nvSpPr>
          <p:cNvPr id="734" name="rect"/>
          <p:cNvSpPr/>
          <p:nvPr/>
        </p:nvSpPr>
        <p:spPr>
          <a:xfrm>
            <a:off x="1712925" y="3581349"/>
            <a:ext cx="512978" cy="668439"/>
          </a:xfrm>
          <a:prstGeom prst="rect">
            <a:avLst/>
          </a:prstGeom>
          <a:solidFill>
            <a:srgbClr val="0092BC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8" name="group 48"/>
          <p:cNvGrpSpPr/>
          <p:nvPr/>
        </p:nvGrpSpPr>
        <p:grpSpPr>
          <a:xfrm rot="21600000">
            <a:off x="1703400" y="3571824"/>
            <a:ext cx="532028" cy="687488"/>
            <a:chExt cx="532028" cy="687488"/>
          </a:xfrm>
        </p:grpSpPr>
        <p:pic>
          <p:nvPicPr>
            <p:cNvPr id="735" name="picture 735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 rot="21600000">
              <a:off x="0" y="0"/>
              <a:ext cx="532028" cy="687488"/>
            </a:xfrm>
            <a:prstGeom prst="rect">
              <a:avLst/>
            </a:prstGeom>
          </p:spPr>
        </p:pic>
        <p:sp>
          <p:nvSpPr>
            <p:cNvPr id="736" name="textbox 736"/>
            <p:cNvSpPr/>
            <p:nvPr/>
          </p:nvSpPr>
          <p:spPr>
            <a:xfrm>
              <a:off x="-12700" y="-12700"/>
              <a:ext cx="557530" cy="71310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76000"/>
                </a:lnSpc>
              </a:pPr>
              <a:endParaRPr lang="en-US" altLang="en-US" sz="1000"/>
            </a:p>
            <a:p>
              <a:pPr marL="161290" algn="l" rtl="0" eaLnBrk="0">
                <a:lnSpc>
                  <a:spcPts val="1285"/>
                </a:lnSpc>
                <a:spcBef>
                  <a:spcPct val="0"/>
                </a:spcBef>
              </a:pPr>
              <a:r>
                <a:rPr sz="900" spc="4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16</a:t>
              </a:r>
              <a:r>
                <a:rPr sz="900" spc="1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%</a:t>
              </a:r>
              <a:endParaRPr lang="en-US" altLang="en-US" sz="900"/>
            </a:p>
          </p:txBody>
        </p:sp>
      </p:grpSp>
      <p:sp>
        <p:nvSpPr>
          <p:cNvPr id="737" name="textbox 737"/>
          <p:cNvSpPr/>
          <p:nvPr/>
        </p:nvSpPr>
        <p:spPr>
          <a:xfrm>
            <a:off x="794689" y="4038269"/>
            <a:ext cx="513080" cy="680719"/>
          </a:xfrm>
          <a:prstGeom prst="rect">
            <a:avLst/>
          </a:prstGeom>
          <a:solidFill>
            <a:srgbClr val="0C6B9D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65000"/>
              </a:lnSpc>
            </a:pPr>
            <a:endParaRPr lang="en-US" altLang="en-US" sz="1000"/>
          </a:p>
          <a:p>
            <a:pPr marL="139065" algn="l" rtl="0" eaLnBrk="0">
              <a:lnSpc>
                <a:spcPts val="1285"/>
              </a:lnSpc>
              <a:spcBef>
                <a:spcPts val="5"/>
              </a:spcBef>
            </a:pPr>
            <a:r>
              <a:rPr sz="900" spc="4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17</a:t>
            </a:r>
            <a:r>
              <a:rPr sz="900" spc="1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</a:t>
            </a:r>
            <a:endParaRPr lang="en-US" altLang="en-US" sz="900"/>
          </a:p>
        </p:txBody>
      </p:sp>
      <p:sp>
        <p:nvSpPr>
          <p:cNvPr id="738" name="rect"/>
          <p:cNvSpPr/>
          <p:nvPr/>
        </p:nvSpPr>
        <p:spPr>
          <a:xfrm>
            <a:off x="2631148" y="3916565"/>
            <a:ext cx="512978" cy="636054"/>
          </a:xfrm>
          <a:prstGeom prst="rect">
            <a:avLst/>
          </a:prstGeom>
          <a:solidFill>
            <a:srgbClr val="0092BC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50"/>
          <p:cNvGrpSpPr/>
          <p:nvPr/>
        </p:nvGrpSpPr>
        <p:grpSpPr>
          <a:xfrm rot="21600000">
            <a:off x="2621622" y="3907040"/>
            <a:ext cx="532028" cy="655103"/>
            <a:chExt cx="532028" cy="655103"/>
          </a:xfrm>
        </p:grpSpPr>
        <p:pic>
          <p:nvPicPr>
            <p:cNvPr id="739" name="picture 739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 rot="21600000">
              <a:off x="0" y="0"/>
              <a:ext cx="532028" cy="655103"/>
            </a:xfrm>
            <a:prstGeom prst="rect">
              <a:avLst/>
            </a:prstGeom>
          </p:spPr>
        </p:pic>
        <p:sp>
          <p:nvSpPr>
            <p:cNvPr id="740" name="textbox 740"/>
            <p:cNvSpPr/>
            <p:nvPr/>
          </p:nvSpPr>
          <p:spPr>
            <a:xfrm>
              <a:off x="-12700" y="-12700"/>
              <a:ext cx="557530" cy="68071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65000"/>
                </a:lnSpc>
              </a:pPr>
              <a:endParaRPr lang="en-US" altLang="en-US" sz="1000"/>
            </a:p>
            <a:p>
              <a:pPr marL="161290" algn="l" rtl="0" eaLnBrk="0">
                <a:lnSpc>
                  <a:spcPts val="1285"/>
                </a:lnSpc>
                <a:spcBef>
                  <a:spcPts val="5"/>
                </a:spcBef>
              </a:pPr>
              <a:r>
                <a:rPr sz="900" spc="4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15</a:t>
              </a:r>
              <a:r>
                <a:rPr sz="900" spc="1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%</a:t>
              </a:r>
              <a:endParaRPr lang="en-US" altLang="en-US" sz="900"/>
            </a:p>
          </p:txBody>
        </p:sp>
      </p:grpSp>
      <p:sp>
        <p:nvSpPr>
          <p:cNvPr id="741" name="textbox 741"/>
          <p:cNvSpPr/>
          <p:nvPr/>
        </p:nvSpPr>
        <p:spPr>
          <a:xfrm>
            <a:off x="7601445" y="3774338"/>
            <a:ext cx="518794" cy="589915"/>
          </a:xfrm>
          <a:prstGeom prst="rect">
            <a:avLst/>
          </a:prstGeom>
          <a:solidFill>
            <a:srgbClr val="0092BC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5000"/>
              </a:lnSpc>
            </a:pPr>
            <a:endParaRPr lang="en-US" altLang="en-US" sz="1000"/>
          </a:p>
          <a:p>
            <a:pPr marL="141605" algn="l" rtl="0" eaLnBrk="0">
              <a:lnSpc>
                <a:spcPts val="1285"/>
              </a:lnSpc>
              <a:spcBef>
                <a:spcPts val="5"/>
              </a:spcBef>
            </a:pPr>
            <a:r>
              <a:rPr sz="900" spc="4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14</a:t>
            </a:r>
            <a:r>
              <a:rPr sz="900" spc="1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</a:t>
            </a:r>
            <a:endParaRPr lang="en-US" altLang="en-US" sz="900"/>
          </a:p>
        </p:txBody>
      </p:sp>
      <p:sp>
        <p:nvSpPr>
          <p:cNvPr id="742" name="textbox 742"/>
          <p:cNvSpPr/>
          <p:nvPr/>
        </p:nvSpPr>
        <p:spPr>
          <a:xfrm>
            <a:off x="8529839" y="4427143"/>
            <a:ext cx="518794" cy="579755"/>
          </a:xfrm>
          <a:prstGeom prst="rect">
            <a:avLst/>
          </a:prstGeom>
          <a:solidFill>
            <a:srgbClr val="0C6B9D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2000"/>
              </a:lnSpc>
            </a:pPr>
            <a:endParaRPr lang="en-US" altLang="en-US" sz="1000"/>
          </a:p>
          <a:p>
            <a:pPr marL="141605" algn="l" rtl="0" eaLnBrk="0">
              <a:lnSpc>
                <a:spcPts val="1285"/>
              </a:lnSpc>
              <a:spcBef>
                <a:spcPts val="5"/>
              </a:spcBef>
            </a:pPr>
            <a:r>
              <a:rPr sz="900" spc="4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14</a:t>
            </a:r>
            <a:r>
              <a:rPr sz="900" spc="1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</a:t>
            </a:r>
            <a:endParaRPr lang="en-US" altLang="en-US" sz="900"/>
          </a:p>
        </p:txBody>
      </p:sp>
      <p:sp>
        <p:nvSpPr>
          <p:cNvPr id="743" name="rect"/>
          <p:cNvSpPr/>
          <p:nvPr/>
        </p:nvSpPr>
        <p:spPr>
          <a:xfrm>
            <a:off x="10386631" y="3006610"/>
            <a:ext cx="518655" cy="513245"/>
          </a:xfrm>
          <a:prstGeom prst="rect">
            <a:avLst/>
          </a:prstGeom>
          <a:solidFill>
            <a:srgbClr val="98D0E4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44" name="rect"/>
          <p:cNvSpPr/>
          <p:nvPr/>
        </p:nvSpPr>
        <p:spPr>
          <a:xfrm>
            <a:off x="10386631" y="3519855"/>
            <a:ext cx="518655" cy="124421"/>
          </a:xfrm>
          <a:prstGeom prst="rect">
            <a:avLst/>
          </a:prstGeom>
          <a:solidFill>
            <a:srgbClr val="66BED7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2" name="group 52"/>
          <p:cNvGrpSpPr/>
          <p:nvPr/>
        </p:nvGrpSpPr>
        <p:grpSpPr>
          <a:xfrm rot="21600000">
            <a:off x="10372344" y="2992323"/>
            <a:ext cx="547229" cy="541820"/>
            <a:chExt cx="547229" cy="541820"/>
          </a:xfrm>
        </p:grpSpPr>
        <p:pic>
          <p:nvPicPr>
            <p:cNvPr id="745" name="picture 745"/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 rot="21600000">
              <a:off x="0" y="0"/>
              <a:ext cx="547229" cy="541820"/>
            </a:xfrm>
            <a:prstGeom prst="rect">
              <a:avLst/>
            </a:prstGeom>
          </p:spPr>
        </p:pic>
        <p:sp>
          <p:nvSpPr>
            <p:cNvPr id="746" name="textbox 746"/>
            <p:cNvSpPr/>
            <p:nvPr/>
          </p:nvSpPr>
          <p:spPr>
            <a:xfrm>
              <a:off x="-12700" y="-12700"/>
              <a:ext cx="572769" cy="56769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28000"/>
                </a:lnSpc>
              </a:pPr>
              <a:endParaRPr lang="en-US" altLang="en-US" sz="1000"/>
            </a:p>
            <a:p>
              <a:pPr marL="168910" algn="l" rtl="0" eaLnBrk="0">
                <a:lnSpc>
                  <a:spcPts val="1285"/>
                </a:lnSpc>
                <a:spcBef>
                  <a:spcPts val="5"/>
                </a:spcBef>
              </a:pPr>
              <a:r>
                <a:rPr sz="900" spc="4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13</a:t>
              </a:r>
              <a:r>
                <a:rPr sz="900" spc="1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%</a:t>
              </a:r>
              <a:endParaRPr lang="en-US" altLang="en-US" sz="900"/>
            </a:p>
          </p:txBody>
        </p:sp>
      </p:grpSp>
      <p:sp>
        <p:nvSpPr>
          <p:cNvPr id="747" name="textbox 747"/>
          <p:cNvSpPr/>
          <p:nvPr/>
        </p:nvSpPr>
        <p:spPr>
          <a:xfrm>
            <a:off x="10386631" y="4141965"/>
            <a:ext cx="518794" cy="567690"/>
          </a:xfrm>
          <a:prstGeom prst="rect">
            <a:avLst/>
          </a:prstGeom>
          <a:solidFill>
            <a:srgbClr val="0092BC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8000"/>
              </a:lnSpc>
            </a:pPr>
            <a:endParaRPr lang="en-US" altLang="en-US" sz="1000"/>
          </a:p>
          <a:p>
            <a:pPr marL="141605" algn="l" rtl="0" eaLnBrk="0">
              <a:lnSpc>
                <a:spcPts val="1285"/>
              </a:lnSpc>
              <a:spcBef>
                <a:spcPts val="5"/>
              </a:spcBef>
            </a:pPr>
            <a:r>
              <a:rPr sz="900" spc="4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14</a:t>
            </a:r>
            <a:r>
              <a:rPr sz="900" spc="1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</a:t>
            </a:r>
            <a:endParaRPr lang="en-US" altLang="en-US" sz="900"/>
          </a:p>
        </p:txBody>
      </p:sp>
      <p:sp>
        <p:nvSpPr>
          <p:cNvPr id="748" name="textbox 748"/>
          <p:cNvSpPr/>
          <p:nvPr/>
        </p:nvSpPr>
        <p:spPr>
          <a:xfrm>
            <a:off x="2631148" y="4552619"/>
            <a:ext cx="513080" cy="571500"/>
          </a:xfrm>
          <a:prstGeom prst="rect">
            <a:avLst/>
          </a:prstGeom>
          <a:solidFill>
            <a:srgbClr val="0C6B9D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9000"/>
              </a:lnSpc>
            </a:pPr>
            <a:endParaRPr lang="en-US" altLang="en-US" sz="1000"/>
          </a:p>
          <a:p>
            <a:pPr algn="l" rtl="0" eaLnBrk="0">
              <a:lnSpc>
                <a:spcPct val="7000"/>
              </a:lnSpc>
            </a:pPr>
            <a:endParaRPr lang="en-US" altLang="en-US" sz="100"/>
          </a:p>
          <a:p>
            <a:pPr marL="139065" algn="l" rtl="0" eaLnBrk="0">
              <a:lnSpc>
                <a:spcPts val="1285"/>
              </a:lnSpc>
            </a:pPr>
            <a:r>
              <a:rPr sz="900" spc="4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14</a:t>
            </a:r>
            <a:r>
              <a:rPr sz="900" spc="1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</a:t>
            </a:r>
            <a:endParaRPr lang="en-US" altLang="en-US" sz="900"/>
          </a:p>
        </p:txBody>
      </p:sp>
      <p:sp>
        <p:nvSpPr>
          <p:cNvPr id="749" name="rect"/>
          <p:cNvSpPr/>
          <p:nvPr/>
        </p:nvSpPr>
        <p:spPr>
          <a:xfrm>
            <a:off x="9458235" y="3483406"/>
            <a:ext cx="518655" cy="113207"/>
          </a:xfrm>
          <a:prstGeom prst="rect">
            <a:avLst/>
          </a:prstGeom>
          <a:solidFill>
            <a:srgbClr val="66BED7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50" name="rect"/>
          <p:cNvSpPr/>
          <p:nvPr/>
        </p:nvSpPr>
        <p:spPr>
          <a:xfrm>
            <a:off x="9458235" y="2977743"/>
            <a:ext cx="518655" cy="505663"/>
          </a:xfrm>
          <a:prstGeom prst="rect">
            <a:avLst/>
          </a:prstGeom>
          <a:solidFill>
            <a:srgbClr val="98D0E4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4" name="group 54"/>
          <p:cNvGrpSpPr/>
          <p:nvPr/>
        </p:nvGrpSpPr>
        <p:grpSpPr>
          <a:xfrm rot="21600000">
            <a:off x="9443948" y="2963456"/>
            <a:ext cx="547230" cy="534237"/>
            <a:chExt cx="547230" cy="534237"/>
          </a:xfrm>
        </p:grpSpPr>
        <p:pic>
          <p:nvPicPr>
            <p:cNvPr id="751" name="picture 751"/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 rot="21600000">
              <a:off x="0" y="0"/>
              <a:ext cx="547230" cy="534237"/>
            </a:xfrm>
            <a:prstGeom prst="rect">
              <a:avLst/>
            </a:prstGeom>
          </p:spPr>
        </p:pic>
        <p:sp>
          <p:nvSpPr>
            <p:cNvPr id="752" name="textbox 752"/>
            <p:cNvSpPr/>
            <p:nvPr/>
          </p:nvSpPr>
          <p:spPr>
            <a:xfrm>
              <a:off x="-12700" y="-12700"/>
              <a:ext cx="572769" cy="56006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25000"/>
                </a:lnSpc>
              </a:pPr>
              <a:endParaRPr lang="en-US" altLang="en-US" sz="1000"/>
            </a:p>
            <a:p>
              <a:pPr algn="l" rtl="0" eaLnBrk="0">
                <a:lnSpc>
                  <a:spcPct val="8000"/>
                </a:lnSpc>
              </a:pPr>
              <a:endParaRPr lang="en-US" altLang="en-US" sz="100"/>
            </a:p>
            <a:p>
              <a:pPr marL="168910" algn="l" rtl="0" eaLnBrk="0">
                <a:lnSpc>
                  <a:spcPts val="1285"/>
                </a:lnSpc>
              </a:pPr>
              <a:r>
                <a:rPr sz="900" spc="4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12</a:t>
              </a:r>
              <a:r>
                <a:rPr sz="900" spc="1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%</a:t>
              </a:r>
              <a:endParaRPr lang="en-US" altLang="en-US" sz="900"/>
            </a:p>
          </p:txBody>
        </p:sp>
      </p:grpSp>
      <p:sp>
        <p:nvSpPr>
          <p:cNvPr id="753" name="rect"/>
          <p:cNvSpPr/>
          <p:nvPr/>
        </p:nvSpPr>
        <p:spPr>
          <a:xfrm>
            <a:off x="3549383" y="4130180"/>
            <a:ext cx="512978" cy="481914"/>
          </a:xfrm>
          <a:prstGeom prst="rect">
            <a:avLst/>
          </a:prstGeom>
          <a:solidFill>
            <a:srgbClr val="0092BC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6" name="group 56"/>
          <p:cNvGrpSpPr/>
          <p:nvPr/>
        </p:nvGrpSpPr>
        <p:grpSpPr>
          <a:xfrm rot="21600000">
            <a:off x="3539858" y="4120654"/>
            <a:ext cx="532015" cy="500963"/>
            <a:chExt cx="532015" cy="500963"/>
          </a:xfrm>
        </p:grpSpPr>
        <p:pic>
          <p:nvPicPr>
            <p:cNvPr id="754" name="picture 754"/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>
            <a:xfrm rot="21600000">
              <a:off x="0" y="0"/>
              <a:ext cx="532015" cy="500963"/>
            </a:xfrm>
            <a:prstGeom prst="rect">
              <a:avLst/>
            </a:prstGeom>
          </p:spPr>
        </p:pic>
        <p:sp>
          <p:nvSpPr>
            <p:cNvPr id="755" name="textbox 755"/>
            <p:cNvSpPr/>
            <p:nvPr/>
          </p:nvSpPr>
          <p:spPr>
            <a:xfrm>
              <a:off x="-12700" y="-12700"/>
              <a:ext cx="557530" cy="52641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4000"/>
                </a:lnSpc>
              </a:pPr>
              <a:endParaRPr lang="en-US" altLang="en-US" sz="1000"/>
            </a:p>
            <a:p>
              <a:pPr algn="l" rtl="0" eaLnBrk="0">
                <a:lnSpc>
                  <a:spcPct val="9000"/>
                </a:lnSpc>
              </a:pPr>
              <a:endParaRPr lang="en-US" altLang="en-US" sz="100"/>
            </a:p>
            <a:p>
              <a:pPr marL="161290" algn="l" rtl="0" eaLnBrk="0">
                <a:lnSpc>
                  <a:spcPts val="1285"/>
                </a:lnSpc>
              </a:pPr>
              <a:r>
                <a:rPr sz="900" spc="4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12</a:t>
              </a:r>
              <a:r>
                <a:rPr sz="900" spc="1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%</a:t>
              </a:r>
              <a:endParaRPr lang="en-US" altLang="en-US" sz="900"/>
            </a:p>
          </p:txBody>
        </p:sp>
      </p:grpSp>
      <p:sp>
        <p:nvSpPr>
          <p:cNvPr id="756" name="rect"/>
          <p:cNvSpPr/>
          <p:nvPr/>
        </p:nvSpPr>
        <p:spPr>
          <a:xfrm>
            <a:off x="3549383" y="3626015"/>
            <a:ext cx="512978" cy="504151"/>
          </a:xfrm>
          <a:prstGeom prst="rect">
            <a:avLst/>
          </a:prstGeom>
          <a:solidFill>
            <a:srgbClr val="33A8C7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8" name="group 58"/>
          <p:cNvGrpSpPr/>
          <p:nvPr/>
        </p:nvGrpSpPr>
        <p:grpSpPr>
          <a:xfrm rot="21600000">
            <a:off x="3535095" y="3611727"/>
            <a:ext cx="541540" cy="532739"/>
            <a:chExt cx="541540" cy="532739"/>
          </a:xfrm>
        </p:grpSpPr>
        <p:pic>
          <p:nvPicPr>
            <p:cNvPr id="757" name="picture 757"/>
            <p:cNvPicPr>
              <a:picLocks noChangeAspect="1"/>
            </p:cNvPicPr>
            <p:nvPr/>
          </p:nvPicPr>
          <p:blipFill>
            <a:blip r:embed="rId10"/>
            <a:stretch>
              <a:fillRect/>
            </a:stretch>
          </p:blipFill>
          <p:spPr>
            <a:xfrm rot="21600000">
              <a:off x="0" y="0"/>
              <a:ext cx="541540" cy="532739"/>
            </a:xfrm>
            <a:prstGeom prst="rect">
              <a:avLst/>
            </a:prstGeom>
          </p:spPr>
        </p:pic>
        <p:sp>
          <p:nvSpPr>
            <p:cNvPr id="758" name="textbox 758"/>
            <p:cNvSpPr/>
            <p:nvPr/>
          </p:nvSpPr>
          <p:spPr>
            <a:xfrm>
              <a:off x="-12700" y="-12700"/>
              <a:ext cx="567055" cy="55816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25000"/>
                </a:lnSpc>
              </a:pPr>
              <a:endParaRPr lang="en-US" altLang="en-US" sz="1000"/>
            </a:p>
            <a:p>
              <a:pPr marL="165735" algn="l" rtl="0" eaLnBrk="0">
                <a:lnSpc>
                  <a:spcPts val="1285"/>
                </a:lnSpc>
                <a:spcBef>
                  <a:spcPts val="5"/>
                </a:spcBef>
              </a:pPr>
              <a:r>
                <a:rPr sz="900" spc="4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12</a:t>
              </a:r>
              <a:r>
                <a:rPr sz="900" spc="1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%</a:t>
              </a:r>
              <a:endParaRPr lang="en-US" altLang="en-US" sz="900"/>
            </a:p>
          </p:txBody>
        </p:sp>
      </p:grpSp>
      <p:sp>
        <p:nvSpPr>
          <p:cNvPr id="759" name="textbox 759"/>
          <p:cNvSpPr/>
          <p:nvPr/>
        </p:nvSpPr>
        <p:spPr>
          <a:xfrm>
            <a:off x="1712925" y="4249788"/>
            <a:ext cx="513080" cy="528319"/>
          </a:xfrm>
          <a:prstGeom prst="rect">
            <a:avLst/>
          </a:prstGeom>
          <a:solidFill>
            <a:srgbClr val="0C6B9D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5000"/>
              </a:lnSpc>
            </a:pPr>
            <a:endParaRPr lang="en-US" altLang="en-US" sz="1000"/>
          </a:p>
          <a:p>
            <a:pPr marL="139065" algn="l" rtl="0" eaLnBrk="0">
              <a:lnSpc>
                <a:spcPts val="1285"/>
              </a:lnSpc>
              <a:spcBef>
                <a:spcPts val="5"/>
              </a:spcBef>
            </a:pPr>
            <a:r>
              <a:rPr sz="900" spc="4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13</a:t>
            </a:r>
            <a:r>
              <a:rPr sz="900" spc="1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</a:t>
            </a:r>
            <a:endParaRPr lang="en-US" altLang="en-US" sz="900"/>
          </a:p>
        </p:txBody>
      </p:sp>
      <p:sp>
        <p:nvSpPr>
          <p:cNvPr id="760" name="textbox 760"/>
          <p:cNvSpPr/>
          <p:nvPr/>
        </p:nvSpPr>
        <p:spPr>
          <a:xfrm>
            <a:off x="6673063" y="3320122"/>
            <a:ext cx="518794" cy="514350"/>
          </a:xfrm>
          <a:prstGeom prst="rect">
            <a:avLst/>
          </a:prstGeom>
          <a:solidFill>
            <a:srgbClr val="33A8C7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0000"/>
              </a:lnSpc>
            </a:pPr>
            <a:endParaRPr lang="en-US" altLang="en-US" sz="1000"/>
          </a:p>
          <a:p>
            <a:pPr algn="l" rtl="0" eaLnBrk="0">
              <a:lnSpc>
                <a:spcPct val="9000"/>
              </a:lnSpc>
            </a:pPr>
            <a:endParaRPr lang="en-US" altLang="en-US" sz="100"/>
          </a:p>
          <a:p>
            <a:pPr marL="141605" algn="l" rtl="0" eaLnBrk="0">
              <a:lnSpc>
                <a:spcPts val="1285"/>
              </a:lnSpc>
            </a:pPr>
            <a:r>
              <a:rPr sz="900" spc="4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13</a:t>
            </a:r>
            <a:r>
              <a:rPr sz="900" spc="1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</a:t>
            </a:r>
            <a:endParaRPr lang="en-US" altLang="en-US" sz="900"/>
          </a:p>
        </p:txBody>
      </p:sp>
      <p:sp>
        <p:nvSpPr>
          <p:cNvPr id="761" name="textbox 761"/>
          <p:cNvSpPr/>
          <p:nvPr/>
        </p:nvSpPr>
        <p:spPr>
          <a:xfrm>
            <a:off x="6673063" y="3834345"/>
            <a:ext cx="518794" cy="514350"/>
          </a:xfrm>
          <a:prstGeom prst="rect">
            <a:avLst/>
          </a:prstGeom>
          <a:solidFill>
            <a:srgbClr val="0092BC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0000"/>
              </a:lnSpc>
            </a:pPr>
            <a:endParaRPr lang="en-US" altLang="en-US" sz="1000"/>
          </a:p>
          <a:p>
            <a:pPr algn="l" rtl="0" eaLnBrk="0">
              <a:lnSpc>
                <a:spcPct val="9000"/>
              </a:lnSpc>
            </a:pPr>
            <a:endParaRPr lang="en-US" altLang="en-US" sz="100"/>
          </a:p>
          <a:p>
            <a:pPr marL="141605" algn="l" rtl="0" eaLnBrk="0">
              <a:lnSpc>
                <a:spcPts val="1285"/>
              </a:lnSpc>
            </a:pPr>
            <a:r>
              <a:rPr sz="900" spc="4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13</a:t>
            </a:r>
            <a:r>
              <a:rPr sz="900" spc="1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</a:t>
            </a:r>
            <a:endParaRPr lang="en-US" altLang="en-US" sz="900"/>
          </a:p>
        </p:txBody>
      </p:sp>
      <p:sp>
        <p:nvSpPr>
          <p:cNvPr id="762" name="textbox 762"/>
          <p:cNvSpPr/>
          <p:nvPr/>
        </p:nvSpPr>
        <p:spPr>
          <a:xfrm>
            <a:off x="8529839" y="3923652"/>
            <a:ext cx="518794" cy="503555"/>
          </a:xfrm>
          <a:prstGeom prst="rect">
            <a:avLst/>
          </a:prstGeom>
          <a:solidFill>
            <a:srgbClr val="0092BC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7000"/>
              </a:lnSpc>
            </a:pPr>
            <a:endParaRPr lang="en-US" altLang="en-US" sz="1000"/>
          </a:p>
          <a:p>
            <a:pPr marL="141605" algn="l" rtl="0" eaLnBrk="0">
              <a:lnSpc>
                <a:spcPts val="1285"/>
              </a:lnSpc>
              <a:spcBef>
                <a:spcPts val="5"/>
              </a:spcBef>
            </a:pPr>
            <a:r>
              <a:rPr sz="900" spc="4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12</a:t>
            </a:r>
            <a:r>
              <a:rPr sz="900" spc="1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</a:t>
            </a:r>
            <a:endParaRPr lang="en-US" altLang="en-US" sz="900"/>
          </a:p>
        </p:txBody>
      </p:sp>
      <p:sp>
        <p:nvSpPr>
          <p:cNvPr id="763" name="rect"/>
          <p:cNvSpPr/>
          <p:nvPr/>
        </p:nvSpPr>
        <p:spPr>
          <a:xfrm>
            <a:off x="2631148" y="3463785"/>
            <a:ext cx="512978" cy="452780"/>
          </a:xfrm>
          <a:prstGeom prst="rect">
            <a:avLst/>
          </a:prstGeom>
          <a:solidFill>
            <a:srgbClr val="33A8C7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0" name="group 60"/>
          <p:cNvGrpSpPr/>
          <p:nvPr/>
        </p:nvGrpSpPr>
        <p:grpSpPr>
          <a:xfrm rot="21600000">
            <a:off x="2616860" y="3449497"/>
            <a:ext cx="541553" cy="481355"/>
            <a:chExt cx="541553" cy="481355"/>
          </a:xfrm>
        </p:grpSpPr>
        <p:pic>
          <p:nvPicPr>
            <p:cNvPr id="764" name="picture 764"/>
            <p:cNvPicPr>
              <a:picLocks noChangeAspect="1"/>
            </p:cNvPicPr>
            <p:nvPr/>
          </p:nvPicPr>
          <p:blipFill>
            <a:blip r:embed="rId11"/>
            <a:stretch>
              <a:fillRect/>
            </a:stretch>
          </p:blipFill>
          <p:spPr>
            <a:xfrm rot="21600000">
              <a:off x="0" y="0"/>
              <a:ext cx="541553" cy="481355"/>
            </a:xfrm>
            <a:prstGeom prst="rect">
              <a:avLst/>
            </a:prstGeom>
          </p:spPr>
        </p:pic>
        <p:sp>
          <p:nvSpPr>
            <p:cNvPr id="765" name="textbox 765"/>
            <p:cNvSpPr/>
            <p:nvPr/>
          </p:nvSpPr>
          <p:spPr>
            <a:xfrm>
              <a:off x="-12700" y="-12700"/>
              <a:ext cx="567055" cy="50736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8000"/>
                </a:lnSpc>
              </a:pPr>
              <a:endParaRPr lang="en-US" altLang="en-US" sz="1000"/>
            </a:p>
            <a:p>
              <a:pPr marL="165735" algn="l" rtl="0" eaLnBrk="0">
                <a:lnSpc>
                  <a:spcPts val="1285"/>
                </a:lnSpc>
                <a:spcBef>
                  <a:spcPts val="5"/>
                </a:spcBef>
              </a:pPr>
              <a:r>
                <a:rPr sz="900" spc="4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11</a:t>
              </a:r>
              <a:r>
                <a:rPr sz="900" spc="1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%</a:t>
              </a:r>
              <a:endParaRPr lang="en-US" altLang="en-US" sz="900"/>
            </a:p>
          </p:txBody>
        </p:sp>
      </p:grpSp>
      <p:sp>
        <p:nvSpPr>
          <p:cNvPr id="766" name="textbox 766"/>
          <p:cNvSpPr/>
          <p:nvPr/>
        </p:nvSpPr>
        <p:spPr>
          <a:xfrm>
            <a:off x="10386631" y="3644277"/>
            <a:ext cx="518794" cy="497840"/>
          </a:xfrm>
          <a:prstGeom prst="rect">
            <a:avLst/>
          </a:prstGeom>
          <a:solidFill>
            <a:srgbClr val="33A8C7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5000"/>
              </a:lnSpc>
            </a:pPr>
            <a:endParaRPr lang="en-US" altLang="en-US" sz="1000"/>
          </a:p>
          <a:p>
            <a:pPr marL="141605" algn="l" rtl="0" eaLnBrk="0">
              <a:lnSpc>
                <a:spcPts val="1285"/>
              </a:lnSpc>
              <a:spcBef>
                <a:spcPts val="5"/>
              </a:spcBef>
            </a:pPr>
            <a:r>
              <a:rPr sz="900" spc="4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12</a:t>
            </a:r>
            <a:r>
              <a:rPr sz="900" spc="1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</a:t>
            </a:r>
            <a:endParaRPr lang="en-US" altLang="en-US" sz="900"/>
          </a:p>
        </p:txBody>
      </p:sp>
      <p:sp>
        <p:nvSpPr>
          <p:cNvPr id="767" name="textbox 767"/>
          <p:cNvSpPr/>
          <p:nvPr/>
        </p:nvSpPr>
        <p:spPr>
          <a:xfrm>
            <a:off x="9458235" y="4019270"/>
            <a:ext cx="518794" cy="467994"/>
          </a:xfrm>
          <a:prstGeom prst="rect">
            <a:avLst/>
          </a:prstGeom>
          <a:solidFill>
            <a:srgbClr val="0092BC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6000"/>
              </a:lnSpc>
            </a:pPr>
            <a:endParaRPr lang="en-US" altLang="en-US" sz="900"/>
          </a:p>
          <a:p>
            <a:pPr marL="141605" algn="l" rtl="0" eaLnBrk="0">
              <a:lnSpc>
                <a:spcPts val="1285"/>
              </a:lnSpc>
              <a:spcBef>
                <a:spcPts val="5"/>
              </a:spcBef>
            </a:pPr>
            <a:r>
              <a:rPr sz="900" spc="4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11</a:t>
            </a:r>
            <a:r>
              <a:rPr sz="900" spc="1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</a:t>
            </a:r>
            <a:endParaRPr lang="en-US" altLang="en-US" sz="900"/>
          </a:p>
        </p:txBody>
      </p:sp>
      <p:sp>
        <p:nvSpPr>
          <p:cNvPr id="768" name="textbox 768"/>
          <p:cNvSpPr/>
          <p:nvPr/>
        </p:nvSpPr>
        <p:spPr>
          <a:xfrm>
            <a:off x="7601445" y="3322027"/>
            <a:ext cx="518794" cy="452755"/>
          </a:xfrm>
          <a:prstGeom prst="rect">
            <a:avLst/>
          </a:prstGeom>
          <a:solidFill>
            <a:srgbClr val="33A8C7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0000"/>
              </a:lnSpc>
            </a:pPr>
            <a:endParaRPr lang="en-US" altLang="en-US" sz="900"/>
          </a:p>
          <a:p>
            <a:pPr algn="l" rtl="0" eaLnBrk="0">
              <a:lnSpc>
                <a:spcPct val="6000"/>
              </a:lnSpc>
            </a:pPr>
            <a:endParaRPr lang="en-US" altLang="en-US" sz="100"/>
          </a:p>
          <a:p>
            <a:pPr marL="141605" algn="l" rtl="0" eaLnBrk="0">
              <a:lnSpc>
                <a:spcPts val="1285"/>
              </a:lnSpc>
            </a:pPr>
            <a:r>
              <a:rPr sz="900" spc="4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11</a:t>
            </a:r>
            <a:r>
              <a:rPr sz="900" spc="1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</a:t>
            </a:r>
            <a:endParaRPr lang="en-US" altLang="en-US" sz="900"/>
          </a:p>
        </p:txBody>
      </p:sp>
      <p:sp>
        <p:nvSpPr>
          <p:cNvPr id="769" name="rect"/>
          <p:cNvSpPr/>
          <p:nvPr/>
        </p:nvSpPr>
        <p:spPr>
          <a:xfrm>
            <a:off x="1712925" y="3194354"/>
            <a:ext cx="512978" cy="386994"/>
          </a:xfrm>
          <a:prstGeom prst="rect">
            <a:avLst/>
          </a:prstGeom>
          <a:solidFill>
            <a:srgbClr val="33A8C7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2" name="group 62"/>
          <p:cNvGrpSpPr/>
          <p:nvPr/>
        </p:nvGrpSpPr>
        <p:grpSpPr>
          <a:xfrm rot="21600000">
            <a:off x="1698637" y="3180067"/>
            <a:ext cx="541553" cy="415569"/>
            <a:chExt cx="541553" cy="415569"/>
          </a:xfrm>
        </p:grpSpPr>
        <p:pic>
          <p:nvPicPr>
            <p:cNvPr id="770" name="picture 770"/>
            <p:cNvPicPr>
              <a:picLocks noChangeAspect="1"/>
            </p:cNvPicPr>
            <p:nvPr/>
          </p:nvPicPr>
          <p:blipFill>
            <a:blip r:embed="rId12"/>
            <a:stretch>
              <a:fillRect/>
            </a:stretch>
          </p:blipFill>
          <p:spPr>
            <a:xfrm rot="21600000">
              <a:off x="0" y="0"/>
              <a:ext cx="541553" cy="415569"/>
            </a:xfrm>
            <a:prstGeom prst="rect">
              <a:avLst/>
            </a:prstGeom>
          </p:spPr>
        </p:pic>
        <p:sp>
          <p:nvSpPr>
            <p:cNvPr id="771" name="textbox 771"/>
            <p:cNvSpPr/>
            <p:nvPr/>
          </p:nvSpPr>
          <p:spPr>
            <a:xfrm>
              <a:off x="-12700" y="-12700"/>
              <a:ext cx="567055" cy="44132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8000"/>
                </a:lnSpc>
              </a:pPr>
              <a:endParaRPr lang="en-US" altLang="en-US" sz="800"/>
            </a:p>
            <a:p>
              <a:pPr marL="196215" algn="l" rtl="0" eaLnBrk="0">
                <a:lnSpc>
                  <a:spcPts val="1285"/>
                </a:lnSpc>
                <a:spcBef>
                  <a:spcPts val="5"/>
                </a:spcBef>
              </a:pPr>
              <a:r>
                <a:rPr sz="900" spc="5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9</a:t>
              </a:r>
              <a:r>
                <a:rPr sz="900" spc="4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%</a:t>
              </a:r>
              <a:endParaRPr lang="en-US" altLang="en-US" sz="900"/>
            </a:p>
          </p:txBody>
        </p:sp>
      </p:grpSp>
      <p:sp>
        <p:nvSpPr>
          <p:cNvPr id="772" name="textbox 772"/>
          <p:cNvSpPr/>
          <p:nvPr/>
        </p:nvSpPr>
        <p:spPr>
          <a:xfrm>
            <a:off x="8529839" y="3490417"/>
            <a:ext cx="518794" cy="433705"/>
          </a:xfrm>
          <a:prstGeom prst="rect">
            <a:avLst/>
          </a:prstGeom>
          <a:solidFill>
            <a:srgbClr val="33A8C7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5000"/>
              </a:lnSpc>
            </a:pPr>
            <a:endParaRPr lang="en-US" altLang="en-US" sz="800"/>
          </a:p>
          <a:p>
            <a:pPr marL="141605" algn="l" rtl="0" eaLnBrk="0">
              <a:lnSpc>
                <a:spcPts val="1285"/>
              </a:lnSpc>
              <a:spcBef>
                <a:spcPts val="5"/>
              </a:spcBef>
            </a:pPr>
            <a:r>
              <a:rPr sz="900" spc="4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11</a:t>
            </a:r>
            <a:r>
              <a:rPr sz="900" spc="1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</a:t>
            </a:r>
            <a:endParaRPr lang="en-US" altLang="en-US" sz="900"/>
          </a:p>
        </p:txBody>
      </p:sp>
      <p:sp>
        <p:nvSpPr>
          <p:cNvPr id="773" name="textbox 773"/>
          <p:cNvSpPr/>
          <p:nvPr/>
        </p:nvSpPr>
        <p:spPr>
          <a:xfrm>
            <a:off x="6673063" y="4348556"/>
            <a:ext cx="518794" cy="428625"/>
          </a:xfrm>
          <a:prstGeom prst="rect">
            <a:avLst/>
          </a:prstGeom>
          <a:solidFill>
            <a:srgbClr val="0C6B9D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3000"/>
              </a:lnSpc>
            </a:pPr>
            <a:endParaRPr lang="en-US" altLang="en-US" sz="800"/>
          </a:p>
          <a:p>
            <a:pPr marL="141605" algn="l" rtl="0" eaLnBrk="0">
              <a:lnSpc>
                <a:spcPts val="1285"/>
              </a:lnSpc>
              <a:spcBef>
                <a:spcPts val="5"/>
              </a:spcBef>
            </a:pPr>
            <a:r>
              <a:rPr sz="900" spc="4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10</a:t>
            </a:r>
            <a:r>
              <a:rPr sz="900" spc="1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</a:t>
            </a:r>
            <a:endParaRPr lang="en-US" altLang="en-US" sz="900"/>
          </a:p>
        </p:txBody>
      </p:sp>
      <p:sp>
        <p:nvSpPr>
          <p:cNvPr id="774" name="textbox 774"/>
          <p:cNvSpPr/>
          <p:nvPr/>
        </p:nvSpPr>
        <p:spPr>
          <a:xfrm>
            <a:off x="9458235" y="3596614"/>
            <a:ext cx="518794" cy="422909"/>
          </a:xfrm>
          <a:prstGeom prst="rect">
            <a:avLst/>
          </a:prstGeom>
          <a:solidFill>
            <a:srgbClr val="33A8C7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1000"/>
              </a:lnSpc>
            </a:pPr>
            <a:endParaRPr lang="en-US" altLang="en-US" sz="800"/>
          </a:p>
          <a:p>
            <a:pPr marL="141605" algn="l" rtl="0" eaLnBrk="0">
              <a:lnSpc>
                <a:spcPts val="1285"/>
              </a:lnSpc>
              <a:spcBef>
                <a:spcPct val="0"/>
              </a:spcBef>
            </a:pPr>
            <a:r>
              <a:rPr sz="900" spc="4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10</a:t>
            </a:r>
            <a:r>
              <a:rPr sz="900" spc="1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</a:t>
            </a:r>
            <a:endParaRPr lang="en-US" altLang="en-US" sz="900"/>
          </a:p>
        </p:txBody>
      </p:sp>
      <p:sp>
        <p:nvSpPr>
          <p:cNvPr id="775" name="textbox 775"/>
          <p:cNvSpPr/>
          <p:nvPr/>
        </p:nvSpPr>
        <p:spPr>
          <a:xfrm>
            <a:off x="7601445" y="4363707"/>
            <a:ext cx="518794" cy="418465"/>
          </a:xfrm>
          <a:prstGeom prst="rect">
            <a:avLst/>
          </a:prstGeom>
          <a:solidFill>
            <a:srgbClr val="0C6B9D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3000"/>
              </a:lnSpc>
            </a:pPr>
            <a:endParaRPr lang="en-US" altLang="en-US" sz="700"/>
          </a:p>
          <a:p>
            <a:pPr marL="141605" algn="l" rtl="0" eaLnBrk="0">
              <a:lnSpc>
                <a:spcPts val="1285"/>
              </a:lnSpc>
              <a:spcBef>
                <a:spcPts val="5"/>
              </a:spcBef>
            </a:pPr>
            <a:r>
              <a:rPr sz="900" spc="4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10</a:t>
            </a:r>
            <a:r>
              <a:rPr sz="900" spc="1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</a:t>
            </a:r>
            <a:endParaRPr lang="en-US" altLang="en-US" sz="900"/>
          </a:p>
        </p:txBody>
      </p:sp>
      <p:sp>
        <p:nvSpPr>
          <p:cNvPr id="776" name="textbox 776"/>
          <p:cNvSpPr/>
          <p:nvPr/>
        </p:nvSpPr>
        <p:spPr>
          <a:xfrm>
            <a:off x="10386631" y="4709642"/>
            <a:ext cx="518794" cy="396875"/>
          </a:xfrm>
          <a:prstGeom prst="rect">
            <a:avLst/>
          </a:prstGeom>
          <a:solidFill>
            <a:srgbClr val="0C6B9D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3000"/>
              </a:lnSpc>
            </a:pPr>
            <a:endParaRPr lang="en-US" altLang="en-US" sz="700"/>
          </a:p>
          <a:p>
            <a:pPr marL="141605" algn="l" rtl="0" eaLnBrk="0">
              <a:lnSpc>
                <a:spcPts val="1285"/>
              </a:lnSpc>
              <a:spcBef>
                <a:spcPts val="5"/>
              </a:spcBef>
            </a:pPr>
            <a:r>
              <a:rPr sz="900" spc="4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10</a:t>
            </a:r>
            <a:r>
              <a:rPr sz="900" spc="1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</a:t>
            </a:r>
            <a:endParaRPr lang="en-US" altLang="en-US" sz="900"/>
          </a:p>
        </p:txBody>
      </p:sp>
      <p:sp>
        <p:nvSpPr>
          <p:cNvPr id="777" name="rect"/>
          <p:cNvSpPr/>
          <p:nvPr/>
        </p:nvSpPr>
        <p:spPr>
          <a:xfrm>
            <a:off x="8529839" y="3045473"/>
            <a:ext cx="518655" cy="327850"/>
          </a:xfrm>
          <a:prstGeom prst="rect">
            <a:avLst/>
          </a:prstGeom>
          <a:solidFill>
            <a:srgbClr val="98D0E4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78" name="rect"/>
          <p:cNvSpPr/>
          <p:nvPr/>
        </p:nvSpPr>
        <p:spPr>
          <a:xfrm>
            <a:off x="8529839" y="3373323"/>
            <a:ext cx="518655" cy="117094"/>
          </a:xfrm>
          <a:prstGeom prst="rect">
            <a:avLst/>
          </a:prstGeom>
          <a:solidFill>
            <a:srgbClr val="66BED7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4" name="group 64"/>
          <p:cNvGrpSpPr/>
          <p:nvPr/>
        </p:nvGrpSpPr>
        <p:grpSpPr>
          <a:xfrm rot="21600000">
            <a:off x="8515553" y="3031185"/>
            <a:ext cx="547230" cy="356425"/>
            <a:chExt cx="547230" cy="356425"/>
          </a:xfrm>
        </p:grpSpPr>
        <p:pic>
          <p:nvPicPr>
            <p:cNvPr id="779" name="picture 779"/>
            <p:cNvPicPr>
              <a:picLocks noChangeAspect="1"/>
            </p:cNvPicPr>
            <p:nvPr/>
          </p:nvPicPr>
          <p:blipFill>
            <a:blip r:embed="rId13"/>
            <a:stretch>
              <a:fillRect/>
            </a:stretch>
          </p:blipFill>
          <p:spPr>
            <a:xfrm rot="21600000">
              <a:off x="0" y="0"/>
              <a:ext cx="547230" cy="356425"/>
            </a:xfrm>
            <a:prstGeom prst="rect">
              <a:avLst/>
            </a:prstGeom>
          </p:spPr>
        </p:pic>
        <p:sp>
          <p:nvSpPr>
            <p:cNvPr id="780" name="textbox 780"/>
            <p:cNvSpPr/>
            <p:nvPr/>
          </p:nvSpPr>
          <p:spPr>
            <a:xfrm>
              <a:off x="-12700" y="-12700"/>
              <a:ext cx="572769" cy="38227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2000"/>
                </a:lnSpc>
              </a:pPr>
              <a:endParaRPr lang="en-US" altLang="en-US" sz="600"/>
            </a:p>
            <a:p>
              <a:pPr marL="198755" algn="l" rtl="0" eaLnBrk="0">
                <a:lnSpc>
                  <a:spcPts val="1285"/>
                </a:lnSpc>
                <a:spcBef>
                  <a:spcPts val="5"/>
                </a:spcBef>
              </a:pPr>
              <a:r>
                <a:rPr sz="900" spc="5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8</a:t>
              </a:r>
              <a:r>
                <a:rPr sz="900" spc="4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%</a:t>
              </a:r>
              <a:endParaRPr lang="en-US" altLang="en-US" sz="900"/>
            </a:p>
          </p:txBody>
        </p:sp>
      </p:grpSp>
      <p:sp>
        <p:nvSpPr>
          <p:cNvPr id="781" name="textbox 781"/>
          <p:cNvSpPr/>
          <p:nvPr/>
        </p:nvSpPr>
        <p:spPr>
          <a:xfrm>
            <a:off x="9458235" y="4487201"/>
            <a:ext cx="518794" cy="370204"/>
          </a:xfrm>
          <a:prstGeom prst="rect">
            <a:avLst/>
          </a:prstGeom>
          <a:solidFill>
            <a:srgbClr val="0C6B9D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5000"/>
              </a:lnSpc>
            </a:pPr>
            <a:endParaRPr lang="en-US" altLang="en-US" sz="600"/>
          </a:p>
          <a:p>
            <a:pPr marL="172085" algn="l" rtl="0" eaLnBrk="0">
              <a:lnSpc>
                <a:spcPts val="1285"/>
              </a:lnSpc>
              <a:spcBef>
                <a:spcPts val="5"/>
              </a:spcBef>
            </a:pPr>
            <a:r>
              <a:rPr sz="900" spc="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9</a:t>
            </a:r>
            <a:r>
              <a:rPr sz="900" spc="4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</a:t>
            </a:r>
            <a:endParaRPr lang="en-US" altLang="en-US" sz="900"/>
          </a:p>
        </p:txBody>
      </p:sp>
      <p:sp>
        <p:nvSpPr>
          <p:cNvPr id="782" name="rect"/>
          <p:cNvSpPr/>
          <p:nvPr/>
        </p:nvSpPr>
        <p:spPr>
          <a:xfrm>
            <a:off x="794689" y="3038094"/>
            <a:ext cx="512978" cy="293382"/>
          </a:xfrm>
          <a:prstGeom prst="rect">
            <a:avLst/>
          </a:prstGeom>
          <a:solidFill>
            <a:srgbClr val="33A8C7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6" name="group 66"/>
          <p:cNvGrpSpPr/>
          <p:nvPr/>
        </p:nvGrpSpPr>
        <p:grpSpPr>
          <a:xfrm rot="21600000">
            <a:off x="780402" y="3023806"/>
            <a:ext cx="541553" cy="321957"/>
            <a:chExt cx="541553" cy="321957"/>
          </a:xfrm>
        </p:grpSpPr>
        <p:pic>
          <p:nvPicPr>
            <p:cNvPr id="783" name="picture 783"/>
            <p:cNvPicPr>
              <a:picLocks noChangeAspect="1"/>
            </p:cNvPicPr>
            <p:nvPr/>
          </p:nvPicPr>
          <p:blipFill>
            <a:blip r:embed="rId14"/>
            <a:stretch>
              <a:fillRect/>
            </a:stretch>
          </p:blipFill>
          <p:spPr>
            <a:xfrm rot="21600000">
              <a:off x="0" y="0"/>
              <a:ext cx="541553" cy="321957"/>
            </a:xfrm>
            <a:prstGeom prst="rect">
              <a:avLst/>
            </a:prstGeom>
          </p:spPr>
        </p:pic>
        <p:sp>
          <p:nvSpPr>
            <p:cNvPr id="784" name="textbox 784"/>
            <p:cNvSpPr/>
            <p:nvPr/>
          </p:nvSpPr>
          <p:spPr>
            <a:xfrm>
              <a:off x="-12700" y="-12700"/>
              <a:ext cx="567055" cy="34797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2000"/>
                </a:lnSpc>
              </a:pPr>
              <a:endParaRPr lang="en-US" altLang="en-US" sz="500"/>
            </a:p>
            <a:p>
              <a:pPr marL="196850" algn="l" rtl="0" eaLnBrk="0">
                <a:lnSpc>
                  <a:spcPts val="1285"/>
                </a:lnSpc>
                <a:spcBef>
                  <a:spcPct val="0"/>
                </a:spcBef>
              </a:pPr>
              <a:r>
                <a:rPr sz="900" spc="5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7</a:t>
              </a:r>
              <a:r>
                <a:rPr sz="900" spc="3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%</a:t>
              </a:r>
              <a:endParaRPr lang="en-US" altLang="en-US" sz="900"/>
            </a:p>
          </p:txBody>
        </p:sp>
      </p:grpSp>
      <p:sp>
        <p:nvSpPr>
          <p:cNvPr id="785" name="textbox 785"/>
          <p:cNvSpPr/>
          <p:nvPr/>
        </p:nvSpPr>
        <p:spPr>
          <a:xfrm>
            <a:off x="1712925" y="2860128"/>
            <a:ext cx="513080" cy="334645"/>
          </a:xfrm>
          <a:prstGeom prst="rect">
            <a:avLst/>
          </a:prstGeom>
          <a:solidFill>
            <a:srgbClr val="66BED7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3000"/>
              </a:lnSpc>
            </a:pPr>
            <a:endParaRPr lang="en-US" altLang="en-US" sz="500"/>
          </a:p>
          <a:p>
            <a:pPr marL="168910" algn="l" rtl="0" eaLnBrk="0">
              <a:lnSpc>
                <a:spcPts val="1285"/>
              </a:lnSpc>
              <a:spcBef>
                <a:spcPts val="5"/>
              </a:spcBef>
            </a:pPr>
            <a:r>
              <a:rPr sz="900" spc="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8</a:t>
            </a:r>
            <a:r>
              <a:rPr sz="900" spc="4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</a:t>
            </a:r>
            <a:endParaRPr lang="en-US" altLang="en-US" sz="900"/>
          </a:p>
        </p:txBody>
      </p:sp>
      <p:grpSp>
        <p:nvGrpSpPr>
          <p:cNvPr id="68" name="group 68"/>
          <p:cNvGrpSpPr/>
          <p:nvPr/>
        </p:nvGrpSpPr>
        <p:grpSpPr>
          <a:xfrm rot="21600000">
            <a:off x="8529839" y="2524417"/>
            <a:ext cx="518655" cy="310286"/>
            <a:chExt cx="518655" cy="310286"/>
          </a:xfrm>
        </p:grpSpPr>
        <p:pic>
          <p:nvPicPr>
            <p:cNvPr id="786" name="picture 786"/>
            <p:cNvPicPr>
              <a:picLocks noChangeAspect="1"/>
            </p:cNvPicPr>
            <p:nvPr/>
          </p:nvPicPr>
          <p:blipFill>
            <a:blip r:embed="rId15"/>
            <a:stretch>
              <a:fillRect/>
            </a:stretch>
          </p:blipFill>
          <p:spPr>
            <a:xfrm rot="21600000">
              <a:off x="0" y="0"/>
              <a:ext cx="518655" cy="310286"/>
            </a:xfrm>
            <a:prstGeom prst="rect">
              <a:avLst/>
            </a:prstGeom>
          </p:spPr>
        </p:pic>
        <p:sp>
          <p:nvSpPr>
            <p:cNvPr id="787" name="textbox 787"/>
            <p:cNvSpPr/>
            <p:nvPr/>
          </p:nvSpPr>
          <p:spPr>
            <a:xfrm>
              <a:off x="-12700" y="-12700"/>
              <a:ext cx="544194" cy="33591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4000"/>
                </a:lnSpc>
              </a:pPr>
              <a:endParaRPr lang="en-US" altLang="en-US" sz="500"/>
            </a:p>
            <a:p>
              <a:pPr marL="184150" algn="l" rtl="0" eaLnBrk="0">
                <a:lnSpc>
                  <a:spcPts val="1285"/>
                </a:lnSpc>
                <a:spcBef>
                  <a:spcPts val="5"/>
                </a:spcBef>
              </a:pPr>
              <a:r>
                <a:rPr sz="900" spc="5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8</a:t>
              </a:r>
              <a:r>
                <a:rPr sz="900" spc="4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%</a:t>
              </a:r>
              <a:endParaRPr lang="en-US" altLang="en-US" sz="900"/>
            </a:p>
          </p:txBody>
        </p:sp>
      </p:grpSp>
      <p:sp>
        <p:nvSpPr>
          <p:cNvPr id="788" name="rect"/>
          <p:cNvSpPr/>
          <p:nvPr/>
        </p:nvSpPr>
        <p:spPr>
          <a:xfrm>
            <a:off x="7601445" y="2897137"/>
            <a:ext cx="518655" cy="253568"/>
          </a:xfrm>
          <a:prstGeom prst="rect">
            <a:avLst/>
          </a:prstGeom>
          <a:solidFill>
            <a:srgbClr val="98D0E4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70" name="group 70"/>
          <p:cNvGrpSpPr/>
          <p:nvPr/>
        </p:nvGrpSpPr>
        <p:grpSpPr>
          <a:xfrm rot="21600000">
            <a:off x="7587160" y="2882848"/>
            <a:ext cx="547227" cy="282143"/>
            <a:chExt cx="547227" cy="282143"/>
          </a:xfrm>
        </p:grpSpPr>
        <p:pic>
          <p:nvPicPr>
            <p:cNvPr id="789" name="picture 789"/>
            <p:cNvPicPr>
              <a:picLocks noChangeAspect="1"/>
            </p:cNvPicPr>
            <p:nvPr/>
          </p:nvPicPr>
          <p:blipFill>
            <a:blip r:embed="rId16"/>
            <a:stretch>
              <a:fillRect/>
            </a:stretch>
          </p:blipFill>
          <p:spPr>
            <a:xfrm rot="21600000">
              <a:off x="0" y="0"/>
              <a:ext cx="547227" cy="282143"/>
            </a:xfrm>
            <a:prstGeom prst="rect">
              <a:avLst/>
            </a:prstGeom>
          </p:spPr>
        </p:pic>
        <p:sp>
          <p:nvSpPr>
            <p:cNvPr id="790" name="textbox 790"/>
            <p:cNvSpPr/>
            <p:nvPr/>
          </p:nvSpPr>
          <p:spPr>
            <a:xfrm>
              <a:off x="-12700" y="-12700"/>
              <a:ext cx="572769" cy="30797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7000"/>
                </a:lnSpc>
              </a:pPr>
              <a:endParaRPr lang="en-US" altLang="en-US" sz="400"/>
            </a:p>
            <a:p>
              <a:pPr marL="200025" algn="l" rtl="0" eaLnBrk="0">
                <a:lnSpc>
                  <a:spcPts val="1285"/>
                </a:lnSpc>
                <a:spcBef>
                  <a:spcPts val="5"/>
                </a:spcBef>
              </a:pPr>
              <a:r>
                <a:rPr sz="900" spc="5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6</a:t>
              </a:r>
              <a:r>
                <a:rPr sz="900" spc="3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%</a:t>
              </a:r>
              <a:endParaRPr lang="en-US" altLang="en-US" sz="900"/>
            </a:p>
          </p:txBody>
        </p:sp>
      </p:grpSp>
      <p:grpSp>
        <p:nvGrpSpPr>
          <p:cNvPr id="72" name="group 72"/>
          <p:cNvGrpSpPr/>
          <p:nvPr/>
        </p:nvGrpSpPr>
        <p:grpSpPr>
          <a:xfrm rot="21600000">
            <a:off x="6673063" y="2525420"/>
            <a:ext cx="518655" cy="296062"/>
            <a:chExt cx="518655" cy="296062"/>
          </a:xfrm>
        </p:grpSpPr>
        <p:pic>
          <p:nvPicPr>
            <p:cNvPr id="791" name="picture 791"/>
            <p:cNvPicPr>
              <a:picLocks noChangeAspect="1"/>
            </p:cNvPicPr>
            <p:nvPr/>
          </p:nvPicPr>
          <p:blipFill>
            <a:blip r:embed="rId17"/>
            <a:stretch>
              <a:fillRect/>
            </a:stretch>
          </p:blipFill>
          <p:spPr>
            <a:xfrm rot="21600000">
              <a:off x="0" y="0"/>
              <a:ext cx="518655" cy="296062"/>
            </a:xfrm>
            <a:prstGeom prst="rect">
              <a:avLst/>
            </a:prstGeom>
          </p:spPr>
        </p:pic>
        <p:sp>
          <p:nvSpPr>
            <p:cNvPr id="792" name="textbox 792"/>
            <p:cNvSpPr/>
            <p:nvPr/>
          </p:nvSpPr>
          <p:spPr>
            <a:xfrm>
              <a:off x="-12700" y="-12700"/>
              <a:ext cx="544194" cy="32194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9000"/>
                </a:lnSpc>
              </a:pPr>
              <a:endParaRPr lang="en-US" altLang="en-US" sz="400"/>
            </a:p>
            <a:p>
              <a:pPr marL="185420" algn="l" rtl="0" eaLnBrk="0">
                <a:lnSpc>
                  <a:spcPts val="1285"/>
                </a:lnSpc>
                <a:spcBef>
                  <a:spcPct val="0"/>
                </a:spcBef>
              </a:pPr>
              <a:r>
                <a:rPr sz="900" spc="5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7</a:t>
              </a:r>
              <a:r>
                <a:rPr sz="900" spc="3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%</a:t>
              </a:r>
              <a:endParaRPr lang="en-US" altLang="en-US" sz="900"/>
            </a:p>
          </p:txBody>
        </p:sp>
      </p:grpSp>
      <p:sp>
        <p:nvSpPr>
          <p:cNvPr id="793" name="textbox 793"/>
          <p:cNvSpPr/>
          <p:nvPr/>
        </p:nvSpPr>
        <p:spPr>
          <a:xfrm>
            <a:off x="2631148" y="3167316"/>
            <a:ext cx="513080" cy="296545"/>
          </a:xfrm>
          <a:prstGeom prst="rect">
            <a:avLst/>
          </a:prstGeom>
          <a:solidFill>
            <a:srgbClr val="66BED7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en-US" altLang="en-US" sz="300"/>
          </a:p>
          <a:p>
            <a:pPr marL="169545" algn="l" rtl="0" eaLnBrk="0">
              <a:lnSpc>
                <a:spcPts val="1285"/>
              </a:lnSpc>
              <a:spcBef>
                <a:spcPct val="0"/>
              </a:spcBef>
            </a:pPr>
            <a:r>
              <a:rPr sz="900" spc="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7</a:t>
            </a:r>
            <a:r>
              <a:rPr sz="900" spc="3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</a:t>
            </a:r>
            <a:endParaRPr lang="en-US" altLang="en-US" sz="900"/>
          </a:p>
        </p:txBody>
      </p:sp>
      <p:sp>
        <p:nvSpPr>
          <p:cNvPr id="794" name="textbox 794"/>
          <p:cNvSpPr/>
          <p:nvPr/>
        </p:nvSpPr>
        <p:spPr>
          <a:xfrm>
            <a:off x="3549383" y="3129279"/>
            <a:ext cx="513080" cy="274954"/>
          </a:xfrm>
          <a:prstGeom prst="rect">
            <a:avLst/>
          </a:prstGeom>
          <a:solidFill>
            <a:srgbClr val="98D0E4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7000"/>
              </a:lnSpc>
            </a:pPr>
            <a:endParaRPr lang="en-US" altLang="en-US" sz="300"/>
          </a:p>
          <a:p>
            <a:pPr marL="169545" algn="l" rtl="0" eaLnBrk="0">
              <a:lnSpc>
                <a:spcPts val="1285"/>
              </a:lnSpc>
              <a:spcBef>
                <a:spcPct val="0"/>
              </a:spcBef>
            </a:pPr>
            <a:r>
              <a:rPr sz="900" spc="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7</a:t>
            </a:r>
            <a:r>
              <a:rPr sz="900" spc="3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</a:t>
            </a:r>
            <a:endParaRPr lang="en-US" altLang="en-US" sz="900"/>
          </a:p>
        </p:txBody>
      </p:sp>
      <p:grpSp>
        <p:nvGrpSpPr>
          <p:cNvPr id="74" name="group 74"/>
          <p:cNvGrpSpPr/>
          <p:nvPr/>
        </p:nvGrpSpPr>
        <p:grpSpPr>
          <a:xfrm rot="21600000">
            <a:off x="3549383" y="2869780"/>
            <a:ext cx="512978" cy="259486"/>
            <a:chExt cx="512978" cy="259486"/>
          </a:xfrm>
        </p:grpSpPr>
        <p:pic>
          <p:nvPicPr>
            <p:cNvPr id="795" name="picture 795"/>
            <p:cNvPicPr>
              <a:picLocks noChangeAspect="1"/>
            </p:cNvPicPr>
            <p:nvPr/>
          </p:nvPicPr>
          <p:blipFill>
            <a:blip r:embed="rId18"/>
            <a:stretch>
              <a:fillRect/>
            </a:stretch>
          </p:blipFill>
          <p:spPr>
            <a:xfrm rot="21600000">
              <a:off x="0" y="0"/>
              <a:ext cx="512978" cy="259486"/>
            </a:xfrm>
            <a:prstGeom prst="rect">
              <a:avLst/>
            </a:prstGeom>
          </p:spPr>
        </p:pic>
        <p:sp>
          <p:nvSpPr>
            <p:cNvPr id="796" name="textbox 796"/>
            <p:cNvSpPr/>
            <p:nvPr/>
          </p:nvSpPr>
          <p:spPr>
            <a:xfrm>
              <a:off x="-12700" y="-12700"/>
              <a:ext cx="538480" cy="28511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8000"/>
                </a:lnSpc>
              </a:pPr>
              <a:endParaRPr lang="en-US" altLang="en-US" sz="300"/>
            </a:p>
            <a:p>
              <a:pPr marL="182880" algn="l" rtl="0" eaLnBrk="0">
                <a:lnSpc>
                  <a:spcPts val="1285"/>
                </a:lnSpc>
                <a:spcBef>
                  <a:spcPts val="5"/>
                </a:spcBef>
              </a:pPr>
              <a:r>
                <a:rPr sz="900" spc="5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6</a:t>
              </a:r>
              <a:r>
                <a:rPr sz="900" spc="3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%</a:t>
              </a:r>
              <a:endParaRPr lang="en-US" altLang="en-US" sz="900"/>
            </a:p>
          </p:txBody>
        </p:sp>
      </p:grpSp>
      <p:grpSp>
        <p:nvGrpSpPr>
          <p:cNvPr id="76" name="group 76"/>
          <p:cNvGrpSpPr/>
          <p:nvPr/>
        </p:nvGrpSpPr>
        <p:grpSpPr>
          <a:xfrm rot="21600000">
            <a:off x="3549383" y="2387866"/>
            <a:ext cx="512978" cy="244665"/>
            <a:chExt cx="512978" cy="244665"/>
          </a:xfrm>
        </p:grpSpPr>
        <p:pic>
          <p:nvPicPr>
            <p:cNvPr id="797" name="picture 797"/>
            <p:cNvPicPr>
              <a:picLocks noChangeAspect="1"/>
            </p:cNvPicPr>
            <p:nvPr/>
          </p:nvPicPr>
          <p:blipFill>
            <a:blip r:embed="rId19"/>
            <a:stretch>
              <a:fillRect/>
            </a:stretch>
          </p:blipFill>
          <p:spPr>
            <a:xfrm rot="21600000">
              <a:off x="0" y="0"/>
              <a:ext cx="512978" cy="244665"/>
            </a:xfrm>
            <a:prstGeom prst="rect">
              <a:avLst/>
            </a:prstGeom>
          </p:spPr>
        </p:pic>
        <p:sp>
          <p:nvSpPr>
            <p:cNvPr id="798" name="textbox 798"/>
            <p:cNvSpPr/>
            <p:nvPr/>
          </p:nvSpPr>
          <p:spPr>
            <a:xfrm>
              <a:off x="-12700" y="-12700"/>
              <a:ext cx="538480" cy="27050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2000"/>
                </a:lnSpc>
              </a:pPr>
              <a:endParaRPr lang="en-US" altLang="en-US" sz="300"/>
            </a:p>
            <a:p>
              <a:pPr marL="182880" algn="l" rtl="0" eaLnBrk="0">
                <a:lnSpc>
                  <a:spcPts val="1285"/>
                </a:lnSpc>
                <a:spcBef>
                  <a:spcPts val="5"/>
                </a:spcBef>
              </a:pPr>
              <a:r>
                <a:rPr sz="900" spc="5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6</a:t>
              </a:r>
              <a:r>
                <a:rPr sz="900" spc="3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%</a:t>
              </a:r>
              <a:endParaRPr lang="en-US" altLang="en-US" sz="900"/>
            </a:p>
          </p:txBody>
        </p:sp>
      </p:grpSp>
      <p:grpSp>
        <p:nvGrpSpPr>
          <p:cNvPr id="78" name="group 78"/>
          <p:cNvGrpSpPr/>
          <p:nvPr/>
        </p:nvGrpSpPr>
        <p:grpSpPr>
          <a:xfrm rot="21600000">
            <a:off x="10386631" y="2540025"/>
            <a:ext cx="518655" cy="241071"/>
            <a:chExt cx="518655" cy="241071"/>
          </a:xfrm>
        </p:grpSpPr>
        <p:pic>
          <p:nvPicPr>
            <p:cNvPr id="799" name="picture 799"/>
            <p:cNvPicPr>
              <a:picLocks noChangeAspect="1"/>
            </p:cNvPicPr>
            <p:nvPr/>
          </p:nvPicPr>
          <p:blipFill>
            <a:blip r:embed="rId20"/>
            <a:stretch>
              <a:fillRect/>
            </a:stretch>
          </p:blipFill>
          <p:spPr>
            <a:xfrm rot="21600000">
              <a:off x="0" y="0"/>
              <a:ext cx="518655" cy="241071"/>
            </a:xfrm>
            <a:prstGeom prst="rect">
              <a:avLst/>
            </a:prstGeom>
          </p:spPr>
        </p:pic>
        <p:sp>
          <p:nvSpPr>
            <p:cNvPr id="800" name="textbox 800"/>
            <p:cNvSpPr/>
            <p:nvPr/>
          </p:nvSpPr>
          <p:spPr>
            <a:xfrm>
              <a:off x="-12700" y="-12700"/>
              <a:ext cx="544194" cy="26670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48000"/>
                </a:lnSpc>
              </a:pPr>
              <a:endParaRPr lang="en-US" altLang="en-US" sz="200"/>
            </a:p>
            <a:p>
              <a:pPr marL="185420" algn="l" rtl="0" eaLnBrk="0">
                <a:lnSpc>
                  <a:spcPts val="1285"/>
                </a:lnSpc>
                <a:spcBef>
                  <a:spcPct val="0"/>
                </a:spcBef>
              </a:pPr>
              <a:r>
                <a:rPr sz="900" spc="5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6</a:t>
              </a:r>
              <a:r>
                <a:rPr sz="900" spc="3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%</a:t>
              </a:r>
              <a:endParaRPr lang="en-US" altLang="en-US" sz="900"/>
            </a:p>
          </p:txBody>
        </p:sp>
      </p:grpSp>
      <p:grpSp>
        <p:nvGrpSpPr>
          <p:cNvPr id="80" name="group 80"/>
          <p:cNvGrpSpPr/>
          <p:nvPr/>
        </p:nvGrpSpPr>
        <p:grpSpPr>
          <a:xfrm rot="21600000">
            <a:off x="3549383" y="2632532"/>
            <a:ext cx="512978" cy="237248"/>
            <a:chExt cx="512978" cy="237248"/>
          </a:xfrm>
        </p:grpSpPr>
        <p:pic>
          <p:nvPicPr>
            <p:cNvPr id="801" name="picture 801"/>
            <p:cNvPicPr>
              <a:picLocks noChangeAspect="1"/>
            </p:cNvPicPr>
            <p:nvPr/>
          </p:nvPicPr>
          <p:blipFill>
            <a:blip r:embed="rId21"/>
            <a:stretch>
              <a:fillRect/>
            </a:stretch>
          </p:blipFill>
          <p:spPr>
            <a:xfrm rot="21600000">
              <a:off x="0" y="0"/>
              <a:ext cx="512978" cy="237248"/>
            </a:xfrm>
            <a:prstGeom prst="rect">
              <a:avLst/>
            </a:prstGeom>
          </p:spPr>
        </p:pic>
        <p:sp>
          <p:nvSpPr>
            <p:cNvPr id="802" name="textbox 802"/>
            <p:cNvSpPr/>
            <p:nvPr/>
          </p:nvSpPr>
          <p:spPr>
            <a:xfrm>
              <a:off x="-12700" y="-12700"/>
              <a:ext cx="538480" cy="26289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42000"/>
                </a:lnSpc>
              </a:pPr>
              <a:endParaRPr lang="en-US" altLang="en-US" sz="200"/>
            </a:p>
            <a:p>
              <a:pPr marL="182880" algn="l" rtl="0" eaLnBrk="0">
                <a:lnSpc>
                  <a:spcPts val="1285"/>
                </a:lnSpc>
              </a:pPr>
              <a:r>
                <a:rPr sz="900" spc="5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6</a:t>
              </a:r>
              <a:r>
                <a:rPr sz="900" spc="3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%</a:t>
              </a:r>
              <a:endParaRPr lang="en-US" altLang="en-US" sz="900"/>
            </a:p>
          </p:txBody>
        </p:sp>
      </p:grpSp>
      <p:grpSp>
        <p:nvGrpSpPr>
          <p:cNvPr id="82" name="group 82"/>
          <p:cNvGrpSpPr/>
          <p:nvPr/>
        </p:nvGrpSpPr>
        <p:grpSpPr>
          <a:xfrm rot="21600000">
            <a:off x="7601445" y="2479090"/>
            <a:ext cx="518655" cy="233007"/>
            <a:chExt cx="518655" cy="233007"/>
          </a:xfrm>
        </p:grpSpPr>
        <p:pic>
          <p:nvPicPr>
            <p:cNvPr id="803" name="picture 803"/>
            <p:cNvPicPr>
              <a:picLocks noChangeAspect="1"/>
            </p:cNvPicPr>
            <p:nvPr/>
          </p:nvPicPr>
          <p:blipFill>
            <a:blip r:embed="rId22"/>
            <a:stretch>
              <a:fillRect/>
            </a:stretch>
          </p:blipFill>
          <p:spPr>
            <a:xfrm rot="21600000">
              <a:off x="0" y="0"/>
              <a:ext cx="518655" cy="233007"/>
            </a:xfrm>
            <a:prstGeom prst="rect">
              <a:avLst/>
            </a:prstGeom>
          </p:spPr>
        </p:pic>
        <p:sp>
          <p:nvSpPr>
            <p:cNvPr id="804" name="textbox 804"/>
            <p:cNvSpPr/>
            <p:nvPr/>
          </p:nvSpPr>
          <p:spPr>
            <a:xfrm>
              <a:off x="-12700" y="-12700"/>
              <a:ext cx="544194" cy="25844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35000"/>
                </a:lnSpc>
              </a:pPr>
              <a:endParaRPr lang="en-US" altLang="en-US" sz="200"/>
            </a:p>
            <a:p>
              <a:pPr marL="185420" algn="l" rtl="0" eaLnBrk="0">
                <a:lnSpc>
                  <a:spcPts val="1285"/>
                </a:lnSpc>
              </a:pPr>
              <a:r>
                <a:rPr sz="900" spc="5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6</a:t>
              </a:r>
              <a:r>
                <a:rPr sz="900" spc="3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%</a:t>
              </a:r>
              <a:endParaRPr lang="en-US" altLang="en-US" sz="900"/>
            </a:p>
          </p:txBody>
        </p:sp>
      </p:grpSp>
      <p:grpSp>
        <p:nvGrpSpPr>
          <p:cNvPr id="84" name="group 84"/>
          <p:cNvGrpSpPr/>
          <p:nvPr/>
        </p:nvGrpSpPr>
        <p:grpSpPr>
          <a:xfrm rot="21600000">
            <a:off x="10386631" y="2781096"/>
            <a:ext cx="518655" cy="225513"/>
            <a:chExt cx="518655" cy="225513"/>
          </a:xfrm>
        </p:grpSpPr>
        <p:pic>
          <p:nvPicPr>
            <p:cNvPr id="805" name="picture 805"/>
            <p:cNvPicPr>
              <a:picLocks noChangeAspect="1"/>
            </p:cNvPicPr>
            <p:nvPr/>
          </p:nvPicPr>
          <p:blipFill>
            <a:blip r:embed="rId23"/>
            <a:stretch>
              <a:fillRect/>
            </a:stretch>
          </p:blipFill>
          <p:spPr>
            <a:xfrm rot="21600000">
              <a:off x="0" y="0"/>
              <a:ext cx="518655" cy="225513"/>
            </a:xfrm>
            <a:prstGeom prst="rect">
              <a:avLst/>
            </a:prstGeom>
          </p:spPr>
        </p:pic>
        <p:sp>
          <p:nvSpPr>
            <p:cNvPr id="806" name="textbox 806"/>
            <p:cNvSpPr/>
            <p:nvPr/>
          </p:nvSpPr>
          <p:spPr>
            <a:xfrm>
              <a:off x="-12700" y="-12700"/>
              <a:ext cx="544194" cy="25145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22000"/>
                </a:lnSpc>
              </a:pPr>
              <a:endParaRPr lang="en-US" altLang="en-US" sz="200"/>
            </a:p>
            <a:p>
              <a:pPr marL="185420" algn="l" rtl="0" eaLnBrk="0">
                <a:lnSpc>
                  <a:spcPts val="1285"/>
                </a:lnSpc>
                <a:spcBef>
                  <a:spcPct val="0"/>
                </a:spcBef>
              </a:pPr>
              <a:r>
                <a:rPr sz="900" spc="5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6</a:t>
              </a:r>
              <a:r>
                <a:rPr sz="900" spc="3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%</a:t>
              </a:r>
              <a:endParaRPr lang="en-US" altLang="en-US" sz="900"/>
            </a:p>
          </p:txBody>
        </p:sp>
      </p:grpSp>
      <p:sp>
        <p:nvSpPr>
          <p:cNvPr id="807" name="textbox 807"/>
          <p:cNvSpPr/>
          <p:nvPr/>
        </p:nvSpPr>
        <p:spPr>
          <a:xfrm>
            <a:off x="3549383" y="3403600"/>
            <a:ext cx="513080" cy="222884"/>
          </a:xfrm>
          <a:prstGeom prst="rect">
            <a:avLst/>
          </a:prstGeom>
          <a:solidFill>
            <a:srgbClr val="66BED7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52000"/>
              </a:lnSpc>
            </a:pPr>
            <a:endParaRPr lang="en-US" altLang="en-US" sz="100"/>
          </a:p>
          <a:p>
            <a:pPr marL="173355" algn="l" rtl="0" eaLnBrk="0">
              <a:lnSpc>
                <a:spcPts val="1285"/>
              </a:lnSpc>
            </a:pPr>
            <a:r>
              <a:rPr sz="900" spc="3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5</a:t>
            </a:r>
            <a:r>
              <a:rPr sz="900" spc="2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</a:t>
            </a:r>
            <a:endParaRPr lang="en-US" altLang="en-US" sz="900"/>
          </a:p>
        </p:txBody>
      </p:sp>
      <p:grpSp>
        <p:nvGrpSpPr>
          <p:cNvPr id="86" name="group 86"/>
          <p:cNvGrpSpPr/>
          <p:nvPr/>
        </p:nvGrpSpPr>
        <p:grpSpPr>
          <a:xfrm rot="21600000">
            <a:off x="9458235" y="2540000"/>
            <a:ext cx="518655" cy="218871"/>
            <a:chExt cx="518655" cy="218871"/>
          </a:xfrm>
        </p:grpSpPr>
        <p:pic>
          <p:nvPicPr>
            <p:cNvPr id="808" name="picture 808"/>
            <p:cNvPicPr>
              <a:picLocks noChangeAspect="1"/>
            </p:cNvPicPr>
            <p:nvPr/>
          </p:nvPicPr>
          <p:blipFill>
            <a:blip r:embed="rId24"/>
            <a:stretch>
              <a:fillRect/>
            </a:stretch>
          </p:blipFill>
          <p:spPr>
            <a:xfrm rot="21600000">
              <a:off x="0" y="0"/>
              <a:ext cx="518655" cy="218871"/>
            </a:xfrm>
            <a:prstGeom prst="rect">
              <a:avLst/>
            </a:prstGeom>
          </p:spPr>
        </p:pic>
        <p:sp>
          <p:nvSpPr>
            <p:cNvPr id="809" name="textbox 809"/>
            <p:cNvSpPr/>
            <p:nvPr/>
          </p:nvSpPr>
          <p:spPr>
            <a:xfrm>
              <a:off x="-12700" y="-12700"/>
              <a:ext cx="544194" cy="24447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1000"/>
                </a:lnSpc>
              </a:pPr>
              <a:endParaRPr lang="en-US" altLang="en-US" sz="200"/>
            </a:p>
            <a:p>
              <a:pPr marL="189230" algn="l" rtl="0" eaLnBrk="0">
                <a:lnSpc>
                  <a:spcPts val="1285"/>
                </a:lnSpc>
                <a:spcBef>
                  <a:spcPct val="0"/>
                </a:spcBef>
              </a:pPr>
              <a:r>
                <a:rPr sz="900" spc="3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5</a:t>
              </a:r>
              <a:r>
                <a:rPr sz="900" spc="2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%</a:t>
              </a:r>
              <a:endParaRPr lang="en-US" altLang="en-US" sz="900"/>
            </a:p>
          </p:txBody>
        </p:sp>
      </p:grpSp>
      <p:grpSp>
        <p:nvGrpSpPr>
          <p:cNvPr id="88" name="group 88"/>
          <p:cNvGrpSpPr/>
          <p:nvPr/>
        </p:nvGrpSpPr>
        <p:grpSpPr>
          <a:xfrm rot="21600000">
            <a:off x="9458235" y="2758871"/>
            <a:ext cx="518655" cy="218871"/>
            <a:chExt cx="518655" cy="218871"/>
          </a:xfrm>
        </p:grpSpPr>
        <p:pic>
          <p:nvPicPr>
            <p:cNvPr id="810" name="picture 810"/>
            <p:cNvPicPr>
              <a:picLocks noChangeAspect="1"/>
            </p:cNvPicPr>
            <p:nvPr/>
          </p:nvPicPr>
          <p:blipFill>
            <a:blip r:embed="rId25"/>
            <a:stretch>
              <a:fillRect/>
            </a:stretch>
          </p:blipFill>
          <p:spPr>
            <a:xfrm rot="21600000">
              <a:off x="0" y="0"/>
              <a:ext cx="518655" cy="218871"/>
            </a:xfrm>
            <a:prstGeom prst="rect">
              <a:avLst/>
            </a:prstGeom>
          </p:spPr>
        </p:pic>
        <p:sp>
          <p:nvSpPr>
            <p:cNvPr id="811" name="textbox 811"/>
            <p:cNvSpPr/>
            <p:nvPr/>
          </p:nvSpPr>
          <p:spPr>
            <a:xfrm>
              <a:off x="-12700" y="-12700"/>
              <a:ext cx="544194" cy="24447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1000"/>
                </a:lnSpc>
              </a:pPr>
              <a:endParaRPr lang="en-US" altLang="en-US" sz="200"/>
            </a:p>
            <a:p>
              <a:pPr marL="189230" algn="l" rtl="0" eaLnBrk="0">
                <a:lnSpc>
                  <a:spcPts val="1285"/>
                </a:lnSpc>
                <a:spcBef>
                  <a:spcPct val="0"/>
                </a:spcBef>
              </a:pPr>
              <a:r>
                <a:rPr sz="900" spc="3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5</a:t>
              </a:r>
              <a:r>
                <a:rPr sz="900" spc="2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%</a:t>
              </a:r>
              <a:endParaRPr lang="en-US" altLang="en-US" sz="900"/>
            </a:p>
          </p:txBody>
        </p:sp>
      </p:grpSp>
      <p:grpSp>
        <p:nvGrpSpPr>
          <p:cNvPr id="90" name="group 90"/>
          <p:cNvGrpSpPr/>
          <p:nvPr/>
        </p:nvGrpSpPr>
        <p:grpSpPr>
          <a:xfrm rot="21600000">
            <a:off x="2631148" y="2730703"/>
            <a:ext cx="512978" cy="221005"/>
            <a:chExt cx="512978" cy="221005"/>
          </a:xfrm>
        </p:grpSpPr>
        <p:pic>
          <p:nvPicPr>
            <p:cNvPr id="812" name="picture 812"/>
            <p:cNvPicPr>
              <a:picLocks noChangeAspect="1"/>
            </p:cNvPicPr>
            <p:nvPr/>
          </p:nvPicPr>
          <p:blipFill>
            <a:blip r:embed="rId26"/>
            <a:stretch>
              <a:fillRect/>
            </a:stretch>
          </p:blipFill>
          <p:spPr>
            <a:xfrm rot="21600000">
              <a:off x="0" y="0"/>
              <a:ext cx="512978" cy="221005"/>
            </a:xfrm>
            <a:prstGeom prst="rect">
              <a:avLst/>
            </a:prstGeom>
          </p:spPr>
        </p:pic>
        <p:sp>
          <p:nvSpPr>
            <p:cNvPr id="813" name="textbox 813"/>
            <p:cNvSpPr/>
            <p:nvPr/>
          </p:nvSpPr>
          <p:spPr>
            <a:xfrm>
              <a:off x="-12700" y="-12700"/>
              <a:ext cx="538480" cy="24701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5000"/>
                </a:lnSpc>
              </a:pPr>
              <a:endParaRPr lang="en-US" altLang="en-US" sz="200"/>
            </a:p>
            <a:p>
              <a:pPr marL="186055" algn="l" rtl="0" eaLnBrk="0">
                <a:lnSpc>
                  <a:spcPts val="1285"/>
                </a:lnSpc>
                <a:spcBef>
                  <a:spcPct val="0"/>
                </a:spcBef>
              </a:pPr>
              <a:r>
                <a:rPr sz="900" spc="3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5</a:t>
              </a:r>
              <a:r>
                <a:rPr sz="900" spc="2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%</a:t>
              </a:r>
              <a:endParaRPr lang="en-US" altLang="en-US" sz="900"/>
            </a:p>
          </p:txBody>
        </p:sp>
      </p:grpSp>
      <p:sp>
        <p:nvSpPr>
          <p:cNvPr id="814" name="textbox 814"/>
          <p:cNvSpPr/>
          <p:nvPr/>
        </p:nvSpPr>
        <p:spPr>
          <a:xfrm>
            <a:off x="2631148" y="2951708"/>
            <a:ext cx="513080" cy="215900"/>
          </a:xfrm>
          <a:prstGeom prst="rect">
            <a:avLst/>
          </a:prstGeom>
          <a:solidFill>
            <a:srgbClr val="98D0E4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9000"/>
              </a:lnSpc>
            </a:pPr>
            <a:endParaRPr lang="en-US" altLang="en-US" sz="100"/>
          </a:p>
          <a:p>
            <a:pPr marL="173355" algn="l" rtl="0" eaLnBrk="0">
              <a:lnSpc>
                <a:spcPts val="1285"/>
              </a:lnSpc>
              <a:spcBef>
                <a:spcPct val="0"/>
              </a:spcBef>
            </a:pPr>
            <a:r>
              <a:rPr sz="900" spc="3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5</a:t>
            </a:r>
            <a:r>
              <a:rPr sz="900" spc="2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</a:t>
            </a:r>
            <a:endParaRPr lang="en-US" altLang="en-US" sz="900"/>
          </a:p>
        </p:txBody>
      </p:sp>
      <p:sp>
        <p:nvSpPr>
          <p:cNvPr id="815" name="rect"/>
          <p:cNvSpPr/>
          <p:nvPr/>
        </p:nvSpPr>
        <p:spPr>
          <a:xfrm>
            <a:off x="6673063" y="2992894"/>
            <a:ext cx="518655" cy="171412"/>
          </a:xfrm>
          <a:prstGeom prst="rect">
            <a:avLst/>
          </a:prstGeom>
          <a:solidFill>
            <a:srgbClr val="98D0E4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16" name="picture 816"/>
          <p:cNvPicPr>
            <a:picLocks noChangeAspect="1"/>
          </p:cNvPicPr>
          <p:nvPr/>
        </p:nvPicPr>
        <p:blipFill>
          <a:blip r:embed="rId27"/>
          <a:stretch>
            <a:fillRect/>
          </a:stretch>
        </p:blipFill>
        <p:spPr>
          <a:xfrm rot="21600000">
            <a:off x="6658774" y="2978607"/>
            <a:ext cx="547230" cy="199987"/>
          </a:xfrm>
          <a:prstGeom prst="rect">
            <a:avLst/>
          </a:prstGeom>
        </p:spPr>
      </p:pic>
      <p:grpSp>
        <p:nvGrpSpPr>
          <p:cNvPr id="92" name="group 92"/>
          <p:cNvGrpSpPr/>
          <p:nvPr/>
        </p:nvGrpSpPr>
        <p:grpSpPr>
          <a:xfrm rot="21600000">
            <a:off x="8529839" y="2834716"/>
            <a:ext cx="518655" cy="210769"/>
            <a:chExt cx="518655" cy="210769"/>
          </a:xfrm>
        </p:grpSpPr>
        <p:pic>
          <p:nvPicPr>
            <p:cNvPr id="817" name="picture 817"/>
            <p:cNvPicPr>
              <a:picLocks noChangeAspect="1"/>
            </p:cNvPicPr>
            <p:nvPr/>
          </p:nvPicPr>
          <p:blipFill>
            <a:blip r:embed="rId28"/>
            <a:stretch>
              <a:fillRect/>
            </a:stretch>
          </p:blipFill>
          <p:spPr>
            <a:xfrm rot="21600000">
              <a:off x="0" y="0"/>
              <a:ext cx="518655" cy="210769"/>
            </a:xfrm>
            <a:prstGeom prst="rect">
              <a:avLst/>
            </a:prstGeom>
          </p:spPr>
        </p:pic>
        <p:sp>
          <p:nvSpPr>
            <p:cNvPr id="818" name="textbox 818"/>
            <p:cNvSpPr/>
            <p:nvPr/>
          </p:nvSpPr>
          <p:spPr>
            <a:xfrm>
              <a:off x="-12700" y="-12700"/>
              <a:ext cx="544194" cy="23622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97000"/>
                </a:lnSpc>
              </a:pPr>
              <a:endParaRPr lang="en-US" altLang="en-US" sz="100"/>
            </a:p>
            <a:p>
              <a:pPr marL="189230" algn="l" rtl="0" eaLnBrk="0">
                <a:lnSpc>
                  <a:spcPts val="1285"/>
                </a:lnSpc>
              </a:pPr>
              <a:r>
                <a:rPr sz="900" spc="3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5</a:t>
              </a:r>
              <a:r>
                <a:rPr sz="900" spc="2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%</a:t>
              </a:r>
              <a:endParaRPr lang="en-US" altLang="en-US" sz="900"/>
            </a:p>
          </p:txBody>
        </p:sp>
      </p:grpSp>
      <p:sp>
        <p:nvSpPr>
          <p:cNvPr id="819" name="textbox 819"/>
          <p:cNvSpPr/>
          <p:nvPr/>
        </p:nvSpPr>
        <p:spPr>
          <a:xfrm>
            <a:off x="4454905" y="1923831"/>
            <a:ext cx="538480" cy="2317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620"/>
              </a:lnSpc>
              <a:tabLst>
                <a:tab pos="180975"/>
              </a:tabLst>
            </a:pPr>
            <a:r>
              <a:rPr sz="300" spc="0">
                <a:solidFill>
                  <a:srgbClr val="D9D9D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	</a:t>
            </a:r>
            <a:r>
              <a:rPr sz="300" spc="20">
                <a:solidFill>
                  <a:srgbClr val="D9D9D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002%</a:t>
            </a:r>
            <a:r>
              <a:rPr sz="300" spc="10">
                <a:solidFill>
                  <a:srgbClr val="D9D9D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</a:t>
            </a:r>
            <a:r>
              <a:rPr sz="300" spc="0">
                <a:solidFill>
                  <a:srgbClr val="D9D9D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              </a:t>
            </a:r>
            <a:endParaRPr lang="en-US" altLang="en-US" sz="300"/>
          </a:p>
        </p:txBody>
      </p:sp>
      <p:grpSp>
        <p:nvGrpSpPr>
          <p:cNvPr id="94" name="group 94"/>
          <p:cNvGrpSpPr/>
          <p:nvPr/>
        </p:nvGrpSpPr>
        <p:grpSpPr>
          <a:xfrm rot="21600000">
            <a:off x="1712925" y="2218080"/>
            <a:ext cx="512978" cy="202285"/>
            <a:chExt cx="512978" cy="202285"/>
          </a:xfrm>
        </p:grpSpPr>
        <p:pic>
          <p:nvPicPr>
            <p:cNvPr id="820" name="picture 820"/>
            <p:cNvPicPr>
              <a:picLocks noChangeAspect="1"/>
            </p:cNvPicPr>
            <p:nvPr/>
          </p:nvPicPr>
          <p:blipFill>
            <a:blip r:embed="rId29"/>
            <a:stretch>
              <a:fillRect/>
            </a:stretch>
          </p:blipFill>
          <p:spPr>
            <a:xfrm rot="21600000">
              <a:off x="0" y="0"/>
              <a:ext cx="512978" cy="202285"/>
            </a:xfrm>
            <a:prstGeom prst="rect">
              <a:avLst/>
            </a:prstGeom>
          </p:spPr>
        </p:pic>
        <p:sp>
          <p:nvSpPr>
            <p:cNvPr id="821" name="textbox 821"/>
            <p:cNvSpPr/>
            <p:nvPr/>
          </p:nvSpPr>
          <p:spPr>
            <a:xfrm>
              <a:off x="-12700" y="-12700"/>
              <a:ext cx="538480" cy="22796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69000"/>
                </a:lnSpc>
              </a:pPr>
              <a:endParaRPr lang="en-US" altLang="en-US" sz="100"/>
            </a:p>
            <a:p>
              <a:pPr marL="186055" algn="l" rtl="0" eaLnBrk="0">
                <a:lnSpc>
                  <a:spcPts val="1285"/>
                </a:lnSpc>
              </a:pPr>
              <a:r>
                <a:rPr sz="900" spc="3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5</a:t>
              </a:r>
              <a:r>
                <a:rPr sz="900" spc="2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%</a:t>
              </a:r>
              <a:endParaRPr lang="en-US" altLang="en-US" sz="900"/>
            </a:p>
          </p:txBody>
        </p:sp>
      </p:grpSp>
      <p:grpSp>
        <p:nvGrpSpPr>
          <p:cNvPr id="96" name="group 96"/>
          <p:cNvGrpSpPr/>
          <p:nvPr/>
        </p:nvGrpSpPr>
        <p:grpSpPr>
          <a:xfrm rot="21600000">
            <a:off x="2631148" y="2531262"/>
            <a:ext cx="512978" cy="199440"/>
            <a:chExt cx="512978" cy="199440"/>
          </a:xfrm>
        </p:grpSpPr>
        <p:pic>
          <p:nvPicPr>
            <p:cNvPr id="822" name="picture 822"/>
            <p:cNvPicPr>
              <a:picLocks noChangeAspect="1"/>
            </p:cNvPicPr>
            <p:nvPr/>
          </p:nvPicPr>
          <p:blipFill>
            <a:blip r:embed="rId30"/>
            <a:stretch>
              <a:fillRect/>
            </a:stretch>
          </p:blipFill>
          <p:spPr>
            <a:xfrm rot="21600000">
              <a:off x="0" y="0"/>
              <a:ext cx="512978" cy="199440"/>
            </a:xfrm>
            <a:prstGeom prst="rect">
              <a:avLst/>
            </a:prstGeom>
          </p:spPr>
        </p:pic>
        <p:sp>
          <p:nvSpPr>
            <p:cNvPr id="823" name="textbox 823"/>
            <p:cNvSpPr/>
            <p:nvPr/>
          </p:nvSpPr>
          <p:spPr>
            <a:xfrm>
              <a:off x="-12700" y="-12700"/>
              <a:ext cx="538480" cy="22542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59000"/>
                </a:lnSpc>
              </a:pPr>
              <a:endParaRPr lang="en-US" altLang="en-US" sz="100"/>
            </a:p>
            <a:p>
              <a:pPr marL="186055" algn="l" rtl="0" eaLnBrk="0">
                <a:lnSpc>
                  <a:spcPts val="1285"/>
                </a:lnSpc>
                <a:spcBef>
                  <a:spcPct val="0"/>
                </a:spcBef>
              </a:pPr>
              <a:r>
                <a:rPr sz="900" spc="3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5</a:t>
              </a:r>
              <a:r>
                <a:rPr sz="900" spc="2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%</a:t>
              </a:r>
              <a:endParaRPr lang="en-US" altLang="en-US" sz="900"/>
            </a:p>
          </p:txBody>
        </p:sp>
      </p:grpSp>
      <p:grpSp>
        <p:nvGrpSpPr>
          <p:cNvPr id="98" name="group 98"/>
          <p:cNvGrpSpPr/>
          <p:nvPr/>
        </p:nvGrpSpPr>
        <p:grpSpPr>
          <a:xfrm rot="21600000">
            <a:off x="7601445" y="2712098"/>
            <a:ext cx="518655" cy="185038"/>
            <a:chExt cx="518655" cy="185038"/>
          </a:xfrm>
        </p:grpSpPr>
        <p:pic>
          <p:nvPicPr>
            <p:cNvPr id="824" name="picture 824"/>
            <p:cNvPicPr>
              <a:picLocks noChangeAspect="1"/>
            </p:cNvPicPr>
            <p:nvPr/>
          </p:nvPicPr>
          <p:blipFill>
            <a:blip r:embed="rId31"/>
            <a:stretch>
              <a:fillRect/>
            </a:stretch>
          </p:blipFill>
          <p:spPr>
            <a:xfrm rot="21600000">
              <a:off x="0" y="0"/>
              <a:ext cx="518655" cy="185038"/>
            </a:xfrm>
            <a:prstGeom prst="rect">
              <a:avLst/>
            </a:prstGeom>
          </p:spPr>
        </p:pic>
        <p:sp>
          <p:nvSpPr>
            <p:cNvPr id="825" name="textbox 825"/>
            <p:cNvSpPr/>
            <p:nvPr/>
          </p:nvSpPr>
          <p:spPr>
            <a:xfrm>
              <a:off x="-12700" y="-12700"/>
              <a:ext cx="544194" cy="21082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2000"/>
                </a:lnSpc>
              </a:pPr>
              <a:endParaRPr lang="en-US" altLang="en-US" sz="100"/>
            </a:p>
            <a:p>
              <a:pPr marL="189230" algn="l" rtl="0" eaLnBrk="0">
                <a:lnSpc>
                  <a:spcPts val="1285"/>
                </a:lnSpc>
                <a:spcBef>
                  <a:spcPct val="0"/>
                </a:spcBef>
              </a:pPr>
              <a:r>
                <a:rPr sz="900" spc="3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5</a:t>
              </a:r>
              <a:r>
                <a:rPr sz="900" spc="2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%</a:t>
              </a:r>
              <a:endParaRPr lang="en-US" altLang="en-US" sz="900"/>
            </a:p>
          </p:txBody>
        </p:sp>
      </p:grpSp>
      <p:pic>
        <p:nvPicPr>
          <p:cNvPr id="826" name="picture 826"/>
          <p:cNvPicPr>
            <a:picLocks noChangeAspect="1"/>
          </p:cNvPicPr>
          <p:nvPr/>
        </p:nvPicPr>
        <p:blipFill>
          <a:blip r:embed="rId32"/>
          <a:stretch>
            <a:fillRect/>
          </a:stretch>
        </p:blipFill>
        <p:spPr>
          <a:xfrm rot="21600000">
            <a:off x="1712925" y="2420366"/>
            <a:ext cx="512978" cy="149516"/>
          </a:xfrm>
          <a:prstGeom prst="rect">
            <a:avLst/>
          </a:prstGeom>
        </p:spPr>
      </p:pic>
      <p:pic>
        <p:nvPicPr>
          <p:cNvPr id="827" name="picture 827"/>
          <p:cNvPicPr>
            <a:picLocks noChangeAspect="1"/>
          </p:cNvPicPr>
          <p:nvPr/>
        </p:nvPicPr>
        <p:blipFill>
          <a:blip r:embed="rId33"/>
          <a:stretch>
            <a:fillRect/>
          </a:stretch>
        </p:blipFill>
        <p:spPr>
          <a:xfrm rot="21600000">
            <a:off x="1712925" y="2024583"/>
            <a:ext cx="512978" cy="79159"/>
          </a:xfrm>
          <a:prstGeom prst="rect">
            <a:avLst/>
          </a:prstGeom>
        </p:spPr>
      </p:pic>
      <p:pic>
        <p:nvPicPr>
          <p:cNvPr id="828" name="picture 828"/>
          <p:cNvPicPr>
            <a:picLocks noChangeAspect="1"/>
          </p:cNvPicPr>
          <p:nvPr/>
        </p:nvPicPr>
        <p:blipFill>
          <a:blip r:embed="rId34"/>
          <a:stretch>
            <a:fillRect/>
          </a:stretch>
        </p:blipFill>
        <p:spPr>
          <a:xfrm rot="21600000">
            <a:off x="1712925" y="2103742"/>
            <a:ext cx="512978" cy="114338"/>
          </a:xfrm>
          <a:prstGeom prst="rect">
            <a:avLst/>
          </a:prstGeom>
        </p:spPr>
      </p:pic>
      <p:sp>
        <p:nvSpPr>
          <p:cNvPr id="829" name="textbox 829"/>
          <p:cNvSpPr/>
          <p:nvPr/>
        </p:nvSpPr>
        <p:spPr>
          <a:xfrm>
            <a:off x="1864062" y="2060154"/>
            <a:ext cx="211454" cy="5232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20320" algn="l" rtl="0" eaLnBrk="0">
              <a:lnSpc>
                <a:spcPts val="1285"/>
              </a:lnSpc>
            </a:pPr>
            <a:r>
              <a:rPr sz="900" spc="4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</a:t>
            </a:r>
            <a:r>
              <a:rPr sz="900" spc="3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</a:t>
            </a:r>
            <a:endParaRPr lang="en-US" altLang="en-US" sz="900"/>
          </a:p>
          <a:p>
            <a:pPr algn="l" rtl="0" eaLnBrk="0">
              <a:lnSpc>
                <a:spcPct val="102000"/>
              </a:lnSpc>
            </a:pPr>
            <a:endParaRPr lang="en-US" altLang="en-US" sz="1100"/>
          </a:p>
          <a:p>
            <a:pPr marL="12700" algn="l" rtl="0" eaLnBrk="0">
              <a:lnSpc>
                <a:spcPts val="1285"/>
              </a:lnSpc>
              <a:spcBef>
                <a:spcPct val="0"/>
              </a:spcBef>
            </a:pPr>
            <a:r>
              <a:rPr sz="900" spc="7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4</a:t>
            </a:r>
            <a:r>
              <a:rPr sz="900" spc="6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</a:t>
            </a:r>
            <a:endParaRPr lang="en-US" altLang="en-US" sz="900"/>
          </a:p>
        </p:txBody>
      </p:sp>
      <p:pic>
        <p:nvPicPr>
          <p:cNvPr id="830" name="picture 830"/>
          <p:cNvPicPr>
            <a:picLocks noChangeAspect="1"/>
          </p:cNvPicPr>
          <p:nvPr/>
        </p:nvPicPr>
        <p:blipFill>
          <a:blip r:embed="rId35"/>
          <a:stretch>
            <a:fillRect/>
          </a:stretch>
        </p:blipFill>
        <p:spPr>
          <a:xfrm rot="21600000">
            <a:off x="9458235" y="2207920"/>
            <a:ext cx="518655" cy="173583"/>
          </a:xfrm>
          <a:prstGeom prst="rect">
            <a:avLst/>
          </a:prstGeom>
        </p:spPr>
      </p:pic>
      <p:sp>
        <p:nvSpPr>
          <p:cNvPr id="831" name="rect"/>
          <p:cNvSpPr/>
          <p:nvPr/>
        </p:nvSpPr>
        <p:spPr>
          <a:xfrm>
            <a:off x="794689" y="2864726"/>
            <a:ext cx="512978" cy="173367"/>
          </a:xfrm>
          <a:prstGeom prst="rect">
            <a:avLst/>
          </a:prstGeom>
          <a:solidFill>
            <a:srgbClr val="66BED7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32" name="picture 832"/>
          <p:cNvPicPr>
            <a:picLocks noChangeAspect="1"/>
          </p:cNvPicPr>
          <p:nvPr/>
        </p:nvPicPr>
        <p:blipFill>
          <a:blip r:embed="rId36"/>
          <a:stretch>
            <a:fillRect/>
          </a:stretch>
        </p:blipFill>
        <p:spPr>
          <a:xfrm rot="21600000">
            <a:off x="794689" y="2317965"/>
            <a:ext cx="512978" cy="173367"/>
          </a:xfrm>
          <a:prstGeom prst="rect">
            <a:avLst/>
          </a:prstGeom>
        </p:spPr>
      </p:pic>
      <p:pic>
        <p:nvPicPr>
          <p:cNvPr id="833" name="picture 833"/>
          <p:cNvPicPr>
            <a:picLocks noChangeAspect="1"/>
          </p:cNvPicPr>
          <p:nvPr/>
        </p:nvPicPr>
        <p:blipFill>
          <a:blip r:embed="rId37"/>
          <a:stretch>
            <a:fillRect/>
          </a:stretch>
        </p:blipFill>
        <p:spPr>
          <a:xfrm rot="21600000">
            <a:off x="6673063" y="2821495"/>
            <a:ext cx="518655" cy="171411"/>
          </a:xfrm>
          <a:prstGeom prst="rect">
            <a:avLst/>
          </a:prstGeom>
        </p:spPr>
      </p:pic>
      <p:sp>
        <p:nvSpPr>
          <p:cNvPr id="834" name="rect"/>
          <p:cNvSpPr/>
          <p:nvPr/>
        </p:nvSpPr>
        <p:spPr>
          <a:xfrm>
            <a:off x="7601445" y="3150704"/>
            <a:ext cx="518655" cy="171322"/>
          </a:xfrm>
          <a:prstGeom prst="rect">
            <a:avLst/>
          </a:prstGeom>
          <a:solidFill>
            <a:srgbClr val="66BED7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35" name="picture 835"/>
          <p:cNvPicPr>
            <a:picLocks noChangeAspect="1"/>
          </p:cNvPicPr>
          <p:nvPr/>
        </p:nvPicPr>
        <p:blipFill>
          <a:blip r:embed="rId38"/>
          <a:stretch>
            <a:fillRect/>
          </a:stretch>
        </p:blipFill>
        <p:spPr>
          <a:xfrm rot="21600000">
            <a:off x="3549383" y="2217343"/>
            <a:ext cx="512978" cy="170522"/>
          </a:xfrm>
          <a:prstGeom prst="rect">
            <a:avLst/>
          </a:prstGeom>
        </p:spPr>
      </p:pic>
      <p:pic>
        <p:nvPicPr>
          <p:cNvPr id="836" name="picture 836"/>
          <p:cNvPicPr>
            <a:picLocks noChangeAspect="1"/>
          </p:cNvPicPr>
          <p:nvPr/>
        </p:nvPicPr>
        <p:blipFill>
          <a:blip r:embed="rId39"/>
          <a:stretch>
            <a:fillRect/>
          </a:stretch>
        </p:blipFill>
        <p:spPr>
          <a:xfrm rot="21600000">
            <a:off x="7601445" y="2314612"/>
            <a:ext cx="518655" cy="164477"/>
          </a:xfrm>
          <a:prstGeom prst="rect">
            <a:avLst/>
          </a:prstGeom>
        </p:spPr>
      </p:pic>
      <p:pic>
        <p:nvPicPr>
          <p:cNvPr id="837" name="picture 837"/>
          <p:cNvPicPr>
            <a:picLocks noChangeAspect="1"/>
          </p:cNvPicPr>
          <p:nvPr/>
        </p:nvPicPr>
        <p:blipFill>
          <a:blip r:embed="rId40"/>
          <a:stretch>
            <a:fillRect/>
          </a:stretch>
        </p:blipFill>
        <p:spPr>
          <a:xfrm rot="21600000">
            <a:off x="6673063" y="2361806"/>
            <a:ext cx="518655" cy="163614"/>
          </a:xfrm>
          <a:prstGeom prst="rect">
            <a:avLst/>
          </a:prstGeom>
        </p:spPr>
      </p:pic>
      <p:pic>
        <p:nvPicPr>
          <p:cNvPr id="838" name="picture 838"/>
          <p:cNvPicPr>
            <a:picLocks noChangeAspect="1"/>
          </p:cNvPicPr>
          <p:nvPr/>
        </p:nvPicPr>
        <p:blipFill>
          <a:blip r:embed="rId41"/>
          <a:stretch>
            <a:fillRect/>
          </a:stretch>
        </p:blipFill>
        <p:spPr>
          <a:xfrm rot="21600000">
            <a:off x="9458235" y="2381504"/>
            <a:ext cx="518655" cy="158495"/>
          </a:xfrm>
          <a:prstGeom prst="rect">
            <a:avLst/>
          </a:prstGeom>
        </p:spPr>
      </p:pic>
      <p:sp>
        <p:nvSpPr>
          <p:cNvPr id="839" name="rect"/>
          <p:cNvSpPr/>
          <p:nvPr/>
        </p:nvSpPr>
        <p:spPr>
          <a:xfrm>
            <a:off x="794689" y="2704706"/>
            <a:ext cx="512978" cy="160032"/>
          </a:xfrm>
          <a:prstGeom prst="rect">
            <a:avLst/>
          </a:prstGeom>
          <a:solidFill>
            <a:srgbClr val="98D0E4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40" name="picture 840"/>
          <p:cNvPicPr>
            <a:picLocks noChangeAspect="1"/>
          </p:cNvPicPr>
          <p:nvPr/>
        </p:nvPicPr>
        <p:blipFill>
          <a:blip r:embed="rId42"/>
          <a:stretch>
            <a:fillRect/>
          </a:stretch>
        </p:blipFill>
        <p:spPr>
          <a:xfrm rot="21600000">
            <a:off x="8529839" y="2243404"/>
            <a:ext cx="518655" cy="158077"/>
          </a:xfrm>
          <a:prstGeom prst="rect">
            <a:avLst/>
          </a:prstGeom>
        </p:spPr>
      </p:pic>
      <p:sp>
        <p:nvSpPr>
          <p:cNvPr id="841" name="rect"/>
          <p:cNvSpPr/>
          <p:nvPr/>
        </p:nvSpPr>
        <p:spPr>
          <a:xfrm>
            <a:off x="6673063" y="3164306"/>
            <a:ext cx="518655" cy="155828"/>
          </a:xfrm>
          <a:prstGeom prst="rect">
            <a:avLst/>
          </a:prstGeom>
          <a:solidFill>
            <a:srgbClr val="66BED7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42" name="picture 842"/>
          <p:cNvPicPr>
            <a:picLocks noChangeAspect="1"/>
          </p:cNvPicPr>
          <p:nvPr/>
        </p:nvPicPr>
        <p:blipFill>
          <a:blip r:embed="rId43"/>
          <a:stretch>
            <a:fillRect/>
          </a:stretch>
        </p:blipFill>
        <p:spPr>
          <a:xfrm rot="21600000">
            <a:off x="2631148" y="2374950"/>
            <a:ext cx="512978" cy="156324"/>
          </a:xfrm>
          <a:prstGeom prst="rect">
            <a:avLst/>
          </a:prstGeom>
        </p:spPr>
      </p:pic>
      <p:pic>
        <p:nvPicPr>
          <p:cNvPr id="843" name="picture 843"/>
          <p:cNvPicPr>
            <a:picLocks noChangeAspect="1"/>
          </p:cNvPicPr>
          <p:nvPr/>
        </p:nvPicPr>
        <p:blipFill>
          <a:blip r:embed="rId44"/>
          <a:stretch>
            <a:fillRect/>
          </a:stretch>
        </p:blipFill>
        <p:spPr>
          <a:xfrm rot="21600000">
            <a:off x="1712925" y="2569883"/>
            <a:ext cx="512978" cy="149516"/>
          </a:xfrm>
          <a:prstGeom prst="rect">
            <a:avLst/>
          </a:prstGeom>
        </p:spPr>
      </p:pic>
      <p:sp>
        <p:nvSpPr>
          <p:cNvPr id="844" name="rect"/>
          <p:cNvSpPr/>
          <p:nvPr/>
        </p:nvSpPr>
        <p:spPr>
          <a:xfrm>
            <a:off x="1712925" y="2719413"/>
            <a:ext cx="512978" cy="140728"/>
          </a:xfrm>
          <a:prstGeom prst="rect">
            <a:avLst/>
          </a:prstGeom>
          <a:solidFill>
            <a:srgbClr val="98D0E4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45" name="picture 845"/>
          <p:cNvPicPr>
            <a:picLocks noChangeAspect="1"/>
          </p:cNvPicPr>
          <p:nvPr/>
        </p:nvPicPr>
        <p:blipFill>
          <a:blip r:embed="rId45"/>
          <a:stretch>
            <a:fillRect/>
          </a:stretch>
        </p:blipFill>
        <p:spPr>
          <a:xfrm rot="21600000">
            <a:off x="2631148" y="2234806"/>
            <a:ext cx="512978" cy="140144"/>
          </a:xfrm>
          <a:prstGeom prst="rect">
            <a:avLst/>
          </a:prstGeom>
        </p:spPr>
      </p:pic>
      <p:pic>
        <p:nvPicPr>
          <p:cNvPr id="846" name="picture 846"/>
          <p:cNvPicPr>
            <a:picLocks noChangeAspect="1"/>
          </p:cNvPicPr>
          <p:nvPr/>
        </p:nvPicPr>
        <p:blipFill>
          <a:blip r:embed="rId46"/>
          <a:stretch>
            <a:fillRect/>
          </a:stretch>
        </p:blipFill>
        <p:spPr>
          <a:xfrm rot="21600000">
            <a:off x="6673063" y="2229357"/>
            <a:ext cx="518655" cy="132448"/>
          </a:xfrm>
          <a:prstGeom prst="rect">
            <a:avLst/>
          </a:prstGeom>
        </p:spPr>
      </p:pic>
      <p:pic>
        <p:nvPicPr>
          <p:cNvPr id="847" name="picture 847"/>
          <p:cNvPicPr>
            <a:picLocks noChangeAspect="1"/>
          </p:cNvPicPr>
          <p:nvPr/>
        </p:nvPicPr>
        <p:blipFill>
          <a:blip r:embed="rId47"/>
          <a:stretch>
            <a:fillRect/>
          </a:stretch>
        </p:blipFill>
        <p:spPr>
          <a:xfrm rot="21600000">
            <a:off x="10386631" y="2283409"/>
            <a:ext cx="518655" cy="132194"/>
          </a:xfrm>
          <a:prstGeom prst="rect">
            <a:avLst/>
          </a:prstGeom>
        </p:spPr>
      </p:pic>
      <p:pic>
        <p:nvPicPr>
          <p:cNvPr id="848" name="picture 848"/>
          <p:cNvPicPr>
            <a:picLocks noChangeAspect="1"/>
          </p:cNvPicPr>
          <p:nvPr/>
        </p:nvPicPr>
        <p:blipFill>
          <a:blip r:embed="rId48"/>
          <a:stretch>
            <a:fillRect/>
          </a:stretch>
        </p:blipFill>
        <p:spPr>
          <a:xfrm rot="21600000">
            <a:off x="794689" y="2491333"/>
            <a:ext cx="512978" cy="133362"/>
          </a:xfrm>
          <a:prstGeom prst="rect">
            <a:avLst/>
          </a:prstGeom>
        </p:spPr>
      </p:pic>
      <p:pic>
        <p:nvPicPr>
          <p:cNvPr id="849" name="picture 849"/>
          <p:cNvPicPr>
            <a:picLocks noChangeAspect="1"/>
          </p:cNvPicPr>
          <p:nvPr/>
        </p:nvPicPr>
        <p:blipFill>
          <a:blip r:embed="rId49"/>
          <a:stretch>
            <a:fillRect/>
          </a:stretch>
        </p:blipFill>
        <p:spPr>
          <a:xfrm rot="21600000">
            <a:off x="10386631" y="2415603"/>
            <a:ext cx="518655" cy="124421"/>
          </a:xfrm>
          <a:prstGeom prst="rect">
            <a:avLst/>
          </a:prstGeom>
        </p:spPr>
      </p:pic>
      <p:pic>
        <p:nvPicPr>
          <p:cNvPr id="850" name="picture 850"/>
          <p:cNvPicPr>
            <a:picLocks noChangeAspect="1"/>
          </p:cNvPicPr>
          <p:nvPr/>
        </p:nvPicPr>
        <p:blipFill>
          <a:blip r:embed="rId50"/>
          <a:stretch>
            <a:fillRect/>
          </a:stretch>
        </p:blipFill>
        <p:spPr>
          <a:xfrm rot="21600000">
            <a:off x="8529839" y="2401481"/>
            <a:ext cx="518655" cy="122948"/>
          </a:xfrm>
          <a:prstGeom prst="rect">
            <a:avLst/>
          </a:prstGeom>
        </p:spPr>
      </p:pic>
      <p:pic>
        <p:nvPicPr>
          <p:cNvPr id="851" name="picture 851"/>
          <p:cNvPicPr>
            <a:picLocks noChangeAspect="1"/>
          </p:cNvPicPr>
          <p:nvPr/>
        </p:nvPicPr>
        <p:blipFill>
          <a:blip r:embed="rId51"/>
          <a:stretch>
            <a:fillRect/>
          </a:stretch>
        </p:blipFill>
        <p:spPr>
          <a:xfrm rot="21600000">
            <a:off x="794689" y="2197937"/>
            <a:ext cx="512978" cy="120015"/>
          </a:xfrm>
          <a:prstGeom prst="rect">
            <a:avLst/>
          </a:prstGeom>
        </p:spPr>
      </p:pic>
      <p:pic>
        <p:nvPicPr>
          <p:cNvPr id="852" name="picture 852"/>
          <p:cNvPicPr>
            <a:picLocks noChangeAspect="1"/>
          </p:cNvPicPr>
          <p:nvPr/>
        </p:nvPicPr>
        <p:blipFill>
          <a:blip r:embed="rId52"/>
          <a:stretch>
            <a:fillRect/>
          </a:stretch>
        </p:blipFill>
        <p:spPr>
          <a:xfrm rot="21600000">
            <a:off x="7601445" y="2198116"/>
            <a:ext cx="518655" cy="116496"/>
          </a:xfrm>
          <a:prstGeom prst="rect">
            <a:avLst/>
          </a:prstGeom>
        </p:spPr>
      </p:pic>
      <p:pic>
        <p:nvPicPr>
          <p:cNvPr id="853" name="picture 853"/>
          <p:cNvPicPr>
            <a:picLocks noChangeAspect="1"/>
          </p:cNvPicPr>
          <p:nvPr/>
        </p:nvPicPr>
        <p:blipFill>
          <a:blip r:embed="rId53"/>
          <a:stretch>
            <a:fillRect/>
          </a:stretch>
        </p:blipFill>
        <p:spPr>
          <a:xfrm rot="21600000">
            <a:off x="794689" y="2091258"/>
            <a:ext cx="512978" cy="106679"/>
          </a:xfrm>
          <a:prstGeom prst="rect">
            <a:avLst/>
          </a:prstGeom>
        </p:spPr>
      </p:pic>
      <p:sp>
        <p:nvSpPr>
          <p:cNvPr id="854" name="textbox 854"/>
          <p:cNvSpPr/>
          <p:nvPr/>
        </p:nvSpPr>
        <p:spPr>
          <a:xfrm>
            <a:off x="945827" y="2157207"/>
            <a:ext cx="211454" cy="3352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20320" algn="l" rtl="0" eaLnBrk="0">
              <a:lnSpc>
                <a:spcPts val="1220"/>
              </a:lnSpc>
            </a:pPr>
            <a:r>
              <a:rPr sz="900" spc="4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</a:t>
            </a:r>
            <a:r>
              <a:rPr sz="900" spc="3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</a:t>
            </a:r>
            <a:endParaRPr lang="en-US" altLang="en-US" sz="900"/>
          </a:p>
          <a:p>
            <a:pPr marL="12700" algn="l" rtl="0" eaLnBrk="0">
              <a:lnSpc>
                <a:spcPts val="1220"/>
              </a:lnSpc>
            </a:pPr>
            <a:r>
              <a:rPr sz="900" spc="7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4</a:t>
            </a:r>
            <a:r>
              <a:rPr sz="900" spc="6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</a:t>
            </a:r>
            <a:endParaRPr lang="en-US" altLang="en-US" sz="900"/>
          </a:p>
        </p:txBody>
      </p:sp>
      <p:pic>
        <p:nvPicPr>
          <p:cNvPr id="855" name="picture 855"/>
          <p:cNvPicPr>
            <a:picLocks noChangeAspect="1"/>
          </p:cNvPicPr>
          <p:nvPr/>
        </p:nvPicPr>
        <p:blipFill>
          <a:blip r:embed="rId54"/>
          <a:stretch>
            <a:fillRect/>
          </a:stretch>
        </p:blipFill>
        <p:spPr>
          <a:xfrm rot="21600000">
            <a:off x="3549383" y="2061654"/>
            <a:ext cx="512978" cy="59308"/>
          </a:xfrm>
          <a:prstGeom prst="rect">
            <a:avLst/>
          </a:prstGeom>
        </p:spPr>
      </p:pic>
      <p:pic>
        <p:nvPicPr>
          <p:cNvPr id="856" name="picture 856"/>
          <p:cNvPicPr>
            <a:picLocks noChangeAspect="1"/>
          </p:cNvPicPr>
          <p:nvPr/>
        </p:nvPicPr>
        <p:blipFill>
          <a:blip r:embed="rId55"/>
          <a:stretch>
            <a:fillRect/>
          </a:stretch>
        </p:blipFill>
        <p:spPr>
          <a:xfrm rot="21600000">
            <a:off x="3549383" y="2120963"/>
            <a:ext cx="512978" cy="96380"/>
          </a:xfrm>
          <a:prstGeom prst="rect">
            <a:avLst/>
          </a:prstGeom>
        </p:spPr>
      </p:pic>
      <p:sp>
        <p:nvSpPr>
          <p:cNvPr id="857" name="textbox 857"/>
          <p:cNvSpPr/>
          <p:nvPr/>
        </p:nvSpPr>
        <p:spPr>
          <a:xfrm>
            <a:off x="3700508" y="2068409"/>
            <a:ext cx="211454" cy="3225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9050" algn="l" rtl="0" eaLnBrk="0">
              <a:lnSpc>
                <a:spcPts val="1165"/>
              </a:lnSpc>
            </a:pPr>
            <a:r>
              <a:rPr sz="900" spc="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</a:t>
            </a:r>
            <a:r>
              <a:rPr sz="900" spc="3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</a:t>
            </a:r>
            <a:endParaRPr lang="en-US" altLang="en-US" sz="900"/>
          </a:p>
          <a:p>
            <a:pPr marL="12700" algn="l" rtl="0" eaLnBrk="0">
              <a:lnSpc>
                <a:spcPts val="1165"/>
              </a:lnSpc>
            </a:pPr>
            <a:r>
              <a:rPr sz="900" spc="7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4</a:t>
            </a:r>
            <a:r>
              <a:rPr sz="900" spc="6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</a:t>
            </a:r>
            <a:endParaRPr lang="en-US" altLang="en-US" sz="900"/>
          </a:p>
        </p:txBody>
      </p:sp>
      <p:pic>
        <p:nvPicPr>
          <p:cNvPr id="858" name="picture 858"/>
          <p:cNvPicPr>
            <a:picLocks noChangeAspect="1"/>
          </p:cNvPicPr>
          <p:nvPr/>
        </p:nvPicPr>
        <p:blipFill>
          <a:blip r:embed="rId56"/>
          <a:stretch>
            <a:fillRect/>
          </a:stretch>
        </p:blipFill>
        <p:spPr>
          <a:xfrm rot="21600000">
            <a:off x="2631148" y="2132380"/>
            <a:ext cx="512978" cy="102412"/>
          </a:xfrm>
          <a:prstGeom prst="rect">
            <a:avLst/>
          </a:prstGeom>
        </p:spPr>
      </p:pic>
      <p:pic>
        <p:nvPicPr>
          <p:cNvPr id="859" name="picture 859"/>
          <p:cNvPicPr>
            <a:picLocks noChangeAspect="1"/>
          </p:cNvPicPr>
          <p:nvPr/>
        </p:nvPicPr>
        <p:blipFill>
          <a:blip r:embed="rId57"/>
          <a:stretch>
            <a:fillRect/>
          </a:stretch>
        </p:blipFill>
        <p:spPr>
          <a:xfrm rot="21600000">
            <a:off x="10386631" y="2182317"/>
            <a:ext cx="518655" cy="101092"/>
          </a:xfrm>
          <a:prstGeom prst="rect">
            <a:avLst/>
          </a:prstGeom>
        </p:spPr>
      </p:pic>
      <p:pic>
        <p:nvPicPr>
          <p:cNvPr id="860" name="picture 860"/>
          <p:cNvPicPr>
            <a:picLocks noChangeAspect="1"/>
          </p:cNvPicPr>
          <p:nvPr/>
        </p:nvPicPr>
        <p:blipFill>
          <a:blip r:embed="rId58"/>
          <a:stretch>
            <a:fillRect/>
          </a:stretch>
        </p:blipFill>
        <p:spPr>
          <a:xfrm rot="21600000">
            <a:off x="2631148" y="2073097"/>
            <a:ext cx="512978" cy="59296"/>
          </a:xfrm>
          <a:prstGeom prst="rect">
            <a:avLst/>
          </a:prstGeom>
        </p:spPr>
      </p:pic>
      <p:sp>
        <p:nvSpPr>
          <p:cNvPr id="861" name="textbox 861"/>
          <p:cNvSpPr/>
          <p:nvPr/>
        </p:nvSpPr>
        <p:spPr>
          <a:xfrm>
            <a:off x="2788603" y="2082836"/>
            <a:ext cx="205104" cy="3098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120"/>
              </a:lnSpc>
            </a:pPr>
            <a:r>
              <a:rPr sz="800" spc="12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</a:t>
            </a:r>
            <a:r>
              <a:rPr sz="800" spc="11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</a:t>
            </a:r>
            <a:endParaRPr lang="en-US" altLang="en-US" sz="800"/>
          </a:p>
          <a:p>
            <a:pPr marL="13970" algn="l" rtl="0" eaLnBrk="0">
              <a:lnSpc>
                <a:spcPts val="1120"/>
              </a:lnSpc>
            </a:pPr>
            <a:r>
              <a:rPr sz="800" spc="11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</a:t>
            </a:r>
            <a:r>
              <a:rPr sz="800" spc="1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</a:t>
            </a:r>
            <a:endParaRPr lang="en-US" altLang="en-US" sz="800"/>
          </a:p>
        </p:txBody>
      </p:sp>
      <p:pic>
        <p:nvPicPr>
          <p:cNvPr id="862" name="picture 862"/>
          <p:cNvPicPr>
            <a:picLocks noChangeAspect="1"/>
          </p:cNvPicPr>
          <p:nvPr/>
        </p:nvPicPr>
        <p:blipFill>
          <a:blip r:embed="rId59"/>
          <a:stretch>
            <a:fillRect/>
          </a:stretch>
        </p:blipFill>
        <p:spPr>
          <a:xfrm rot="21600000">
            <a:off x="8529839" y="2155583"/>
            <a:ext cx="518655" cy="87820"/>
          </a:xfrm>
          <a:prstGeom prst="rect">
            <a:avLst/>
          </a:prstGeom>
        </p:spPr>
      </p:pic>
      <p:pic>
        <p:nvPicPr>
          <p:cNvPr id="863" name="picture 863"/>
          <p:cNvPicPr>
            <a:picLocks noChangeAspect="1"/>
          </p:cNvPicPr>
          <p:nvPr/>
        </p:nvPicPr>
        <p:blipFill>
          <a:blip r:embed="rId60"/>
          <a:stretch>
            <a:fillRect/>
          </a:stretch>
        </p:blipFill>
        <p:spPr>
          <a:xfrm rot="21600000">
            <a:off x="10386631" y="2096770"/>
            <a:ext cx="518655" cy="85534"/>
          </a:xfrm>
          <a:prstGeom prst="rect">
            <a:avLst/>
          </a:prstGeom>
        </p:spPr>
      </p:pic>
      <p:sp>
        <p:nvSpPr>
          <p:cNvPr id="864" name="rect"/>
          <p:cNvSpPr/>
          <p:nvPr/>
        </p:nvSpPr>
        <p:spPr>
          <a:xfrm>
            <a:off x="6468186" y="6120193"/>
            <a:ext cx="4641964" cy="9525"/>
          </a:xfrm>
          <a:prstGeom prst="rect">
            <a:avLst/>
          </a:prstGeom>
          <a:solidFill>
            <a:srgbClr val="D9D9D9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5" name="rect"/>
          <p:cNvSpPr/>
          <p:nvPr/>
        </p:nvSpPr>
        <p:spPr>
          <a:xfrm>
            <a:off x="592073" y="6127216"/>
            <a:ext cx="4591138" cy="9525"/>
          </a:xfrm>
          <a:prstGeom prst="rect">
            <a:avLst/>
          </a:prstGeom>
          <a:solidFill>
            <a:srgbClr val="D9D9D9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6" name="textbox 866"/>
          <p:cNvSpPr/>
          <p:nvPr/>
        </p:nvSpPr>
        <p:spPr>
          <a:xfrm>
            <a:off x="10548435" y="2377069"/>
            <a:ext cx="203200" cy="1885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285"/>
              </a:lnSpc>
            </a:pPr>
            <a:r>
              <a:rPr sz="900" spc="4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</a:t>
            </a:r>
            <a:r>
              <a:rPr sz="900" spc="3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</a:t>
            </a:r>
            <a:endParaRPr lang="en-US" altLang="en-US" sz="900"/>
          </a:p>
        </p:txBody>
      </p:sp>
      <p:sp>
        <p:nvSpPr>
          <p:cNvPr id="867" name="textbox 867"/>
          <p:cNvSpPr/>
          <p:nvPr/>
        </p:nvSpPr>
        <p:spPr>
          <a:xfrm>
            <a:off x="10548435" y="2248761"/>
            <a:ext cx="203200" cy="1885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285"/>
              </a:lnSpc>
            </a:pPr>
            <a:r>
              <a:rPr sz="900" spc="4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</a:t>
            </a:r>
            <a:r>
              <a:rPr sz="900" spc="3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</a:t>
            </a:r>
            <a:endParaRPr lang="en-US" altLang="en-US" sz="900"/>
          </a:p>
        </p:txBody>
      </p:sp>
      <p:sp>
        <p:nvSpPr>
          <p:cNvPr id="868" name="textbox 868"/>
          <p:cNvSpPr/>
          <p:nvPr/>
        </p:nvSpPr>
        <p:spPr>
          <a:xfrm>
            <a:off x="10546919" y="2132112"/>
            <a:ext cx="205104" cy="1885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285"/>
              </a:lnSpc>
            </a:pPr>
            <a:r>
              <a:rPr sz="900" spc="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</a:t>
            </a:r>
            <a:r>
              <a:rPr sz="900" spc="3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</a:t>
            </a:r>
            <a:endParaRPr lang="en-US" altLang="en-US" sz="900"/>
          </a:p>
        </p:txBody>
      </p:sp>
      <p:pic>
        <p:nvPicPr>
          <p:cNvPr id="869" name="picture 869"/>
          <p:cNvPicPr>
            <a:picLocks noChangeAspect="1"/>
          </p:cNvPicPr>
          <p:nvPr/>
        </p:nvPicPr>
        <p:blipFill>
          <a:blip r:embed="rId61"/>
          <a:stretch>
            <a:fillRect/>
          </a:stretch>
        </p:blipFill>
        <p:spPr>
          <a:xfrm rot="21600000">
            <a:off x="10386631" y="2026792"/>
            <a:ext cx="518655" cy="69989"/>
          </a:xfrm>
          <a:prstGeom prst="rect">
            <a:avLst/>
          </a:prstGeom>
        </p:spPr>
      </p:pic>
      <p:sp>
        <p:nvSpPr>
          <p:cNvPr id="870" name="textbox 870"/>
          <p:cNvSpPr/>
          <p:nvPr/>
        </p:nvSpPr>
        <p:spPr>
          <a:xfrm>
            <a:off x="10545150" y="1961029"/>
            <a:ext cx="207009" cy="2667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895"/>
              </a:lnSpc>
            </a:pPr>
            <a:r>
              <a:rPr sz="300" spc="2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022%</a:t>
            </a:r>
            <a:r>
              <a:rPr sz="300" spc="1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</a:t>
            </a:r>
            <a:r>
              <a:rPr sz="300" spc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</a:t>
            </a:r>
            <a:endParaRPr lang="en-US" altLang="en-US" sz="300"/>
          </a:p>
        </p:txBody>
      </p:sp>
      <p:pic>
        <p:nvPicPr>
          <p:cNvPr id="871" name="picture 871"/>
          <p:cNvPicPr>
            <a:picLocks noChangeAspect="1"/>
          </p:cNvPicPr>
          <p:nvPr/>
        </p:nvPicPr>
        <p:blipFill>
          <a:blip r:embed="rId62"/>
          <a:stretch>
            <a:fillRect/>
          </a:stretch>
        </p:blipFill>
        <p:spPr>
          <a:xfrm rot="21600000">
            <a:off x="2631148" y="2024583"/>
            <a:ext cx="512978" cy="48501"/>
          </a:xfrm>
          <a:prstGeom prst="rect">
            <a:avLst/>
          </a:prstGeom>
        </p:spPr>
      </p:pic>
      <p:sp>
        <p:nvSpPr>
          <p:cNvPr id="872" name="textbox 872"/>
          <p:cNvSpPr/>
          <p:nvPr/>
        </p:nvSpPr>
        <p:spPr>
          <a:xfrm>
            <a:off x="2786834" y="1926524"/>
            <a:ext cx="207009" cy="2641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880"/>
              </a:lnSpc>
            </a:pPr>
            <a:r>
              <a:rPr sz="300" spc="2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011%</a:t>
            </a:r>
            <a:r>
              <a:rPr sz="300" spc="1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</a:t>
            </a:r>
            <a:r>
              <a:rPr sz="300" spc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</a:t>
            </a:r>
            <a:endParaRPr lang="en-US" altLang="en-US" sz="300"/>
          </a:p>
        </p:txBody>
      </p:sp>
      <p:pic>
        <p:nvPicPr>
          <p:cNvPr id="873" name="picture 873"/>
          <p:cNvPicPr>
            <a:picLocks noChangeAspect="1"/>
          </p:cNvPicPr>
          <p:nvPr/>
        </p:nvPicPr>
        <p:blipFill>
          <a:blip r:embed="rId63"/>
          <a:stretch>
            <a:fillRect/>
          </a:stretch>
        </p:blipFill>
        <p:spPr>
          <a:xfrm rot="21600000">
            <a:off x="7601445" y="2074760"/>
            <a:ext cx="518655" cy="68529"/>
          </a:xfrm>
          <a:prstGeom prst="rect">
            <a:avLst/>
          </a:prstGeom>
        </p:spPr>
      </p:pic>
      <p:pic>
        <p:nvPicPr>
          <p:cNvPr id="874" name="picture 874"/>
          <p:cNvPicPr>
            <a:picLocks noChangeAspect="1"/>
          </p:cNvPicPr>
          <p:nvPr/>
        </p:nvPicPr>
        <p:blipFill>
          <a:blip r:embed="rId64"/>
          <a:stretch>
            <a:fillRect/>
          </a:stretch>
        </p:blipFill>
        <p:spPr>
          <a:xfrm rot="21600000">
            <a:off x="7601445" y="2143290"/>
            <a:ext cx="518655" cy="54826"/>
          </a:xfrm>
          <a:prstGeom prst="rect">
            <a:avLst/>
          </a:prstGeom>
        </p:spPr>
      </p:pic>
      <p:sp>
        <p:nvSpPr>
          <p:cNvPr id="875" name="textbox 875"/>
          <p:cNvSpPr/>
          <p:nvPr/>
        </p:nvSpPr>
        <p:spPr>
          <a:xfrm>
            <a:off x="7755428" y="2296107"/>
            <a:ext cx="211454" cy="1885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285"/>
              </a:lnSpc>
            </a:pPr>
            <a:r>
              <a:rPr sz="900" spc="7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4</a:t>
            </a:r>
            <a:r>
              <a:rPr sz="900" spc="6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</a:t>
            </a:r>
            <a:endParaRPr lang="en-US" altLang="en-US" sz="900"/>
          </a:p>
        </p:txBody>
      </p:sp>
      <p:sp>
        <p:nvSpPr>
          <p:cNvPr id="876" name="textbox 876"/>
          <p:cNvSpPr/>
          <p:nvPr/>
        </p:nvSpPr>
        <p:spPr>
          <a:xfrm>
            <a:off x="7763263" y="2155619"/>
            <a:ext cx="203200" cy="1885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285"/>
              </a:lnSpc>
            </a:pPr>
            <a:r>
              <a:rPr sz="900" spc="4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</a:t>
            </a:r>
            <a:r>
              <a:rPr sz="900" spc="3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</a:t>
            </a:r>
            <a:endParaRPr lang="en-US" altLang="en-US" sz="900"/>
          </a:p>
        </p:txBody>
      </p:sp>
      <p:sp>
        <p:nvSpPr>
          <p:cNvPr id="877" name="textbox 877"/>
          <p:cNvSpPr/>
          <p:nvPr/>
        </p:nvSpPr>
        <p:spPr>
          <a:xfrm>
            <a:off x="7767559" y="2069957"/>
            <a:ext cx="199389" cy="1885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285"/>
              </a:lnSpc>
            </a:pPr>
            <a:r>
              <a:rPr sz="900" spc="2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r>
              <a:rPr sz="900" spc="1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</a:t>
            </a:r>
            <a:endParaRPr lang="en-US" altLang="en-US" sz="900"/>
          </a:p>
        </p:txBody>
      </p:sp>
      <p:pic>
        <p:nvPicPr>
          <p:cNvPr id="878" name="picture 878"/>
          <p:cNvPicPr>
            <a:picLocks noChangeAspect="1"/>
          </p:cNvPicPr>
          <p:nvPr/>
        </p:nvPicPr>
        <p:blipFill>
          <a:blip r:embed="rId65"/>
          <a:stretch>
            <a:fillRect/>
          </a:stretch>
        </p:blipFill>
        <p:spPr>
          <a:xfrm rot="21600000">
            <a:off x="7601445" y="2026792"/>
            <a:ext cx="518655" cy="47968"/>
          </a:xfrm>
          <a:prstGeom prst="rect">
            <a:avLst/>
          </a:prstGeom>
        </p:spPr>
      </p:pic>
      <p:sp>
        <p:nvSpPr>
          <p:cNvPr id="879" name="textbox 879"/>
          <p:cNvSpPr/>
          <p:nvPr/>
        </p:nvSpPr>
        <p:spPr>
          <a:xfrm>
            <a:off x="7759978" y="1932886"/>
            <a:ext cx="207009" cy="2641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880"/>
              </a:lnSpc>
            </a:pPr>
            <a:r>
              <a:rPr sz="300" spc="2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021%</a:t>
            </a:r>
            <a:r>
              <a:rPr sz="300" spc="1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</a:t>
            </a:r>
            <a:r>
              <a:rPr sz="300" spc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</a:t>
            </a:r>
            <a:endParaRPr lang="en-US" altLang="en-US" sz="300"/>
          </a:p>
        </p:txBody>
      </p:sp>
      <p:pic>
        <p:nvPicPr>
          <p:cNvPr id="880" name="picture 880"/>
          <p:cNvPicPr>
            <a:picLocks noChangeAspect="1"/>
          </p:cNvPicPr>
          <p:nvPr/>
        </p:nvPicPr>
        <p:blipFill>
          <a:blip r:embed="rId66"/>
          <a:stretch>
            <a:fillRect/>
          </a:stretch>
        </p:blipFill>
        <p:spPr>
          <a:xfrm rot="21600000">
            <a:off x="9458235" y="2072068"/>
            <a:ext cx="518655" cy="83019"/>
          </a:xfrm>
          <a:prstGeom prst="rect">
            <a:avLst/>
          </a:prstGeom>
        </p:spPr>
      </p:pic>
      <p:sp>
        <p:nvSpPr>
          <p:cNvPr id="881" name="textbox 881"/>
          <p:cNvSpPr/>
          <p:nvPr/>
        </p:nvSpPr>
        <p:spPr>
          <a:xfrm>
            <a:off x="9612207" y="2193961"/>
            <a:ext cx="211454" cy="1885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285"/>
              </a:lnSpc>
            </a:pPr>
            <a:r>
              <a:rPr sz="900" spc="7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4</a:t>
            </a:r>
            <a:r>
              <a:rPr sz="900" spc="6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</a:t>
            </a:r>
            <a:endParaRPr lang="en-US" altLang="en-US" sz="900"/>
          </a:p>
        </p:txBody>
      </p:sp>
      <p:pic>
        <p:nvPicPr>
          <p:cNvPr id="882" name="picture 882"/>
          <p:cNvPicPr>
            <a:picLocks noChangeAspect="1"/>
          </p:cNvPicPr>
          <p:nvPr/>
        </p:nvPicPr>
        <p:blipFill>
          <a:blip r:embed="rId67"/>
          <a:stretch>
            <a:fillRect/>
          </a:stretch>
        </p:blipFill>
        <p:spPr>
          <a:xfrm rot="21600000">
            <a:off x="9458235" y="2155088"/>
            <a:ext cx="518655" cy="52831"/>
          </a:xfrm>
          <a:prstGeom prst="rect">
            <a:avLst/>
          </a:prstGeom>
        </p:spPr>
      </p:pic>
      <p:sp>
        <p:nvSpPr>
          <p:cNvPr id="883" name="textbox 883"/>
          <p:cNvSpPr/>
          <p:nvPr/>
        </p:nvSpPr>
        <p:spPr>
          <a:xfrm>
            <a:off x="9624338" y="2080753"/>
            <a:ext cx="199389" cy="1885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285"/>
              </a:lnSpc>
            </a:pPr>
            <a:r>
              <a:rPr sz="900" spc="2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r>
              <a:rPr sz="900" spc="1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</a:t>
            </a:r>
            <a:endParaRPr lang="en-US" altLang="en-US" sz="900"/>
          </a:p>
        </p:txBody>
      </p:sp>
      <p:pic>
        <p:nvPicPr>
          <p:cNvPr id="884" name="picture 884"/>
          <p:cNvPicPr>
            <a:picLocks noChangeAspect="1"/>
          </p:cNvPicPr>
          <p:nvPr/>
        </p:nvPicPr>
        <p:blipFill>
          <a:blip r:embed="rId68"/>
          <a:stretch>
            <a:fillRect/>
          </a:stretch>
        </p:blipFill>
        <p:spPr>
          <a:xfrm rot="21600000">
            <a:off x="9458235" y="2026792"/>
            <a:ext cx="518655" cy="45275"/>
          </a:xfrm>
          <a:prstGeom prst="rect">
            <a:avLst/>
          </a:prstGeom>
        </p:spPr>
      </p:pic>
      <p:sp>
        <p:nvSpPr>
          <p:cNvPr id="885" name="textbox 885"/>
          <p:cNvSpPr/>
          <p:nvPr/>
        </p:nvSpPr>
        <p:spPr>
          <a:xfrm>
            <a:off x="9618525" y="1937357"/>
            <a:ext cx="205104" cy="2641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880"/>
              </a:lnSpc>
            </a:pPr>
            <a:r>
              <a:rPr sz="300" spc="2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211%</a:t>
            </a:r>
            <a:r>
              <a:rPr sz="300" spc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%%</a:t>
            </a:r>
            <a:endParaRPr lang="en-US" altLang="en-US" sz="300"/>
          </a:p>
        </p:txBody>
      </p:sp>
      <p:sp>
        <p:nvSpPr>
          <p:cNvPr id="886" name="textbox 886"/>
          <p:cNvSpPr/>
          <p:nvPr/>
        </p:nvSpPr>
        <p:spPr>
          <a:xfrm>
            <a:off x="4587914" y="5507073"/>
            <a:ext cx="279400" cy="1885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285"/>
              </a:lnSpc>
            </a:pPr>
            <a:r>
              <a:rPr sz="900" spc="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26</a:t>
            </a:r>
            <a:r>
              <a:rPr sz="900" spc="4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</a:t>
            </a:r>
            <a:endParaRPr lang="en-US" altLang="en-US" sz="900"/>
          </a:p>
        </p:txBody>
      </p:sp>
      <p:pic>
        <p:nvPicPr>
          <p:cNvPr id="887" name="picture 887"/>
          <p:cNvPicPr>
            <a:picLocks noChangeAspect="1"/>
          </p:cNvPicPr>
          <p:nvPr/>
        </p:nvPicPr>
        <p:blipFill>
          <a:blip r:embed="rId69"/>
          <a:stretch>
            <a:fillRect/>
          </a:stretch>
        </p:blipFill>
        <p:spPr>
          <a:xfrm rot="21600000">
            <a:off x="794689" y="2624683"/>
            <a:ext cx="512978" cy="80010"/>
          </a:xfrm>
          <a:prstGeom prst="rect">
            <a:avLst/>
          </a:prstGeom>
        </p:spPr>
      </p:pic>
      <p:pic>
        <p:nvPicPr>
          <p:cNvPr id="888" name="picture 888"/>
          <p:cNvPicPr>
            <a:picLocks noChangeAspect="1"/>
          </p:cNvPicPr>
          <p:nvPr/>
        </p:nvPicPr>
        <p:blipFill>
          <a:blip r:embed="rId70"/>
          <a:stretch>
            <a:fillRect/>
          </a:stretch>
        </p:blipFill>
        <p:spPr>
          <a:xfrm rot="21600000">
            <a:off x="3549383" y="2024583"/>
            <a:ext cx="512978" cy="37071"/>
          </a:xfrm>
          <a:prstGeom prst="rect">
            <a:avLst/>
          </a:prstGeom>
        </p:spPr>
      </p:pic>
      <p:sp>
        <p:nvSpPr>
          <p:cNvPr id="889" name="textbox 889"/>
          <p:cNvSpPr/>
          <p:nvPr/>
        </p:nvSpPr>
        <p:spPr>
          <a:xfrm>
            <a:off x="3705057" y="1927540"/>
            <a:ext cx="207009" cy="2520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780"/>
              </a:lnSpc>
            </a:pPr>
            <a:r>
              <a:rPr sz="300" spc="2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011%</a:t>
            </a:r>
            <a:r>
              <a:rPr sz="300" spc="1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</a:t>
            </a:r>
            <a:r>
              <a:rPr sz="300" spc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</a:t>
            </a:r>
            <a:endParaRPr lang="en-US" altLang="en-US" sz="300"/>
          </a:p>
        </p:txBody>
      </p:sp>
      <p:sp>
        <p:nvSpPr>
          <p:cNvPr id="890" name="textbox 890"/>
          <p:cNvSpPr/>
          <p:nvPr/>
        </p:nvSpPr>
        <p:spPr>
          <a:xfrm>
            <a:off x="4593727" y="4720853"/>
            <a:ext cx="273684" cy="1885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285"/>
              </a:lnSpc>
            </a:pPr>
            <a:r>
              <a:rPr sz="900" spc="4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13</a:t>
            </a:r>
            <a:r>
              <a:rPr sz="900" spc="1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</a:t>
            </a:r>
            <a:endParaRPr lang="en-US" altLang="en-US" sz="900"/>
          </a:p>
        </p:txBody>
      </p:sp>
      <p:pic>
        <p:nvPicPr>
          <p:cNvPr id="891" name="picture 891"/>
          <p:cNvPicPr>
            <a:picLocks noChangeAspect="1"/>
          </p:cNvPicPr>
          <p:nvPr/>
        </p:nvPicPr>
        <p:blipFill>
          <a:blip r:embed="rId71"/>
          <a:stretch>
            <a:fillRect/>
          </a:stretch>
        </p:blipFill>
        <p:spPr>
          <a:xfrm rot="21600000">
            <a:off x="6673063" y="2151443"/>
            <a:ext cx="518655" cy="77914"/>
          </a:xfrm>
          <a:prstGeom prst="rect">
            <a:avLst/>
          </a:prstGeom>
        </p:spPr>
      </p:pic>
      <p:sp>
        <p:nvSpPr>
          <p:cNvPr id="892" name="textbox 892"/>
          <p:cNvSpPr/>
          <p:nvPr/>
        </p:nvSpPr>
        <p:spPr>
          <a:xfrm>
            <a:off x="1868612" y="1928226"/>
            <a:ext cx="207009" cy="2419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700"/>
              </a:lnSpc>
            </a:pPr>
            <a:r>
              <a:rPr sz="200" spc="4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0011%%</a:t>
            </a:r>
            <a:r>
              <a:rPr sz="200" spc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%%</a:t>
            </a:r>
            <a:endParaRPr lang="en-US" altLang="en-US" sz="200"/>
          </a:p>
        </p:txBody>
      </p:sp>
      <p:pic>
        <p:nvPicPr>
          <p:cNvPr id="893" name="picture 893"/>
          <p:cNvPicPr>
            <a:picLocks noChangeAspect="1"/>
          </p:cNvPicPr>
          <p:nvPr/>
        </p:nvPicPr>
        <p:blipFill>
          <a:blip r:embed="rId72"/>
          <a:stretch>
            <a:fillRect/>
          </a:stretch>
        </p:blipFill>
        <p:spPr>
          <a:xfrm rot="21600000">
            <a:off x="794689" y="2024583"/>
            <a:ext cx="512978" cy="66675"/>
          </a:xfrm>
          <a:prstGeom prst="rect">
            <a:avLst/>
          </a:prstGeom>
        </p:spPr>
      </p:pic>
      <p:sp>
        <p:nvSpPr>
          <p:cNvPr id="894" name="textbox 894"/>
          <p:cNvSpPr/>
          <p:nvPr/>
        </p:nvSpPr>
        <p:spPr>
          <a:xfrm>
            <a:off x="953662" y="2043846"/>
            <a:ext cx="203200" cy="1885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285"/>
              </a:lnSpc>
            </a:pPr>
            <a:r>
              <a:rPr sz="900" spc="4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</a:t>
            </a:r>
            <a:r>
              <a:rPr sz="900" spc="3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</a:t>
            </a:r>
            <a:endParaRPr lang="en-US" altLang="en-US" sz="900"/>
          </a:p>
        </p:txBody>
      </p:sp>
      <p:sp>
        <p:nvSpPr>
          <p:cNvPr id="895" name="textbox 895"/>
          <p:cNvSpPr/>
          <p:nvPr/>
        </p:nvSpPr>
        <p:spPr>
          <a:xfrm>
            <a:off x="950376" y="1937167"/>
            <a:ext cx="207009" cy="2286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600"/>
              </a:lnSpc>
            </a:pPr>
            <a:r>
              <a:rPr sz="300" spc="2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011%</a:t>
            </a:r>
            <a:r>
              <a:rPr sz="300" spc="1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</a:t>
            </a:r>
            <a:r>
              <a:rPr sz="300" spc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</a:t>
            </a:r>
            <a:endParaRPr lang="en-US" altLang="en-US" sz="300"/>
          </a:p>
        </p:txBody>
      </p:sp>
      <p:pic>
        <p:nvPicPr>
          <p:cNvPr id="896" name="picture 896"/>
          <p:cNvPicPr>
            <a:picLocks noChangeAspect="1"/>
          </p:cNvPicPr>
          <p:nvPr/>
        </p:nvPicPr>
        <p:blipFill>
          <a:blip r:embed="rId73"/>
          <a:stretch>
            <a:fillRect/>
          </a:stretch>
        </p:blipFill>
        <p:spPr>
          <a:xfrm rot="21600000">
            <a:off x="8529839" y="2085327"/>
            <a:ext cx="518655" cy="70256"/>
          </a:xfrm>
          <a:prstGeom prst="rect">
            <a:avLst/>
          </a:prstGeom>
        </p:spPr>
      </p:pic>
      <p:sp>
        <p:nvSpPr>
          <p:cNvPr id="897" name="textbox 897"/>
          <p:cNvSpPr/>
          <p:nvPr/>
        </p:nvSpPr>
        <p:spPr>
          <a:xfrm>
            <a:off x="6834868" y="2194837"/>
            <a:ext cx="203200" cy="1885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285"/>
              </a:lnSpc>
            </a:pPr>
            <a:r>
              <a:rPr sz="900" spc="4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</a:t>
            </a:r>
            <a:r>
              <a:rPr sz="900" spc="3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</a:t>
            </a:r>
            <a:endParaRPr lang="en-US" altLang="en-US" sz="900"/>
          </a:p>
        </p:txBody>
      </p:sp>
      <p:sp>
        <p:nvSpPr>
          <p:cNvPr id="898" name="rect"/>
          <p:cNvSpPr/>
          <p:nvPr/>
        </p:nvSpPr>
        <p:spPr>
          <a:xfrm>
            <a:off x="6673063" y="2104694"/>
            <a:ext cx="518655" cy="46748"/>
          </a:xfrm>
          <a:prstGeom prst="rect">
            <a:avLst/>
          </a:prstGeom>
          <a:solidFill>
            <a:srgbClr val="004D7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99" name="textbox 899"/>
          <p:cNvSpPr/>
          <p:nvPr/>
        </p:nvSpPr>
        <p:spPr>
          <a:xfrm>
            <a:off x="6833351" y="2089655"/>
            <a:ext cx="205104" cy="1885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285"/>
              </a:lnSpc>
            </a:pPr>
            <a:r>
              <a:rPr sz="900" spc="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</a:t>
            </a:r>
            <a:r>
              <a:rPr sz="900" spc="3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</a:t>
            </a:r>
            <a:endParaRPr lang="en-US" altLang="en-US" sz="900"/>
          </a:p>
        </p:txBody>
      </p:sp>
      <p:sp>
        <p:nvSpPr>
          <p:cNvPr id="900" name="rect"/>
          <p:cNvSpPr/>
          <p:nvPr/>
        </p:nvSpPr>
        <p:spPr>
          <a:xfrm>
            <a:off x="6673063" y="2026792"/>
            <a:ext cx="518655" cy="23367"/>
          </a:xfrm>
          <a:prstGeom prst="rect">
            <a:avLst/>
          </a:prstGeom>
          <a:solidFill>
            <a:srgbClr val="BFBFB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901" name="picture 901"/>
          <p:cNvPicPr>
            <a:picLocks noChangeAspect="1"/>
          </p:cNvPicPr>
          <p:nvPr/>
        </p:nvPicPr>
        <p:blipFill>
          <a:blip r:embed="rId74"/>
          <a:stretch>
            <a:fillRect/>
          </a:stretch>
        </p:blipFill>
        <p:spPr>
          <a:xfrm rot="21600000">
            <a:off x="6673063" y="2050160"/>
            <a:ext cx="518655" cy="54533"/>
          </a:xfrm>
          <a:prstGeom prst="rect">
            <a:avLst/>
          </a:prstGeom>
        </p:spPr>
      </p:pic>
      <p:sp>
        <p:nvSpPr>
          <p:cNvPr id="902" name="textbox 902"/>
          <p:cNvSpPr/>
          <p:nvPr/>
        </p:nvSpPr>
        <p:spPr>
          <a:xfrm>
            <a:off x="6839164" y="2027324"/>
            <a:ext cx="199389" cy="1885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285"/>
              </a:lnSpc>
            </a:pPr>
            <a:r>
              <a:rPr sz="900" spc="2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r>
              <a:rPr sz="900" spc="1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</a:t>
            </a:r>
            <a:endParaRPr lang="en-US" altLang="en-US" sz="900"/>
          </a:p>
        </p:txBody>
      </p:sp>
      <p:sp>
        <p:nvSpPr>
          <p:cNvPr id="903" name="textbox 903"/>
          <p:cNvSpPr/>
          <p:nvPr/>
        </p:nvSpPr>
        <p:spPr>
          <a:xfrm>
            <a:off x="6839164" y="1937725"/>
            <a:ext cx="199389" cy="2279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590"/>
              </a:lnSpc>
            </a:pPr>
            <a:r>
              <a:rPr sz="500" spc="-3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11%%</a:t>
            </a:r>
            <a:endParaRPr lang="en-US" altLang="en-US" sz="500"/>
          </a:p>
        </p:txBody>
      </p:sp>
      <p:sp>
        <p:nvSpPr>
          <p:cNvPr id="904" name="rect"/>
          <p:cNvSpPr/>
          <p:nvPr/>
        </p:nvSpPr>
        <p:spPr>
          <a:xfrm>
            <a:off x="8529839" y="2026792"/>
            <a:ext cx="518655" cy="11709"/>
          </a:xfrm>
          <a:prstGeom prst="rect">
            <a:avLst/>
          </a:prstGeom>
          <a:solidFill>
            <a:srgbClr val="BFBFB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05" name="textbox 905"/>
          <p:cNvSpPr/>
          <p:nvPr/>
        </p:nvSpPr>
        <p:spPr>
          <a:xfrm>
            <a:off x="8691657" y="2362197"/>
            <a:ext cx="203200" cy="1885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285"/>
              </a:lnSpc>
            </a:pPr>
            <a:r>
              <a:rPr sz="900" spc="4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</a:t>
            </a:r>
            <a:r>
              <a:rPr sz="900" spc="3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</a:t>
            </a:r>
            <a:endParaRPr lang="en-US" altLang="en-US" sz="900"/>
          </a:p>
        </p:txBody>
      </p:sp>
      <p:sp>
        <p:nvSpPr>
          <p:cNvPr id="906" name="textbox 906"/>
          <p:cNvSpPr/>
          <p:nvPr/>
        </p:nvSpPr>
        <p:spPr>
          <a:xfrm>
            <a:off x="8683822" y="2221684"/>
            <a:ext cx="211454" cy="1885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285"/>
              </a:lnSpc>
            </a:pPr>
            <a:r>
              <a:rPr sz="900" spc="7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4</a:t>
            </a:r>
            <a:r>
              <a:rPr sz="900" spc="6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</a:t>
            </a:r>
            <a:endParaRPr lang="en-US" altLang="en-US" sz="900"/>
          </a:p>
        </p:txBody>
      </p:sp>
      <p:sp>
        <p:nvSpPr>
          <p:cNvPr id="907" name="textbox 907"/>
          <p:cNvSpPr/>
          <p:nvPr/>
        </p:nvSpPr>
        <p:spPr>
          <a:xfrm>
            <a:off x="8690140" y="2098748"/>
            <a:ext cx="205104" cy="1885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285"/>
              </a:lnSpc>
            </a:pPr>
            <a:r>
              <a:rPr sz="900" spc="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</a:t>
            </a:r>
            <a:r>
              <a:rPr sz="900" spc="3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</a:t>
            </a:r>
            <a:endParaRPr lang="en-US" altLang="en-US" sz="900"/>
          </a:p>
        </p:txBody>
      </p:sp>
      <p:pic>
        <p:nvPicPr>
          <p:cNvPr id="908" name="picture 908"/>
          <p:cNvPicPr>
            <a:picLocks noChangeAspect="1"/>
          </p:cNvPicPr>
          <p:nvPr/>
        </p:nvPicPr>
        <p:blipFill>
          <a:blip r:embed="rId75"/>
          <a:stretch>
            <a:fillRect/>
          </a:stretch>
        </p:blipFill>
        <p:spPr>
          <a:xfrm rot="21600000">
            <a:off x="8529839" y="2038502"/>
            <a:ext cx="518655" cy="46837"/>
          </a:xfrm>
          <a:prstGeom prst="rect">
            <a:avLst/>
          </a:prstGeom>
        </p:spPr>
      </p:pic>
      <p:sp>
        <p:nvSpPr>
          <p:cNvPr id="909" name="textbox 909"/>
          <p:cNvSpPr/>
          <p:nvPr/>
        </p:nvSpPr>
        <p:spPr>
          <a:xfrm>
            <a:off x="8690140" y="2019703"/>
            <a:ext cx="205104" cy="1885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285"/>
              </a:lnSpc>
            </a:pPr>
            <a:r>
              <a:rPr sz="900" spc="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</a:t>
            </a:r>
            <a:r>
              <a:rPr sz="900" spc="3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</a:t>
            </a:r>
            <a:endParaRPr lang="en-US" altLang="en-US" sz="900"/>
          </a:p>
        </p:txBody>
      </p:sp>
      <p:sp>
        <p:nvSpPr>
          <p:cNvPr id="910" name="textbox 910"/>
          <p:cNvSpPr/>
          <p:nvPr/>
        </p:nvSpPr>
        <p:spPr>
          <a:xfrm>
            <a:off x="8688371" y="1931896"/>
            <a:ext cx="207009" cy="2184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515"/>
              </a:lnSpc>
            </a:pPr>
            <a:r>
              <a:rPr sz="500" spc="-2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01%</a:t>
            </a:r>
            <a:r>
              <a:rPr sz="500" spc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</a:t>
            </a:r>
            <a:endParaRPr lang="en-US" altLang="en-US" sz="500"/>
          </a:p>
        </p:txBody>
      </p:sp>
      <p:sp>
        <p:nvSpPr>
          <p:cNvPr id="911" name="textbox 911"/>
          <p:cNvSpPr/>
          <p:nvPr/>
        </p:nvSpPr>
        <p:spPr>
          <a:xfrm>
            <a:off x="2782285" y="2352355"/>
            <a:ext cx="211454" cy="1885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285"/>
              </a:lnSpc>
            </a:pPr>
            <a:r>
              <a:rPr sz="900" spc="7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4</a:t>
            </a:r>
            <a:r>
              <a:rPr sz="900" spc="6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</a:t>
            </a:r>
            <a:endParaRPr lang="en-US" altLang="en-US" sz="900"/>
          </a:p>
        </p:txBody>
      </p:sp>
      <p:sp>
        <p:nvSpPr>
          <p:cNvPr id="912" name="textbox 912"/>
          <p:cNvSpPr/>
          <p:nvPr/>
        </p:nvSpPr>
        <p:spPr>
          <a:xfrm>
            <a:off x="1871897" y="2689019"/>
            <a:ext cx="203200" cy="1885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285"/>
              </a:lnSpc>
            </a:pPr>
            <a:r>
              <a:rPr sz="900" spc="4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</a:t>
            </a:r>
            <a:r>
              <a:rPr sz="900" spc="3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</a:t>
            </a:r>
            <a:endParaRPr lang="en-US" altLang="en-US" sz="900"/>
          </a:p>
        </p:txBody>
      </p:sp>
      <p:sp>
        <p:nvSpPr>
          <p:cNvPr id="913" name="textbox 913"/>
          <p:cNvSpPr/>
          <p:nvPr/>
        </p:nvSpPr>
        <p:spPr>
          <a:xfrm>
            <a:off x="1864062" y="2543896"/>
            <a:ext cx="211454" cy="1885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285"/>
              </a:lnSpc>
            </a:pPr>
            <a:r>
              <a:rPr sz="900" spc="7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4</a:t>
            </a:r>
            <a:r>
              <a:rPr sz="900" spc="6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</a:t>
            </a:r>
            <a:endParaRPr lang="en-US" altLang="en-US" sz="900"/>
          </a:p>
        </p:txBody>
      </p:sp>
      <p:sp>
        <p:nvSpPr>
          <p:cNvPr id="914" name="textbox 914"/>
          <p:cNvSpPr/>
          <p:nvPr/>
        </p:nvSpPr>
        <p:spPr>
          <a:xfrm>
            <a:off x="945827" y="2683964"/>
            <a:ext cx="211454" cy="1885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285"/>
              </a:lnSpc>
            </a:pPr>
            <a:r>
              <a:rPr sz="900" spc="7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4</a:t>
            </a:r>
            <a:r>
              <a:rPr sz="900" spc="6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</a:t>
            </a:r>
            <a:endParaRPr lang="en-US" altLang="en-US" sz="900"/>
          </a:p>
        </p:txBody>
      </p:sp>
      <p:sp>
        <p:nvSpPr>
          <p:cNvPr id="915" name="textbox 915"/>
          <p:cNvSpPr/>
          <p:nvPr/>
        </p:nvSpPr>
        <p:spPr>
          <a:xfrm>
            <a:off x="945827" y="2850665"/>
            <a:ext cx="211454" cy="1885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285"/>
              </a:lnSpc>
            </a:pPr>
            <a:r>
              <a:rPr sz="900" spc="7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4</a:t>
            </a:r>
            <a:r>
              <a:rPr sz="900" spc="6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</a:t>
            </a:r>
            <a:endParaRPr lang="en-US" altLang="en-US" sz="900"/>
          </a:p>
        </p:txBody>
      </p:sp>
      <p:sp>
        <p:nvSpPr>
          <p:cNvPr id="916" name="textbox 916"/>
          <p:cNvSpPr/>
          <p:nvPr/>
        </p:nvSpPr>
        <p:spPr>
          <a:xfrm>
            <a:off x="7755428" y="3135614"/>
            <a:ext cx="211454" cy="1885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285"/>
              </a:lnSpc>
            </a:pPr>
            <a:r>
              <a:rPr sz="900" spc="7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4</a:t>
            </a:r>
            <a:r>
              <a:rPr sz="900" spc="6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</a:t>
            </a:r>
            <a:endParaRPr lang="en-US" altLang="en-US" sz="900"/>
          </a:p>
        </p:txBody>
      </p:sp>
      <p:sp>
        <p:nvSpPr>
          <p:cNvPr id="917" name="textbox 917"/>
          <p:cNvSpPr/>
          <p:nvPr/>
        </p:nvSpPr>
        <p:spPr>
          <a:xfrm>
            <a:off x="6827033" y="3141457"/>
            <a:ext cx="211454" cy="1885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285"/>
              </a:lnSpc>
            </a:pPr>
            <a:r>
              <a:rPr sz="900" spc="7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4</a:t>
            </a:r>
            <a:r>
              <a:rPr sz="900" spc="6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</a:t>
            </a:r>
            <a:endParaRPr lang="en-US" altLang="en-US" sz="900"/>
          </a:p>
        </p:txBody>
      </p:sp>
      <p:sp>
        <p:nvSpPr>
          <p:cNvPr id="918" name="textbox 918"/>
          <p:cNvSpPr/>
          <p:nvPr/>
        </p:nvSpPr>
        <p:spPr>
          <a:xfrm>
            <a:off x="6827033" y="2806443"/>
            <a:ext cx="211454" cy="1885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285"/>
              </a:lnSpc>
            </a:pPr>
            <a:r>
              <a:rPr sz="900" spc="7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4</a:t>
            </a:r>
            <a:r>
              <a:rPr sz="900" spc="6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</a:t>
            </a:r>
            <a:endParaRPr lang="en-US" altLang="en-US" sz="900"/>
          </a:p>
        </p:txBody>
      </p:sp>
      <p:sp>
        <p:nvSpPr>
          <p:cNvPr id="919" name="textbox 919"/>
          <p:cNvSpPr/>
          <p:nvPr/>
        </p:nvSpPr>
        <p:spPr>
          <a:xfrm>
            <a:off x="6827033" y="2342868"/>
            <a:ext cx="211454" cy="1885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285"/>
              </a:lnSpc>
            </a:pPr>
            <a:r>
              <a:rPr sz="900" spc="7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4</a:t>
            </a:r>
            <a:r>
              <a:rPr sz="900" spc="6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</a:t>
            </a:r>
            <a:endParaRPr lang="en-US" altLang="en-US" sz="900"/>
          </a:p>
        </p:txBody>
      </p:sp>
      <p:sp>
        <p:nvSpPr>
          <p:cNvPr id="920" name="textbox 920"/>
          <p:cNvSpPr/>
          <p:nvPr/>
        </p:nvSpPr>
        <p:spPr>
          <a:xfrm>
            <a:off x="6827033" y="2977842"/>
            <a:ext cx="211454" cy="1885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285"/>
              </a:lnSpc>
            </a:pPr>
            <a:r>
              <a:rPr sz="900" spc="7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4</a:t>
            </a:r>
            <a:r>
              <a:rPr sz="900" spc="6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</a:t>
            </a:r>
            <a:endParaRPr lang="en-US" altLang="en-US" sz="900"/>
          </a:p>
        </p:txBody>
      </p:sp>
      <p:sp>
        <p:nvSpPr>
          <p:cNvPr id="921" name="textbox 921"/>
          <p:cNvSpPr/>
          <p:nvPr/>
        </p:nvSpPr>
        <p:spPr>
          <a:xfrm>
            <a:off x="9612207" y="2360000"/>
            <a:ext cx="211454" cy="1885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285"/>
              </a:lnSpc>
            </a:pPr>
            <a:r>
              <a:rPr sz="900" spc="7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4</a:t>
            </a:r>
            <a:r>
              <a:rPr sz="900" spc="6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</a:t>
            </a:r>
            <a:endParaRPr lang="en-US" altLang="en-US" sz="900"/>
          </a:p>
        </p:txBody>
      </p:sp>
      <p:sp>
        <p:nvSpPr>
          <p:cNvPr id="922" name="textbox 922"/>
          <p:cNvSpPr/>
          <p:nvPr/>
        </p:nvSpPr>
        <p:spPr>
          <a:xfrm>
            <a:off x="952145" y="2563937"/>
            <a:ext cx="205104" cy="1885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285"/>
              </a:lnSpc>
            </a:pPr>
            <a:r>
              <a:rPr sz="900" spc="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</a:t>
            </a:r>
            <a:r>
              <a:rPr sz="900" spc="3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</a:t>
            </a:r>
            <a:endParaRPr lang="en-US" altLang="en-US" sz="900"/>
          </a:p>
        </p:txBody>
      </p:sp>
      <p:sp>
        <p:nvSpPr>
          <p:cNvPr id="923" name="textbox 923"/>
          <p:cNvSpPr/>
          <p:nvPr/>
        </p:nvSpPr>
        <p:spPr>
          <a:xfrm>
            <a:off x="8635149" y="6220069"/>
            <a:ext cx="315595" cy="1524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00"/>
              </a:lnSpc>
            </a:pPr>
            <a:endParaRPr lang="en-US" altLang="en-US" sz="100"/>
          </a:p>
          <a:p>
            <a:pPr marL="12700" algn="l" rtl="0" eaLnBrk="0">
              <a:lnSpc>
                <a:spcPct val="92000"/>
              </a:lnSpc>
            </a:pPr>
            <a:r>
              <a:rPr sz="900" spc="5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</a:t>
            </a:r>
            <a:r>
              <a:rPr sz="900" spc="1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endParaRPr lang="en-US" altLang="en-US" sz="900"/>
          </a:p>
        </p:txBody>
      </p:sp>
      <p:sp>
        <p:nvSpPr>
          <p:cNvPr id="924" name="textbox 924"/>
          <p:cNvSpPr/>
          <p:nvPr/>
        </p:nvSpPr>
        <p:spPr>
          <a:xfrm>
            <a:off x="6778409" y="6220069"/>
            <a:ext cx="315595" cy="1524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00"/>
              </a:lnSpc>
            </a:pPr>
            <a:endParaRPr lang="en-US" altLang="en-US" sz="100"/>
          </a:p>
          <a:p>
            <a:pPr marL="12700" algn="l" rtl="0" eaLnBrk="0">
              <a:lnSpc>
                <a:spcPct val="92000"/>
              </a:lnSpc>
            </a:pPr>
            <a:r>
              <a:rPr sz="900" spc="5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201</a:t>
            </a:r>
            <a:r>
              <a:rPr sz="900" spc="1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9</a:t>
            </a:r>
            <a:endParaRPr lang="en-US" altLang="en-US" sz="900"/>
          </a:p>
        </p:txBody>
      </p:sp>
      <p:sp>
        <p:nvSpPr>
          <p:cNvPr id="925" name="textbox 925"/>
          <p:cNvSpPr/>
          <p:nvPr/>
        </p:nvSpPr>
        <p:spPr>
          <a:xfrm>
            <a:off x="7706779" y="6220574"/>
            <a:ext cx="315595" cy="1517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ct val="92000"/>
              </a:lnSpc>
            </a:pPr>
            <a:r>
              <a:rPr sz="900" spc="5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</a:t>
            </a:r>
            <a:r>
              <a:rPr sz="900" spc="1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</a:t>
            </a:r>
            <a:endParaRPr lang="en-US" altLang="en-US" sz="900"/>
          </a:p>
        </p:txBody>
      </p:sp>
      <p:sp>
        <p:nvSpPr>
          <p:cNvPr id="926" name="textbox 926"/>
          <p:cNvSpPr/>
          <p:nvPr/>
        </p:nvSpPr>
        <p:spPr>
          <a:xfrm>
            <a:off x="9563520" y="6220574"/>
            <a:ext cx="315595" cy="1517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ct val="92000"/>
              </a:lnSpc>
            </a:pPr>
            <a:r>
              <a:rPr sz="900" spc="5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</a:t>
            </a:r>
            <a:r>
              <a:rPr sz="900" spc="1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</a:t>
            </a:r>
            <a:endParaRPr lang="en-US" altLang="en-US" sz="900"/>
          </a:p>
        </p:txBody>
      </p:sp>
      <p:sp>
        <p:nvSpPr>
          <p:cNvPr id="927" name="textbox 927"/>
          <p:cNvSpPr/>
          <p:nvPr/>
        </p:nvSpPr>
        <p:spPr>
          <a:xfrm>
            <a:off x="10491889" y="6220574"/>
            <a:ext cx="315595" cy="1517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ct val="92000"/>
              </a:lnSpc>
            </a:pPr>
            <a:r>
              <a:rPr sz="900" spc="5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</a:t>
            </a:r>
            <a:r>
              <a:rPr sz="900" spc="1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</a:t>
            </a:r>
            <a:endParaRPr lang="en-US" altLang="en-US" sz="900"/>
          </a:p>
        </p:txBody>
      </p:sp>
      <p:sp>
        <p:nvSpPr>
          <p:cNvPr id="928" name="textbox 928"/>
          <p:cNvSpPr/>
          <p:nvPr/>
        </p:nvSpPr>
        <p:spPr>
          <a:xfrm>
            <a:off x="8691657" y="3331119"/>
            <a:ext cx="203200" cy="1885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285"/>
              </a:lnSpc>
            </a:pPr>
            <a:r>
              <a:rPr sz="900" spc="4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</a:t>
            </a:r>
            <a:r>
              <a:rPr sz="900" spc="3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</a:t>
            </a:r>
            <a:endParaRPr lang="en-US" altLang="en-US" sz="900"/>
          </a:p>
        </p:txBody>
      </p:sp>
      <p:sp>
        <p:nvSpPr>
          <p:cNvPr id="929" name="textbox 929"/>
          <p:cNvSpPr/>
          <p:nvPr/>
        </p:nvSpPr>
        <p:spPr>
          <a:xfrm>
            <a:off x="10548435" y="3481321"/>
            <a:ext cx="203200" cy="1885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285"/>
              </a:lnSpc>
            </a:pPr>
            <a:r>
              <a:rPr sz="900" spc="4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</a:t>
            </a:r>
            <a:r>
              <a:rPr sz="900" spc="3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</a:t>
            </a:r>
            <a:endParaRPr lang="en-US" altLang="en-US" sz="900"/>
          </a:p>
        </p:txBody>
      </p:sp>
      <p:sp>
        <p:nvSpPr>
          <p:cNvPr id="930" name="textbox 930"/>
          <p:cNvSpPr/>
          <p:nvPr/>
        </p:nvSpPr>
        <p:spPr>
          <a:xfrm>
            <a:off x="953662" y="2457256"/>
            <a:ext cx="203200" cy="1885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285"/>
              </a:lnSpc>
            </a:pPr>
            <a:r>
              <a:rPr sz="900" spc="4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</a:t>
            </a:r>
            <a:r>
              <a:rPr sz="900" spc="3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</a:t>
            </a:r>
            <a:endParaRPr lang="en-US" altLang="en-US" sz="900"/>
          </a:p>
        </p:txBody>
      </p:sp>
      <p:sp>
        <p:nvSpPr>
          <p:cNvPr id="931" name="textbox 931"/>
          <p:cNvSpPr/>
          <p:nvPr/>
        </p:nvSpPr>
        <p:spPr>
          <a:xfrm>
            <a:off x="9620041" y="3439260"/>
            <a:ext cx="203200" cy="1885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285"/>
              </a:lnSpc>
            </a:pPr>
            <a:r>
              <a:rPr sz="900" spc="4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</a:t>
            </a:r>
            <a:r>
              <a:rPr sz="900" spc="3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</a:t>
            </a:r>
            <a:endParaRPr lang="en-US" altLang="en-US" sz="900"/>
          </a:p>
        </p:txBody>
      </p:sp>
      <p:pic>
        <p:nvPicPr>
          <p:cNvPr id="932" name="picture 932"/>
          <p:cNvPicPr>
            <a:picLocks noChangeAspect="1"/>
          </p:cNvPicPr>
          <p:nvPr/>
        </p:nvPicPr>
        <p:blipFill>
          <a:blip r:embed="rId76"/>
          <a:stretch>
            <a:fillRect/>
          </a:stretch>
        </p:blipFill>
        <p:spPr>
          <a:xfrm rot="21600000">
            <a:off x="11943715" y="2014537"/>
            <a:ext cx="7619" cy="286385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33" name="picture 93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8148" y="1251483"/>
            <a:ext cx="5944870" cy="4431665"/>
          </a:xfrm>
          <a:prstGeom prst="rect">
            <a:avLst/>
          </a:prstGeom>
        </p:spPr>
      </p:pic>
      <p:sp>
        <p:nvSpPr>
          <p:cNvPr id="934" name="rect"/>
          <p:cNvSpPr/>
          <p:nvPr/>
        </p:nvSpPr>
        <p:spPr>
          <a:xfrm>
            <a:off x="7373111" y="826008"/>
            <a:ext cx="4340352" cy="5465063"/>
          </a:xfrm>
          <a:prstGeom prst="rect">
            <a:avLst/>
          </a:prstGeom>
          <a:solidFill>
            <a:srgbClr val="F2F2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aphicFrame>
        <p:nvGraphicFramePr>
          <p:cNvPr id="935" name="table 935"/>
          <p:cNvGraphicFramePr>
            <a:graphicFrameLocks noGrp="1"/>
          </p:cNvGraphicFramePr>
          <p:nvPr/>
        </p:nvGraphicFramePr>
        <p:xfrm>
          <a:off x="7566291" y="3929507"/>
          <a:ext cx="3900169" cy="2159635"/>
        </p:xfrm>
        <a:graphic>
          <a:graphicData uri="http://schemas.openxmlformats.org/drawingml/2006/table">
            <a:tbl>
              <a:tblPr/>
              <a:tblGrid>
                <a:gridCol w="553719"/>
                <a:gridCol w="835025"/>
                <a:gridCol w="835025"/>
                <a:gridCol w="835025"/>
                <a:gridCol w="841375"/>
              </a:tblGrid>
              <a:tr h="4635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en-US" altLang="en-US" sz="1000"/>
                    </a:p>
                    <a:p>
                      <a:pPr marL="130175" algn="l" rtl="0" eaLnBrk="0">
                        <a:lnSpc>
                          <a:spcPct val="98000"/>
                        </a:lnSpc>
                      </a:pPr>
                      <a:r>
                        <a:rPr sz="1100" spc="100">
                          <a:ln w="3175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排</a:t>
                      </a:r>
                      <a:r>
                        <a:rPr sz="1100" spc="80">
                          <a:ln w="3175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名</a:t>
                      </a:r>
                      <a:endParaRPr lang="en-US" altLang="en-US" sz="11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570A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000"/>
                        </a:lnSpc>
                      </a:pPr>
                      <a:endParaRPr lang="en-US" altLang="en-US" sz="100"/>
                    </a:p>
                    <a:p>
                      <a:pPr marL="267335" algn="l" rtl="0" eaLnBrk="0">
                        <a:lnSpc>
                          <a:spcPct val="99000"/>
                        </a:lnSpc>
                      </a:pPr>
                      <a:r>
                        <a:rPr sz="1100" spc="100">
                          <a:ln w="3175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地</a:t>
                      </a:r>
                      <a:r>
                        <a:rPr sz="1100" spc="80">
                          <a:ln w="3175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区</a:t>
                      </a:r>
                      <a:endParaRPr lang="en-US" altLang="en-US" sz="11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570A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7000"/>
                        </a:lnSpc>
                      </a:pPr>
                      <a:endParaRPr lang="en-US" altLang="en-US" sz="400"/>
                    </a:p>
                    <a:p>
                      <a:pPr marL="208915" indent="-48260" algn="l" rtl="0" eaLnBrk="0">
                        <a:lnSpc>
                          <a:spcPct val="108000"/>
                        </a:lnSpc>
                        <a:spcBef>
                          <a:spcPct val="0"/>
                        </a:spcBef>
                      </a:pPr>
                      <a:r>
                        <a:rPr sz="1100" spc="90">
                          <a:ln w="3175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2023</a:t>
                      </a:r>
                      <a:r>
                        <a:rPr sz="1100" spc="50">
                          <a:ln w="3175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年</a:t>
                      </a:r>
                      <a:r>
                        <a:rPr sz="1100" spc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   </a:t>
                      </a:r>
                      <a:r>
                        <a:rPr sz="1100" spc="90">
                          <a:ln w="3175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(亿元</a:t>
                      </a:r>
                      <a:r>
                        <a:rPr sz="1100" spc="70">
                          <a:ln w="3175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)</a:t>
                      </a:r>
                      <a:endParaRPr lang="en-US" altLang="en-US" sz="11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570A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7000"/>
                        </a:lnSpc>
                      </a:pPr>
                      <a:endParaRPr lang="en-US" altLang="en-US" sz="400"/>
                    </a:p>
                    <a:p>
                      <a:pPr marL="208915" indent="-48260" algn="l" rtl="0" eaLnBrk="0">
                        <a:lnSpc>
                          <a:spcPct val="108000"/>
                        </a:lnSpc>
                        <a:spcBef>
                          <a:spcPct val="0"/>
                        </a:spcBef>
                      </a:pPr>
                      <a:r>
                        <a:rPr sz="1100" spc="90">
                          <a:ln w="3175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2022</a:t>
                      </a:r>
                      <a:r>
                        <a:rPr sz="1100" spc="50">
                          <a:ln w="3175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年</a:t>
                      </a:r>
                      <a:r>
                        <a:rPr sz="1100" spc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   </a:t>
                      </a:r>
                      <a:r>
                        <a:rPr sz="1100" spc="90">
                          <a:ln w="3175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(亿元</a:t>
                      </a:r>
                      <a:r>
                        <a:rPr sz="1100" spc="70">
                          <a:ln w="3175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)</a:t>
                      </a:r>
                      <a:endParaRPr lang="en-US" altLang="en-US" sz="11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570A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en-US" altLang="en-US" sz="1000"/>
                    </a:p>
                    <a:p>
                      <a:pPr marL="121285" algn="l" rtl="0" eaLnBrk="0">
                        <a:lnSpc>
                          <a:spcPct val="99000"/>
                        </a:lnSpc>
                        <a:spcBef>
                          <a:spcPct val="0"/>
                        </a:spcBef>
                      </a:pPr>
                      <a:r>
                        <a:rPr sz="1100" spc="90">
                          <a:ln w="3175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同比变</a:t>
                      </a:r>
                      <a:r>
                        <a:rPr sz="1100" spc="50">
                          <a:ln w="3175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化</a:t>
                      </a:r>
                      <a:endParaRPr lang="en-US" altLang="en-US" sz="11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570A4"/>
                    </a:solidFill>
                  </a:tcPr>
                </a:tc>
              </a:tr>
              <a:tr h="28257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4000"/>
                        </a:lnSpc>
                      </a:pPr>
                      <a:endParaRPr lang="en-US" altLang="en-US" sz="400"/>
                    </a:p>
                    <a:p>
                      <a:pPr marL="250825" algn="l" rtl="0" eaLnBrk="0">
                        <a:lnSpc>
                          <a:spcPct val="91000"/>
                        </a:lnSpc>
                        <a:spcBef>
                          <a:spcPts val="5"/>
                        </a:spcBef>
                      </a:pPr>
                      <a:r>
                        <a:rPr sz="11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1</a:t>
                      </a:r>
                      <a:endParaRPr lang="en-US" altLang="en-US" sz="11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ECEE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0000"/>
                        </a:lnSpc>
                      </a:pPr>
                      <a:endParaRPr lang="en-US" altLang="en-US" sz="400"/>
                    </a:p>
                    <a:p>
                      <a:pPr marL="267335" algn="l" rtl="0" eaLnBrk="0">
                        <a:lnSpc>
                          <a:spcPct val="98000"/>
                        </a:lnSpc>
                        <a:spcBef>
                          <a:spcPct val="0"/>
                        </a:spcBef>
                      </a:pPr>
                      <a:r>
                        <a:rPr sz="1100" spc="10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江</a:t>
                      </a:r>
                      <a:r>
                        <a:rPr sz="1100" spc="8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苏</a:t>
                      </a:r>
                      <a:endParaRPr lang="en-US" altLang="en-US" sz="11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ECEE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en-US" altLang="en-US" sz="500"/>
                    </a:p>
                    <a:p>
                      <a:pPr marL="191135" algn="l" rtl="0" eaLnBrk="0">
                        <a:lnSpc>
                          <a:spcPct val="91000"/>
                        </a:lnSpc>
                        <a:spcBef>
                          <a:spcPts val="5"/>
                        </a:spcBef>
                      </a:pPr>
                      <a:r>
                        <a:rPr sz="110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173.</a:t>
                      </a:r>
                      <a:r>
                        <a:rPr sz="110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6</a:t>
                      </a:r>
                      <a:r>
                        <a:rPr sz="11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8</a:t>
                      </a:r>
                      <a:endParaRPr lang="en-US" altLang="en-US" sz="11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ECEE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en-US" altLang="en-US" sz="500"/>
                    </a:p>
                    <a:p>
                      <a:pPr marL="184150" algn="l" rtl="0" eaLnBrk="0">
                        <a:lnSpc>
                          <a:spcPct val="91000"/>
                        </a:lnSpc>
                        <a:spcBef>
                          <a:spcPts val="5"/>
                        </a:spcBef>
                      </a:pPr>
                      <a:r>
                        <a:rPr sz="110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246.6</a:t>
                      </a:r>
                      <a:r>
                        <a:rPr sz="11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5</a:t>
                      </a:r>
                      <a:endParaRPr lang="en-US" altLang="en-US" sz="11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ECEE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6000"/>
                        </a:lnSpc>
                      </a:pPr>
                      <a:endParaRPr lang="en-US" altLang="en-US" sz="200"/>
                    </a:p>
                    <a:p>
                      <a:pPr marL="210820" algn="l" rtl="0" eaLnBrk="0">
                        <a:lnSpc>
                          <a:spcPts val="1550"/>
                        </a:lnSpc>
                      </a:pPr>
                      <a:r>
                        <a:rPr sz="110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↓ 30</a:t>
                      </a:r>
                      <a:r>
                        <a:rPr sz="110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%</a:t>
                      </a:r>
                      <a:endParaRPr lang="en-US" altLang="en-US" sz="11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ECEEA"/>
                    </a:solidFill>
                  </a:tcPr>
                </a:tc>
              </a:tr>
              <a:tr h="28320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500"/>
                    </a:p>
                    <a:p>
                      <a:pPr marL="243840" algn="l" rtl="0" eaLnBrk="0">
                        <a:lnSpc>
                          <a:spcPct val="91000"/>
                        </a:lnSpc>
                        <a:spcBef>
                          <a:spcPts val="5"/>
                        </a:spcBef>
                      </a:pPr>
                      <a:r>
                        <a:rPr sz="11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2</a:t>
                      </a:r>
                      <a:endParaRPr lang="en-US" altLang="en-US" sz="11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ECEE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1000"/>
                        </a:lnSpc>
                      </a:pPr>
                      <a:endParaRPr lang="en-US" altLang="en-US" sz="400"/>
                    </a:p>
                    <a:p>
                      <a:pPr marL="268605" algn="l" rtl="0" eaLnBrk="0">
                        <a:lnSpc>
                          <a:spcPct val="98000"/>
                        </a:lnSpc>
                        <a:spcBef>
                          <a:spcPct val="0"/>
                        </a:spcBef>
                      </a:pPr>
                      <a:r>
                        <a:rPr sz="110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上</a:t>
                      </a:r>
                      <a:r>
                        <a:rPr sz="1100" spc="8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海</a:t>
                      </a:r>
                      <a:endParaRPr lang="en-US" altLang="en-US" sz="11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ECEE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en-US" altLang="en-US" sz="500"/>
                    </a:p>
                    <a:p>
                      <a:pPr marL="191135" algn="l" rtl="0" eaLnBrk="0">
                        <a:lnSpc>
                          <a:spcPct val="92000"/>
                        </a:lnSpc>
                        <a:spcBef>
                          <a:spcPts val="5"/>
                        </a:spcBef>
                      </a:pPr>
                      <a:r>
                        <a:rPr sz="110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171.</a:t>
                      </a:r>
                      <a:r>
                        <a:rPr sz="110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7</a:t>
                      </a:r>
                      <a:r>
                        <a:rPr sz="11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0</a:t>
                      </a:r>
                      <a:endParaRPr lang="en-US" altLang="en-US" sz="11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ECEE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en-US" altLang="en-US" sz="500"/>
                    </a:p>
                    <a:p>
                      <a:pPr marL="184150" algn="l" rtl="0" eaLnBrk="0">
                        <a:lnSpc>
                          <a:spcPct val="91000"/>
                        </a:lnSpc>
                        <a:spcBef>
                          <a:spcPts val="5"/>
                        </a:spcBef>
                      </a:pPr>
                      <a:r>
                        <a:rPr sz="110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283.9</a:t>
                      </a:r>
                      <a:r>
                        <a:rPr sz="11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6</a:t>
                      </a:r>
                      <a:endParaRPr lang="en-US" altLang="en-US" sz="11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ECEE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8000"/>
                        </a:lnSpc>
                      </a:pPr>
                      <a:endParaRPr lang="en-US" altLang="en-US" sz="200"/>
                    </a:p>
                    <a:p>
                      <a:pPr marL="210820" algn="l" rtl="0" eaLnBrk="0">
                        <a:lnSpc>
                          <a:spcPts val="1550"/>
                        </a:lnSpc>
                        <a:spcBef>
                          <a:spcPct val="0"/>
                        </a:spcBef>
                      </a:pPr>
                      <a:r>
                        <a:rPr sz="110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↓ 40</a:t>
                      </a:r>
                      <a:r>
                        <a:rPr sz="110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%</a:t>
                      </a:r>
                      <a:endParaRPr lang="en-US" altLang="en-US" sz="11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ECEEA"/>
                    </a:solidFill>
                  </a:tcPr>
                </a:tc>
              </a:tr>
              <a:tr h="28320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500"/>
                    </a:p>
                    <a:p>
                      <a:pPr marL="245745" algn="l" rtl="0" eaLnBrk="0">
                        <a:lnSpc>
                          <a:spcPct val="91000"/>
                        </a:lnSpc>
                        <a:spcBef>
                          <a:spcPts val="5"/>
                        </a:spcBef>
                      </a:pPr>
                      <a:r>
                        <a:rPr sz="11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3</a:t>
                      </a:r>
                      <a:endParaRPr lang="en-US" altLang="en-US" sz="11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ECEE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1000"/>
                        </a:lnSpc>
                      </a:pPr>
                      <a:endParaRPr lang="en-US" altLang="en-US" sz="400"/>
                    </a:p>
                    <a:p>
                      <a:pPr marL="266065" algn="l" rtl="0" eaLnBrk="0">
                        <a:lnSpc>
                          <a:spcPct val="98000"/>
                        </a:lnSpc>
                        <a:spcBef>
                          <a:spcPct val="0"/>
                        </a:spcBef>
                      </a:pPr>
                      <a:r>
                        <a:rPr sz="1100" spc="10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广</a:t>
                      </a:r>
                      <a:r>
                        <a:rPr sz="1100" spc="8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东</a:t>
                      </a:r>
                      <a:endParaRPr lang="en-US" altLang="en-US" sz="11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ECEE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en-US" altLang="en-US" sz="500"/>
                    </a:p>
                    <a:p>
                      <a:pPr marL="191135" algn="l" rtl="0" eaLnBrk="0">
                        <a:lnSpc>
                          <a:spcPct val="91000"/>
                        </a:lnSpc>
                        <a:spcBef>
                          <a:spcPts val="5"/>
                        </a:spcBef>
                      </a:pPr>
                      <a:r>
                        <a:rPr sz="110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130.</a:t>
                      </a:r>
                      <a:r>
                        <a:rPr sz="110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9</a:t>
                      </a:r>
                      <a:r>
                        <a:rPr sz="11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5</a:t>
                      </a:r>
                      <a:endParaRPr lang="en-US" altLang="en-US" sz="11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ECEE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en-US" altLang="en-US" sz="500"/>
                    </a:p>
                    <a:p>
                      <a:pPr marL="191135" algn="l" rtl="0" eaLnBrk="0">
                        <a:lnSpc>
                          <a:spcPct val="91000"/>
                        </a:lnSpc>
                        <a:spcBef>
                          <a:spcPts val="5"/>
                        </a:spcBef>
                      </a:pPr>
                      <a:r>
                        <a:rPr sz="110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178.</a:t>
                      </a:r>
                      <a:r>
                        <a:rPr sz="110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1</a:t>
                      </a:r>
                      <a:r>
                        <a:rPr sz="11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7</a:t>
                      </a:r>
                      <a:endParaRPr lang="en-US" altLang="en-US" sz="11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ECEE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8000"/>
                        </a:lnSpc>
                      </a:pPr>
                      <a:endParaRPr lang="en-US" altLang="en-US" sz="200"/>
                    </a:p>
                    <a:p>
                      <a:pPr marL="210820" algn="l" rtl="0" eaLnBrk="0">
                        <a:lnSpc>
                          <a:spcPts val="1550"/>
                        </a:lnSpc>
                        <a:spcBef>
                          <a:spcPct val="0"/>
                        </a:spcBef>
                      </a:pPr>
                      <a:r>
                        <a:rPr sz="110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↓ 27</a:t>
                      </a:r>
                      <a:r>
                        <a:rPr sz="110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%</a:t>
                      </a:r>
                      <a:endParaRPr lang="en-US" altLang="en-US" sz="11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ECEEA"/>
                    </a:solidFill>
                  </a:tcPr>
                </a:tc>
              </a:tr>
              <a:tr h="28320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en-US" altLang="en-US" sz="500"/>
                    </a:p>
                    <a:p>
                      <a:pPr marL="236220" algn="l" rtl="0" eaLnBrk="0">
                        <a:lnSpc>
                          <a:spcPct val="90000"/>
                        </a:lnSpc>
                        <a:spcBef>
                          <a:spcPts val="5"/>
                        </a:spcBef>
                      </a:pPr>
                      <a:r>
                        <a:rPr sz="110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4</a:t>
                      </a:r>
                      <a:endParaRPr lang="en-US" altLang="en-US" sz="11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EBF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4000"/>
                        </a:lnSpc>
                      </a:pPr>
                      <a:endParaRPr lang="en-US" altLang="en-US" sz="400"/>
                    </a:p>
                    <a:p>
                      <a:pPr marL="266700" algn="l" rtl="0" eaLnBrk="0">
                        <a:lnSpc>
                          <a:spcPct val="97000"/>
                        </a:lnSpc>
                        <a:spcBef>
                          <a:spcPct val="0"/>
                        </a:spcBef>
                      </a:pPr>
                      <a:r>
                        <a:rPr sz="1100" spc="10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浙</a:t>
                      </a:r>
                      <a:r>
                        <a:rPr sz="1100" spc="8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江</a:t>
                      </a:r>
                      <a:endParaRPr lang="en-US" altLang="en-US" sz="11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EBF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en-US" altLang="en-US" sz="500"/>
                    </a:p>
                    <a:p>
                      <a:pPr marL="227330" algn="l" rtl="0" eaLnBrk="0">
                        <a:lnSpc>
                          <a:spcPct val="91000"/>
                        </a:lnSpc>
                        <a:spcBef>
                          <a:spcPts val="5"/>
                        </a:spcBef>
                      </a:pPr>
                      <a:r>
                        <a:rPr sz="110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92.1</a:t>
                      </a:r>
                      <a:r>
                        <a:rPr sz="11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8</a:t>
                      </a:r>
                      <a:endParaRPr lang="en-US" altLang="en-US" sz="11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EBF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en-US" altLang="en-US" sz="500"/>
                    </a:p>
                    <a:p>
                      <a:pPr marL="191135" algn="l" rtl="0" eaLnBrk="0">
                        <a:lnSpc>
                          <a:spcPct val="91000"/>
                        </a:lnSpc>
                        <a:spcBef>
                          <a:spcPts val="5"/>
                        </a:spcBef>
                      </a:pPr>
                      <a:r>
                        <a:rPr sz="110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180.</a:t>
                      </a:r>
                      <a:r>
                        <a:rPr sz="110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8</a:t>
                      </a:r>
                      <a:r>
                        <a:rPr sz="11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2</a:t>
                      </a:r>
                      <a:endParaRPr lang="en-US" altLang="en-US" sz="11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EBF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7000"/>
                        </a:lnSpc>
                      </a:pPr>
                      <a:endParaRPr lang="en-US" altLang="en-US" sz="200"/>
                    </a:p>
                    <a:p>
                      <a:pPr marL="210820" algn="l" rtl="0" eaLnBrk="0">
                        <a:lnSpc>
                          <a:spcPts val="1580"/>
                        </a:lnSpc>
                        <a:spcBef>
                          <a:spcPct val="0"/>
                        </a:spcBef>
                      </a:pPr>
                      <a:r>
                        <a:rPr sz="1100" spc="4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↓</a:t>
                      </a:r>
                      <a:r>
                        <a:rPr sz="110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49</a:t>
                      </a:r>
                      <a:r>
                        <a:rPr sz="110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%</a:t>
                      </a:r>
                      <a:endParaRPr lang="en-US" altLang="en-US" sz="11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EBF0"/>
                    </a:solidFill>
                  </a:tcPr>
                </a:tc>
              </a:tr>
              <a:tr h="28320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en-US" altLang="en-US" sz="500"/>
                    </a:p>
                    <a:p>
                      <a:pPr marL="247650" algn="l" rtl="0" eaLnBrk="0">
                        <a:lnSpc>
                          <a:spcPct val="90000"/>
                        </a:lnSpc>
                        <a:spcBef>
                          <a:spcPts val="5"/>
                        </a:spcBef>
                      </a:pPr>
                      <a:r>
                        <a:rPr sz="11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5</a:t>
                      </a:r>
                      <a:endParaRPr lang="en-US" altLang="en-US" sz="11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EBF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1000"/>
                        </a:lnSpc>
                      </a:pPr>
                      <a:endParaRPr lang="en-US" altLang="en-US" sz="400"/>
                    </a:p>
                    <a:p>
                      <a:pPr marL="266700" algn="l" rtl="0" eaLnBrk="0">
                        <a:lnSpc>
                          <a:spcPct val="98000"/>
                        </a:lnSpc>
                        <a:spcBef>
                          <a:spcPct val="0"/>
                        </a:spcBef>
                      </a:pPr>
                      <a:r>
                        <a:rPr sz="1100" spc="10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北</a:t>
                      </a:r>
                      <a:r>
                        <a:rPr sz="1100" spc="8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京</a:t>
                      </a:r>
                      <a:endParaRPr lang="en-US" altLang="en-US" sz="11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EBF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en-US" altLang="en-US" sz="500"/>
                    </a:p>
                    <a:p>
                      <a:pPr marL="227330" algn="l" rtl="0" eaLnBrk="0">
                        <a:lnSpc>
                          <a:spcPct val="91000"/>
                        </a:lnSpc>
                        <a:spcBef>
                          <a:spcPts val="5"/>
                        </a:spcBef>
                      </a:pPr>
                      <a:r>
                        <a:rPr sz="110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82.9</a:t>
                      </a:r>
                      <a:r>
                        <a:rPr sz="11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1</a:t>
                      </a:r>
                      <a:endParaRPr lang="en-US" altLang="en-US" sz="11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EBF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en-US" altLang="en-US" sz="500"/>
                    </a:p>
                    <a:p>
                      <a:pPr marL="191135" algn="l" rtl="0" eaLnBrk="0">
                        <a:lnSpc>
                          <a:spcPct val="91000"/>
                        </a:lnSpc>
                        <a:spcBef>
                          <a:spcPts val="5"/>
                        </a:spcBef>
                      </a:pPr>
                      <a:r>
                        <a:rPr sz="110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190.</a:t>
                      </a:r>
                      <a:r>
                        <a:rPr sz="110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3</a:t>
                      </a:r>
                      <a:r>
                        <a:rPr sz="11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2</a:t>
                      </a:r>
                      <a:endParaRPr lang="en-US" altLang="en-US" sz="11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EBF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7000"/>
                        </a:lnSpc>
                      </a:pPr>
                      <a:endParaRPr lang="en-US" altLang="en-US" sz="200"/>
                    </a:p>
                    <a:p>
                      <a:pPr marL="210820" algn="l" rtl="0" eaLnBrk="0">
                        <a:lnSpc>
                          <a:spcPts val="1580"/>
                        </a:lnSpc>
                        <a:spcBef>
                          <a:spcPct val="0"/>
                        </a:spcBef>
                      </a:pPr>
                      <a:r>
                        <a:rPr sz="1100" spc="4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↓</a:t>
                      </a:r>
                      <a:r>
                        <a:rPr sz="110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56</a:t>
                      </a:r>
                      <a:r>
                        <a:rPr sz="110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%</a:t>
                      </a:r>
                      <a:endParaRPr lang="en-US" altLang="en-US" sz="11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EBF0"/>
                    </a:solidFill>
                  </a:tcPr>
                </a:tc>
              </a:tr>
              <a:tr h="280670">
                <a:tc gridSpan="5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en-US" altLang="en-US" sz="200"/>
                    </a:p>
                    <a:p>
                      <a:pPr marL="410210" algn="l" rtl="0" eaLnBrk="0">
                        <a:lnSpc>
                          <a:spcPts val="1580"/>
                        </a:lnSpc>
                        <a:spcBef>
                          <a:spcPct val="0"/>
                        </a:spcBef>
                      </a:pPr>
                      <a:r>
                        <a:rPr sz="1100" spc="12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2023年</a:t>
                      </a:r>
                      <a:r>
                        <a:rPr sz="1100" spc="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TOP</a:t>
                      </a:r>
                      <a:r>
                        <a:rPr sz="1100" spc="12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5地区投融资总金额合计占比8</a:t>
                      </a:r>
                      <a:r>
                        <a:rPr sz="1100" spc="3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1</a:t>
                      </a:r>
                      <a:r>
                        <a:rPr sz="1100" spc="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%</a:t>
                      </a:r>
                      <a:endParaRPr lang="en-US" altLang="en-US" sz="11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936" name="table 936"/>
          <p:cNvGraphicFramePr>
            <a:graphicFrameLocks noGrp="1"/>
          </p:cNvGraphicFramePr>
          <p:nvPr/>
        </p:nvGraphicFramePr>
        <p:xfrm>
          <a:off x="7558633" y="1407972"/>
          <a:ext cx="3907789" cy="2045970"/>
        </p:xfrm>
        <a:graphic>
          <a:graphicData uri="http://schemas.openxmlformats.org/drawingml/2006/table">
            <a:tbl>
              <a:tblPr/>
              <a:tblGrid>
                <a:gridCol w="553719"/>
                <a:gridCol w="836930"/>
                <a:gridCol w="836930"/>
                <a:gridCol w="836930"/>
                <a:gridCol w="843280"/>
              </a:tblGrid>
              <a:tr h="3302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4000"/>
                        </a:lnSpc>
                      </a:pPr>
                      <a:endParaRPr lang="en-US" altLang="en-US" sz="400"/>
                    </a:p>
                    <a:p>
                      <a:pPr marL="130175" algn="l" rtl="0" eaLnBrk="0">
                        <a:lnSpc>
                          <a:spcPct val="98000"/>
                        </a:lnSpc>
                        <a:spcBef>
                          <a:spcPts val="5"/>
                        </a:spcBef>
                      </a:pPr>
                      <a:r>
                        <a:rPr sz="1100" spc="100">
                          <a:ln w="3175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排</a:t>
                      </a:r>
                      <a:r>
                        <a:rPr sz="1100" spc="80">
                          <a:ln w="3175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名</a:t>
                      </a:r>
                      <a:endParaRPr lang="en-US" altLang="en-US" sz="11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C6B9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4000"/>
                        </a:lnSpc>
                      </a:pPr>
                      <a:endParaRPr lang="en-US" altLang="en-US" sz="400"/>
                    </a:p>
                    <a:p>
                      <a:pPr marL="268605" algn="l" rtl="0" eaLnBrk="0">
                        <a:lnSpc>
                          <a:spcPct val="99000"/>
                        </a:lnSpc>
                        <a:spcBef>
                          <a:spcPts val="5"/>
                        </a:spcBef>
                      </a:pPr>
                      <a:r>
                        <a:rPr sz="1100" spc="100">
                          <a:ln w="3175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地</a:t>
                      </a:r>
                      <a:r>
                        <a:rPr sz="1100" spc="80">
                          <a:ln w="3175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区</a:t>
                      </a:r>
                      <a:endParaRPr lang="en-US" altLang="en-US" sz="11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C6B9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4000"/>
                        </a:lnSpc>
                      </a:pPr>
                      <a:endParaRPr lang="en-US" altLang="en-US" sz="400"/>
                    </a:p>
                    <a:p>
                      <a:pPr marL="161925" algn="l" rtl="0" eaLnBrk="0">
                        <a:lnSpc>
                          <a:spcPct val="98000"/>
                        </a:lnSpc>
                        <a:spcBef>
                          <a:spcPct val="0"/>
                        </a:spcBef>
                      </a:pPr>
                      <a:r>
                        <a:rPr sz="1100" spc="90">
                          <a:ln w="3175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2023</a:t>
                      </a:r>
                      <a:r>
                        <a:rPr sz="1100" spc="50">
                          <a:ln w="3175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年</a:t>
                      </a:r>
                      <a:endParaRPr lang="en-US" altLang="en-US" sz="11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C6B9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4000"/>
                        </a:lnSpc>
                      </a:pPr>
                      <a:endParaRPr lang="en-US" altLang="en-US" sz="400"/>
                    </a:p>
                    <a:p>
                      <a:pPr marL="161925" algn="l" rtl="0" eaLnBrk="0">
                        <a:lnSpc>
                          <a:spcPct val="98000"/>
                        </a:lnSpc>
                        <a:spcBef>
                          <a:spcPct val="0"/>
                        </a:spcBef>
                      </a:pPr>
                      <a:r>
                        <a:rPr sz="1100" spc="90">
                          <a:ln w="3175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2022</a:t>
                      </a:r>
                      <a:r>
                        <a:rPr sz="1100" spc="50">
                          <a:ln w="3175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年</a:t>
                      </a:r>
                      <a:endParaRPr lang="en-US" altLang="en-US" sz="11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C6B9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500"/>
                    </a:p>
                    <a:p>
                      <a:pPr marL="122555" algn="l" rtl="0" eaLnBrk="0">
                        <a:lnSpc>
                          <a:spcPct val="99000"/>
                        </a:lnSpc>
                      </a:pPr>
                      <a:r>
                        <a:rPr sz="1100" spc="90">
                          <a:ln w="3175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同比变</a:t>
                      </a:r>
                      <a:r>
                        <a:rPr sz="1100" spc="50">
                          <a:ln w="3175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化</a:t>
                      </a:r>
                      <a:endParaRPr lang="en-US" altLang="en-US" sz="11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C6B9D"/>
                    </a:solidFill>
                  </a:tcPr>
                </a:tc>
              </a:tr>
              <a:tr h="28511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en-US" altLang="en-US" sz="500"/>
                    </a:p>
                    <a:p>
                      <a:pPr marL="250825" algn="l" rtl="0" eaLnBrk="0">
                        <a:lnSpc>
                          <a:spcPct val="91000"/>
                        </a:lnSpc>
                        <a:spcBef>
                          <a:spcPts val="5"/>
                        </a:spcBef>
                      </a:pPr>
                      <a:r>
                        <a:rPr sz="11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1</a:t>
                      </a:r>
                      <a:endParaRPr lang="en-US" altLang="en-US" sz="11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ECEE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1000"/>
                        </a:lnSpc>
                      </a:pPr>
                      <a:endParaRPr lang="en-US" altLang="en-US" sz="400"/>
                    </a:p>
                    <a:p>
                      <a:pPr marL="268605" algn="l" rtl="0" eaLnBrk="0">
                        <a:lnSpc>
                          <a:spcPct val="98000"/>
                        </a:lnSpc>
                        <a:spcBef>
                          <a:spcPct val="0"/>
                        </a:spcBef>
                      </a:pPr>
                      <a:r>
                        <a:rPr sz="1100" spc="10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江</a:t>
                      </a:r>
                      <a:r>
                        <a:rPr sz="1100" spc="8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苏</a:t>
                      </a:r>
                      <a:endParaRPr lang="en-US" altLang="en-US" sz="11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ECEE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en-US" altLang="en-US" sz="500"/>
                    </a:p>
                    <a:p>
                      <a:pPr marL="294640" algn="l" rtl="0" eaLnBrk="0">
                        <a:lnSpc>
                          <a:spcPct val="91000"/>
                        </a:lnSpc>
                        <a:spcBef>
                          <a:spcPts val="5"/>
                        </a:spcBef>
                      </a:pPr>
                      <a:r>
                        <a:rPr sz="110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36</a:t>
                      </a:r>
                      <a:r>
                        <a:rPr sz="110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6</a:t>
                      </a:r>
                      <a:endParaRPr lang="en-US" altLang="en-US" sz="11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ECEE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en-US" altLang="en-US" sz="500"/>
                    </a:p>
                    <a:p>
                      <a:pPr marL="285115" algn="l" rtl="0" eaLnBrk="0">
                        <a:lnSpc>
                          <a:spcPct val="91000"/>
                        </a:lnSpc>
                        <a:spcBef>
                          <a:spcPts val="5"/>
                        </a:spcBef>
                      </a:pPr>
                      <a:r>
                        <a:rPr sz="110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43</a:t>
                      </a:r>
                      <a:r>
                        <a:rPr sz="110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6</a:t>
                      </a:r>
                      <a:endParaRPr lang="en-US" altLang="en-US" sz="11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ECEE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6000"/>
                        </a:lnSpc>
                      </a:pPr>
                      <a:endParaRPr lang="en-US" altLang="en-US" sz="200"/>
                    </a:p>
                    <a:p>
                      <a:pPr marL="211455" algn="l" rtl="0" eaLnBrk="0">
                        <a:lnSpc>
                          <a:spcPts val="1550"/>
                        </a:lnSpc>
                      </a:pPr>
                      <a:r>
                        <a:rPr sz="110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↓ 16</a:t>
                      </a:r>
                      <a:r>
                        <a:rPr sz="110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%</a:t>
                      </a:r>
                      <a:endParaRPr lang="en-US" altLang="en-US" sz="11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ECEEA"/>
                    </a:solidFill>
                  </a:tcPr>
                </a:tc>
              </a:tr>
              <a:tr h="28447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en-US" altLang="en-US" sz="500"/>
                    </a:p>
                    <a:p>
                      <a:pPr marL="243840" algn="l" rtl="0" eaLnBrk="0">
                        <a:lnSpc>
                          <a:spcPct val="91000"/>
                        </a:lnSpc>
                        <a:spcBef>
                          <a:spcPts val="5"/>
                        </a:spcBef>
                      </a:pPr>
                      <a:r>
                        <a:rPr sz="11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2</a:t>
                      </a:r>
                      <a:endParaRPr lang="en-US" altLang="en-US" sz="11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ECEE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1000"/>
                        </a:lnSpc>
                      </a:pPr>
                      <a:endParaRPr lang="en-US" altLang="en-US" sz="400"/>
                    </a:p>
                    <a:p>
                      <a:pPr marL="267335" algn="l" rtl="0" eaLnBrk="0">
                        <a:lnSpc>
                          <a:spcPct val="98000"/>
                        </a:lnSpc>
                        <a:spcBef>
                          <a:spcPct val="0"/>
                        </a:spcBef>
                      </a:pPr>
                      <a:r>
                        <a:rPr sz="1100" spc="10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广</a:t>
                      </a:r>
                      <a:r>
                        <a:rPr sz="1100" spc="8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东</a:t>
                      </a:r>
                      <a:endParaRPr lang="en-US" altLang="en-US" sz="11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ECEE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en-US" altLang="en-US" sz="500"/>
                    </a:p>
                    <a:p>
                      <a:pPr marL="292735" algn="l" rtl="0" eaLnBrk="0">
                        <a:lnSpc>
                          <a:spcPct val="91000"/>
                        </a:lnSpc>
                        <a:spcBef>
                          <a:spcPts val="5"/>
                        </a:spcBef>
                      </a:pPr>
                      <a:r>
                        <a:rPr sz="110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25</a:t>
                      </a:r>
                      <a:r>
                        <a:rPr sz="110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7</a:t>
                      </a:r>
                      <a:endParaRPr lang="en-US" altLang="en-US" sz="11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ECEE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en-US" altLang="en-US" sz="500"/>
                    </a:p>
                    <a:p>
                      <a:pPr marL="294640" algn="l" rtl="0" eaLnBrk="0">
                        <a:lnSpc>
                          <a:spcPct val="91000"/>
                        </a:lnSpc>
                        <a:spcBef>
                          <a:spcPts val="5"/>
                        </a:spcBef>
                      </a:pPr>
                      <a:r>
                        <a:rPr sz="110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30</a:t>
                      </a:r>
                      <a:r>
                        <a:rPr sz="110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1</a:t>
                      </a:r>
                      <a:endParaRPr lang="en-US" altLang="en-US" sz="11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ECEE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6000"/>
                        </a:lnSpc>
                      </a:pPr>
                      <a:endParaRPr lang="en-US" altLang="en-US" sz="200"/>
                    </a:p>
                    <a:p>
                      <a:pPr marL="211455" algn="l" rtl="0" eaLnBrk="0">
                        <a:lnSpc>
                          <a:spcPts val="1550"/>
                        </a:lnSpc>
                      </a:pPr>
                      <a:r>
                        <a:rPr sz="110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↓ 15</a:t>
                      </a:r>
                      <a:r>
                        <a:rPr sz="110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%</a:t>
                      </a:r>
                      <a:endParaRPr lang="en-US" altLang="en-US" sz="11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ECEEA"/>
                    </a:solidFill>
                  </a:tcPr>
                </a:tc>
              </a:tr>
              <a:tr h="28511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en-US" altLang="en-US" sz="500"/>
                    </a:p>
                    <a:p>
                      <a:pPr marL="245745" algn="l" rtl="0" eaLnBrk="0">
                        <a:lnSpc>
                          <a:spcPct val="91000"/>
                        </a:lnSpc>
                        <a:spcBef>
                          <a:spcPct val="0"/>
                        </a:spcBef>
                      </a:pPr>
                      <a:r>
                        <a:rPr sz="11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3</a:t>
                      </a:r>
                      <a:endParaRPr lang="en-US" altLang="en-US" sz="11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ECEE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2000"/>
                        </a:lnSpc>
                      </a:pPr>
                      <a:endParaRPr lang="en-US" altLang="en-US" sz="400"/>
                    </a:p>
                    <a:p>
                      <a:pPr marL="269875" algn="l" rtl="0" eaLnBrk="0">
                        <a:lnSpc>
                          <a:spcPct val="98000"/>
                        </a:lnSpc>
                        <a:spcBef>
                          <a:spcPct val="0"/>
                        </a:spcBef>
                      </a:pPr>
                      <a:r>
                        <a:rPr sz="110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上</a:t>
                      </a:r>
                      <a:r>
                        <a:rPr sz="1100" spc="8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海</a:t>
                      </a:r>
                      <a:endParaRPr lang="en-US" altLang="en-US" sz="11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ECEE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en-US" altLang="en-US" sz="500"/>
                    </a:p>
                    <a:p>
                      <a:pPr marL="292735" algn="l" rtl="0" eaLnBrk="0">
                        <a:lnSpc>
                          <a:spcPct val="91000"/>
                        </a:lnSpc>
                        <a:spcBef>
                          <a:spcPct val="0"/>
                        </a:spcBef>
                      </a:pPr>
                      <a:r>
                        <a:rPr sz="110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24</a:t>
                      </a:r>
                      <a:r>
                        <a:rPr sz="110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4</a:t>
                      </a:r>
                      <a:endParaRPr lang="en-US" altLang="en-US" sz="11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ECEE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en-US" altLang="en-US" sz="500"/>
                    </a:p>
                    <a:p>
                      <a:pPr marL="294640" algn="l" rtl="0" eaLnBrk="0">
                        <a:lnSpc>
                          <a:spcPct val="91000"/>
                        </a:lnSpc>
                        <a:spcBef>
                          <a:spcPct val="0"/>
                        </a:spcBef>
                      </a:pPr>
                      <a:r>
                        <a:rPr sz="110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33</a:t>
                      </a:r>
                      <a:r>
                        <a:rPr sz="110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1</a:t>
                      </a:r>
                      <a:endParaRPr lang="en-US" altLang="en-US" sz="11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ECEE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8000"/>
                        </a:lnSpc>
                      </a:pPr>
                      <a:endParaRPr lang="en-US" altLang="en-US" sz="200"/>
                    </a:p>
                    <a:p>
                      <a:pPr marL="211455" algn="l" rtl="0" eaLnBrk="0">
                        <a:lnSpc>
                          <a:spcPts val="1550"/>
                        </a:lnSpc>
                        <a:spcBef>
                          <a:spcPct val="0"/>
                        </a:spcBef>
                      </a:pPr>
                      <a:r>
                        <a:rPr sz="110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↓ 26</a:t>
                      </a:r>
                      <a:r>
                        <a:rPr sz="110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%</a:t>
                      </a:r>
                      <a:endParaRPr lang="en-US" altLang="en-US" sz="11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ECEEA"/>
                    </a:solidFill>
                  </a:tcPr>
                </a:tc>
              </a:tr>
              <a:tr h="28447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en-US" altLang="en-US" sz="500"/>
                    </a:p>
                    <a:p>
                      <a:pPr marL="236220" algn="l" rtl="0" eaLnBrk="0">
                        <a:lnSpc>
                          <a:spcPct val="90000"/>
                        </a:lnSpc>
                        <a:spcBef>
                          <a:spcPts val="5"/>
                        </a:spcBef>
                      </a:pPr>
                      <a:r>
                        <a:rPr sz="110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4</a:t>
                      </a:r>
                      <a:endParaRPr lang="en-US" altLang="en-US" sz="11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EBF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500"/>
                    </a:p>
                    <a:p>
                      <a:pPr marL="267970" algn="l" rtl="0" eaLnBrk="0">
                        <a:lnSpc>
                          <a:spcPct val="97000"/>
                        </a:lnSpc>
                        <a:spcBef>
                          <a:spcPct val="0"/>
                        </a:spcBef>
                      </a:pPr>
                      <a:r>
                        <a:rPr sz="1100" spc="10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浙</a:t>
                      </a:r>
                      <a:r>
                        <a:rPr sz="1100" spc="8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江</a:t>
                      </a:r>
                      <a:endParaRPr lang="en-US" altLang="en-US" sz="11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EBF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en-US" altLang="en-US" sz="500"/>
                    </a:p>
                    <a:p>
                      <a:pPr marL="292735" algn="l" rtl="0" eaLnBrk="0">
                        <a:lnSpc>
                          <a:spcPct val="91000"/>
                        </a:lnSpc>
                        <a:spcBef>
                          <a:spcPct val="0"/>
                        </a:spcBef>
                      </a:pPr>
                      <a:r>
                        <a:rPr sz="110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23</a:t>
                      </a:r>
                      <a:r>
                        <a:rPr sz="110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6</a:t>
                      </a:r>
                      <a:endParaRPr lang="en-US" altLang="en-US" sz="11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EBF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en-US" altLang="en-US" sz="500"/>
                    </a:p>
                    <a:p>
                      <a:pPr marL="292735" algn="l" rtl="0" eaLnBrk="0">
                        <a:lnSpc>
                          <a:spcPct val="91000"/>
                        </a:lnSpc>
                        <a:spcBef>
                          <a:spcPct val="0"/>
                        </a:spcBef>
                      </a:pPr>
                      <a:r>
                        <a:rPr sz="110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28</a:t>
                      </a:r>
                      <a:r>
                        <a:rPr sz="110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4</a:t>
                      </a:r>
                      <a:endParaRPr lang="en-US" altLang="en-US" sz="11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EBF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8000"/>
                        </a:lnSpc>
                      </a:pPr>
                      <a:endParaRPr lang="en-US" altLang="en-US" sz="200"/>
                    </a:p>
                    <a:p>
                      <a:pPr marL="211455" algn="l" rtl="0" eaLnBrk="0">
                        <a:lnSpc>
                          <a:spcPts val="1550"/>
                        </a:lnSpc>
                        <a:spcBef>
                          <a:spcPct val="0"/>
                        </a:spcBef>
                      </a:pPr>
                      <a:r>
                        <a:rPr sz="110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↓ 17</a:t>
                      </a:r>
                      <a:r>
                        <a:rPr sz="110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%</a:t>
                      </a:r>
                      <a:endParaRPr lang="en-US" altLang="en-US" sz="11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EBF0"/>
                    </a:solidFill>
                  </a:tcPr>
                </a:tc>
              </a:tr>
              <a:tr h="28511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en-US" altLang="en-US" sz="500"/>
                    </a:p>
                    <a:p>
                      <a:pPr marL="247650" algn="l" rtl="0" eaLnBrk="0">
                        <a:lnSpc>
                          <a:spcPct val="90000"/>
                        </a:lnSpc>
                        <a:spcBef>
                          <a:spcPts val="5"/>
                        </a:spcBef>
                      </a:pPr>
                      <a:r>
                        <a:rPr sz="11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5</a:t>
                      </a:r>
                      <a:endParaRPr lang="en-US" altLang="en-US" sz="11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EBF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2000"/>
                        </a:lnSpc>
                      </a:pPr>
                      <a:endParaRPr lang="en-US" altLang="en-US" sz="400"/>
                    </a:p>
                    <a:p>
                      <a:pPr marL="267970" algn="l" rtl="0" eaLnBrk="0">
                        <a:lnSpc>
                          <a:spcPct val="98000"/>
                        </a:lnSpc>
                        <a:spcBef>
                          <a:spcPct val="0"/>
                        </a:spcBef>
                      </a:pPr>
                      <a:r>
                        <a:rPr sz="1100" spc="10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北</a:t>
                      </a:r>
                      <a:r>
                        <a:rPr sz="1100" spc="8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京</a:t>
                      </a:r>
                      <a:endParaRPr lang="en-US" altLang="en-US" sz="11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EBF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en-US" altLang="en-US" sz="500"/>
                    </a:p>
                    <a:p>
                      <a:pPr marL="292735" algn="l" rtl="0" eaLnBrk="0">
                        <a:lnSpc>
                          <a:spcPct val="91000"/>
                        </a:lnSpc>
                        <a:spcBef>
                          <a:spcPct val="0"/>
                        </a:spcBef>
                      </a:pPr>
                      <a:r>
                        <a:rPr sz="110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20</a:t>
                      </a:r>
                      <a:r>
                        <a:rPr sz="110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9</a:t>
                      </a:r>
                      <a:endParaRPr lang="en-US" altLang="en-US" sz="11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EBF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en-US" altLang="en-US" sz="500"/>
                    </a:p>
                    <a:p>
                      <a:pPr marL="292735" algn="l" rtl="0" eaLnBrk="0">
                        <a:lnSpc>
                          <a:spcPct val="91000"/>
                        </a:lnSpc>
                        <a:spcBef>
                          <a:spcPct val="0"/>
                        </a:spcBef>
                      </a:pPr>
                      <a:r>
                        <a:rPr sz="110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28</a:t>
                      </a:r>
                      <a:r>
                        <a:rPr sz="110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8</a:t>
                      </a:r>
                      <a:endParaRPr lang="en-US" altLang="en-US" sz="11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EBF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8000"/>
                        </a:lnSpc>
                      </a:pPr>
                      <a:endParaRPr lang="en-US" altLang="en-US" sz="200"/>
                    </a:p>
                    <a:p>
                      <a:pPr marL="211455" algn="l" rtl="0" eaLnBrk="0">
                        <a:lnSpc>
                          <a:spcPts val="1550"/>
                        </a:lnSpc>
                        <a:spcBef>
                          <a:spcPct val="0"/>
                        </a:spcBef>
                      </a:pPr>
                      <a:r>
                        <a:rPr sz="110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↓ 27</a:t>
                      </a:r>
                      <a:r>
                        <a:rPr sz="110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%</a:t>
                      </a:r>
                      <a:endParaRPr lang="en-US" altLang="en-US" sz="11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EBF0"/>
                    </a:solidFill>
                  </a:tcPr>
                </a:tc>
              </a:tr>
              <a:tr h="291465">
                <a:tc gridSpan="5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7000"/>
                        </a:lnSpc>
                      </a:pPr>
                      <a:endParaRPr lang="en-US" altLang="en-US" sz="200"/>
                    </a:p>
                    <a:p>
                      <a:pPr marL="414020" algn="l" rtl="0" eaLnBrk="0">
                        <a:lnSpc>
                          <a:spcPts val="1580"/>
                        </a:lnSpc>
                        <a:spcBef>
                          <a:spcPct val="0"/>
                        </a:spcBef>
                      </a:pPr>
                      <a:r>
                        <a:rPr sz="1100" spc="12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2023年</a:t>
                      </a:r>
                      <a:r>
                        <a:rPr sz="1100" spc="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TOP</a:t>
                      </a:r>
                      <a:r>
                        <a:rPr sz="1100" spc="12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5地区投融资事件数合计占比8</a:t>
                      </a:r>
                      <a:r>
                        <a:rPr sz="1100" spc="3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0</a:t>
                      </a:r>
                      <a:r>
                        <a:rPr sz="1100" spc="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%</a:t>
                      </a:r>
                      <a:endParaRPr lang="en-US" altLang="en-US" sz="11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937" name="textbox 937"/>
          <p:cNvSpPr/>
          <p:nvPr/>
        </p:nvSpPr>
        <p:spPr>
          <a:xfrm>
            <a:off x="401116" y="285356"/>
            <a:ext cx="9469755" cy="3581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000"/>
              </a:lnSpc>
            </a:pPr>
            <a:endParaRPr lang="en-US" altLang="en-US" sz="100"/>
          </a:p>
          <a:p>
            <a:pPr marL="12700" algn="l" rtl="0" eaLnBrk="0">
              <a:lnSpc>
                <a:spcPct val="95000"/>
              </a:lnSpc>
            </a:pPr>
            <a:r>
              <a:rPr sz="2300" spc="80">
                <a:ln w="6350" cap="flat" cmpd="sng">
                  <a:solidFill>
                    <a:srgbClr val="0570A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570A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各地区一级市场融资热度明显下降</a:t>
            </a:r>
            <a:r>
              <a:rPr sz="2300" spc="80">
                <a:solidFill>
                  <a:srgbClr val="0570A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2300" spc="80">
                <a:ln w="6350" cap="flat" cmpd="sng">
                  <a:solidFill>
                    <a:srgbClr val="0570A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570A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，江苏省融资案例数及金额位</a:t>
            </a:r>
            <a:r>
              <a:rPr sz="2300" spc="60">
                <a:ln w="6350" cap="flat" cmpd="sng">
                  <a:solidFill>
                    <a:srgbClr val="0570A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570A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居</a:t>
            </a:r>
            <a:r>
              <a:rPr sz="2300" spc="0">
                <a:ln w="6350" cap="flat" cmpd="sng">
                  <a:solidFill>
                    <a:srgbClr val="0570A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570A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榜首</a:t>
            </a:r>
            <a:endParaRPr lang="en-US" altLang="en-US" sz="2300"/>
          </a:p>
        </p:txBody>
      </p:sp>
      <p:sp>
        <p:nvSpPr>
          <p:cNvPr id="938" name="textbox 938"/>
          <p:cNvSpPr/>
          <p:nvPr/>
        </p:nvSpPr>
        <p:spPr>
          <a:xfrm>
            <a:off x="5284012" y="3078505"/>
            <a:ext cx="1498600" cy="12230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000"/>
              </a:lnSpc>
            </a:pPr>
            <a:endParaRPr lang="en-US" altLang="en-US" sz="100"/>
          </a:p>
          <a:p>
            <a:pPr marL="12700" algn="l" rtl="0" eaLnBrk="0">
              <a:lnSpc>
                <a:spcPct val="92000"/>
              </a:lnSpc>
            </a:pPr>
            <a:r>
              <a:rPr sz="1100" spc="100">
                <a:ln w="3175" cap="flat" cmpd="sng">
                  <a:solidFill>
                    <a:srgbClr val="FF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江苏</a:t>
            </a:r>
            <a:r>
              <a:rPr sz="1100" spc="90">
                <a:ln w="3175" cap="flat" cmpd="sng">
                  <a:solidFill>
                    <a:srgbClr val="FF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省</a:t>
            </a:r>
            <a:endParaRPr lang="en-US" altLang="en-US" sz="1100"/>
          </a:p>
          <a:p>
            <a:pPr marL="14605" algn="l" rtl="0" eaLnBrk="0">
              <a:lnSpc>
                <a:spcPts val="1375"/>
              </a:lnSpc>
            </a:pPr>
            <a:r>
              <a:rPr sz="1000" spc="1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事件数：  </a:t>
            </a:r>
            <a:r>
              <a:rPr sz="10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366起</a:t>
            </a:r>
            <a:endParaRPr lang="en-US" altLang="en-US" sz="1000"/>
          </a:p>
          <a:p>
            <a:pPr marL="18415" algn="l" rtl="0" eaLnBrk="0">
              <a:lnSpc>
                <a:spcPts val="1375"/>
              </a:lnSpc>
            </a:pPr>
            <a:r>
              <a:rPr sz="1000" spc="3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融资总额：  171.6</a:t>
            </a:r>
            <a:r>
              <a:rPr sz="1000" spc="1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8</a:t>
            </a:r>
            <a:r>
              <a:rPr sz="10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亿元</a:t>
            </a:r>
            <a:endParaRPr lang="en-US" altLang="en-US" sz="1000"/>
          </a:p>
          <a:p>
            <a:pPr marL="26670" algn="l" rtl="0" eaLnBrk="0">
              <a:lnSpc>
                <a:spcPct val="92000"/>
              </a:lnSpc>
              <a:spcBef>
                <a:spcPts val="1510"/>
              </a:spcBef>
            </a:pPr>
            <a:r>
              <a:rPr sz="1100" spc="90">
                <a:ln w="3175" cap="flat" cmpd="sng">
                  <a:solidFill>
                    <a:srgbClr val="FF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上海</a:t>
            </a:r>
            <a:r>
              <a:rPr sz="1100" spc="80">
                <a:ln w="3175" cap="flat" cmpd="sng">
                  <a:solidFill>
                    <a:srgbClr val="FF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市</a:t>
            </a:r>
            <a:endParaRPr lang="en-US" altLang="en-US" sz="1100"/>
          </a:p>
          <a:p>
            <a:pPr marL="25400" algn="l" rtl="0" eaLnBrk="0">
              <a:lnSpc>
                <a:spcPts val="1375"/>
              </a:lnSpc>
            </a:pPr>
            <a:r>
              <a:rPr sz="1000" spc="1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事件数：  </a:t>
            </a:r>
            <a:r>
              <a:rPr sz="10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244起</a:t>
            </a:r>
            <a:endParaRPr lang="en-US" altLang="en-US" sz="1000"/>
          </a:p>
          <a:p>
            <a:pPr marL="29210" algn="l" rtl="0" eaLnBrk="0">
              <a:lnSpc>
                <a:spcPts val="1375"/>
              </a:lnSpc>
            </a:pPr>
            <a:r>
              <a:rPr sz="1000" spc="1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融资总额：    17</a:t>
            </a:r>
            <a:r>
              <a:rPr sz="10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1.70亿元</a:t>
            </a:r>
            <a:endParaRPr lang="en-US" altLang="en-US" sz="1000"/>
          </a:p>
        </p:txBody>
      </p:sp>
      <p:pic>
        <p:nvPicPr>
          <p:cNvPr id="939" name="picture 93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3300996" y="2213355"/>
            <a:ext cx="1175994" cy="878242"/>
          </a:xfrm>
          <a:prstGeom prst="rect">
            <a:avLst/>
          </a:prstGeom>
        </p:spPr>
      </p:pic>
      <p:sp>
        <p:nvSpPr>
          <p:cNvPr id="940" name="textbox 940"/>
          <p:cNvSpPr/>
          <p:nvPr/>
        </p:nvSpPr>
        <p:spPr>
          <a:xfrm>
            <a:off x="627985" y="5534263"/>
            <a:ext cx="1098550" cy="8699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285"/>
              </a:lnSpc>
            </a:pPr>
            <a:r>
              <a:rPr sz="900" spc="-3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融资事件数：   ＜ </a:t>
            </a:r>
            <a:r>
              <a:rPr sz="9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5</a:t>
            </a:r>
            <a:endParaRPr lang="en-US" altLang="en-US" sz="900"/>
          </a:p>
          <a:p>
            <a:pPr marL="15240" algn="l" rtl="0" eaLnBrk="0">
              <a:lnSpc>
                <a:spcPts val="1285"/>
              </a:lnSpc>
              <a:spcBef>
                <a:spcPts val="520"/>
              </a:spcBef>
            </a:pPr>
            <a:r>
              <a:rPr sz="900" spc="-3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融资事件数：   ≥ 5</a:t>
            </a:r>
            <a:endParaRPr lang="en-US" altLang="en-US" sz="900"/>
          </a:p>
          <a:p>
            <a:pPr marL="12700" algn="l" rtl="0" eaLnBrk="0">
              <a:lnSpc>
                <a:spcPts val="1285"/>
              </a:lnSpc>
              <a:spcBef>
                <a:spcPts val="515"/>
              </a:spcBef>
            </a:pPr>
            <a:r>
              <a:rPr sz="900" spc="-3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融资事件数：   ≥ </a:t>
            </a:r>
            <a:r>
              <a:rPr sz="9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10</a:t>
            </a:r>
            <a:endParaRPr lang="en-US" altLang="en-US" sz="900"/>
          </a:p>
          <a:p>
            <a:pPr algn="l" rtl="0" eaLnBrk="0">
              <a:lnSpc>
                <a:spcPct val="131000"/>
              </a:lnSpc>
            </a:pPr>
            <a:endParaRPr lang="en-US" altLang="en-US" sz="300"/>
          </a:p>
          <a:p>
            <a:pPr marL="12700" algn="l" rtl="0" eaLnBrk="0">
              <a:lnSpc>
                <a:spcPts val="1285"/>
              </a:lnSpc>
              <a:spcBef>
                <a:spcPct val="0"/>
              </a:spcBef>
            </a:pPr>
            <a:r>
              <a:rPr sz="900" spc="-2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融资事件数：   ≥ 10</a:t>
            </a:r>
            <a:r>
              <a:rPr sz="900" spc="-1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</a:t>
            </a:r>
            <a:endParaRPr lang="en-US" altLang="en-US" sz="900"/>
          </a:p>
        </p:txBody>
      </p:sp>
      <p:sp>
        <p:nvSpPr>
          <p:cNvPr id="941" name="textbox 941"/>
          <p:cNvSpPr/>
          <p:nvPr/>
        </p:nvSpPr>
        <p:spPr>
          <a:xfrm>
            <a:off x="79768" y="6516065"/>
            <a:ext cx="3017520" cy="3105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120"/>
              </a:lnSpc>
            </a:pPr>
            <a:r>
              <a:rPr sz="800" spc="60">
                <a:solidFill>
                  <a:srgbClr val="80808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数据说明：  </a:t>
            </a:r>
            <a:r>
              <a:rPr sz="800" spc="6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仅包括一级市场融资事件 ，数据截至2023.12</a:t>
            </a:r>
            <a:r>
              <a:rPr sz="800" spc="5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.</a:t>
            </a:r>
            <a:r>
              <a:rPr sz="800" spc="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31</a:t>
            </a:r>
            <a:endParaRPr lang="en-US" altLang="en-US" sz="800"/>
          </a:p>
          <a:p>
            <a:pPr marL="12700" algn="l" rtl="0" eaLnBrk="0">
              <a:lnSpc>
                <a:spcPts val="1120"/>
              </a:lnSpc>
            </a:pPr>
            <a:r>
              <a:rPr sz="800" spc="80">
                <a:solidFill>
                  <a:srgbClr val="80808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数据来源：  医药魔方</a:t>
            </a:r>
            <a:r>
              <a:rPr sz="800" spc="0">
                <a:solidFill>
                  <a:srgbClr val="80808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InvestGO</a:t>
            </a:r>
            <a:r>
              <a:rPr sz="800" spc="70">
                <a:solidFill>
                  <a:srgbClr val="80808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®</a:t>
            </a:r>
            <a:endParaRPr lang="en-US" altLang="en-US" sz="800"/>
          </a:p>
        </p:txBody>
      </p:sp>
      <p:sp>
        <p:nvSpPr>
          <p:cNvPr id="942" name="textbox 942"/>
          <p:cNvSpPr/>
          <p:nvPr/>
        </p:nvSpPr>
        <p:spPr>
          <a:xfrm>
            <a:off x="4013301" y="5741034"/>
            <a:ext cx="1445260" cy="5289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000"/>
              </a:lnSpc>
            </a:pPr>
            <a:endParaRPr lang="en-US" altLang="en-US" sz="100"/>
          </a:p>
          <a:p>
            <a:pPr marL="12700" algn="l" rtl="0" eaLnBrk="0">
              <a:lnSpc>
                <a:spcPct val="92000"/>
              </a:lnSpc>
            </a:pPr>
            <a:r>
              <a:rPr sz="1100" spc="100">
                <a:ln w="3175" cap="flat" cmpd="sng">
                  <a:solidFill>
                    <a:srgbClr val="FF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广东</a:t>
            </a:r>
            <a:r>
              <a:rPr sz="1100" spc="80">
                <a:ln w="3175" cap="flat" cmpd="sng">
                  <a:solidFill>
                    <a:srgbClr val="FF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省</a:t>
            </a:r>
            <a:endParaRPr lang="en-US" altLang="en-US" sz="1100"/>
          </a:p>
          <a:p>
            <a:pPr marL="13335" algn="l" rtl="0" eaLnBrk="0">
              <a:lnSpc>
                <a:spcPts val="1375"/>
              </a:lnSpc>
            </a:pPr>
            <a:r>
              <a:rPr sz="1000" spc="1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事件数：  </a:t>
            </a:r>
            <a:r>
              <a:rPr sz="10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257起</a:t>
            </a:r>
            <a:endParaRPr lang="en-US" altLang="en-US" sz="1000"/>
          </a:p>
          <a:p>
            <a:pPr marL="17145" algn="l" rtl="0" eaLnBrk="0">
              <a:lnSpc>
                <a:spcPts val="1375"/>
              </a:lnSpc>
            </a:pPr>
            <a:r>
              <a:rPr sz="1000" spc="3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融资总额：  130.9</a:t>
            </a:r>
            <a:r>
              <a:rPr sz="1000" spc="1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5</a:t>
            </a:r>
            <a:r>
              <a:rPr sz="10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亿元</a:t>
            </a:r>
            <a:endParaRPr lang="en-US" altLang="en-US" sz="1000"/>
          </a:p>
        </p:txBody>
      </p:sp>
      <p:sp>
        <p:nvSpPr>
          <p:cNvPr id="943" name="textbox 943"/>
          <p:cNvSpPr/>
          <p:nvPr/>
        </p:nvSpPr>
        <p:spPr>
          <a:xfrm>
            <a:off x="5293271" y="4500587"/>
            <a:ext cx="1364614" cy="5283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000"/>
              </a:lnSpc>
            </a:pPr>
            <a:endParaRPr lang="en-US" altLang="en-US" sz="100"/>
          </a:p>
          <a:p>
            <a:pPr marL="12700" algn="l" rtl="0" eaLnBrk="0">
              <a:lnSpc>
                <a:spcPct val="92000"/>
              </a:lnSpc>
            </a:pPr>
            <a:r>
              <a:rPr sz="1100" spc="100">
                <a:ln w="3175" cap="flat" cmpd="sng">
                  <a:solidFill>
                    <a:srgbClr val="FF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浙江</a:t>
            </a:r>
            <a:r>
              <a:rPr sz="1100" spc="90">
                <a:ln w="3175" cap="flat" cmpd="sng">
                  <a:solidFill>
                    <a:srgbClr val="FF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省</a:t>
            </a:r>
            <a:endParaRPr lang="en-US" altLang="en-US" sz="1100"/>
          </a:p>
          <a:p>
            <a:pPr marL="14605" algn="l" rtl="0" eaLnBrk="0">
              <a:lnSpc>
                <a:spcPts val="1375"/>
              </a:lnSpc>
            </a:pPr>
            <a:r>
              <a:rPr sz="1000" spc="1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事件数：  </a:t>
            </a:r>
            <a:r>
              <a:rPr sz="10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236起</a:t>
            </a:r>
            <a:endParaRPr lang="en-US" altLang="en-US" sz="1000"/>
          </a:p>
          <a:p>
            <a:pPr marL="18415" algn="l" rtl="0" eaLnBrk="0">
              <a:lnSpc>
                <a:spcPts val="1375"/>
              </a:lnSpc>
            </a:pPr>
            <a:r>
              <a:rPr sz="1000" spc="3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融资总额：  92.</a:t>
            </a:r>
            <a:r>
              <a:rPr sz="1000" spc="1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r>
              <a:rPr sz="10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8亿元</a:t>
            </a:r>
            <a:endParaRPr lang="en-US" altLang="en-US" sz="1000"/>
          </a:p>
        </p:txBody>
      </p:sp>
      <p:sp>
        <p:nvSpPr>
          <p:cNvPr id="944" name="textbox 944"/>
          <p:cNvSpPr/>
          <p:nvPr/>
        </p:nvSpPr>
        <p:spPr>
          <a:xfrm>
            <a:off x="1612564" y="947921"/>
            <a:ext cx="3656965" cy="2190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000"/>
              </a:lnSpc>
            </a:pPr>
            <a:endParaRPr lang="en-US" altLang="en-US" sz="100"/>
          </a:p>
          <a:p>
            <a:pPr marL="12700" algn="l" rtl="0" eaLnBrk="0">
              <a:lnSpc>
                <a:spcPct val="91000"/>
              </a:lnSpc>
            </a:pPr>
            <a:r>
              <a:rPr sz="1400" spc="1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2023年各地区医疗</a:t>
            </a:r>
            <a:r>
              <a:rPr sz="1400" spc="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健康融资事件数和融资金额</a:t>
            </a:r>
            <a:endParaRPr lang="en-US" altLang="en-US" sz="1400"/>
          </a:p>
        </p:txBody>
      </p:sp>
      <p:sp>
        <p:nvSpPr>
          <p:cNvPr id="945" name="textbox 945"/>
          <p:cNvSpPr/>
          <p:nvPr/>
        </p:nvSpPr>
        <p:spPr>
          <a:xfrm>
            <a:off x="7921619" y="1067771"/>
            <a:ext cx="3243579" cy="2190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000"/>
              </a:lnSpc>
            </a:pPr>
            <a:endParaRPr lang="en-US" altLang="en-US" sz="100"/>
          </a:p>
          <a:p>
            <a:pPr marL="12700" algn="l" rtl="0" eaLnBrk="0">
              <a:lnSpc>
                <a:spcPct val="91000"/>
              </a:lnSpc>
            </a:pPr>
            <a:r>
              <a:rPr sz="1400" spc="2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2023国内医疗健康融</a:t>
            </a:r>
            <a:r>
              <a:rPr sz="1400" spc="1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资</a:t>
            </a:r>
            <a:r>
              <a:rPr sz="1400" spc="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事件数TOP5地区</a:t>
            </a:r>
            <a:endParaRPr lang="en-US" altLang="en-US" sz="1400"/>
          </a:p>
        </p:txBody>
      </p:sp>
      <p:sp>
        <p:nvSpPr>
          <p:cNvPr id="946" name="textbox 946"/>
          <p:cNvSpPr/>
          <p:nvPr/>
        </p:nvSpPr>
        <p:spPr>
          <a:xfrm>
            <a:off x="7923982" y="3661847"/>
            <a:ext cx="3243579" cy="2197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000"/>
              </a:lnSpc>
            </a:pPr>
            <a:endParaRPr lang="en-US" altLang="en-US" sz="100"/>
          </a:p>
          <a:p>
            <a:pPr marL="12700" algn="l" rtl="0" eaLnBrk="0">
              <a:lnSpc>
                <a:spcPct val="91000"/>
              </a:lnSpc>
            </a:pPr>
            <a:r>
              <a:rPr sz="1400" spc="2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2023国内医疗健康融</a:t>
            </a:r>
            <a:r>
              <a:rPr sz="1400" spc="1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资</a:t>
            </a:r>
            <a:r>
              <a:rPr sz="1400" spc="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总金额TOP5地区</a:t>
            </a:r>
            <a:endParaRPr lang="en-US" altLang="en-US" sz="1400"/>
          </a:p>
        </p:txBody>
      </p:sp>
      <p:pic>
        <p:nvPicPr>
          <p:cNvPr id="947" name="picture 94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5378195" y="5056632"/>
            <a:ext cx="573023" cy="845362"/>
          </a:xfrm>
          <a:prstGeom prst="rect">
            <a:avLst/>
          </a:prstGeom>
        </p:spPr>
      </p:pic>
      <p:sp>
        <p:nvSpPr>
          <p:cNvPr id="948" name="textbox 948"/>
          <p:cNvSpPr/>
          <p:nvPr/>
        </p:nvSpPr>
        <p:spPr>
          <a:xfrm>
            <a:off x="2418208" y="1807872"/>
            <a:ext cx="1362710" cy="3746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375"/>
              </a:lnSpc>
            </a:pPr>
            <a:r>
              <a:rPr sz="1000" spc="1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事件数：  </a:t>
            </a:r>
            <a:r>
              <a:rPr sz="10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209起</a:t>
            </a:r>
            <a:endParaRPr lang="en-US" altLang="en-US" sz="1000"/>
          </a:p>
          <a:p>
            <a:pPr marL="16510" algn="l" rtl="0" eaLnBrk="0">
              <a:lnSpc>
                <a:spcPts val="1375"/>
              </a:lnSpc>
            </a:pPr>
            <a:r>
              <a:rPr sz="1000" spc="3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融资总额：  82.</a:t>
            </a:r>
            <a:r>
              <a:rPr sz="1000" spc="1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9</a:t>
            </a:r>
            <a:r>
              <a:rPr sz="10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1亿元</a:t>
            </a:r>
            <a:endParaRPr lang="en-US" altLang="en-US" sz="1000"/>
          </a:p>
        </p:txBody>
      </p:sp>
      <p:grpSp>
        <p:nvGrpSpPr>
          <p:cNvPr id="100" name="group 100"/>
          <p:cNvGrpSpPr/>
          <p:nvPr/>
        </p:nvGrpSpPr>
        <p:grpSpPr>
          <a:xfrm rot="21600000">
            <a:off x="4742814" y="3330867"/>
            <a:ext cx="474941" cy="903338"/>
            <a:chExt cx="474941" cy="903338"/>
          </a:xfrm>
        </p:grpSpPr>
        <p:pic>
          <p:nvPicPr>
            <p:cNvPr id="949" name="picture 949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 rot="21600000">
              <a:off x="0" y="0"/>
              <a:ext cx="464566" cy="696048"/>
            </a:xfrm>
            <a:prstGeom prst="rect">
              <a:avLst/>
            </a:prstGeom>
          </p:spPr>
        </p:pic>
        <p:pic>
          <p:nvPicPr>
            <p:cNvPr id="950" name="picture 950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 rot="21600000">
              <a:off x="277761" y="810907"/>
              <a:ext cx="43053" cy="20447"/>
            </a:xfrm>
            <a:prstGeom prst="rect">
              <a:avLst/>
            </a:prstGeom>
          </p:spPr>
        </p:pic>
        <p:pic>
          <p:nvPicPr>
            <p:cNvPr id="951" name="picture 951"/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 rot="21600000">
              <a:off x="224371" y="822490"/>
              <a:ext cx="84797" cy="80848"/>
            </a:xfrm>
            <a:prstGeom prst="rect">
              <a:avLst/>
            </a:prstGeom>
          </p:spPr>
        </p:pic>
        <p:pic>
          <p:nvPicPr>
            <p:cNvPr id="952" name="picture 952"/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 rot="21600000">
              <a:off x="289484" y="694156"/>
              <a:ext cx="185457" cy="195465"/>
            </a:xfrm>
            <a:prstGeom prst="rect">
              <a:avLst/>
            </a:prstGeom>
          </p:spPr>
        </p:pic>
      </p:grpSp>
      <p:pic>
        <p:nvPicPr>
          <p:cNvPr id="953" name="picture 953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21600000">
            <a:off x="4789373" y="4477359"/>
            <a:ext cx="426161" cy="280885"/>
          </a:xfrm>
          <a:prstGeom prst="rect">
            <a:avLst/>
          </a:prstGeom>
        </p:spPr>
      </p:pic>
      <p:pic>
        <p:nvPicPr>
          <p:cNvPr id="954" name="picture 954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21600000">
            <a:off x="4964277" y="4940198"/>
            <a:ext cx="211836" cy="451739"/>
          </a:xfrm>
          <a:prstGeom prst="rect">
            <a:avLst/>
          </a:prstGeom>
        </p:spPr>
      </p:pic>
      <p:pic>
        <p:nvPicPr>
          <p:cNvPr id="955" name="picture 955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 rot="21600000">
            <a:off x="3525405" y="5684418"/>
            <a:ext cx="324268" cy="257593"/>
          </a:xfrm>
          <a:prstGeom prst="rect">
            <a:avLst/>
          </a:prstGeom>
        </p:spPr>
      </p:pic>
      <p:pic>
        <p:nvPicPr>
          <p:cNvPr id="956" name="picture 956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 rot="21600000">
            <a:off x="4077372" y="5202592"/>
            <a:ext cx="168059" cy="477025"/>
          </a:xfrm>
          <a:prstGeom prst="rect">
            <a:avLst/>
          </a:prstGeom>
        </p:spPr>
      </p:pic>
      <p:sp>
        <p:nvSpPr>
          <p:cNvPr id="957" name="textbox 957"/>
          <p:cNvSpPr/>
          <p:nvPr/>
        </p:nvSpPr>
        <p:spPr>
          <a:xfrm>
            <a:off x="2417406" y="1653539"/>
            <a:ext cx="480694" cy="1905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00"/>
              </a:lnSpc>
            </a:pPr>
            <a:endParaRPr lang="en-US" altLang="en-US" sz="100"/>
          </a:p>
          <a:p>
            <a:pPr marL="12700" algn="l" rtl="0" eaLnBrk="0">
              <a:lnSpc>
                <a:spcPct val="98000"/>
              </a:lnSpc>
            </a:pPr>
            <a:r>
              <a:rPr sz="1100" spc="100">
                <a:ln w="3175" cap="flat" cmpd="sng">
                  <a:solidFill>
                    <a:srgbClr val="FF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北京</a:t>
            </a:r>
            <a:r>
              <a:rPr sz="1100" spc="80">
                <a:ln w="3175" cap="flat" cmpd="sng">
                  <a:solidFill>
                    <a:srgbClr val="FF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市</a:t>
            </a:r>
            <a:endParaRPr lang="en-US" altLang="en-US" sz="1100"/>
          </a:p>
        </p:txBody>
      </p:sp>
      <p:graphicFrame>
        <p:nvGraphicFramePr>
          <p:cNvPr id="958" name="table 958"/>
          <p:cNvGraphicFramePr>
            <a:graphicFrameLocks noGrp="1"/>
          </p:cNvGraphicFramePr>
          <p:nvPr/>
        </p:nvGraphicFramePr>
        <p:xfrm>
          <a:off x="246341" y="6232601"/>
          <a:ext cx="287019" cy="177165"/>
        </p:xfrm>
        <a:graphic>
          <a:graphicData uri="http://schemas.openxmlformats.org/drawingml/2006/table">
            <a:tbl>
              <a:tblPr/>
              <a:tblGrid>
                <a:gridCol w="287019"/>
              </a:tblGrid>
              <a:tr h="16446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 w="12700" cap="flat" cmpd="sng" algn="ctr">
                      <a:solidFill>
                        <a:srgbClr val="0570A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570A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570A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570A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959" name="table 959"/>
          <p:cNvGraphicFramePr>
            <a:graphicFrameLocks noGrp="1"/>
          </p:cNvGraphicFramePr>
          <p:nvPr/>
        </p:nvGraphicFramePr>
        <p:xfrm>
          <a:off x="250177" y="5998298"/>
          <a:ext cx="287019" cy="177165"/>
        </p:xfrm>
        <a:graphic>
          <a:graphicData uri="http://schemas.openxmlformats.org/drawingml/2006/table">
            <a:tbl>
              <a:tblPr/>
              <a:tblGrid>
                <a:gridCol w="287019"/>
              </a:tblGrid>
              <a:tr h="16446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 w="12700" cap="flat" cmpd="sng" algn="ctr">
                      <a:solidFill>
                        <a:srgbClr val="78AAC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8AAC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8AAC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8AAC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960" name="table 960"/>
          <p:cNvGraphicFramePr>
            <a:graphicFrameLocks noGrp="1"/>
          </p:cNvGraphicFramePr>
          <p:nvPr/>
        </p:nvGraphicFramePr>
        <p:xfrm>
          <a:off x="250177" y="5540349"/>
          <a:ext cx="287019" cy="177164"/>
        </p:xfrm>
        <a:graphic>
          <a:graphicData uri="http://schemas.openxmlformats.org/drawingml/2006/table">
            <a:tbl>
              <a:tblPr/>
              <a:tblGrid>
                <a:gridCol w="287019"/>
              </a:tblGrid>
              <a:tr h="15811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 w="19050" cap="flat" cmpd="sng" algn="ctr">
                      <a:solidFill>
                        <a:srgbClr val="BAB5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BAB5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BAB5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BAB5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961" name="table 961"/>
          <p:cNvGraphicFramePr>
            <a:graphicFrameLocks noGrp="1"/>
          </p:cNvGraphicFramePr>
          <p:nvPr/>
        </p:nvGraphicFramePr>
        <p:xfrm>
          <a:off x="246341" y="5769330"/>
          <a:ext cx="287019" cy="177164"/>
        </p:xfrm>
        <a:graphic>
          <a:graphicData uri="http://schemas.openxmlformats.org/drawingml/2006/table">
            <a:tbl>
              <a:tblPr/>
              <a:tblGrid>
                <a:gridCol w="287019"/>
              </a:tblGrid>
              <a:tr h="16446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 w="12700" cap="flat" cmpd="sng" algn="ctr">
                      <a:solidFill>
                        <a:srgbClr val="C2E5E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2E5E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2E5E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2E5E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962" name="rect"/>
          <p:cNvSpPr/>
          <p:nvPr/>
        </p:nvSpPr>
        <p:spPr>
          <a:xfrm>
            <a:off x="256031" y="5547359"/>
            <a:ext cx="275844" cy="164591"/>
          </a:xfrm>
          <a:prstGeom prst="rect">
            <a:avLst/>
          </a:prstGeom>
          <a:solidFill>
            <a:srgbClr val="BAB5C7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63" name="rect"/>
          <p:cNvSpPr/>
          <p:nvPr/>
        </p:nvSpPr>
        <p:spPr>
          <a:xfrm>
            <a:off x="256031" y="6004559"/>
            <a:ext cx="275844" cy="164591"/>
          </a:xfrm>
          <a:prstGeom prst="rect">
            <a:avLst/>
          </a:prstGeom>
          <a:solidFill>
            <a:srgbClr val="78AAC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64" name="rect"/>
          <p:cNvSpPr/>
          <p:nvPr/>
        </p:nvSpPr>
        <p:spPr>
          <a:xfrm>
            <a:off x="252984" y="5775959"/>
            <a:ext cx="274320" cy="164591"/>
          </a:xfrm>
          <a:prstGeom prst="rect">
            <a:avLst/>
          </a:prstGeom>
          <a:solidFill>
            <a:srgbClr val="C2E5E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65" name="rect"/>
          <p:cNvSpPr/>
          <p:nvPr/>
        </p:nvSpPr>
        <p:spPr>
          <a:xfrm>
            <a:off x="252984" y="6239255"/>
            <a:ext cx="274320" cy="164591"/>
          </a:xfrm>
          <a:prstGeom prst="rect">
            <a:avLst/>
          </a:prstGeom>
          <a:solidFill>
            <a:srgbClr val="0570A4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966" name="picture 966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 rot="21600000">
            <a:off x="11943715" y="2014537"/>
            <a:ext cx="7619" cy="2863850"/>
          </a:xfrm>
          <a:prstGeom prst="rect">
            <a:avLst/>
          </a:prstGeom>
        </p:spPr>
      </p:pic>
      <p:pic>
        <p:nvPicPr>
          <p:cNvPr id="967" name="picture 967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 rot="21600000">
            <a:off x="5216715" y="5297652"/>
            <a:ext cx="55117" cy="110476"/>
          </a:xfrm>
          <a:prstGeom prst="rect">
            <a:avLst/>
          </a:prstGeom>
        </p:spPr>
      </p:pic>
      <p:pic>
        <p:nvPicPr>
          <p:cNvPr id="968" name="picture 968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 rot="21600000">
            <a:off x="5114772" y="5558269"/>
            <a:ext cx="44158" cy="109651"/>
          </a:xfrm>
          <a:prstGeom prst="rect">
            <a:avLst/>
          </a:prstGeom>
        </p:spPr>
      </p:pic>
      <p:pic>
        <p:nvPicPr>
          <p:cNvPr id="969" name="picture 969"/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 rot="21600000">
            <a:off x="5323154" y="5030876"/>
            <a:ext cx="9525" cy="106667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70" name="textbox 970"/>
          <p:cNvSpPr/>
          <p:nvPr/>
        </p:nvSpPr>
        <p:spPr>
          <a:xfrm>
            <a:off x="79768" y="1537284"/>
            <a:ext cx="6707505" cy="53143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9000"/>
              </a:lnSpc>
            </a:pPr>
            <a:endParaRPr lang="en-US" altLang="en-US" sz="200"/>
          </a:p>
          <a:p>
            <a:pPr marL="340360" algn="l" rtl="0" eaLnBrk="0">
              <a:lnSpc>
                <a:spcPts val="1310"/>
              </a:lnSpc>
            </a:pPr>
            <a:r>
              <a:rPr sz="1500" spc="10" baseline="-1900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9</a:t>
            </a:r>
            <a:r>
              <a:rPr sz="900" spc="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                           </a:t>
            </a:r>
            <a:r>
              <a:rPr sz="90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                             </a:t>
            </a:r>
            <a:r>
              <a:rPr sz="10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浙江                 </a:t>
            </a:r>
            <a:r>
              <a:rPr sz="1600" spc="0" baseline="50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江苏</a:t>
            </a:r>
            <a:r>
              <a:rPr sz="10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                                                   </a:t>
            </a:r>
            <a:r>
              <a:rPr sz="9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hlinkClick r:id="rId2" action="ppaction://hlinksldjump?num=5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5</a:t>
            </a:r>
            <a:endParaRPr lang="en-US" altLang="en-US" sz="900"/>
          </a:p>
          <a:p>
            <a:pPr algn="l" rtl="0" eaLnBrk="0">
              <a:lnSpc>
                <a:spcPct val="153000"/>
              </a:lnSpc>
            </a:pPr>
            <a:endParaRPr lang="en-US" altLang="en-US" sz="1000"/>
          </a:p>
          <a:p>
            <a:pPr marL="909320" algn="l" rtl="0" eaLnBrk="0">
              <a:lnSpc>
                <a:spcPts val="1265"/>
              </a:lnSpc>
              <a:spcBef>
                <a:spcPts val="320"/>
              </a:spcBef>
            </a:pPr>
            <a:r>
              <a:rPr sz="1500" spc="10" baseline="-1900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6</a:t>
            </a:r>
            <a:r>
              <a:rPr sz="900" spc="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                                        </a:t>
            </a:r>
            <a:r>
              <a:rPr sz="90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10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上海                 </a:t>
            </a:r>
            <a:r>
              <a:rPr sz="1600" spc="0" baseline="50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浙江</a:t>
            </a:r>
            <a:r>
              <a:rPr sz="10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                                         </a:t>
            </a:r>
            <a:r>
              <a:rPr sz="9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hlinkClick r:id="rId3" action="ppaction://hlinksldjump?num=4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4</a:t>
            </a:r>
            <a:endParaRPr lang="en-US" altLang="en-US" sz="900"/>
          </a:p>
          <a:p>
            <a:pPr algn="l" rtl="0" eaLnBrk="0">
              <a:lnSpc>
                <a:spcPct val="156000"/>
              </a:lnSpc>
            </a:pPr>
            <a:endParaRPr lang="en-US" altLang="en-US" sz="1000"/>
          </a:p>
          <a:p>
            <a:pPr marL="1099185" algn="l" rtl="0" eaLnBrk="0">
              <a:lnSpc>
                <a:spcPts val="1350"/>
              </a:lnSpc>
              <a:spcBef>
                <a:spcPts val="310"/>
              </a:spcBef>
            </a:pPr>
            <a:r>
              <a:rPr sz="1500" spc="10" baseline="-1500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5</a:t>
            </a:r>
            <a:r>
              <a:rPr sz="900" spc="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                                   </a:t>
            </a:r>
            <a:r>
              <a:rPr sz="1000" spc="1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北京   </a:t>
            </a:r>
            <a:r>
              <a:rPr sz="10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           </a:t>
            </a:r>
            <a:r>
              <a:rPr sz="1600" spc="0" baseline="60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上海</a:t>
            </a:r>
            <a:r>
              <a:rPr sz="10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                                         </a:t>
            </a:r>
            <a:r>
              <a:rPr sz="9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hlinkClick r:id="rId3" action="ppaction://hlinksldjump?num=4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4</a:t>
            </a:r>
            <a:endParaRPr lang="en-US" altLang="en-US" sz="900"/>
          </a:p>
          <a:p>
            <a:pPr algn="l" rtl="0" eaLnBrk="0">
              <a:lnSpc>
                <a:spcPct val="125000"/>
              </a:lnSpc>
            </a:pPr>
            <a:endParaRPr lang="en-US" altLang="en-US" sz="1000"/>
          </a:p>
          <a:p>
            <a:pPr marL="1285240" algn="l" rtl="0" eaLnBrk="0">
              <a:lnSpc>
                <a:spcPts val="1470"/>
              </a:lnSpc>
              <a:spcBef>
                <a:spcPts val="325"/>
              </a:spcBef>
            </a:pPr>
            <a:r>
              <a:rPr sz="1500" spc="10" baseline="-1600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4</a:t>
            </a:r>
            <a:r>
              <a:rPr sz="900" spc="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                             </a:t>
            </a:r>
            <a:r>
              <a:rPr sz="1600" spc="10" baseline="-20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江苏</a:t>
            </a:r>
            <a:r>
              <a:rPr sz="1000" spc="1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0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             </a:t>
            </a:r>
            <a:r>
              <a:rPr sz="1600" spc="0" baseline="180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广东</a:t>
            </a:r>
            <a:r>
              <a:rPr sz="10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                                         </a:t>
            </a:r>
            <a:r>
              <a:rPr sz="1500" spc="0" baseline="20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hlinkClick r:id="rId3" action="ppaction://hlinksldjump?num=4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4</a:t>
            </a:r>
            <a:endParaRPr lang="en-US" altLang="en-US" sz="975"/>
          </a:p>
          <a:p>
            <a:pPr algn="l" rtl="0" eaLnBrk="0">
              <a:lnSpc>
                <a:spcPct val="162000"/>
              </a:lnSpc>
            </a:pPr>
            <a:endParaRPr lang="en-US" altLang="en-US" sz="1000"/>
          </a:p>
          <a:p>
            <a:pPr marL="1478915" algn="l" rtl="0" eaLnBrk="0">
              <a:lnSpc>
                <a:spcPts val="1295"/>
              </a:lnSpc>
              <a:spcBef>
                <a:spcPts val="315"/>
              </a:spcBef>
            </a:pPr>
            <a:r>
              <a:rPr sz="1500" spc="10" baseline="-900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3</a:t>
            </a:r>
            <a:r>
              <a:rPr sz="900" spc="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                       </a:t>
            </a:r>
            <a:r>
              <a:rPr sz="1000" spc="1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山东    </a:t>
            </a:r>
            <a:r>
              <a:rPr sz="10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          </a:t>
            </a:r>
            <a:r>
              <a:rPr sz="1600" spc="0" baseline="40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北京</a:t>
            </a:r>
            <a:r>
              <a:rPr sz="10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                                 </a:t>
            </a:r>
            <a:r>
              <a:rPr sz="1500" spc="0" baseline="50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hlinkClick r:id="rId4" action="ppaction://hlinksldjump?num=3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3</a:t>
            </a:r>
            <a:endParaRPr lang="en-US" altLang="en-US" sz="975"/>
          </a:p>
          <a:p>
            <a:pPr algn="l" rtl="0" eaLnBrk="0">
              <a:lnSpc>
                <a:spcPct val="155000"/>
              </a:lnSpc>
            </a:pPr>
            <a:endParaRPr lang="en-US" altLang="en-US" sz="1000"/>
          </a:p>
          <a:p>
            <a:pPr marL="1478915" algn="l" rtl="0" eaLnBrk="0">
              <a:lnSpc>
                <a:spcPts val="1255"/>
              </a:lnSpc>
              <a:spcBef>
                <a:spcPts val="315"/>
              </a:spcBef>
            </a:pPr>
            <a:r>
              <a:rPr sz="1500" spc="10" baseline="-900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3</a:t>
            </a:r>
            <a:r>
              <a:rPr sz="900" spc="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                       </a:t>
            </a:r>
            <a:r>
              <a:rPr sz="10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安徽                 </a:t>
            </a:r>
            <a:r>
              <a:rPr sz="1600" spc="0" baseline="40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湖北</a:t>
            </a:r>
            <a:r>
              <a:rPr sz="10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                        </a:t>
            </a:r>
            <a:r>
              <a:rPr sz="1500" spc="0" baseline="40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hlinkClick r:id="rId5" action="ppaction://hlinksldjump?num=2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2</a:t>
            </a:r>
            <a:endParaRPr lang="en-US" altLang="en-US" sz="975"/>
          </a:p>
          <a:p>
            <a:pPr algn="l" rtl="0" eaLnBrk="0">
              <a:lnSpc>
                <a:spcPct val="156000"/>
              </a:lnSpc>
            </a:pPr>
            <a:endParaRPr lang="en-US" altLang="en-US" sz="1000"/>
          </a:p>
          <a:p>
            <a:pPr marL="1478915" algn="l" rtl="0" eaLnBrk="0">
              <a:lnSpc>
                <a:spcPts val="1280"/>
              </a:lnSpc>
              <a:spcBef>
                <a:spcPts val="315"/>
              </a:spcBef>
            </a:pPr>
            <a:r>
              <a:rPr sz="1500" spc="10" baseline="-600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3</a:t>
            </a:r>
            <a:r>
              <a:rPr sz="900" spc="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                      </a:t>
            </a:r>
            <a:r>
              <a:rPr sz="90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1600" spc="0" baseline="-20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四川</a:t>
            </a:r>
            <a:r>
              <a:rPr sz="10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              </a:t>
            </a:r>
            <a:r>
              <a:rPr sz="1600" spc="0" baseline="40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山东</a:t>
            </a:r>
            <a:r>
              <a:rPr sz="10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              </a:t>
            </a:r>
            <a:r>
              <a:rPr sz="1500" spc="0" baseline="50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endParaRPr lang="en-US" altLang="en-US" sz="975"/>
          </a:p>
          <a:p>
            <a:pPr algn="l" rtl="0" eaLnBrk="0">
              <a:lnSpc>
                <a:spcPct val="155000"/>
              </a:lnSpc>
            </a:pPr>
            <a:endParaRPr lang="en-US" altLang="en-US" sz="1000"/>
          </a:p>
          <a:p>
            <a:pPr marL="1478915" algn="l" rtl="0" eaLnBrk="0">
              <a:lnSpc>
                <a:spcPts val="1295"/>
              </a:lnSpc>
              <a:spcBef>
                <a:spcPts val="315"/>
              </a:spcBef>
            </a:pPr>
            <a:r>
              <a:rPr sz="1500" spc="10" baseline="-200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3</a:t>
            </a:r>
            <a:r>
              <a:rPr sz="900" spc="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           </a:t>
            </a:r>
            <a:r>
              <a:rPr sz="90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         </a:t>
            </a:r>
            <a:r>
              <a:rPr sz="1600" spc="0" baseline="-20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重庆</a:t>
            </a:r>
            <a:r>
              <a:rPr sz="10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              </a:t>
            </a:r>
            <a:r>
              <a:rPr sz="1600" spc="0" baseline="50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安徽</a:t>
            </a:r>
            <a:r>
              <a:rPr sz="10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              </a:t>
            </a:r>
            <a:r>
              <a:rPr sz="1500" spc="0" baseline="90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endParaRPr lang="en-US" altLang="en-US" sz="975"/>
          </a:p>
          <a:p>
            <a:pPr algn="l" rtl="0" eaLnBrk="0">
              <a:lnSpc>
                <a:spcPct val="155000"/>
              </a:lnSpc>
            </a:pPr>
            <a:endParaRPr lang="en-US" altLang="en-US" sz="1000"/>
          </a:p>
          <a:p>
            <a:pPr marL="1666875" algn="l" rtl="0" eaLnBrk="0">
              <a:lnSpc>
                <a:spcPts val="1290"/>
              </a:lnSpc>
              <a:spcBef>
                <a:spcPts val="315"/>
              </a:spcBef>
            </a:pPr>
            <a:r>
              <a:rPr sz="900" spc="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2                    </a:t>
            </a:r>
            <a:r>
              <a:rPr sz="1600" spc="0" baseline="-20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广东</a:t>
            </a:r>
            <a:r>
              <a:rPr sz="10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              </a:t>
            </a:r>
            <a:r>
              <a:rPr sz="1600" spc="0" baseline="50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四川</a:t>
            </a:r>
            <a:r>
              <a:rPr sz="10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              </a:t>
            </a:r>
            <a:r>
              <a:rPr sz="1500" spc="0" baseline="80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endParaRPr lang="en-US" altLang="en-US" sz="975"/>
          </a:p>
          <a:p>
            <a:pPr algn="l" rtl="0" eaLnBrk="0">
              <a:lnSpc>
                <a:spcPct val="152000"/>
              </a:lnSpc>
            </a:pPr>
            <a:endParaRPr lang="en-US" altLang="en-US" sz="1000"/>
          </a:p>
          <a:p>
            <a:pPr marL="1666875" algn="l" rtl="0" eaLnBrk="0">
              <a:lnSpc>
                <a:spcPts val="1325"/>
              </a:lnSpc>
              <a:spcBef>
                <a:spcPts val="320"/>
              </a:spcBef>
            </a:pPr>
            <a:r>
              <a:rPr sz="900" spc="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2                    </a:t>
            </a:r>
            <a:r>
              <a:rPr sz="1600" spc="0" baseline="-40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湖北</a:t>
            </a:r>
            <a:r>
              <a:rPr sz="10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              </a:t>
            </a:r>
            <a:r>
              <a:rPr sz="1600" spc="0" baseline="60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重庆</a:t>
            </a:r>
            <a:r>
              <a:rPr sz="10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              </a:t>
            </a:r>
            <a:r>
              <a:rPr sz="1500" spc="0" baseline="130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endParaRPr lang="en-US" altLang="en-US" sz="975"/>
          </a:p>
          <a:p>
            <a:pPr algn="l" rtl="0" eaLnBrk="0">
              <a:lnSpc>
                <a:spcPct val="151000"/>
              </a:lnSpc>
            </a:pPr>
            <a:endParaRPr lang="en-US" altLang="en-US" sz="1000"/>
          </a:p>
          <a:p>
            <a:pPr marL="1666875" algn="l" rtl="0" eaLnBrk="0">
              <a:lnSpc>
                <a:spcPts val="1330"/>
              </a:lnSpc>
              <a:spcBef>
                <a:spcPts val="320"/>
              </a:spcBef>
            </a:pPr>
            <a:r>
              <a:rPr sz="900" spc="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2                    </a:t>
            </a:r>
            <a:r>
              <a:rPr sz="1600" spc="0" baseline="-50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辽宁</a:t>
            </a:r>
            <a:r>
              <a:rPr sz="10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              </a:t>
            </a:r>
            <a:r>
              <a:rPr sz="1600" spc="0" baseline="50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吉林</a:t>
            </a:r>
            <a:r>
              <a:rPr sz="10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              </a:t>
            </a:r>
            <a:r>
              <a:rPr sz="1500" spc="0" baseline="120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endParaRPr lang="en-US" altLang="en-US" sz="975"/>
          </a:p>
          <a:p>
            <a:pPr algn="l" rtl="0" eaLnBrk="0">
              <a:lnSpc>
                <a:spcPct val="117000"/>
              </a:lnSpc>
            </a:pPr>
            <a:endParaRPr lang="en-US" altLang="en-US" sz="1000"/>
          </a:p>
          <a:p>
            <a:pPr algn="l" rtl="0" eaLnBrk="0">
              <a:lnSpc>
                <a:spcPct val="118000"/>
              </a:lnSpc>
            </a:pPr>
            <a:endParaRPr lang="en-US" altLang="en-US" sz="1000"/>
          </a:p>
          <a:p>
            <a:pPr marL="12700" algn="l" rtl="0" eaLnBrk="0">
              <a:lnSpc>
                <a:spcPts val="1160"/>
              </a:lnSpc>
              <a:spcBef>
                <a:spcPts val="250"/>
              </a:spcBef>
            </a:pPr>
            <a:r>
              <a:rPr sz="800" spc="4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数据说明：  数据截至2023.12.31 ；  2023年早期融资事件数为</a:t>
            </a:r>
            <a:r>
              <a:rPr sz="800" spc="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B</a:t>
            </a:r>
            <a:r>
              <a:rPr sz="800" spc="4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轮前融资事件 ，新兴地区指除江苏、  上海、  广东、  浙江</a:t>
            </a:r>
            <a:r>
              <a:rPr sz="800" spc="2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、</a:t>
            </a:r>
            <a:r>
              <a:rPr sz="800" spc="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北京外的地区</a:t>
            </a:r>
            <a:endParaRPr lang="en-US" altLang="en-US" sz="800"/>
          </a:p>
          <a:p>
            <a:pPr marL="12700" algn="l" rtl="0" eaLnBrk="0">
              <a:lnSpc>
                <a:spcPts val="1160"/>
              </a:lnSpc>
              <a:spcBef>
                <a:spcPts val="120"/>
              </a:spcBef>
            </a:pPr>
            <a:r>
              <a:rPr sz="800" spc="9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数据来源：  医药魔方</a:t>
            </a:r>
            <a:r>
              <a:rPr sz="800" spc="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InvestGO</a:t>
            </a:r>
            <a:r>
              <a:rPr sz="800" spc="9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®数</a:t>
            </a:r>
            <a:r>
              <a:rPr sz="800" spc="8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据</a:t>
            </a:r>
            <a:r>
              <a:rPr sz="800" spc="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库</a:t>
            </a:r>
            <a:endParaRPr lang="en-US" altLang="en-US" sz="800"/>
          </a:p>
        </p:txBody>
      </p:sp>
      <p:sp>
        <p:nvSpPr>
          <p:cNvPr id="971" name="path"/>
          <p:cNvSpPr/>
          <p:nvPr/>
        </p:nvSpPr>
        <p:spPr>
          <a:xfrm>
            <a:off x="3856842" y="5896787"/>
            <a:ext cx="345998" cy="241490"/>
          </a:xfrm>
          <a:custGeom>
            <a:rect l="0" t="0" r="0" b="0"/>
            <a:pathLst>
              <a:path w="544" h="380">
                <a:moveTo>
                  <a:pt x="0" y="0"/>
                </a:moveTo>
                <a:lnTo>
                  <a:pt x="544" y="0"/>
                </a:lnTo>
                <a:lnTo>
                  <a:pt x="544" y="380"/>
                </a:lnTo>
                <a:lnTo>
                  <a:pt x="0" y="380"/>
                </a:lnTo>
                <a:lnTo>
                  <a:pt x="0" y="0"/>
                </a:lnTo>
                <a:close/>
              </a:path>
            </a:pathLst>
          </a:custGeom>
          <a:solidFill>
            <a:srgbClr val="6F8DB9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72" name="path"/>
          <p:cNvSpPr/>
          <p:nvPr/>
        </p:nvSpPr>
        <p:spPr>
          <a:xfrm>
            <a:off x="3856842" y="5462104"/>
            <a:ext cx="345998" cy="241490"/>
          </a:xfrm>
          <a:custGeom>
            <a:rect l="0" t="0" r="0" b="0"/>
            <a:pathLst>
              <a:path w="544" h="380">
                <a:moveTo>
                  <a:pt x="0" y="0"/>
                </a:moveTo>
                <a:lnTo>
                  <a:pt x="544" y="0"/>
                </a:lnTo>
                <a:lnTo>
                  <a:pt x="544" y="380"/>
                </a:lnTo>
                <a:lnTo>
                  <a:pt x="0" y="380"/>
                </a:lnTo>
                <a:lnTo>
                  <a:pt x="0" y="0"/>
                </a:lnTo>
                <a:close/>
              </a:path>
            </a:pathLst>
          </a:custGeom>
          <a:solidFill>
            <a:srgbClr val="6F8DB9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73" name="path"/>
          <p:cNvSpPr/>
          <p:nvPr/>
        </p:nvSpPr>
        <p:spPr>
          <a:xfrm>
            <a:off x="3856842" y="5027421"/>
            <a:ext cx="345998" cy="241490"/>
          </a:xfrm>
          <a:custGeom>
            <a:rect l="0" t="0" r="0" b="0"/>
            <a:pathLst>
              <a:path w="544" h="380">
                <a:moveTo>
                  <a:pt x="0" y="0"/>
                </a:moveTo>
                <a:lnTo>
                  <a:pt x="544" y="0"/>
                </a:lnTo>
                <a:lnTo>
                  <a:pt x="544" y="380"/>
                </a:lnTo>
                <a:lnTo>
                  <a:pt x="0" y="380"/>
                </a:lnTo>
                <a:lnTo>
                  <a:pt x="0" y="0"/>
                </a:lnTo>
                <a:close/>
              </a:path>
            </a:pathLst>
          </a:custGeom>
          <a:solidFill>
            <a:srgbClr val="6F8DB9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74" name="path"/>
          <p:cNvSpPr/>
          <p:nvPr/>
        </p:nvSpPr>
        <p:spPr>
          <a:xfrm>
            <a:off x="3857000" y="4592751"/>
            <a:ext cx="345998" cy="241490"/>
          </a:xfrm>
          <a:custGeom>
            <a:rect l="0" t="0" r="0" b="0"/>
            <a:pathLst>
              <a:path w="544" h="380">
                <a:moveTo>
                  <a:pt x="0" y="0"/>
                </a:moveTo>
                <a:lnTo>
                  <a:pt x="544" y="0"/>
                </a:lnTo>
                <a:lnTo>
                  <a:pt x="544" y="380"/>
                </a:lnTo>
                <a:lnTo>
                  <a:pt x="0" y="380"/>
                </a:lnTo>
                <a:lnTo>
                  <a:pt x="0" y="0"/>
                </a:lnTo>
                <a:close/>
              </a:path>
            </a:pathLst>
          </a:custGeom>
          <a:solidFill>
            <a:srgbClr val="6F8DB9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75" name="path"/>
          <p:cNvSpPr/>
          <p:nvPr/>
        </p:nvSpPr>
        <p:spPr>
          <a:xfrm>
            <a:off x="3870969" y="4158068"/>
            <a:ext cx="345998" cy="241490"/>
          </a:xfrm>
          <a:custGeom>
            <a:rect l="0" t="0" r="0" b="0"/>
            <a:pathLst>
              <a:path w="544" h="380">
                <a:moveTo>
                  <a:pt x="0" y="0"/>
                </a:moveTo>
                <a:lnTo>
                  <a:pt x="544" y="0"/>
                </a:lnTo>
                <a:lnTo>
                  <a:pt x="544" y="380"/>
                </a:lnTo>
                <a:lnTo>
                  <a:pt x="0" y="380"/>
                </a:lnTo>
                <a:lnTo>
                  <a:pt x="0" y="0"/>
                </a:lnTo>
                <a:close/>
              </a:path>
            </a:pathLst>
          </a:custGeom>
          <a:solidFill>
            <a:srgbClr val="6F8DB9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76" name="path"/>
          <p:cNvSpPr/>
          <p:nvPr/>
        </p:nvSpPr>
        <p:spPr>
          <a:xfrm>
            <a:off x="3862080" y="3723385"/>
            <a:ext cx="691997" cy="241490"/>
          </a:xfrm>
          <a:custGeom>
            <a:rect l="0" t="0" r="0" b="0"/>
            <a:pathLst>
              <a:path w="1089" h="380">
                <a:moveTo>
                  <a:pt x="0" y="0"/>
                </a:moveTo>
                <a:lnTo>
                  <a:pt x="1089" y="0"/>
                </a:lnTo>
                <a:lnTo>
                  <a:pt x="1089" y="380"/>
                </a:lnTo>
                <a:lnTo>
                  <a:pt x="0" y="380"/>
                </a:lnTo>
                <a:lnTo>
                  <a:pt x="0" y="0"/>
                </a:lnTo>
                <a:close/>
              </a:path>
            </a:pathLst>
          </a:custGeom>
          <a:solidFill>
            <a:srgbClr val="6F8DB9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77" name="path"/>
          <p:cNvSpPr/>
          <p:nvPr/>
        </p:nvSpPr>
        <p:spPr>
          <a:xfrm>
            <a:off x="3869700" y="3288702"/>
            <a:ext cx="1037996" cy="241490"/>
          </a:xfrm>
          <a:custGeom>
            <a:rect l="0" t="0" r="0" b="0"/>
            <a:pathLst>
              <a:path w="1634" h="380">
                <a:moveTo>
                  <a:pt x="0" y="0"/>
                </a:moveTo>
                <a:lnTo>
                  <a:pt x="1634" y="0"/>
                </a:lnTo>
                <a:lnTo>
                  <a:pt x="1634" y="380"/>
                </a:lnTo>
                <a:lnTo>
                  <a:pt x="0" y="380"/>
                </a:lnTo>
                <a:lnTo>
                  <a:pt x="0" y="0"/>
                </a:lnTo>
                <a:close/>
              </a:path>
            </a:pathLst>
          </a:custGeom>
          <a:solidFill>
            <a:srgbClr val="6F8DB9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78" name="path"/>
          <p:cNvSpPr/>
          <p:nvPr/>
        </p:nvSpPr>
        <p:spPr>
          <a:xfrm>
            <a:off x="3874556" y="2854020"/>
            <a:ext cx="1383994" cy="241490"/>
          </a:xfrm>
          <a:custGeom>
            <a:rect l="0" t="0" r="0" b="0"/>
            <a:pathLst>
              <a:path w="2179" h="380">
                <a:moveTo>
                  <a:pt x="0" y="0"/>
                </a:moveTo>
                <a:lnTo>
                  <a:pt x="2179" y="0"/>
                </a:lnTo>
                <a:lnTo>
                  <a:pt x="2179" y="380"/>
                </a:lnTo>
                <a:lnTo>
                  <a:pt x="0" y="380"/>
                </a:lnTo>
                <a:lnTo>
                  <a:pt x="0" y="0"/>
                </a:lnTo>
                <a:close/>
              </a:path>
            </a:pathLst>
          </a:custGeom>
          <a:solidFill>
            <a:srgbClr val="6F8DB9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79" name="path"/>
          <p:cNvSpPr/>
          <p:nvPr/>
        </p:nvSpPr>
        <p:spPr>
          <a:xfrm>
            <a:off x="3885319" y="2419350"/>
            <a:ext cx="1383994" cy="241490"/>
          </a:xfrm>
          <a:custGeom>
            <a:rect l="0" t="0" r="0" b="0"/>
            <a:pathLst>
              <a:path w="2179" h="380">
                <a:moveTo>
                  <a:pt x="0" y="0"/>
                </a:moveTo>
                <a:lnTo>
                  <a:pt x="2179" y="0"/>
                </a:lnTo>
                <a:lnTo>
                  <a:pt x="2179" y="380"/>
                </a:lnTo>
                <a:lnTo>
                  <a:pt x="0" y="380"/>
                </a:lnTo>
                <a:lnTo>
                  <a:pt x="0" y="0"/>
                </a:lnTo>
                <a:close/>
              </a:path>
            </a:pathLst>
          </a:custGeom>
          <a:solidFill>
            <a:srgbClr val="6F8DB9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80" name="path"/>
          <p:cNvSpPr/>
          <p:nvPr/>
        </p:nvSpPr>
        <p:spPr>
          <a:xfrm>
            <a:off x="3885638" y="1984667"/>
            <a:ext cx="1383994" cy="241490"/>
          </a:xfrm>
          <a:custGeom>
            <a:rect l="0" t="0" r="0" b="0"/>
            <a:pathLst>
              <a:path w="2179" h="380">
                <a:moveTo>
                  <a:pt x="0" y="0"/>
                </a:moveTo>
                <a:lnTo>
                  <a:pt x="2179" y="0"/>
                </a:lnTo>
                <a:lnTo>
                  <a:pt x="2179" y="380"/>
                </a:lnTo>
                <a:lnTo>
                  <a:pt x="0" y="380"/>
                </a:lnTo>
                <a:lnTo>
                  <a:pt x="0" y="0"/>
                </a:lnTo>
                <a:close/>
              </a:path>
            </a:pathLst>
          </a:custGeom>
          <a:solidFill>
            <a:srgbClr val="6F8DB9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81" name="path"/>
          <p:cNvSpPr/>
          <p:nvPr/>
        </p:nvSpPr>
        <p:spPr>
          <a:xfrm>
            <a:off x="3872120" y="1549984"/>
            <a:ext cx="1729994" cy="241490"/>
          </a:xfrm>
          <a:custGeom>
            <a:rect l="0" t="0" r="0" b="0"/>
            <a:pathLst>
              <a:path w="2724" h="380">
                <a:moveTo>
                  <a:pt x="0" y="0"/>
                </a:moveTo>
                <a:lnTo>
                  <a:pt x="2724" y="0"/>
                </a:lnTo>
                <a:lnTo>
                  <a:pt x="2724" y="380"/>
                </a:lnTo>
                <a:lnTo>
                  <a:pt x="0" y="380"/>
                </a:lnTo>
                <a:lnTo>
                  <a:pt x="0" y="0"/>
                </a:lnTo>
                <a:close/>
              </a:path>
            </a:pathLst>
          </a:custGeom>
          <a:solidFill>
            <a:srgbClr val="6F8DB9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aphicFrame>
        <p:nvGraphicFramePr>
          <p:cNvPr id="982" name="table 982"/>
          <p:cNvGraphicFramePr>
            <a:graphicFrameLocks noGrp="1"/>
          </p:cNvGraphicFramePr>
          <p:nvPr/>
        </p:nvGraphicFramePr>
        <p:xfrm>
          <a:off x="6865391" y="1503654"/>
          <a:ext cx="4603115" cy="3768725"/>
        </p:xfrm>
        <a:graphic>
          <a:graphicData uri="http://schemas.openxmlformats.org/drawingml/2006/table">
            <a:tbl>
              <a:tblPr/>
              <a:tblGrid>
                <a:gridCol w="598805"/>
                <a:gridCol w="591184"/>
                <a:gridCol w="1097280"/>
                <a:gridCol w="1155065"/>
                <a:gridCol w="1160780"/>
              </a:tblGrid>
              <a:tr h="63245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62000"/>
                        </a:lnSpc>
                      </a:pPr>
                      <a:endParaRPr lang="en-US" altLang="en-US" sz="1000"/>
                    </a:p>
                    <a:p>
                      <a:pPr marL="152400" algn="l" rtl="0" eaLnBrk="0">
                        <a:lnSpc>
                          <a:spcPct val="98000"/>
                        </a:lnSpc>
                        <a:spcBef>
                          <a:spcPts val="5"/>
                        </a:spcBef>
                      </a:pPr>
                      <a:r>
                        <a:rPr sz="1100" spc="100">
                          <a:ln w="3175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排</a:t>
                      </a:r>
                      <a:r>
                        <a:rPr sz="1100" spc="80">
                          <a:ln w="3175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名</a:t>
                      </a:r>
                      <a:endParaRPr lang="en-US" altLang="en-US" sz="11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570A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62000"/>
                        </a:lnSpc>
                      </a:pPr>
                      <a:endParaRPr lang="en-US" altLang="en-US" sz="1000"/>
                    </a:p>
                    <a:p>
                      <a:pPr marL="146050" algn="l" rtl="0" eaLnBrk="0">
                        <a:lnSpc>
                          <a:spcPct val="99000"/>
                        </a:lnSpc>
                        <a:spcBef>
                          <a:spcPts val="5"/>
                        </a:spcBef>
                      </a:pPr>
                      <a:r>
                        <a:rPr sz="1100" spc="100">
                          <a:ln w="3175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地</a:t>
                      </a:r>
                      <a:r>
                        <a:rPr sz="1100" spc="80">
                          <a:ln w="3175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区</a:t>
                      </a:r>
                      <a:endParaRPr lang="en-US" altLang="en-US" sz="11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570A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en-US" altLang="en-US" sz="800"/>
                    </a:p>
                    <a:p>
                      <a:pPr marL="173355" indent="-17780" algn="l" rtl="0" eaLnBrk="0">
                        <a:lnSpc>
                          <a:spcPct val="112000"/>
                        </a:lnSpc>
                        <a:spcBef>
                          <a:spcPct val="0"/>
                        </a:spcBef>
                      </a:pPr>
                      <a:r>
                        <a:rPr sz="1100" b="1" spc="70">
                          <a:solidFill>
                            <a:srgbClr val="FFFFF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2023</a:t>
                      </a:r>
                      <a:r>
                        <a:rPr sz="1100" spc="70">
                          <a:ln w="3175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年早</a:t>
                      </a:r>
                      <a:r>
                        <a:rPr sz="1100" spc="60">
                          <a:ln w="3175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期</a:t>
                      </a:r>
                      <a:r>
                        <a:rPr sz="1100" spc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  </a:t>
                      </a:r>
                      <a:r>
                        <a:rPr sz="1100" spc="100">
                          <a:ln w="3175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融资事件</a:t>
                      </a:r>
                      <a:r>
                        <a:rPr sz="1100" spc="50">
                          <a:ln w="3175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数</a:t>
                      </a:r>
                      <a:endParaRPr lang="en-US" altLang="en-US" sz="11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570A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en-US" altLang="en-US" sz="800"/>
                    </a:p>
                    <a:p>
                      <a:pPr marL="123825" indent="-635" algn="l" rtl="0" eaLnBrk="0">
                        <a:lnSpc>
                          <a:spcPct val="112000"/>
                        </a:lnSpc>
                        <a:spcBef>
                          <a:spcPct val="0"/>
                        </a:spcBef>
                      </a:pPr>
                      <a:r>
                        <a:rPr sz="1100" spc="100">
                          <a:ln w="3175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地区早期融</a:t>
                      </a:r>
                      <a:r>
                        <a:rPr sz="1100" spc="80">
                          <a:ln w="3175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资</a:t>
                      </a:r>
                      <a:r>
                        <a:rPr sz="1100" spc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  </a:t>
                      </a:r>
                      <a:r>
                        <a:rPr sz="1100" spc="100">
                          <a:ln w="3175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事件平均降</a:t>
                      </a:r>
                      <a:r>
                        <a:rPr sz="1100" spc="70">
                          <a:ln w="3175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幅</a:t>
                      </a:r>
                      <a:endParaRPr lang="en-US" altLang="en-US" sz="11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570A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en-US" altLang="en-US" sz="800"/>
                    </a:p>
                    <a:p>
                      <a:pPr marL="123825" indent="5715" algn="l" rtl="0" eaLnBrk="0">
                        <a:lnSpc>
                          <a:spcPct val="112000"/>
                        </a:lnSpc>
                        <a:spcBef>
                          <a:spcPct val="0"/>
                        </a:spcBef>
                      </a:pPr>
                      <a:r>
                        <a:rPr sz="1100" spc="90">
                          <a:ln w="3175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国内早期融</a:t>
                      </a:r>
                      <a:r>
                        <a:rPr sz="1100" spc="80">
                          <a:ln w="3175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资</a:t>
                      </a:r>
                      <a:r>
                        <a:rPr sz="1100" spc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  </a:t>
                      </a:r>
                      <a:r>
                        <a:rPr sz="1100" spc="100">
                          <a:ln w="3175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事件平均降</a:t>
                      </a:r>
                      <a:r>
                        <a:rPr sz="1100" spc="70">
                          <a:ln w="3175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幅</a:t>
                      </a:r>
                      <a:endParaRPr lang="en-US" altLang="en-US" sz="11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570A4"/>
                    </a:solidFill>
                  </a:tcPr>
                </a:tc>
              </a:tr>
              <a:tr h="62610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67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8000"/>
                        </a:lnSpc>
                      </a:pPr>
                      <a:endParaRPr lang="en-US" altLang="en-US" sz="100"/>
                    </a:p>
                    <a:p>
                      <a:pPr marL="276860" algn="l" rtl="0" eaLnBrk="0">
                        <a:lnSpc>
                          <a:spcPct val="86000"/>
                        </a:lnSpc>
                      </a:pPr>
                      <a:r>
                        <a:rPr sz="11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1</a:t>
                      </a:r>
                      <a:endParaRPr lang="en-US" altLang="en-US" sz="11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73C0DB"/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61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7000"/>
                        </a:lnSpc>
                      </a:pPr>
                      <a:endParaRPr lang="en-US" altLang="en-US" sz="100"/>
                    </a:p>
                    <a:p>
                      <a:pPr marL="157480" algn="l" rtl="0" eaLnBrk="0">
                        <a:lnSpc>
                          <a:spcPct val="97000"/>
                        </a:lnSpc>
                      </a:pPr>
                      <a:r>
                        <a:rPr sz="110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四</a:t>
                      </a:r>
                      <a:r>
                        <a:rPr sz="110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川</a:t>
                      </a:r>
                      <a:endParaRPr lang="en-US" altLang="en-US" sz="11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73C0DB"/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67000"/>
                        </a:lnSpc>
                      </a:pPr>
                      <a:endParaRPr lang="en-US" altLang="en-US" sz="1000"/>
                    </a:p>
                    <a:p>
                      <a:pPr marL="470535" algn="l" rtl="0" eaLnBrk="0">
                        <a:lnSpc>
                          <a:spcPct val="91000"/>
                        </a:lnSpc>
                        <a:spcBef>
                          <a:spcPts val="5"/>
                        </a:spcBef>
                      </a:pPr>
                      <a:r>
                        <a:rPr sz="110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3</a:t>
                      </a:r>
                      <a:r>
                        <a:rPr sz="110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2</a:t>
                      </a:r>
                      <a:endParaRPr lang="en-US" altLang="en-US" sz="11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73C0DB"/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9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6000"/>
                        </a:lnSpc>
                      </a:pPr>
                      <a:endParaRPr lang="en-US" altLang="en-US" sz="100"/>
                    </a:p>
                    <a:p>
                      <a:pPr marL="466725" algn="l" rtl="0" eaLnBrk="0">
                        <a:lnSpc>
                          <a:spcPts val="1580"/>
                        </a:lnSpc>
                      </a:pPr>
                      <a:r>
                        <a:rPr sz="1100" spc="10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9</a:t>
                      </a:r>
                      <a:r>
                        <a:rPr sz="1100" spc="8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%</a:t>
                      </a:r>
                      <a:endParaRPr lang="en-US" altLang="en-US" sz="11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73C0DB"/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</a:tcPr>
                </a:tc>
                <a:tc rowSpan="5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en-US" altLang="en-US" sz="1000"/>
                    </a:p>
                    <a:p>
                      <a:pPr marL="424180" algn="l" rtl="0" eaLnBrk="0">
                        <a:lnSpc>
                          <a:spcPts val="1580"/>
                        </a:lnSpc>
                        <a:spcBef>
                          <a:spcPts val="5"/>
                        </a:spcBef>
                      </a:pPr>
                      <a:r>
                        <a:rPr sz="1100" spc="8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34</a:t>
                      </a:r>
                      <a:r>
                        <a:rPr sz="1100" spc="7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%</a:t>
                      </a:r>
                      <a:endParaRPr lang="en-US" altLang="en-US" sz="11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73C0DB"/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2610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65000"/>
                        </a:lnSpc>
                      </a:pPr>
                      <a:endParaRPr lang="en-US" altLang="en-US" sz="1000"/>
                    </a:p>
                    <a:p>
                      <a:pPr marL="266700" algn="l" rtl="0" eaLnBrk="0">
                        <a:lnSpc>
                          <a:spcPct val="91000"/>
                        </a:lnSpc>
                        <a:spcBef>
                          <a:spcPts val="5"/>
                        </a:spcBef>
                      </a:pPr>
                      <a:r>
                        <a:rPr sz="11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2</a:t>
                      </a:r>
                      <a:endParaRPr lang="en-US" altLang="en-US" sz="11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73C0DB"/>
                      </a:solidFill>
                      <a:prstDash val="dash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73C0DB"/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60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6000"/>
                        </a:lnSpc>
                      </a:pPr>
                      <a:endParaRPr lang="en-US" altLang="en-US" sz="100"/>
                    </a:p>
                    <a:p>
                      <a:pPr marL="158750" algn="l" rtl="0" eaLnBrk="0">
                        <a:lnSpc>
                          <a:spcPct val="98000"/>
                        </a:lnSpc>
                      </a:pPr>
                      <a:r>
                        <a:rPr sz="110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山</a:t>
                      </a:r>
                      <a:r>
                        <a:rPr sz="110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东</a:t>
                      </a:r>
                      <a:endParaRPr lang="en-US" altLang="en-US" sz="11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73C0DB"/>
                      </a:solidFill>
                      <a:prstDash val="dash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73C0DB"/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67000"/>
                        </a:lnSpc>
                      </a:pPr>
                      <a:endParaRPr lang="en-US" altLang="en-US" sz="1000"/>
                    </a:p>
                    <a:p>
                      <a:pPr marL="470535" algn="l" rtl="0" eaLnBrk="0">
                        <a:lnSpc>
                          <a:spcPct val="91000"/>
                        </a:lnSpc>
                        <a:spcBef>
                          <a:spcPts val="5"/>
                        </a:spcBef>
                      </a:pPr>
                      <a:r>
                        <a:rPr sz="110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3</a:t>
                      </a:r>
                      <a:r>
                        <a:rPr sz="110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0</a:t>
                      </a:r>
                      <a:endParaRPr lang="en-US" altLang="en-US" sz="11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73C0DB"/>
                      </a:solidFill>
                      <a:prstDash val="dash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73C0DB"/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9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6000"/>
                        </a:lnSpc>
                      </a:pPr>
                      <a:endParaRPr lang="en-US" altLang="en-US" sz="100"/>
                    </a:p>
                    <a:p>
                      <a:pPr marL="427355" algn="l" rtl="0" eaLnBrk="0">
                        <a:lnSpc>
                          <a:spcPts val="1580"/>
                        </a:lnSpc>
                      </a:pPr>
                      <a:r>
                        <a:rPr sz="1100" spc="8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17</a:t>
                      </a:r>
                      <a:r>
                        <a:rPr sz="1100" spc="5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%</a:t>
                      </a:r>
                      <a:endParaRPr lang="en-US" altLang="en-US" sz="11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73C0DB"/>
                      </a:solidFill>
                      <a:prstDash val="dash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73C0DB"/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73C0DB"/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2610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65000"/>
                        </a:lnSpc>
                      </a:pPr>
                      <a:endParaRPr lang="en-US" altLang="en-US" sz="1000"/>
                    </a:p>
                    <a:p>
                      <a:pPr marL="268605" algn="l" rtl="0" eaLnBrk="0">
                        <a:lnSpc>
                          <a:spcPct val="91000"/>
                        </a:lnSpc>
                        <a:spcBef>
                          <a:spcPts val="5"/>
                        </a:spcBef>
                      </a:pPr>
                      <a:r>
                        <a:rPr sz="11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3</a:t>
                      </a:r>
                      <a:endParaRPr lang="en-US" altLang="en-US" sz="11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73C0DB"/>
                      </a:solidFill>
                      <a:prstDash val="dash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73C0DB"/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59000"/>
                        </a:lnSpc>
                      </a:pPr>
                      <a:endParaRPr lang="en-US" altLang="en-US" sz="1000"/>
                    </a:p>
                    <a:p>
                      <a:pPr marL="146050" algn="l" rtl="0" eaLnBrk="0">
                        <a:lnSpc>
                          <a:spcPct val="99000"/>
                        </a:lnSpc>
                        <a:spcBef>
                          <a:spcPts val="5"/>
                        </a:spcBef>
                      </a:pPr>
                      <a:r>
                        <a:rPr sz="110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安</a:t>
                      </a:r>
                      <a:r>
                        <a:rPr sz="1100" spc="8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徽</a:t>
                      </a:r>
                      <a:endParaRPr lang="en-US" altLang="en-US" sz="11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73C0DB"/>
                      </a:solidFill>
                      <a:prstDash val="dash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73C0DB"/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67000"/>
                        </a:lnSpc>
                      </a:pPr>
                      <a:endParaRPr lang="en-US" altLang="en-US" sz="1000"/>
                    </a:p>
                    <a:p>
                      <a:pPr marL="475615" algn="l" rtl="0" eaLnBrk="0">
                        <a:lnSpc>
                          <a:spcPct val="91000"/>
                        </a:lnSpc>
                        <a:spcBef>
                          <a:spcPts val="5"/>
                        </a:spcBef>
                      </a:pPr>
                      <a:r>
                        <a:rPr sz="110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1</a:t>
                      </a:r>
                      <a:r>
                        <a:rPr sz="11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7</a:t>
                      </a:r>
                      <a:endParaRPr lang="en-US" altLang="en-US" sz="11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73C0DB"/>
                      </a:solidFill>
                      <a:prstDash val="dash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73C0DB"/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9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6000"/>
                        </a:lnSpc>
                      </a:pPr>
                      <a:endParaRPr lang="en-US" altLang="en-US" sz="100"/>
                    </a:p>
                    <a:p>
                      <a:pPr marL="427355" algn="l" rtl="0" eaLnBrk="0">
                        <a:lnSpc>
                          <a:spcPts val="1580"/>
                        </a:lnSpc>
                      </a:pPr>
                      <a:r>
                        <a:rPr sz="1100" spc="8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19</a:t>
                      </a:r>
                      <a:r>
                        <a:rPr sz="1100" spc="5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%</a:t>
                      </a:r>
                      <a:endParaRPr lang="en-US" altLang="en-US" sz="11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73C0DB"/>
                      </a:solidFill>
                      <a:prstDash val="dash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73C0DB"/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73C0DB"/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2547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66000"/>
                        </a:lnSpc>
                      </a:pPr>
                      <a:endParaRPr lang="en-US" altLang="en-US" sz="1000"/>
                    </a:p>
                    <a:p>
                      <a:pPr marL="259080" algn="l" rtl="0" eaLnBrk="0">
                        <a:lnSpc>
                          <a:spcPct val="90000"/>
                        </a:lnSpc>
                        <a:spcBef>
                          <a:spcPts val="5"/>
                        </a:spcBef>
                      </a:pPr>
                      <a:r>
                        <a:rPr sz="110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4</a:t>
                      </a:r>
                      <a:endParaRPr lang="en-US" altLang="en-US" sz="11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73C0DB"/>
                      </a:solidFill>
                      <a:prstDash val="dash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73C0DB"/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61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7000"/>
                        </a:lnSpc>
                      </a:pPr>
                      <a:endParaRPr lang="en-US" altLang="en-US" sz="100"/>
                    </a:p>
                    <a:p>
                      <a:pPr marL="152400" algn="l" rtl="0" eaLnBrk="0">
                        <a:lnSpc>
                          <a:spcPct val="97000"/>
                        </a:lnSpc>
                      </a:pPr>
                      <a:r>
                        <a:rPr sz="110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陕</a:t>
                      </a:r>
                      <a:r>
                        <a:rPr sz="110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西</a:t>
                      </a:r>
                      <a:endParaRPr lang="en-US" altLang="en-US" sz="11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73C0DB"/>
                      </a:solidFill>
                      <a:prstDash val="dash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73C0DB"/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67000"/>
                        </a:lnSpc>
                      </a:pPr>
                      <a:endParaRPr lang="en-US" altLang="en-US" sz="1000"/>
                    </a:p>
                    <a:p>
                      <a:pPr marL="475615" algn="l" rtl="0" eaLnBrk="0">
                        <a:lnSpc>
                          <a:spcPct val="91000"/>
                        </a:lnSpc>
                        <a:spcBef>
                          <a:spcPts val="5"/>
                        </a:spcBef>
                      </a:pPr>
                      <a:r>
                        <a:rPr sz="110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1</a:t>
                      </a:r>
                      <a:r>
                        <a:rPr sz="110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1</a:t>
                      </a:r>
                      <a:endParaRPr lang="en-US" altLang="en-US" sz="11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73C0DB"/>
                      </a:solidFill>
                      <a:prstDash val="dash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73C0DB"/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9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6000"/>
                        </a:lnSpc>
                      </a:pPr>
                      <a:endParaRPr lang="en-US" altLang="en-US" sz="100"/>
                    </a:p>
                    <a:p>
                      <a:pPr marL="421005" algn="l" rtl="0" eaLnBrk="0">
                        <a:lnSpc>
                          <a:spcPts val="1580"/>
                        </a:lnSpc>
                      </a:pPr>
                      <a:r>
                        <a:rPr sz="1100" spc="9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27</a:t>
                      </a:r>
                      <a:r>
                        <a:rPr sz="1100" spc="8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%</a:t>
                      </a:r>
                      <a:endParaRPr lang="en-US" altLang="en-US" sz="11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73C0DB"/>
                      </a:solidFill>
                      <a:prstDash val="dash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73C0DB"/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73C0DB"/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32459"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62000"/>
                        </a:lnSpc>
                      </a:pPr>
                      <a:endParaRPr lang="en-US" altLang="en-US" sz="1000"/>
                    </a:p>
                    <a:p>
                      <a:pPr marL="270510" algn="l" rtl="0" eaLnBrk="0">
                        <a:lnSpc>
                          <a:spcPct val="97000"/>
                        </a:lnSpc>
                        <a:spcBef>
                          <a:spcPct val="0"/>
                        </a:spcBef>
                      </a:pPr>
                      <a:r>
                        <a:rPr sz="110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5         湖</a:t>
                      </a:r>
                      <a:r>
                        <a:rPr sz="11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北</a:t>
                      </a:r>
                      <a:endParaRPr lang="en-US" altLang="en-US" sz="1100"/>
                    </a:p>
                  </a:txBody>
                  <a:tcPr marL="0" marR="0" marT="0" marB="0">
                    <a:lnL w="12700" cap="flat" cmpd="sng" algn="ctr">
                      <a:solidFill>
                        <a:srgbClr val="73C0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3175" cap="flat" cmpd="sng" algn="ctr">
                      <a:solidFill>
                        <a:srgbClr val="73C0DB"/>
                      </a:solidFill>
                      <a:prstDash val="dash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73C0DB"/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 cap="flat" cmpd="sng" algn="ctr">
                      <a:solidFill>
                        <a:srgbClr val="73C0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3175" cap="flat" cmpd="sng" algn="ctr">
                      <a:solidFill>
                        <a:srgbClr val="73C0DB"/>
                      </a:solidFill>
                      <a:prstDash val="dash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73C0DB"/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67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8000"/>
                        </a:lnSpc>
                      </a:pPr>
                      <a:endParaRPr lang="en-US" altLang="en-US" sz="100"/>
                    </a:p>
                    <a:p>
                      <a:pPr marL="475615" algn="l" rtl="0" eaLnBrk="0">
                        <a:lnSpc>
                          <a:spcPct val="91000"/>
                        </a:lnSpc>
                      </a:pPr>
                      <a:r>
                        <a:rPr sz="110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1</a:t>
                      </a:r>
                      <a:r>
                        <a:rPr sz="11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3</a:t>
                      </a:r>
                      <a:endParaRPr lang="en-US" altLang="en-US" sz="11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3175" cap="flat" cmpd="sng" algn="ctr">
                      <a:solidFill>
                        <a:srgbClr val="73C0DB"/>
                      </a:solidFill>
                      <a:prstDash val="dash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73C0DB"/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0000"/>
                        </a:lnSpc>
                      </a:pPr>
                      <a:endParaRPr lang="en-US" altLang="en-US" sz="1000"/>
                    </a:p>
                    <a:p>
                      <a:pPr marL="424815" algn="l" rtl="0" eaLnBrk="0">
                        <a:lnSpc>
                          <a:spcPts val="1580"/>
                        </a:lnSpc>
                        <a:spcBef>
                          <a:spcPct val="0"/>
                        </a:spcBef>
                      </a:pPr>
                      <a:r>
                        <a:rPr sz="1100" spc="8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32</a:t>
                      </a:r>
                      <a:r>
                        <a:rPr sz="1100" spc="7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%</a:t>
                      </a:r>
                      <a:endParaRPr lang="en-US" altLang="en-US" sz="11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3175" cap="flat" cmpd="sng" algn="ctr">
                      <a:solidFill>
                        <a:srgbClr val="73C0DB"/>
                      </a:solidFill>
                      <a:prstDash val="dash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73C0DB"/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73C0DB"/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983" name="textbox 983"/>
          <p:cNvSpPr/>
          <p:nvPr/>
        </p:nvSpPr>
        <p:spPr>
          <a:xfrm>
            <a:off x="6939089" y="5467896"/>
            <a:ext cx="4336415" cy="10706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3000"/>
              </a:lnSpc>
            </a:pPr>
            <a:endParaRPr lang="en-US" altLang="en-US" sz="100"/>
          </a:p>
          <a:p>
            <a:pPr marL="287655" indent="-274955" algn="l" rtl="0" eaLnBrk="0">
              <a:lnSpc>
                <a:spcPct val="143000"/>
              </a:lnSpc>
            </a:pPr>
            <a:r>
              <a:rPr sz="1100" spc="0">
                <a:solidFill>
                  <a:srgbClr val="0570A4">
                    <a:alpha val="100000"/>
                  </a:srgbClr>
                </a:solidFill>
                <a:latin typeface="Wingdings" panose="05000000000000000000"/>
                <a:ea typeface="Wingdings" panose="05000000000000000000"/>
                <a:cs typeface="Wingdings" panose="05000000000000000000"/>
              </a:rPr>
              <a:t>n</a:t>
            </a:r>
            <a:r>
              <a:rPr sz="1100" spc="60">
                <a:solidFill>
                  <a:srgbClr val="0570A4">
                    <a:alpha val="100000"/>
                  </a:srgbClr>
                </a:solidFill>
                <a:latin typeface="Wingdings" panose="05000000000000000000"/>
                <a:ea typeface="Wingdings" panose="05000000000000000000"/>
                <a:cs typeface="Wingdings" panose="05000000000000000000"/>
              </a:rPr>
              <a:t> </a:t>
            </a:r>
            <a:r>
              <a:rPr sz="1100" spc="6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在医疗健康投融资持续低迷的情况下 ，  2023年国内医</a:t>
            </a:r>
            <a:r>
              <a:rPr sz="1100" spc="5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疗</a:t>
            </a:r>
            <a:r>
              <a:rPr sz="11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健    </a:t>
            </a:r>
            <a:r>
              <a:rPr sz="1100" spc="7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康领域早期融资事件数同比下降34% ，  新兴地区的</a:t>
            </a:r>
            <a:r>
              <a:rPr sz="1100" spc="3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早</a:t>
            </a:r>
            <a:r>
              <a:rPr sz="11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期融    </a:t>
            </a:r>
            <a:r>
              <a:rPr sz="1100" spc="1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资事件降幅低于国内平均降</a:t>
            </a:r>
            <a:r>
              <a:rPr sz="1100" spc="8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幅</a:t>
            </a:r>
            <a:r>
              <a:rPr sz="11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。</a:t>
            </a:r>
            <a:endParaRPr lang="en-US" altLang="en-US" sz="1100"/>
          </a:p>
          <a:p>
            <a:pPr algn="l" rtl="0" eaLnBrk="0">
              <a:lnSpc>
                <a:spcPct val="123000"/>
              </a:lnSpc>
            </a:pPr>
            <a:endParaRPr lang="en-US" altLang="en-US" sz="1000"/>
          </a:p>
          <a:p>
            <a:pPr algn="l" rtl="0" eaLnBrk="0">
              <a:lnSpc>
                <a:spcPct val="104000"/>
              </a:lnSpc>
            </a:pPr>
            <a:endParaRPr lang="en-US" altLang="en-US" sz="200"/>
          </a:p>
          <a:p>
            <a:pPr algn="r" rtl="0" eaLnBrk="0">
              <a:lnSpc>
                <a:spcPct val="86000"/>
              </a:lnSpc>
              <a:spcBef>
                <a:spcPct val="0"/>
              </a:spcBef>
            </a:pPr>
            <a:r>
              <a:rPr sz="800" spc="-50">
                <a:solidFill>
                  <a:srgbClr val="80808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r>
              <a:rPr sz="800" spc="-40">
                <a:solidFill>
                  <a:srgbClr val="80808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</a:t>
            </a:r>
            <a:endParaRPr lang="en-US" altLang="en-US" sz="800"/>
          </a:p>
        </p:txBody>
      </p:sp>
      <p:sp>
        <p:nvSpPr>
          <p:cNvPr id="984" name="textbox 984"/>
          <p:cNvSpPr/>
          <p:nvPr/>
        </p:nvSpPr>
        <p:spPr>
          <a:xfrm>
            <a:off x="398373" y="285356"/>
            <a:ext cx="8705850" cy="3543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000"/>
              </a:lnSpc>
            </a:pPr>
            <a:endParaRPr lang="en-US" altLang="en-US" sz="100"/>
          </a:p>
          <a:p>
            <a:pPr marL="12700" algn="l" rtl="0" eaLnBrk="0">
              <a:lnSpc>
                <a:spcPct val="94000"/>
              </a:lnSpc>
            </a:pPr>
            <a:r>
              <a:rPr sz="2300" spc="50">
                <a:ln w="6350" cap="flat" cmpd="sng">
                  <a:solidFill>
                    <a:srgbClr val="0570A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570A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浙江省</a:t>
            </a:r>
            <a:r>
              <a:rPr sz="2300" spc="0">
                <a:ln w="6350" cap="flat" cmpd="sng">
                  <a:solidFill>
                    <a:srgbClr val="0570A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570A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IPO</a:t>
            </a:r>
            <a:r>
              <a:rPr sz="2300" spc="50">
                <a:ln w="6350" cap="flat" cmpd="sng">
                  <a:solidFill>
                    <a:srgbClr val="0570A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570A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案例数位居榜首</a:t>
            </a:r>
            <a:r>
              <a:rPr sz="2300" spc="50">
                <a:solidFill>
                  <a:srgbClr val="0570A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2300" spc="50">
                <a:ln w="6350" cap="flat" cmpd="sng">
                  <a:solidFill>
                    <a:srgbClr val="0570A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570A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，</a:t>
            </a:r>
            <a:r>
              <a:rPr sz="2300" spc="50">
                <a:solidFill>
                  <a:srgbClr val="0570A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</a:t>
            </a:r>
            <a:r>
              <a:rPr sz="2300" spc="50">
                <a:ln w="6350" cap="flat" cmpd="sng">
                  <a:solidFill>
                    <a:srgbClr val="0570A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570A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四川省位居早期融资</a:t>
            </a:r>
            <a:r>
              <a:rPr sz="2300" spc="40">
                <a:ln w="6350" cap="flat" cmpd="sng">
                  <a:solidFill>
                    <a:srgbClr val="0570A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570A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新</a:t>
            </a:r>
            <a:r>
              <a:rPr sz="2300" spc="0">
                <a:ln w="6350" cap="flat" cmpd="sng">
                  <a:solidFill>
                    <a:srgbClr val="0570A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570A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兴地区TOP1</a:t>
            </a:r>
            <a:endParaRPr lang="en-US" altLang="en-US" sz="2300"/>
          </a:p>
        </p:txBody>
      </p:sp>
      <p:sp>
        <p:nvSpPr>
          <p:cNvPr id="985" name="textbox 985"/>
          <p:cNvSpPr/>
          <p:nvPr/>
        </p:nvSpPr>
        <p:spPr>
          <a:xfrm>
            <a:off x="1129131" y="921937"/>
            <a:ext cx="4658995" cy="4489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000"/>
              </a:lnSpc>
            </a:pPr>
            <a:endParaRPr lang="en-US" altLang="en-US" sz="100"/>
          </a:p>
          <a:p>
            <a:pPr marL="223520" algn="l" rtl="0" eaLnBrk="0">
              <a:lnSpc>
                <a:spcPct val="91000"/>
              </a:lnSpc>
            </a:pPr>
            <a:r>
              <a:rPr sz="1400" spc="2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2023年国内医疗健康</a:t>
            </a:r>
            <a:r>
              <a:rPr sz="1400" spc="1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领</a:t>
            </a:r>
            <a:r>
              <a:rPr sz="1400" spc="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域IPO和大额投融</a:t>
            </a:r>
            <a:endParaRPr lang="en-US" altLang="en-US" sz="1400"/>
          </a:p>
          <a:p>
            <a:pPr marL="12700" algn="l" rtl="0" eaLnBrk="0">
              <a:lnSpc>
                <a:spcPts val="1645"/>
              </a:lnSpc>
              <a:spcBef>
                <a:spcPts val="160"/>
              </a:spcBef>
            </a:pPr>
            <a:r>
              <a:rPr sz="11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IPO</a:t>
            </a:r>
            <a:r>
              <a:rPr sz="1100" spc="2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事件数                    </a:t>
            </a:r>
            <a:r>
              <a:rPr sz="2100" spc="20" baseline="1100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资事件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             </a:t>
            </a:r>
            <a:r>
              <a:rPr sz="1800" spc="20" baseline="-20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5亿元以上大</a:t>
            </a:r>
            <a:r>
              <a:rPr sz="1800" spc="10" baseline="-20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额</a:t>
            </a:r>
            <a:r>
              <a:rPr sz="1800" spc="0" baseline="-20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融资事件数</a:t>
            </a:r>
            <a:endParaRPr lang="en-US" altLang="en-US" sz="1170"/>
          </a:p>
        </p:txBody>
      </p:sp>
      <p:sp>
        <p:nvSpPr>
          <p:cNvPr id="986" name="textbox 986"/>
          <p:cNvSpPr/>
          <p:nvPr/>
        </p:nvSpPr>
        <p:spPr>
          <a:xfrm>
            <a:off x="7096424" y="1073511"/>
            <a:ext cx="3954145" cy="2197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000"/>
              </a:lnSpc>
            </a:pPr>
            <a:endParaRPr lang="en-US" altLang="en-US" sz="100"/>
          </a:p>
          <a:p>
            <a:pPr marL="12700" algn="l" rtl="0" eaLnBrk="0">
              <a:lnSpc>
                <a:spcPct val="91000"/>
              </a:lnSpc>
            </a:pPr>
            <a:r>
              <a:rPr sz="1400" spc="2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2023年国内医疗健康</a:t>
            </a:r>
            <a:r>
              <a:rPr sz="1400" spc="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领域早期融资新兴地区TOP5</a:t>
            </a:r>
            <a:endParaRPr lang="en-US" altLang="en-US" sz="1400"/>
          </a:p>
        </p:txBody>
      </p:sp>
      <p:sp>
        <p:nvSpPr>
          <p:cNvPr id="987" name="rect"/>
          <p:cNvSpPr/>
          <p:nvPr/>
        </p:nvSpPr>
        <p:spPr>
          <a:xfrm>
            <a:off x="574230" y="1581823"/>
            <a:ext cx="1707387" cy="241172"/>
          </a:xfrm>
          <a:prstGeom prst="rect">
            <a:avLst/>
          </a:prstGeom>
          <a:solidFill>
            <a:srgbClr val="C3CFE1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88" name="rect"/>
          <p:cNvSpPr/>
          <p:nvPr/>
        </p:nvSpPr>
        <p:spPr>
          <a:xfrm>
            <a:off x="1143355" y="2015934"/>
            <a:ext cx="1138262" cy="241173"/>
          </a:xfrm>
          <a:prstGeom prst="rect">
            <a:avLst/>
          </a:prstGeom>
          <a:solidFill>
            <a:srgbClr val="C3CFE1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89" name="rect"/>
          <p:cNvSpPr/>
          <p:nvPr/>
        </p:nvSpPr>
        <p:spPr>
          <a:xfrm>
            <a:off x="1333068" y="2450045"/>
            <a:ext cx="948550" cy="241172"/>
          </a:xfrm>
          <a:prstGeom prst="rect">
            <a:avLst/>
          </a:prstGeom>
          <a:solidFill>
            <a:srgbClr val="C3CFE1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90" name="rect"/>
          <p:cNvSpPr/>
          <p:nvPr/>
        </p:nvSpPr>
        <p:spPr>
          <a:xfrm>
            <a:off x="1522780" y="2884157"/>
            <a:ext cx="758837" cy="241172"/>
          </a:xfrm>
          <a:prstGeom prst="rect">
            <a:avLst/>
          </a:prstGeom>
          <a:solidFill>
            <a:srgbClr val="C3CFE1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91" name="rect"/>
          <p:cNvSpPr/>
          <p:nvPr/>
        </p:nvSpPr>
        <p:spPr>
          <a:xfrm>
            <a:off x="1712493" y="3318268"/>
            <a:ext cx="569125" cy="241172"/>
          </a:xfrm>
          <a:prstGeom prst="rect">
            <a:avLst/>
          </a:prstGeom>
          <a:solidFill>
            <a:srgbClr val="C3CFE1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92" name="rect"/>
          <p:cNvSpPr/>
          <p:nvPr/>
        </p:nvSpPr>
        <p:spPr>
          <a:xfrm>
            <a:off x="1712493" y="3752367"/>
            <a:ext cx="569125" cy="241172"/>
          </a:xfrm>
          <a:prstGeom prst="rect">
            <a:avLst/>
          </a:prstGeom>
          <a:solidFill>
            <a:srgbClr val="C3CFE1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93" name="rect"/>
          <p:cNvSpPr/>
          <p:nvPr/>
        </p:nvSpPr>
        <p:spPr>
          <a:xfrm>
            <a:off x="1712493" y="4186478"/>
            <a:ext cx="569125" cy="241172"/>
          </a:xfrm>
          <a:prstGeom prst="rect">
            <a:avLst/>
          </a:prstGeom>
          <a:solidFill>
            <a:srgbClr val="C3CFE1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94" name="rect"/>
          <p:cNvSpPr/>
          <p:nvPr/>
        </p:nvSpPr>
        <p:spPr>
          <a:xfrm>
            <a:off x="1712493" y="4620590"/>
            <a:ext cx="569125" cy="241172"/>
          </a:xfrm>
          <a:prstGeom prst="rect">
            <a:avLst/>
          </a:prstGeom>
          <a:solidFill>
            <a:srgbClr val="C3CFE1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95" name="rect"/>
          <p:cNvSpPr/>
          <p:nvPr/>
        </p:nvSpPr>
        <p:spPr>
          <a:xfrm>
            <a:off x="1902193" y="5054701"/>
            <a:ext cx="379425" cy="241172"/>
          </a:xfrm>
          <a:prstGeom prst="rect">
            <a:avLst/>
          </a:prstGeom>
          <a:solidFill>
            <a:srgbClr val="C3CFE1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96" name="rect"/>
          <p:cNvSpPr/>
          <p:nvPr/>
        </p:nvSpPr>
        <p:spPr>
          <a:xfrm>
            <a:off x="1902193" y="5488813"/>
            <a:ext cx="379425" cy="241172"/>
          </a:xfrm>
          <a:prstGeom prst="rect">
            <a:avLst/>
          </a:prstGeom>
          <a:solidFill>
            <a:srgbClr val="C3CFE1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97" name="rect"/>
          <p:cNvSpPr/>
          <p:nvPr/>
        </p:nvSpPr>
        <p:spPr>
          <a:xfrm>
            <a:off x="1902193" y="5922924"/>
            <a:ext cx="379425" cy="241172"/>
          </a:xfrm>
          <a:prstGeom prst="rect">
            <a:avLst/>
          </a:prstGeom>
          <a:solidFill>
            <a:srgbClr val="C3CFE1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98" name="rect"/>
          <p:cNvSpPr/>
          <p:nvPr/>
        </p:nvSpPr>
        <p:spPr>
          <a:xfrm>
            <a:off x="6128956" y="1058862"/>
            <a:ext cx="9525" cy="5251450"/>
          </a:xfrm>
          <a:prstGeom prst="rect">
            <a:avLst/>
          </a:prstGeom>
          <a:solidFill>
            <a:srgbClr val="BFBFB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99" name="rect"/>
          <p:cNvSpPr/>
          <p:nvPr/>
        </p:nvSpPr>
        <p:spPr>
          <a:xfrm>
            <a:off x="3852341" y="1453388"/>
            <a:ext cx="9525" cy="4781486"/>
          </a:xfrm>
          <a:prstGeom prst="rect">
            <a:avLst/>
          </a:pr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00" name="rect"/>
          <p:cNvSpPr/>
          <p:nvPr/>
        </p:nvSpPr>
        <p:spPr>
          <a:xfrm>
            <a:off x="2276855" y="1485353"/>
            <a:ext cx="9525" cy="4775200"/>
          </a:xfrm>
          <a:prstGeom prst="rect">
            <a:avLst/>
          </a:pr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001" name="picture 1001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11943715" y="2014537"/>
            <a:ext cx="7619" cy="286385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02" name="picture 100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2165210" y="1251483"/>
            <a:ext cx="3797807" cy="4431665"/>
          </a:xfrm>
          <a:prstGeom prst="rect">
            <a:avLst/>
          </a:prstGeom>
        </p:spPr>
      </p:pic>
      <p:pic>
        <p:nvPicPr>
          <p:cNvPr id="1003" name="picture 100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8148" y="1669681"/>
            <a:ext cx="2954655" cy="3221266"/>
          </a:xfrm>
          <a:prstGeom prst="rect">
            <a:avLst/>
          </a:prstGeom>
        </p:spPr>
      </p:pic>
      <p:sp>
        <p:nvSpPr>
          <p:cNvPr id="1004" name="textbox 1004"/>
          <p:cNvSpPr/>
          <p:nvPr/>
        </p:nvSpPr>
        <p:spPr>
          <a:xfrm>
            <a:off x="872210" y="3501868"/>
            <a:ext cx="5177790" cy="18567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000"/>
              </a:lnSpc>
            </a:pPr>
            <a:endParaRPr lang="en-US" altLang="en-US" sz="100"/>
          </a:p>
          <a:p>
            <a:pPr algn="r" rtl="0" eaLnBrk="0">
              <a:lnSpc>
                <a:spcPct val="85000"/>
              </a:lnSpc>
            </a:pPr>
            <a:r>
              <a:rPr sz="1400" spc="-10">
                <a:ln w="3175" cap="flat" cmpd="sng">
                  <a:solidFill>
                    <a:srgbClr val="FF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江</a:t>
            </a:r>
            <a:r>
              <a:rPr sz="1400" spc="0">
                <a:ln w="3175" cap="flat" cmpd="sng">
                  <a:solidFill>
                    <a:srgbClr val="FF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苏省</a:t>
            </a:r>
            <a:endParaRPr lang="en-US" altLang="en-US" sz="1400"/>
          </a:p>
          <a:p>
            <a:pPr algn="r" rtl="0" eaLnBrk="0">
              <a:lnSpc>
                <a:spcPts val="1550"/>
              </a:lnSpc>
            </a:pPr>
            <a:r>
              <a:rPr sz="1100" spc="7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融资总额</a:t>
            </a:r>
            <a:r>
              <a:rPr sz="1100" spc="6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：</a:t>
            </a:r>
            <a:endParaRPr lang="en-US" altLang="en-US" sz="1100"/>
          </a:p>
          <a:p>
            <a:pPr algn="r" rtl="0" eaLnBrk="0">
              <a:lnSpc>
                <a:spcPct val="85000"/>
              </a:lnSpc>
              <a:spcBef>
                <a:spcPts val="475"/>
              </a:spcBef>
            </a:pPr>
            <a:r>
              <a:rPr sz="1400" spc="-20">
                <a:ln w="3175" cap="flat" cmpd="sng">
                  <a:solidFill>
                    <a:srgbClr val="FF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上海</a:t>
            </a:r>
            <a:r>
              <a:rPr sz="1400" spc="0">
                <a:ln w="3175" cap="flat" cmpd="sng">
                  <a:solidFill>
                    <a:srgbClr val="FF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市</a:t>
            </a:r>
            <a:endParaRPr lang="en-US" altLang="en-US" sz="1400"/>
          </a:p>
          <a:p>
            <a:pPr algn="r" rtl="0" eaLnBrk="0">
              <a:lnSpc>
                <a:spcPts val="1550"/>
              </a:lnSpc>
            </a:pPr>
            <a:r>
              <a:rPr sz="1100" spc="-8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融资总额</a:t>
            </a:r>
            <a:r>
              <a:rPr sz="1100" spc="-6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：</a:t>
            </a:r>
            <a:endParaRPr lang="en-US" altLang="en-US" sz="1100"/>
          </a:p>
          <a:p>
            <a:pPr algn="r" rtl="0" eaLnBrk="0">
              <a:lnSpc>
                <a:spcPct val="85000"/>
              </a:lnSpc>
              <a:spcBef>
                <a:spcPts val="915"/>
              </a:spcBef>
            </a:pPr>
            <a:r>
              <a:rPr sz="1400" spc="-10">
                <a:ln w="3175" cap="flat" cmpd="sng">
                  <a:solidFill>
                    <a:srgbClr val="FF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安徽</a:t>
            </a:r>
            <a:r>
              <a:rPr sz="1400" spc="0">
                <a:ln w="3175" cap="flat" cmpd="sng">
                  <a:solidFill>
                    <a:srgbClr val="FF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省</a:t>
            </a:r>
            <a:endParaRPr lang="en-US" altLang="en-US" sz="1400"/>
          </a:p>
          <a:p>
            <a:pPr algn="r" rtl="0" eaLnBrk="0">
              <a:lnSpc>
                <a:spcPts val="1550"/>
              </a:lnSpc>
            </a:pPr>
            <a:r>
              <a:rPr sz="1100" spc="7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融资总额</a:t>
            </a:r>
            <a:r>
              <a:rPr sz="1100" spc="6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：</a:t>
            </a:r>
            <a:endParaRPr lang="en-US" altLang="en-US" sz="1100"/>
          </a:p>
          <a:p>
            <a:pPr marL="16510" algn="l" rtl="0" eaLnBrk="0">
              <a:lnSpc>
                <a:spcPct val="85000"/>
              </a:lnSpc>
              <a:spcBef>
                <a:spcPts val="1115"/>
              </a:spcBef>
            </a:pPr>
            <a:r>
              <a:rPr sz="1400" spc="-30">
                <a:ln w="3175" cap="flat" cmpd="sng">
                  <a:solidFill>
                    <a:srgbClr val="FF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四川省</a:t>
            </a:r>
            <a:endParaRPr lang="en-US" altLang="en-US" sz="1400"/>
          </a:p>
          <a:p>
            <a:pPr marL="12700" algn="l" rtl="0" eaLnBrk="0">
              <a:lnSpc>
                <a:spcPts val="1550"/>
              </a:lnSpc>
            </a:pPr>
            <a:r>
              <a:rPr sz="1100" spc="3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融资总额：  </a:t>
            </a:r>
            <a:r>
              <a:rPr sz="1100" spc="3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</a:t>
            </a:r>
            <a:r>
              <a:rPr sz="1100" spc="1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</a:t>
            </a:r>
            <a:r>
              <a:rPr sz="1100" spc="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.15</a:t>
            </a:r>
            <a:endParaRPr lang="en-US" altLang="en-US" sz="1100"/>
          </a:p>
        </p:txBody>
      </p:sp>
      <p:sp>
        <p:nvSpPr>
          <p:cNvPr id="1005" name="textbox 1005"/>
          <p:cNvSpPr/>
          <p:nvPr/>
        </p:nvSpPr>
        <p:spPr>
          <a:xfrm>
            <a:off x="6052375" y="4149303"/>
            <a:ext cx="1957704" cy="24447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000"/>
              </a:lnSpc>
            </a:pPr>
            <a:endParaRPr lang="en-US" altLang="en-US" sz="100"/>
          </a:p>
          <a:p>
            <a:pPr marL="464820" indent="-442595" algn="l" rtl="0" eaLnBrk="0">
              <a:lnSpc>
                <a:spcPct val="138000"/>
              </a:lnSpc>
            </a:pPr>
            <a:r>
              <a:rPr sz="1100" spc="5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91.49</a:t>
            </a:r>
            <a:r>
              <a:rPr sz="1100" spc="5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          </a:t>
            </a:r>
            <a:r>
              <a:rPr sz="900" spc="5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张江科学城</a:t>
            </a:r>
            <a:r>
              <a:rPr sz="900" spc="1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(</a:t>
            </a:r>
            <a:r>
              <a:rPr sz="9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上海) </a:t>
            </a:r>
            <a:r>
              <a:rPr sz="900" spc="9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苏州生物医药产业园(江苏</a:t>
            </a:r>
            <a:r>
              <a:rPr sz="900" spc="7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)</a:t>
            </a:r>
            <a:endParaRPr lang="en-US" altLang="en-US" sz="900"/>
          </a:p>
          <a:p>
            <a:pPr marL="12700" algn="l" rtl="0" eaLnBrk="0">
              <a:lnSpc>
                <a:spcPts val="1395"/>
              </a:lnSpc>
              <a:spcBef>
                <a:spcPts val="630"/>
              </a:spcBef>
            </a:pPr>
            <a:r>
              <a:rPr sz="1100" spc="7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22.21</a:t>
            </a:r>
            <a:r>
              <a:rPr sz="1100" spc="7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    </a:t>
            </a:r>
            <a:r>
              <a:rPr sz="900" spc="7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合肥国际医药港</a:t>
            </a:r>
            <a:r>
              <a:rPr sz="900" spc="6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(</a:t>
            </a:r>
            <a:r>
              <a:rPr sz="9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安徽)</a:t>
            </a:r>
            <a:endParaRPr lang="en-US" altLang="en-US" sz="900"/>
          </a:p>
          <a:p>
            <a:pPr marL="600710" indent="-6985" algn="r" rtl="0" eaLnBrk="0">
              <a:lnSpc>
                <a:spcPct val="181000"/>
              </a:lnSpc>
              <a:spcBef>
                <a:spcPts val="5"/>
              </a:spcBef>
              <a:tabLst>
                <a:tab pos="720090"/>
              </a:tabLst>
            </a:pPr>
            <a:r>
              <a:rPr sz="900" spc="9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南京生命科技小镇(江苏</a:t>
            </a:r>
            <a:r>
              <a:rPr sz="900" spc="5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)</a:t>
            </a:r>
            <a:r>
              <a:rPr sz="9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	</a:t>
            </a:r>
            <a:r>
              <a:rPr sz="900" spc="9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南京生物医药谷(江苏</a:t>
            </a:r>
            <a:r>
              <a:rPr sz="900" spc="4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)</a:t>
            </a:r>
            <a:r>
              <a:rPr sz="9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	</a:t>
            </a:r>
            <a:r>
              <a:rPr sz="900" spc="9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武汉光谷生物城(湖北</a:t>
            </a:r>
            <a:r>
              <a:rPr sz="900" spc="4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)</a:t>
            </a:r>
            <a:r>
              <a:rPr sz="9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900" spc="9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中关村生命科学园(北</a:t>
            </a:r>
            <a:r>
              <a:rPr sz="900" spc="8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京</a:t>
            </a:r>
            <a:r>
              <a:rPr sz="9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) </a:t>
            </a:r>
            <a:r>
              <a:rPr sz="900" spc="9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成都医学城(四川</a:t>
            </a:r>
            <a:r>
              <a:rPr sz="900" spc="3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)</a:t>
            </a:r>
            <a:endParaRPr lang="en-US" altLang="en-US" sz="900"/>
          </a:p>
          <a:p>
            <a:pPr algn="l" rtl="0" eaLnBrk="0">
              <a:lnSpc>
                <a:spcPct val="101000"/>
              </a:lnSpc>
            </a:pPr>
            <a:endParaRPr lang="en-US" altLang="en-US" sz="500"/>
          </a:p>
          <a:p>
            <a:pPr marL="464185" indent="0" algn="l" rtl="0" eaLnBrk="0">
              <a:lnSpc>
                <a:spcPct val="154000"/>
              </a:lnSpc>
              <a:spcBef>
                <a:spcPts val="5"/>
              </a:spcBef>
            </a:pPr>
            <a:r>
              <a:rPr sz="900" spc="9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成都天府国际生物城(四川</a:t>
            </a:r>
            <a:r>
              <a:rPr sz="900" spc="7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)</a:t>
            </a:r>
            <a:r>
              <a:rPr sz="9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900" spc="9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银星生命健康科技园(广东</a:t>
            </a:r>
            <a:r>
              <a:rPr sz="900" spc="7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)</a:t>
            </a:r>
            <a:endParaRPr lang="en-US" altLang="en-US" sz="900"/>
          </a:p>
        </p:txBody>
      </p:sp>
      <p:pic>
        <p:nvPicPr>
          <p:cNvPr id="1006" name="picture 100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895424" y="2632037"/>
            <a:ext cx="1763153" cy="2468664"/>
          </a:xfrm>
          <a:prstGeom prst="rect">
            <a:avLst/>
          </a:prstGeom>
        </p:spPr>
      </p:pic>
      <p:sp>
        <p:nvSpPr>
          <p:cNvPr id="1007" name="textbox 1007"/>
          <p:cNvSpPr/>
          <p:nvPr/>
        </p:nvSpPr>
        <p:spPr>
          <a:xfrm>
            <a:off x="412089" y="215366"/>
            <a:ext cx="9097009" cy="4279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3165"/>
              </a:lnSpc>
            </a:pPr>
            <a:r>
              <a:rPr sz="2300" spc="50">
                <a:ln w="6350" cap="flat" cmpd="sng">
                  <a:solidFill>
                    <a:srgbClr val="0C6B9D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C6B9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2023年产业园区创新药融资事件数共233起</a:t>
            </a:r>
            <a:r>
              <a:rPr sz="2300" spc="50">
                <a:solidFill>
                  <a:srgbClr val="0C6B9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2300" spc="50">
                <a:ln w="6350" cap="flat" cmpd="sng">
                  <a:solidFill>
                    <a:srgbClr val="0C6B9D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C6B9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，较去年下降2</a:t>
            </a:r>
            <a:r>
              <a:rPr sz="2300" spc="30">
                <a:ln w="6350" cap="flat" cmpd="sng">
                  <a:solidFill>
                    <a:srgbClr val="0C6B9D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C6B9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5</a:t>
            </a:r>
            <a:r>
              <a:rPr sz="2300" spc="0">
                <a:ln w="6350" cap="flat" cmpd="sng">
                  <a:solidFill>
                    <a:srgbClr val="0C6B9D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C6B9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.56%，</a:t>
            </a:r>
            <a:endParaRPr lang="en-US" altLang="en-US" sz="2300"/>
          </a:p>
        </p:txBody>
      </p:sp>
      <p:sp>
        <p:nvSpPr>
          <p:cNvPr id="1008" name="textbox 1008"/>
          <p:cNvSpPr/>
          <p:nvPr/>
        </p:nvSpPr>
        <p:spPr>
          <a:xfrm>
            <a:off x="6377804" y="1321965"/>
            <a:ext cx="1632585" cy="22396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000"/>
              </a:lnSpc>
            </a:pPr>
            <a:endParaRPr lang="en-US" altLang="en-US" sz="100"/>
          </a:p>
          <a:p>
            <a:pPr marL="139700" indent="511175" algn="r" rtl="0" eaLnBrk="0">
              <a:lnSpc>
                <a:spcPct val="152000"/>
              </a:lnSpc>
            </a:pPr>
            <a:r>
              <a:rPr sz="900" spc="9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张江科学城(上海</a:t>
            </a:r>
            <a:r>
              <a:rPr sz="9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) </a:t>
            </a:r>
            <a:r>
              <a:rPr sz="900" spc="9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苏州生物医药产业园(江苏</a:t>
            </a:r>
            <a:r>
              <a:rPr sz="900" spc="7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)</a:t>
            </a:r>
            <a:r>
              <a:rPr sz="9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900" spc="9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南京生物医药谷(江苏</a:t>
            </a:r>
            <a:r>
              <a:rPr sz="900" spc="4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)</a:t>
            </a:r>
            <a:endParaRPr lang="en-US" altLang="en-US" sz="900"/>
          </a:p>
          <a:p>
            <a:pPr marL="139065" indent="129540" algn="r" rtl="0" eaLnBrk="0">
              <a:lnSpc>
                <a:spcPct val="152000"/>
              </a:lnSpc>
              <a:spcBef>
                <a:spcPts val="440"/>
              </a:spcBef>
            </a:pPr>
            <a:r>
              <a:rPr sz="900" spc="9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南京生命科技小镇(江苏</a:t>
            </a:r>
            <a:r>
              <a:rPr sz="900" spc="5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)</a:t>
            </a:r>
            <a:r>
              <a:rPr sz="9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900" spc="9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成都天府国际生物城(四川</a:t>
            </a:r>
            <a:r>
              <a:rPr sz="900" spc="7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)</a:t>
            </a:r>
            <a:r>
              <a:rPr sz="9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900" spc="9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杭州医药港(浙江</a:t>
            </a:r>
            <a:r>
              <a:rPr sz="900" spc="3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)</a:t>
            </a:r>
            <a:endParaRPr lang="en-US" altLang="en-US" sz="900"/>
          </a:p>
          <a:p>
            <a:pPr algn="l" rtl="0" eaLnBrk="0">
              <a:lnSpc>
                <a:spcPct val="126000"/>
              </a:lnSpc>
            </a:pPr>
            <a:endParaRPr lang="en-US" altLang="en-US" sz="300"/>
          </a:p>
          <a:p>
            <a:pPr marL="12700" indent="262890" algn="r" rtl="0" eaLnBrk="0">
              <a:lnSpc>
                <a:spcPct val="155000"/>
              </a:lnSpc>
              <a:spcBef>
                <a:spcPct val="0"/>
              </a:spcBef>
              <a:tabLst>
                <a:tab pos="137795"/>
                <a:tab pos="138430"/>
              </a:tabLst>
            </a:pPr>
            <a:r>
              <a:rPr sz="900" spc="9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中关村生命科学园(北</a:t>
            </a:r>
            <a:r>
              <a:rPr sz="900" spc="8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京</a:t>
            </a:r>
            <a:r>
              <a:rPr sz="9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) 		</a:t>
            </a:r>
            <a:r>
              <a:rPr sz="900" spc="9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北京亦庄生物医药园(北京</a:t>
            </a:r>
            <a:r>
              <a:rPr sz="900" spc="7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)</a:t>
            </a:r>
            <a:r>
              <a:rPr sz="9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	</a:t>
            </a:r>
            <a:r>
              <a:rPr sz="900" spc="9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成都天府生命科技园(四川</a:t>
            </a:r>
            <a:r>
              <a:rPr sz="900" spc="8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)</a:t>
            </a:r>
            <a:r>
              <a:rPr sz="9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900" spc="9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大兴生物医药产业基地(北京</a:t>
            </a:r>
            <a:r>
              <a:rPr sz="900" spc="8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)</a:t>
            </a:r>
            <a:endParaRPr lang="en-US" altLang="en-US" sz="900"/>
          </a:p>
        </p:txBody>
      </p:sp>
      <p:sp>
        <p:nvSpPr>
          <p:cNvPr id="1009" name="textbox 1009"/>
          <p:cNvSpPr/>
          <p:nvPr/>
        </p:nvSpPr>
        <p:spPr>
          <a:xfrm>
            <a:off x="406908" y="581126"/>
            <a:ext cx="6269354" cy="4279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3165"/>
              </a:lnSpc>
            </a:pPr>
            <a:r>
              <a:rPr sz="2300" spc="80">
                <a:ln w="6350" cap="flat" cmpd="sng">
                  <a:solidFill>
                    <a:srgbClr val="0C6B9D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C6B9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融资总额逾276亿人民币</a:t>
            </a:r>
            <a:r>
              <a:rPr sz="2300" spc="80">
                <a:solidFill>
                  <a:srgbClr val="0C6B9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2300" spc="80">
                <a:ln w="6350" cap="flat" cmpd="sng">
                  <a:solidFill>
                    <a:srgbClr val="0C6B9D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C6B9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，较去年下降60.</a:t>
            </a:r>
            <a:r>
              <a:rPr sz="2300" spc="20">
                <a:ln w="6350" cap="flat" cmpd="sng">
                  <a:solidFill>
                    <a:srgbClr val="0C6B9D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C6B9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</a:t>
            </a:r>
            <a:r>
              <a:rPr sz="2300" spc="0">
                <a:ln w="6350" cap="flat" cmpd="sng">
                  <a:solidFill>
                    <a:srgbClr val="0C6B9D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C6B9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9％</a:t>
            </a:r>
            <a:endParaRPr lang="en-US" altLang="en-US" sz="2300"/>
          </a:p>
        </p:txBody>
      </p:sp>
      <p:sp>
        <p:nvSpPr>
          <p:cNvPr id="1010" name="textbox 1010"/>
          <p:cNvSpPr/>
          <p:nvPr/>
        </p:nvSpPr>
        <p:spPr>
          <a:xfrm>
            <a:off x="79768" y="6516065"/>
            <a:ext cx="3475354" cy="3105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120"/>
              </a:lnSpc>
            </a:pPr>
            <a:r>
              <a:rPr sz="800" spc="40">
                <a:solidFill>
                  <a:srgbClr val="80808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数据说明：  数据截至2023.12.31；  融资事件不包含并购、  转入和转</a:t>
            </a:r>
            <a:r>
              <a:rPr sz="800" spc="0">
                <a:solidFill>
                  <a:srgbClr val="80808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出</a:t>
            </a:r>
            <a:endParaRPr lang="en-US" altLang="en-US" sz="800"/>
          </a:p>
          <a:p>
            <a:pPr marL="12700" algn="l" rtl="0" eaLnBrk="0">
              <a:lnSpc>
                <a:spcPts val="1120"/>
              </a:lnSpc>
            </a:pPr>
            <a:r>
              <a:rPr sz="800" spc="90">
                <a:solidFill>
                  <a:srgbClr val="80808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数据来源：  医药魔方</a:t>
            </a:r>
            <a:r>
              <a:rPr sz="800" spc="0">
                <a:solidFill>
                  <a:srgbClr val="80808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MedAlpha</a:t>
            </a:r>
            <a:r>
              <a:rPr sz="800" spc="90">
                <a:solidFill>
                  <a:srgbClr val="80808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®数据</a:t>
            </a:r>
            <a:r>
              <a:rPr sz="800" spc="50">
                <a:solidFill>
                  <a:srgbClr val="80808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库</a:t>
            </a:r>
            <a:endParaRPr lang="en-US" altLang="en-US" sz="800"/>
          </a:p>
        </p:txBody>
      </p:sp>
      <p:sp>
        <p:nvSpPr>
          <p:cNvPr id="1011" name="rect"/>
          <p:cNvSpPr/>
          <p:nvPr/>
        </p:nvSpPr>
        <p:spPr>
          <a:xfrm>
            <a:off x="8083550" y="4511599"/>
            <a:ext cx="2875660" cy="89179"/>
          </a:xfrm>
          <a:prstGeom prst="rect">
            <a:avLst/>
          </a:prstGeom>
          <a:solidFill>
            <a:srgbClr val="0092BC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12" name="textbox 1012"/>
          <p:cNvSpPr/>
          <p:nvPr/>
        </p:nvSpPr>
        <p:spPr>
          <a:xfrm>
            <a:off x="8633338" y="4428642"/>
            <a:ext cx="1180464" cy="9023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algn="r" rtl="0" eaLnBrk="0">
              <a:lnSpc>
                <a:spcPct val="92000"/>
              </a:lnSpc>
            </a:pPr>
            <a:r>
              <a:rPr sz="900" spc="7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36.9</a:t>
            </a:r>
            <a:r>
              <a:rPr sz="900" spc="5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4</a:t>
            </a:r>
            <a:endParaRPr lang="en-US" altLang="en-US" sz="900"/>
          </a:p>
          <a:p>
            <a:pPr marL="297180" algn="l" rtl="0" eaLnBrk="0">
              <a:lnSpc>
                <a:spcPct val="73000"/>
              </a:lnSpc>
              <a:spcBef>
                <a:spcPts val="775"/>
              </a:spcBef>
            </a:pPr>
            <a:r>
              <a:rPr sz="900" spc="8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22.2</a:t>
            </a:r>
            <a:r>
              <a:rPr sz="900" spc="4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endParaRPr lang="en-US" altLang="en-US" sz="900"/>
          </a:p>
          <a:p>
            <a:pPr marL="198755" algn="l" rtl="0" eaLnBrk="0">
              <a:lnSpc>
                <a:spcPts val="1965"/>
              </a:lnSpc>
            </a:pPr>
            <a:r>
              <a:rPr sz="900" spc="7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19.3</a:t>
            </a:r>
            <a:r>
              <a:rPr sz="900" spc="4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7</a:t>
            </a:r>
            <a:endParaRPr lang="en-US" altLang="en-US" sz="900"/>
          </a:p>
          <a:p>
            <a:pPr algn="l" rtl="0" eaLnBrk="0">
              <a:lnSpc>
                <a:spcPct val="104000"/>
              </a:lnSpc>
            </a:pPr>
            <a:endParaRPr lang="en-US" altLang="en-US" sz="1100"/>
          </a:p>
          <a:p>
            <a:pPr marL="12700" algn="l" rtl="0" eaLnBrk="0">
              <a:lnSpc>
                <a:spcPct val="93000"/>
              </a:lnSpc>
              <a:spcBef>
                <a:spcPts val="5"/>
              </a:spcBef>
            </a:pPr>
            <a:r>
              <a:rPr sz="900" spc="7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14.0</a:t>
            </a:r>
            <a:r>
              <a:rPr sz="900" spc="4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</a:t>
            </a:r>
            <a:endParaRPr lang="en-US" altLang="en-US" sz="900"/>
          </a:p>
        </p:txBody>
      </p:sp>
      <p:sp>
        <p:nvSpPr>
          <p:cNvPr id="1013" name="textbox 1013"/>
          <p:cNvSpPr/>
          <p:nvPr/>
        </p:nvSpPr>
        <p:spPr>
          <a:xfrm>
            <a:off x="600247" y="1111175"/>
            <a:ext cx="3972559" cy="2609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855"/>
              </a:lnSpc>
            </a:pPr>
            <a:r>
              <a:rPr sz="1400" spc="2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2023年各省市产业园区</a:t>
            </a:r>
            <a:r>
              <a:rPr sz="1400" spc="1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创</a:t>
            </a:r>
            <a:r>
              <a:rPr sz="1400" spc="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新药融资金额(亿人民币)</a:t>
            </a:r>
            <a:endParaRPr lang="en-US" altLang="en-US" sz="1400"/>
          </a:p>
        </p:txBody>
      </p:sp>
      <p:pic>
        <p:nvPicPr>
          <p:cNvPr id="1014" name="picture 101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3068586" y="2482964"/>
            <a:ext cx="1298066" cy="558088"/>
          </a:xfrm>
          <a:prstGeom prst="rect">
            <a:avLst/>
          </a:prstGeom>
        </p:spPr>
      </p:pic>
      <p:sp>
        <p:nvSpPr>
          <p:cNvPr id="1015" name="rect"/>
          <p:cNvSpPr/>
          <p:nvPr/>
        </p:nvSpPr>
        <p:spPr>
          <a:xfrm>
            <a:off x="8083550" y="2034273"/>
            <a:ext cx="639229" cy="81076"/>
          </a:xfrm>
          <a:prstGeom prst="rect">
            <a:avLst/>
          </a:prstGeom>
          <a:solidFill>
            <a:srgbClr val="004D7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16" name="rect"/>
          <p:cNvSpPr/>
          <p:nvPr/>
        </p:nvSpPr>
        <p:spPr>
          <a:xfrm>
            <a:off x="8083550" y="2569374"/>
            <a:ext cx="639229" cy="81077"/>
          </a:xfrm>
          <a:prstGeom prst="rect">
            <a:avLst/>
          </a:prstGeom>
          <a:solidFill>
            <a:srgbClr val="0092BC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17" name="rect"/>
          <p:cNvSpPr/>
          <p:nvPr/>
        </p:nvSpPr>
        <p:spPr>
          <a:xfrm>
            <a:off x="8083550" y="2796387"/>
            <a:ext cx="905586" cy="81077"/>
          </a:xfrm>
          <a:prstGeom prst="rect">
            <a:avLst/>
          </a:prstGeom>
          <a:solidFill>
            <a:srgbClr val="0092BC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18" name="textbox 1018"/>
          <p:cNvSpPr/>
          <p:nvPr/>
        </p:nvSpPr>
        <p:spPr>
          <a:xfrm>
            <a:off x="8070850" y="2060359"/>
            <a:ext cx="730884" cy="8134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72720" algn="l" rtl="0" eaLnBrk="0">
              <a:lnSpc>
                <a:spcPct val="92000"/>
              </a:lnSpc>
              <a:tabLst>
                <a:tab pos="228600"/>
              </a:tabLst>
            </a:pPr>
            <a:r>
              <a:rPr sz="9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	3</a:t>
            </a:r>
            <a:endParaRPr lang="en-US" altLang="en-US" sz="900"/>
          </a:p>
          <a:p>
            <a:pPr marL="598805" algn="l" rtl="0" eaLnBrk="0">
              <a:lnSpc>
                <a:spcPct val="92000"/>
              </a:lnSpc>
              <a:spcBef>
                <a:spcPts val="405"/>
              </a:spcBef>
              <a:tabLst>
                <a:tab pos="650875"/>
              </a:tabLst>
            </a:pPr>
            <a:r>
              <a:rPr sz="9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	1</a:t>
            </a:r>
            <a:endParaRPr lang="en-US" altLang="en-US" sz="900"/>
          </a:p>
          <a:p>
            <a:pPr marL="545465" algn="l" rtl="0" eaLnBrk="0">
              <a:lnSpc>
                <a:spcPct val="165000"/>
              </a:lnSpc>
              <a:spcBef>
                <a:spcPts val="250"/>
              </a:spcBef>
              <a:tabLst>
                <a:tab pos="599440"/>
              </a:tabLst>
            </a:pPr>
            <a:r>
              <a:rPr sz="9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	</a:t>
            </a:r>
            <a:r>
              <a:rPr sz="900" spc="-1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r>
              <a:rPr sz="9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	</a:t>
            </a:r>
            <a:r>
              <a:rPr sz="900" spc="-1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endParaRPr lang="en-US" altLang="en-US" sz="900"/>
          </a:p>
        </p:txBody>
      </p:sp>
      <p:sp>
        <p:nvSpPr>
          <p:cNvPr id="1019" name="path"/>
          <p:cNvSpPr/>
          <p:nvPr/>
        </p:nvSpPr>
        <p:spPr>
          <a:xfrm>
            <a:off x="8083550" y="2715311"/>
            <a:ext cx="532689" cy="81076"/>
          </a:xfrm>
          <a:custGeom>
            <a:rect l="0" t="0" r="0" b="0"/>
            <a:pathLst>
              <a:path w="838" h="127">
                <a:moveTo>
                  <a:pt x="0" y="0"/>
                </a:moveTo>
                <a:lnTo>
                  <a:pt x="838" y="0"/>
                </a:lnTo>
                <a:lnTo>
                  <a:pt x="838" y="127"/>
                </a:lnTo>
                <a:lnTo>
                  <a:pt x="0" y="127"/>
                </a:lnTo>
                <a:lnTo>
                  <a:pt x="0" y="0"/>
                </a:lnTo>
                <a:close/>
              </a:path>
            </a:pathLst>
          </a:custGeom>
          <a:solidFill>
            <a:srgbClr val="004D7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20" name="path"/>
          <p:cNvSpPr/>
          <p:nvPr/>
        </p:nvSpPr>
        <p:spPr>
          <a:xfrm>
            <a:off x="8083550" y="2488298"/>
            <a:ext cx="532689" cy="81076"/>
          </a:xfrm>
          <a:custGeom>
            <a:rect l="0" t="0" r="0" b="0"/>
            <a:pathLst>
              <a:path w="838" h="127">
                <a:moveTo>
                  <a:pt x="0" y="0"/>
                </a:moveTo>
                <a:lnTo>
                  <a:pt x="838" y="0"/>
                </a:lnTo>
                <a:lnTo>
                  <a:pt x="838" y="127"/>
                </a:lnTo>
                <a:lnTo>
                  <a:pt x="0" y="127"/>
                </a:lnTo>
                <a:lnTo>
                  <a:pt x="0" y="0"/>
                </a:lnTo>
                <a:close/>
              </a:path>
            </a:pathLst>
          </a:custGeom>
          <a:solidFill>
            <a:srgbClr val="004D7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21" name="path"/>
          <p:cNvSpPr/>
          <p:nvPr/>
        </p:nvSpPr>
        <p:spPr>
          <a:xfrm>
            <a:off x="8083550" y="2261286"/>
            <a:ext cx="585965" cy="81076"/>
          </a:xfrm>
          <a:custGeom>
            <a:rect l="0" t="0" r="0" b="0"/>
            <a:pathLst>
              <a:path w="922" h="127">
                <a:moveTo>
                  <a:pt x="0" y="0"/>
                </a:moveTo>
                <a:lnTo>
                  <a:pt x="922" y="0"/>
                </a:lnTo>
                <a:lnTo>
                  <a:pt x="922" y="127"/>
                </a:lnTo>
                <a:lnTo>
                  <a:pt x="0" y="127"/>
                </a:lnTo>
                <a:lnTo>
                  <a:pt x="0" y="0"/>
                </a:lnTo>
                <a:close/>
              </a:path>
            </a:pathLst>
          </a:custGeom>
          <a:solidFill>
            <a:srgbClr val="004D7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22" name="path"/>
          <p:cNvSpPr/>
          <p:nvPr/>
        </p:nvSpPr>
        <p:spPr>
          <a:xfrm>
            <a:off x="8083550" y="2115349"/>
            <a:ext cx="159804" cy="81077"/>
          </a:xfrm>
          <a:custGeom>
            <a:rect l="0" t="0" r="0" b="0"/>
            <a:pathLst>
              <a:path w="251" h="127">
                <a:moveTo>
                  <a:pt x="0" y="0"/>
                </a:moveTo>
                <a:lnTo>
                  <a:pt x="251" y="0"/>
                </a:lnTo>
                <a:lnTo>
                  <a:pt x="251" y="127"/>
                </a:lnTo>
                <a:lnTo>
                  <a:pt x="0" y="127"/>
                </a:lnTo>
                <a:lnTo>
                  <a:pt x="0" y="0"/>
                </a:lnTo>
                <a:close/>
              </a:path>
            </a:pathLst>
          </a:custGeom>
          <a:solidFill>
            <a:srgbClr val="0092BC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23" name="textbox 1023"/>
          <p:cNvSpPr/>
          <p:nvPr/>
        </p:nvSpPr>
        <p:spPr>
          <a:xfrm>
            <a:off x="8092193" y="1096765"/>
            <a:ext cx="2819400" cy="2184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000"/>
              </a:lnSpc>
            </a:pPr>
            <a:endParaRPr lang="en-US" altLang="en-US" sz="100"/>
          </a:p>
          <a:p>
            <a:pPr marL="12700" algn="l" rtl="0" eaLnBrk="0">
              <a:lnSpc>
                <a:spcPct val="90000"/>
              </a:lnSpc>
            </a:pPr>
            <a:r>
              <a:rPr sz="1400" spc="2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2023年产业园区融资事件</a:t>
            </a:r>
            <a:r>
              <a:rPr sz="1400" spc="1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</a:t>
            </a:r>
            <a:r>
              <a:rPr sz="1400" spc="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TOP10</a:t>
            </a:r>
            <a:endParaRPr lang="en-US" altLang="en-US" sz="1400"/>
          </a:p>
        </p:txBody>
      </p:sp>
      <p:pic>
        <p:nvPicPr>
          <p:cNvPr id="1024" name="picture 102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5378195" y="5056632"/>
            <a:ext cx="573023" cy="845362"/>
          </a:xfrm>
          <a:prstGeom prst="rect">
            <a:avLst/>
          </a:prstGeom>
        </p:spPr>
      </p:pic>
      <p:sp>
        <p:nvSpPr>
          <p:cNvPr id="1025" name="textbox 1025"/>
          <p:cNvSpPr/>
          <p:nvPr/>
        </p:nvSpPr>
        <p:spPr>
          <a:xfrm>
            <a:off x="8082668" y="3914958"/>
            <a:ext cx="2641600" cy="2190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000"/>
              </a:lnSpc>
            </a:pPr>
            <a:endParaRPr lang="en-US" altLang="en-US" sz="100"/>
          </a:p>
          <a:p>
            <a:pPr marL="12700" algn="l" rtl="0" eaLnBrk="0">
              <a:lnSpc>
                <a:spcPct val="91000"/>
              </a:lnSpc>
            </a:pPr>
            <a:r>
              <a:rPr sz="1400" spc="2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2023年产业园区融资金额</a:t>
            </a:r>
            <a:r>
              <a:rPr sz="1400" spc="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TOP</a:t>
            </a:r>
            <a:r>
              <a:rPr sz="1400" spc="1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r>
              <a:rPr sz="1400" spc="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</a:t>
            </a:r>
            <a:endParaRPr lang="en-US" altLang="en-US" sz="1400"/>
          </a:p>
        </p:txBody>
      </p:sp>
      <p:sp>
        <p:nvSpPr>
          <p:cNvPr id="1026" name="textbox 1026"/>
          <p:cNvSpPr/>
          <p:nvPr/>
        </p:nvSpPr>
        <p:spPr>
          <a:xfrm>
            <a:off x="2417797" y="2049367"/>
            <a:ext cx="1204594" cy="4051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000"/>
              </a:lnSpc>
            </a:pPr>
            <a:endParaRPr lang="en-US" altLang="en-US" sz="100"/>
          </a:p>
          <a:p>
            <a:pPr marL="12700" algn="l" rtl="0" eaLnBrk="0">
              <a:lnSpc>
                <a:spcPct val="85000"/>
              </a:lnSpc>
            </a:pPr>
            <a:r>
              <a:rPr sz="1400" spc="-10">
                <a:ln w="3175" cap="flat" cmpd="sng">
                  <a:solidFill>
                    <a:srgbClr val="FF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北京</a:t>
            </a:r>
            <a:r>
              <a:rPr sz="1400" spc="0">
                <a:ln w="3175" cap="flat" cmpd="sng">
                  <a:solidFill>
                    <a:srgbClr val="FF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市</a:t>
            </a:r>
            <a:endParaRPr lang="en-US" altLang="en-US" sz="1400"/>
          </a:p>
          <a:p>
            <a:pPr marL="17145" algn="l" rtl="0" eaLnBrk="0">
              <a:lnSpc>
                <a:spcPts val="1550"/>
              </a:lnSpc>
            </a:pPr>
            <a:r>
              <a:rPr sz="1100" spc="3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融资总额：  </a:t>
            </a:r>
            <a:r>
              <a:rPr sz="1100" spc="3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</a:t>
            </a:r>
            <a:r>
              <a:rPr sz="1100" spc="1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</a:t>
            </a:r>
            <a:r>
              <a:rPr sz="1100" spc="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.49</a:t>
            </a:r>
            <a:endParaRPr lang="en-US" altLang="en-US" sz="1100"/>
          </a:p>
        </p:txBody>
      </p:sp>
      <p:sp>
        <p:nvSpPr>
          <p:cNvPr id="1027" name="rect"/>
          <p:cNvSpPr/>
          <p:nvPr/>
        </p:nvSpPr>
        <p:spPr>
          <a:xfrm>
            <a:off x="8083550" y="4261878"/>
            <a:ext cx="3355975" cy="89179"/>
          </a:xfrm>
          <a:prstGeom prst="rect">
            <a:avLst/>
          </a:prstGeom>
          <a:solidFill>
            <a:srgbClr val="0092BC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28" name="textbox 1028"/>
          <p:cNvSpPr/>
          <p:nvPr/>
        </p:nvSpPr>
        <p:spPr>
          <a:xfrm>
            <a:off x="10994296" y="4111170"/>
            <a:ext cx="902335" cy="5334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000"/>
              </a:lnSpc>
            </a:pPr>
            <a:endParaRPr lang="en-US" altLang="en-US" sz="100"/>
          </a:p>
          <a:p>
            <a:pPr marL="121920" algn="l" rtl="0" eaLnBrk="0">
              <a:lnSpc>
                <a:spcPct val="67000"/>
              </a:lnSpc>
            </a:pPr>
            <a:r>
              <a:rPr sz="900" spc="8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83.1</a:t>
            </a:r>
            <a:r>
              <a:rPr sz="900" spc="5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</a:t>
            </a:r>
            <a:endParaRPr lang="en-US" altLang="en-US" sz="900"/>
          </a:p>
          <a:p>
            <a:pPr marL="426085" algn="l" rtl="0" eaLnBrk="0">
              <a:lnSpc>
                <a:spcPct val="89000"/>
              </a:lnSpc>
              <a:spcBef>
                <a:spcPts val="245"/>
              </a:spcBef>
              <a:tabLst>
                <a:tab pos="495935"/>
              </a:tabLst>
            </a:pPr>
            <a:r>
              <a:rPr sz="9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	</a:t>
            </a:r>
            <a:r>
              <a:rPr sz="900" spc="4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307.9</a:t>
            </a:r>
            <a:r>
              <a:rPr sz="900" spc="3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endParaRPr lang="en-US" altLang="en-US" sz="900"/>
          </a:p>
          <a:p>
            <a:pPr algn="l" rtl="0" eaLnBrk="0">
              <a:lnSpc>
                <a:spcPct val="111000"/>
              </a:lnSpc>
            </a:pPr>
            <a:endParaRPr lang="en-US" altLang="en-US" sz="800"/>
          </a:p>
          <a:p>
            <a:pPr marL="12700" algn="l" rtl="0" eaLnBrk="0">
              <a:lnSpc>
                <a:spcPct val="92000"/>
              </a:lnSpc>
              <a:spcBef>
                <a:spcPts val="5"/>
              </a:spcBef>
            </a:pPr>
            <a:r>
              <a:rPr sz="900" spc="5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80.0</a:t>
            </a:r>
            <a:r>
              <a:rPr sz="9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6</a:t>
            </a:r>
            <a:endParaRPr lang="en-US" altLang="en-US" sz="900"/>
          </a:p>
        </p:txBody>
      </p:sp>
      <p:pic>
        <p:nvPicPr>
          <p:cNvPr id="1029" name="picture 1029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11301577" y="4215913"/>
            <a:ext cx="118734" cy="190618"/>
          </a:xfrm>
          <a:prstGeom prst="rect">
            <a:avLst/>
          </a:prstGeom>
        </p:spPr>
      </p:pic>
      <p:sp>
        <p:nvSpPr>
          <p:cNvPr id="1030" name="textbox 1030"/>
          <p:cNvSpPr/>
          <p:nvPr/>
        </p:nvSpPr>
        <p:spPr>
          <a:xfrm>
            <a:off x="8070850" y="1340536"/>
            <a:ext cx="3381375" cy="1714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6000"/>
              </a:lnSpc>
            </a:pPr>
            <a:endParaRPr lang="en-US" altLang="en-US" sz="200"/>
          </a:p>
          <a:p>
            <a:pPr marL="2143760" algn="l" rtl="0" eaLnBrk="0">
              <a:lnSpc>
                <a:spcPct val="92000"/>
              </a:lnSpc>
              <a:tabLst>
                <a:tab pos="2187575"/>
              </a:tabLst>
            </a:pPr>
            <a:r>
              <a:rPr sz="9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	</a:t>
            </a:r>
            <a:r>
              <a:rPr sz="900" spc="8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4</a:t>
            </a:r>
            <a:r>
              <a:rPr sz="900" spc="7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</a:t>
            </a:r>
            <a:r>
              <a:rPr sz="9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                           </a:t>
            </a:r>
            <a:endParaRPr lang="en-US" altLang="en-US" sz="900"/>
          </a:p>
        </p:txBody>
      </p:sp>
      <p:sp>
        <p:nvSpPr>
          <p:cNvPr id="1031" name="path"/>
          <p:cNvSpPr/>
          <p:nvPr/>
        </p:nvSpPr>
        <p:spPr>
          <a:xfrm>
            <a:off x="8083550" y="1353236"/>
            <a:ext cx="2130780" cy="81076"/>
          </a:xfrm>
          <a:custGeom>
            <a:rect l="0" t="0" r="0" b="0"/>
            <a:pathLst>
              <a:path w="3355" h="127">
                <a:moveTo>
                  <a:pt x="0" y="0"/>
                </a:moveTo>
                <a:lnTo>
                  <a:pt x="3355" y="0"/>
                </a:lnTo>
                <a:lnTo>
                  <a:pt x="3355" y="127"/>
                </a:lnTo>
                <a:lnTo>
                  <a:pt x="0" y="127"/>
                </a:lnTo>
                <a:lnTo>
                  <a:pt x="0" y="0"/>
                </a:lnTo>
                <a:close/>
              </a:path>
            </a:pathLst>
          </a:custGeom>
          <a:solidFill>
            <a:srgbClr val="004D7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32" name="textbox 1032"/>
          <p:cNvSpPr/>
          <p:nvPr/>
        </p:nvSpPr>
        <p:spPr>
          <a:xfrm>
            <a:off x="8070850" y="1567548"/>
            <a:ext cx="2689225" cy="1714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6000"/>
              </a:lnSpc>
            </a:pPr>
            <a:endParaRPr lang="en-US" altLang="en-US" sz="200"/>
          </a:p>
          <a:p>
            <a:pPr marL="1770380" algn="l" rtl="0" eaLnBrk="0">
              <a:lnSpc>
                <a:spcPct val="92000"/>
              </a:lnSpc>
              <a:tabLst>
                <a:tab pos="1820545"/>
              </a:tabLst>
            </a:pPr>
            <a:r>
              <a:rPr sz="9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	</a:t>
            </a:r>
            <a:r>
              <a:rPr sz="900" spc="6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</a:t>
            </a:r>
            <a:r>
              <a:rPr sz="900" spc="4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</a:t>
            </a:r>
            <a:r>
              <a:rPr sz="9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                 </a:t>
            </a:r>
            <a:endParaRPr lang="en-US" altLang="en-US" sz="900"/>
          </a:p>
        </p:txBody>
      </p:sp>
      <p:sp>
        <p:nvSpPr>
          <p:cNvPr id="1033" name="path"/>
          <p:cNvSpPr/>
          <p:nvPr/>
        </p:nvSpPr>
        <p:spPr>
          <a:xfrm>
            <a:off x="8083550" y="1580248"/>
            <a:ext cx="1757895" cy="81076"/>
          </a:xfrm>
          <a:custGeom>
            <a:rect l="0" t="0" r="0" b="0"/>
            <a:pathLst>
              <a:path w="2768" h="127">
                <a:moveTo>
                  <a:pt x="0" y="0"/>
                </a:moveTo>
                <a:lnTo>
                  <a:pt x="2768" y="0"/>
                </a:lnTo>
                <a:lnTo>
                  <a:pt x="2768" y="127"/>
                </a:lnTo>
                <a:lnTo>
                  <a:pt x="0" y="127"/>
                </a:lnTo>
                <a:lnTo>
                  <a:pt x="0" y="0"/>
                </a:lnTo>
                <a:close/>
              </a:path>
            </a:pathLst>
          </a:custGeom>
          <a:solidFill>
            <a:srgbClr val="004D7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34" name="rect"/>
          <p:cNvSpPr/>
          <p:nvPr/>
        </p:nvSpPr>
        <p:spPr>
          <a:xfrm>
            <a:off x="8083550" y="5760161"/>
            <a:ext cx="3195637" cy="89179"/>
          </a:xfrm>
          <a:prstGeom prst="rect">
            <a:avLst/>
          </a:prstGeom>
          <a:solidFill>
            <a:srgbClr val="0092BC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35" name="textbox 1035"/>
          <p:cNvSpPr/>
          <p:nvPr/>
        </p:nvSpPr>
        <p:spPr>
          <a:xfrm>
            <a:off x="8070850" y="3147877"/>
            <a:ext cx="519430" cy="1498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000"/>
              </a:lnSpc>
            </a:pPr>
            <a:endParaRPr lang="en-US" altLang="en-US" sz="100"/>
          </a:p>
          <a:p>
            <a:pPr marL="385445" algn="l" rtl="0" eaLnBrk="0">
              <a:lnSpc>
                <a:spcPct val="91000"/>
              </a:lnSpc>
              <a:tabLst>
                <a:tab pos="433705"/>
              </a:tabLst>
            </a:pPr>
            <a:r>
              <a:rPr sz="9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	</a:t>
            </a:r>
            <a:r>
              <a:rPr sz="900" spc="4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7</a:t>
            </a:r>
            <a:endParaRPr lang="en-US" altLang="en-US" sz="900"/>
          </a:p>
        </p:txBody>
      </p:sp>
      <p:sp>
        <p:nvSpPr>
          <p:cNvPr id="1036" name="path"/>
          <p:cNvSpPr/>
          <p:nvPr/>
        </p:nvSpPr>
        <p:spPr>
          <a:xfrm>
            <a:off x="8083550" y="3169336"/>
            <a:ext cx="372884" cy="81076"/>
          </a:xfrm>
          <a:custGeom>
            <a:rect l="0" t="0" r="0" b="0"/>
            <a:pathLst>
              <a:path w="587" h="127">
                <a:moveTo>
                  <a:pt x="0" y="0"/>
                </a:moveTo>
                <a:lnTo>
                  <a:pt x="587" y="0"/>
                </a:lnTo>
                <a:lnTo>
                  <a:pt x="587" y="127"/>
                </a:lnTo>
                <a:lnTo>
                  <a:pt x="0" y="127"/>
                </a:lnTo>
                <a:lnTo>
                  <a:pt x="0" y="0"/>
                </a:lnTo>
                <a:close/>
              </a:path>
            </a:pathLst>
          </a:custGeom>
          <a:solidFill>
            <a:srgbClr val="004D7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37" name="textbox 1037"/>
          <p:cNvSpPr/>
          <p:nvPr/>
        </p:nvSpPr>
        <p:spPr>
          <a:xfrm>
            <a:off x="8070850" y="3198778"/>
            <a:ext cx="515619" cy="6280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3000"/>
              </a:lnSpc>
            </a:pPr>
            <a:endParaRPr lang="en-US" altLang="en-US" sz="100"/>
          </a:p>
          <a:p>
            <a:pPr marL="172720" indent="213360" algn="l" rtl="0" eaLnBrk="0">
              <a:lnSpc>
                <a:spcPct val="133000"/>
              </a:lnSpc>
              <a:tabLst>
                <a:tab pos="225425"/>
                <a:tab pos="228600"/>
                <a:tab pos="434975"/>
              </a:tabLst>
            </a:pPr>
            <a:r>
              <a:rPr sz="9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	7 	</a:t>
            </a:r>
            <a:r>
              <a:rPr sz="900" spc="3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500" spc="30" baseline="-140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4</a:t>
            </a:r>
            <a:r>
              <a:rPr sz="900" spc="3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500" spc="10" baseline="100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6</a:t>
            </a:r>
            <a:r>
              <a:rPr sz="9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		</a:t>
            </a:r>
            <a:r>
              <a:rPr sz="1500" spc="30" baseline="-100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</a:t>
            </a:r>
            <a:r>
              <a:rPr sz="900" spc="3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900" spc="2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500" spc="0" baseline="100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6</a:t>
            </a:r>
            <a:endParaRPr lang="en-US" altLang="en-US" sz="975"/>
          </a:p>
        </p:txBody>
      </p:sp>
      <p:sp>
        <p:nvSpPr>
          <p:cNvPr id="1038" name="path"/>
          <p:cNvSpPr/>
          <p:nvPr/>
        </p:nvSpPr>
        <p:spPr>
          <a:xfrm>
            <a:off x="8083550" y="3704437"/>
            <a:ext cx="159804" cy="81076"/>
          </a:xfrm>
          <a:custGeom>
            <a:rect l="0" t="0" r="0" b="0"/>
            <a:pathLst>
              <a:path w="251" h="127">
                <a:moveTo>
                  <a:pt x="0" y="0"/>
                </a:moveTo>
                <a:lnTo>
                  <a:pt x="251" y="0"/>
                </a:lnTo>
                <a:lnTo>
                  <a:pt x="251" y="127"/>
                </a:lnTo>
                <a:lnTo>
                  <a:pt x="0" y="127"/>
                </a:lnTo>
                <a:lnTo>
                  <a:pt x="0" y="0"/>
                </a:lnTo>
                <a:close/>
              </a:path>
            </a:pathLst>
          </a:custGeom>
          <a:solidFill>
            <a:srgbClr val="0092BC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39" name="path"/>
          <p:cNvSpPr/>
          <p:nvPr/>
        </p:nvSpPr>
        <p:spPr>
          <a:xfrm>
            <a:off x="8083550" y="3477412"/>
            <a:ext cx="213080" cy="81076"/>
          </a:xfrm>
          <a:custGeom>
            <a:rect l="0" t="0" r="0" b="0"/>
            <a:pathLst>
              <a:path w="335" h="127">
                <a:moveTo>
                  <a:pt x="0" y="0"/>
                </a:moveTo>
                <a:lnTo>
                  <a:pt x="335" y="0"/>
                </a:lnTo>
                <a:lnTo>
                  <a:pt x="335" y="127"/>
                </a:lnTo>
                <a:lnTo>
                  <a:pt x="0" y="127"/>
                </a:lnTo>
                <a:lnTo>
                  <a:pt x="0" y="0"/>
                </a:lnTo>
                <a:close/>
              </a:path>
            </a:pathLst>
          </a:custGeom>
          <a:solidFill>
            <a:srgbClr val="0092BC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0" name="path"/>
          <p:cNvSpPr/>
          <p:nvPr/>
        </p:nvSpPr>
        <p:spPr>
          <a:xfrm>
            <a:off x="8083550" y="3250412"/>
            <a:ext cx="372884" cy="81076"/>
          </a:xfrm>
          <a:custGeom>
            <a:rect l="0" t="0" r="0" b="0"/>
            <a:pathLst>
              <a:path w="587" h="127">
                <a:moveTo>
                  <a:pt x="0" y="0"/>
                </a:moveTo>
                <a:lnTo>
                  <a:pt x="587" y="0"/>
                </a:lnTo>
                <a:lnTo>
                  <a:pt x="587" y="127"/>
                </a:lnTo>
                <a:lnTo>
                  <a:pt x="0" y="127"/>
                </a:lnTo>
                <a:lnTo>
                  <a:pt x="0" y="0"/>
                </a:lnTo>
                <a:close/>
              </a:path>
            </a:pathLst>
          </a:custGeom>
          <a:solidFill>
            <a:srgbClr val="0092BC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1" name="rect"/>
          <p:cNvSpPr/>
          <p:nvPr/>
        </p:nvSpPr>
        <p:spPr>
          <a:xfrm>
            <a:off x="8083550" y="4172699"/>
            <a:ext cx="2984690" cy="89179"/>
          </a:xfrm>
          <a:prstGeom prst="rect">
            <a:avLst/>
          </a:prstGeom>
          <a:solidFill>
            <a:srgbClr val="004D7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2" name="textbox 1042"/>
          <p:cNvSpPr/>
          <p:nvPr/>
        </p:nvSpPr>
        <p:spPr>
          <a:xfrm>
            <a:off x="8070850" y="6151233"/>
            <a:ext cx="688340" cy="4013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357505" algn="l" rtl="0" eaLnBrk="0">
              <a:lnSpc>
                <a:spcPct val="92000"/>
              </a:lnSpc>
              <a:tabLst>
                <a:tab pos="409575"/>
              </a:tabLst>
            </a:pPr>
            <a:r>
              <a:rPr sz="9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	</a:t>
            </a:r>
            <a:r>
              <a:rPr sz="900" spc="8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9.6</a:t>
            </a:r>
            <a:r>
              <a:rPr sz="900" spc="5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</a:t>
            </a:r>
            <a:endParaRPr lang="en-US" altLang="en-US" sz="900"/>
          </a:p>
          <a:p>
            <a:pPr algn="l" rtl="0" eaLnBrk="0">
              <a:lnSpc>
                <a:spcPct val="101000"/>
              </a:lnSpc>
            </a:pPr>
            <a:endParaRPr lang="en-US" altLang="en-US" sz="800"/>
          </a:p>
          <a:p>
            <a:pPr marL="249555" algn="l" rtl="0" eaLnBrk="0">
              <a:lnSpc>
                <a:spcPct val="92000"/>
              </a:lnSpc>
              <a:spcBef>
                <a:spcPts val="5"/>
              </a:spcBef>
              <a:tabLst>
                <a:tab pos="302895"/>
              </a:tabLst>
            </a:pPr>
            <a:r>
              <a:rPr sz="9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	</a:t>
            </a:r>
            <a:r>
              <a:rPr sz="900" spc="7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6.6</a:t>
            </a:r>
            <a:r>
              <a:rPr sz="900" spc="6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</a:t>
            </a:r>
            <a:endParaRPr lang="en-US" altLang="en-US" sz="900"/>
          </a:p>
        </p:txBody>
      </p:sp>
      <p:sp>
        <p:nvSpPr>
          <p:cNvPr id="1043" name="path"/>
          <p:cNvSpPr/>
          <p:nvPr/>
        </p:nvSpPr>
        <p:spPr>
          <a:xfrm>
            <a:off x="8083550" y="6420116"/>
            <a:ext cx="237058" cy="89179"/>
          </a:xfrm>
          <a:custGeom>
            <a:rect l="0" t="0" r="0" b="0"/>
            <a:pathLst>
              <a:path w="373" h="140">
                <a:moveTo>
                  <a:pt x="0" y="0"/>
                </a:moveTo>
                <a:lnTo>
                  <a:pt x="373" y="0"/>
                </a:lnTo>
                <a:lnTo>
                  <a:pt x="373" y="140"/>
                </a:lnTo>
                <a:lnTo>
                  <a:pt x="0" y="140"/>
                </a:lnTo>
                <a:lnTo>
                  <a:pt x="0" y="0"/>
                </a:lnTo>
                <a:close/>
              </a:path>
            </a:pathLst>
          </a:custGeom>
          <a:solidFill>
            <a:srgbClr val="004D7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4" name="path"/>
          <p:cNvSpPr/>
          <p:nvPr/>
        </p:nvSpPr>
        <p:spPr>
          <a:xfrm>
            <a:off x="8083550" y="6170409"/>
            <a:ext cx="344817" cy="89179"/>
          </a:xfrm>
          <a:custGeom>
            <a:rect l="0" t="0" r="0" b="0"/>
            <a:pathLst>
              <a:path w="543" h="140">
                <a:moveTo>
                  <a:pt x="0" y="0"/>
                </a:moveTo>
                <a:lnTo>
                  <a:pt x="543" y="0"/>
                </a:lnTo>
                <a:lnTo>
                  <a:pt x="543" y="140"/>
                </a:lnTo>
                <a:lnTo>
                  <a:pt x="0" y="140"/>
                </a:lnTo>
                <a:lnTo>
                  <a:pt x="0" y="0"/>
                </a:lnTo>
                <a:close/>
              </a:path>
            </a:pathLst>
          </a:custGeom>
          <a:solidFill>
            <a:srgbClr val="004D7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5" name="textbox 1045"/>
          <p:cNvSpPr/>
          <p:nvPr/>
        </p:nvSpPr>
        <p:spPr>
          <a:xfrm>
            <a:off x="10720831" y="3338575"/>
            <a:ext cx="678815" cy="3670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000"/>
              </a:lnSpc>
            </a:pPr>
            <a:endParaRPr lang="en-US" altLang="en-US" sz="100"/>
          </a:p>
          <a:p>
            <a:pPr marL="191135" algn="l" rtl="0" eaLnBrk="0">
              <a:lnSpc>
                <a:spcPct val="121000"/>
              </a:lnSpc>
              <a:tabLst>
                <a:tab pos="248920"/>
              </a:tabLst>
            </a:pPr>
            <a:r>
              <a:rPr sz="9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	</a:t>
            </a:r>
            <a:r>
              <a:rPr sz="900" spc="6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2023</a:t>
            </a:r>
            <a:r>
              <a:rPr sz="900" spc="2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年</a:t>
            </a:r>
            <a:r>
              <a:rPr sz="9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	</a:t>
            </a:r>
            <a:r>
              <a:rPr sz="900" spc="6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2022</a:t>
            </a:r>
            <a:r>
              <a:rPr sz="900" spc="2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年</a:t>
            </a:r>
            <a:endParaRPr lang="en-US" altLang="en-US" sz="900"/>
          </a:p>
        </p:txBody>
      </p:sp>
      <p:sp>
        <p:nvSpPr>
          <p:cNvPr id="1046" name="path"/>
          <p:cNvSpPr/>
          <p:nvPr/>
        </p:nvSpPr>
        <p:spPr>
          <a:xfrm>
            <a:off x="10733531" y="3546348"/>
            <a:ext cx="178307" cy="134111"/>
          </a:xfrm>
          <a:custGeom>
            <a:rect l="0" t="0" r="0" b="0"/>
            <a:pathLst>
              <a:path w="280" h="211">
                <a:moveTo>
                  <a:pt x="0" y="0"/>
                </a:moveTo>
                <a:lnTo>
                  <a:pt x="280" y="0"/>
                </a:lnTo>
                <a:lnTo>
                  <a:pt x="280" y="211"/>
                </a:lnTo>
                <a:lnTo>
                  <a:pt x="0" y="211"/>
                </a:lnTo>
                <a:lnTo>
                  <a:pt x="0" y="0"/>
                </a:lnTo>
                <a:close/>
              </a:path>
            </a:pathLst>
          </a:custGeom>
          <a:solidFill>
            <a:srgbClr val="0092BC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7" name="path"/>
          <p:cNvSpPr/>
          <p:nvPr/>
        </p:nvSpPr>
        <p:spPr>
          <a:xfrm>
            <a:off x="10733531" y="3351275"/>
            <a:ext cx="178307" cy="132588"/>
          </a:xfrm>
          <a:custGeom>
            <a:rect l="0" t="0" r="0" b="0"/>
            <a:pathLst>
              <a:path w="280" h="208">
                <a:moveTo>
                  <a:pt x="0" y="0"/>
                </a:moveTo>
                <a:lnTo>
                  <a:pt x="280" y="0"/>
                </a:lnTo>
                <a:lnTo>
                  <a:pt x="280" y="208"/>
                </a:lnTo>
                <a:lnTo>
                  <a:pt x="0" y="208"/>
                </a:lnTo>
                <a:lnTo>
                  <a:pt x="0" y="0"/>
                </a:lnTo>
                <a:close/>
              </a:path>
            </a:pathLst>
          </a:custGeom>
          <a:solidFill>
            <a:srgbClr val="004D7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" name="textbox 1048"/>
          <p:cNvSpPr/>
          <p:nvPr/>
        </p:nvSpPr>
        <p:spPr>
          <a:xfrm>
            <a:off x="10720831" y="6231128"/>
            <a:ext cx="678815" cy="3670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000"/>
              </a:lnSpc>
            </a:pPr>
            <a:endParaRPr lang="en-US" altLang="en-US" sz="100"/>
          </a:p>
          <a:p>
            <a:pPr marL="191135" algn="l" rtl="0" eaLnBrk="0">
              <a:lnSpc>
                <a:spcPct val="121000"/>
              </a:lnSpc>
              <a:tabLst>
                <a:tab pos="248920"/>
              </a:tabLst>
            </a:pPr>
            <a:r>
              <a:rPr sz="9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	</a:t>
            </a:r>
            <a:r>
              <a:rPr sz="900" spc="6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2023</a:t>
            </a:r>
            <a:r>
              <a:rPr sz="900" spc="2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年</a:t>
            </a:r>
            <a:r>
              <a:rPr sz="9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	</a:t>
            </a:r>
            <a:r>
              <a:rPr sz="900" spc="6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2022</a:t>
            </a:r>
            <a:r>
              <a:rPr sz="900" spc="2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年</a:t>
            </a:r>
            <a:endParaRPr lang="en-US" altLang="en-US" sz="900"/>
          </a:p>
        </p:txBody>
      </p:sp>
      <p:sp>
        <p:nvSpPr>
          <p:cNvPr id="1049" name="path"/>
          <p:cNvSpPr/>
          <p:nvPr/>
        </p:nvSpPr>
        <p:spPr>
          <a:xfrm>
            <a:off x="10733531" y="6438900"/>
            <a:ext cx="178307" cy="134111"/>
          </a:xfrm>
          <a:custGeom>
            <a:rect l="0" t="0" r="0" b="0"/>
            <a:pathLst>
              <a:path w="280" h="211">
                <a:moveTo>
                  <a:pt x="0" y="0"/>
                </a:moveTo>
                <a:lnTo>
                  <a:pt x="280" y="0"/>
                </a:lnTo>
                <a:lnTo>
                  <a:pt x="280" y="211"/>
                </a:lnTo>
                <a:lnTo>
                  <a:pt x="0" y="211"/>
                </a:lnTo>
                <a:lnTo>
                  <a:pt x="0" y="0"/>
                </a:lnTo>
                <a:close/>
              </a:path>
            </a:pathLst>
          </a:custGeom>
          <a:solidFill>
            <a:srgbClr val="0092BC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" name="path"/>
          <p:cNvSpPr/>
          <p:nvPr/>
        </p:nvSpPr>
        <p:spPr>
          <a:xfrm>
            <a:off x="10733531" y="6243828"/>
            <a:ext cx="178307" cy="132588"/>
          </a:xfrm>
          <a:custGeom>
            <a:rect l="0" t="0" r="0" b="0"/>
            <a:pathLst>
              <a:path w="280" h="208">
                <a:moveTo>
                  <a:pt x="0" y="0"/>
                </a:moveTo>
                <a:lnTo>
                  <a:pt x="280" y="0"/>
                </a:lnTo>
                <a:lnTo>
                  <a:pt x="280" y="208"/>
                </a:lnTo>
                <a:lnTo>
                  <a:pt x="0" y="208"/>
                </a:lnTo>
                <a:lnTo>
                  <a:pt x="0" y="0"/>
                </a:lnTo>
                <a:close/>
              </a:path>
            </a:pathLst>
          </a:custGeom>
          <a:solidFill>
            <a:srgbClr val="004D7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" name="textbox 1051"/>
          <p:cNvSpPr/>
          <p:nvPr/>
        </p:nvSpPr>
        <p:spPr>
          <a:xfrm>
            <a:off x="7018994" y="3592090"/>
            <a:ext cx="991235" cy="1885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285"/>
              </a:lnSpc>
            </a:pPr>
            <a:r>
              <a:rPr sz="900" spc="8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临港智造园(上海</a:t>
            </a:r>
            <a:r>
              <a:rPr sz="900" spc="6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)</a:t>
            </a:r>
            <a:endParaRPr lang="en-US" altLang="en-US" sz="900"/>
          </a:p>
        </p:txBody>
      </p:sp>
      <p:sp>
        <p:nvSpPr>
          <p:cNvPr id="1052" name="textbox 1052"/>
          <p:cNvSpPr/>
          <p:nvPr/>
        </p:nvSpPr>
        <p:spPr>
          <a:xfrm>
            <a:off x="8070850" y="1794561"/>
            <a:ext cx="1304289" cy="1714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6000"/>
              </a:lnSpc>
            </a:pPr>
            <a:endParaRPr lang="en-US" altLang="en-US" sz="200"/>
          </a:p>
          <a:p>
            <a:pPr marL="705485" algn="l" rtl="0" eaLnBrk="0">
              <a:lnSpc>
                <a:spcPct val="92000"/>
              </a:lnSpc>
              <a:tabLst>
                <a:tab pos="758825"/>
              </a:tabLst>
            </a:pPr>
            <a:r>
              <a:rPr sz="9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	</a:t>
            </a:r>
            <a:r>
              <a:rPr sz="900" spc="5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r>
              <a:rPr sz="900" spc="3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</a:t>
            </a:r>
            <a:r>
              <a:rPr sz="9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        </a:t>
            </a:r>
            <a:endParaRPr lang="en-US" altLang="en-US" sz="900"/>
          </a:p>
        </p:txBody>
      </p:sp>
      <p:sp>
        <p:nvSpPr>
          <p:cNvPr id="1053" name="path"/>
          <p:cNvSpPr/>
          <p:nvPr/>
        </p:nvSpPr>
        <p:spPr>
          <a:xfrm>
            <a:off x="8083550" y="1807261"/>
            <a:ext cx="692505" cy="81076"/>
          </a:xfrm>
          <a:custGeom>
            <a:rect l="0" t="0" r="0" b="0"/>
            <a:pathLst>
              <a:path w="1090" h="127">
                <a:moveTo>
                  <a:pt x="0" y="0"/>
                </a:moveTo>
                <a:lnTo>
                  <a:pt x="1090" y="0"/>
                </a:lnTo>
                <a:lnTo>
                  <a:pt x="1090" y="127"/>
                </a:lnTo>
                <a:lnTo>
                  <a:pt x="0" y="127"/>
                </a:lnTo>
                <a:lnTo>
                  <a:pt x="0" y="0"/>
                </a:lnTo>
                <a:close/>
              </a:path>
            </a:pathLst>
          </a:custGeom>
          <a:solidFill>
            <a:srgbClr val="004D7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" name="textbox 1054"/>
          <p:cNvSpPr/>
          <p:nvPr/>
        </p:nvSpPr>
        <p:spPr>
          <a:xfrm>
            <a:off x="8729347" y="2010540"/>
            <a:ext cx="205740" cy="8636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000"/>
              </a:lnSpc>
            </a:pPr>
            <a:endParaRPr lang="en-US" altLang="en-US" sz="100"/>
          </a:p>
          <a:p>
            <a:pPr marL="48895" algn="l" rtl="0" eaLnBrk="0">
              <a:lnSpc>
                <a:spcPct val="92000"/>
              </a:lnSpc>
            </a:pPr>
            <a:r>
              <a:rPr sz="900" spc="5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r>
              <a:rPr sz="900" spc="3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</a:t>
            </a:r>
            <a:endParaRPr lang="en-US" altLang="en-US" sz="900"/>
          </a:p>
          <a:p>
            <a:pPr marL="71755" algn="l" rtl="0" eaLnBrk="0">
              <a:lnSpc>
                <a:spcPct val="92000"/>
              </a:lnSpc>
              <a:spcBef>
                <a:spcPts val="795"/>
              </a:spcBef>
            </a:pPr>
            <a:r>
              <a:rPr sz="9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endParaRPr lang="en-US" altLang="en-US" sz="900"/>
          </a:p>
          <a:p>
            <a:pPr marL="12700" algn="l" rtl="0" eaLnBrk="0">
              <a:lnSpc>
                <a:spcPts val="1175"/>
              </a:lnSpc>
              <a:spcBef>
                <a:spcPts val="1030"/>
              </a:spcBef>
            </a:pPr>
            <a:r>
              <a:rPr sz="1300" spc="-50" baseline="70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r>
              <a:rPr sz="1300" spc="-30" baseline="-50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</a:t>
            </a:r>
            <a:endParaRPr lang="en-US" altLang="en-US" sz="845"/>
          </a:p>
          <a:p>
            <a:pPr algn="l" rtl="0" eaLnBrk="0">
              <a:lnSpc>
                <a:spcPct val="101000"/>
              </a:lnSpc>
            </a:pPr>
            <a:endParaRPr lang="en-US" altLang="en-US" sz="500"/>
          </a:p>
          <a:p>
            <a:pPr marL="12700" algn="l" rtl="0" eaLnBrk="0">
              <a:lnSpc>
                <a:spcPct val="92000"/>
              </a:lnSpc>
              <a:spcBef>
                <a:spcPts val="5"/>
              </a:spcBef>
            </a:pPr>
            <a:r>
              <a:rPr sz="900" spc="4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</a:t>
            </a:r>
            <a:endParaRPr lang="en-US" altLang="en-US" sz="900"/>
          </a:p>
        </p:txBody>
      </p:sp>
      <p:sp>
        <p:nvSpPr>
          <p:cNvPr id="1055" name="rect"/>
          <p:cNvSpPr/>
          <p:nvPr/>
        </p:nvSpPr>
        <p:spPr>
          <a:xfrm>
            <a:off x="8083550" y="4921834"/>
            <a:ext cx="695731" cy="89179"/>
          </a:xfrm>
          <a:prstGeom prst="rect">
            <a:avLst/>
          </a:prstGeom>
          <a:solidFill>
            <a:srgbClr val="004D7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6" name="textbox 1056"/>
          <p:cNvSpPr/>
          <p:nvPr/>
        </p:nvSpPr>
        <p:spPr>
          <a:xfrm>
            <a:off x="8070850" y="4754613"/>
            <a:ext cx="408940" cy="3587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000"/>
              </a:lnSpc>
            </a:pPr>
            <a:endParaRPr lang="en-US" altLang="en-US" sz="100"/>
          </a:p>
          <a:p>
            <a:pPr marL="60960" algn="l" rtl="0" eaLnBrk="0">
              <a:lnSpc>
                <a:spcPct val="73000"/>
              </a:lnSpc>
            </a:pPr>
            <a:r>
              <a:rPr sz="900" spc="4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0.0</a:t>
            </a:r>
            <a:r>
              <a:rPr sz="900" spc="2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</a:t>
            </a:r>
            <a:endParaRPr lang="en-US" altLang="en-US" sz="900"/>
          </a:p>
          <a:p>
            <a:pPr marL="95250" algn="l" rtl="0" eaLnBrk="0">
              <a:lnSpc>
                <a:spcPts val="1655"/>
              </a:lnSpc>
              <a:tabLst>
                <a:tab pos="149860"/>
              </a:tabLst>
            </a:pPr>
            <a:r>
              <a:rPr sz="9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	</a:t>
            </a:r>
            <a:r>
              <a:rPr sz="900" spc="4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2.3</a:t>
            </a:r>
            <a:r>
              <a:rPr sz="900" spc="1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</a:t>
            </a:r>
            <a:endParaRPr lang="en-US" altLang="en-US" sz="900"/>
          </a:p>
        </p:txBody>
      </p:sp>
      <p:sp>
        <p:nvSpPr>
          <p:cNvPr id="1057" name="path"/>
          <p:cNvSpPr/>
          <p:nvPr/>
        </p:nvSpPr>
        <p:spPr>
          <a:xfrm>
            <a:off x="8083550" y="5011026"/>
            <a:ext cx="82613" cy="89179"/>
          </a:xfrm>
          <a:custGeom>
            <a:rect l="0" t="0" r="0" b="0"/>
            <a:pathLst>
              <a:path w="130" h="140">
                <a:moveTo>
                  <a:pt x="0" y="0"/>
                </a:moveTo>
                <a:lnTo>
                  <a:pt x="130" y="0"/>
                </a:lnTo>
                <a:lnTo>
                  <a:pt x="130" y="140"/>
                </a:lnTo>
                <a:lnTo>
                  <a:pt x="0" y="140"/>
                </a:lnTo>
                <a:lnTo>
                  <a:pt x="0" y="0"/>
                </a:lnTo>
                <a:close/>
              </a:path>
            </a:pathLst>
          </a:custGeom>
          <a:solidFill>
            <a:srgbClr val="0092BC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8" name="rect"/>
          <p:cNvSpPr/>
          <p:nvPr/>
        </p:nvSpPr>
        <p:spPr>
          <a:xfrm>
            <a:off x="8083550" y="4422406"/>
            <a:ext cx="1326857" cy="89179"/>
          </a:xfrm>
          <a:prstGeom prst="rect">
            <a:avLst/>
          </a:prstGeom>
          <a:solidFill>
            <a:srgbClr val="004D7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9" name="textbox 1059"/>
          <p:cNvSpPr/>
          <p:nvPr/>
        </p:nvSpPr>
        <p:spPr>
          <a:xfrm>
            <a:off x="8070850" y="5907989"/>
            <a:ext cx="850264" cy="1720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4000"/>
              </a:lnSpc>
            </a:pPr>
            <a:endParaRPr lang="en-US" altLang="en-US" sz="200"/>
          </a:p>
          <a:p>
            <a:pPr marL="441325" algn="l" rtl="0" eaLnBrk="0">
              <a:lnSpc>
                <a:spcPct val="93000"/>
              </a:lnSpc>
              <a:tabLst>
                <a:tab pos="500380"/>
              </a:tabLst>
            </a:pPr>
            <a:r>
              <a:rPr sz="9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	</a:t>
            </a:r>
            <a:r>
              <a:rPr sz="900" spc="7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11.9</a:t>
            </a:r>
            <a:r>
              <a:rPr sz="900" spc="4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4</a:t>
            </a:r>
            <a:endParaRPr lang="en-US" altLang="en-US" sz="900"/>
          </a:p>
        </p:txBody>
      </p:sp>
      <p:sp>
        <p:nvSpPr>
          <p:cNvPr id="1060" name="path"/>
          <p:cNvSpPr/>
          <p:nvPr/>
        </p:nvSpPr>
        <p:spPr>
          <a:xfrm>
            <a:off x="8083550" y="5920689"/>
            <a:ext cx="428853" cy="89179"/>
          </a:xfrm>
          <a:custGeom>
            <a:rect l="0" t="0" r="0" b="0"/>
            <a:pathLst>
              <a:path w="675" h="140">
                <a:moveTo>
                  <a:pt x="0" y="0"/>
                </a:moveTo>
                <a:lnTo>
                  <a:pt x="675" y="0"/>
                </a:lnTo>
                <a:lnTo>
                  <a:pt x="675" y="140"/>
                </a:lnTo>
                <a:lnTo>
                  <a:pt x="0" y="140"/>
                </a:lnTo>
                <a:lnTo>
                  <a:pt x="0" y="0"/>
                </a:lnTo>
                <a:close/>
              </a:path>
            </a:pathLst>
          </a:custGeom>
          <a:solidFill>
            <a:srgbClr val="004D7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61" name="textbox 1061"/>
          <p:cNvSpPr/>
          <p:nvPr/>
        </p:nvSpPr>
        <p:spPr>
          <a:xfrm>
            <a:off x="8617463" y="5241051"/>
            <a:ext cx="398779" cy="3130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000"/>
              </a:lnSpc>
            </a:pPr>
            <a:endParaRPr lang="en-US" altLang="en-US" sz="100"/>
          </a:p>
          <a:p>
            <a:pPr marL="71120" algn="l" rtl="0" eaLnBrk="0">
              <a:lnSpc>
                <a:spcPct val="92000"/>
              </a:lnSpc>
            </a:pPr>
            <a:r>
              <a:rPr sz="900" spc="3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15.2</a:t>
            </a:r>
            <a:r>
              <a:rPr sz="900" spc="2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9</a:t>
            </a:r>
            <a:endParaRPr lang="en-US" altLang="en-US" sz="900"/>
          </a:p>
          <a:p>
            <a:pPr algn="l" rtl="0" eaLnBrk="0">
              <a:lnSpc>
                <a:spcPct val="112000"/>
              </a:lnSpc>
            </a:pPr>
            <a:endParaRPr lang="en-US" altLang="en-US" sz="200"/>
          </a:p>
          <a:p>
            <a:pPr marL="12700" algn="l" rtl="0" eaLnBrk="0">
              <a:lnSpc>
                <a:spcPct val="92000"/>
              </a:lnSpc>
              <a:spcBef>
                <a:spcPct val="0"/>
              </a:spcBef>
            </a:pPr>
            <a:r>
              <a:rPr sz="900" spc="7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13.5</a:t>
            </a:r>
            <a:r>
              <a:rPr sz="900" spc="4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9</a:t>
            </a:r>
            <a:endParaRPr lang="en-US" altLang="en-US" sz="900"/>
          </a:p>
        </p:txBody>
      </p:sp>
      <p:pic>
        <p:nvPicPr>
          <p:cNvPr id="1062" name="picture 1062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1600000">
            <a:off x="4964277" y="4940198"/>
            <a:ext cx="211836" cy="451739"/>
          </a:xfrm>
          <a:prstGeom prst="rect">
            <a:avLst/>
          </a:prstGeom>
        </p:spPr>
      </p:pic>
      <p:sp>
        <p:nvSpPr>
          <p:cNvPr id="1063" name="textbox 1063"/>
          <p:cNvSpPr/>
          <p:nvPr/>
        </p:nvSpPr>
        <p:spPr>
          <a:xfrm>
            <a:off x="8070850" y="5990199"/>
            <a:ext cx="886460" cy="1524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00"/>
              </a:lnSpc>
            </a:pPr>
            <a:endParaRPr lang="en-US" altLang="en-US" sz="100"/>
          </a:p>
          <a:p>
            <a:pPr marL="497840" algn="l" rtl="0" eaLnBrk="0">
              <a:lnSpc>
                <a:spcPct val="92000"/>
              </a:lnSpc>
              <a:tabLst>
                <a:tab pos="558800"/>
              </a:tabLst>
            </a:pPr>
            <a:r>
              <a:rPr sz="9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	</a:t>
            </a:r>
            <a:r>
              <a:rPr sz="900" spc="4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13.</a:t>
            </a:r>
            <a:r>
              <a:rPr sz="900" spc="3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5</a:t>
            </a:r>
            <a:r>
              <a:rPr sz="9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</a:t>
            </a:r>
            <a:endParaRPr lang="en-US" altLang="en-US" sz="900"/>
          </a:p>
        </p:txBody>
      </p:sp>
      <p:sp>
        <p:nvSpPr>
          <p:cNvPr id="1064" name="path"/>
          <p:cNvSpPr/>
          <p:nvPr/>
        </p:nvSpPr>
        <p:spPr>
          <a:xfrm>
            <a:off x="8083550" y="6009881"/>
            <a:ext cx="485051" cy="89179"/>
          </a:xfrm>
          <a:custGeom>
            <a:rect l="0" t="0" r="0" b="0"/>
            <a:pathLst>
              <a:path w="763" h="140">
                <a:moveTo>
                  <a:pt x="0" y="0"/>
                </a:moveTo>
                <a:lnTo>
                  <a:pt x="763" y="0"/>
                </a:lnTo>
                <a:lnTo>
                  <a:pt x="763" y="140"/>
                </a:lnTo>
                <a:lnTo>
                  <a:pt x="0" y="140"/>
                </a:lnTo>
                <a:lnTo>
                  <a:pt x="0" y="0"/>
                </a:lnTo>
                <a:close/>
              </a:path>
            </a:pathLst>
          </a:custGeom>
          <a:solidFill>
            <a:srgbClr val="0092BC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065" name="picture 1065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21600000">
            <a:off x="3525405" y="5684418"/>
            <a:ext cx="324268" cy="257593"/>
          </a:xfrm>
          <a:prstGeom prst="rect">
            <a:avLst/>
          </a:prstGeom>
        </p:spPr>
      </p:pic>
      <p:grpSp>
        <p:nvGrpSpPr>
          <p:cNvPr id="102" name="group 102"/>
          <p:cNvGrpSpPr/>
          <p:nvPr/>
        </p:nvGrpSpPr>
        <p:grpSpPr>
          <a:xfrm rot="21600000">
            <a:off x="8083550" y="2942323"/>
            <a:ext cx="493524" cy="162153"/>
            <a:chExt cx="493524" cy="162153"/>
          </a:xfrm>
        </p:grpSpPr>
        <p:grpSp>
          <p:nvGrpSpPr>
            <p:cNvPr id="104" name="group 104"/>
            <p:cNvGrpSpPr/>
            <p:nvPr/>
          </p:nvGrpSpPr>
          <p:grpSpPr>
            <a:xfrm rot="21600000">
              <a:off x="0" y="0"/>
              <a:ext cx="479425" cy="162153"/>
              <a:chExt cx="479425" cy="162153"/>
            </a:xfrm>
          </p:grpSpPr>
          <p:sp>
            <p:nvSpPr>
              <p:cNvPr id="1066" name="path"/>
              <p:cNvSpPr/>
              <p:nvPr/>
            </p:nvSpPr>
            <p:spPr>
              <a:xfrm>
                <a:off x="0" y="0"/>
                <a:ext cx="372884" cy="81076"/>
              </a:xfrm>
              <a:custGeom>
                <a:rect l="0" t="0" r="0" b="0"/>
                <a:pathLst>
                  <a:path w="587" h="127">
                    <a:moveTo>
                      <a:pt x="0" y="0"/>
                    </a:moveTo>
                    <a:lnTo>
                      <a:pt x="587" y="0"/>
                    </a:lnTo>
                    <a:lnTo>
                      <a:pt x="587" y="127"/>
                    </a:lnTo>
                    <a:lnTo>
                      <a:pt x="0" y="127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004D7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67" name="path"/>
              <p:cNvSpPr/>
              <p:nvPr/>
            </p:nvSpPr>
            <p:spPr>
              <a:xfrm>
                <a:off x="0" y="81076"/>
                <a:ext cx="479425" cy="81077"/>
              </a:xfrm>
              <a:custGeom>
                <a:rect l="0" t="0" r="0" b="0"/>
                <a:pathLst>
                  <a:path w="755" h="127">
                    <a:moveTo>
                      <a:pt x="0" y="0"/>
                    </a:moveTo>
                    <a:lnTo>
                      <a:pt x="755" y="0"/>
                    </a:lnTo>
                    <a:lnTo>
                      <a:pt x="755" y="127"/>
                    </a:lnTo>
                    <a:lnTo>
                      <a:pt x="0" y="127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0092BC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068" name="textbox 1068"/>
            <p:cNvSpPr/>
            <p:nvPr/>
          </p:nvSpPr>
          <p:spPr>
            <a:xfrm>
              <a:off x="-12700" y="-12700"/>
              <a:ext cx="519430" cy="21526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0000"/>
                </a:lnSpc>
              </a:pPr>
              <a:endParaRPr lang="en-US" altLang="en-US" sz="200"/>
            </a:p>
            <a:p>
              <a:pPr marL="434340" algn="l" rtl="0" eaLnBrk="0">
                <a:lnSpc>
                  <a:spcPct val="91000"/>
                </a:lnSpc>
                <a:spcBef>
                  <a:spcPct val="0"/>
                </a:spcBef>
              </a:pPr>
              <a:r>
                <a:rPr sz="900" spc="30">
                  <a:solidFill>
                    <a:srgbClr val="000000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7</a:t>
              </a:r>
              <a:endParaRPr lang="en-US" altLang="en-US" sz="900"/>
            </a:p>
          </p:txBody>
        </p:sp>
      </p:grpSp>
      <p:sp>
        <p:nvSpPr>
          <p:cNvPr id="1069" name="textbox 1069"/>
          <p:cNvSpPr/>
          <p:nvPr/>
        </p:nvSpPr>
        <p:spPr>
          <a:xfrm>
            <a:off x="8070850" y="6213424"/>
            <a:ext cx="639444" cy="1746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325755" algn="l" rtl="0" eaLnBrk="0">
              <a:lnSpc>
                <a:spcPct val="92000"/>
              </a:lnSpc>
              <a:tabLst>
                <a:tab pos="379095"/>
              </a:tabLst>
            </a:pPr>
            <a:r>
              <a:rPr sz="9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	</a:t>
            </a:r>
            <a:r>
              <a:rPr sz="900" spc="4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8.7</a:t>
            </a:r>
            <a:r>
              <a:rPr sz="900" spc="2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</a:t>
            </a:r>
            <a:endParaRPr lang="en-US" altLang="en-US" sz="900"/>
          </a:p>
        </p:txBody>
      </p:sp>
      <p:sp>
        <p:nvSpPr>
          <p:cNvPr id="1070" name="path"/>
          <p:cNvSpPr/>
          <p:nvPr/>
        </p:nvSpPr>
        <p:spPr>
          <a:xfrm>
            <a:off x="8083550" y="6259588"/>
            <a:ext cx="313029" cy="89179"/>
          </a:xfrm>
          <a:custGeom>
            <a:rect l="0" t="0" r="0" b="0"/>
            <a:pathLst>
              <a:path w="492" h="140">
                <a:moveTo>
                  <a:pt x="0" y="0"/>
                </a:moveTo>
                <a:lnTo>
                  <a:pt x="492" y="0"/>
                </a:lnTo>
                <a:lnTo>
                  <a:pt x="492" y="140"/>
                </a:lnTo>
                <a:lnTo>
                  <a:pt x="0" y="140"/>
                </a:lnTo>
                <a:lnTo>
                  <a:pt x="0" y="0"/>
                </a:lnTo>
                <a:close/>
              </a:path>
            </a:pathLst>
          </a:custGeom>
          <a:solidFill>
            <a:srgbClr val="0092BC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71" name="textbox 1071"/>
          <p:cNvSpPr/>
          <p:nvPr/>
        </p:nvSpPr>
        <p:spPr>
          <a:xfrm>
            <a:off x="8070850" y="2304328"/>
            <a:ext cx="727709" cy="1593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000"/>
              </a:lnSpc>
            </a:pPr>
            <a:endParaRPr lang="en-US" altLang="en-US" sz="100"/>
          </a:p>
          <a:p>
            <a:pPr marL="598805" algn="l" rtl="0" eaLnBrk="0">
              <a:lnSpc>
                <a:spcPct val="92000"/>
              </a:lnSpc>
              <a:tabLst>
                <a:tab pos="654050"/>
              </a:tabLst>
            </a:pPr>
            <a:r>
              <a:rPr sz="9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	1</a:t>
            </a:r>
            <a:endParaRPr lang="en-US" altLang="en-US" sz="900"/>
          </a:p>
        </p:txBody>
      </p:sp>
      <p:sp>
        <p:nvSpPr>
          <p:cNvPr id="1072" name="path"/>
          <p:cNvSpPr/>
          <p:nvPr/>
        </p:nvSpPr>
        <p:spPr>
          <a:xfrm>
            <a:off x="8083550" y="2342362"/>
            <a:ext cx="585965" cy="81076"/>
          </a:xfrm>
          <a:custGeom>
            <a:rect l="0" t="0" r="0" b="0"/>
            <a:pathLst>
              <a:path w="922" h="127">
                <a:moveTo>
                  <a:pt x="0" y="0"/>
                </a:moveTo>
                <a:lnTo>
                  <a:pt x="922" y="0"/>
                </a:lnTo>
                <a:lnTo>
                  <a:pt x="922" y="127"/>
                </a:lnTo>
                <a:lnTo>
                  <a:pt x="0" y="127"/>
                </a:lnTo>
                <a:lnTo>
                  <a:pt x="0" y="0"/>
                </a:lnTo>
                <a:close/>
              </a:path>
            </a:pathLst>
          </a:custGeom>
          <a:solidFill>
            <a:srgbClr val="0092BC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73" name="rect"/>
          <p:cNvSpPr/>
          <p:nvPr/>
        </p:nvSpPr>
        <p:spPr>
          <a:xfrm>
            <a:off x="8083550" y="4672126"/>
            <a:ext cx="797903" cy="89179"/>
          </a:xfrm>
          <a:prstGeom prst="rect">
            <a:avLst/>
          </a:prstGeom>
          <a:solidFill>
            <a:srgbClr val="004D7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74" name="textbox 1074"/>
          <p:cNvSpPr/>
          <p:nvPr/>
        </p:nvSpPr>
        <p:spPr>
          <a:xfrm>
            <a:off x="6052108" y="3721786"/>
            <a:ext cx="438150" cy="1790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000"/>
              </a:lnSpc>
            </a:pPr>
            <a:endParaRPr lang="en-US" altLang="en-US" sz="100"/>
          </a:p>
          <a:p>
            <a:pPr marL="12700" algn="l" rtl="0" eaLnBrk="0">
              <a:lnSpc>
                <a:spcPct val="91000"/>
              </a:lnSpc>
            </a:pPr>
            <a:r>
              <a:rPr sz="1100" spc="9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74.3</a:t>
            </a:r>
            <a:r>
              <a:rPr sz="1100" spc="4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endParaRPr lang="en-US" altLang="en-US" sz="1100"/>
          </a:p>
        </p:txBody>
      </p:sp>
      <p:sp>
        <p:nvSpPr>
          <p:cNvPr id="1075" name="rect"/>
          <p:cNvSpPr/>
          <p:nvPr/>
        </p:nvSpPr>
        <p:spPr>
          <a:xfrm>
            <a:off x="8083550" y="5260733"/>
            <a:ext cx="549147" cy="89179"/>
          </a:xfrm>
          <a:prstGeom prst="rect">
            <a:avLst/>
          </a:prstGeom>
          <a:solidFill>
            <a:srgbClr val="0092BC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76" name="rect"/>
          <p:cNvSpPr/>
          <p:nvPr/>
        </p:nvSpPr>
        <p:spPr>
          <a:xfrm>
            <a:off x="8083550" y="5171554"/>
            <a:ext cx="502856" cy="89179"/>
          </a:xfrm>
          <a:prstGeom prst="rect">
            <a:avLst/>
          </a:prstGeom>
          <a:solidFill>
            <a:srgbClr val="004D7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77" name="rect"/>
          <p:cNvSpPr/>
          <p:nvPr/>
        </p:nvSpPr>
        <p:spPr>
          <a:xfrm>
            <a:off x="8083550" y="5421261"/>
            <a:ext cx="488086" cy="89179"/>
          </a:xfrm>
          <a:prstGeom prst="rect">
            <a:avLst/>
          </a:prstGeom>
          <a:solidFill>
            <a:srgbClr val="004D7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78" name="rect"/>
          <p:cNvSpPr/>
          <p:nvPr/>
        </p:nvSpPr>
        <p:spPr>
          <a:xfrm>
            <a:off x="8083550" y="5510453"/>
            <a:ext cx="451129" cy="89179"/>
          </a:xfrm>
          <a:prstGeom prst="rect">
            <a:avLst/>
          </a:prstGeom>
          <a:solidFill>
            <a:srgbClr val="0092BC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79" name="rect"/>
          <p:cNvSpPr/>
          <p:nvPr/>
        </p:nvSpPr>
        <p:spPr>
          <a:xfrm>
            <a:off x="8083550" y="5670981"/>
            <a:ext cx="441794" cy="89179"/>
          </a:xfrm>
          <a:prstGeom prst="rect">
            <a:avLst/>
          </a:prstGeom>
          <a:solidFill>
            <a:srgbClr val="004D7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080" name="picture 1080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21600000">
            <a:off x="8078787" y="4137025"/>
            <a:ext cx="15532" cy="2497137"/>
          </a:xfrm>
          <a:prstGeom prst="rect">
            <a:avLst/>
          </a:prstGeom>
        </p:spPr>
      </p:pic>
      <p:sp>
        <p:nvSpPr>
          <p:cNvPr id="1081" name="textbox 1081"/>
          <p:cNvSpPr/>
          <p:nvPr/>
        </p:nvSpPr>
        <p:spPr>
          <a:xfrm>
            <a:off x="8571425" y="5670350"/>
            <a:ext cx="362584" cy="1536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00"/>
              </a:lnSpc>
            </a:pPr>
            <a:endParaRPr lang="en-US" altLang="en-US" sz="100"/>
          </a:p>
          <a:p>
            <a:pPr marL="12700" algn="l" rtl="0" eaLnBrk="0">
              <a:lnSpc>
                <a:spcPct val="93000"/>
              </a:lnSpc>
            </a:pPr>
            <a:r>
              <a:rPr sz="900" spc="7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12.3</a:t>
            </a:r>
            <a:r>
              <a:rPr sz="900" spc="4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</a:t>
            </a:r>
            <a:endParaRPr lang="en-US" altLang="en-US" sz="900"/>
          </a:p>
        </p:txBody>
      </p:sp>
      <p:sp>
        <p:nvSpPr>
          <p:cNvPr id="1082" name="textbox 1082"/>
          <p:cNvSpPr/>
          <p:nvPr/>
        </p:nvSpPr>
        <p:spPr>
          <a:xfrm>
            <a:off x="11305890" y="5740984"/>
            <a:ext cx="347345" cy="1517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000"/>
              </a:lnSpc>
            </a:pPr>
            <a:endParaRPr lang="en-US" altLang="en-US" sz="100"/>
          </a:p>
          <a:p>
            <a:pPr marL="12700" algn="l" rtl="0" eaLnBrk="0">
              <a:lnSpc>
                <a:spcPct val="92000"/>
              </a:lnSpc>
            </a:pPr>
            <a:r>
              <a:rPr sz="900" spc="5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88.9</a:t>
            </a:r>
            <a:r>
              <a:rPr sz="9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7</a:t>
            </a:r>
            <a:endParaRPr lang="en-US" altLang="en-US" sz="900"/>
          </a:p>
        </p:txBody>
      </p:sp>
      <p:sp>
        <p:nvSpPr>
          <p:cNvPr id="1083" name="textbox 1083"/>
          <p:cNvSpPr/>
          <p:nvPr/>
        </p:nvSpPr>
        <p:spPr>
          <a:xfrm>
            <a:off x="8582466" y="5463784"/>
            <a:ext cx="339725" cy="1536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00"/>
              </a:lnSpc>
            </a:pPr>
            <a:endParaRPr lang="en-US" altLang="en-US" sz="100"/>
          </a:p>
          <a:p>
            <a:pPr marL="12700" algn="l" rtl="0" eaLnBrk="0">
              <a:lnSpc>
                <a:spcPct val="93000"/>
              </a:lnSpc>
            </a:pPr>
            <a:r>
              <a:rPr sz="900" spc="3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12.5</a:t>
            </a:r>
            <a:r>
              <a:rPr sz="900" spc="2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6</a:t>
            </a:r>
            <a:endParaRPr lang="en-US" altLang="en-US" sz="900"/>
          </a:p>
        </p:txBody>
      </p:sp>
      <p:sp>
        <p:nvSpPr>
          <p:cNvPr id="1084" name="textbox 1084"/>
          <p:cNvSpPr/>
          <p:nvPr/>
        </p:nvSpPr>
        <p:spPr>
          <a:xfrm>
            <a:off x="8135147" y="6463145"/>
            <a:ext cx="273050" cy="1517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ct val="92000"/>
              </a:lnSpc>
            </a:pPr>
            <a:r>
              <a:rPr sz="900" spc="4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0.3</a:t>
            </a:r>
            <a:r>
              <a:rPr sz="900" spc="2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</a:t>
            </a:r>
            <a:endParaRPr lang="en-US" altLang="en-US" sz="900"/>
          </a:p>
        </p:txBody>
      </p:sp>
      <p:sp>
        <p:nvSpPr>
          <p:cNvPr id="1085" name="rect"/>
          <p:cNvSpPr/>
          <p:nvPr/>
        </p:nvSpPr>
        <p:spPr>
          <a:xfrm>
            <a:off x="8078787" y="1320800"/>
            <a:ext cx="9525" cy="2497137"/>
          </a:xfrm>
          <a:prstGeom prst="rect">
            <a:avLst/>
          </a:pr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86" name="textbox 1086"/>
          <p:cNvSpPr/>
          <p:nvPr/>
        </p:nvSpPr>
        <p:spPr>
          <a:xfrm>
            <a:off x="11466538" y="1411072"/>
            <a:ext cx="167004" cy="1517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ct val="92000"/>
              </a:lnSpc>
            </a:pPr>
            <a:r>
              <a:rPr sz="900" spc="3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6</a:t>
            </a:r>
            <a:r>
              <a:rPr sz="900" spc="2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</a:t>
            </a:r>
            <a:endParaRPr lang="en-US" altLang="en-US" sz="900"/>
          </a:p>
        </p:txBody>
      </p:sp>
      <p:sp>
        <p:nvSpPr>
          <p:cNvPr id="1087" name="textbox 1087"/>
          <p:cNvSpPr/>
          <p:nvPr/>
        </p:nvSpPr>
        <p:spPr>
          <a:xfrm>
            <a:off x="9398763" y="1865098"/>
            <a:ext cx="167004" cy="1517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ct val="92000"/>
              </a:lnSpc>
            </a:pPr>
            <a:r>
              <a:rPr sz="900" spc="3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</a:t>
            </a:r>
            <a:r>
              <a:rPr sz="900" spc="2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4</a:t>
            </a:r>
            <a:endParaRPr lang="en-US" altLang="en-US" sz="900"/>
          </a:p>
        </p:txBody>
      </p:sp>
      <p:sp>
        <p:nvSpPr>
          <p:cNvPr id="1088" name="textbox 1088"/>
          <p:cNvSpPr/>
          <p:nvPr/>
        </p:nvSpPr>
        <p:spPr>
          <a:xfrm>
            <a:off x="10788418" y="1638084"/>
            <a:ext cx="163195" cy="1517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ct val="92000"/>
              </a:lnSpc>
            </a:pPr>
            <a:r>
              <a:rPr sz="900" spc="2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5</a:t>
            </a:r>
            <a:r>
              <a:rPr sz="9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</a:t>
            </a:r>
            <a:endParaRPr lang="en-US" altLang="en-US" sz="900"/>
          </a:p>
        </p:txBody>
      </p:sp>
      <p:sp>
        <p:nvSpPr>
          <p:cNvPr id="1089" name="textbox 1089"/>
          <p:cNvSpPr/>
          <p:nvPr/>
        </p:nvSpPr>
        <p:spPr>
          <a:xfrm>
            <a:off x="9032402" y="2772642"/>
            <a:ext cx="160654" cy="1524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000"/>
              </a:lnSpc>
            </a:pPr>
            <a:endParaRPr lang="en-US" altLang="en-US" sz="100"/>
          </a:p>
          <a:p>
            <a:pPr marL="12700" algn="l" rtl="0" eaLnBrk="0">
              <a:lnSpc>
                <a:spcPct val="92000"/>
              </a:lnSpc>
            </a:pPr>
            <a:r>
              <a:rPr sz="9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17</a:t>
            </a:r>
            <a:endParaRPr lang="en-US" altLang="en-US" sz="900"/>
          </a:p>
        </p:txBody>
      </p:sp>
      <p:sp>
        <p:nvSpPr>
          <p:cNvPr id="1090" name="textbox 1090"/>
          <p:cNvSpPr/>
          <p:nvPr/>
        </p:nvSpPr>
        <p:spPr>
          <a:xfrm>
            <a:off x="8598694" y="3000173"/>
            <a:ext cx="93344" cy="1517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ct val="92000"/>
              </a:lnSpc>
            </a:pPr>
            <a:r>
              <a:rPr sz="9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9</a:t>
            </a:r>
            <a:endParaRPr lang="en-US" altLang="en-US" sz="900"/>
          </a:p>
        </p:txBody>
      </p:sp>
      <p:pic>
        <p:nvPicPr>
          <p:cNvPr id="1091" name="picture 1091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 rot="21600000">
            <a:off x="5216715" y="5297652"/>
            <a:ext cx="55117" cy="110476"/>
          </a:xfrm>
          <a:prstGeom prst="rect">
            <a:avLst/>
          </a:prstGeom>
        </p:spPr>
      </p:pic>
      <p:sp>
        <p:nvSpPr>
          <p:cNvPr id="1092" name="textbox 1092"/>
          <p:cNvSpPr/>
          <p:nvPr/>
        </p:nvSpPr>
        <p:spPr>
          <a:xfrm>
            <a:off x="8786542" y="2304328"/>
            <a:ext cx="86360" cy="1524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000"/>
              </a:lnSpc>
            </a:pPr>
            <a:endParaRPr lang="en-US" altLang="en-US" sz="100"/>
          </a:p>
          <a:p>
            <a:pPr marL="12700" algn="l" rtl="0" eaLnBrk="0">
              <a:lnSpc>
                <a:spcPct val="92000"/>
              </a:lnSpc>
            </a:pPr>
            <a:r>
              <a:rPr sz="9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endParaRPr lang="en-US" altLang="en-US" sz="900"/>
          </a:p>
        </p:txBody>
      </p:sp>
      <p:pic>
        <p:nvPicPr>
          <p:cNvPr id="1093" name="picture 1093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 rot="21600000">
            <a:off x="11943715" y="4133850"/>
            <a:ext cx="7619" cy="744537"/>
          </a:xfrm>
          <a:prstGeom prst="rect">
            <a:avLst/>
          </a:prstGeom>
        </p:spPr>
      </p:pic>
      <p:sp>
        <p:nvSpPr>
          <p:cNvPr id="1094" name="rect"/>
          <p:cNvSpPr/>
          <p:nvPr/>
        </p:nvSpPr>
        <p:spPr>
          <a:xfrm>
            <a:off x="11943715" y="2014537"/>
            <a:ext cx="7619" cy="744537"/>
          </a:xfrm>
          <a:prstGeom prst="rect">
            <a:avLst/>
          </a:prstGeom>
          <a:solidFill>
            <a:srgbClr val="0092BC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095" name="picture 1095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 rot="21600000">
            <a:off x="5114772" y="5558269"/>
            <a:ext cx="44158" cy="109651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96" name="picture 109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7293889" y="2151012"/>
            <a:ext cx="3849397" cy="1843302"/>
          </a:xfrm>
          <a:prstGeom prst="rect">
            <a:avLst/>
          </a:prstGeom>
        </p:spPr>
      </p:pic>
      <p:sp>
        <p:nvSpPr>
          <p:cNvPr id="1097" name="textbox 1097"/>
          <p:cNvSpPr/>
          <p:nvPr/>
        </p:nvSpPr>
        <p:spPr>
          <a:xfrm>
            <a:off x="397763" y="278765"/>
            <a:ext cx="10082530" cy="7232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5000"/>
              </a:lnSpc>
            </a:pPr>
            <a:endParaRPr lang="en-US" altLang="en-US" sz="100"/>
          </a:p>
          <a:p>
            <a:pPr marL="43815" indent="-31115" algn="l" rtl="0" eaLnBrk="0">
              <a:lnSpc>
                <a:spcPct val="99000"/>
              </a:lnSpc>
            </a:pPr>
            <a:r>
              <a:rPr sz="2300" spc="80">
                <a:ln w="6350" cap="flat" cmpd="sng">
                  <a:solidFill>
                    <a:srgbClr val="0C6B9D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C6B9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创新药投资趋于理性</a:t>
            </a:r>
            <a:r>
              <a:rPr sz="2300" spc="80">
                <a:solidFill>
                  <a:srgbClr val="0C6B9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2300" spc="80">
                <a:ln w="6350" cap="flat" cmpd="sng">
                  <a:solidFill>
                    <a:srgbClr val="0C6B9D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C6B9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，近五年全球创新药一级市场投融资事件披露目标</a:t>
            </a:r>
            <a:r>
              <a:rPr sz="2300" spc="40">
                <a:ln w="6350" cap="flat" cmpd="sng">
                  <a:solidFill>
                    <a:srgbClr val="0C6B9D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C6B9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药</a:t>
            </a:r>
            <a:r>
              <a:rPr sz="2300" spc="0">
                <a:ln w="6350" cap="flat" cmpd="sng">
                  <a:solidFill>
                    <a:srgbClr val="0C6B9D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C6B9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品</a:t>
            </a:r>
            <a:r>
              <a:rPr sz="2300" spc="0">
                <a:solidFill>
                  <a:srgbClr val="0C6B9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2300" spc="70">
                <a:ln w="6350" cap="flat" cmpd="sng">
                  <a:solidFill>
                    <a:srgbClr val="0C6B9D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C6B9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占比持续上升</a:t>
            </a:r>
            <a:r>
              <a:rPr sz="2300" spc="70">
                <a:solidFill>
                  <a:srgbClr val="0C6B9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2300" spc="70">
                <a:ln w="6350" cap="flat" cmpd="sng">
                  <a:solidFill>
                    <a:srgbClr val="0C6B9D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C6B9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，拥有技术平台相关融资金额占比</a:t>
            </a:r>
            <a:r>
              <a:rPr sz="2300" spc="20">
                <a:ln w="6350" cap="flat" cmpd="sng">
                  <a:solidFill>
                    <a:srgbClr val="0C6B9D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C6B9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持</a:t>
            </a:r>
            <a:r>
              <a:rPr sz="2300" spc="0">
                <a:ln w="6350" cap="flat" cmpd="sng">
                  <a:solidFill>
                    <a:srgbClr val="0C6B9D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C6B9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续下降</a:t>
            </a:r>
            <a:endParaRPr lang="en-US" altLang="en-US" sz="2300"/>
          </a:p>
        </p:txBody>
      </p:sp>
      <p:sp>
        <p:nvSpPr>
          <p:cNvPr id="1098" name="textbox 1098"/>
          <p:cNvSpPr/>
          <p:nvPr/>
        </p:nvSpPr>
        <p:spPr>
          <a:xfrm>
            <a:off x="761720" y="5120233"/>
            <a:ext cx="10857865" cy="4140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550"/>
              </a:lnSpc>
              <a:tabLst>
                <a:tab pos="10844530"/>
              </a:tabLst>
            </a:pPr>
            <a:r>
              <a:rPr sz="1100" spc="1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0.00%</a:t>
            </a:r>
            <a:r>
              <a:rPr sz="1100" strike="sngStrike" spc="1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                                                                           </a:t>
            </a:r>
            <a:r>
              <a:rPr sz="1100" strike="sngStrike" spc="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                                       </a:t>
            </a:r>
            <a:r>
              <a:rPr sz="1100" spc="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20.00%</a:t>
            </a:r>
            <a:r>
              <a:rPr sz="1100" strike="sngStrike" spc="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	</a:t>
            </a:r>
            <a:endParaRPr lang="en-US" altLang="en-US" sz="1100"/>
          </a:p>
          <a:p>
            <a:pPr marL="854075" algn="l" rtl="0" eaLnBrk="0">
              <a:lnSpc>
                <a:spcPct val="91000"/>
              </a:lnSpc>
              <a:spcBef>
                <a:spcPts val="310"/>
              </a:spcBef>
            </a:pPr>
            <a:r>
              <a:rPr sz="1100" spc="2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2019              2020              2021              2022              2023                                2019              2020              2021              2022              20</a:t>
            </a:r>
            <a:r>
              <a:rPr sz="1100" spc="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23</a:t>
            </a:r>
            <a:endParaRPr lang="en-US" altLang="en-US" sz="1100"/>
          </a:p>
        </p:txBody>
      </p:sp>
      <p:pic>
        <p:nvPicPr>
          <p:cNvPr id="1099" name="picture 109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771929" y="3194164"/>
            <a:ext cx="3849382" cy="996492"/>
          </a:xfrm>
          <a:prstGeom prst="rect">
            <a:avLst/>
          </a:prstGeom>
        </p:spPr>
      </p:pic>
      <p:sp>
        <p:nvSpPr>
          <p:cNvPr id="1100" name="textbox 1100"/>
          <p:cNvSpPr/>
          <p:nvPr/>
        </p:nvSpPr>
        <p:spPr>
          <a:xfrm>
            <a:off x="9882861" y="1980857"/>
            <a:ext cx="1539875" cy="23031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580"/>
              </a:lnSpc>
            </a:pPr>
            <a:r>
              <a:rPr sz="1100" spc="100">
                <a:ln w="3175" cap="flat" cmpd="sng">
                  <a:solidFill>
                    <a:srgbClr val="F09148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09148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41.68</a:t>
            </a:r>
            <a:r>
              <a:rPr sz="1100" spc="70">
                <a:ln w="3175" cap="flat" cmpd="sng">
                  <a:solidFill>
                    <a:srgbClr val="F09148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09148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</a:t>
            </a:r>
            <a:endParaRPr lang="en-US" altLang="en-US" sz="1100"/>
          </a:p>
          <a:p>
            <a:pPr algn="l" rtl="0" eaLnBrk="0">
              <a:lnSpc>
                <a:spcPct val="101000"/>
              </a:lnSpc>
            </a:pPr>
            <a:endParaRPr lang="en-US" altLang="en-US" sz="1000"/>
          </a:p>
          <a:p>
            <a:pPr algn="l" rtl="0" eaLnBrk="0">
              <a:lnSpc>
                <a:spcPct val="102000"/>
              </a:lnSpc>
            </a:pPr>
            <a:endParaRPr lang="en-US" altLang="en-US" sz="1000"/>
          </a:p>
          <a:p>
            <a:pPr algn="r" rtl="0" eaLnBrk="0">
              <a:lnSpc>
                <a:spcPts val="1580"/>
              </a:lnSpc>
              <a:spcBef>
                <a:spcPts val="335"/>
              </a:spcBef>
            </a:pPr>
            <a:r>
              <a:rPr sz="1100" spc="90">
                <a:ln w="3175" cap="flat" cmpd="sng">
                  <a:solidFill>
                    <a:srgbClr val="F09148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09148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37.60</a:t>
            </a:r>
            <a:r>
              <a:rPr sz="1100" spc="50">
                <a:ln w="3175" cap="flat" cmpd="sng">
                  <a:solidFill>
                    <a:srgbClr val="F09148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09148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</a:t>
            </a:r>
            <a:endParaRPr lang="en-US" altLang="en-US" sz="1100"/>
          </a:p>
          <a:p>
            <a:pPr algn="l" rtl="0" eaLnBrk="0">
              <a:lnSpc>
                <a:spcPct val="121000"/>
              </a:lnSpc>
            </a:pPr>
            <a:endParaRPr lang="en-US" altLang="en-US" sz="1000"/>
          </a:p>
          <a:p>
            <a:pPr algn="l" rtl="0" eaLnBrk="0">
              <a:lnSpc>
                <a:spcPct val="121000"/>
              </a:lnSpc>
            </a:pPr>
            <a:endParaRPr lang="en-US" altLang="en-US" sz="1000"/>
          </a:p>
          <a:p>
            <a:pPr marL="22225" algn="l" rtl="0" eaLnBrk="0">
              <a:lnSpc>
                <a:spcPts val="1580"/>
              </a:lnSpc>
              <a:spcBef>
                <a:spcPts val="335"/>
              </a:spcBef>
            </a:pPr>
            <a:r>
              <a:rPr sz="1100" spc="90">
                <a:ln w="3175" cap="flat" cmpd="sng">
                  <a:solidFill>
                    <a:srgbClr val="0C6B9D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C6B9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36.02</a:t>
            </a:r>
            <a:r>
              <a:rPr sz="1100" spc="50">
                <a:ln w="3175" cap="flat" cmpd="sng">
                  <a:solidFill>
                    <a:srgbClr val="0C6B9D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C6B9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</a:t>
            </a:r>
            <a:endParaRPr lang="en-US" altLang="en-US" sz="1100"/>
          </a:p>
          <a:p>
            <a:pPr algn="r" rtl="0" eaLnBrk="0">
              <a:lnSpc>
                <a:spcPts val="1580"/>
              </a:lnSpc>
              <a:spcBef>
                <a:spcPts val="995"/>
              </a:spcBef>
            </a:pPr>
            <a:r>
              <a:rPr sz="1100" spc="90">
                <a:ln w="3175" cap="flat" cmpd="sng">
                  <a:solidFill>
                    <a:srgbClr val="0C6B9D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C6B9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33.61</a:t>
            </a:r>
            <a:r>
              <a:rPr sz="1100" spc="50">
                <a:ln w="3175" cap="flat" cmpd="sng">
                  <a:solidFill>
                    <a:srgbClr val="0C6B9D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C6B9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</a:t>
            </a:r>
            <a:endParaRPr lang="en-US" altLang="en-US" sz="1100"/>
          </a:p>
          <a:p>
            <a:pPr marL="22225" algn="l" rtl="0" eaLnBrk="0">
              <a:lnSpc>
                <a:spcPts val="1580"/>
              </a:lnSpc>
              <a:spcBef>
                <a:spcPts val="1290"/>
              </a:spcBef>
            </a:pPr>
            <a:r>
              <a:rPr sz="1100" spc="90">
                <a:ln w="3175" cap="flat" cmpd="sng">
                  <a:solidFill>
                    <a:srgbClr val="C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C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30.91</a:t>
            </a:r>
            <a:r>
              <a:rPr sz="1100" spc="50">
                <a:ln w="3175" cap="flat" cmpd="sng">
                  <a:solidFill>
                    <a:srgbClr val="C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C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</a:t>
            </a:r>
            <a:endParaRPr lang="en-US" altLang="en-US" sz="1100"/>
          </a:p>
          <a:p>
            <a:pPr algn="r" rtl="0" eaLnBrk="0">
              <a:lnSpc>
                <a:spcPts val="1580"/>
              </a:lnSpc>
              <a:spcBef>
                <a:spcPts val="135"/>
              </a:spcBef>
            </a:pPr>
            <a:r>
              <a:rPr sz="1100" spc="90">
                <a:ln w="3175" cap="flat" cmpd="sng">
                  <a:solidFill>
                    <a:srgbClr val="C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C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29.30</a:t>
            </a:r>
            <a:r>
              <a:rPr sz="1100" spc="80">
                <a:ln w="3175" cap="flat" cmpd="sng">
                  <a:solidFill>
                    <a:srgbClr val="C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C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</a:t>
            </a:r>
            <a:endParaRPr lang="en-US" altLang="en-US" sz="1100"/>
          </a:p>
        </p:txBody>
      </p:sp>
      <p:sp>
        <p:nvSpPr>
          <p:cNvPr id="1101" name="textbox 1101"/>
          <p:cNvSpPr/>
          <p:nvPr/>
        </p:nvSpPr>
        <p:spPr>
          <a:xfrm>
            <a:off x="79768" y="6516065"/>
            <a:ext cx="11755755" cy="3105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120"/>
              </a:lnSpc>
            </a:pPr>
            <a:r>
              <a:rPr sz="800" spc="60">
                <a:solidFill>
                  <a:srgbClr val="80808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数据说明：  数据截至2023.12.31；  一级市场轮次包含</a:t>
            </a:r>
            <a:r>
              <a:rPr sz="800" spc="0">
                <a:solidFill>
                  <a:srgbClr val="80808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IPO</a:t>
            </a:r>
            <a:r>
              <a:rPr sz="800" spc="60">
                <a:solidFill>
                  <a:srgbClr val="80808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前所有轮次 ，不含</a:t>
            </a:r>
            <a:r>
              <a:rPr sz="800" spc="0">
                <a:solidFill>
                  <a:srgbClr val="80808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IPO</a:t>
            </a:r>
            <a:r>
              <a:rPr sz="800" spc="60">
                <a:solidFill>
                  <a:srgbClr val="80808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、  增发、  并购及股权转让事件；  技术平台：  主要是指该公司公开披露具有自己的特殊研发技术及平台 ，能够源源不断地产出新的产品 ，不</a:t>
            </a:r>
            <a:r>
              <a:rPr sz="800" spc="50">
                <a:solidFill>
                  <a:srgbClr val="80808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包</a:t>
            </a:r>
            <a:r>
              <a:rPr sz="800" spc="0">
                <a:solidFill>
                  <a:srgbClr val="80808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括运营管理平台</a:t>
            </a:r>
            <a:endParaRPr lang="en-US" altLang="en-US" sz="800"/>
          </a:p>
          <a:p>
            <a:pPr marL="12700" algn="l" rtl="0" eaLnBrk="0">
              <a:lnSpc>
                <a:spcPts val="1120"/>
              </a:lnSpc>
            </a:pPr>
            <a:r>
              <a:rPr sz="800" spc="90">
                <a:solidFill>
                  <a:srgbClr val="80808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数据来源：  医药魔方</a:t>
            </a:r>
            <a:r>
              <a:rPr sz="800" spc="0">
                <a:solidFill>
                  <a:srgbClr val="80808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InvestGO</a:t>
            </a:r>
            <a:r>
              <a:rPr sz="800" spc="90">
                <a:solidFill>
                  <a:srgbClr val="80808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®数</a:t>
            </a:r>
            <a:r>
              <a:rPr sz="800" spc="80">
                <a:solidFill>
                  <a:srgbClr val="80808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据</a:t>
            </a:r>
            <a:r>
              <a:rPr sz="800" spc="0">
                <a:solidFill>
                  <a:srgbClr val="80808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库</a:t>
            </a:r>
            <a:endParaRPr lang="en-US" altLang="en-US" sz="800"/>
          </a:p>
        </p:txBody>
      </p:sp>
      <p:sp>
        <p:nvSpPr>
          <p:cNvPr id="1102" name="textbox 1102"/>
          <p:cNvSpPr/>
          <p:nvPr/>
        </p:nvSpPr>
        <p:spPr>
          <a:xfrm>
            <a:off x="7017244" y="1843189"/>
            <a:ext cx="1539875" cy="19411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580"/>
              </a:lnSpc>
            </a:pPr>
            <a:r>
              <a:rPr sz="1100" spc="100">
                <a:ln w="3175" cap="flat" cmpd="sng">
                  <a:solidFill>
                    <a:srgbClr val="F09148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09148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42.70</a:t>
            </a:r>
            <a:r>
              <a:rPr sz="1100" spc="70">
                <a:ln w="3175" cap="flat" cmpd="sng">
                  <a:solidFill>
                    <a:srgbClr val="F09148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09148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</a:t>
            </a:r>
            <a:endParaRPr lang="en-US" altLang="en-US" sz="1100"/>
          </a:p>
          <a:p>
            <a:pPr algn="l" rtl="0" eaLnBrk="0">
              <a:lnSpc>
                <a:spcPct val="187000"/>
              </a:lnSpc>
            </a:pPr>
            <a:endParaRPr lang="en-US" altLang="en-US" sz="1000"/>
          </a:p>
          <a:p>
            <a:pPr algn="r" rtl="0" eaLnBrk="0">
              <a:lnSpc>
                <a:spcPts val="1580"/>
              </a:lnSpc>
              <a:spcBef>
                <a:spcPts val="340"/>
              </a:spcBef>
            </a:pPr>
            <a:r>
              <a:rPr sz="1100" spc="90">
                <a:ln w="3175" cap="flat" cmpd="sng">
                  <a:solidFill>
                    <a:srgbClr val="F09148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09148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38.79</a:t>
            </a:r>
            <a:r>
              <a:rPr sz="1100" spc="50">
                <a:ln w="3175" cap="flat" cmpd="sng">
                  <a:solidFill>
                    <a:srgbClr val="F09148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09148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</a:t>
            </a:r>
            <a:endParaRPr lang="en-US" altLang="en-US" sz="1100"/>
          </a:p>
          <a:p>
            <a:pPr algn="l" rtl="0" eaLnBrk="0">
              <a:lnSpc>
                <a:spcPct val="114000"/>
              </a:lnSpc>
            </a:pPr>
            <a:endParaRPr lang="en-US" altLang="en-US" sz="1000"/>
          </a:p>
          <a:p>
            <a:pPr marL="22225" algn="l" rtl="0" eaLnBrk="0">
              <a:lnSpc>
                <a:spcPts val="1580"/>
              </a:lnSpc>
              <a:spcBef>
                <a:spcPts val="330"/>
              </a:spcBef>
            </a:pPr>
            <a:r>
              <a:rPr sz="1100" spc="90">
                <a:ln w="3175" cap="flat" cmpd="sng">
                  <a:solidFill>
                    <a:srgbClr val="0C6B9D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C6B9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38.66</a:t>
            </a:r>
            <a:r>
              <a:rPr sz="1100" spc="50">
                <a:ln w="3175" cap="flat" cmpd="sng">
                  <a:solidFill>
                    <a:srgbClr val="0C6B9D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C6B9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</a:t>
            </a:r>
            <a:endParaRPr lang="en-US" altLang="en-US" sz="1100"/>
          </a:p>
          <a:p>
            <a:pPr algn="r" rtl="0" eaLnBrk="0">
              <a:lnSpc>
                <a:spcPts val="1580"/>
              </a:lnSpc>
              <a:spcBef>
                <a:spcPts val="160"/>
              </a:spcBef>
            </a:pPr>
            <a:r>
              <a:rPr sz="1100" spc="90">
                <a:ln w="3175" cap="flat" cmpd="sng">
                  <a:solidFill>
                    <a:srgbClr val="0C6B9D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C6B9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37.02</a:t>
            </a:r>
            <a:r>
              <a:rPr sz="1100" spc="50">
                <a:ln w="3175" cap="flat" cmpd="sng">
                  <a:solidFill>
                    <a:srgbClr val="0C6B9D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C6B9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</a:t>
            </a:r>
            <a:endParaRPr lang="en-US" altLang="en-US" sz="1100"/>
          </a:p>
          <a:p>
            <a:pPr algn="r" rtl="0" eaLnBrk="0">
              <a:lnSpc>
                <a:spcPts val="1580"/>
              </a:lnSpc>
              <a:spcBef>
                <a:spcPts val="555"/>
              </a:spcBef>
            </a:pPr>
            <a:r>
              <a:rPr sz="1100" spc="90">
                <a:ln w="3175" cap="flat" cmpd="sng">
                  <a:solidFill>
                    <a:srgbClr val="C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C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35.02</a:t>
            </a:r>
            <a:r>
              <a:rPr sz="1100" spc="50">
                <a:ln w="3175" cap="flat" cmpd="sng">
                  <a:solidFill>
                    <a:srgbClr val="C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C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</a:t>
            </a:r>
            <a:endParaRPr lang="en-US" altLang="en-US" sz="1100"/>
          </a:p>
          <a:p>
            <a:pPr algn="l" rtl="0" eaLnBrk="0">
              <a:lnSpc>
                <a:spcPct val="121000"/>
              </a:lnSpc>
            </a:pPr>
            <a:endParaRPr lang="en-US" altLang="en-US" sz="400"/>
          </a:p>
          <a:p>
            <a:pPr marL="22225" algn="l" rtl="0" eaLnBrk="0">
              <a:lnSpc>
                <a:spcPts val="1580"/>
              </a:lnSpc>
              <a:spcBef>
                <a:spcPct val="0"/>
              </a:spcBef>
            </a:pPr>
            <a:r>
              <a:rPr sz="1100" spc="90">
                <a:ln w="3175" cap="flat" cmpd="sng">
                  <a:solidFill>
                    <a:srgbClr val="C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C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32.99</a:t>
            </a:r>
            <a:r>
              <a:rPr sz="1100" spc="50">
                <a:ln w="3175" cap="flat" cmpd="sng">
                  <a:solidFill>
                    <a:srgbClr val="C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C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</a:t>
            </a:r>
            <a:endParaRPr lang="en-US" altLang="en-US" sz="1100"/>
          </a:p>
        </p:txBody>
      </p:sp>
      <p:sp>
        <p:nvSpPr>
          <p:cNvPr id="1103" name="textbox 1103"/>
          <p:cNvSpPr/>
          <p:nvPr/>
        </p:nvSpPr>
        <p:spPr>
          <a:xfrm>
            <a:off x="1284676" y="5804236"/>
            <a:ext cx="9858375" cy="2349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000"/>
              </a:lnSpc>
            </a:pPr>
            <a:endParaRPr lang="en-US" altLang="en-US" sz="100"/>
          </a:p>
          <a:p>
            <a:pPr marL="12700" algn="l" rtl="0" eaLnBrk="0">
              <a:lnSpc>
                <a:spcPct val="98000"/>
              </a:lnSpc>
            </a:pPr>
            <a:r>
              <a:rPr sz="1400" spc="1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近五年全球创新药一级市场投融事件目标药品披露占比</a:t>
            </a:r>
            <a:r>
              <a:rPr sz="1400" spc="1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</a:t>
            </a:r>
            <a:r>
              <a:rPr sz="140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                  </a:t>
            </a:r>
            <a:r>
              <a:rPr sz="1400" spc="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近五年全球创新药一级市场投融事件拥有技术平台占比</a:t>
            </a:r>
            <a:endParaRPr lang="en-US" altLang="en-US" sz="1400"/>
          </a:p>
        </p:txBody>
      </p:sp>
      <p:pic>
        <p:nvPicPr>
          <p:cNvPr id="1104" name="picture 110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771942" y="3514534"/>
            <a:ext cx="983741" cy="648931"/>
          </a:xfrm>
          <a:prstGeom prst="rect">
            <a:avLst/>
          </a:prstGeom>
        </p:spPr>
      </p:pic>
      <p:sp>
        <p:nvSpPr>
          <p:cNvPr id="1105" name="rect"/>
          <p:cNvSpPr/>
          <p:nvPr/>
        </p:nvSpPr>
        <p:spPr>
          <a:xfrm>
            <a:off x="3682377" y="4132173"/>
            <a:ext cx="983703" cy="58496"/>
          </a:xfrm>
          <a:prstGeom prst="rect">
            <a:avLst/>
          </a:prstGeom>
          <a:solidFill>
            <a:srgbClr val="C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106" name="picture 110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2727159" y="2290533"/>
            <a:ext cx="983729" cy="1872944"/>
          </a:xfrm>
          <a:prstGeom prst="rect">
            <a:avLst/>
          </a:prstGeom>
        </p:spPr>
      </p:pic>
      <p:sp>
        <p:nvSpPr>
          <p:cNvPr id="1107" name="textbox 1107"/>
          <p:cNvSpPr/>
          <p:nvPr/>
        </p:nvSpPr>
        <p:spPr>
          <a:xfrm>
            <a:off x="2462072" y="3305099"/>
            <a:ext cx="1528444" cy="12496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algn="r" rtl="0" eaLnBrk="0">
              <a:lnSpc>
                <a:spcPts val="1580"/>
              </a:lnSpc>
            </a:pPr>
            <a:r>
              <a:rPr sz="1100" spc="90">
                <a:ln w="3175" cap="flat" cmpd="sng">
                  <a:solidFill>
                    <a:srgbClr val="0C6B9D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C6B9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21.43</a:t>
            </a:r>
            <a:r>
              <a:rPr sz="1100" spc="80">
                <a:ln w="3175" cap="flat" cmpd="sng">
                  <a:solidFill>
                    <a:srgbClr val="0C6B9D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C6B9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</a:t>
            </a:r>
            <a:endParaRPr lang="en-US" altLang="en-US" sz="1100"/>
          </a:p>
          <a:p>
            <a:pPr marL="12700" algn="l" rtl="0" eaLnBrk="0">
              <a:lnSpc>
                <a:spcPts val="1580"/>
              </a:lnSpc>
              <a:spcBef>
                <a:spcPts val="740"/>
              </a:spcBef>
            </a:pPr>
            <a:r>
              <a:rPr sz="1100" spc="90">
                <a:ln w="3175" cap="flat" cmpd="sng">
                  <a:solidFill>
                    <a:srgbClr val="C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C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17.51</a:t>
            </a:r>
            <a:r>
              <a:rPr sz="1100" spc="30">
                <a:ln w="3175" cap="flat" cmpd="sng">
                  <a:solidFill>
                    <a:srgbClr val="C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C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</a:t>
            </a:r>
            <a:endParaRPr lang="en-US" altLang="en-US" sz="1100"/>
          </a:p>
          <a:p>
            <a:pPr algn="r" rtl="0" eaLnBrk="0">
              <a:lnSpc>
                <a:spcPts val="1535"/>
              </a:lnSpc>
              <a:spcBef>
                <a:spcPts val="420"/>
              </a:spcBef>
            </a:pPr>
            <a:r>
              <a:rPr sz="1100" spc="90">
                <a:ln w="3175" cap="flat" cmpd="sng">
                  <a:solidFill>
                    <a:srgbClr val="C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C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14.13</a:t>
            </a:r>
            <a:r>
              <a:rPr sz="1100" spc="30">
                <a:ln w="3175" cap="flat" cmpd="sng">
                  <a:solidFill>
                    <a:srgbClr val="C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C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</a:t>
            </a:r>
            <a:endParaRPr lang="en-US" altLang="en-US" sz="1100"/>
          </a:p>
          <a:p>
            <a:pPr marL="38100" algn="l" rtl="0" eaLnBrk="0">
              <a:lnSpc>
                <a:spcPts val="1535"/>
              </a:lnSpc>
            </a:pPr>
            <a:r>
              <a:rPr sz="1100" spc="90">
                <a:ln w="3175" cap="flat" cmpd="sng">
                  <a:solidFill>
                    <a:srgbClr val="0C6B9D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C6B9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15.91</a:t>
            </a:r>
            <a:r>
              <a:rPr sz="1100" spc="30">
                <a:ln w="3175" cap="flat" cmpd="sng">
                  <a:solidFill>
                    <a:srgbClr val="0C6B9D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C6B9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</a:t>
            </a:r>
            <a:endParaRPr lang="en-US" altLang="en-US" sz="1100"/>
          </a:p>
          <a:p>
            <a:pPr algn="l" rtl="0" eaLnBrk="0">
              <a:lnSpc>
                <a:spcPct val="109000"/>
              </a:lnSpc>
            </a:pPr>
            <a:endParaRPr lang="en-US" altLang="en-US" sz="500"/>
          </a:p>
          <a:p>
            <a:pPr marL="12700" algn="l" rtl="0" eaLnBrk="0">
              <a:lnSpc>
                <a:spcPts val="1580"/>
              </a:lnSpc>
              <a:spcBef>
                <a:spcPct val="0"/>
              </a:spcBef>
            </a:pPr>
            <a:r>
              <a:rPr sz="1100" spc="90">
                <a:ln w="3175" cap="flat" cmpd="sng">
                  <a:solidFill>
                    <a:srgbClr val="F09148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09148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14.49</a:t>
            </a:r>
            <a:r>
              <a:rPr sz="1100" spc="30">
                <a:ln w="3175" cap="flat" cmpd="sng">
                  <a:solidFill>
                    <a:srgbClr val="F09148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09148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</a:t>
            </a:r>
            <a:endParaRPr lang="en-US" altLang="en-US" sz="1100"/>
          </a:p>
        </p:txBody>
      </p:sp>
      <p:sp>
        <p:nvSpPr>
          <p:cNvPr id="1108" name="textbox 1108"/>
          <p:cNvSpPr/>
          <p:nvPr/>
        </p:nvSpPr>
        <p:spPr>
          <a:xfrm>
            <a:off x="666699" y="1735048"/>
            <a:ext cx="554990" cy="32626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550"/>
              </a:lnSpc>
            </a:pPr>
            <a:r>
              <a:rPr sz="1100" spc="6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45.00</a:t>
            </a:r>
            <a:r>
              <a:rPr sz="1100" spc="4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</a:t>
            </a:r>
            <a:endParaRPr lang="en-US" altLang="en-US" sz="1100"/>
          </a:p>
          <a:p>
            <a:pPr marL="20320" indent="-7620" algn="r" rtl="0" eaLnBrk="0">
              <a:lnSpc>
                <a:spcPct val="226000"/>
              </a:lnSpc>
              <a:spcBef>
                <a:spcPts val="75"/>
              </a:spcBef>
            </a:pPr>
            <a:r>
              <a:rPr sz="1100" spc="6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40.00</a:t>
            </a:r>
            <a:r>
              <a:rPr sz="1100" spc="4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</a:t>
            </a:r>
            <a:r>
              <a:rPr sz="1100" spc="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100" spc="5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35.00</a:t>
            </a:r>
            <a:r>
              <a:rPr sz="1100" spc="3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</a:t>
            </a:r>
            <a:r>
              <a:rPr sz="1100" spc="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100" spc="5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30.00</a:t>
            </a:r>
            <a:r>
              <a:rPr sz="1100" spc="3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</a:t>
            </a:r>
            <a:r>
              <a:rPr sz="1100" spc="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100" spc="5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25.00</a:t>
            </a:r>
            <a:r>
              <a:rPr sz="1100" spc="3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</a:t>
            </a:r>
            <a:r>
              <a:rPr sz="1100" spc="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100" spc="5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20.00</a:t>
            </a:r>
            <a:r>
              <a:rPr sz="1100" spc="3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</a:t>
            </a:r>
            <a:r>
              <a:rPr sz="1100" spc="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100" spc="5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15.00</a:t>
            </a:r>
            <a:r>
              <a:rPr sz="1100" spc="3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</a:t>
            </a:r>
            <a:r>
              <a:rPr sz="1100" spc="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100" spc="5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10.00</a:t>
            </a:r>
            <a:r>
              <a:rPr sz="1100" spc="3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</a:t>
            </a:r>
            <a:r>
              <a:rPr sz="1100" spc="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100" spc="4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5.00</a:t>
            </a:r>
            <a:r>
              <a:rPr sz="1100" spc="3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</a:t>
            </a:r>
            <a:endParaRPr lang="en-US" altLang="en-US" sz="1100"/>
          </a:p>
        </p:txBody>
      </p:sp>
      <p:pic>
        <p:nvPicPr>
          <p:cNvPr id="1109" name="picture 1109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3682377" y="2290521"/>
            <a:ext cx="1938934" cy="487984"/>
          </a:xfrm>
          <a:prstGeom prst="rect">
            <a:avLst/>
          </a:prstGeom>
        </p:spPr>
      </p:pic>
      <p:sp>
        <p:nvSpPr>
          <p:cNvPr id="1110" name="textbox 1110"/>
          <p:cNvSpPr/>
          <p:nvPr/>
        </p:nvSpPr>
        <p:spPr>
          <a:xfrm>
            <a:off x="3414991" y="1982749"/>
            <a:ext cx="2486025" cy="6864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475"/>
              </a:lnSpc>
            </a:pPr>
            <a:r>
              <a:rPr sz="1100" spc="90">
                <a:ln w="3175" cap="flat" cmpd="sng">
                  <a:solidFill>
                    <a:srgbClr val="F09148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09148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39.00</a:t>
            </a:r>
            <a:r>
              <a:rPr sz="1100" spc="50">
                <a:ln w="3175" cap="flat" cmpd="sng">
                  <a:solidFill>
                    <a:srgbClr val="F09148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09148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</a:t>
            </a:r>
            <a:endParaRPr lang="en-US" altLang="en-US" sz="1100"/>
          </a:p>
          <a:p>
            <a:pPr algn="r" rtl="0" eaLnBrk="0">
              <a:lnSpc>
                <a:spcPts val="1475"/>
              </a:lnSpc>
            </a:pPr>
            <a:r>
              <a:rPr sz="1100" spc="90">
                <a:ln w="3175" cap="flat" cmpd="sng">
                  <a:solidFill>
                    <a:srgbClr val="F09148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09148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36.69</a:t>
            </a:r>
            <a:r>
              <a:rPr sz="1100" spc="50">
                <a:ln w="3175" cap="flat" cmpd="sng">
                  <a:solidFill>
                    <a:srgbClr val="F09148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09148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</a:t>
            </a:r>
            <a:endParaRPr lang="en-US" altLang="en-US" sz="1100"/>
          </a:p>
          <a:p>
            <a:pPr algn="l" rtl="0" eaLnBrk="0">
              <a:lnSpc>
                <a:spcPct val="110000"/>
              </a:lnSpc>
            </a:pPr>
            <a:endParaRPr lang="en-US" altLang="en-US" sz="500"/>
          </a:p>
          <a:p>
            <a:pPr marL="967740" algn="l" rtl="0" eaLnBrk="0">
              <a:lnSpc>
                <a:spcPts val="1580"/>
              </a:lnSpc>
              <a:spcBef>
                <a:spcPct val="0"/>
              </a:spcBef>
            </a:pPr>
            <a:r>
              <a:rPr sz="1100" spc="90">
                <a:ln w="3175" cap="flat" cmpd="sng">
                  <a:solidFill>
                    <a:srgbClr val="F09148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09148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32.90</a:t>
            </a:r>
            <a:r>
              <a:rPr sz="1100" spc="50">
                <a:ln w="3175" cap="flat" cmpd="sng">
                  <a:solidFill>
                    <a:srgbClr val="F09148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09148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</a:t>
            </a:r>
            <a:endParaRPr lang="en-US" altLang="en-US" sz="1100"/>
          </a:p>
        </p:txBody>
      </p:sp>
      <p:sp>
        <p:nvSpPr>
          <p:cNvPr id="1111" name="textbox 1111"/>
          <p:cNvSpPr/>
          <p:nvPr/>
        </p:nvSpPr>
        <p:spPr>
          <a:xfrm>
            <a:off x="6188659" y="1735048"/>
            <a:ext cx="554990" cy="29298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550"/>
              </a:lnSpc>
            </a:pPr>
            <a:r>
              <a:rPr sz="1100" spc="6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45.00</a:t>
            </a:r>
            <a:r>
              <a:rPr sz="1100" spc="4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</a:t>
            </a:r>
            <a:endParaRPr lang="en-US" altLang="en-US" sz="1100"/>
          </a:p>
          <a:p>
            <a:pPr algn="l" rtl="0" eaLnBrk="0">
              <a:lnSpc>
                <a:spcPct val="143000"/>
              </a:lnSpc>
            </a:pPr>
            <a:endParaRPr lang="en-US" altLang="en-US" sz="1000"/>
          </a:p>
          <a:p>
            <a:pPr algn="l" rtl="0" eaLnBrk="0">
              <a:lnSpc>
                <a:spcPct val="144000"/>
              </a:lnSpc>
            </a:pPr>
            <a:endParaRPr lang="en-US" altLang="en-US" sz="1000"/>
          </a:p>
          <a:p>
            <a:pPr marL="12700" algn="l" rtl="0" eaLnBrk="0">
              <a:lnSpc>
                <a:spcPts val="1550"/>
              </a:lnSpc>
              <a:spcBef>
                <a:spcPts val="330"/>
              </a:spcBef>
            </a:pPr>
            <a:r>
              <a:rPr sz="1100" spc="6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40.00</a:t>
            </a:r>
            <a:r>
              <a:rPr sz="1100" spc="4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</a:t>
            </a:r>
            <a:endParaRPr lang="en-US" altLang="en-US" sz="1100"/>
          </a:p>
          <a:p>
            <a:pPr algn="l" rtl="0" eaLnBrk="0">
              <a:lnSpc>
                <a:spcPct val="143000"/>
              </a:lnSpc>
            </a:pPr>
            <a:endParaRPr lang="en-US" altLang="en-US" sz="1000"/>
          </a:p>
          <a:p>
            <a:pPr algn="l" rtl="0" eaLnBrk="0">
              <a:lnSpc>
                <a:spcPct val="144000"/>
              </a:lnSpc>
            </a:pPr>
            <a:endParaRPr lang="en-US" altLang="en-US" sz="1000"/>
          </a:p>
          <a:p>
            <a:pPr marL="22225" algn="l" rtl="0" eaLnBrk="0">
              <a:lnSpc>
                <a:spcPts val="1550"/>
              </a:lnSpc>
              <a:spcBef>
                <a:spcPts val="335"/>
              </a:spcBef>
            </a:pPr>
            <a:r>
              <a:rPr sz="1100" spc="5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35.00</a:t>
            </a:r>
            <a:r>
              <a:rPr sz="1100" spc="1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</a:t>
            </a:r>
            <a:endParaRPr lang="en-US" altLang="en-US" sz="1100"/>
          </a:p>
          <a:p>
            <a:pPr algn="l" rtl="0" eaLnBrk="0">
              <a:lnSpc>
                <a:spcPct val="144000"/>
              </a:lnSpc>
            </a:pPr>
            <a:endParaRPr lang="en-US" altLang="en-US" sz="1000"/>
          </a:p>
          <a:p>
            <a:pPr algn="l" rtl="0" eaLnBrk="0">
              <a:lnSpc>
                <a:spcPct val="144000"/>
              </a:lnSpc>
            </a:pPr>
            <a:endParaRPr lang="en-US" altLang="en-US" sz="1000"/>
          </a:p>
          <a:p>
            <a:pPr marL="22225" algn="l" rtl="0" eaLnBrk="0">
              <a:lnSpc>
                <a:spcPts val="1550"/>
              </a:lnSpc>
              <a:spcBef>
                <a:spcPts val="330"/>
              </a:spcBef>
            </a:pPr>
            <a:r>
              <a:rPr sz="1100" spc="5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30.00</a:t>
            </a:r>
            <a:r>
              <a:rPr sz="1100" spc="1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</a:t>
            </a:r>
            <a:endParaRPr lang="en-US" altLang="en-US" sz="1100"/>
          </a:p>
          <a:p>
            <a:pPr algn="l" rtl="0" eaLnBrk="0">
              <a:lnSpc>
                <a:spcPct val="143000"/>
              </a:lnSpc>
            </a:pPr>
            <a:endParaRPr lang="en-US" altLang="en-US" sz="1000"/>
          </a:p>
          <a:p>
            <a:pPr algn="l" rtl="0" eaLnBrk="0">
              <a:lnSpc>
                <a:spcPct val="144000"/>
              </a:lnSpc>
            </a:pPr>
            <a:endParaRPr lang="en-US" altLang="en-US" sz="1000"/>
          </a:p>
          <a:p>
            <a:pPr algn="l" rtl="0" eaLnBrk="0">
              <a:lnSpc>
                <a:spcPct val="140000"/>
              </a:lnSpc>
            </a:pPr>
            <a:endParaRPr lang="en-US" altLang="en-US" sz="200"/>
          </a:p>
          <a:p>
            <a:pPr marL="20320" algn="l" rtl="0" eaLnBrk="0">
              <a:lnSpc>
                <a:spcPts val="1550"/>
              </a:lnSpc>
              <a:spcBef>
                <a:spcPct val="0"/>
              </a:spcBef>
            </a:pPr>
            <a:r>
              <a:rPr sz="1100" spc="5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25.00</a:t>
            </a:r>
            <a:r>
              <a:rPr sz="1100" spc="3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</a:t>
            </a:r>
            <a:endParaRPr lang="en-US" altLang="en-US" sz="1100"/>
          </a:p>
        </p:txBody>
      </p:sp>
      <p:sp>
        <p:nvSpPr>
          <p:cNvPr id="1112" name="textbox 1112"/>
          <p:cNvSpPr/>
          <p:nvPr/>
        </p:nvSpPr>
        <p:spPr>
          <a:xfrm>
            <a:off x="4366386" y="2886354"/>
            <a:ext cx="1534794" cy="5086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algn="r" rtl="0" eaLnBrk="0">
              <a:lnSpc>
                <a:spcPts val="1580"/>
              </a:lnSpc>
            </a:pPr>
            <a:r>
              <a:rPr sz="1100" spc="90">
                <a:ln w="3175" cap="flat" cmpd="sng">
                  <a:solidFill>
                    <a:srgbClr val="0C6B9D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C6B9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26.99</a:t>
            </a:r>
            <a:r>
              <a:rPr sz="1100" spc="80">
                <a:ln w="3175" cap="flat" cmpd="sng">
                  <a:solidFill>
                    <a:srgbClr val="0C6B9D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C6B9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</a:t>
            </a:r>
            <a:endParaRPr lang="en-US" altLang="en-US" sz="1100"/>
          </a:p>
          <a:p>
            <a:pPr algn="l" rtl="0" eaLnBrk="0">
              <a:lnSpc>
                <a:spcPct val="106000"/>
              </a:lnSpc>
            </a:pPr>
            <a:endParaRPr lang="en-US" altLang="en-US" sz="500"/>
          </a:p>
          <a:p>
            <a:pPr marL="12700" algn="l" rtl="0" eaLnBrk="0">
              <a:lnSpc>
                <a:spcPts val="1580"/>
              </a:lnSpc>
              <a:spcBef>
                <a:spcPct val="0"/>
              </a:spcBef>
            </a:pPr>
            <a:r>
              <a:rPr sz="1100" spc="90">
                <a:ln w="3175" cap="flat" cmpd="sng">
                  <a:solidFill>
                    <a:srgbClr val="0C6B9D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C6B9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23.25</a:t>
            </a:r>
            <a:r>
              <a:rPr sz="1100" spc="80">
                <a:ln w="3175" cap="flat" cmpd="sng">
                  <a:solidFill>
                    <a:srgbClr val="0C6B9D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C6B9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</a:t>
            </a:r>
            <a:endParaRPr lang="en-US" altLang="en-US" sz="1100"/>
          </a:p>
        </p:txBody>
      </p:sp>
      <p:pic>
        <p:nvPicPr>
          <p:cNvPr id="1113" name="picture 1113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4637557" y="3979176"/>
            <a:ext cx="983741" cy="181547"/>
          </a:xfrm>
          <a:prstGeom prst="rect">
            <a:avLst/>
          </a:prstGeom>
        </p:spPr>
      </p:pic>
      <p:sp>
        <p:nvSpPr>
          <p:cNvPr id="1114" name="textbox 1114"/>
          <p:cNvSpPr/>
          <p:nvPr/>
        </p:nvSpPr>
        <p:spPr>
          <a:xfrm>
            <a:off x="4372483" y="3671392"/>
            <a:ext cx="1528444" cy="3797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algn="r" rtl="0" eaLnBrk="0">
              <a:lnSpc>
                <a:spcPts val="1395"/>
              </a:lnSpc>
            </a:pPr>
            <a:r>
              <a:rPr sz="1000" spc="140">
                <a:solidFill>
                  <a:srgbClr val="C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16.56</a:t>
            </a:r>
            <a:r>
              <a:rPr sz="1000" spc="130">
                <a:solidFill>
                  <a:srgbClr val="C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</a:t>
            </a:r>
            <a:endParaRPr lang="en-US" altLang="en-US" sz="1000"/>
          </a:p>
          <a:p>
            <a:pPr marL="12700" algn="l" rtl="0" eaLnBrk="0">
              <a:lnSpc>
                <a:spcPts val="1395"/>
              </a:lnSpc>
            </a:pPr>
            <a:r>
              <a:rPr sz="1000" spc="140">
                <a:solidFill>
                  <a:srgbClr val="C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14.53</a:t>
            </a:r>
            <a:r>
              <a:rPr sz="1000" spc="130">
                <a:solidFill>
                  <a:srgbClr val="C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</a:t>
            </a:r>
            <a:endParaRPr lang="en-US" altLang="en-US" sz="1000"/>
          </a:p>
        </p:txBody>
      </p:sp>
      <p:sp>
        <p:nvSpPr>
          <p:cNvPr id="1115" name="textbox 1115"/>
          <p:cNvSpPr/>
          <p:nvPr/>
        </p:nvSpPr>
        <p:spPr>
          <a:xfrm>
            <a:off x="2121407" y="1479220"/>
            <a:ext cx="2863850" cy="1898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ct val="98000"/>
              </a:lnSpc>
            </a:pPr>
            <a:r>
              <a:rPr sz="1100" spc="6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平均目标药品披露占比        国内        海</a:t>
            </a:r>
            <a:r>
              <a:rPr sz="1100" spc="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外</a:t>
            </a:r>
            <a:endParaRPr lang="en-US" altLang="en-US" sz="1100"/>
          </a:p>
        </p:txBody>
      </p:sp>
      <p:sp>
        <p:nvSpPr>
          <p:cNvPr id="1116" name="textbox 1116"/>
          <p:cNvSpPr/>
          <p:nvPr/>
        </p:nvSpPr>
        <p:spPr>
          <a:xfrm>
            <a:off x="1500771" y="3206750"/>
            <a:ext cx="579119" cy="7842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580"/>
              </a:lnSpc>
            </a:pPr>
            <a:r>
              <a:rPr sz="1100" spc="90">
                <a:ln w="3175" cap="flat" cmpd="sng">
                  <a:solidFill>
                    <a:srgbClr val="F09148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09148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22.74</a:t>
            </a:r>
            <a:r>
              <a:rPr sz="1100" spc="80">
                <a:ln w="3175" cap="flat" cmpd="sng">
                  <a:solidFill>
                    <a:srgbClr val="F09148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09148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</a:t>
            </a:r>
            <a:endParaRPr lang="en-US" altLang="en-US" sz="1100"/>
          </a:p>
          <a:p>
            <a:pPr marL="19050" algn="l" rtl="0" eaLnBrk="0">
              <a:lnSpc>
                <a:spcPts val="1580"/>
              </a:lnSpc>
              <a:spcBef>
                <a:spcPts val="245"/>
              </a:spcBef>
            </a:pPr>
            <a:r>
              <a:rPr sz="1100" spc="90">
                <a:ln w="3175" cap="flat" cmpd="sng">
                  <a:solidFill>
                    <a:srgbClr val="0C6B9D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C6B9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19.65</a:t>
            </a:r>
            <a:r>
              <a:rPr sz="1100" spc="30">
                <a:ln w="3175" cap="flat" cmpd="sng">
                  <a:solidFill>
                    <a:srgbClr val="0C6B9D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C6B9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</a:t>
            </a:r>
            <a:endParaRPr lang="en-US" altLang="en-US" sz="1100"/>
          </a:p>
          <a:p>
            <a:pPr algn="l" rtl="0" eaLnBrk="0">
              <a:lnSpc>
                <a:spcPct val="102000"/>
              </a:lnSpc>
            </a:pPr>
            <a:endParaRPr lang="en-US" altLang="en-US" sz="800"/>
          </a:p>
          <a:p>
            <a:pPr marL="19050" algn="l" rtl="0" eaLnBrk="0">
              <a:lnSpc>
                <a:spcPts val="1580"/>
              </a:lnSpc>
              <a:spcBef>
                <a:spcPts val="5"/>
              </a:spcBef>
            </a:pPr>
            <a:r>
              <a:rPr sz="1100" spc="90">
                <a:ln w="3175" cap="flat" cmpd="sng">
                  <a:solidFill>
                    <a:srgbClr val="C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C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15.32</a:t>
            </a:r>
            <a:r>
              <a:rPr sz="1100" spc="30">
                <a:ln w="3175" cap="flat" cmpd="sng">
                  <a:solidFill>
                    <a:srgbClr val="C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C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</a:t>
            </a:r>
            <a:endParaRPr lang="en-US" altLang="en-US" sz="1100"/>
          </a:p>
        </p:txBody>
      </p:sp>
      <p:sp>
        <p:nvSpPr>
          <p:cNvPr id="1117" name="textbox 1117"/>
          <p:cNvSpPr/>
          <p:nvPr/>
        </p:nvSpPr>
        <p:spPr>
          <a:xfrm>
            <a:off x="7625829" y="1478153"/>
            <a:ext cx="2576829" cy="1911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000"/>
              </a:lnSpc>
            </a:pPr>
            <a:endParaRPr lang="en-US" altLang="en-US" sz="100"/>
          </a:p>
          <a:p>
            <a:pPr marL="295275" algn="l" rtl="0" eaLnBrk="0">
              <a:lnSpc>
                <a:spcPct val="99000"/>
              </a:lnSpc>
              <a:tabLst>
                <a:tab pos="332740"/>
              </a:tabLst>
            </a:pPr>
            <a:r>
              <a:rPr sz="1100" spc="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	</a:t>
            </a:r>
            <a:r>
              <a:rPr sz="1100" spc="6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技术平台占比        国内      </a:t>
            </a:r>
            <a:r>
              <a:rPr sz="1100" spc="3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100" spc="0">
                <a:solidFill>
                  <a:srgbClr val="59595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海外</a:t>
            </a:r>
            <a:endParaRPr lang="en-US" altLang="en-US" sz="1100"/>
          </a:p>
        </p:txBody>
      </p:sp>
      <p:pic>
        <p:nvPicPr>
          <p:cNvPr id="1118" name="picture 1118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1600000">
            <a:off x="9527106" y="1549082"/>
            <a:ext cx="282410" cy="28574"/>
          </a:xfrm>
          <a:prstGeom prst="rect">
            <a:avLst/>
          </a:prstGeom>
        </p:spPr>
      </p:pic>
      <p:pic>
        <p:nvPicPr>
          <p:cNvPr id="1119" name="picture 1119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21600000">
            <a:off x="8840810" y="1549082"/>
            <a:ext cx="282411" cy="28574"/>
          </a:xfrm>
          <a:prstGeom prst="rect">
            <a:avLst/>
          </a:prstGeom>
        </p:spPr>
      </p:pic>
      <p:pic>
        <p:nvPicPr>
          <p:cNvPr id="1120" name="picture 1120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21600000">
            <a:off x="7638529" y="1549082"/>
            <a:ext cx="282409" cy="28574"/>
          </a:xfrm>
          <a:prstGeom prst="rect">
            <a:avLst/>
          </a:prstGeom>
        </p:spPr>
      </p:pic>
      <p:sp>
        <p:nvSpPr>
          <p:cNvPr id="1121" name="textbox 1121"/>
          <p:cNvSpPr/>
          <p:nvPr/>
        </p:nvSpPr>
        <p:spPr>
          <a:xfrm>
            <a:off x="8927655" y="1908137"/>
            <a:ext cx="584834" cy="2266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580"/>
              </a:lnSpc>
            </a:pPr>
            <a:r>
              <a:rPr sz="1100" spc="100">
                <a:ln w="3175" cap="flat" cmpd="sng">
                  <a:solidFill>
                    <a:srgbClr val="F09148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09148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42.22</a:t>
            </a:r>
            <a:r>
              <a:rPr sz="1100" spc="70">
                <a:ln w="3175" cap="flat" cmpd="sng">
                  <a:solidFill>
                    <a:srgbClr val="F09148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09148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</a:t>
            </a:r>
            <a:endParaRPr lang="en-US" altLang="en-US" sz="1100"/>
          </a:p>
        </p:txBody>
      </p:sp>
      <p:sp>
        <p:nvSpPr>
          <p:cNvPr id="1122" name="textbox 1122"/>
          <p:cNvSpPr/>
          <p:nvPr/>
        </p:nvSpPr>
        <p:spPr>
          <a:xfrm>
            <a:off x="8936952" y="2868257"/>
            <a:ext cx="575309" cy="2266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580"/>
              </a:lnSpc>
            </a:pPr>
            <a:r>
              <a:rPr sz="1100" spc="90">
                <a:ln w="3175" cap="flat" cmpd="sng">
                  <a:solidFill>
                    <a:srgbClr val="0C6B9D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C6B9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38.08</a:t>
            </a:r>
            <a:r>
              <a:rPr sz="1100" spc="50">
                <a:ln w="3175" cap="flat" cmpd="sng">
                  <a:solidFill>
                    <a:srgbClr val="0C6B9D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C6B9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</a:t>
            </a:r>
            <a:endParaRPr lang="en-US" altLang="en-US" sz="1100"/>
          </a:p>
        </p:txBody>
      </p:sp>
      <p:sp>
        <p:nvSpPr>
          <p:cNvPr id="1123" name="textbox 1123"/>
          <p:cNvSpPr/>
          <p:nvPr/>
        </p:nvSpPr>
        <p:spPr>
          <a:xfrm>
            <a:off x="8936952" y="3373246"/>
            <a:ext cx="575309" cy="2266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580"/>
              </a:lnSpc>
            </a:pPr>
            <a:r>
              <a:rPr sz="1100" spc="90">
                <a:ln w="3175" cap="flat" cmpd="sng">
                  <a:solidFill>
                    <a:srgbClr val="C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C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34.35</a:t>
            </a:r>
            <a:r>
              <a:rPr sz="1100" spc="50">
                <a:ln w="3175" cap="flat" cmpd="sng">
                  <a:solidFill>
                    <a:srgbClr val="C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C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%</a:t>
            </a:r>
            <a:endParaRPr lang="en-US" altLang="en-US" sz="1100"/>
          </a:p>
        </p:txBody>
      </p:sp>
      <p:pic>
        <p:nvPicPr>
          <p:cNvPr id="1124" name="picture 1124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 rot="21600000">
            <a:off x="3690099" y="1549082"/>
            <a:ext cx="941552" cy="28574"/>
          </a:xfrm>
          <a:prstGeom prst="rect">
            <a:avLst/>
          </a:prstGeom>
        </p:spPr>
      </p:pic>
      <p:pic>
        <p:nvPicPr>
          <p:cNvPr id="1125" name="picture 1125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 rot="21600000">
            <a:off x="11943715" y="2014537"/>
            <a:ext cx="7619" cy="2863850"/>
          </a:xfrm>
          <a:prstGeom prst="rect">
            <a:avLst/>
          </a:prstGeom>
        </p:spPr>
      </p:pic>
      <p:sp>
        <p:nvSpPr>
          <p:cNvPr id="1126" name="rect"/>
          <p:cNvSpPr/>
          <p:nvPr/>
        </p:nvSpPr>
        <p:spPr>
          <a:xfrm>
            <a:off x="1811769" y="1549082"/>
            <a:ext cx="282422" cy="28574"/>
          </a:xfrm>
          <a:prstGeom prst="rect">
            <a:avLst/>
          </a:prstGeom>
          <a:solidFill>
            <a:srgbClr val="0C6B9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27" name="rect"/>
          <p:cNvSpPr/>
          <p:nvPr/>
        </p:nvSpPr>
        <p:spPr>
          <a:xfrm>
            <a:off x="2736659" y="4149204"/>
            <a:ext cx="9651" cy="184251"/>
          </a:xfrm>
          <a:prstGeom prst="rect">
            <a:avLst/>
          </a:prstGeom>
          <a:solidFill>
            <a:srgbClr val="A6A6A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https://d.book118.com/165031133132011044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.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微软雅黑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2024-09-06T18:14:26.882</cp:lastPrinted>
  <dcterms:created xsi:type="dcterms:W3CDTF">2024-09-06T10:14:26Z</dcterms:created>
  <dcterms:modified xsi:type="dcterms:W3CDTF">2024-09-06T10:14:29Z</dcterms:modified>
</cp:coreProperties>
</file>