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3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39ED49-040E-4E8D-9646-585ECBF4CA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A7A70A-7178-4084-B6F4-1D33AC83A9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BDA9B2-798F-4864-A312-8379DB07D8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70E596-A8C7-4DA6-A43D-F88AB68B03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AF535AF-4CFF-4216-B3A5-829888A9AA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DAA61DD-B086-4B7D-8A5A-8B58B6FA08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FF47A9C-E2AE-4885-B49F-E4D3F478AF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FBAC60-A68A-4DA8-8C78-74BC5E3E2A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A65FD3-5891-4E8E-9C25-BDED3A305E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C85733-7896-48D4-A96E-AA08F9A071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DC463F-48CD-4508-AAC5-1292FD8DAF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2330" y="1096513"/>
            <a:ext cx="624771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072330" y="3819674"/>
            <a:ext cx="624771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5032343320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EE37FC-8F78-F61B-3F6A-B32BCC48C916}"/>
              </a:ext>
            </a:extLst>
          </p:cNvPr>
          <p:cNvSpPr/>
          <p:nvPr/>
        </p:nvSpPr>
        <p:spPr>
          <a:xfrm>
            <a:off x="0" y="11128"/>
            <a:ext cx="12191999" cy="3737912"/>
          </a:xfrm>
          <a:prstGeom prst="rect">
            <a:avLst/>
          </a:prstGeom>
          <a:gradFill flip="none" rotWithShape="1">
            <a:gsLst>
              <a:gs pos="0">
                <a:srgbClr val="2EA7E0">
                  <a:shade val="30000"/>
                  <a:satMod val="115000"/>
                </a:srgbClr>
              </a:gs>
              <a:gs pos="50000">
                <a:srgbClr val="2EA7E0">
                  <a:shade val="67500"/>
                  <a:satMod val="115000"/>
                </a:srgbClr>
              </a:gs>
              <a:gs pos="100000">
                <a:srgbClr val="2EA7E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DD900F-848C-D5DE-5D10-D3FBBF24DB48}"/>
              </a:ext>
            </a:extLst>
          </p:cNvPr>
          <p:cNvSpPr/>
          <p:nvPr/>
        </p:nvSpPr>
        <p:spPr>
          <a:xfrm>
            <a:off x="417129" y="5926828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1FD7130-118E-213E-2124-9C8D35B3905B}"/>
              </a:ext>
            </a:extLst>
          </p:cNvPr>
          <p:cNvGrpSpPr/>
          <p:nvPr/>
        </p:nvGrpSpPr>
        <p:grpSpPr>
          <a:xfrm>
            <a:off x="8057179" y="513685"/>
            <a:ext cx="3552929" cy="576000"/>
            <a:chOff x="5717435" y="5325094"/>
            <a:chExt cx="2942245" cy="435525"/>
          </a:xfrm>
        </p:grpSpPr>
        <p:grpSp>
          <p:nvGrpSpPr>
            <p:cNvPr id="20" name="组合 33">
              <a:extLst>
                <a:ext uri="{FF2B5EF4-FFF2-40B4-BE49-F238E27FC236}">
                  <a16:creationId xmlns:a16="http://schemas.microsoft.com/office/drawing/2014/main" id="{C7B3D11F-4C45-3E62-B4FB-E902E42C4E8E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66" name="组合 34">
                <a:extLst>
                  <a:ext uri="{FF2B5EF4-FFF2-40B4-BE49-F238E27FC236}">
                    <a16:creationId xmlns:a16="http://schemas.microsoft.com/office/drawing/2014/main" id="{F9696054-04B6-F3F3-E7DA-E0E54B8ADCF7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8" name="椭圆 36">
                  <a:extLst>
                    <a:ext uri="{FF2B5EF4-FFF2-40B4-BE49-F238E27FC236}">
                      <a16:creationId xmlns:a16="http://schemas.microsoft.com/office/drawing/2014/main" id="{4372BD08-6238-4C25-5F26-D7F32D2F15D1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9" name="椭圆 37">
                  <a:extLst>
                    <a:ext uri="{FF2B5EF4-FFF2-40B4-BE49-F238E27FC236}">
                      <a16:creationId xmlns:a16="http://schemas.microsoft.com/office/drawing/2014/main" id="{3D8FF073-59CF-81D0-D5AE-B8857FA40A2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7" name="Freeform 44">
                <a:extLst>
                  <a:ext uri="{FF2B5EF4-FFF2-40B4-BE49-F238E27FC236}">
                    <a16:creationId xmlns:a16="http://schemas.microsoft.com/office/drawing/2014/main" id="{910BBD05-AD99-7EA3-A05C-226563D2A2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1" name="组合 38">
              <a:extLst>
                <a:ext uri="{FF2B5EF4-FFF2-40B4-BE49-F238E27FC236}">
                  <a16:creationId xmlns:a16="http://schemas.microsoft.com/office/drawing/2014/main" id="{26DBFDF0-198A-187F-4157-B65DC3AECBD5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62" name="组合 39">
                <a:extLst>
                  <a:ext uri="{FF2B5EF4-FFF2-40B4-BE49-F238E27FC236}">
                    <a16:creationId xmlns:a16="http://schemas.microsoft.com/office/drawing/2014/main" id="{F2C8DCD3-9312-89CA-A207-E8E364FC3FEA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4" name="椭圆 41">
                  <a:extLst>
                    <a:ext uri="{FF2B5EF4-FFF2-40B4-BE49-F238E27FC236}">
                      <a16:creationId xmlns:a16="http://schemas.microsoft.com/office/drawing/2014/main" id="{D9919813-33BD-540E-A899-B7C6C0CCFA82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5" name="椭圆 42">
                  <a:extLst>
                    <a:ext uri="{FF2B5EF4-FFF2-40B4-BE49-F238E27FC236}">
                      <a16:creationId xmlns:a16="http://schemas.microsoft.com/office/drawing/2014/main" id="{E3956BEE-421D-5624-9A7B-1C784F2246A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3" name="Freeform 6">
                <a:extLst>
                  <a:ext uri="{FF2B5EF4-FFF2-40B4-BE49-F238E27FC236}">
                    <a16:creationId xmlns:a16="http://schemas.microsoft.com/office/drawing/2014/main" id="{52B8FBA3-B338-C621-A4DB-4C85A0134A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2" name="组合 43">
              <a:extLst>
                <a:ext uri="{FF2B5EF4-FFF2-40B4-BE49-F238E27FC236}">
                  <a16:creationId xmlns:a16="http://schemas.microsoft.com/office/drawing/2014/main" id="{EDA3AD8A-E9ED-70DB-960E-679A59F28430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58" name="组合 44">
                <a:extLst>
                  <a:ext uri="{FF2B5EF4-FFF2-40B4-BE49-F238E27FC236}">
                    <a16:creationId xmlns:a16="http://schemas.microsoft.com/office/drawing/2014/main" id="{9882FBC7-99A2-F6A5-0979-7C657DC1CC96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0" name="椭圆 46">
                  <a:extLst>
                    <a:ext uri="{FF2B5EF4-FFF2-40B4-BE49-F238E27FC236}">
                      <a16:creationId xmlns:a16="http://schemas.microsoft.com/office/drawing/2014/main" id="{CC3E7819-D45F-4076-5173-8D91DA10800C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1" name="椭圆 47">
                  <a:extLst>
                    <a:ext uri="{FF2B5EF4-FFF2-40B4-BE49-F238E27FC236}">
                      <a16:creationId xmlns:a16="http://schemas.microsoft.com/office/drawing/2014/main" id="{5D61DAC9-0F45-1C70-1E6C-98395F6B06B1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9" name="Freeform 45">
                <a:extLst>
                  <a:ext uri="{FF2B5EF4-FFF2-40B4-BE49-F238E27FC236}">
                    <a16:creationId xmlns:a16="http://schemas.microsoft.com/office/drawing/2014/main" id="{550CE62E-7276-36CB-695D-CDDB21742A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3" name="组合 48">
              <a:extLst>
                <a:ext uri="{FF2B5EF4-FFF2-40B4-BE49-F238E27FC236}">
                  <a16:creationId xmlns:a16="http://schemas.microsoft.com/office/drawing/2014/main" id="{A38D817D-9087-FC5E-5991-5110AEA196CD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54" name="组合 49">
                <a:extLst>
                  <a:ext uri="{FF2B5EF4-FFF2-40B4-BE49-F238E27FC236}">
                    <a16:creationId xmlns:a16="http://schemas.microsoft.com/office/drawing/2014/main" id="{F0B0F49F-3DE9-EE12-1409-8641AC5D485A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6" name="椭圆 51">
                  <a:extLst>
                    <a:ext uri="{FF2B5EF4-FFF2-40B4-BE49-F238E27FC236}">
                      <a16:creationId xmlns:a16="http://schemas.microsoft.com/office/drawing/2014/main" id="{0768A8A1-EE2E-1A46-1ED1-5ED312F61A6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7" name="椭圆 52">
                  <a:extLst>
                    <a:ext uri="{FF2B5EF4-FFF2-40B4-BE49-F238E27FC236}">
                      <a16:creationId xmlns:a16="http://schemas.microsoft.com/office/drawing/2014/main" id="{3B1894D2-88DC-12B7-B64E-458F7A7A223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5" name="Freeform 39">
                <a:extLst>
                  <a:ext uri="{FF2B5EF4-FFF2-40B4-BE49-F238E27FC236}">
                    <a16:creationId xmlns:a16="http://schemas.microsoft.com/office/drawing/2014/main" id="{D270B96B-DD4F-FBB2-504C-ECA53045D9E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9" name="组合 54">
              <a:extLst>
                <a:ext uri="{FF2B5EF4-FFF2-40B4-BE49-F238E27FC236}">
                  <a16:creationId xmlns:a16="http://schemas.microsoft.com/office/drawing/2014/main" id="{A3341898-CB6A-D420-C6CA-C428824D3120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50" name="组合 55">
                <a:extLst>
                  <a:ext uri="{FF2B5EF4-FFF2-40B4-BE49-F238E27FC236}">
                    <a16:creationId xmlns:a16="http://schemas.microsoft.com/office/drawing/2014/main" id="{D384C2FD-B1D3-F5C8-E150-B32C31EEDCB9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2" name="椭圆 57">
                  <a:extLst>
                    <a:ext uri="{FF2B5EF4-FFF2-40B4-BE49-F238E27FC236}">
                      <a16:creationId xmlns:a16="http://schemas.microsoft.com/office/drawing/2014/main" id="{83244804-1E1D-708A-77F2-B744DF64B3F4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3" name="椭圆 59">
                  <a:extLst>
                    <a:ext uri="{FF2B5EF4-FFF2-40B4-BE49-F238E27FC236}">
                      <a16:creationId xmlns:a16="http://schemas.microsoft.com/office/drawing/2014/main" id="{67E43AC0-66B0-4B1B-95B8-7F984A20C4A4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1" name="KSO_Shape">
                <a:extLst>
                  <a:ext uri="{FF2B5EF4-FFF2-40B4-BE49-F238E27FC236}">
                    <a16:creationId xmlns:a16="http://schemas.microsoft.com/office/drawing/2014/main" id="{C990D99B-838F-EA71-0CA6-73DBAE07C3DD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A42739D-331E-6B25-3D02-F9E636DB04A2}"/>
              </a:ext>
            </a:extLst>
          </p:cNvPr>
          <p:cNvGrpSpPr/>
          <p:nvPr/>
        </p:nvGrpSpPr>
        <p:grpSpPr>
          <a:xfrm>
            <a:off x="5087554" y="3776748"/>
            <a:ext cx="8742363" cy="3449667"/>
            <a:chOff x="5087554" y="3749040"/>
            <a:chExt cx="8742363" cy="3449667"/>
          </a:xfrm>
        </p:grpSpPr>
        <p:sp>
          <p:nvSpPr>
            <p:cNvPr id="71" name="Freeform 7">
              <a:extLst>
                <a:ext uri="{FF2B5EF4-FFF2-40B4-BE49-F238E27FC236}">
                  <a16:creationId xmlns:a16="http://schemas.microsoft.com/office/drawing/2014/main" id="{C8FB8AC5-29FE-8233-4ACC-73BCCCADE933}"/>
                </a:ext>
              </a:extLst>
            </p:cNvPr>
            <p:cNvSpPr/>
            <p:nvPr/>
          </p:nvSpPr>
          <p:spPr bwMode="auto">
            <a:xfrm>
              <a:off x="9159492" y="4599534"/>
              <a:ext cx="4670425" cy="2599173"/>
            </a:xfrm>
            <a:custGeom>
              <a:gdLst>
                <a:gd name="T0" fmla="*/ 0 w 2942"/>
                <a:gd name="T1" fmla="*/ 0 h 1635"/>
                <a:gd name="T2" fmla="*/ 2942 w 2942"/>
                <a:gd name="T3" fmla="*/ 990 h 1635"/>
                <a:gd name="T4" fmla="*/ 1881 w 2942"/>
                <a:gd name="T5" fmla="*/ 1635 h 1635"/>
                <a:gd name="T6" fmla="*/ 0 w 2942"/>
                <a:gd name="T7" fmla="*/ 0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42" h="1634">
                  <a:moveTo>
                    <a:pt x="0" y="0"/>
                  </a:moveTo>
                  <a:lnTo>
                    <a:pt x="2942" y="990"/>
                  </a:lnTo>
                  <a:lnTo>
                    <a:pt x="1881" y="1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EE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8">
              <a:extLst>
                <a:ext uri="{FF2B5EF4-FFF2-40B4-BE49-F238E27FC236}">
                  <a16:creationId xmlns:a16="http://schemas.microsoft.com/office/drawing/2014/main" id="{FBBD83B8-FDDF-34A9-7A61-57934EB2FEA7}"/>
                </a:ext>
              </a:extLst>
            </p:cNvPr>
            <p:cNvSpPr/>
            <p:nvPr/>
          </p:nvSpPr>
          <p:spPr bwMode="auto">
            <a:xfrm>
              <a:off x="8664192" y="3760168"/>
              <a:ext cx="5165725" cy="2413176"/>
            </a:xfrm>
            <a:custGeom>
              <a:gdLst>
                <a:gd name="T0" fmla="*/ 0 w 3254"/>
                <a:gd name="T1" fmla="*/ 0 h 1518"/>
                <a:gd name="T2" fmla="*/ 312 w 3254"/>
                <a:gd name="T3" fmla="*/ 528 h 1518"/>
                <a:gd name="T4" fmla="*/ 3254 w 3254"/>
                <a:gd name="T5" fmla="*/ 1518 h 1518"/>
                <a:gd name="T6" fmla="*/ 0 w 3254"/>
                <a:gd name="T7" fmla="*/ 0 h 15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4" h="1518">
                  <a:moveTo>
                    <a:pt x="0" y="0"/>
                  </a:moveTo>
                  <a:lnTo>
                    <a:pt x="312" y="528"/>
                  </a:lnTo>
                  <a:lnTo>
                    <a:pt x="3254" y="15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13">
              <a:extLst>
                <a:ext uri="{FF2B5EF4-FFF2-40B4-BE49-F238E27FC236}">
                  <a16:creationId xmlns:a16="http://schemas.microsoft.com/office/drawing/2014/main" id="{16A73E93-0A49-E355-9E4C-7ED182C713D1}"/>
                </a:ext>
              </a:extLst>
            </p:cNvPr>
            <p:cNvSpPr/>
            <p:nvPr/>
          </p:nvSpPr>
          <p:spPr bwMode="auto">
            <a:xfrm>
              <a:off x="9159492" y="4599534"/>
              <a:ext cx="2986088" cy="2599173"/>
            </a:xfrm>
            <a:custGeom>
              <a:gdLst>
                <a:gd name="T0" fmla="*/ 1881 w 1881"/>
                <a:gd name="T1" fmla="*/ 1635 h 1635"/>
                <a:gd name="T2" fmla="*/ 0 w 1881"/>
                <a:gd name="T3" fmla="*/ 0 h 1635"/>
                <a:gd name="T4" fmla="*/ 644 w 1881"/>
                <a:gd name="T5" fmla="*/ 1440 h 1635"/>
                <a:gd name="T6" fmla="*/ 1881 w 1881"/>
                <a:gd name="T7" fmla="*/ 1635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1" h="1634">
                  <a:moveTo>
                    <a:pt x="1881" y="1635"/>
                  </a:moveTo>
                  <a:lnTo>
                    <a:pt x="0" y="0"/>
                  </a:lnTo>
                  <a:lnTo>
                    <a:pt x="644" y="1440"/>
                  </a:lnTo>
                  <a:lnTo>
                    <a:pt x="1881" y="1635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14">
              <a:extLst>
                <a:ext uri="{FF2B5EF4-FFF2-40B4-BE49-F238E27FC236}">
                  <a16:creationId xmlns:a16="http://schemas.microsoft.com/office/drawing/2014/main" id="{752D415F-E4C1-9D5C-B4F0-64690357B96B}"/>
                </a:ext>
              </a:extLst>
            </p:cNvPr>
            <p:cNvSpPr/>
            <p:nvPr/>
          </p:nvSpPr>
          <p:spPr bwMode="auto">
            <a:xfrm>
              <a:off x="8611805" y="4599534"/>
              <a:ext cx="1570038" cy="2289179"/>
            </a:xfrm>
            <a:custGeom>
              <a:gdLst>
                <a:gd name="T0" fmla="*/ 989 w 989"/>
                <a:gd name="T1" fmla="*/ 1440 h 1440"/>
                <a:gd name="T2" fmla="*/ 0 w 989"/>
                <a:gd name="T3" fmla="*/ 1440 h 1440"/>
                <a:gd name="T4" fmla="*/ 345 w 989"/>
                <a:gd name="T5" fmla="*/ 0 h 1440"/>
                <a:gd name="T6" fmla="*/ 989 w 989"/>
                <a:gd name="T7" fmla="*/ 1440 h 14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9" h="1440">
                  <a:moveTo>
                    <a:pt x="989" y="1440"/>
                  </a:moveTo>
                  <a:lnTo>
                    <a:pt x="0" y="1440"/>
                  </a:lnTo>
                  <a:lnTo>
                    <a:pt x="345" y="0"/>
                  </a:lnTo>
                  <a:lnTo>
                    <a:pt x="989" y="144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15">
              <a:extLst>
                <a:ext uri="{FF2B5EF4-FFF2-40B4-BE49-F238E27FC236}">
                  <a16:creationId xmlns:a16="http://schemas.microsoft.com/office/drawing/2014/main" id="{0F54B524-3BB2-D900-862B-50E551566D27}"/>
                </a:ext>
              </a:extLst>
            </p:cNvPr>
            <p:cNvSpPr/>
            <p:nvPr/>
          </p:nvSpPr>
          <p:spPr bwMode="auto">
            <a:xfrm>
              <a:off x="5087554" y="3749040"/>
              <a:ext cx="4071938" cy="3139673"/>
            </a:xfrm>
            <a:custGeom>
              <a:gdLst>
                <a:gd name="T0" fmla="*/ 2253 w 2565"/>
                <a:gd name="T1" fmla="*/ 7 h 1975"/>
                <a:gd name="T2" fmla="*/ 0 w 2565"/>
                <a:gd name="T3" fmla="*/ 0 h 1975"/>
                <a:gd name="T4" fmla="*/ 2220 w 2565"/>
                <a:gd name="T5" fmla="*/ 1975 h 1975"/>
                <a:gd name="T6" fmla="*/ 2565 w 2565"/>
                <a:gd name="T7" fmla="*/ 535 h 1975"/>
                <a:gd name="T8" fmla="*/ 2253 w 2565"/>
                <a:gd name="T9" fmla="*/ 7 h 19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5" h="1975">
                  <a:moveTo>
                    <a:pt x="2253" y="7"/>
                  </a:moveTo>
                  <a:lnTo>
                    <a:pt x="0" y="0"/>
                  </a:lnTo>
                  <a:lnTo>
                    <a:pt x="2220" y="1975"/>
                  </a:lnTo>
                  <a:lnTo>
                    <a:pt x="2565" y="535"/>
                  </a:lnTo>
                  <a:lnTo>
                    <a:pt x="2253" y="7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" name="TextBox 14"/>
          <p:cNvSpPr txBox="1"/>
          <p:nvPr/>
        </p:nvSpPr>
        <p:spPr>
          <a:xfrm>
            <a:off x="344853" y="1982570"/>
            <a:ext cx="11345577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深度学习理论基础研究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深度学习简介与背景
 神经网络基础
 前向传播与反向传播
 卷积神经网络
 循环神经网络
 优化方法与技术
 深度学习应用领域
 未来发展趋势与挑战</a:t>
            </a:r>
          </a:p>
        </p:txBody>
      </p:sp>
      <p:grpSp>
        <p:nvGrpSpPr>
          <p:cNvPr id="3" name="组合 6">
            <a:extLst>
              <a:ext uri="{FF2B5EF4-FFF2-40B4-BE49-F238E27FC236}">
                <a16:creationId xmlns:a16="http://schemas.microsoft.com/office/drawing/2014/main" id="{4F7CBE77-B1E2-228F-2E1F-22CA7D28EB92}"/>
              </a:ext>
            </a:extLst>
          </p:cNvPr>
          <p:cNvGrpSpPr/>
          <p:nvPr/>
        </p:nvGrpSpPr>
        <p:grpSpPr>
          <a:xfrm>
            <a:off x="0" y="2105602"/>
            <a:ext cx="3257757" cy="3406452"/>
            <a:chOff x="4467186" y="1920556"/>
            <a:chExt cx="3257757" cy="3406452"/>
          </a:xfrm>
        </p:grpSpPr>
        <p:sp>
          <p:nvSpPr>
            <p:cNvPr id="4" name="等腰三角形 7">
              <a:extLst>
                <a:ext uri="{FF2B5EF4-FFF2-40B4-BE49-F238E27FC236}">
                  <a16:creationId xmlns:a16="http://schemas.microsoft.com/office/drawing/2014/main" id="{376627C5-0D7A-791B-A761-9BA0DBC29BF4}"/>
                </a:ext>
              </a:extLst>
            </p:cNvPr>
            <p:cNvSpPr/>
            <p:nvPr/>
          </p:nvSpPr>
          <p:spPr>
            <a:xfrm rot="16200000">
              <a:off x="4337230" y="3572605"/>
              <a:ext cx="1884359" cy="1624448"/>
            </a:xfrm>
            <a:prstGeom prst="triangle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等腰三角形 8">
              <a:extLst>
                <a:ext uri="{FF2B5EF4-FFF2-40B4-BE49-F238E27FC236}">
                  <a16:creationId xmlns:a16="http://schemas.microsoft.com/office/drawing/2014/main" id="{99ED36FB-FE6B-B415-F6D5-D511E06E0F6F}"/>
                </a:ext>
              </a:extLst>
            </p:cNvPr>
            <p:cNvSpPr/>
            <p:nvPr/>
          </p:nvSpPr>
          <p:spPr>
            <a:xfrm rot="5400000" flipH="1">
              <a:off x="4337230" y="2630422"/>
              <a:ext cx="1884359" cy="1624448"/>
            </a:xfrm>
            <a:prstGeom prst="triangle">
              <a:avLst/>
            </a:prstGeom>
            <a:solidFill>
              <a:srgbClr val="008D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等腰三角形 9">
              <a:extLst>
                <a:ext uri="{FF2B5EF4-FFF2-40B4-BE49-F238E27FC236}">
                  <a16:creationId xmlns:a16="http://schemas.microsoft.com/office/drawing/2014/main" id="{711EFE33-095A-7430-A7A0-82D2F95B87E7}"/>
                </a:ext>
              </a:extLst>
            </p:cNvPr>
            <p:cNvSpPr/>
            <p:nvPr/>
          </p:nvSpPr>
          <p:spPr>
            <a:xfrm rot="16200000">
              <a:off x="5970539" y="2630422"/>
              <a:ext cx="1884359" cy="1624448"/>
            </a:xfrm>
            <a:prstGeom prst="triangle">
              <a:avLst/>
            </a:prstGeom>
            <a:solidFill>
              <a:srgbClr val="BBDC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等腰三角形 10">
              <a:extLst>
                <a:ext uri="{FF2B5EF4-FFF2-40B4-BE49-F238E27FC236}">
                  <a16:creationId xmlns:a16="http://schemas.microsoft.com/office/drawing/2014/main" id="{F35F3361-C672-ABC7-2AFA-DA6374489465}"/>
                </a:ext>
              </a:extLst>
            </p:cNvPr>
            <p:cNvSpPr/>
            <p:nvPr/>
          </p:nvSpPr>
          <p:spPr>
            <a:xfrm rot="12600000">
              <a:off x="5560700" y="1920556"/>
              <a:ext cx="1884359" cy="1624448"/>
            </a:xfrm>
            <a:prstGeom prst="triangle">
              <a:avLst/>
            </a:prstGeom>
            <a:solidFill>
              <a:srgbClr val="DFE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等腰三角形 11">
              <a:extLst>
                <a:ext uri="{FF2B5EF4-FFF2-40B4-BE49-F238E27FC236}">
                  <a16:creationId xmlns:a16="http://schemas.microsoft.com/office/drawing/2014/main" id="{012659DE-260A-B4A6-6AE7-3CB3C5CE40A9}"/>
                </a:ext>
              </a:extLst>
            </p:cNvPr>
            <p:cNvSpPr/>
            <p:nvPr/>
          </p:nvSpPr>
          <p:spPr>
            <a:xfrm rot="9000000" flipV="1">
              <a:off x="5560700" y="3340287"/>
              <a:ext cx="1884359" cy="1624448"/>
            </a:xfrm>
            <a:prstGeom prst="triangle">
              <a:avLst/>
            </a:prstGeom>
            <a:solidFill>
              <a:srgbClr val="82C1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等腰三角形 12">
              <a:extLst>
                <a:ext uri="{FF2B5EF4-FFF2-40B4-BE49-F238E27FC236}">
                  <a16:creationId xmlns:a16="http://schemas.microsoft.com/office/drawing/2014/main" id="{A2F84626-2A57-43C7-D1B5-92A867F658D4}"/>
                </a:ext>
              </a:extLst>
            </p:cNvPr>
            <p:cNvSpPr/>
            <p:nvPr/>
          </p:nvSpPr>
          <p:spPr>
            <a:xfrm rot="9000000" flipH="1">
              <a:off x="4747069" y="1920557"/>
              <a:ext cx="1884359" cy="1624448"/>
            </a:xfrm>
            <a:prstGeom prst="triangle">
              <a:avLst/>
            </a:prstGeom>
            <a:solidFill>
              <a:srgbClr val="0073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780772" y="2911404"/>
            <a:ext cx="1655322" cy="1440000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57044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16514"/>
              <a:ext cx="1655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1126A74C-E443-7EAD-8E64-B60D9B291F3E}"/>
              </a:ext>
            </a:extLst>
          </p:cNvPr>
          <p:cNvSpPr>
            <a:spLocks noEditPoints="1"/>
          </p:cNvSpPr>
          <p:nvPr/>
        </p:nvSpPr>
        <p:spPr bwMode="auto">
          <a:xfrm>
            <a:off x="233516" y="232635"/>
            <a:ext cx="711200" cy="700087"/>
          </a:xfrm>
          <a:custGeom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深度学习简介与背景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深度学习理论基础研究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深度学习简介与背景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深度学习的定义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1.深度学习是机器学习的一个子集，主要关注使用神经网络，特别是深度神经网络进行学习和建模。</a:t>
            </a:r>
          </a:p>
          <a:p>
            <a:r>
              <a:t>2.深度学习的名称源于其使用的神经网络的层次深度，通常包含多个隐藏层。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深度学习的发展历程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1.深度学习的起源可以追溯到人工神经网络的早期研究，经历了多次起伏，直到近年来由于大数据和计算能力的提升而重新兴起。</a:t>
            </a:r>
          </a:p>
          <a:p>
            <a:r>
              <a:t>2.深度学习在多个领域取得了重大突破，包括图像识别、语音识别、自然语言处理等。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深度学习简介与背景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1.深度学习基于人工神经网络，通过层次化的结构对输入数据进行逐层抽象和表示学习。</a:t>
            </a:r>
          </a:p>
          <a:p>
            <a:r>
              <a:t>2.深度学习的训练通常采用反向传播算法和梯度下降优化方法。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深度学习的优势和局限性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1.深度学习能够自动提取和抽象高层次的特征，对于复杂的模式识别和预测任务具有较好的性能。</a:t>
            </a:r>
          </a:p>
          <a:p>
            <a:r>
              <a:t>2.深度学习需要大量的标注数据和计算资源，同时也面临着可解释性等方面的挑战。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深度学习的基本原理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深度学习简介与背景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深度学习的应用领域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1.深度学习在计算机视觉、语音识别、自然语言处理等领域得到了广泛应用。</a:t>
            </a:r>
          </a:p>
          <a:p>
            <a:r>
              <a:t>2.深度学习也在推荐系统、智能交互、自动驾驶等新兴领域展现出巨大的潜力。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深度学习的未来展望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1.随着技术的不断进步和理论的深入研究，深度学习有望在更多领域得到应用和发展。</a:t>
            </a:r>
          </a:p>
          <a:p>
            <a:r>
              <a:t>2.未来研究方向包括提高模型的泛化能力、降低计算复杂度、加强可解释性等。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神经网络基础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深度学习理论基础研究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神经网络基础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神经网络的基本概念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1.神经网络是一种模拟生物神经系统的计算模型。</a:t>
            </a:r>
          </a:p>
          <a:p>
            <a:r>
              <a:t>2.神经网络由多个神经元和它们之间的连接组成。</a:t>
            </a:r>
          </a:p>
          <a:p>
            <a:r>
              <a:t>3.神经元之间的连接权重决定了神经网络的行为。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神经网络的类型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1.前馈神经网络：信息从输入层向输出层单向传递。</a:t>
            </a:r>
          </a:p>
          <a:p>
            <a:r>
              <a:t>2.递归神经网络：具有反馈连接，可用于处理序列数据。</a:t>
            </a:r>
          </a:p>
          <a:p>
            <a:r>
              <a:t>3.卷积神经网络：专门用于处理图像数据的神经网络。</a:t>
            </a:r>
          </a:p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神经网络基础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1.训练神经网络需要通过优化算法调整神经元之间的连接权重。</a:t>
            </a:r>
          </a:p>
          <a:p>
            <a:r>
              <a:t>2.常用的优化算法包括梯度下降法和反向传播算法。</a:t>
            </a:r>
          </a:p>
          <a:p>
            <a:r>
              <a:t>3.训练过程中需要评估神经网络的性能，常用的评估指标包括准确率、召回率和F1得分等。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神经网络的过拟合和正则化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1.过拟合是指神经网络在训练数据上表现很好，但在测试数据上表现较差的现象。</a:t>
            </a:r>
          </a:p>
          <a:p>
            <a:r>
              <a:t>2.正则化是一种防止过拟合的技术，通过添加正则化项来约束模型的复杂度。</a:t>
            </a:r>
          </a:p>
          <a:p>
            <a:r>
              <a:t>3.常用的正则化技术包括L1正则化、L2正则化和dropout等。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神经网络的训练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神经网络基础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1.神经网络在自然语言处理、计算机视觉、语音识别等领域有广泛应用。</a:t>
            </a:r>
          </a:p>
          <a:p>
            <a:r>
              <a:t>2.深度学习是神经网络的一种重要应用，可以实现更加复杂的任务。</a:t>
            </a:r>
          </a:p>
          <a:p>
            <a:r>
              <a:t>3.神经网络的发展前景广阔，未来将会有更多的应用场景。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神经网络的挑战和未来发展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1.神经网络的训练需要大量的计算资源和时间，需要进一步优化算法和提高效率。</a:t>
            </a:r>
          </a:p>
          <a:p>
            <a:r>
              <a:t>2.神经网络的可解释性较差，需要进一步研究如何提高模型的可解释性。</a:t>
            </a:r>
          </a:p>
          <a:p>
            <a:r>
              <a:t>3.随着数据量的不断增加和计算能力的提升，未来神经网络将会更加精准、高效和可靠。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神经网络的应用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前向传播与反向传播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深度学习理论基础研究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前向传播与反向传播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前向传播与反向传播概述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1.前向传播是深度学习模型预测输出的过程。</a:t>
            </a:r>
          </a:p>
          <a:p>
            <a:r>
              <a:t>2.反向传播是通过比较预测结果与真实结果，更新模型参数的方法。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前向传播流程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1.输入数据经过模型各层处理，最终产生输出。</a:t>
            </a:r>
          </a:p>
          <a:p>
            <a:r>
              <a:t>2.每层输出作为下一层的输入，直至得到最终结果。</a:t>
            </a:r>
          </a:p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前向传播与反向传播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反向传播原理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1.通过比较模型预测输出与真实结果的误差，计算梯度。</a:t>
            </a:r>
          </a:p>
          <a:p>
            <a:r>
              <a:t>2.采用梯度下降等方法，更新模型参数，以减小误差。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反向传播算法实现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1.采用链式法则计算梯度，逐层回传误差。</a:t>
            </a:r>
          </a:p>
          <a:p>
            <a:r>
              <a:t>2.更新每层参数，以优化模型性能。</a:t>
            </a:r>
          </a:p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前向传播与反向传播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1.前向传播与反向传播共同构成深度学习的训练过程。</a:t>
            </a:r>
          </a:p>
          <a:p>
            <a:r>
              <a:t>2.通过不断迭代优化，提高模型预测精度和泛化能力。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前沿趋势与挑战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1.研究更高效、稳定的优化算法，提高训练效果。</a:t>
            </a:r>
          </a:p>
          <a:p>
            <a:r>
              <a:t>2.探索适用于不同场景和需求的深度学习模型结构。</a:t>
            </a:r>
          </a:p>
          <a:p>
            <a:r>
              <a:t>以上内容仅供参考，具体内容可以根据您的需求进行调整优化。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前向传播与反向传播在深度学习中的意义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卷积神经网络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深度学习理论基础研究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卷积神经网络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卷积神经网络的基本原理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1.网络结构：卷积神经网络是一种深度学习模型，主要由输入层、卷积层、池化层、全连接层和输出层组成。</a:t>
            </a:r>
          </a:p>
          <a:p>
            <a:r>
              <a:t>2.卷积运算：卷积层通过卷积运算，提取输入数据的局部特征。</a:t>
            </a:r>
          </a:p>
          <a:p>
            <a:r>
              <a:t>3.参数共享：卷积神经网络中的卷积核参数共享，大大减少了模型的参数数量。</a:t>
            </a:r>
          </a:p>
          <a:p>
            <a:r>
              <a:t>卷积神经网络通过多层卷积和池化操作，逐步抽象输入数据的特征，最终通过全连接层输出预测结果。这种网络结构在图像处理、语音识别等任务中取得了显著的效果。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卷积神经网络的优缺点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1.优点：卷积神经网络具有较强的特征提取能力，能够自动学习输入数据的特征表示；同时，参数共享降低了模型的复杂度，减少了过拟合的风险。</a:t>
            </a:r>
          </a:p>
          <a:p>
            <a:r>
              <a:t>2.缺点：卷积神经网络的训练需要大量的计算资源和时间，且对参数的选择和调整比较敏感，需要经验丰富的专家进行调优。</a:t>
            </a:r>
          </a:p>
          <a:p>
            <a:r>
              <a:t>卷积神经网络作为一种深度学习模型，具有较强的表示学习能力，但也面临着训练难度大、计算资源消耗高等问题。在实际应用中，需要充分考虑其优缺点，选择合适的模型和参数。</a:t>
            </a:r>
          </a:p>
          <a:p/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卷积神经网络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卷积神经网络的应用场景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1.图像分类：卷积神经网络在图像分类任务中取得了显著的效果，能够自动学习图像的特征表示，提高分类的准确率。</a:t>
            </a:r>
          </a:p>
          <a:p>
            <a:r>
              <a:t>2.目标检测：卷积神经网络可以用于目标检测任务，通过检测图像中的物体位置和类别，实现精准的定位和识别。</a:t>
            </a:r>
          </a:p>
          <a:p>
            <a:r>
              <a:t>3.图像生成：卷积神经网络也可以用于图像生成任务，通过生成新的图像数据，扩展了图像应用的范围和可能性。</a:t>
            </a:r>
          </a:p>
          <a:p>
            <a:r>
              <a:t>卷积神经网络在图像处理领域有着广泛的应用，不仅可以用于图像分类和目标检测等任务，还可以用于图像生成和扩展等创新应用。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https://d.book118.com/165032343320011034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30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深度学习简介与背景</vt:lpstr>
      <vt:lpstr> 深度学习简介与背景</vt:lpstr>
      <vt:lpstr> 深度学习简介与背景</vt:lpstr>
      <vt:lpstr> 深度学习简介与背景</vt:lpstr>
      <vt:lpstr> 神经网络基础</vt:lpstr>
      <vt:lpstr> 神经网络基础</vt:lpstr>
      <vt:lpstr> 神经网络基础</vt:lpstr>
      <vt:lpstr> 神经网络基础</vt:lpstr>
      <vt:lpstr> 前向传播与反向传播</vt:lpstr>
      <vt:lpstr> 前向传播与反向传播</vt:lpstr>
      <vt:lpstr> 前向传播与反向传播</vt:lpstr>
      <vt:lpstr> 前向传播与反向传播</vt:lpstr>
      <vt:lpstr> 卷积神经网络</vt:lpstr>
      <vt:lpstr> 卷积神经网络</vt:lpstr>
      <vt:lpstr> 卷积神经网络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2024-08-30T15:22:55.998</cp:lastPrinted>
  <dcterms:created xsi:type="dcterms:W3CDTF">2024-08-30T07:22:56Z</dcterms:created>
  <dcterms:modified xsi:type="dcterms:W3CDTF">2024-08-30T07:22:58Z</dcterms:modified>
</cp:coreProperties>
</file>