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D5955A52-8126-4C38-B344-577FB86194E9}"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sldImg"/>
          </p:nvPr>
        </p:nvSpPr>
        <p:spPr>
          <a:xfrm>
            <a:off x="685800" y="1143000"/>
            <a:ext cx="5486040" cy="3085920"/>
          </a:xfrm>
          <a:prstGeom prst="rect">
            <a:avLst/>
          </a:prstGeom>
          <a:ln w="0">
            <a:noFill/>
          </a:ln>
        </p:spPr>
      </p:sp>
      <p:sp>
        <p:nvSpPr>
          <p:cNvPr id="33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3" name="PlaceHolder 1"/>
          <p:cNvSpPr>
            <a:spLocks noGrp="1"/>
          </p:cNvSpPr>
          <p:nvPr>
            <p:ph type="sldImg"/>
          </p:nvPr>
        </p:nvSpPr>
        <p:spPr>
          <a:xfrm>
            <a:off x="685800" y="1143000"/>
            <a:ext cx="5486040" cy="3085920"/>
          </a:xfrm>
          <a:prstGeom prst="rect">
            <a:avLst/>
          </a:prstGeom>
          <a:ln w="0">
            <a:noFill/>
          </a:ln>
        </p:spPr>
      </p:sp>
      <p:sp>
        <p:nvSpPr>
          <p:cNvPr id="34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6" name="PlaceHolder 1"/>
          <p:cNvSpPr>
            <a:spLocks noGrp="1"/>
          </p:cNvSpPr>
          <p:nvPr>
            <p:ph type="sldImg"/>
          </p:nvPr>
        </p:nvSpPr>
        <p:spPr>
          <a:xfrm>
            <a:off x="685800" y="1143000"/>
            <a:ext cx="5486040" cy="3085920"/>
          </a:xfrm>
          <a:prstGeom prst="rect">
            <a:avLst/>
          </a:prstGeom>
          <a:ln w="0">
            <a:noFill/>
          </a:ln>
        </p:spPr>
      </p:sp>
      <p:sp>
        <p:nvSpPr>
          <p:cNvPr id="34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6A194D-F943-40D7-B07B-B9BFAB4BDC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FF4953-CA75-4A7B-84B6-B374394231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BC0C841-F115-4962-8FC4-536E6DAA66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551431-ED28-4B6E-8017-FAAD626745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A946AC-6E02-4D59-A149-5B98C497521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647B71-9582-41D5-8E9E-92FD4D9090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9EEDF7-4786-4536-8C69-B8D0874FDC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72C145-E0CB-4370-B291-451BB7091A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B1FDD6-EB98-453A-BEEE-6F05027B31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445D1D-7AC7-4E1D-B637-D9E6C7421E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BE40C4-096B-4831-B291-2ED2A03B28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8076553F-3362-48D1-9B93-18D6981C3FF9}"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A87C09C7-5BEA-41A2-A028-249562407C39}"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5041010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安全管理标准管理知识培训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安全管理标准管理知识培训简介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安全管理标准的制定和执行</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安全管理体系的建设与优化</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安全风险评估与应对</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安全事故管理与应急预案</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安全管理标准管理知识培训总结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安全管理标准管理知识培训简介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什么是安全管理标准管理？</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管理标准管理是指公司建立和实施一套完整的安全管理标准和程序，以确保员工和资产的安全。这些标准和程序包括了预防措施、紧急应对措施以及持续改进机制。通过安全管理标准管理，公司可以提高员工的安全意识，减少意外事件的发生，保障员工和公司的利益。</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安全管理标准管理的重要性</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安全是第一生产力</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保护员工的生命安全</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资产保值</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保护公司的财产安全</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合规经营</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遵守法律法规</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赢得客户信任</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提高公司形象和信誉</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安全管理标准管理知识培训的目的</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培养安全文化</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增强员工对安全管理的重视</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应急能力提升</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提高员工应对危险和突发事件的能力</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共建良好企业氛围</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促进公司安全文化的建设</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安全意识培训</a:t>
            </a:r>
            <a:endParaRPr lang="en-US" sz="2200" b="0" strike="noStrike" spc="-1">
              <a:solidFill>
                <a:srgbClr val="000000"/>
              </a:solidFill>
              <a:latin typeface="Arial"/>
            </a:endParaRPr>
          </a:p>
        </p:txBody>
      </p:sp>
      <p:sp>
        <p:nvSpPr>
          <p:cNvPr id="10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事故案例分析</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隐患排查方法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安全宣传活动策划</a:t>
            </a:r>
            <a:endParaRPr lang="en-US" sz="1500" b="0" strike="noStrike" spc="-1">
              <a:solidFill>
                <a:srgbClr val="000000"/>
              </a:solidFill>
              <a:latin typeface="Arial"/>
            </a:endParaRPr>
          </a:p>
        </p:txBody>
      </p:sp>
      <p:sp>
        <p:nvSpPr>
          <p:cNvPr id="10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紧急应对演练</a:t>
            </a:r>
            <a:endParaRPr lang="en-US" sz="2200" b="0" strike="noStrike" spc="-1">
              <a:solidFill>
                <a:srgbClr val="000000"/>
              </a:solidFill>
              <a:latin typeface="Arial"/>
            </a:endParaRPr>
          </a:p>
        </p:txBody>
      </p:sp>
      <p:sp>
        <p:nvSpPr>
          <p:cNvPr id="10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火灾逃生演练</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急救技能培训</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应急预案讨论</a:t>
            </a:r>
            <a:endParaRPr lang="en-US" sz="1500" b="0" strike="noStrike" spc="-1">
              <a:solidFill>
                <a:srgbClr val="000000"/>
              </a:solidFill>
              <a:latin typeface="Arial"/>
            </a:endParaRPr>
          </a:p>
        </p:txBody>
      </p:sp>
      <p:sp>
        <p:nvSpPr>
          <p:cNvPr id="10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安全管理系统介绍</a:t>
            </a:r>
            <a:endParaRPr lang="en-US" sz="2200" b="0" strike="noStrike" spc="-1">
              <a:solidFill>
                <a:srgbClr val="000000"/>
              </a:solidFill>
              <a:latin typeface="Arial"/>
            </a:endParaRPr>
          </a:p>
        </p:txBody>
      </p:sp>
      <p:sp>
        <p:nvSpPr>
          <p:cNvPr id="11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系统架构示意图</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运行流程解读</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问题解决方案分享</a:t>
            </a:r>
            <a:endParaRPr lang="en-US" sz="1500" b="0" strike="noStrike" spc="-1">
              <a:solidFill>
                <a:srgbClr val="000000"/>
              </a:solidFill>
              <a:latin typeface="Arial"/>
            </a:endParaRPr>
          </a:p>
        </p:txBody>
      </p:sp>
      <p:sp>
        <p:nvSpPr>
          <p:cNvPr id="11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安全管理标准管理知识培训内容</a:t>
            </a:r>
            <a:endParaRPr lang="en-US" sz="3600" b="0" strike="noStrike" spc="-1">
              <a:solidFill>
                <a:schemeClr val="dk1"/>
              </a:solidFill>
              <a:latin typeface="Arial"/>
            </a:endParaRPr>
          </a:p>
        </p:txBody>
      </p:sp>
      <p:sp>
        <p:nvSpPr>
          <p:cNvPr id="11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安全法规和标准知识</a:t>
            </a:r>
            <a:endParaRPr lang="en-US" sz="2200" b="0" strike="noStrike" spc="-1">
              <a:solidFill>
                <a:srgbClr val="000000"/>
              </a:solidFill>
              <a:latin typeface="Arial"/>
            </a:endParaRPr>
          </a:p>
        </p:txBody>
      </p:sp>
      <p:sp>
        <p:nvSpPr>
          <p:cNvPr id="11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法规框架概览</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主要安全标准介绍</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合规检查要点</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总结</a:t>
            </a:r>
            <a:endParaRPr lang="en-US" sz="3600" b="0" strike="noStrike" spc="-1">
              <a:solidFill>
                <a:schemeClr val="dk1"/>
              </a:solidFill>
              <a:latin typeface="Arial"/>
            </a:endParaRPr>
          </a:p>
        </p:txBody>
      </p:sp>
      <p:sp>
        <p:nvSpPr>
          <p:cNvPr id="11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为员工和公司的安全保驾护航</a:t>
            </a:r>
            <a:endParaRPr lang="en-US" sz="1500" b="0" strike="noStrike" spc="-1">
              <a:solidFill>
                <a:srgbClr val="000000"/>
              </a:solidFill>
              <a:latin typeface="Arial"/>
            </a:endParaRPr>
          </a:p>
        </p:txBody>
      </p:sp>
      <p:sp>
        <p:nvSpPr>
          <p:cNvPr id="11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安全管理标准管理知识培训的重要性</a:t>
            </a:r>
            <a:endParaRPr lang="en-US" sz="2200" b="0" strike="noStrike" spc="-1">
              <a:solidFill>
                <a:srgbClr val="000000"/>
              </a:solidFill>
              <a:latin typeface="Arial"/>
            </a:endParaRPr>
          </a:p>
        </p:txBody>
      </p:sp>
      <p:sp>
        <p:nvSpPr>
          <p:cNvPr id="11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提高危机应对能力，减少风险</a:t>
            </a:r>
            <a:endParaRPr lang="en-US" sz="1500" b="0" strike="noStrike" spc="-1">
              <a:solidFill>
                <a:srgbClr val="000000"/>
              </a:solidFill>
              <a:latin typeface="Arial"/>
            </a:endParaRPr>
          </a:p>
        </p:txBody>
      </p:sp>
      <p:sp>
        <p:nvSpPr>
          <p:cNvPr id="11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实施安全管理标准管理的好处</a:t>
            </a:r>
            <a:endParaRPr lang="en-US" sz="2200" b="0" strike="noStrike" spc="-1">
              <a:solidFill>
                <a:srgbClr val="000000"/>
              </a:solidFill>
              <a:latin typeface="Arial"/>
            </a:endParaRPr>
          </a:p>
        </p:txBody>
      </p:sp>
      <p:sp>
        <p:nvSpPr>
          <p:cNvPr id="12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持续加强培训，跟踪改进</a:t>
            </a:r>
            <a:endParaRPr lang="en-US" sz="1500" b="0" strike="noStrike" spc="-1">
              <a:solidFill>
                <a:srgbClr val="000000"/>
              </a:solidFill>
              <a:latin typeface="Arial"/>
            </a:endParaRPr>
          </a:p>
        </p:txBody>
      </p:sp>
      <p:sp>
        <p:nvSpPr>
          <p:cNvPr id="12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未来发展方向</a:t>
            </a:r>
            <a:endParaRPr lang="en-US" sz="2200" b="0" strike="noStrike" spc="-1">
              <a:solidFill>
                <a:srgbClr val="000000"/>
              </a:solidFill>
              <a:latin typeface="Arial"/>
            </a:endParaRPr>
          </a:p>
        </p:txBody>
      </p:sp>
      <p:sp>
        <p:nvSpPr>
          <p:cNvPr id="12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安全管理标准的制定和执行</a:t>
            </a:r>
            <a:endParaRPr lang="en-US" sz="3600" b="0" strike="noStrike" spc="-1">
              <a:solidFill>
                <a:schemeClr val="dk1"/>
              </a:solidFill>
              <a:latin typeface="Arial"/>
            </a:endParaRPr>
          </a:p>
        </p:txBody>
      </p:sp>
      <p:sp>
        <p:nvSpPr>
          <p:cNvPr id="12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安全管理标准的制定流程</a:t>
            </a:r>
            <a:endParaRPr lang="en-US" sz="3500" b="0" strike="noStrike" spc="-1">
              <a:solidFill>
                <a:srgbClr val="000000"/>
              </a:solidFill>
              <a:latin typeface="Arial"/>
            </a:endParaRPr>
          </a:p>
        </p:txBody>
      </p:sp>
      <p:sp>
        <p:nvSpPr>
          <p:cNvPr id="12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安全管理标准的制定流程包括制定工作组成立、制定标准草案、内部讨论和修改、部门经理审批等步骤。通过这些流程，确保安全标准的合理性和科学性。</a:t>
            </a:r>
            <a:endParaRPr lang="en-US" sz="2500" b="0" strike="noStrike" spc="-1">
              <a:solidFill>
                <a:srgbClr val="000000"/>
              </a:solidFill>
              <a:latin typeface="Arial"/>
            </a:endParaRPr>
          </a:p>
        </p:txBody>
      </p:sp>
      <p:sp>
        <p:nvSpPr>
          <p:cNvPr id="13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安全管理标准的执行</a:t>
            </a:r>
            <a:endParaRPr lang="en-US" sz="3600" b="0" strike="noStrike" spc="-1">
              <a:solidFill>
                <a:schemeClr val="dk1"/>
              </a:solidFill>
              <a:latin typeface="Arial"/>
            </a:endParaRPr>
          </a:p>
        </p:txBody>
      </p:sp>
      <p:sp>
        <p:nvSpPr>
          <p:cNvPr id="13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明确执行目标和时间表</a:t>
            </a:r>
            <a:endParaRPr lang="en-US" sz="1500" b="0" strike="noStrike" spc="-1">
              <a:solidFill>
                <a:srgbClr val="000000"/>
              </a:solidFill>
              <a:latin typeface="Arial"/>
            </a:endParaRPr>
          </a:p>
        </p:txBody>
      </p:sp>
      <p:sp>
        <p:nvSpPr>
          <p:cNvPr id="13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制定执行计划</a:t>
            </a:r>
            <a:endParaRPr lang="en-US" sz="2200" b="0" strike="noStrike" spc="-1">
              <a:solidFill>
                <a:srgbClr val="000000"/>
              </a:solidFill>
              <a:latin typeface="Arial"/>
            </a:endParaRPr>
          </a:p>
        </p:txBody>
      </p:sp>
      <p:sp>
        <p:nvSpPr>
          <p:cNvPr id="13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提升员工安全意识</a:t>
            </a:r>
            <a:endParaRPr lang="en-US" sz="1500" b="0" strike="noStrike" spc="-1">
              <a:solidFill>
                <a:srgbClr val="000000"/>
              </a:solidFill>
              <a:latin typeface="Arial"/>
            </a:endParaRPr>
          </a:p>
        </p:txBody>
      </p:sp>
      <p:sp>
        <p:nvSpPr>
          <p:cNvPr id="13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培训员工</a:t>
            </a:r>
            <a:endParaRPr lang="en-US" sz="2200" b="0" strike="noStrike" spc="-1">
              <a:solidFill>
                <a:srgbClr val="000000"/>
              </a:solidFill>
              <a:latin typeface="Arial"/>
            </a:endParaRPr>
          </a:p>
        </p:txBody>
      </p:sp>
      <p:sp>
        <p:nvSpPr>
          <p:cNvPr id="13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确保标准执行情况</a:t>
            </a:r>
            <a:endParaRPr lang="en-US" sz="1500" b="0" strike="noStrike" spc="-1">
              <a:solidFill>
                <a:srgbClr val="000000"/>
              </a:solidFill>
              <a:latin typeface="Arial"/>
            </a:endParaRPr>
          </a:p>
        </p:txBody>
      </p:sp>
      <p:sp>
        <p:nvSpPr>
          <p:cNvPr id="13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执行监督和检查</a:t>
            </a:r>
            <a:endParaRPr lang="en-US" sz="2200" b="0" strike="noStrike" spc="-1">
              <a:solidFill>
                <a:srgbClr val="000000"/>
              </a:solidFill>
              <a:latin typeface="Arial"/>
            </a:endParaRPr>
          </a:p>
        </p:txBody>
      </p:sp>
      <p:sp>
        <p:nvSpPr>
          <p:cNvPr id="13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不断提升标准的适用性</a:t>
            </a:r>
            <a:endParaRPr lang="en-US" sz="1500" b="0" strike="noStrike" spc="-1">
              <a:solidFill>
                <a:srgbClr val="000000"/>
              </a:solidFill>
              <a:latin typeface="Arial"/>
            </a:endParaRPr>
          </a:p>
        </p:txBody>
      </p:sp>
      <p:sp>
        <p:nvSpPr>
          <p:cNvPr id="13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定期评估和更新</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安全管理标准的重要性</a:t>
            </a:r>
            <a:endParaRPr lang="en-US" sz="3600" b="0" strike="noStrike" spc="-1">
              <a:solidFill>
                <a:schemeClr val="dk1"/>
              </a:solidFill>
              <a:latin typeface="Arial"/>
            </a:endParaRPr>
          </a:p>
        </p:txBody>
      </p:sp>
      <p:sp>
        <p:nvSpPr>
          <p:cNvPr id="14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14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提高工作效率</a:t>
            </a:r>
            <a:endParaRPr lang="en-US" sz="3000" b="0" strike="noStrike" spc="-1">
              <a:solidFill>
                <a:srgbClr val="000000"/>
              </a:solidFill>
              <a:latin typeface="Arial"/>
            </a:endParaRPr>
          </a:p>
        </p:txBody>
      </p:sp>
      <p:sp>
        <p:nvSpPr>
          <p:cNvPr id="14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4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保护公司利益</a:t>
            </a:r>
            <a:endParaRPr lang="en-US" sz="3000" b="0" strike="noStrike" spc="-1">
              <a:solidFill>
                <a:srgbClr val="000000"/>
              </a:solidFill>
              <a:latin typeface="Arial"/>
            </a:endParaRPr>
          </a:p>
        </p:txBody>
      </p:sp>
      <p:sp>
        <p:nvSpPr>
          <p:cNvPr id="14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14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减少事故发生率</a:t>
            </a:r>
            <a:endParaRPr lang="en-US" sz="3000" b="0" strike="noStrike" spc="-1">
              <a:solidFill>
                <a:srgbClr val="000000"/>
              </a:solidFill>
              <a:latin typeface="Arial"/>
            </a:endParaRPr>
          </a:p>
        </p:txBody>
      </p:sp>
      <p:sp>
        <p:nvSpPr>
          <p:cNvPr id="149"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内部讨论和修改</a:t>
            </a:r>
            <a:endParaRPr lang="en-US" sz="2200" b="0" strike="noStrike" spc="-1">
              <a:solidFill>
                <a:srgbClr val="000000"/>
              </a:solidFill>
              <a:latin typeface="Arial"/>
            </a:endParaRPr>
          </a:p>
        </p:txBody>
      </p:sp>
      <p:sp>
        <p:nvSpPr>
          <p:cNvPr id="15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征求各部门意见和建议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对标准进行修改和完善</a:t>
            </a:r>
            <a:endParaRPr lang="en-US" sz="1500" b="0" strike="noStrike" spc="-1">
              <a:solidFill>
                <a:srgbClr val="000000"/>
              </a:solidFill>
              <a:latin typeface="Arial"/>
            </a:endParaRPr>
          </a:p>
        </p:txBody>
      </p:sp>
      <p:sp>
        <p:nvSpPr>
          <p:cNvPr id="15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部门经理审批</a:t>
            </a:r>
            <a:endParaRPr lang="en-US" sz="2200" b="0" strike="noStrike" spc="-1">
              <a:solidFill>
                <a:srgbClr val="000000"/>
              </a:solidFill>
              <a:latin typeface="Arial"/>
            </a:endParaRPr>
          </a:p>
        </p:txBody>
      </p:sp>
      <p:sp>
        <p:nvSpPr>
          <p:cNvPr id="15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最终决策制定标准的合法性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确认标准的执行可行性</a:t>
            </a:r>
            <a:endParaRPr lang="en-US" sz="1500" b="0" strike="noStrike" spc="-1">
              <a:solidFill>
                <a:srgbClr val="000000"/>
              </a:solidFill>
              <a:latin typeface="Arial"/>
            </a:endParaRPr>
          </a:p>
        </p:txBody>
      </p:sp>
      <p:sp>
        <p:nvSpPr>
          <p:cNvPr id="15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安全管理标准制定流程中的关键步骤</a:t>
            </a:r>
            <a:endParaRPr lang="en-US" sz="3600" b="0" strike="noStrike" spc="-1">
              <a:solidFill>
                <a:schemeClr val="dk1"/>
              </a:solidFill>
              <a:latin typeface="Arial"/>
            </a:endParaRPr>
          </a:p>
        </p:txBody>
      </p:sp>
      <p:sp>
        <p:nvSpPr>
          <p:cNvPr id="16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制定工作组成立</a:t>
            </a:r>
            <a:endParaRPr lang="en-US" sz="2200" b="0" strike="noStrike" spc="-1">
              <a:solidFill>
                <a:srgbClr val="000000"/>
              </a:solidFill>
              <a:latin typeface="Arial"/>
            </a:endParaRPr>
          </a:p>
        </p:txBody>
      </p:sp>
      <p:sp>
        <p:nvSpPr>
          <p:cNvPr id="16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确定制定标准的责任人员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明确制定标准的时间节点</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安全管理标准的制定和执行是企业安全管理中的重要环节，通过严格执行和不断优化，可以提高员工安全意识，减少事故发生率，保护公司利益，从而实现安全生产和可持续发展。</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安全管理体系的建设与优化</a:t>
            </a:r>
            <a:endParaRPr lang="en-US" sz="3600" b="0" strike="noStrike" spc="-1">
              <a:solidFill>
                <a:schemeClr val="dk1"/>
              </a:solidFill>
              <a:latin typeface="Arial"/>
            </a:endParaRPr>
          </a:p>
        </p:txBody>
      </p:sp>
      <p:sp>
        <p:nvSpPr>
          <p:cNvPr id="16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安全管理体系</a:t>
            </a:r>
            <a:endParaRPr lang="en-US" sz="3600" b="0" strike="noStrike" spc="-1">
              <a:solidFill>
                <a:schemeClr val="dk1"/>
              </a:solidFill>
              <a:latin typeface="Arial"/>
            </a:endParaRPr>
          </a:p>
        </p:txBody>
      </p:sp>
      <p:sp>
        <p:nvSpPr>
          <p:cNvPr id="16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制定明确的安全政策来规范管理行为</a:t>
            </a:r>
            <a:endParaRPr lang="en-US" sz="2000" b="0" strike="noStrike" spc="-1">
              <a:solidFill>
                <a:srgbClr val="000000"/>
              </a:solidFill>
              <a:latin typeface="Arial"/>
            </a:endParaRPr>
          </a:p>
        </p:txBody>
      </p:sp>
      <p:sp>
        <p:nvSpPr>
          <p:cNvPr id="17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安全政策</a:t>
            </a:r>
            <a:endParaRPr lang="en-US" sz="3000" b="0" strike="noStrike" spc="-1">
              <a:solidFill>
                <a:srgbClr val="000000"/>
              </a:solidFill>
              <a:latin typeface="Arial"/>
            </a:endParaRPr>
          </a:p>
        </p:txBody>
      </p:sp>
      <p:sp>
        <p:nvSpPr>
          <p:cNvPr id="17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明确安全责任，落实责任人的监管责任</a:t>
            </a:r>
            <a:endParaRPr lang="en-US" sz="2000" b="0" strike="noStrike" spc="-1">
              <a:solidFill>
                <a:srgbClr val="000000"/>
              </a:solidFill>
              <a:latin typeface="Arial"/>
            </a:endParaRPr>
          </a:p>
        </p:txBody>
      </p:sp>
      <p:sp>
        <p:nvSpPr>
          <p:cNvPr id="17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安全责任</a:t>
            </a:r>
            <a:endParaRPr lang="en-US" sz="3000" b="0" strike="noStrike" spc="-1">
              <a:solidFill>
                <a:srgbClr val="000000"/>
              </a:solidFill>
              <a:latin typeface="Arial"/>
            </a:endParaRPr>
          </a:p>
        </p:txBody>
      </p:sp>
      <p:sp>
        <p:nvSpPr>
          <p:cNvPr id="17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设定安全目标以达成安全管理的目的</a:t>
            </a:r>
            <a:endParaRPr lang="en-US" sz="2000" b="0" strike="noStrike" spc="-1">
              <a:solidFill>
                <a:srgbClr val="000000"/>
              </a:solidFill>
              <a:latin typeface="Arial"/>
            </a:endParaRPr>
          </a:p>
        </p:txBody>
      </p:sp>
      <p:sp>
        <p:nvSpPr>
          <p:cNvPr id="17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安全目标</a:t>
            </a:r>
            <a:endParaRPr lang="en-US" sz="3000" b="0" strike="noStrike" spc="-1">
              <a:solidFill>
                <a:srgbClr val="000000"/>
              </a:solidFill>
              <a:latin typeface="Arial"/>
            </a:endParaRPr>
          </a:p>
        </p:txBody>
      </p:sp>
      <p:sp>
        <p:nvSpPr>
          <p:cNvPr id="177"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安全管理体系建设步骤</a:t>
            </a:r>
            <a:endParaRPr lang="en-US" sz="3600" b="0" strike="noStrike" spc="-1">
              <a:solidFill>
                <a:schemeClr val="dk1"/>
              </a:solidFill>
              <a:latin typeface="Arial"/>
            </a:endParaRPr>
          </a:p>
        </p:txBody>
      </p:sp>
      <p:sp>
        <p:nvSpPr>
          <p:cNvPr id="17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组建专业的安全团队，负责实施安全管理</a:t>
            </a:r>
            <a:endParaRPr lang="en-US" sz="1500" b="0" strike="noStrike" spc="-1">
              <a:solidFill>
                <a:srgbClr val="000000"/>
              </a:solidFill>
              <a:latin typeface="Arial"/>
            </a:endParaRPr>
          </a:p>
        </p:txBody>
      </p:sp>
      <p:sp>
        <p:nvSpPr>
          <p:cNvPr id="18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确定安全团队</a:t>
            </a:r>
            <a:endParaRPr lang="en-US" sz="2200" b="0" strike="noStrike" spc="-1">
              <a:solidFill>
                <a:srgbClr val="000000"/>
              </a:solidFill>
              <a:latin typeface="Arial"/>
            </a:endParaRPr>
          </a:p>
        </p:txBody>
      </p:sp>
      <p:sp>
        <p:nvSpPr>
          <p:cNvPr id="18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明确安全政策，为安全管理奠定基础</a:t>
            </a:r>
            <a:endParaRPr lang="en-US" sz="1500" b="0" strike="noStrike" spc="-1">
              <a:solidFill>
                <a:srgbClr val="000000"/>
              </a:solidFill>
              <a:latin typeface="Arial"/>
            </a:endParaRPr>
          </a:p>
        </p:txBody>
      </p:sp>
      <p:sp>
        <p:nvSpPr>
          <p:cNvPr id="18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制定安全政策</a:t>
            </a:r>
            <a:endParaRPr lang="en-US" sz="2200" b="0" strike="noStrike" spc="-1">
              <a:solidFill>
                <a:srgbClr val="000000"/>
              </a:solidFill>
              <a:latin typeface="Arial"/>
            </a:endParaRPr>
          </a:p>
        </p:txBody>
      </p:sp>
      <p:sp>
        <p:nvSpPr>
          <p:cNvPr id="18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对员工进行安全培训，提高安全意识</a:t>
            </a:r>
            <a:endParaRPr lang="en-US" sz="1500" b="0" strike="noStrike" spc="-1">
              <a:solidFill>
                <a:srgbClr val="000000"/>
              </a:solidFill>
              <a:latin typeface="Arial"/>
            </a:endParaRPr>
          </a:p>
        </p:txBody>
      </p:sp>
      <p:sp>
        <p:nvSpPr>
          <p:cNvPr id="18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实施安全培训</a:t>
            </a:r>
            <a:endParaRPr lang="en-US" sz="2200" b="0" strike="noStrike" spc="-1">
              <a:solidFill>
                <a:srgbClr val="000000"/>
              </a:solidFill>
              <a:latin typeface="Arial"/>
            </a:endParaRPr>
          </a:p>
        </p:txBody>
      </p:sp>
      <p:sp>
        <p:nvSpPr>
          <p:cNvPr id="18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建立监测机制，及时发现并解决安全问题</a:t>
            </a:r>
            <a:endParaRPr lang="en-US" sz="1500" b="0" strike="noStrike" spc="-1">
              <a:solidFill>
                <a:srgbClr val="000000"/>
              </a:solidFill>
              <a:latin typeface="Arial"/>
            </a:endParaRPr>
          </a:p>
        </p:txBody>
      </p:sp>
      <p:sp>
        <p:nvSpPr>
          <p:cNvPr id="18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建立安全监测机制</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不断改进和更新</a:t>
            </a:r>
            <a:endParaRPr lang="en-US" sz="2200" b="0" strike="noStrike" spc="-1">
              <a:solidFill>
                <a:srgbClr val="000000"/>
              </a:solidFill>
              <a:latin typeface="Arial"/>
            </a:endParaRPr>
          </a:p>
        </p:txBody>
      </p:sp>
      <p:sp>
        <p:nvSpPr>
          <p:cNvPr id="18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针对安全风险不断改进体系，保持更新状态</a:t>
            </a:r>
            <a:endParaRPr lang="en-US" sz="1500" b="0" strike="noStrike" spc="-1">
              <a:solidFill>
                <a:srgbClr val="000000"/>
              </a:solidFill>
              <a:latin typeface="Arial"/>
            </a:endParaRPr>
          </a:p>
        </p:txBody>
      </p:sp>
      <p:sp>
        <p:nvSpPr>
          <p:cNvPr id="19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做好安全记录和档案管理</a:t>
            </a:r>
            <a:endParaRPr lang="en-US" sz="2200" b="0" strike="noStrike" spc="-1">
              <a:solidFill>
                <a:srgbClr val="000000"/>
              </a:solidFill>
              <a:latin typeface="Arial"/>
            </a:endParaRPr>
          </a:p>
        </p:txBody>
      </p:sp>
      <p:sp>
        <p:nvSpPr>
          <p:cNvPr id="19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建立完善的记录和档案管理制度，便于溯源和检查</a:t>
            </a:r>
            <a:endParaRPr lang="en-US" sz="1500" b="0" strike="noStrike" spc="-1">
              <a:solidFill>
                <a:srgbClr val="000000"/>
              </a:solidFill>
              <a:latin typeface="Arial"/>
            </a:endParaRPr>
          </a:p>
        </p:txBody>
      </p:sp>
      <p:sp>
        <p:nvSpPr>
          <p:cNvPr id="19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开展安全文化建设活动</a:t>
            </a:r>
            <a:endParaRPr lang="en-US" sz="2200" b="0" strike="noStrike" spc="-1">
              <a:solidFill>
                <a:srgbClr val="000000"/>
              </a:solidFill>
              <a:latin typeface="Arial"/>
            </a:endParaRPr>
          </a:p>
        </p:txBody>
      </p:sp>
      <p:sp>
        <p:nvSpPr>
          <p:cNvPr id="19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通过多种途径宣传安全文化，增强员工安全意识</a:t>
            </a:r>
            <a:endParaRPr lang="en-US" sz="1500" b="0" strike="noStrike" spc="-1">
              <a:solidFill>
                <a:srgbClr val="000000"/>
              </a:solidFill>
              <a:latin typeface="Arial"/>
            </a:endParaRPr>
          </a:p>
        </p:txBody>
      </p:sp>
      <p:sp>
        <p:nvSpPr>
          <p:cNvPr id="19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安全管理体系的优化</a:t>
            </a:r>
            <a:endParaRPr lang="en-US" sz="3600" b="0" strike="noStrike" spc="-1">
              <a:solidFill>
                <a:schemeClr val="dk1"/>
              </a:solidFill>
              <a:latin typeface="Arial"/>
            </a:endParaRPr>
          </a:p>
        </p:txBody>
      </p:sp>
      <p:sp>
        <p:nvSpPr>
          <p:cNvPr id="19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定期检查和评估</a:t>
            </a:r>
            <a:endParaRPr lang="en-US" sz="2200" b="0" strike="noStrike" spc="-1">
              <a:solidFill>
                <a:srgbClr val="000000"/>
              </a:solidFill>
              <a:latin typeface="Arial"/>
            </a:endParaRPr>
          </a:p>
        </p:txBody>
      </p:sp>
      <p:sp>
        <p:nvSpPr>
          <p:cNvPr id="19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定期审核安全体系，评估其有效性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根据评估结果进行优化改进</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安全管理体系建设</a:t>
            </a:r>
            <a:endParaRPr lang="en-US" sz="3500" b="0" strike="noStrike" spc="-1">
              <a:solidFill>
                <a:srgbClr val="000000"/>
              </a:solidFill>
              <a:latin typeface="Arial"/>
            </a:endParaRPr>
          </a:p>
        </p:txBody>
      </p:sp>
      <p:sp>
        <p:nvSpPr>
          <p:cNvPr id="20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安全管理体系的建设至关重要，它涉及到企业的整体安全管理框架，需要明确政策、目标、责任等关键要素，确保体系的完整性和有效性。</a:t>
            </a:r>
            <a:endParaRPr lang="en-US" sz="2500" b="0" strike="noStrike" spc="-1">
              <a:solidFill>
                <a:srgbClr val="000000"/>
              </a:solidFill>
              <a:latin typeface="Arial"/>
            </a:endParaRPr>
          </a:p>
        </p:txBody>
      </p:sp>
      <p:sp>
        <p:nvSpPr>
          <p:cNvPr id="20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安全管理体系组建步骤</a:t>
            </a:r>
            <a:endParaRPr lang="en-US" sz="3600" b="0" strike="noStrike" spc="-1">
              <a:solidFill>
                <a:schemeClr val="dk1"/>
              </a:solidFill>
              <a:latin typeface="Arial"/>
            </a:endParaRPr>
          </a:p>
        </p:txBody>
      </p:sp>
      <p:sp>
        <p:nvSpPr>
          <p:cNvPr id="20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明确团队组成和职责，建立安全管理的执行力量</a:t>
            </a:r>
            <a:endParaRPr lang="en-US" sz="1500" b="0" strike="noStrike" spc="-1">
              <a:solidFill>
                <a:srgbClr val="000000"/>
              </a:solidFill>
              <a:latin typeface="Arial"/>
            </a:endParaRPr>
          </a:p>
        </p:txBody>
      </p:sp>
      <p:sp>
        <p:nvSpPr>
          <p:cNvPr id="20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确定安全团队</a:t>
            </a:r>
            <a:endParaRPr lang="en-US" sz="2200" b="0" strike="noStrike" spc="-1">
              <a:solidFill>
                <a:srgbClr val="000000"/>
              </a:solidFill>
              <a:latin typeface="Arial"/>
            </a:endParaRPr>
          </a:p>
        </p:txBody>
      </p:sp>
      <p:sp>
        <p:nvSpPr>
          <p:cNvPr id="20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根据企业实际情况，制定适合的安全政策和规章制度</a:t>
            </a:r>
            <a:endParaRPr lang="en-US" sz="1500" b="0" strike="noStrike" spc="-1">
              <a:solidFill>
                <a:srgbClr val="000000"/>
              </a:solidFill>
              <a:latin typeface="Arial"/>
            </a:endParaRPr>
          </a:p>
        </p:txBody>
      </p:sp>
      <p:sp>
        <p:nvSpPr>
          <p:cNvPr id="20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制定安全政策</a:t>
            </a:r>
            <a:endParaRPr lang="en-US" sz="2200" b="0" strike="noStrike" spc="-1">
              <a:solidFill>
                <a:srgbClr val="000000"/>
              </a:solidFill>
              <a:latin typeface="Arial"/>
            </a:endParaRPr>
          </a:p>
        </p:txBody>
      </p:sp>
      <p:sp>
        <p:nvSpPr>
          <p:cNvPr id="20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定期开展安全培训，提升员工的安全管理意识</a:t>
            </a:r>
            <a:endParaRPr lang="en-US" sz="1500" b="0" strike="noStrike" spc="-1">
              <a:solidFill>
                <a:srgbClr val="000000"/>
              </a:solidFill>
              <a:latin typeface="Arial"/>
            </a:endParaRPr>
          </a:p>
        </p:txBody>
      </p:sp>
      <p:sp>
        <p:nvSpPr>
          <p:cNvPr id="21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实施安全培训</a:t>
            </a:r>
            <a:endParaRPr lang="en-US" sz="2200" b="0" strike="noStrike" spc="-1">
              <a:solidFill>
                <a:srgbClr val="000000"/>
              </a:solidFill>
              <a:latin typeface="Arial"/>
            </a:endParaRPr>
          </a:p>
        </p:txBody>
      </p:sp>
      <p:sp>
        <p:nvSpPr>
          <p:cNvPr id="21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建立安全监测和反馈机制，及时发现和解决问题</a:t>
            </a:r>
            <a:endParaRPr lang="en-US" sz="1500" b="0" strike="noStrike" spc="-1">
              <a:solidFill>
                <a:srgbClr val="000000"/>
              </a:solidFill>
              <a:latin typeface="Arial"/>
            </a:endParaRPr>
          </a:p>
        </p:txBody>
      </p:sp>
      <p:sp>
        <p:nvSpPr>
          <p:cNvPr id="21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建立监测机制</a:t>
            </a:r>
            <a:endParaRPr lang="en-US" sz="22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https://d.book118.com/165041010014011130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145</Paragraphs>
  <Slides>21</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安全管理标准管理知识培训</vt:lpstr>
      <vt:lpstr>目录</vt:lpstr>
      <vt:lpstr>第1章 安全管理标准管理知识培训简介</vt:lpstr>
      <vt:lpstr> </vt:lpstr>
      <vt:lpstr>安全管理标准管理的重要性</vt:lpstr>
      <vt:lpstr>安全管理标准管理知识培训的目的</vt:lpstr>
      <vt:lpstr>安全管理标准管理知识培训内容</vt:lpstr>
      <vt:lpstr>总结</vt:lpstr>
      <vt:lpstr>第2章 安全管理标准的制定和执行</vt:lpstr>
      <vt:lpstr> </vt:lpstr>
      <vt:lpstr>安全管理标准的执行</vt:lpstr>
      <vt:lpstr>安全管理标准的重要性</vt:lpstr>
      <vt:lpstr>安全管理标准制定流程中的关键步骤</vt:lpstr>
      <vt:lpstr>总结</vt:lpstr>
      <vt:lpstr>第3章 安全管理体系的建设与优化</vt:lpstr>
      <vt:lpstr>安全管理体系</vt:lpstr>
      <vt:lpstr>安全管理体系建设步骤</vt:lpstr>
      <vt:lpstr>安全管理体系的优化</vt:lpstr>
      <vt:lpstr> </vt:lpstr>
      <vt:lpstr>安全管理体系组建步骤</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2024-09-29T14:58:19.235</cp:lastPrinted>
  <dcterms:created xsi:type="dcterms:W3CDTF">2024-09-29T06:58:19Z</dcterms:created>
  <dcterms:modified xsi:type="dcterms:W3CDTF">2024-09-29T06:58:21Z</dcterms:modified>
</cp:coreProperties>
</file>