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4" r:id="rId15"/>
  </p:sldIdLst>
  <p:sldSz cx="12192000" cy="6858000"/>
  <p:notesSz cx="6858000" cy="9144000"/>
  <p:custDataLst>
    <p:tags r:id="rId1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tags" Target="tags/tag1.xml" /><Relationship Id="rId17" Type="http://schemas.openxmlformats.org/officeDocument/2006/relationships/presProps" Target="presProps.xml" /><Relationship Id="rId18" Type="http://schemas.openxmlformats.org/officeDocument/2006/relationships/viewProps" Target="viewProps.xml" /><Relationship Id="rId19" Type="http://schemas.openxmlformats.org/officeDocument/2006/relationships/theme" Target="theme/theme1.xml" /><Relationship Id="rId2" Type="http://schemas.openxmlformats.org/officeDocument/2006/relationships/slideMaster" Target="slideMasters/slideMaster2.xml" /><Relationship Id="rId20"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11AC07C-FCB4-4B9F-9617-5653284158F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7508054-C042-4EA5-919B-3977926DFF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7479FFE9-0589-462B-8EBD-040051661F6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DA12E58-8226-46B7-863A-49C00EE49C2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28D1EEC-A66A-4A20-A9E6-A592616A2F3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6AA44E-3905-44DB-9558-EC2EA7F2A1A7}"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3DF3903F-4712-4D5E-98B8-4B8370930328}"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1A5BD1-943C-4811-9177-9EF7B8C679D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3AC44B9-94FD-48AC-BFEC-B5C835C4B50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549CA72-8C71-40F1-8C5E-32E35177381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2B74C89-D373-487B-944E-FB24D8DF47F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6504312212301110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464373" y="453466"/>
            <a:ext cx="11263254" cy="5951068"/>
          </a:xfrm>
          <a:prstGeom prst="roundRect">
            <a:avLst>
              <a:gd name="adj" fmla="val 12500"/>
            </a:avLst>
          </a:prstGeom>
          <a:solidFill>
            <a:srgbClr val="FFFFFF">
              <a:alpha val="100000"/>
            </a:srgbClr>
          </a:solidFill>
          <a:ln w="47625">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83502"/>
                </a:solidFill>
                <a:latin typeface="Calibri"/>
                <a:ea typeface="+mn-ea"/>
                <a:cs typeface="+mn-cs"/>
              </a:defRPr>
            </a:lvl1pPr>
            <a:lvl2pPr marL="457200" algn="l" defTabSz="914400" rtl="0" eaLnBrk="1" latinLnBrk="0" hangingPunct="1">
              <a:defRPr sz="1800" kern="1200">
                <a:solidFill>
                  <a:srgbClr val="083502"/>
                </a:solidFill>
                <a:latin typeface="Calibri"/>
                <a:ea typeface="+mn-ea"/>
                <a:cs typeface="+mn-cs"/>
              </a:defRPr>
            </a:lvl2pPr>
            <a:lvl3pPr marL="914400" algn="l" defTabSz="914400" rtl="0" eaLnBrk="1" latinLnBrk="0" hangingPunct="1">
              <a:defRPr sz="1800" kern="1200">
                <a:solidFill>
                  <a:srgbClr val="083502"/>
                </a:solidFill>
                <a:latin typeface="Calibri"/>
                <a:ea typeface="+mn-ea"/>
                <a:cs typeface="+mn-cs"/>
              </a:defRPr>
            </a:lvl3pPr>
            <a:lvl4pPr marL="1371600" algn="l" defTabSz="914400" rtl="0" eaLnBrk="1" latinLnBrk="0" hangingPunct="1">
              <a:defRPr sz="1800" kern="1200">
                <a:solidFill>
                  <a:srgbClr val="083502"/>
                </a:solidFill>
                <a:latin typeface="Calibri"/>
                <a:ea typeface="+mn-ea"/>
                <a:cs typeface="+mn-cs"/>
              </a:defRPr>
            </a:lvl4pPr>
            <a:lvl5pPr marL="1828800" algn="l" defTabSz="914400" rtl="0" eaLnBrk="1" latinLnBrk="0" hangingPunct="1">
              <a:defRPr sz="1800" kern="1200">
                <a:solidFill>
                  <a:srgbClr val="083502"/>
                </a:solidFill>
                <a:latin typeface="Calibri"/>
                <a:ea typeface="+mn-ea"/>
                <a:cs typeface="+mn-cs"/>
              </a:defRPr>
            </a:lvl5pPr>
            <a:lvl6pPr marL="2286000" algn="l" defTabSz="914400" rtl="0" eaLnBrk="1" latinLnBrk="0" hangingPunct="1">
              <a:defRPr sz="1800" kern="1200">
                <a:solidFill>
                  <a:srgbClr val="083502"/>
                </a:solidFill>
                <a:latin typeface="Calibri"/>
                <a:ea typeface="+mn-ea"/>
                <a:cs typeface="+mn-cs"/>
              </a:defRPr>
            </a:lvl6pPr>
            <a:lvl7pPr marL="2743200" algn="l" defTabSz="914400" rtl="0" eaLnBrk="1" latinLnBrk="0" hangingPunct="1">
              <a:defRPr sz="1800" kern="1200">
                <a:solidFill>
                  <a:srgbClr val="083502"/>
                </a:solidFill>
                <a:latin typeface="Calibri"/>
                <a:ea typeface="+mn-ea"/>
                <a:cs typeface="+mn-cs"/>
              </a:defRPr>
            </a:lvl7pPr>
            <a:lvl8pPr marL="3200400" algn="l" defTabSz="914400" rtl="0" eaLnBrk="1" latinLnBrk="0" hangingPunct="1">
              <a:defRPr sz="1800" kern="1200">
                <a:solidFill>
                  <a:srgbClr val="083502"/>
                </a:solidFill>
                <a:latin typeface="Calibri"/>
                <a:ea typeface="+mn-ea"/>
                <a:cs typeface="+mn-cs"/>
              </a:defRPr>
            </a:lvl8pPr>
            <a:lvl9pPr marL="3657600" algn="l" defTabSz="914400" rtl="0" eaLnBrk="1" latinLnBrk="0" hangingPunct="1">
              <a:defRPr sz="1800" kern="1200">
                <a:solidFill>
                  <a:srgbClr val="083502"/>
                </a:solidFill>
                <a:latin typeface="Calibri"/>
                <a:ea typeface="+mn-ea"/>
                <a:cs typeface="+mn-cs"/>
              </a:defRPr>
            </a:lvl9pPr>
          </a:lstStyle>
          <a:p/>
        </p:txBody>
      </p:sp>
      <p:pic>
        <p:nvPicPr>
          <p:cNvPr id="3" name="Picture 3"/>
          <p:cNvPicPr>
            <a:picLocks noChangeAspect="1"/>
          </p:cNvPicPr>
          <p:nvPr/>
        </p:nvPicPr>
        <p:blipFill>
          <a:blip r:embed="rId2"/>
          <a:srcRect l="6034" t="20497" r="7759" b="17391"/>
          <a:stretch>
            <a:fillRect/>
          </a:stretch>
        </p:blipFill>
        <p:spPr>
          <a:xfrm>
            <a:off x="5993587" y="2318682"/>
            <a:ext cx="5414600" cy="3886633"/>
          </a:xfrm>
          <a:prstGeom prst="rect">
            <a:avLst/>
          </a:prstGeom>
        </p:spPr>
      </p:pic>
      <p:sp>
        <p:nvSpPr>
          <p:cNvPr id="4" name="TextBox 4"/>
          <p:cNvSpPr txBox="1"/>
          <p:nvPr/>
        </p:nvSpPr>
        <p:spPr>
          <a:xfrm>
            <a:off x="1097280" y="886781"/>
            <a:ext cx="6679287"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lt1">
                    <a:alpha val="100000"/>
                  </a:schemeClr>
                </a:solidFill>
                <a:latin typeface="Microsoft Yahei"/>
                <a:ea typeface="Microsoft Yahei"/>
                <a:cs typeface="Microsoft Yahei"/>
              </a:rPr>
              <a:t>银行账户保密知识：如何保护您的银行账户不被盗用</a:t>
            </a:r>
          </a:p>
        </p:txBody>
      </p:sp>
      <p:sp>
        <p:nvSpPr>
          <p:cNvPr id="6" name="AutoShape 6"/>
          <p:cNvSpPr/>
          <p:nvPr/>
        </p:nvSpPr>
        <p:spPr>
          <a:xfrm>
            <a:off x="1221803" y="5065668"/>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221803" y="4523253"/>
            <a:ext cx="365760" cy="365760"/>
          </a:xfrm>
          <a:prstGeom prst="donut">
            <a:avLst/>
          </a:prstGeom>
          <a:solidFill>
            <a:schemeClr val="accent2">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银行账户安全概述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保护银行账户安全的措施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识别和防范诈骗信息</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利用银行的保障措施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提高个人信息安全意识</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银行账户安全概述</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8429970" y="1598804"/>
            <a:ext cx="3048265" cy="4557583"/>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33906" y="1447444"/>
            <a:ext cx="3048265" cy="4708942"/>
          </a:xfrm>
          <a:prstGeom prst="roundRect">
            <a:avLst>
              <a:gd name="adj" fmla="val 11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53186" y="1689619"/>
            <a:ext cx="3048265" cy="4466767"/>
          </a:xfrm>
          <a:prstGeom prst="roundRect">
            <a:avLst>
              <a:gd name="adj" fmla="val 12098"/>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l="16208" r="16208"/>
          <a:stretch>
            <a:fillRect/>
          </a:stretch>
        </p:blipFill>
        <p:spPr>
          <a:xfrm>
            <a:off x="652454" y="1326357"/>
            <a:ext cx="3050440" cy="3050440"/>
          </a:xfrm>
          <a:prstGeom prst="roundRect">
            <a:avLst/>
          </a:prstGeom>
        </p:spPr>
      </p:pic>
      <p:pic>
        <p:nvPicPr>
          <p:cNvPr id="6" name="Picture 6"/>
          <p:cNvPicPr>
            <a:picLocks noChangeAspect="1"/>
          </p:cNvPicPr>
          <p:nvPr/>
        </p:nvPicPr>
        <p:blipFill>
          <a:blip r:embed="rId3"/>
          <a:srcRect t="2833" b="2833"/>
          <a:stretch>
            <a:fillRect/>
          </a:stretch>
        </p:blipFill>
        <p:spPr>
          <a:xfrm>
            <a:off x="4533906" y="1327357"/>
            <a:ext cx="3079664" cy="3079664"/>
          </a:xfrm>
          <a:prstGeom prst="roundRect">
            <a:avLst/>
          </a:prstGeom>
        </p:spPr>
      </p:pic>
      <p:pic>
        <p:nvPicPr>
          <p:cNvPr id="7" name="Picture 7"/>
          <p:cNvPicPr>
            <a:picLocks noChangeAspect="1"/>
          </p:cNvPicPr>
          <p:nvPr/>
        </p:nvPicPr>
        <p:blipFill>
          <a:blip r:embed="rId4"/>
          <a:srcRect l="10708" r="10708"/>
          <a:stretch>
            <a:fillRect/>
          </a:stretch>
        </p:blipFill>
        <p:spPr>
          <a:xfrm>
            <a:off x="8429970" y="1327357"/>
            <a:ext cx="3079664" cy="3079664"/>
          </a:xfrm>
          <a:prstGeom prst="roundRect">
            <a:avLst/>
          </a:prstGeom>
        </p:spPr>
      </p:pic>
      <p:sp>
        <p:nvSpPr>
          <p:cNvPr id="8" name="TextBox 8"/>
          <p:cNvSpPr txBox="1"/>
          <p:nvPr/>
        </p:nvSpPr>
        <p:spPr>
          <a:xfrm>
            <a:off x="769054"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银行账户安全是指采取一系列措施来保护银行账户免受未经授权的访问、使用或盗取。</a:t>
            </a:r>
          </a:p>
        </p:txBody>
      </p:sp>
      <p:sp>
        <p:nvSpPr>
          <p:cNvPr id="9" name="TextBox 9"/>
          <p:cNvSpPr txBox="1"/>
          <p:nvPr/>
        </p:nvSpPr>
        <p:spPr>
          <a:xfrm>
            <a:off x="4695472"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这包括对账户信息的保密、防止欺诈交易和防止非法获取资金。</a:t>
            </a:r>
          </a:p>
        </p:txBody>
      </p:sp>
      <p:sp>
        <p:nvSpPr>
          <p:cNvPr id="10" name="TextBox 10"/>
          <p:cNvSpPr txBox="1"/>
          <p:nvPr/>
        </p:nvSpPr>
        <p:spPr>
          <a:xfrm>
            <a:off x="8618990" y="4543292"/>
            <a:ext cx="2822670"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银行账户安全是银行业务的重要组成部分，也是客户信任的基础。</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什么是银行账户安全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银行账户通常包含个人信息和财务数据，一旦泄露可能导致身份盗窃和金融欺诈。</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保护个人财务隐私</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6417" r="641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维护资金安全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1042" r="11042"/>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避免法律责任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3792" r="13792"/>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防止未经授权的取款或转账，确保个人财产的完整性和安全。</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如果账户被盗用用于非法活动，个人可能会承担法律责任。</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银行账户安全的重要性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通过伪装成银行或其他可信来源发送电子邮件或短信，诱导客户点击恶意链接或下载病毒，从而窃取个人信息。</a:t>
            </a:r>
          </a:p>
        </p:txBody>
      </p:sp>
      <p:pic>
        <p:nvPicPr>
          <p:cNvPr id="6" name="Picture 6"/>
          <p:cNvPicPr>
            <a:picLocks noChangeAspect="1"/>
          </p:cNvPicPr>
          <p:nvPr/>
        </p:nvPicPr>
        <p:blipFill>
          <a:blip r:embed="rId2"/>
          <a:srcRect l="15583" r="15583"/>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钓鱼攻击</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仿冒真实银行的网站，诱骗客户输入账号、密码和其他敏感信息。</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虚假网站</a:t>
            </a:r>
          </a:p>
        </p:txBody>
      </p:sp>
      <p:pic>
        <p:nvPicPr>
          <p:cNvPr id="10" name="Picture 10"/>
          <p:cNvPicPr>
            <a:picLocks noChangeAspect="1"/>
          </p:cNvPicPr>
          <p:nvPr/>
        </p:nvPicPr>
        <p:blipFill>
          <a:blip r:embed="rId3"/>
          <a:srcRect t="9625" b="9625"/>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13792" r="13792"/>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银行员工或其他内部人员因疏忽或非法行为，将客户信息泄露给外部人员。</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内部人员泄露</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常见的银行账户盗用方式</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保护银行账户安全的措施</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02</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0742" b="1074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密码强度是保护银行账户的第一道防线，设置复杂的密码可以有效防止被破解。</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建议使用包含大写字母、小写字母、数字和特殊符号的组合密码，避免使用生日、姓名等容易被猜到的信息。</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设置复杂的密码</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详细描述</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总结词</a:t>
            </a:r>
            <a:endParaRPr lang="en-US" sz="1100"/>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7417" r="7417"/>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定期更换密码可以降低账户被盗用的风险，提高账户安全性。</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总结词</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建议每3个月更换一次密码，以减少密码被破解的可能性。同时，在更换密码时，应避免与之前的密码过于相似。</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详细描述</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定期更换密码</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双重身份验证为账户提供了额外的安全层，即使密码被破解，盗用者也需要其他验证方式才能登录。</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大多数银行都提供双重身份验证服务，用户可以通过手机短信、电子邮件或专用应用程序接收验证码进行二次验证。</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4375" r="243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使用双重身份验证</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23000" r="23000"/>
          <a:stretch>
            <a:fillRect/>
          </a:stretch>
        </p:blipFill>
        <p:spPr>
          <a:xfrm>
            <a:off x="740688" y="1168478"/>
            <a:ext cx="3679823"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总结词</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保护银行账户安全需要时刻保持警惕，不要轻易透露账户信息。</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详细描述</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不要将账户信息、密码或其他敏感信息告诉任何人，包括家人和朋友。同时，应避免在公共场合使用银行账户，如网吧、咖啡厅等，以防止被黑客窃取信息。</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不要轻易透露账户信息</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97280" y="4506593"/>
            <a:ext cx="8576967"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7650" b="1">
                <a:solidFill>
                  <a:schemeClr val="accent1">
                    <a:lumMod val="60000"/>
                    <a:lumOff val="40000"/>
                    <a:alpha val="25000"/>
                  </a:schemeClr>
                </a:solidFill>
                <a:latin typeface="Microsoft Yahei"/>
                <a:ea typeface="Microsoft Yahei"/>
                <a:cs typeface="Microsoft Yahei"/>
              </a:rPr>
              <a:t>CHAPTER</a:t>
            </a:r>
          </a:p>
        </p:txBody>
      </p:sp>
      <p:sp>
        <p:nvSpPr>
          <p:cNvPr id="3" name="TextBox 3"/>
          <p:cNvSpPr txBox="1"/>
          <p:nvPr/>
        </p:nvSpPr>
        <p:spPr>
          <a:xfrm>
            <a:off x="1097280" y="2312972"/>
            <a:ext cx="5146550"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3825" b="1">
                <a:solidFill>
                  <a:schemeClr val="lt1">
                    <a:alpha val="100000"/>
                  </a:schemeClr>
                </a:solidFill>
                <a:latin typeface="Microsoft Yahei"/>
                <a:ea typeface="Microsoft Yahei"/>
                <a:cs typeface="Microsoft Yahei"/>
              </a:rPr>
              <a:t>识别和防范诈骗信息</a:t>
            </a:r>
          </a:p>
        </p:txBody>
      </p:sp>
      <p:sp>
        <p:nvSpPr>
          <p:cNvPr id="4" name="TextBox 4"/>
          <p:cNvSpPr txBox="1"/>
          <p:nvPr/>
        </p:nvSpPr>
        <p:spPr>
          <a:xfrm>
            <a:off x="1097280" y="732965"/>
            <a:ext cx="8329129"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7650" b="1">
                <a:solidFill>
                  <a:schemeClr val="lt1">
                    <a:alpha val="100000"/>
                  </a:schemeClr>
                </a:solidFill>
                <a:latin typeface="Microsoft Yahei"/>
                <a:ea typeface="Microsoft Yahei"/>
                <a:cs typeface="Microsoft Yahei"/>
              </a:rPr>
              <a:t>03</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https://d.book118.com/165043122123011102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83502"/>
      </a:lt1>
      <a:dk2>
        <a:srgbClr val="E7FFE3"/>
      </a:dk2>
      <a:lt2>
        <a:srgbClr val="000000"/>
      </a:lt2>
      <a:accent1>
        <a:srgbClr val="45AE37"/>
      </a:accent1>
      <a:accent2>
        <a:srgbClr val="38B526"/>
      </a:accent2>
      <a:accent3>
        <a:srgbClr val="007D49"/>
      </a:accent3>
      <a:accent4>
        <a:srgbClr val="90DA33"/>
      </a:accent4>
      <a:accent5>
        <a:srgbClr val="CBED6A"/>
      </a:accent5>
      <a:accent6>
        <a:srgbClr val="FF9CEA"/>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13</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13</vt:i4>
      </vt:variant>
    </vt:vector>
  </HeadingPairs>
  <TitlesOfParts>
    <vt:vector baseType="lpstr" size="17">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2024-09-11T07:01:37.267</cp:lastPrinted>
  <dcterms:created xsi:type="dcterms:W3CDTF">2024-09-10T23:01:37Z</dcterms:created>
  <dcterms:modified xsi:type="dcterms:W3CDTF">2024-09-10T23:01:39Z</dcterms:modified>
</cp:coreProperties>
</file>