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ED47369-0917-49D0-9DFB-BEA9C5C2F9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02B1A3-2F59-42F2-818B-FE938F83C7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145CE8-C91C-46F7-BE17-60A1E9124E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C551E3-FC53-48C0-9148-6F4E1FD692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F1ED94-B2CB-410F-9180-9F1A65ED1F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D25519-8037-4EE2-B096-76121DACC3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963CFE-9312-4E9F-8F3C-ACDB1EB05A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986479-0B00-4035-BF36-F6D8D6BB89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70C229-E2B9-48C5-8ADA-B6EFBB2133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6273AC-B9DD-4078-AB43-F408946890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FC6E08-9F61-4218-8BC7-FB68F32FD8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511313100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444307" y="-2631176"/>
            <a:ext cx="10526311" cy="10526311"/>
          </a:xfrm>
          <a:prstGeom prst="ellipse">
            <a:avLst/>
          </a:prstGeom>
          <a:gradFill>
            <a:gsLst>
              <a:gs pos="0">
                <a:schemeClr val="accent1">
                  <a:alpha val="15000"/>
                </a:schemeClr>
              </a:gs>
              <a:gs pos="100000">
                <a:schemeClr val="accent1">
                  <a:alpha val="15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358083" y="-2790347"/>
            <a:ext cx="10304420" cy="10304420"/>
          </a:xfrm>
          <a:prstGeom prst="ellipse">
            <a:avLst/>
          </a:prstGeom>
          <a:gradFill>
            <a:gsLst>
              <a:gs pos="0">
                <a:schemeClr val="dk2">
                  <a:alpha val="100000"/>
                  <a:lumMod val="75000"/>
                </a:schemeClr>
              </a:gs>
              <a:gs pos="100000">
                <a:schemeClr val="accent2">
                  <a:alpha val="100000"/>
                </a:schemeClr>
              </a:gs>
            </a:gsLst>
            <a:lin ang="81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行销管理行销环境分析报告</a:t>
            </a:r>
          </a:p>
        </p:txBody>
      </p:sp>
      <p:sp>
        <p:nvSpPr>
          <p:cNvPr id="5" name="AutoShape 5"/>
          <p:cNvSpPr/>
          <p:nvPr/>
        </p:nvSpPr>
        <p:spPr>
          <a:xfrm>
            <a:off x="7666886" y="4182849"/>
            <a:ext cx="181662" cy="18166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7931647" y="4189337"/>
            <a:ext cx="168686" cy="168686"/>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183432" y="4195825"/>
            <a:ext cx="155710" cy="155710"/>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8412498" y="4202313"/>
            <a:ext cx="142734" cy="142734"/>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8638331" y="4208801"/>
            <a:ext cx="129759" cy="12975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5791004" y="4261488"/>
            <a:ext cx="1963764" cy="24384"/>
          </a:xfrm>
          <a:prstGeom prst="rect">
            <a:avLst/>
          </a:prstGeom>
          <a:gradFill>
            <a:gsLst>
              <a:gs pos="0">
                <a:schemeClr val="accent3">
                  <a:alpha val="100000"/>
                </a:schemeClr>
              </a:gs>
              <a:gs pos="100000">
                <a:schemeClr val="accent2">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11307391" y="332232"/>
            <a:ext cx="518849" cy="439067"/>
            <a:chOff x="11307391" y="332232"/>
            <a:chExt cx="518849" cy="439067"/>
          </a:xfrm>
        </p:grpSpPr>
        <p:sp>
          <p:nvSpPr>
            <p:cNvPr id="12" name="AutoShape 12"/>
            <p:cNvSpPr/>
            <p:nvPr/>
          </p:nvSpPr>
          <p:spPr>
            <a:xfrm>
              <a:off x="11307391"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11736478"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11346376" y="332232"/>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11307391"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11736478"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11346376" y="508550"/>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11307391"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11736478"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11346376" y="684869"/>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sp>
        <p:nvSpPr>
          <p:cNvPr id="21" name="AutoShape 21"/>
          <p:cNvSpPr/>
          <p:nvPr/>
        </p:nvSpPr>
        <p:spPr>
          <a:xfrm>
            <a:off x="9137413" y="4300567"/>
            <a:ext cx="4507652" cy="4507652"/>
          </a:xfrm>
          <a:prstGeom prst="ellipse">
            <a:avLst/>
          </a:prstGeom>
          <a:solidFill>
            <a:schemeClr val="accent2">
              <a:alpha val="13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22" name="Picture 22"/>
          <p:cNvPicPr>
            <a:picLocks noChangeAspect="1"/>
          </p:cNvPicPr>
          <p:nvPr/>
        </p:nvPicPr>
        <p:blipFill>
          <a:blip r:embed="rId2"/>
          <a:stretch>
            <a:fillRect/>
          </a:stretch>
        </p:blipFill>
        <p:spPr>
          <a:xfrm>
            <a:off x="-4989135" y="-2740904"/>
            <a:ext cx="9783198" cy="9783198"/>
          </a:xfrm>
          <a:prstGeom prst="ellipse">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4640401" cy="4632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325" b="1">
                <a:solidFill>
                  <a:schemeClr val="accent1"/>
                </a:solidFill>
                <a:latin typeface="Microsoft Yahei"/>
                <a:ea typeface="Microsoft Yahei"/>
                <a:cs typeface="Microsoft Yahei"/>
              </a:rPr>
              <a:t>行销环境分析概述</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市场环境分析</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宏观环境分析</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行业环境分析</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企业内部环境分析</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行销策略建议</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行销环境变化应对策略建议</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798485" y="-1884660"/>
            <a:ext cx="4595029" cy="4595029"/>
          </a:xfrm>
          <a:prstGeom prst="ellipse">
            <a:avLst/>
          </a:prstGeom>
          <a:solidFill>
            <a:schemeClr val="accent1">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行销环境分析概述</a:t>
            </a:r>
          </a:p>
        </p:txBody>
      </p:sp>
      <p:sp>
        <p:nvSpPr>
          <p:cNvPr id="4" name="AutoShape 4"/>
          <p:cNvSpPr/>
          <p:nvPr/>
        </p:nvSpPr>
        <p:spPr>
          <a:xfrm>
            <a:off x="10513807" y="-1026997"/>
            <a:ext cx="2294965" cy="2294965"/>
          </a:xfrm>
          <a:prstGeom prst="ellipse">
            <a:avLst/>
          </a:prstGeom>
          <a:gradFill>
            <a:gsLst>
              <a:gs pos="0">
                <a:schemeClr val="accent1">
                  <a:alpha val="66000"/>
                  <a:lumMod val="20000"/>
                  <a:lumOff val="80000"/>
                </a:schemeClr>
              </a:gs>
              <a:gs pos="100000">
                <a:schemeClr val="accent2">
                  <a:alpha val="66000"/>
                </a:schemeClr>
              </a:gs>
            </a:gsLst>
            <a:lin ang="63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07413" y="4445598"/>
            <a:ext cx="2294965" cy="2294965"/>
          </a:xfrm>
          <a:prstGeom prst="ellipse">
            <a:avLst/>
          </a:prstGeom>
          <a:gradFill>
            <a:gsLst>
              <a:gs pos="0">
                <a:schemeClr val="accent1">
                  <a:alpha val="25000"/>
                  <a:lumMod val="20000"/>
                  <a:lumOff val="80000"/>
                </a:schemeClr>
              </a:gs>
              <a:gs pos="100000">
                <a:schemeClr val="accent2">
                  <a:alpha val="25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9" name="TextBox 9"/>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行销环境是指企业在进行行销活动时所面临的各种外部和内部环境因素，包括政治、经济、社会、技术、竞争等方面的因素。</a:t>
            </a:r>
          </a:p>
        </p:txBody>
      </p:sp>
      <p:sp>
        <p:nvSpPr>
          <p:cNvPr id="4" name="TextBox 4"/>
          <p:cNvSpPr txBox="1"/>
          <p:nvPr/>
        </p:nvSpPr>
        <p:spPr>
          <a:xfrm>
            <a:off x="6261748" y="1352723"/>
            <a:ext cx="4642093"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行销环境的定义</a:t>
            </a:r>
          </a:p>
        </p:txBody>
      </p:sp>
      <p:sp>
        <p:nvSpPr>
          <p:cNvPr id="5" name="TextBox 5"/>
          <p:cNvSpPr txBox="1"/>
          <p:nvPr/>
        </p:nvSpPr>
        <p:spPr>
          <a:xfrm>
            <a:off x="6261748" y="4499375"/>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行销环境对企业的行销活动有着重要的影响，企业需要了解并适应行销环境的变化，才能在激烈的市场竞争中获得成功。</a:t>
            </a:r>
          </a:p>
        </p:txBody>
      </p:sp>
      <p:sp>
        <p:nvSpPr>
          <p:cNvPr id="6" name="TextBox 6"/>
          <p:cNvSpPr txBox="1"/>
          <p:nvPr/>
        </p:nvSpPr>
        <p:spPr>
          <a:xfrm>
            <a:off x="6261748" y="3870593"/>
            <a:ext cx="5124226"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行销环境的重要性</a:t>
            </a:r>
          </a:p>
        </p:txBody>
      </p:sp>
      <p:sp>
        <p:nvSpPr>
          <p:cNvPr id="7" name="AutoShape 7"/>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TextBox 27"/>
          <p:cNvSpPr txBox="1"/>
          <p:nvPr/>
        </p:nvSpPr>
        <p:spPr>
          <a:xfrm>
            <a:off x="1094842" y="93878"/>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行销环境的定义与重要性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通过对行销环境的分析，企业可以了解市场、竞争状况，以及消费者需求等方面的信息，从而制定更加有效的行销策略。</a:t>
            </a:r>
          </a:p>
        </p:txBody>
      </p:sp>
      <p:sp>
        <p:nvSpPr>
          <p:cNvPr id="9" name="TextBox 9"/>
          <p:cNvSpPr txBox="1"/>
          <p:nvPr/>
        </p:nvSpPr>
        <p:spPr>
          <a:xfrm>
            <a:off x="6389233" y="2064798"/>
            <a:ext cx="4717695"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rgbClr val="031A3E"/>
                </a:solidFill>
                <a:latin typeface="Microsoft Yahei"/>
                <a:ea typeface="Microsoft Yahei"/>
                <a:cs typeface="Microsoft Yahei"/>
              </a:rPr>
              <a:t>行销环境分析的步骤</a:t>
            </a:r>
          </a:p>
        </p:txBody>
      </p:sp>
      <p:cxnSp>
        <p:nvCxnSpPr>
          <p:cNvPr id="10" name="Connector 10"/>
          <p:cNvCxnSpPr/>
          <p:nvPr/>
        </p:nvCxnSpPr>
        <p:spPr>
          <a:xfrm>
            <a:off x="8117660" y="2855191"/>
            <a:ext cx="2856056" cy="0"/>
          </a:xfrm>
          <a:prstGeom prst="line">
            <a:avLst/>
          </a:prstGeom>
          <a:ln w="9525">
            <a:solidFill>
              <a:srgbClr val="031A3E">
                <a:alpha val="100000"/>
              </a:srgbClr>
            </a:solidFill>
            <a:prstDash val="solid"/>
            <a:tailEnd type="oval"/>
          </a:ln>
        </p:spPr>
      </p:cxnSp>
      <p:sp>
        <p:nvSpPr>
          <p:cNvPr id="11" name="TextBox 11"/>
          <p:cNvSpPr txBox="1"/>
          <p:nvPr/>
        </p:nvSpPr>
        <p:spPr>
          <a:xfrm>
            <a:off x="7817683" y="2931894"/>
            <a:ext cx="328924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31A3E"/>
                </a:solidFill>
                <a:latin typeface="Microsoft Yahei"/>
                <a:ea typeface="Microsoft Yahei"/>
                <a:cs typeface="Microsoft Yahei"/>
              </a:rPr>
              <a:t>1. 收集信息：收集与企业行销活动相关的各种信息，包括市场、竞争、消费者需求等方面的信息。2. 分析信息：对收集到的信息进行分析，识别出各种环境因素的变化及其对企业行销活动的影响。3. 制定策略：根据分析结果，制定相应的行销策略，以适应行销环境的变化。4. 实施与调整：将制定的行销策略付诸实施，并根据实际情况进行必要的调整。</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行销环境分析的目的</a:t>
            </a:r>
          </a:p>
        </p:txBody>
      </p:sp>
      <p:sp>
        <p:nvSpPr>
          <p:cNvPr id="13" name="AutoShape 13"/>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TextBox 33"/>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行销环境分析的目的与步骤</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798485" y="-1884660"/>
            <a:ext cx="4595029" cy="4595029"/>
          </a:xfrm>
          <a:prstGeom prst="ellipse">
            <a:avLst/>
          </a:prstGeom>
          <a:solidFill>
            <a:schemeClr val="accent1">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市场环境分析</a:t>
            </a:r>
          </a:p>
        </p:txBody>
      </p:sp>
      <p:sp>
        <p:nvSpPr>
          <p:cNvPr id="4" name="AutoShape 4"/>
          <p:cNvSpPr/>
          <p:nvPr/>
        </p:nvSpPr>
        <p:spPr>
          <a:xfrm>
            <a:off x="10513807" y="-1026997"/>
            <a:ext cx="2294965" cy="2294965"/>
          </a:xfrm>
          <a:prstGeom prst="ellipse">
            <a:avLst/>
          </a:prstGeom>
          <a:gradFill>
            <a:gsLst>
              <a:gs pos="0">
                <a:schemeClr val="accent1">
                  <a:alpha val="66000"/>
                  <a:lumMod val="20000"/>
                  <a:lumOff val="80000"/>
                </a:schemeClr>
              </a:gs>
              <a:gs pos="100000">
                <a:schemeClr val="accent2">
                  <a:alpha val="66000"/>
                </a:schemeClr>
              </a:gs>
            </a:gsLst>
            <a:lin ang="63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07413" y="4445598"/>
            <a:ext cx="2294965" cy="2294965"/>
          </a:xfrm>
          <a:prstGeom prst="ellipse">
            <a:avLst/>
          </a:prstGeom>
          <a:gradFill>
            <a:gsLst>
              <a:gs pos="0">
                <a:schemeClr val="accent1">
                  <a:alpha val="25000"/>
                  <a:lumMod val="20000"/>
                  <a:lumOff val="80000"/>
                </a:schemeClr>
              </a:gs>
              <a:gs pos="100000">
                <a:schemeClr val="accent2">
                  <a:alpha val="25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9" name="TextBox 9"/>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5971"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市场规模</a:t>
            </a:r>
          </a:p>
        </p:txBody>
      </p:sp>
      <p:sp>
        <p:nvSpPr>
          <p:cNvPr id="3" name="TextBox 3"/>
          <p:cNvSpPr txBox="1"/>
          <p:nvPr/>
        </p:nvSpPr>
        <p:spPr>
          <a:xfrm>
            <a:off x="763829" y="2093647"/>
            <a:ext cx="6735971"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根据市场调研数据，当前市场规模为100亿，预计未来五年内将增长至150亿。</a:t>
            </a:r>
          </a:p>
        </p:txBody>
      </p:sp>
      <p:sp>
        <p:nvSpPr>
          <p:cNvPr id="4" name="TextBox 4"/>
          <p:cNvSpPr txBox="1"/>
          <p:nvPr/>
        </p:nvSpPr>
        <p:spPr>
          <a:xfrm>
            <a:off x="689593" y="3949139"/>
            <a:ext cx="6528407"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发展趋势</a:t>
            </a:r>
          </a:p>
        </p:txBody>
      </p:sp>
      <p:sp>
        <p:nvSpPr>
          <p:cNvPr id="5" name="TextBox 5"/>
          <p:cNvSpPr txBox="1"/>
          <p:nvPr/>
        </p:nvSpPr>
        <p:spPr>
          <a:xfrm>
            <a:off x="689593" y="4645945"/>
            <a:ext cx="68102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随着科技的发展和消费者习惯的改变，市场规模将继续保持快速增长，尤其在移动互联网和社交媒体领域。</a:t>
            </a:r>
          </a:p>
        </p:txBody>
      </p:sp>
      <p:sp>
        <p:nvSpPr>
          <p:cNvPr id="6" name="AutoShape 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TextBox 26"/>
          <p:cNvSpPr txBox="1"/>
          <p:nvPr/>
        </p:nvSpPr>
        <p:spPr>
          <a:xfrm>
            <a:off x="1094226" y="8591"/>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市场规模与发展趋势</a:t>
            </a:r>
          </a:p>
        </p:txBody>
      </p:sp>
      <p:sp>
        <p:nvSpPr>
          <p:cNvPr id="27" name="AutoShape 27"/>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0" name="Connector 30"/>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1" name="Picture 31"/>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32" name="AutoShape 32"/>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5" name="Connector 35"/>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2">
            <a:alphaModFix/>
          </a:blip>
          <a:srcRect l="31250" r="31250"/>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竞争格局</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当前市场主要被A公司、B公司、C公司等几家公司主导，其中A公司的市场份额最大，为30%。</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竞争对手分析</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A公司的主要产品是手机应用，市场份额较大；B公司则以技术研发见长，市场占有率排名第二；C公司以提供综合解决方案为主，位列第三。</a:t>
            </a:r>
          </a:p>
        </p:txBody>
      </p:sp>
      <p:sp>
        <p:nvSpPr>
          <p:cNvPr id="16" name="AutoShape 1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市场竞争格局与竞争对手分析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33939"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需求分析</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消费者对产品的功能、性能、价格、品牌等方面的需求各异，其中对功能和性能的要求较高。</a:t>
            </a:r>
          </a:p>
        </p:txBody>
      </p:sp>
      <p:sp>
        <p:nvSpPr>
          <p:cNvPr id="8" name="TextBox 8"/>
          <p:cNvSpPr txBox="1"/>
          <p:nvPr/>
        </p:nvSpPr>
        <p:spPr>
          <a:xfrm>
            <a:off x="1197254" y="3971227"/>
            <a:ext cx="8033939"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行为分析</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消费者在购买决策过程中，越来越注重口碑和评价，同时线上购买和社交媒体分享的意愿也较高。</a:t>
            </a:r>
          </a:p>
        </p:txBody>
      </p:sp>
      <p:sp>
        <p:nvSpPr>
          <p:cNvPr id="10" name="AutoShape 10"/>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TextBox 30"/>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消费者需求与行为分析</a:t>
            </a:r>
          </a:p>
        </p:txBody>
      </p:sp>
      <p:sp>
        <p:nvSpPr>
          <p:cNvPr id="31" name="AutoShape 31"/>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4" name="Connector 34"/>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798485" y="-1884660"/>
            <a:ext cx="4595029" cy="4595029"/>
          </a:xfrm>
          <a:prstGeom prst="ellipse">
            <a:avLst/>
          </a:prstGeom>
          <a:solidFill>
            <a:schemeClr val="accent1">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宏观环境分析</a:t>
            </a:r>
          </a:p>
        </p:txBody>
      </p:sp>
      <p:sp>
        <p:nvSpPr>
          <p:cNvPr id="4" name="AutoShape 4"/>
          <p:cNvSpPr/>
          <p:nvPr/>
        </p:nvSpPr>
        <p:spPr>
          <a:xfrm>
            <a:off x="10513807" y="-1026997"/>
            <a:ext cx="2294965" cy="2294965"/>
          </a:xfrm>
          <a:prstGeom prst="ellipse">
            <a:avLst/>
          </a:prstGeom>
          <a:gradFill>
            <a:gsLst>
              <a:gs pos="0">
                <a:schemeClr val="accent1">
                  <a:alpha val="66000"/>
                  <a:lumMod val="20000"/>
                  <a:lumOff val="80000"/>
                </a:schemeClr>
              </a:gs>
              <a:gs pos="100000">
                <a:schemeClr val="accent2">
                  <a:alpha val="66000"/>
                </a:schemeClr>
              </a:gs>
            </a:gsLst>
            <a:lin ang="63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07413" y="4445598"/>
            <a:ext cx="2294965" cy="2294965"/>
          </a:xfrm>
          <a:prstGeom prst="ellipse">
            <a:avLst/>
          </a:prstGeom>
          <a:gradFill>
            <a:gsLst>
              <a:gs pos="0">
                <a:schemeClr val="accent1">
                  <a:alpha val="25000"/>
                  <a:lumMod val="20000"/>
                  <a:lumOff val="80000"/>
                </a:schemeClr>
              </a:gs>
              <a:gs pos="100000">
                <a:schemeClr val="accent2">
                  <a:alpha val="25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9" name="TextBox 9"/>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TextBox 22"/>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政治法律环境分析</a:t>
            </a:r>
          </a:p>
        </p:txBody>
      </p:sp>
      <p:sp>
        <p:nvSpPr>
          <p:cNvPr id="23" name="AutoShape 23"/>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TextBox 24"/>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分析国内外政治环境对行销的影响，如政府政策、国际关系等。</a:t>
            </a:r>
          </a:p>
        </p:txBody>
      </p:sp>
      <p:sp>
        <p:nvSpPr>
          <p:cNvPr id="25" name="TextBox 25"/>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政治环境</a:t>
            </a:r>
          </a:p>
        </p:txBody>
      </p:sp>
      <p:sp>
        <p:nvSpPr>
          <p:cNvPr id="26" name="AutoShape 26"/>
          <p:cNvSpPr/>
          <p:nvPr/>
        </p:nvSpPr>
        <p:spPr>
          <a:xfrm>
            <a:off x="866575" y="3952506"/>
            <a:ext cx="10458850" cy="24384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287882" y="4870218"/>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031A3E"/>
                </a:solidFill>
                <a:latin typeface="Microsoft Yahei"/>
                <a:ea typeface="Microsoft Yahei"/>
                <a:cs typeface="Microsoft Yahei"/>
              </a:rPr>
              <a:t>评估相关法律法规对行销策略和行为的约束，如贸易壁垒、知识产权保护等。</a:t>
            </a:r>
          </a:p>
        </p:txBody>
      </p:sp>
      <p:sp>
        <p:nvSpPr>
          <p:cNvPr id="28" name="TextBox 28"/>
          <p:cNvSpPr txBox="1"/>
          <p:nvPr/>
        </p:nvSpPr>
        <p:spPr>
          <a:xfrm>
            <a:off x="1287882" y="4099383"/>
            <a:ext cx="968057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031A3E"/>
                </a:solidFill>
                <a:latin typeface="Microsoft Yahei"/>
                <a:ea typeface="Microsoft Yahei"/>
                <a:cs typeface="Microsoft Yahei"/>
              </a:rPr>
              <a:t>法律环境</a:t>
            </a:r>
          </a:p>
        </p:txBody>
      </p:sp>
      <p:cxnSp>
        <p:nvCxnSpPr>
          <p:cNvPr id="29" name="Connector 29"/>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481378" y="2175786"/>
            <a:ext cx="9220298"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TextBox 8"/>
          <p:cNvSpPr txBox="1"/>
          <p:nvPr/>
        </p:nvSpPr>
        <p:spPr>
          <a:xfrm>
            <a:off x="1172767" y="1991575"/>
            <a:ext cx="4292478"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经济形势</a:t>
            </a:r>
          </a:p>
        </p:txBody>
      </p:sp>
      <p:sp>
        <p:nvSpPr>
          <p:cNvPr id="9" name="TextBox 9"/>
          <p:cNvSpPr txBox="1"/>
          <p:nvPr/>
        </p:nvSpPr>
        <p:spPr>
          <a:xfrm>
            <a:off x="1172767" y="3027803"/>
            <a:ext cx="4292478"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分析国内外经济形势对行销的影响，如经济增长率、失业率等。</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2" name="TextBox 12"/>
          <p:cNvSpPr txBox="1"/>
          <p:nvPr/>
        </p:nvSpPr>
        <p:spPr>
          <a:xfrm>
            <a:off x="6736338" y="1991575"/>
            <a:ext cx="4292478"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消费者信心</a:t>
            </a:r>
          </a:p>
        </p:txBody>
      </p:sp>
      <p:sp>
        <p:nvSpPr>
          <p:cNvPr id="13" name="TextBox 13"/>
          <p:cNvSpPr txBox="1"/>
          <p:nvPr/>
        </p:nvSpPr>
        <p:spPr>
          <a:xfrm>
            <a:off x="6736338" y="3027803"/>
            <a:ext cx="4292478"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研究消费者信心指数对行销的影响，如购买力、消费意愿等。</a:t>
            </a:r>
          </a:p>
        </p:txBody>
      </p:sp>
      <p:sp>
        <p:nvSpPr>
          <p:cNvPr id="14" name="AutoShape 14"/>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TextBox 34"/>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经济环境分析</a:t>
            </a:r>
          </a:p>
        </p:txBody>
      </p:sp>
      <p:sp>
        <p:nvSpPr>
          <p:cNvPr id="35" name="AutoShape 35"/>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8" name="Connector 38"/>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24831" y="1475793"/>
            <a:ext cx="674481" cy="674481"/>
          </a:xfrm>
          <a:prstGeom prst="ellipse">
            <a:avLst/>
          </a:prstGeom>
          <a:solidFill>
            <a:schemeClr val="accent1">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921675" y="1573370"/>
            <a:ext cx="468663" cy="46866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136034" y="5792552"/>
            <a:ext cx="363278" cy="363278"/>
          </a:xfrm>
          <a:prstGeom prst="r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5" name="Connector 5"/>
          <p:cNvCxnSpPr/>
          <p:nvPr/>
        </p:nvCxnSpPr>
        <p:spPr>
          <a:xfrm>
            <a:off x="1137333" y="2069399"/>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1137333" y="6143637"/>
            <a:ext cx="4730545"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6244186" y="1522937"/>
            <a:ext cx="674481" cy="674481"/>
          </a:xfrm>
          <a:prstGeom prst="ellipse">
            <a:avLst/>
          </a:prstGeom>
          <a:solidFill>
            <a:schemeClr val="accent1">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6341031" y="1620514"/>
            <a:ext cx="468663" cy="46866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555390" y="5839696"/>
            <a:ext cx="363278" cy="363278"/>
          </a:xfrm>
          <a:prstGeom prst="r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0" name="Connector 10"/>
          <p:cNvCxnSpPr/>
          <p:nvPr/>
        </p:nvCxnSpPr>
        <p:spPr>
          <a:xfrm>
            <a:off x="6556688" y="2116543"/>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flipH="1">
            <a:off x="6556688" y="6190781"/>
            <a:ext cx="4730545"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1446384"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社会结构</a:t>
            </a:r>
          </a:p>
        </p:txBody>
      </p:sp>
      <p:sp>
        <p:nvSpPr>
          <p:cNvPr id="13" name="TextBox 13"/>
          <p:cNvSpPr txBox="1"/>
          <p:nvPr/>
        </p:nvSpPr>
        <p:spPr>
          <a:xfrm>
            <a:off x="1446384" y="3066374"/>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分析社会结构对行销的影响，如人口年龄结构、家庭结构等。</a:t>
            </a:r>
          </a:p>
        </p:txBody>
      </p:sp>
      <p:sp>
        <p:nvSpPr>
          <p:cNvPr id="14" name="TextBox 14"/>
          <p:cNvSpPr txBox="1"/>
          <p:nvPr/>
        </p:nvSpPr>
        <p:spPr>
          <a:xfrm>
            <a:off x="6918667"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文化价值观</a:t>
            </a:r>
          </a:p>
        </p:txBody>
      </p:sp>
      <p:sp>
        <p:nvSpPr>
          <p:cNvPr id="15" name="TextBox 15"/>
          <p:cNvSpPr txBox="1"/>
          <p:nvPr/>
        </p:nvSpPr>
        <p:spPr>
          <a:xfrm>
            <a:off x="6918667" y="3067862"/>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研究文化价值观对行销的影响，如生活方式、消费观念等。</a:t>
            </a:r>
          </a:p>
        </p:txBody>
      </p:sp>
      <p:sp>
        <p:nvSpPr>
          <p:cNvPr id="16" name="AutoShape 1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社会文化环境分析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798485" y="-1884660"/>
            <a:ext cx="4595029" cy="4595029"/>
          </a:xfrm>
          <a:prstGeom prst="ellipse">
            <a:avLst/>
          </a:prstGeom>
          <a:solidFill>
            <a:schemeClr val="accent1">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行业环境分析</a:t>
            </a:r>
          </a:p>
        </p:txBody>
      </p:sp>
      <p:sp>
        <p:nvSpPr>
          <p:cNvPr id="4" name="AutoShape 4"/>
          <p:cNvSpPr/>
          <p:nvPr/>
        </p:nvSpPr>
        <p:spPr>
          <a:xfrm>
            <a:off x="10513807" y="-1026997"/>
            <a:ext cx="2294965" cy="2294965"/>
          </a:xfrm>
          <a:prstGeom prst="ellipse">
            <a:avLst/>
          </a:prstGeom>
          <a:gradFill>
            <a:gsLst>
              <a:gs pos="0">
                <a:schemeClr val="accent1">
                  <a:alpha val="66000"/>
                  <a:lumMod val="20000"/>
                  <a:lumOff val="80000"/>
                </a:schemeClr>
              </a:gs>
              <a:gs pos="100000">
                <a:schemeClr val="accent2">
                  <a:alpha val="66000"/>
                </a:schemeClr>
              </a:gs>
            </a:gsLst>
            <a:lin ang="63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07413" y="4445598"/>
            <a:ext cx="2294965" cy="2294965"/>
          </a:xfrm>
          <a:prstGeom prst="ellipse">
            <a:avLst/>
          </a:prstGeom>
          <a:gradFill>
            <a:gsLst>
              <a:gs pos="0">
                <a:schemeClr val="accent1">
                  <a:alpha val="25000"/>
                  <a:lumMod val="20000"/>
                  <a:lumOff val="80000"/>
                </a:schemeClr>
              </a:gs>
              <a:gs pos="100000">
                <a:schemeClr val="accent2">
                  <a:alpha val="25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9" name="TextBox 9"/>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3" name="Picture 3"/>
          <p:cNvPicPr>
            <a:picLocks noChangeAspect="1"/>
          </p:cNvPicPr>
          <p:nvPr/>
        </p:nvPicPr>
        <p:blipFill>
          <a:blip r:embed="rId2">
            <a:alphaModFix amt="70000"/>
          </a:blip>
          <a:srcRect l="23469" r="234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成长期</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行业处于成长期时，市场规模逐渐扩大，企业数量不断增加，竞争逐渐加剧。此时，企业应当抓住机会，扩大市场份额，加强品牌建设，提高产品质量和服务水平。</a:t>
            </a:r>
          </a:p>
        </p:txBody>
      </p:sp>
      <p:sp>
        <p:nvSpPr>
          <p:cNvPr id="10" name="AutoShape 10"/>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TextBox 30"/>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行业生命周期分析</a:t>
            </a:r>
          </a:p>
        </p:txBody>
      </p:sp>
      <p:sp>
        <p:nvSpPr>
          <p:cNvPr id="31" name="TextBox 31"/>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成熟期</a:t>
            </a:r>
          </a:p>
        </p:txBody>
      </p:sp>
      <p:sp>
        <p:nvSpPr>
          <p:cNvPr id="32" name="AutoShape 32"/>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TextBox 35"/>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36" name="TextBox 36"/>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行业进入成熟期后，市场规模趋于稳定，企业数量相对稳定，竞争更加激烈。此时，企业应注重提高效率、降低成本、加强内部管理，以应对市场竞争。</a:t>
            </a:r>
          </a:p>
        </p:txBody>
      </p:sp>
      <p:sp>
        <p:nvSpPr>
          <p:cNvPr id="37" name="TextBox 37"/>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衰退期</a:t>
            </a:r>
          </a:p>
        </p:txBody>
      </p:sp>
      <p:sp>
        <p:nvSpPr>
          <p:cNvPr id="38" name="AutoShape 38"/>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TextBox 41"/>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42" name="TextBox 42"/>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行业进入衰退期后，市场规模逐渐缩小，企业数量逐渐减少，竞争压力逐渐减轻。此时，企业应考虑转型、升级或寻找新的增长点，以保持竞争优势。</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https://d.book118.com/165113131002011111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2024-09-16T14:23:25.361</cp:lastPrinted>
  <dcterms:created xsi:type="dcterms:W3CDTF">2024-09-16T06:23:25Z</dcterms:created>
  <dcterms:modified xsi:type="dcterms:W3CDTF">2024-09-16T06:23:27Z</dcterms:modified>
</cp:coreProperties>
</file>