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32A8AE-186B-4ED1-A9BA-980EEFB7A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A011B-1CEF-4906-858B-CD38699EB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E72B08-DBDC-48DD-8A9F-F898472E6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A8472F-7A7B-46CC-8E24-2739EF7FE0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60758B-9521-41FF-B771-B3024F07AA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AFB341-DDF0-4FBB-9AEE-1588DA153D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F3FD72-4580-4435-AB7B-CBC6BA6C39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9611CF-2B2F-4AC2-8BFB-06EDF9CF9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69AD1-9E60-4F13-A34C-438694BA82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2D947-EA72-4464-8ACA-463EE0A6B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EDE8E6-CA61-43AF-8449-8720FA48B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1141432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中医养生干预对亚健康状态改善的疗效评估</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亚健康状态现状及特点概述
 中医养生干预基本原则及主要方法
 中医养生干预对亚健康状态改善的具体表现
 中医养生干预对亚健康状态改善的评价指标
 中医养生干预对亚健康状态改善的疗效评估方法
 中医养生干预对亚健康状态改善的疗效评估结果
 中医养生干预对亚健康状态改善的疗效评估讨论
 中医养生干预对亚健康状态改善的疗效评估结论</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亚健康状态现状及特点概述</a:t>
            </a:r>
          </a:p>
        </p:txBody>
      </p:sp>
      <p:sp>
        <p:nvSpPr>
          <p:cNvPr id="3" name="Subtitle 2"/>
          <p:cNvSpPr>
            <a:spLocks noGrp="1"/>
          </p:cNvSpPr>
          <p:nvPr>
            <p:ph type="subTitle" idx="1"/>
          </p:nvPr>
        </p:nvSpPr>
        <p:spPr/>
        <p:txBody>
          <a:bodyPr/>
          <a:lstStyle/>
          <a:p>
            <a:r>
              <a:t>中医养生干预对亚健康状态改善的疗效评估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亚健康状态现状及特点概述</a:t>
            </a:r>
          </a:p>
        </p:txBody>
      </p:sp>
      <p:sp>
        <p:nvSpPr>
          <p:cNvPr id="3" name="Text Placeholder 2"/>
          <p:cNvSpPr>
            <a:spLocks noGrp="1"/>
          </p:cNvSpPr>
          <p:nvPr>
            <p:ph type="body" idx="1"/>
          </p:nvPr>
        </p:nvSpPr>
        <p:spPr/>
        <p:txBody>
          <a:bodyPr/>
          <a:lstStyle/>
          <a:p>
            <a:r>
              <a:t>亚健康状态定义：</a:t>
            </a:r>
          </a:p>
        </p:txBody>
      </p:sp>
      <p:sp>
        <p:nvSpPr>
          <p:cNvPr id="4" name="Content Placeholder 3"/>
          <p:cNvSpPr>
            <a:spLocks noGrp="1"/>
          </p:cNvSpPr>
          <p:nvPr>
            <p:ph sz="half" idx="2"/>
          </p:nvPr>
        </p:nvSpPr>
        <p:spPr/>
        <p:txBody>
          <a:bodyPr/>
          <a:lstStyle/>
          <a:p>
            <a:r>
              <a:t>1. 亚健康状态是指介于健康与疾病之间的一种生理、心理、社会适应状态。</a:t>
            </a:r>
          </a:p>
          <a:p>
            <a:r>
              <a:t>2. 亚健康状态的人表现出很多症状，如疲劳、失眠、食欲不振、头晕、头痛、心悸、胸闷、腹胀、腹泻、便秘等。</a:t>
            </a:r>
          </a:p>
          <a:p>
            <a:r>
              <a:t>3. 亚健康状态的人群广泛，包括学生、上班族、老年人等。</a:t>
            </a:r>
          </a:p>
        </p:txBody>
      </p:sp>
      <p:sp>
        <p:nvSpPr>
          <p:cNvPr id="5" name="Text Placeholder 4"/>
          <p:cNvSpPr>
            <a:spLocks noGrp="1"/>
          </p:cNvSpPr>
          <p:nvPr>
            <p:ph type="body" idx="3"/>
          </p:nvPr>
        </p:nvSpPr>
        <p:spPr/>
        <p:txBody>
          <a:bodyPr/>
          <a:lstStyle/>
          <a:p>
            <a:r>
              <a:t>亚健康状态现状：</a:t>
            </a:r>
          </a:p>
        </p:txBody>
      </p:sp>
      <p:sp>
        <p:nvSpPr>
          <p:cNvPr id="6" name="Content Placeholder 5"/>
          <p:cNvSpPr>
            <a:spLocks noGrp="1"/>
          </p:cNvSpPr>
          <p:nvPr>
            <p:ph sz="half" idx="4"/>
          </p:nvPr>
        </p:nvSpPr>
        <p:spPr/>
        <p:txBody>
          <a:bodyPr/>
          <a:lstStyle/>
          <a:p>
            <a:r>
              <a:t>1. 亚健康状态在我国人群中非常普遍，据调查，我国亚健康人群比例高达70%以上。</a:t>
            </a:r>
          </a:p>
          <a:p>
            <a:r>
              <a:t>2. 亚健康状态已经成为影响我国国民健康的主要问题之一。</a:t>
            </a:r>
          </a:p>
          <a:p>
            <a:r>
              <a:t>3. 亚健康状态不仅会影响人们的健康，还会影响人们的工作、学习和生活。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亚健康状态现状及特点概述</a:t>
            </a:r>
          </a:p>
        </p:txBody>
      </p:sp>
      <p:sp>
        <p:nvSpPr>
          <p:cNvPr id="3" name="Text Placeholder 2"/>
          <p:cNvSpPr>
            <a:spLocks noGrp="1"/>
          </p:cNvSpPr>
          <p:nvPr>
            <p:ph type="body" idx="1"/>
          </p:nvPr>
        </p:nvSpPr>
        <p:spPr/>
        <p:txBody>
          <a:bodyPr/>
          <a:lstStyle/>
          <a:p>
            <a:r>
              <a:t>亚健康状态特点：</a:t>
            </a:r>
          </a:p>
        </p:txBody>
      </p:sp>
      <p:sp>
        <p:nvSpPr>
          <p:cNvPr id="4" name="Content Placeholder 3"/>
          <p:cNvSpPr>
            <a:spLocks noGrp="1"/>
          </p:cNvSpPr>
          <p:nvPr>
            <p:ph sz="half" idx="2"/>
          </p:nvPr>
        </p:nvSpPr>
        <p:spPr/>
        <p:txBody>
          <a:bodyPr/>
          <a:lstStyle/>
          <a:p>
            <a:r>
              <a:t>1. 亚健康状态是一个动态的变化过程，可以随时转变为健康状态或疾病状态。</a:t>
            </a:r>
          </a:p>
          <a:p>
            <a:r>
              <a:t>2. 亚健康状态的症状多种多样，没有特异性，因此很难诊断。</a:t>
            </a:r>
          </a:p>
          <a:p>
            <a:r>
              <a:t>3. 亚健康状态可以通过中医养生干预来改善。</a:t>
            </a:r>
          </a:p>
        </p:txBody>
      </p:sp>
      <p:sp>
        <p:nvSpPr>
          <p:cNvPr id="5" name="Text Placeholder 4"/>
          <p:cNvSpPr>
            <a:spLocks noGrp="1"/>
          </p:cNvSpPr>
          <p:nvPr>
            <p:ph type="body" idx="3"/>
          </p:nvPr>
        </p:nvSpPr>
        <p:spPr/>
        <p:txBody>
          <a:bodyPr/>
          <a:lstStyle/>
          <a:p>
            <a:r>
              <a:t>亚健康状态危害：</a:t>
            </a:r>
          </a:p>
        </p:txBody>
      </p:sp>
      <p:sp>
        <p:nvSpPr>
          <p:cNvPr id="6" name="Content Placeholder 5"/>
          <p:cNvSpPr>
            <a:spLocks noGrp="1"/>
          </p:cNvSpPr>
          <p:nvPr>
            <p:ph sz="half" idx="4"/>
          </p:nvPr>
        </p:nvSpPr>
        <p:spPr/>
        <p:txBody>
          <a:bodyPr/>
          <a:lstStyle/>
          <a:p>
            <a:r>
              <a:t>1. 亚健康状态会影响人们的健康，降低人们的生活质量。</a:t>
            </a:r>
          </a:p>
          <a:p>
            <a:r>
              <a:t>2. 亚健康状态会增加人们患疾病的风险。</a:t>
            </a:r>
          </a:p>
          <a:p>
            <a:r>
              <a:t>3. 亚健康状态还会影响人们的工作、学习和生活。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亚健康状态现状及特点概述</a:t>
            </a:r>
          </a:p>
        </p:txBody>
      </p:sp>
      <p:sp>
        <p:nvSpPr>
          <p:cNvPr id="3" name="Text Placeholder 2"/>
          <p:cNvSpPr>
            <a:spLocks noGrp="1"/>
          </p:cNvSpPr>
          <p:nvPr>
            <p:ph type="body" idx="1"/>
          </p:nvPr>
        </p:nvSpPr>
        <p:spPr/>
        <p:txBody>
          <a:bodyPr/>
          <a:lstStyle/>
          <a:p>
            <a:r>
              <a:t>亚健康状态与疾病的关系：</a:t>
            </a:r>
          </a:p>
        </p:txBody>
      </p:sp>
      <p:sp>
        <p:nvSpPr>
          <p:cNvPr id="4" name="Content Placeholder 3"/>
          <p:cNvSpPr>
            <a:spLocks noGrp="1"/>
          </p:cNvSpPr>
          <p:nvPr>
            <p:ph sz="half" idx="2"/>
          </p:nvPr>
        </p:nvSpPr>
        <p:spPr/>
        <p:txBody>
          <a:bodyPr/>
          <a:lstStyle/>
          <a:p>
            <a:r>
              <a:t>1. 亚健康状态是疾病的先兆，如果不及时干预，可能会发展成疾病。</a:t>
            </a:r>
          </a:p>
          <a:p>
            <a:r>
              <a:t>2. 亚健康状态可以通过中医养生干预来改善，从而降低患疾病的风险。</a:t>
            </a:r>
          </a:p>
          <a:p>
            <a:r>
              <a:t>3. 亚健康状态与疾病的关系是双向的，疾病也可以导致亚健康状态。</a:t>
            </a:r>
          </a:p>
        </p:txBody>
      </p:sp>
      <p:sp>
        <p:nvSpPr>
          <p:cNvPr id="5" name="Text Placeholder 4"/>
          <p:cNvSpPr>
            <a:spLocks noGrp="1"/>
          </p:cNvSpPr>
          <p:nvPr>
            <p:ph type="body" idx="3"/>
          </p:nvPr>
        </p:nvSpPr>
        <p:spPr/>
        <p:txBody>
          <a:bodyPr/>
          <a:lstStyle/>
          <a:p>
            <a:r>
              <a:t>亚健康状态与中医养生：</a:t>
            </a:r>
          </a:p>
        </p:txBody>
      </p:sp>
      <p:sp>
        <p:nvSpPr>
          <p:cNvPr id="6" name="Content Placeholder 5"/>
          <p:cNvSpPr>
            <a:spLocks noGrp="1"/>
          </p:cNvSpPr>
          <p:nvPr>
            <p:ph sz="half" idx="4"/>
          </p:nvPr>
        </p:nvSpPr>
        <p:spPr/>
        <p:txBody>
          <a:bodyPr/>
          <a:lstStyle/>
          <a:p>
            <a:r>
              <a:t>1. 中医养生干预可以改善亚健康状态，提高人们的健康水平。</a:t>
            </a:r>
          </a:p>
          <a:p>
            <a:r>
              <a:t>2. 中医养生干预包括饮食、运动、睡眠、情绪等方面。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中医养生干预基本原则及主要方法</a:t>
            </a:r>
          </a:p>
        </p:txBody>
      </p:sp>
      <p:sp>
        <p:nvSpPr>
          <p:cNvPr id="3" name="Subtitle 2"/>
          <p:cNvSpPr>
            <a:spLocks noGrp="1"/>
          </p:cNvSpPr>
          <p:nvPr>
            <p:ph type="subTitle" idx="1"/>
          </p:nvPr>
        </p:nvSpPr>
        <p:spPr/>
        <p:txBody>
          <a:bodyPr/>
          <a:lstStyle/>
          <a:p>
            <a:r>
              <a:t>中医养生干预对亚健康状态改善的疗效评估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中医养生干预基本原则及主要方法</a:t>
            </a:r>
          </a:p>
        </p:txBody>
      </p:sp>
      <p:sp>
        <p:nvSpPr>
          <p:cNvPr id="3" name="Text Placeholder 2"/>
          <p:cNvSpPr>
            <a:spLocks noGrp="1"/>
          </p:cNvSpPr>
          <p:nvPr>
            <p:ph type="body" idx="1"/>
          </p:nvPr>
        </p:nvSpPr>
        <p:spPr/>
        <p:txBody>
          <a:bodyPr/>
          <a:lstStyle/>
          <a:p>
            <a:r>
              <a:t>中医养生基本原则:</a:t>
            </a:r>
          </a:p>
        </p:txBody>
      </p:sp>
      <p:sp>
        <p:nvSpPr>
          <p:cNvPr id="4" name="Content Placeholder 3"/>
          <p:cNvSpPr>
            <a:spLocks noGrp="1"/>
          </p:cNvSpPr>
          <p:nvPr>
            <p:ph sz="half" idx="2"/>
          </p:nvPr>
        </p:nvSpPr>
        <p:spPr/>
        <p:txBody>
          <a:bodyPr/>
          <a:lstStyle/>
          <a:p>
            <a:r>
              <a:t>1. 整体观：中医养生认为人体是一个有机的整体，各脏腑、经络、气血相互联系、相互作用，只有整体平衡才能健康。</a:t>
            </a:r>
          </a:p>
          <a:p>
            <a:r>
              <a:t>2. 阴阳平衡：中医养生认为阴阳是人体内对立统一的两个方面，阴阳平衡才能健康。</a:t>
            </a:r>
          </a:p>
          <a:p>
            <a:r>
              <a:t>3. 气血充盈：中医养生认为气血是人体生命活动的物质基础，气血充盈才能健康。</a:t>
            </a:r>
          </a:p>
        </p:txBody>
      </p:sp>
      <p:sp>
        <p:nvSpPr>
          <p:cNvPr id="5" name="Text Placeholder 4"/>
          <p:cNvSpPr>
            <a:spLocks noGrp="1"/>
          </p:cNvSpPr>
          <p:nvPr>
            <p:ph type="body" idx="3"/>
          </p:nvPr>
        </p:nvSpPr>
        <p:spPr/>
        <p:txBody>
          <a:bodyPr/>
          <a:lstStyle/>
          <a:p>
            <a:r>
              <a:t>中医养生主要方法：</a:t>
            </a:r>
          </a:p>
        </p:txBody>
      </p:sp>
      <p:sp>
        <p:nvSpPr>
          <p:cNvPr id="6" name="Content Placeholder 5"/>
          <p:cNvSpPr>
            <a:spLocks noGrp="1"/>
          </p:cNvSpPr>
          <p:nvPr>
            <p:ph sz="half" idx="4"/>
          </p:nvPr>
        </p:nvSpPr>
        <p:spPr/>
        <p:txBody>
          <a:bodyPr/>
          <a:lstStyle/>
          <a:p>
            <a:r>
              <a:t>1. 调养饮食：中医养生认为饮食是养生的基础，合理搭配饮食，可以调理脏腑、气血，达到养生的目的。</a:t>
            </a:r>
          </a:p>
          <a:p>
            <a:r>
              <a:t>2. 起居有常：中医养生认为起居有常可以保持阴阳平衡，使气血运行正常，达到养生的目的。</a:t>
            </a:r>
          </a:p>
          <a:p>
            <a:r>
              <a:t>3. 适当运动：中医养生认为适当运动可以疏通经络、畅通气血，达到养生的目的。</a:t>
            </a:r>
          </a:p>
          <a:p>
            <a:r>
              <a:t>4. 情志调养：中医养生认为情志是健康的重要因素，保持乐观平和的心态，可以使气血调和，达到养生的目的。</a:t>
            </a:r>
          </a:p>
          <a:p>
            <a:r>
              <a:t>5. 艾灸调理：中医养生认为经络上的穴位是艾灸的靶点，用艾灸刺激穴位可以调整阴阳，平衡气血。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中医养生干预对亚健康状态改善的具体表现</a:t>
            </a:r>
          </a:p>
        </p:txBody>
      </p:sp>
      <p:sp>
        <p:nvSpPr>
          <p:cNvPr id="3" name="Subtitle 2"/>
          <p:cNvSpPr>
            <a:spLocks noGrp="1"/>
          </p:cNvSpPr>
          <p:nvPr>
            <p:ph type="subTitle" idx="1"/>
          </p:nvPr>
        </p:nvSpPr>
        <p:spPr/>
        <p:txBody>
          <a:bodyPr/>
          <a:lstStyle/>
          <a:p>
            <a:r>
              <a:t>中医养生干预对亚健康状态改善的疗效评估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中医养生干预对亚健康状态改善的具体表现</a:t>
            </a:r>
          </a:p>
        </p:txBody>
      </p:sp>
      <p:sp>
        <p:nvSpPr>
          <p:cNvPr id="3" name="Text Placeholder 2"/>
          <p:cNvSpPr>
            <a:spLocks noGrp="1"/>
          </p:cNvSpPr>
          <p:nvPr>
            <p:ph type="body" idx="1"/>
          </p:nvPr>
        </p:nvSpPr>
        <p:spPr/>
        <p:txBody>
          <a:bodyPr/>
          <a:lstStyle/>
          <a:p>
            <a:r>
              <a:t>中医养生干预对亚健康状态改善的具体表现：心理状态改善：</a:t>
            </a:r>
          </a:p>
        </p:txBody>
      </p:sp>
      <p:sp>
        <p:nvSpPr>
          <p:cNvPr id="4" name="Content Placeholder 3"/>
          <p:cNvSpPr>
            <a:spLocks noGrp="1"/>
          </p:cNvSpPr>
          <p:nvPr>
            <p:ph sz="half" idx="2"/>
          </p:nvPr>
        </p:nvSpPr>
        <p:spPr/>
        <p:txBody>
          <a:bodyPr/>
          <a:lstStyle/>
          <a:p>
            <a:r>
              <a:t>1. 缓解焦虑和抑郁情绪：中医养生干预通过调节气血、阴阳平衡，改善脏腑功能，能够有效缓解亚健康人群的焦虑和抑郁情绪，提升心理健康水平。</a:t>
            </a:r>
          </a:p>
          <a:p>
            <a:r>
              <a:t>2. 增强心理适应能力：中医养生干预中的心理疏导、情绪管理等方法，能够帮助亚健康人群提高面对压力和挫折时的适应能力，增强心理韧性，减少负面情绪对身心健康的影响。</a:t>
            </a:r>
          </a:p>
          <a:p>
            <a:r>
              <a:t>3. 改善睡眠质量：中医养生干预中的穴位按摩、中药调理等方法，能够促进气血运行，改善脏腑功能，有效改善亚健康人群的睡眠质量，缓解失眠、多梦等症状。</a:t>
            </a:r>
          </a:p>
        </p:txBody>
      </p:sp>
      <p:sp>
        <p:nvSpPr>
          <p:cNvPr id="5" name="Text Placeholder 4"/>
          <p:cNvSpPr>
            <a:spLocks noGrp="1"/>
          </p:cNvSpPr>
          <p:nvPr>
            <p:ph type="body" idx="3"/>
          </p:nvPr>
        </p:nvSpPr>
        <p:spPr/>
        <p:txBody>
          <a:bodyPr/>
          <a:lstStyle/>
          <a:p>
            <a:r>
              <a:t>中医养生干预对亚健康状态改善的具体表现：身体机能增强：</a:t>
            </a:r>
          </a:p>
        </p:txBody>
      </p:sp>
      <p:sp>
        <p:nvSpPr>
          <p:cNvPr id="6" name="Content Placeholder 5"/>
          <p:cNvSpPr>
            <a:spLocks noGrp="1"/>
          </p:cNvSpPr>
          <p:nvPr>
            <p:ph sz="half" idx="4"/>
          </p:nvPr>
        </p:nvSpPr>
        <p:spPr/>
        <p:txBody>
          <a:bodyPr/>
          <a:lstStyle/>
          <a:p>
            <a:r>
              <a:t>1. 增强免疫力：中医养生干预通过扶正祛邪，调理气血，能够增强亚健康人群的免疫力，提高机体抵抗疾病的能力，减少感冒、发烧等常见疾病的发生。</a:t>
            </a:r>
          </a:p>
          <a:p>
            <a:r>
              <a:t>2. 改善消化功能：中医养生干预中的饮食调理、穴位按摩等方法，能够促进胃肠蠕动，改善消化吸收功能，缓解亚健康人群的消化不良、腹胀、腹泻等症状。</a:t>
            </a:r>
          </a:p>
          <a:p>
            <a:r>
              <a:t>3. 改善心血管功能：中医养生干预中的运动疗法、中药调理等方法，能够改善心血管功能，降低血压、血脂，预防心脑血管疾病的发生。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中医养生干预对亚健康状态改善的具体表现</a:t>
            </a:r>
          </a:p>
        </p:txBody>
      </p:sp>
      <p:sp>
        <p:nvSpPr>
          <p:cNvPr id="3" name="Text Placeholder 2"/>
          <p:cNvSpPr>
            <a:spLocks noGrp="1"/>
          </p:cNvSpPr>
          <p:nvPr>
            <p:ph type="body" idx="1"/>
          </p:nvPr>
        </p:nvSpPr>
        <p:spPr/>
        <p:txBody>
          <a:bodyPr/>
          <a:lstStyle/>
          <a:p>
            <a:r>
              <a:t>中医养生干预对亚健康状态改善的具体表现：气血充盈：</a:t>
            </a:r>
          </a:p>
        </p:txBody>
      </p:sp>
      <p:sp>
        <p:nvSpPr>
          <p:cNvPr id="4" name="Content Placeholder 3"/>
          <p:cNvSpPr>
            <a:spLocks noGrp="1"/>
          </p:cNvSpPr>
          <p:nvPr>
            <p:ph sz="half" idx="2"/>
          </p:nvPr>
        </p:nvSpPr>
        <p:spPr/>
        <p:txBody>
          <a:bodyPr/>
          <a:lstStyle/>
          <a:p>
            <a:r>
              <a:t>1. 面色红润：中医养生干预通过调理气血、补益气血，能够改善亚健康人群的面色，使其红润有光泽，气血充盈，精神焕发。</a:t>
            </a:r>
          </a:p>
          <a:p>
            <a:r>
              <a:t>2. 精力充沛：中医养生干预能够改善亚健康人群的气血运行，使气血充盈，从而使人精力充沛，体力充沛，不容易疲劳。</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中医养生干预对亚健康状态改善的评价指标</a:t>
            </a:r>
          </a:p>
        </p:txBody>
      </p:sp>
      <p:sp>
        <p:nvSpPr>
          <p:cNvPr id="3" name="Subtitle 2"/>
          <p:cNvSpPr>
            <a:spLocks noGrp="1"/>
          </p:cNvSpPr>
          <p:nvPr>
            <p:ph type="subTitle" idx="1"/>
          </p:nvPr>
        </p:nvSpPr>
        <p:spPr/>
        <p:txBody>
          <a:bodyPr/>
          <a:lstStyle/>
          <a:p>
            <a:r>
              <a:t>中医养生干预对亚健康状态改善的疗效评估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中医养生干预对亚健康状态改善的评价指标</a:t>
            </a:r>
          </a:p>
        </p:txBody>
      </p:sp>
      <p:sp>
        <p:nvSpPr>
          <p:cNvPr id="3" name="Text Placeholder 2"/>
          <p:cNvSpPr>
            <a:spLocks noGrp="1"/>
          </p:cNvSpPr>
          <p:nvPr>
            <p:ph type="body" idx="1"/>
          </p:nvPr>
        </p:nvSpPr>
        <p:spPr/>
        <p:txBody>
          <a:bodyPr/>
          <a:lstStyle/>
          <a:p>
            <a:r>
              <a:t>体质分类和判定</a:t>
            </a:r>
          </a:p>
        </p:txBody>
      </p:sp>
      <p:sp>
        <p:nvSpPr>
          <p:cNvPr id="4" name="Content Placeholder 3"/>
          <p:cNvSpPr>
            <a:spLocks noGrp="1"/>
          </p:cNvSpPr>
          <p:nvPr>
            <p:ph sz="half" idx="2"/>
          </p:nvPr>
        </p:nvSpPr>
        <p:spPr/>
        <p:txBody>
          <a:bodyPr/>
          <a:lstStyle/>
          <a:p>
            <a:r>
              <a:t>1. 中医认为,人的体质是先天禀赋和后天环境相互作用的结果,不同体质的人对疾病的易感性不同,养生干预应根据体质进行辨证论治。</a:t>
            </a:r>
          </a:p>
          <a:p>
            <a:r>
              <a:t>2. 中医体质分类有多种方法,常用的有九种体质、七种体质、四种体质等,每种分类方法都有各自的特点和优势。</a:t>
            </a:r>
          </a:p>
          <a:p>
            <a:r>
              <a:t>3. 中医体质判定可以通过问诊、望诊、切诊、舌诊等方法进行,其中问诊是基础,其他诊法是辅助,综合判定结果即可得出体质类型。</a:t>
            </a:r>
          </a:p>
        </p:txBody>
      </p:sp>
      <p:sp>
        <p:nvSpPr>
          <p:cNvPr id="5" name="Text Placeholder 4"/>
          <p:cNvSpPr>
            <a:spLocks noGrp="1"/>
          </p:cNvSpPr>
          <p:nvPr>
            <p:ph type="body" idx="3"/>
          </p:nvPr>
        </p:nvSpPr>
        <p:spPr/>
        <p:txBody>
          <a:bodyPr/>
          <a:lstStyle/>
          <a:p>
            <a:r>
              <a:t>亚健康状态评估</a:t>
            </a:r>
          </a:p>
        </p:txBody>
      </p:sp>
      <p:sp>
        <p:nvSpPr>
          <p:cNvPr id="6" name="Content Placeholder 5"/>
          <p:cNvSpPr>
            <a:spLocks noGrp="1"/>
          </p:cNvSpPr>
          <p:nvPr>
            <p:ph sz="half" idx="4"/>
          </p:nvPr>
        </p:nvSpPr>
        <p:spPr/>
        <p:txBody>
          <a:bodyPr/>
          <a:lstStyle/>
          <a:p>
            <a:r>
              <a:t>1. 亚健康状态是指机体处于健康与疾病之间的中间状态,是一种不健康的状态,但又未达到疾病的程度。</a:t>
            </a:r>
          </a:p>
          <a:p>
            <a:r>
              <a:t>2. 亚健康状态的评估可以采用多种方法,常用的有亚健康状态自评量表、亚健康状态客观指标评估、亚健康状态综合评估等。</a:t>
            </a:r>
          </a:p>
          <a:p>
            <a:r>
              <a:t>3. 亚健康状态自评量表是依据亚健康状态的症状和体征编制的量表,通过自评来评估亚健康状态,简单易行,但主观性较强。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中医养生干预对亚健康状态改善的评价指标</a:t>
            </a:r>
          </a:p>
        </p:txBody>
      </p:sp>
      <p:sp>
        <p:nvSpPr>
          <p:cNvPr id="3" name="Text Placeholder 2"/>
          <p:cNvSpPr>
            <a:spLocks noGrp="1"/>
          </p:cNvSpPr>
          <p:nvPr>
            <p:ph type="body" idx="1"/>
          </p:nvPr>
        </p:nvSpPr>
        <p:spPr/>
        <p:txBody>
          <a:bodyPr/>
          <a:lstStyle/>
          <a:p>
            <a:r>
              <a:t>中医养生干预方法</a:t>
            </a:r>
          </a:p>
        </p:txBody>
      </p:sp>
      <p:sp>
        <p:nvSpPr>
          <p:cNvPr id="4" name="Content Placeholder 3"/>
          <p:cNvSpPr>
            <a:spLocks noGrp="1"/>
          </p:cNvSpPr>
          <p:nvPr>
            <p:ph sz="half" idx="2"/>
          </p:nvPr>
        </p:nvSpPr>
        <p:spPr/>
        <p:txBody>
          <a:bodyPr/>
          <a:lstStyle/>
          <a:p>
            <a:r>
              <a:t>1. 中医养生干预方法多种多样,包括针灸、推拿、拔罐、刮痧、艾灸、中药调理、食疗、运动等。</a:t>
            </a:r>
          </a:p>
          <a:p>
            <a:r>
              <a:t>2. 针灸、推拿、拔罐、刮痧、艾灸等方法可以疏通经络,调和气血,扶正祛邪,增强机体免疫力。</a:t>
            </a:r>
          </a:p>
          <a:p>
            <a:r>
              <a:t>3. 中药调理可以根据体质和症状辨证论治,扶正培本,祛邪扶正,达到养生保健的目的。</a:t>
            </a:r>
          </a:p>
        </p:txBody>
      </p:sp>
      <p:sp>
        <p:nvSpPr>
          <p:cNvPr id="5" name="Text Placeholder 4"/>
          <p:cNvSpPr>
            <a:spLocks noGrp="1"/>
          </p:cNvSpPr>
          <p:nvPr>
            <p:ph type="body" idx="3"/>
          </p:nvPr>
        </p:nvSpPr>
        <p:spPr/>
        <p:txBody>
          <a:bodyPr/>
          <a:lstStyle/>
          <a:p>
            <a:r>
              <a:t>中医养生干预疗效评估</a:t>
            </a:r>
          </a:p>
        </p:txBody>
      </p:sp>
      <p:sp>
        <p:nvSpPr>
          <p:cNvPr id="6" name="Content Placeholder 5"/>
          <p:cNvSpPr>
            <a:spLocks noGrp="1"/>
          </p:cNvSpPr>
          <p:nvPr>
            <p:ph sz="half" idx="4"/>
          </p:nvPr>
        </p:nvSpPr>
        <p:spPr/>
        <p:txBody>
          <a:bodyPr/>
          <a:lstStyle/>
          <a:p>
            <a:r>
              <a:t>1. 中医养生干预疗效评估可以采用多种方法,常用的有症状改善评分、体征改善评分、实验室检查指标改善评分、生活质量改善评分等。</a:t>
            </a:r>
          </a:p>
          <a:p>
            <a:r>
              <a:t>2. 症状改善评分是根据亚健康状态的症状改善情况进行评分,分数越高,疗效越好。</a:t>
            </a:r>
          </a:p>
          <a:p>
            <a:r>
              <a:t>3. 体征改善评分是根据亚健康状态的体征改善情况进行评分,分数越高,疗效越好。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中医养生干预对亚健康状态改善的评价指标</a:t>
            </a:r>
          </a:p>
        </p:txBody>
      </p:sp>
      <p:sp>
        <p:nvSpPr>
          <p:cNvPr id="3" name="Content Placeholder 2"/>
          <p:cNvSpPr>
            <a:spLocks noGrp="1"/>
          </p:cNvSpPr>
          <p:nvPr>
            <p:ph sz="half" idx="2"/>
          </p:nvPr>
        </p:nvSpPr>
        <p:spPr/>
        <p:txBody>
          <a:bodyPr/>
          <a:lstStyle/>
          <a:p>
            <a:r>
              <a:t>1. 中医养生干预安全性评估主要是评估中医养生干预方法对机体的副作用和不良反应。</a:t>
            </a:r>
          </a:p>
          <a:p>
            <a:r>
              <a:t>2. 中医养生干预方法一般比较安全,但也有可能出现一些副作用和不良反应,如针灸可能引起疼痛、出血、感染等,推拿可能引起肌肉酸痛、淤青等。</a:t>
            </a:r>
          </a:p>
          <a:p>
            <a:r>
              <a:t>3. 中医养生干预的安全性评估可以通过临床观察、实验室检查、影像学检查等方法进行。</a:t>
            </a:r>
          </a:p>
        </p:txBody>
      </p:sp>
      <p:sp>
        <p:nvSpPr>
          <p:cNvPr id="4" name="Text Placeholder 3"/>
          <p:cNvSpPr>
            <a:spLocks noGrp="1"/>
          </p:cNvSpPr>
          <p:nvPr>
            <p:ph type="body" idx="3"/>
          </p:nvPr>
        </p:nvSpPr>
        <p:spPr/>
        <p:txBody>
          <a:bodyPr/>
          <a:lstStyle/>
          <a:p>
            <a:r>
              <a:t>中医养生干预经济学评价</a:t>
            </a:r>
          </a:p>
        </p:txBody>
      </p:sp>
      <p:sp>
        <p:nvSpPr>
          <p:cNvPr id="5" name="Content Placeholder 4"/>
          <p:cNvSpPr>
            <a:spLocks noGrp="1"/>
          </p:cNvSpPr>
          <p:nvPr>
            <p:ph sz="half" idx="4"/>
          </p:nvPr>
        </p:nvSpPr>
        <p:spPr/>
        <p:txBody>
          <a:bodyPr/>
          <a:lstStyle/>
          <a:p>
            <a:r>
              <a:t>1. 中医养生干预经济学评价主要是评估中医养生干预的成本效益比。</a:t>
            </a:r>
          </a:p>
          <a:p>
            <a:r>
              <a:t>2. 中医养生干预的成本效益比可以采用多种方法计算,常用的有成本效益分析、成本效用分析、成本效用比分析等。</a:t>
            </a:r>
          </a:p>
          <a:p>
            <a:r>
              <a:t>3. 中医养生干预的成本效益比一般比较高,但也有可能受到多种因素的影响,如干预方法、干预时间、干预效果、干预费用等。</a:t>
            </a:r>
          </a:p>
        </p:txBody>
      </p:sp>
      <p:sp>
        <p:nvSpPr>
          <p:cNvPr id="6" name="Text Placeholder 5"/>
          <p:cNvSpPr>
            <a:spLocks noGrp="1"/>
          </p:cNvSpPr>
          <p:nvPr>
            <p:ph type="body" idx="1"/>
          </p:nvPr>
        </p:nvSpPr>
        <p:spPr/>
        <p:txBody>
          <a:bodyPr/>
          <a:lstStyle/>
          <a:p>
            <a:r>
              <a:t>中医养生干预安全性评估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https://d.book118.com/165114143243011103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亚健康状态现状及特点概述</vt:lpstr>
      <vt:lpstr> 亚健康状态现状及特点概述</vt:lpstr>
      <vt:lpstr> 亚健康状态现状及特点概述</vt:lpstr>
      <vt:lpstr> 亚健康状态现状及特点概述</vt:lpstr>
      <vt:lpstr> 中医养生干预基本原则及主要方法</vt:lpstr>
      <vt:lpstr> 中医养生干预基本原则及主要方法</vt:lpstr>
      <vt:lpstr> 中医养生干预对亚健康状态改善的具体表现</vt:lpstr>
      <vt:lpstr> 中医养生干预对亚健康状态改善的具体表现</vt:lpstr>
      <vt:lpstr> 中医养生干预对亚健康状态改善的具体表现</vt:lpstr>
      <vt:lpstr> 中医养生干预对亚健康状态改善的评价指标</vt:lpstr>
      <vt:lpstr> 中医养生干预对亚健康状态改善的评价指标</vt:lpstr>
      <vt:lpstr> 中医养生干预对亚健康状态改善的评价指标</vt:lpstr>
      <vt:lpstr> 中医养生干预对亚健康状态改善的评价指标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2024-09-13T05:02:26.103</cp:lastPrinted>
  <dcterms:created xsi:type="dcterms:W3CDTF">2024-09-12T21:02:26Z</dcterms:created>
  <dcterms:modified xsi:type="dcterms:W3CDTF">2024-09-12T21:02:28Z</dcterms:modified>
</cp:coreProperties>
</file>