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1789A341-B96C-451B-BAB8-31E2EC3B794F}"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7" name="PlaceHolder 1"/>
          <p:cNvSpPr>
            <a:spLocks noGrp="1"/>
          </p:cNvSpPr>
          <p:nvPr>
            <p:ph type="sldImg"/>
          </p:nvPr>
        </p:nvSpPr>
        <p:spPr>
          <a:xfrm>
            <a:off x="685800" y="1143000"/>
            <a:ext cx="5486040" cy="3085920"/>
          </a:xfrm>
          <a:prstGeom prst="rect">
            <a:avLst/>
          </a:prstGeom>
          <a:ln w="0">
            <a:noFill/>
          </a:ln>
        </p:spPr>
      </p:sp>
      <p:sp>
        <p:nvSpPr>
          <p:cNvPr id="338"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9"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0" name="PlaceHolder 1"/>
          <p:cNvSpPr>
            <a:spLocks noGrp="1"/>
          </p:cNvSpPr>
          <p:nvPr>
            <p:ph type="sldImg"/>
          </p:nvPr>
        </p:nvSpPr>
        <p:spPr>
          <a:xfrm>
            <a:off x="685800" y="1143000"/>
            <a:ext cx="5486040" cy="3085920"/>
          </a:xfrm>
          <a:prstGeom prst="rect">
            <a:avLst/>
          </a:prstGeom>
          <a:ln w="0">
            <a:noFill/>
          </a:ln>
        </p:spPr>
      </p:sp>
      <p:sp>
        <p:nvSpPr>
          <p:cNvPr id="341"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2"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3" name="PlaceHolder 1"/>
          <p:cNvSpPr>
            <a:spLocks noGrp="1"/>
          </p:cNvSpPr>
          <p:nvPr>
            <p:ph type="sldImg"/>
          </p:nvPr>
        </p:nvSpPr>
        <p:spPr>
          <a:xfrm>
            <a:off x="685800" y="1143000"/>
            <a:ext cx="5486040" cy="3085920"/>
          </a:xfrm>
          <a:prstGeom prst="rect">
            <a:avLst/>
          </a:prstGeom>
          <a:ln w="0">
            <a:noFill/>
          </a:ln>
        </p:spPr>
      </p:sp>
      <p:sp>
        <p:nvSpPr>
          <p:cNvPr id="344"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5"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6" name="PlaceHolder 1"/>
          <p:cNvSpPr>
            <a:spLocks noGrp="1"/>
          </p:cNvSpPr>
          <p:nvPr>
            <p:ph type="sldImg"/>
          </p:nvPr>
        </p:nvSpPr>
        <p:spPr>
          <a:xfrm>
            <a:off x="685800" y="1143000"/>
            <a:ext cx="5486040" cy="3085920"/>
          </a:xfrm>
          <a:prstGeom prst="rect">
            <a:avLst/>
          </a:prstGeom>
          <a:ln w="0">
            <a:noFill/>
          </a:ln>
        </p:spPr>
      </p:sp>
      <p:sp>
        <p:nvSpPr>
          <p:cNvPr id="347"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8"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9" name="PlaceHolder 1"/>
          <p:cNvSpPr>
            <a:spLocks noGrp="1"/>
          </p:cNvSpPr>
          <p:nvPr>
            <p:ph type="sldImg"/>
          </p:nvPr>
        </p:nvSpPr>
        <p:spPr>
          <a:xfrm>
            <a:off x="685800" y="1143000"/>
            <a:ext cx="5486040" cy="3085920"/>
          </a:xfrm>
          <a:prstGeom prst="rect">
            <a:avLst/>
          </a:prstGeom>
          <a:ln w="0">
            <a:noFill/>
          </a:ln>
        </p:spPr>
      </p:sp>
      <p:sp>
        <p:nvSpPr>
          <p:cNvPr id="350"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1"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2" name="PlaceHolder 1"/>
          <p:cNvSpPr>
            <a:spLocks noGrp="1"/>
          </p:cNvSpPr>
          <p:nvPr>
            <p:ph type="sldImg"/>
          </p:nvPr>
        </p:nvSpPr>
        <p:spPr>
          <a:xfrm>
            <a:off x="685800" y="1143000"/>
            <a:ext cx="5486040" cy="3085920"/>
          </a:xfrm>
          <a:prstGeom prst="rect">
            <a:avLst/>
          </a:prstGeom>
          <a:ln w="0">
            <a:noFill/>
          </a:ln>
        </p:spPr>
      </p:sp>
      <p:sp>
        <p:nvSpPr>
          <p:cNvPr id="353"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4"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9A030B-50B3-496B-8230-ECDD0D5455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F2FC80-9CAD-4CB9-BBC1-3ADD4B20D0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67B6AE7-E50C-406D-A1E2-DB39BCF2C0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9BA2829-222F-4B76-BC85-3D855B0A45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E938FC0-703D-4286-BF80-4D8D8150053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5651649-3F3A-404F-8C96-7DDBA34D26E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03C56F7-E6BE-4C98-A928-323B63CF70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98F4B9-B7F0-4F10-9BDC-401FF392F6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6455E22-D914-4D51-9CF6-8E8B76022D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44B27F-0022-4F83-9A96-2F41F24702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823CA4-1446-49DD-BD55-E601CDD1B5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032CF6BD-9EA8-460F-8A17-B0B2E1AB0E6B}"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3A072032-B780-4FFF-AE8A-3D18B222369D}"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65131032014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学校安全管理策略</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80000"/>
          </a:blip>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学校安全管理策略的重要性</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学校安全管理的法律法规</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学校安全风险评估与管理</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学校安全管理的实践措施</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学校安全管理的技术支持和应用</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学校安全管理策略的总结与展望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学校安全管理策略的重要性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学校安全管理策略简介</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学校安全管理策略是指为保障学生和教职员工的人身安全，维护学校资产和设施的安全，提高学校整体管理水平而制定的一系列管理方针和措施，具有重要的意义。</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学校安全管理的意义</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确保学生和教职员工的安全</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保障人身安全</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保护学校资产和设施</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维护资产安全</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提升学校整体管理水平</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提高管理水平</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建立完善的体系</a:t>
            </a:r>
            <a:endParaRPr lang="en-US" sz="2200" b="0" strike="noStrike" spc="-1">
              <a:solidFill>
                <a:srgbClr val="000000"/>
              </a:solidFill>
              <a:latin typeface="Arial"/>
            </a:endParaRPr>
          </a:p>
        </p:txBody>
      </p:sp>
      <p:sp>
        <p:nvSpPr>
          <p:cNvPr id="9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建立安全管理组织架构</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明确安全管理职责和权限</a:t>
            </a:r>
            <a:endParaRPr lang="en-US" sz="1500" b="0" strike="noStrike" spc="-1">
              <a:solidFill>
                <a:srgbClr val="000000"/>
              </a:solidFill>
              <a:latin typeface="Arial"/>
            </a:endParaRPr>
          </a:p>
        </p:txBody>
      </p:sp>
      <p:sp>
        <p:nvSpPr>
          <p:cNvPr id="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实施有效的措施</a:t>
            </a:r>
            <a:endParaRPr lang="en-US" sz="2200" b="0" strike="noStrike" spc="-1">
              <a:solidFill>
                <a:srgbClr val="000000"/>
              </a:solidFill>
              <a:latin typeface="Arial"/>
            </a:endParaRPr>
          </a:p>
        </p:txBody>
      </p:sp>
      <p:sp>
        <p:nvSpPr>
          <p:cNvPr id="9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加强安全管理培训</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建立安全事件应急预案</a:t>
            </a:r>
            <a:endParaRPr lang="en-US" sz="1500" b="0" strike="noStrike" spc="-1">
              <a:solidFill>
                <a:srgbClr val="000000"/>
              </a:solidFill>
              <a:latin typeface="Arial"/>
            </a:endParaRPr>
          </a:p>
        </p:txBody>
      </p:sp>
      <p:sp>
        <p:nvSpPr>
          <p:cNvPr id="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学校安全管理策略的目标</a:t>
            </a:r>
            <a:endParaRPr lang="en-US" sz="3600" b="0" strike="noStrike" spc="-1">
              <a:solidFill>
                <a:schemeClr val="dk1"/>
              </a:solidFill>
              <a:latin typeface="Arial"/>
            </a:endParaRPr>
          </a:p>
        </p:txBody>
      </p:sp>
      <p:sp>
        <p:nvSpPr>
          <p:cNvPr id="1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制定明确的政策</a:t>
            </a:r>
            <a:endParaRPr lang="en-US" sz="2200" b="0" strike="noStrike" spc="-1">
              <a:solidFill>
                <a:srgbClr val="000000"/>
              </a:solidFill>
              <a:latin typeface="Arial"/>
            </a:endParaRPr>
          </a:p>
        </p:txBody>
      </p:sp>
      <p:sp>
        <p:nvSpPr>
          <p:cNvPr id="10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明确安全管理政策的目标和原则</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规范安全管理行为和责任</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6"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学校安全管理策略的原则</a:t>
            </a:r>
            <a:endParaRPr lang="en-US" sz="3600" b="0" strike="noStrike" spc="-1">
              <a:solidFill>
                <a:schemeClr val="dk1"/>
              </a:solidFill>
              <a:latin typeface="Arial"/>
            </a:endParaRPr>
          </a:p>
        </p:txBody>
      </p:sp>
      <p:sp>
        <p:nvSpPr>
          <p:cNvPr id="107"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提前预防安全风险，防患于未然</a:t>
            </a:r>
            <a:endParaRPr lang="en-US" sz="2000" b="0" strike="noStrike" spc="-1">
              <a:solidFill>
                <a:srgbClr val="000000"/>
              </a:solidFill>
              <a:latin typeface="Arial"/>
            </a:endParaRPr>
          </a:p>
        </p:txBody>
      </p:sp>
      <p:sp>
        <p:nvSpPr>
          <p:cNvPr id="108"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预防为主</a:t>
            </a:r>
            <a:endParaRPr lang="en-US" sz="3000" b="0" strike="noStrike" spc="-1">
              <a:solidFill>
                <a:srgbClr val="000000"/>
              </a:solidFill>
              <a:latin typeface="Arial"/>
            </a:endParaRPr>
          </a:p>
        </p:txBody>
      </p:sp>
      <p:sp>
        <p:nvSpPr>
          <p:cNvPr id="109"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0"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全员参与安全管理，共同维护安全</a:t>
            </a:r>
            <a:endParaRPr lang="en-US" sz="2000" b="0" strike="noStrike" spc="-1">
              <a:solidFill>
                <a:srgbClr val="000000"/>
              </a:solidFill>
              <a:latin typeface="Arial"/>
            </a:endParaRPr>
          </a:p>
        </p:txBody>
      </p:sp>
      <p:sp>
        <p:nvSpPr>
          <p:cNvPr id="111"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全员参与</a:t>
            </a:r>
            <a:endParaRPr lang="en-US" sz="3000" b="0" strike="noStrike" spc="-1">
              <a:solidFill>
                <a:srgbClr val="000000"/>
              </a:solidFill>
              <a:latin typeface="Arial"/>
            </a:endParaRPr>
          </a:p>
        </p:txBody>
      </p:sp>
      <p:sp>
        <p:nvSpPr>
          <p:cNvPr id="11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3"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依法规范安全管理行为</a:t>
            </a:r>
            <a:endParaRPr lang="en-US" sz="2000" b="0" strike="noStrike" spc="-1">
              <a:solidFill>
                <a:srgbClr val="000000"/>
              </a:solidFill>
              <a:latin typeface="Arial"/>
            </a:endParaRPr>
          </a:p>
        </p:txBody>
      </p:sp>
      <p:sp>
        <p:nvSpPr>
          <p:cNvPr id="114"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依法管理</a:t>
            </a:r>
            <a:endParaRPr lang="en-US" sz="3000" b="0" strike="noStrike" spc="-1">
              <a:solidFill>
                <a:srgbClr val="000000"/>
              </a:solidFill>
              <a:latin typeface="Arial"/>
            </a:endParaRPr>
          </a:p>
        </p:txBody>
      </p:sp>
      <p:sp>
        <p:nvSpPr>
          <p:cNvPr id="115"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1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学校安全管理的法律法规</a:t>
            </a:r>
            <a:endParaRPr lang="en-US" sz="3600" b="0" strike="noStrike" spc="-1">
              <a:solidFill>
                <a:schemeClr val="dk1"/>
              </a:solidFill>
              <a:latin typeface="Arial"/>
            </a:endParaRPr>
          </a:p>
        </p:txBody>
      </p:sp>
      <p:sp>
        <p:nvSpPr>
          <p:cNvPr id="11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19"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教育法律法规的基本概念</a:t>
            </a:r>
            <a:endParaRPr lang="en-US" sz="3600" b="0" strike="noStrike" spc="-1">
              <a:solidFill>
                <a:schemeClr val="dk1"/>
              </a:solidFill>
              <a:latin typeface="Arial"/>
            </a:endParaRPr>
          </a:p>
        </p:txBody>
      </p:sp>
      <p:sp>
        <p:nvSpPr>
          <p:cNvPr id="120"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教育法律法规是指规范教育领域中各方行为的法规和规章。中国的教育法规体系包括宪法、法律、行政法规、地方性法规、部门规章等，涉及各个方面的教育内容。在学校安全管理中，相关法律法规的遵守和执行至关重要。</a:t>
            </a:r>
            <a:endParaRPr lang="en-US" sz="25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2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学校安全管理相关法律法规</a:t>
            </a:r>
            <a:endParaRPr lang="en-US" sz="3600" b="0" strike="noStrike" spc="-1">
              <a:solidFill>
                <a:schemeClr val="dk1"/>
              </a:solidFill>
              <a:latin typeface="Arial"/>
            </a:endParaRPr>
          </a:p>
        </p:txBody>
      </p:sp>
      <p:sp>
        <p:nvSpPr>
          <p:cNvPr id="12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规定了学校安全管理的基本原则和要求</a:t>
            </a:r>
            <a:endParaRPr lang="en-US" sz="1500" b="0" strike="noStrike" spc="-1">
              <a:solidFill>
                <a:srgbClr val="000000"/>
              </a:solidFill>
              <a:latin typeface="Arial"/>
            </a:endParaRPr>
          </a:p>
        </p:txBody>
      </p:sp>
      <p:sp>
        <p:nvSpPr>
          <p:cNvPr id="12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中华人民共和国教育法</a:t>
            </a:r>
            <a:endParaRPr lang="en-US" sz="2200" b="0" strike="noStrike" spc="-1">
              <a:solidFill>
                <a:srgbClr val="000000"/>
              </a:solidFill>
              <a:latin typeface="Arial"/>
            </a:endParaRPr>
          </a:p>
        </p:txBody>
      </p:sp>
      <p:sp>
        <p:nvSpPr>
          <p:cNvPr id="12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为学校安全管理提供了具体操作指导</a:t>
            </a:r>
            <a:endParaRPr lang="en-US" sz="1500" b="0" strike="noStrike" spc="-1">
              <a:solidFill>
                <a:srgbClr val="000000"/>
              </a:solidFill>
              <a:latin typeface="Arial"/>
            </a:endParaRPr>
          </a:p>
        </p:txBody>
      </p:sp>
      <p:sp>
        <p:nvSpPr>
          <p:cNvPr id="12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《学校安全保卫条例》</a:t>
            </a:r>
            <a:endParaRPr lang="en-US" sz="2200" b="0" strike="noStrike" spc="-1">
              <a:solidFill>
                <a:srgbClr val="000000"/>
              </a:solidFill>
              <a:latin typeface="Arial"/>
            </a:endParaRPr>
          </a:p>
        </p:txBody>
      </p:sp>
      <p:sp>
        <p:nvSpPr>
          <p:cNvPr id="12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对学校安全工作提出了进一步要求</a:t>
            </a:r>
            <a:endParaRPr lang="en-US" sz="1500" b="0" strike="noStrike" spc="-1">
              <a:solidFill>
                <a:srgbClr val="000000"/>
              </a:solidFill>
              <a:latin typeface="Arial"/>
            </a:endParaRPr>
          </a:p>
        </p:txBody>
      </p:sp>
      <p:sp>
        <p:nvSpPr>
          <p:cNvPr id="12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教育部发布的相关规定</a:t>
            </a:r>
            <a:endParaRPr lang="en-US" sz="2200" b="0" strike="noStrike" spc="-1">
              <a:solidFill>
                <a:srgbClr val="000000"/>
              </a:solidFill>
              <a:latin typeface="Arial"/>
            </a:endParaRPr>
          </a:p>
        </p:txBody>
      </p:sp>
      <p:sp>
        <p:nvSpPr>
          <p:cNvPr id="12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2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学校安全管理的法律责任</a:t>
            </a:r>
            <a:endParaRPr lang="en-US" sz="3500" b="0" strike="noStrike" spc="-1">
              <a:solidFill>
                <a:srgbClr val="000000"/>
              </a:solidFill>
              <a:latin typeface="Arial"/>
            </a:endParaRPr>
          </a:p>
        </p:txBody>
      </p:sp>
      <p:sp>
        <p:nvSpPr>
          <p:cNvPr id="13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学校安全管理责任主体包括校领导、教师和学生，每个人都应该为维护校园安全负责。教职员工在学校安全管理中承担着重要的法律责任，要加强安全意识，积极履行职责，确保学生和教职员工的安全。</a:t>
            </a:r>
            <a:endParaRPr lang="en-US" sz="2500" b="0" strike="noStrike" spc="-1">
              <a:solidFill>
                <a:srgbClr val="000000"/>
              </a:solidFill>
              <a:latin typeface="Arial"/>
            </a:endParaRPr>
          </a:p>
        </p:txBody>
      </p:sp>
      <p:sp>
        <p:nvSpPr>
          <p:cNvPr id="13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3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实施和演练</a:t>
            </a:r>
            <a:endParaRPr lang="en-US" sz="2200" b="0" strike="noStrike" spc="-1">
              <a:solidFill>
                <a:srgbClr val="000000"/>
              </a:solidFill>
              <a:latin typeface="Arial"/>
            </a:endParaRPr>
          </a:p>
        </p:txBody>
      </p:sp>
      <p:sp>
        <p:nvSpPr>
          <p:cNvPr id="13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组织演练</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不断完善应急预案</a:t>
            </a:r>
            <a:endParaRPr lang="en-US" sz="1500" b="0" strike="noStrike" spc="-1">
              <a:solidFill>
                <a:srgbClr val="000000"/>
              </a:solidFill>
              <a:latin typeface="Arial"/>
            </a:endParaRPr>
          </a:p>
        </p:txBody>
      </p:sp>
      <p:sp>
        <p:nvSpPr>
          <p:cNvPr id="13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修订和完善</a:t>
            </a:r>
            <a:endParaRPr lang="en-US" sz="2200" b="0" strike="noStrike" spc="-1">
              <a:solidFill>
                <a:srgbClr val="000000"/>
              </a:solidFill>
              <a:latin typeface="Arial"/>
            </a:endParaRPr>
          </a:p>
        </p:txBody>
      </p:sp>
      <p:sp>
        <p:nvSpPr>
          <p:cNvPr id="13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根据实际情况及时调整预案</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保持预案的及时性和有效性</a:t>
            </a:r>
            <a:endParaRPr lang="en-US" sz="1500" b="0" strike="noStrike" spc="-1">
              <a:solidFill>
                <a:srgbClr val="000000"/>
              </a:solidFill>
              <a:latin typeface="Arial"/>
            </a:endParaRPr>
          </a:p>
        </p:txBody>
      </p:sp>
      <p:sp>
        <p:nvSpPr>
          <p:cNvPr id="14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学校突发事件应急预案</a:t>
            </a:r>
            <a:endParaRPr lang="en-US" sz="3600" b="0" strike="noStrike" spc="-1">
              <a:solidFill>
                <a:schemeClr val="dk1"/>
              </a:solidFill>
              <a:latin typeface="Arial"/>
            </a:endParaRPr>
          </a:p>
        </p:txBody>
      </p:sp>
      <p:sp>
        <p:nvSpPr>
          <p:cNvPr id="14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制定预案</a:t>
            </a:r>
            <a:endParaRPr lang="en-US" sz="2200" b="0" strike="noStrike" spc="-1">
              <a:solidFill>
                <a:srgbClr val="000000"/>
              </a:solidFill>
              <a:latin typeface="Arial"/>
            </a:endParaRPr>
          </a:p>
        </p:txBody>
      </p:sp>
      <p:sp>
        <p:nvSpPr>
          <p:cNvPr id="14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确定突发事件类型</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明确责任分工</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编制预案文本</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7"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学校安全管理的监督与评估</a:t>
            </a:r>
            <a:endParaRPr lang="en-US" sz="3600" b="0" strike="noStrike" spc="-1">
              <a:solidFill>
                <a:schemeClr val="dk1"/>
              </a:solidFill>
              <a:latin typeface="Arial"/>
            </a:endParaRPr>
          </a:p>
        </p:txBody>
      </p:sp>
      <p:sp>
        <p:nvSpPr>
          <p:cNvPr id="148"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建立定期检查制度，加强内外部评估</a:t>
            </a:r>
            <a:endParaRPr lang="en-US" sz="2000" b="0" strike="noStrike" spc="-1">
              <a:solidFill>
                <a:srgbClr val="000000"/>
              </a:solidFill>
              <a:latin typeface="Arial"/>
            </a:endParaRPr>
          </a:p>
        </p:txBody>
      </p:sp>
      <p:sp>
        <p:nvSpPr>
          <p:cNvPr id="149"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监督机制</a:t>
            </a:r>
            <a:endParaRPr lang="en-US" sz="3000" b="0" strike="noStrike" spc="-1">
              <a:solidFill>
                <a:srgbClr val="000000"/>
              </a:solidFill>
              <a:latin typeface="Arial"/>
            </a:endParaRPr>
          </a:p>
        </p:txBody>
      </p:sp>
      <p:sp>
        <p:nvSpPr>
          <p:cNvPr id="150"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1"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52"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5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54"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包括安全事故数量、应急演练情况等</a:t>
            </a:r>
            <a:endParaRPr lang="en-US" sz="2000" b="0" strike="noStrike" spc="-1">
              <a:solidFill>
                <a:srgbClr val="000000"/>
              </a:solidFill>
              <a:latin typeface="Arial"/>
            </a:endParaRPr>
          </a:p>
        </p:txBody>
      </p:sp>
      <p:sp>
        <p:nvSpPr>
          <p:cNvPr id="155"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绩效评估指标</a:t>
            </a:r>
            <a:endParaRPr lang="en-US" sz="3000" b="0" strike="noStrike" spc="-1">
              <a:solidFill>
                <a:srgbClr val="000000"/>
              </a:solidFill>
              <a:latin typeface="Arial"/>
            </a:endParaRPr>
          </a:p>
        </p:txBody>
      </p:sp>
      <p:sp>
        <p:nvSpPr>
          <p:cNvPr id="156"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5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5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学校安全风险评估与管理</a:t>
            </a:r>
            <a:endParaRPr lang="en-US" sz="3600" b="0" strike="noStrike" spc="-1">
              <a:solidFill>
                <a:schemeClr val="dk1"/>
              </a:solidFill>
              <a:latin typeface="Arial"/>
            </a:endParaRPr>
          </a:p>
        </p:txBody>
      </p:sp>
      <p:sp>
        <p:nvSpPr>
          <p:cNvPr id="15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6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安全风险评估的重要性</a:t>
            </a:r>
            <a:endParaRPr lang="en-US" sz="3600" b="0" strike="noStrike" spc="-1">
              <a:solidFill>
                <a:schemeClr val="dk1"/>
              </a:solidFill>
              <a:latin typeface="Arial"/>
            </a:endParaRPr>
          </a:p>
        </p:txBody>
      </p:sp>
      <p:sp>
        <p:nvSpPr>
          <p:cNvPr id="16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定义和范围</a:t>
            </a:r>
            <a:endParaRPr lang="en-US" sz="1500" b="0" strike="noStrike" spc="-1">
              <a:solidFill>
                <a:srgbClr val="000000"/>
              </a:solidFill>
              <a:latin typeface="Arial"/>
            </a:endParaRPr>
          </a:p>
        </p:txBody>
      </p:sp>
      <p:sp>
        <p:nvSpPr>
          <p:cNvPr id="16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安全风险评估的概念</a:t>
            </a:r>
            <a:endParaRPr lang="en-US" sz="2200" b="0" strike="noStrike" spc="-1">
              <a:solidFill>
                <a:srgbClr val="000000"/>
              </a:solidFill>
              <a:latin typeface="Arial"/>
            </a:endParaRPr>
          </a:p>
        </p:txBody>
      </p:sp>
      <p:sp>
        <p:nvSpPr>
          <p:cNvPr id="16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重要性和影响</a:t>
            </a:r>
            <a:endParaRPr lang="en-US" sz="1500" b="0" strike="noStrike" spc="-1">
              <a:solidFill>
                <a:srgbClr val="000000"/>
              </a:solidFill>
              <a:latin typeface="Arial"/>
            </a:endParaRPr>
          </a:p>
        </p:txBody>
      </p:sp>
      <p:sp>
        <p:nvSpPr>
          <p:cNvPr id="16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安全风险评估的作用</a:t>
            </a:r>
            <a:endParaRPr lang="en-US" sz="2200" b="0" strike="noStrike" spc="-1">
              <a:solidFill>
                <a:srgbClr val="000000"/>
              </a:solidFill>
              <a:latin typeface="Arial"/>
            </a:endParaRPr>
          </a:p>
        </p:txBody>
      </p:sp>
      <p:sp>
        <p:nvSpPr>
          <p:cNvPr id="16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6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69"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安全风险评估的步骤</a:t>
            </a:r>
            <a:endParaRPr lang="en-US" sz="3600" b="0" strike="noStrike" spc="-1">
              <a:solidFill>
                <a:schemeClr val="dk1"/>
              </a:solidFill>
              <a:latin typeface="Arial"/>
            </a:endParaRPr>
          </a:p>
        </p:txBody>
      </p:sp>
      <p:sp>
        <p:nvSpPr>
          <p:cNvPr id="170"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问题定位和提出</a:t>
            </a:r>
            <a:endParaRPr lang="en-US" sz="1500" b="0" strike="noStrike" spc="-1">
              <a:solidFill>
                <a:srgbClr val="000000"/>
              </a:solidFill>
              <a:latin typeface="Arial"/>
            </a:endParaRPr>
          </a:p>
        </p:txBody>
      </p:sp>
      <p:sp>
        <p:nvSpPr>
          <p:cNvPr id="171"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识别潜在风险源</a:t>
            </a:r>
            <a:endParaRPr lang="en-US" sz="2200" b="0" strike="noStrike" spc="-1">
              <a:solidFill>
                <a:srgbClr val="000000"/>
              </a:solidFill>
              <a:latin typeface="Arial"/>
            </a:endParaRPr>
          </a:p>
        </p:txBody>
      </p:sp>
      <p:sp>
        <p:nvSpPr>
          <p:cNvPr id="172"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分析和预测</a:t>
            </a:r>
            <a:endParaRPr lang="en-US" sz="1500" b="0" strike="noStrike" spc="-1">
              <a:solidFill>
                <a:srgbClr val="000000"/>
              </a:solidFill>
              <a:latin typeface="Arial"/>
            </a:endParaRPr>
          </a:p>
        </p:txBody>
      </p:sp>
      <p:sp>
        <p:nvSpPr>
          <p:cNvPr id="173"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评估风险的可能性和影响程度</a:t>
            </a:r>
            <a:endParaRPr lang="en-US" sz="2200" b="0" strike="noStrike" spc="-1">
              <a:solidFill>
                <a:srgbClr val="000000"/>
              </a:solidFill>
              <a:latin typeface="Arial"/>
            </a:endParaRPr>
          </a:p>
        </p:txBody>
      </p:sp>
      <p:sp>
        <p:nvSpPr>
          <p:cNvPr id="174"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应对措施和方案</a:t>
            </a:r>
            <a:endParaRPr lang="en-US" sz="1500" b="0" strike="noStrike" spc="-1">
              <a:solidFill>
                <a:srgbClr val="000000"/>
              </a:solidFill>
              <a:latin typeface="Arial"/>
            </a:endParaRPr>
          </a:p>
        </p:txBody>
      </p:sp>
      <p:sp>
        <p:nvSpPr>
          <p:cNvPr id="175"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制定风险管理措施</a:t>
            </a:r>
            <a:endParaRPr lang="en-US" sz="2200" b="0" strike="noStrike" spc="-1">
              <a:solidFill>
                <a:srgbClr val="000000"/>
              </a:solidFill>
              <a:latin typeface="Arial"/>
            </a:endParaRPr>
          </a:p>
        </p:txBody>
      </p:sp>
      <p:sp>
        <p:nvSpPr>
          <p:cNvPr id="176"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反馈和调整</a:t>
            </a:r>
            <a:endParaRPr lang="en-US" sz="1500" b="0" strike="noStrike" spc="-1">
              <a:solidFill>
                <a:srgbClr val="000000"/>
              </a:solidFill>
              <a:latin typeface="Arial"/>
            </a:endParaRPr>
          </a:p>
        </p:txBody>
      </p:sp>
      <p:sp>
        <p:nvSpPr>
          <p:cNvPr id="177"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监控和评估风险管理效果</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学校安全管理的风险控制措施</a:t>
            </a:r>
            <a:endParaRPr lang="en-US" sz="3600" b="0" strike="noStrike" spc="-1">
              <a:solidFill>
                <a:schemeClr val="dk1"/>
              </a:solidFill>
              <a:latin typeface="Arial"/>
            </a:endParaRPr>
          </a:p>
        </p:txBody>
      </p:sp>
      <p:sp>
        <p:nvSpPr>
          <p:cNvPr id="17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确保校园安全</a:t>
            </a:r>
            <a:endParaRPr lang="en-US" sz="2000" b="0" strike="noStrike" spc="-1">
              <a:solidFill>
                <a:srgbClr val="000000"/>
              </a:solidFill>
              <a:latin typeface="Arial"/>
            </a:endParaRPr>
          </a:p>
        </p:txBody>
      </p:sp>
      <p:sp>
        <p:nvSpPr>
          <p:cNvPr id="18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加强校园安全巡逻</a:t>
            </a:r>
            <a:endParaRPr lang="en-US" sz="3000" b="0" strike="noStrike" spc="-1">
              <a:solidFill>
                <a:srgbClr val="000000"/>
              </a:solidFill>
              <a:latin typeface="Arial"/>
            </a:endParaRPr>
          </a:p>
        </p:txBody>
      </p:sp>
      <p:sp>
        <p:nvSpPr>
          <p:cNvPr id="18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提高师生安全意识</a:t>
            </a:r>
            <a:endParaRPr lang="en-US" sz="2000" b="0" strike="noStrike" spc="-1">
              <a:solidFill>
                <a:srgbClr val="000000"/>
              </a:solidFill>
              <a:latin typeface="Arial"/>
            </a:endParaRPr>
          </a:p>
        </p:txBody>
      </p:sp>
      <p:sp>
        <p:nvSpPr>
          <p:cNvPr id="18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开展安全教育和培训活动</a:t>
            </a:r>
            <a:endParaRPr lang="en-US" sz="3000" b="0" strike="noStrike" spc="-1">
              <a:solidFill>
                <a:srgbClr val="000000"/>
              </a:solidFill>
              <a:latin typeface="Arial"/>
            </a:endParaRPr>
          </a:p>
        </p:txBody>
      </p:sp>
      <p:sp>
        <p:nvSpPr>
          <p:cNvPr id="18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实时监控和报警</a:t>
            </a:r>
            <a:endParaRPr lang="en-US" sz="2000" b="0" strike="noStrike" spc="-1">
              <a:solidFill>
                <a:srgbClr val="000000"/>
              </a:solidFill>
              <a:latin typeface="Arial"/>
            </a:endParaRPr>
          </a:p>
        </p:txBody>
      </p:sp>
      <p:sp>
        <p:nvSpPr>
          <p:cNvPr id="18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安装监控设备和安全报警系统</a:t>
            </a:r>
            <a:endParaRPr lang="en-US" sz="3000" b="0" strike="noStrike" spc="-1">
              <a:solidFill>
                <a:srgbClr val="000000"/>
              </a:solidFill>
              <a:latin typeface="Arial"/>
            </a:endParaRPr>
          </a:p>
        </p:txBody>
      </p:sp>
      <p:sp>
        <p:nvSpPr>
          <p:cNvPr id="18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88"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学校安全管理的风险防范</a:t>
            </a:r>
            <a:endParaRPr lang="en-US" sz="3600" b="0" strike="noStrike" spc="-1">
              <a:solidFill>
                <a:schemeClr val="dk1"/>
              </a:solidFill>
              <a:latin typeface="Arial"/>
            </a:endParaRPr>
          </a:p>
        </p:txBody>
      </p:sp>
      <p:sp>
        <p:nvSpPr>
          <p:cNvPr id="189"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消防设备和演练</a:t>
            </a:r>
            <a:endParaRPr lang="en-US" sz="1500" b="0" strike="noStrike" spc="-1">
              <a:solidFill>
                <a:srgbClr val="000000"/>
              </a:solidFill>
              <a:latin typeface="Arial"/>
            </a:endParaRPr>
          </a:p>
        </p:txBody>
      </p:sp>
      <p:sp>
        <p:nvSpPr>
          <p:cNvPr id="190"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防火安全管理</a:t>
            </a:r>
            <a:endParaRPr lang="en-US" sz="2200" b="0" strike="noStrike" spc="-1">
              <a:solidFill>
                <a:srgbClr val="000000"/>
              </a:solidFill>
              <a:latin typeface="Arial"/>
            </a:endParaRPr>
          </a:p>
        </p:txBody>
      </p:sp>
      <p:sp>
        <p:nvSpPr>
          <p:cNvPr id="191"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预防和处理</a:t>
            </a:r>
            <a:endParaRPr lang="en-US" sz="1500" b="0" strike="noStrike" spc="-1">
              <a:solidFill>
                <a:srgbClr val="000000"/>
              </a:solidFill>
              <a:latin typeface="Arial"/>
            </a:endParaRPr>
          </a:p>
        </p:txBody>
      </p:sp>
      <p:sp>
        <p:nvSpPr>
          <p:cNvPr id="192"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防校园暴力和欺凌行为</a:t>
            </a:r>
            <a:endParaRPr lang="en-US" sz="2200" b="0" strike="noStrike" spc="-1">
              <a:solidFill>
                <a:srgbClr val="000000"/>
              </a:solidFill>
              <a:latin typeface="Arial"/>
            </a:endParaRPr>
          </a:p>
        </p:txBody>
      </p:sp>
      <p:sp>
        <p:nvSpPr>
          <p:cNvPr id="193"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网络监管和防护</a:t>
            </a:r>
            <a:endParaRPr lang="en-US" sz="1500" b="0" strike="noStrike" spc="-1">
              <a:solidFill>
                <a:srgbClr val="000000"/>
              </a:solidFill>
              <a:latin typeface="Arial"/>
            </a:endParaRPr>
          </a:p>
        </p:txBody>
      </p:sp>
      <p:sp>
        <p:nvSpPr>
          <p:cNvPr id="194"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防网络安全威胁</a:t>
            </a:r>
            <a:endParaRPr lang="en-US" sz="2200" b="0" strike="noStrike" spc="-1">
              <a:solidFill>
                <a:srgbClr val="000000"/>
              </a:solidFill>
              <a:latin typeface="Arial"/>
            </a:endParaRPr>
          </a:p>
        </p:txBody>
      </p:sp>
      <p:sp>
        <p:nvSpPr>
          <p:cNvPr id="195"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6"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9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学校安全风险评估与管理</a:t>
            </a:r>
            <a:endParaRPr lang="en-US" sz="3600" b="0" strike="noStrike" spc="-1">
              <a:solidFill>
                <a:schemeClr val="dk1"/>
              </a:solidFill>
              <a:latin typeface="Arial"/>
            </a:endParaRPr>
          </a:p>
        </p:txBody>
      </p:sp>
      <p:sp>
        <p:nvSpPr>
          <p:cNvPr id="19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在当今社会，学校安全管理至关重要。通过安全风险评估，可以全面了解学校面临的安全隐患，制定有效的管理策略。而学校安全管理的风险控制措施和防范措施则是保障师生安全的重要手段。</a:t>
            </a:r>
            <a:endParaRPr lang="en-US" sz="25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https://d.book118.com/165131032014011130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131</Paragraphs>
  <Slides>20</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学校安全管理策略</vt:lpstr>
      <vt:lpstr>目录</vt:lpstr>
      <vt:lpstr>第1章 学校安全管理策略的重要性</vt:lpstr>
      <vt:lpstr> </vt:lpstr>
      <vt:lpstr>学校安全管理的意义</vt:lpstr>
      <vt:lpstr>学校安全管理策略的目标</vt:lpstr>
      <vt:lpstr>学校安全管理策略的原则</vt:lpstr>
      <vt:lpstr>第2章 学校安全管理的法律法规</vt:lpstr>
      <vt:lpstr>教育法律法规的基本概念</vt:lpstr>
      <vt:lpstr>学校安全管理相关法律法规</vt:lpstr>
      <vt:lpstr> </vt:lpstr>
      <vt:lpstr>学校突发事件应急预案</vt:lpstr>
      <vt:lpstr>学校安全管理的监督与评估</vt:lpstr>
      <vt:lpstr>第3章 学校安全风险评估与管理</vt:lpstr>
      <vt:lpstr>安全风险评估的重要性</vt:lpstr>
      <vt:lpstr>安全风险评估的步骤</vt:lpstr>
      <vt:lpstr>学校安全管理的风险控制措施</vt:lpstr>
      <vt:lpstr>学校安全管理的风险防范</vt:lpstr>
      <vt:lpstr>学校安全风险评估与管理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2024-09-29T15:11:40.225</cp:lastPrinted>
  <dcterms:created xsi:type="dcterms:W3CDTF">2024-09-29T07:11:40Z</dcterms:created>
  <dcterms:modified xsi:type="dcterms:W3CDTF">2024-09-29T07:11:42Z</dcterms:modified>
</cp:coreProperties>
</file>