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6FAD44-6C1A-46E8-8A03-9DB6A1A85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5C2B68-35B8-4AF6-8F4A-AE3E01F6B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883320-9AFD-438C-9D58-0CA2FDA6A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AADAC8-19FA-42B2-B28C-D4D8E945B7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906C7F-3879-43CB-8CA7-81041E173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F05CD9-3E71-48C7-A0D0-8D140E102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9B0FE9-2DF2-4DFB-9229-026C7D8C1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F010BF-9B56-4C30-AA28-857B4F5CC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219BE2-95E0-4A81-9174-BA883C7A9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49C6D4-B51D-43FE-8BCA-C1658417A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A56AD9-F074-4FEE-ACA7-49A962EEA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514000110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五大类文言实词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名词类实词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动词类实词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形容词类实词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数词与量词类实词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代词类实词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名词类实词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人物名词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表示人的身份、职业、地位等，如“王、公、卿、士、民、奴、婢”等。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表示人的亲属关系，如“父、母、子、女、兄、弟、姐、妹”等。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表示人的名、字、号等，如“孔子、孟子、老子、庄子”等。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表示国名、地名，如“齐、楚、燕、赵、魏、秦、汉”等。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表示山川河流，如“江、河、淮、海、泰山、华山”等。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表示城市邑镇，如“京、都、郡、县、邑、镇”等。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地点名词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时间名词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表示年代，如“春秋、战国、汉唐、明清”等。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表示季节，如“春、夏、秋、冬”等。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表示月份，如“正月、二月、三月”等。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表示日期，如“朔日、望日、晦日”等。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抽象概念名词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表示道德伦理，如“仁、义、礼、智、信”等。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表示事物性质状态，如“美丑妍媸高低贵贱”等。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表示思想感情，如“喜、怒、哀、乐、爱、恶”等。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表示方位处所时间范围，如“东西南北中上下左右前后内外”等。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动词类实词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869054" y="1575979"/>
            <a:ext cx="3706043" cy="3706043"/>
          </a:xfrm>
          <a:prstGeom prst="diamond">
            <a:avLst/>
          </a:prstGeom>
          <a:solidFill>
            <a:schemeClr val="accent2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5333" y="1274090"/>
            <a:ext cx="4309819" cy="4309819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765057" y="1844815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走：跑，例如“兵刃既接，弃甲曳兵而走”。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趋：急行，例如“尝趋百里外从乡之先达执经叩问”。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驰：车马疾行，例如“项伯乃夜驰之沛公军”。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赴：奔向，投身，例如“天下云集响应，赢粮而景从。山东豪俊遂并起而亡秦族矣。况吾与子渔樵于江渚之上，侣鱼虾而友麋鹿。驾一叶之扁舟，举匏樽以相属。寄蜉蝣于天地，渺沧海之一粟。哀吾生之须臾，羡长江之无穷。挟飞仙以遨游，抱明月而长终。知不可乎骤得，托遗响于悲风”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98000"/>
          </a:blip>
          <a:srcRect l="16667" r="16667"/>
          <a:stretch>
            <a:fillRect/>
          </a:stretch>
        </p:blipFill>
        <p:spPr>
          <a:xfrm>
            <a:off x="610550" y="1000304"/>
            <a:ext cx="4857393" cy="4857392"/>
          </a:xfrm>
          <a:prstGeom prst="diamond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行为动词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恨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埋怨、责怪，例如“日夜望将军至，岂敢反乎”。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愠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怨恨、恼怒，例如“人不知而不愠，不亦君子乎”。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遗憾，例如“今事有急，故幸来告良”。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怨恨、不满，例如“屈平作《离骚》，盖自怨生也”。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心理动词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存在、变化动词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0" y="0"/>
            <a:ext cx="0" cy="0"/>
          </a:xfrm>
        </p:grpSpPr>
      </p:grpSp>
      <p:sp>
        <p:nvSpPr>
          <p:cNvPr id="30" name="AutoShape 30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6" name="Connector 36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91113" y="1349255"/>
            <a:ext cx="1102900" cy="11029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846826" y="1336491"/>
            <a:ext cx="347186" cy="34928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15621" y="1171423"/>
            <a:ext cx="158782" cy="15878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5257991" y="1574521"/>
            <a:ext cx="859155" cy="624840"/>
            <a:chOff x="5257991" y="1574521"/>
            <a:chExt cx="859155" cy="624840"/>
          </a:xfrm>
        </p:grpSpPr>
        <p:sp>
          <p:nvSpPr>
            <p:cNvPr id="6" name="TextBox 6"/>
            <p:cNvSpPr txBox="1"/>
            <p:nvPr/>
          </p:nvSpPr>
          <p:spPr>
            <a:xfrm>
              <a:off x="5257991" y="1574521"/>
              <a:ext cx="8591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5091113" y="3060668"/>
            <a:ext cx="1102900" cy="110499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846826" y="3048000"/>
            <a:ext cx="347186" cy="34928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115621" y="2882837"/>
            <a:ext cx="158782" cy="160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257991" y="3286601"/>
            <a:ext cx="935355" cy="624840"/>
            <a:chOff x="5257991" y="3286601"/>
            <a:chExt cx="935355" cy="624840"/>
          </a:xfrm>
        </p:grpSpPr>
        <p:sp>
          <p:nvSpPr>
            <p:cNvPr id="11" name="TextBox 11"/>
            <p:cNvSpPr txBox="1"/>
            <p:nvPr/>
          </p:nvSpPr>
          <p:spPr>
            <a:xfrm>
              <a:off x="5257991" y="3286601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5091113" y="4780407"/>
            <a:ext cx="1102900" cy="11029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846826" y="4767644"/>
            <a:ext cx="347186" cy="34928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115621" y="4602575"/>
            <a:ext cx="158782" cy="15878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257991" y="5005674"/>
            <a:ext cx="935355" cy="624840"/>
            <a:chOff x="5257991" y="5005674"/>
            <a:chExt cx="935355" cy="624840"/>
          </a:xfrm>
        </p:grpSpPr>
        <p:sp>
          <p:nvSpPr>
            <p:cNvPr id="16" name="TextBox 16"/>
            <p:cNvSpPr txBox="1"/>
            <p:nvPr/>
          </p:nvSpPr>
          <p:spPr>
            <a:xfrm>
              <a:off x="5257991" y="5005674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542983" y="1171423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542983" y="1511132"/>
            <a:ext cx="4495800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没有、不存在，例如“天下无难事，只怕有心人”。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42983" y="2934249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42983" y="3273958"/>
            <a:ext cx="4495800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存在、处于某种状态或位置中，例如“子在川上曰：‘逝者如斯夫！不舍昼夜’”。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542983" y="4626808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542983" y="4966517"/>
            <a:ext cx="4499225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为、变成、做某事或某物等含义广泛的行为动词。例如：“冰，水为之而寒于水。”、“天下熙熙皆为利来天下攘攘皆为利往。”、“如今人方为刀俎我为鱼肉何辞为?”、“是社稷之臣也为之者则吾能伐之。”等。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存在、变化动词</a:t>
              </a:r>
            </a:p>
          </p:txBody>
        </p:sp>
      </p:grpSp>
      <p:sp>
        <p:nvSpPr>
          <p:cNvPr id="45" name="AutoShape 45"/>
          <p:cNvSpPr/>
          <p:nvPr/>
        </p:nvSpPr>
        <p:spPr>
          <a:xfrm>
            <a:off x="1199617" y="2591922"/>
            <a:ext cx="2395784" cy="2042488"/>
          </a:xfrm>
          <a:prstGeom prst="hexagon">
            <a:avLst>
              <a:gd name="adj" fmla="val 25000"/>
              <a:gd name="vf" fmla="val 115470"/>
            </a:avLst>
          </a:prstGeom>
          <a:noFill/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1961410" y="3129442"/>
            <a:ext cx="872198" cy="872198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判断动词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是、成为等含义广泛的判断动词。例如：“中峨冠而多髯者为东坡。”、“如今人方为刀俎我为鱼肉何辞为?”、“问渠那得清如许为有源头活水来。”等。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乃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是、就是等含义的判断动词。例如：“当立者乃公子扶苏。”、“若事之不济此乃天也。”、“王师北定中原日家祭无忘告乃翁。”等。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https://d.book118.com/165140001100011121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Microsoft Yahei</vt:lpstr>
      <vt:lpstr>Bebas Neue Regular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2024-09-24T03:46:25.322</cp:lastPrinted>
  <dcterms:created xsi:type="dcterms:W3CDTF">2024-09-23T19:46:25Z</dcterms:created>
  <dcterms:modified xsi:type="dcterms:W3CDTF">2024-09-23T19:46:27Z</dcterms:modified>
</cp:coreProperties>
</file>