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AD1ED-9CFE-4280-A6DB-A88EED9AC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5276A4-8A6A-443B-8C33-32F8EC3F2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DAC88-5094-4F6C-9E7C-74A3FCB01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A12CCF-57C2-402A-8B9F-EA306C5AF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B1DDD1-BF1C-4874-B0FA-588A01012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A629A9-3781-45BB-9024-EA95A3BAD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BB6BEC-E2A0-49FD-ACD2-C4529AA9E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C92D64-C2C8-489F-967A-A40AF2DB2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558F96-9C40-48E8-9E95-228EF2797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563A1-3956-41F2-A950-902B94871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FA0981-1734-4A0C-B9DF-E8E5FE3D7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14024213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环境监察人员环境执法现场采样的法律依据、技术规范要求及合法性的认定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法律依据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技术规范要求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合法性认定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现场采样实践案例分析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环境监察人员职业素养提升策略探讨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法律依据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《中华人民共和国环境保护法》：明确规定了环境监察人员的职责和权限，为环境执法现场采样提供了基本的法律依据。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《中华人民共和国大气污染防治法》、《中华人民共和国水污染防治法》等：针对特定环境要素的污染防治，制定了具体的执法措施和采样要求。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国家法律法规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地方政府制定的环境保护条例、办法等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地方政府规章中有关环境执法的规定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地方性法规及规章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结合当地实际情况，对环境执法现场采样提出具体要求和操作规范。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进一步细化了环境执法的程序、措施和要求，为环境监察人员提供了更具操作性的指导。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680677">
            <a:off x="-103598" y="1325485"/>
            <a:ext cx="9608125" cy="3565980"/>
          </a:xfrm>
          <a:custGeom>
            <a:rect l="l" t="t" r="r" b="b"/>
            <a:pathLst>
              <a:path w="2907" h="1077">
                <a:moveTo>
                  <a:pt x="966" y="697"/>
                </a:moveTo>
                <a:cubicBezTo>
                  <a:pt x="1108" y="727"/>
                  <a:pt x="1497" y="786"/>
                  <a:pt x="1623" y="694"/>
                </a:cubicBezTo>
                <a:cubicBezTo>
                  <a:pt x="1667" y="661"/>
                  <a:pt x="1708" y="623"/>
                  <a:pt x="1752" y="588"/>
                </a:cubicBezTo>
                <a:cubicBezTo>
                  <a:pt x="2134" y="287"/>
                  <a:pt x="2404" y="399"/>
                  <a:pt x="2401" y="402"/>
                </a:cubicBezTo>
                <a:cubicBezTo>
                  <a:pt x="2518" y="510"/>
                  <a:pt x="2782" y="511"/>
                  <a:pt x="2907" y="415"/>
                </a:cubicBezTo>
                <a:cubicBezTo>
                  <a:pt x="2901" y="418"/>
                  <a:pt x="2896" y="421"/>
                  <a:pt x="2890" y="424"/>
                </a:cubicBezTo>
                <a:cubicBezTo>
                  <a:pt x="2776" y="484"/>
                  <a:pt x="2556" y="468"/>
                  <a:pt x="2461" y="382"/>
                </a:cubicBezTo>
                <a:cubicBezTo>
                  <a:pt x="2594" y="342"/>
                  <a:pt x="2774" y="142"/>
                  <a:pt x="2813" y="0"/>
                </a:cubicBezTo>
                <a:cubicBezTo>
                  <a:pt x="2769" y="128"/>
                  <a:pt x="2609" y="309"/>
                  <a:pt x="2486" y="344"/>
                </a:cubicBezTo>
                <a:cubicBezTo>
                  <a:pt x="2412" y="366"/>
                  <a:pt x="2258" y="334"/>
                  <a:pt x="2149" y="312"/>
                </a:cubicBezTo>
                <a:cubicBezTo>
                  <a:pt x="2096" y="307"/>
                  <a:pt x="1767" y="523"/>
                  <a:pt x="1723" y="545"/>
                </a:cubicBezTo>
                <a:cubicBezTo>
                  <a:pt x="1685" y="564"/>
                  <a:pt x="1653" y="593"/>
                  <a:pt x="1621" y="619"/>
                </a:cubicBezTo>
                <a:cubicBezTo>
                  <a:pt x="1544" y="679"/>
                  <a:pt x="1459" y="684"/>
                  <a:pt x="1365" y="675"/>
                </a:cubicBezTo>
                <a:cubicBezTo>
                  <a:pt x="1283" y="668"/>
                  <a:pt x="1017" y="609"/>
                  <a:pt x="905" y="585"/>
                </a:cubicBezTo>
                <a:cubicBezTo>
                  <a:pt x="892" y="585"/>
                  <a:pt x="333" y="356"/>
                  <a:pt x="40" y="603"/>
                </a:cubicBezTo>
                <a:cubicBezTo>
                  <a:pt x="38" y="604"/>
                  <a:pt x="2" y="577"/>
                  <a:pt x="0" y="579"/>
                </a:cubicBezTo>
                <a:cubicBezTo>
                  <a:pt x="35" y="711"/>
                  <a:pt x="81" y="945"/>
                  <a:pt x="116" y="1077"/>
                </a:cubicBezTo>
                <a:cubicBezTo>
                  <a:pt x="134" y="1022"/>
                  <a:pt x="114" y="942"/>
                  <a:pt x="135" y="890"/>
                </a:cubicBezTo>
                <a:cubicBezTo>
                  <a:pt x="183" y="773"/>
                  <a:pt x="185" y="695"/>
                  <a:pt x="337" y="673"/>
                </a:cubicBezTo>
                <a:cubicBezTo>
                  <a:pt x="561" y="641"/>
                  <a:pt x="765" y="673"/>
                  <a:pt x="985" y="702"/>
                </a:cubicBezTo>
              </a:path>
            </a:pathLst>
          </a:custGeom>
          <a:solidFill>
            <a:srgbClr val="BFBFB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90431" y="2766027"/>
            <a:ext cx="201706" cy="20170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5795" y="2404762"/>
            <a:ext cx="201706" cy="20170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7465" y="3115249"/>
            <a:ext cx="200200" cy="200200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770460" y="3563819"/>
            <a:ext cx="200200" cy="200200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0559" y="3042996"/>
            <a:ext cx="100853" cy="10085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038" y="3115249"/>
            <a:ext cx="100852" cy="10085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8375884">
            <a:off x="1990249" y="1573891"/>
            <a:ext cx="2372296" cy="1026604"/>
          </a:xfrm>
          <a:custGeom>
            <a:rect l="l" t="t" r="r" b="b"/>
            <a:pathLst>
              <a:path w="641" h="277">
                <a:moveTo>
                  <a:pt x="325" y="0"/>
                </a:moveTo>
                <a:cubicBezTo>
                  <a:pt x="132" y="0"/>
                  <a:pt x="0" y="143"/>
                  <a:pt x="0" y="143"/>
                </a:cubicBezTo>
                <a:cubicBezTo>
                  <a:pt x="119" y="243"/>
                  <a:pt x="229" y="277"/>
                  <a:pt x="323" y="277"/>
                </a:cubicBezTo>
                <a:cubicBezTo>
                  <a:pt x="517" y="277"/>
                  <a:pt x="641" y="132"/>
                  <a:pt x="641" y="132"/>
                </a:cubicBezTo>
                <a:cubicBezTo>
                  <a:pt x="527" y="33"/>
                  <a:pt x="419" y="0"/>
                  <a:pt x="325" y="0"/>
                </a:cubicBezTo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rot="7494101">
            <a:off x="4401979" y="2345892"/>
            <a:ext cx="2094833" cy="906399"/>
          </a:xfrm>
          <a:custGeom>
            <a:rect l="l" t="t" r="r" b="b"/>
            <a:pathLst>
              <a:path w="641" h="277">
                <a:moveTo>
                  <a:pt x="325" y="0"/>
                </a:moveTo>
                <a:cubicBezTo>
                  <a:pt x="132" y="0"/>
                  <a:pt x="0" y="143"/>
                  <a:pt x="0" y="143"/>
                </a:cubicBezTo>
                <a:cubicBezTo>
                  <a:pt x="119" y="243"/>
                  <a:pt x="229" y="277"/>
                  <a:pt x="323" y="277"/>
                </a:cubicBezTo>
                <a:cubicBezTo>
                  <a:pt x="517" y="277"/>
                  <a:pt x="641" y="132"/>
                  <a:pt x="641" y="132"/>
                </a:cubicBezTo>
                <a:cubicBezTo>
                  <a:pt x="527" y="33"/>
                  <a:pt x="419" y="0"/>
                  <a:pt x="325" y="0"/>
                </a:cubicBezTo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7358619">
            <a:off x="7362539" y="1859831"/>
            <a:ext cx="2032159" cy="879062"/>
          </a:xfrm>
          <a:custGeom>
            <a:rect l="l" t="t" r="r" b="b"/>
            <a:pathLst>
              <a:path w="641" h="277">
                <a:moveTo>
                  <a:pt x="325" y="0"/>
                </a:moveTo>
                <a:cubicBezTo>
                  <a:pt x="132" y="0"/>
                  <a:pt x="0" y="143"/>
                  <a:pt x="0" y="143"/>
                </a:cubicBezTo>
                <a:cubicBezTo>
                  <a:pt x="119" y="243"/>
                  <a:pt x="229" y="277"/>
                  <a:pt x="323" y="277"/>
                </a:cubicBezTo>
                <a:cubicBezTo>
                  <a:pt x="517" y="277"/>
                  <a:pt x="641" y="132"/>
                  <a:pt x="641" y="132"/>
                </a:cubicBezTo>
                <a:cubicBezTo>
                  <a:pt x="527" y="33"/>
                  <a:pt x="419" y="0"/>
                  <a:pt x="325" y="0"/>
                </a:cubicBezTo>
              </a:path>
            </a:pathLst>
          </a:custGeom>
          <a:solidFill>
            <a:schemeClr val="accent6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3380677">
            <a:off x="443389" y="2966446"/>
            <a:ext cx="2369725" cy="1026223"/>
          </a:xfrm>
          <a:custGeom>
            <a:rect l="l" t="t" r="r" b="b"/>
            <a:pathLst>
              <a:path w="641" h="277">
                <a:moveTo>
                  <a:pt x="325" y="0"/>
                </a:moveTo>
                <a:cubicBezTo>
                  <a:pt x="132" y="0"/>
                  <a:pt x="0" y="143"/>
                  <a:pt x="0" y="143"/>
                </a:cubicBezTo>
                <a:cubicBezTo>
                  <a:pt x="119" y="243"/>
                  <a:pt x="229" y="277"/>
                  <a:pt x="323" y="277"/>
                </a:cubicBezTo>
                <a:cubicBezTo>
                  <a:pt x="517" y="277"/>
                  <a:pt x="641" y="132"/>
                  <a:pt x="641" y="132"/>
                </a:cubicBezTo>
                <a:cubicBezTo>
                  <a:pt x="527" y="33"/>
                  <a:pt x="419" y="0"/>
                  <a:pt x="325" y="0"/>
                </a:cubicBez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3880404">
            <a:off x="2573360" y="3655102"/>
            <a:ext cx="2094738" cy="906399"/>
          </a:xfrm>
          <a:custGeom>
            <a:rect l="l" t="t" r="r" b="b"/>
            <a:pathLst>
              <a:path w="641" h="277">
                <a:moveTo>
                  <a:pt x="325" y="0"/>
                </a:moveTo>
                <a:cubicBezTo>
                  <a:pt x="132" y="0"/>
                  <a:pt x="0" y="143"/>
                  <a:pt x="0" y="143"/>
                </a:cubicBezTo>
                <a:cubicBezTo>
                  <a:pt x="119" y="243"/>
                  <a:pt x="229" y="277"/>
                  <a:pt x="323" y="277"/>
                </a:cubicBezTo>
                <a:cubicBezTo>
                  <a:pt x="517" y="277"/>
                  <a:pt x="641" y="132"/>
                  <a:pt x="641" y="132"/>
                </a:cubicBezTo>
                <a:cubicBezTo>
                  <a:pt x="527" y="33"/>
                  <a:pt x="419" y="0"/>
                  <a:pt x="325" y="0"/>
                </a:cubicBezTo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 rot="2257082">
            <a:off x="6217063" y="3265816"/>
            <a:ext cx="2032159" cy="879062"/>
          </a:xfrm>
          <a:custGeom>
            <a:rect l="l" t="t" r="r" b="b"/>
            <a:pathLst>
              <a:path w="641" h="277">
                <a:moveTo>
                  <a:pt x="325" y="0"/>
                </a:moveTo>
                <a:cubicBezTo>
                  <a:pt x="132" y="0"/>
                  <a:pt x="0" y="143"/>
                  <a:pt x="0" y="143"/>
                </a:cubicBezTo>
                <a:cubicBezTo>
                  <a:pt x="119" y="243"/>
                  <a:pt x="229" y="277"/>
                  <a:pt x="323" y="277"/>
                </a:cubicBezTo>
                <a:cubicBezTo>
                  <a:pt x="517" y="277"/>
                  <a:pt x="641" y="132"/>
                  <a:pt x="641" y="132"/>
                </a:cubicBezTo>
                <a:cubicBezTo>
                  <a:pt x="527" y="33"/>
                  <a:pt x="419" y="0"/>
                  <a:pt x="325" y="0"/>
                </a:cubicBezTo>
              </a:path>
            </a:pathLst>
          </a:cu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国际公约与条约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1038225" y="5349091"/>
            <a:ext cx="10115550" cy="1257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我国缔结或参加的国际环境保护公约、条约等：虽然不具有国内法直接适用的效力，但对我国的环境执法工作具有重要影响，为环境监察人员提供了国际视野和借鉴。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对环境监测的布点、采样、分析测试、数据处理等全过程进行规范，是环境监察人员现场采样的重要技术依据。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环境保护部发布的环境监测技术规范、标准等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如国家质量监督检验检疫总局发布的有关采样器具、保存剂等的标准规范，也为环境监察人员提供了技术支持。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其他相关部门发布的行业标准与规范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行业标准与规范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技术规范要求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根据监测目的、污染物特性和现场条件，选择合适的采样方法，如直接采样、富集采样等。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按照规定的程序进行采样，包括采样前准备、现场调查、设置采样点、采集样品、填写采样记录等。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采样程序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采样方法与程序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使用经计量检定合格、在有效期内的采样设备，如大气采样器、水质采样器等。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选用适当的采样工具，如采样瓶、滤膜、吸收液等，确保工具的清洁度和适用性。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采样设备与工具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采样工具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采样设备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样品保存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根据样品的性质和监测项目的要求，选择合适的保存方法和保存剂，确保样品在保存期间不发生变质或损失。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样品运输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采用适当的包装和运输方式，确保样品在运输过程中不受损坏或污染，同时保证样品的安全性和完整性。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样品保存与运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选用国家规定的标准分析方法或经过验证的等效方法进行分析测试。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严格遵守实验室分析的质量控制要求，确保分析结果的准确性和可靠性。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对分析结果进行统计处理和数据解释，编制监测报告，为环境执法提供依据。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实验室分析与测试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合法性认定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75" r="16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环境监察人员所属机构需具备法定执法权，且经过正式授权。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执法机构合法性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执法人员需持有有效的执法证件，并具备相应的执法资格和专业知识。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执法人员资格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执法主体资格认定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https://d.book118.com/165140242132011104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2024-09-14T03:51:10.934</cp:lastPrinted>
  <dcterms:created xsi:type="dcterms:W3CDTF">2024-09-13T19:51:10Z</dcterms:created>
  <dcterms:modified xsi:type="dcterms:W3CDTF">2024-09-13T19:51:12Z</dcterms:modified>
</cp:coreProperties>
</file>