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79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248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D02198-80E5-452A-9DA9-1418C2BE3C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AC48FC-21E8-42FE-BC49-E2FA68E8EC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4D5F54-30EE-4179-9C2B-D4A2EEFF9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F493BA-FD32-4AB4-90D8-FA7611948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D455A6-2829-48B1-9742-CB7014C0F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B42FE6-25F0-403D-94D2-41E86ED2B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6349EE-1898-40FF-8A00-2D64C3A1B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C92492-7527-48F9-8653-7ECEE0365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1BF70D-E0F6-431F-89DF-C015F54E8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8530A9-711B-477C-B6B9-549BDBEC2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7DE94E-03D0-4538-AB67-8981C9271D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 err="1">
                <a:sym typeface="+mn-ea"/>
              </a:rPr>
              <a:t>第二级</a:t>
            </a:r>
          </a:p>
          <a:p>
            <a:pPr lvl="2"/>
            <a:r>
              <a:rPr err="1">
                <a:sym typeface="+mn-ea"/>
              </a:rPr>
              <a:t>第三级</a:t>
            </a:r>
          </a:p>
          <a:p>
            <a:pPr lvl="3"/>
            <a:r>
              <a:rPr err="1">
                <a:sym typeface="+mn-ea"/>
              </a:rPr>
              <a:t>第四级</a:t>
            </a:r>
          </a:p>
          <a:p>
            <a:pPr lvl="4"/>
            <a:r>
              <a:rPr err="1">
                <a:sym typeface="+mn-ea"/>
              </a:rPr>
              <a:t>第五级</a:t>
            </a: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 err="1">
                <a:sym typeface="+mn-ea"/>
              </a:rPr>
              <a:t>第二级</a:t>
            </a:r>
          </a:p>
          <a:p>
            <a:pPr lvl="2"/>
            <a:r>
              <a:rPr err="1">
                <a:sym typeface="+mn-ea"/>
              </a:rPr>
              <a:t>第三级</a:t>
            </a:r>
          </a:p>
          <a:p>
            <a:pPr lvl="3"/>
            <a:r>
              <a:rPr err="1">
                <a:sym typeface="+mn-ea"/>
              </a:rPr>
              <a:t>第四级</a:t>
            </a:r>
          </a:p>
          <a:p>
            <a:pPr lvl="4"/>
            <a:r>
              <a:rPr err="1">
                <a:sym typeface="+mn-ea"/>
              </a:rPr>
              <a:t>第五级</a:t>
            </a: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 err="1">
                <a:sym typeface="+mn-ea"/>
              </a:rPr>
              <a:t>第二级</a:t>
            </a:r>
          </a:p>
          <a:p>
            <a:pPr lvl="2"/>
            <a:r>
              <a:rPr err="1">
                <a:sym typeface="+mn-ea"/>
              </a:rPr>
              <a:t>第三级</a:t>
            </a:r>
          </a:p>
          <a:p>
            <a:pPr lvl="3"/>
            <a:r>
              <a:rPr err="1">
                <a:sym typeface="+mn-ea"/>
              </a:rPr>
              <a:t>第四级</a:t>
            </a:r>
          </a:p>
          <a:p>
            <a:pPr lvl="4"/>
            <a:r>
              <a:rPr err="1">
                <a:sym typeface="+mn-ea"/>
              </a:rPr>
              <a:t>第五级</a:t>
            </a: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 err="1">
                <a:sym typeface="+mn-ea"/>
              </a:rPr>
              <a:t>第二级</a:t>
            </a:r>
          </a:p>
          <a:p>
            <a:pPr lvl="2"/>
            <a:r>
              <a:rPr err="1">
                <a:sym typeface="+mn-ea"/>
              </a:rPr>
              <a:t>第三级</a:t>
            </a:r>
          </a:p>
          <a:p>
            <a:pPr lvl="3"/>
            <a:r>
              <a:rPr err="1">
                <a:sym typeface="+mn-ea"/>
              </a:rPr>
              <a:t>第四级</a:t>
            </a:r>
          </a:p>
          <a:p>
            <a:pPr lvl="4"/>
            <a:r>
              <a:rPr err="1">
                <a:sym typeface="+mn-ea"/>
              </a:rPr>
              <a:t>第五级</a:t>
            </a: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 err="1">
                <a:sym typeface="+mn-ea"/>
              </a:rPr>
              <a:t>第二级</a:t>
            </a:r>
          </a:p>
          <a:p>
            <a:pPr lvl="2"/>
            <a:r>
              <a:rPr err="1">
                <a:sym typeface="+mn-ea"/>
              </a:rPr>
              <a:t>第三级</a:t>
            </a:r>
          </a:p>
          <a:p>
            <a:pPr lvl="3"/>
            <a:r>
              <a:rPr err="1">
                <a:sym typeface="+mn-ea"/>
              </a:rPr>
              <a:t>第四级</a:t>
            </a:r>
          </a:p>
          <a:p>
            <a:pPr lvl="4"/>
            <a:r>
              <a:rPr err="1">
                <a:sym typeface="+mn-ea"/>
              </a:rPr>
              <a:t>第五级</a:t>
            </a: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9787" r:id="rId2"/>
    <p:sldLayoutId id="2147489788" r:id="rId3"/>
    <p:sldLayoutId id="2147489789" r:id="rId4"/>
    <p:sldLayoutId id="2147489790" r:id="rId5"/>
    <p:sldLayoutId id="2147489791" r:id="rId6"/>
    <p:sldLayoutId id="2147489792" r:id="rId7"/>
    <p:sldLayoutId id="2147489793" r:id="rId8"/>
    <p:sldLayoutId id="2147489794" r:id="rId9"/>
    <p:sldLayoutId id="2147489795" r:id="rId10"/>
    <p:sldLayoutId id="214748979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5.xml" /><Relationship Id="rId21" Type="http://schemas.openxmlformats.org/officeDocument/2006/relationships/tags" Target="../tags/tag106.xml" /><Relationship Id="rId22" Type="http://schemas.openxmlformats.org/officeDocument/2006/relationships/tags" Target="../tags/tag10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tags" Target="../tags/tag141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tags" Target="../tags/tag145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14" Type="http://schemas.openxmlformats.org/officeDocument/2006/relationships/tags" Target="../tags/tag189.xml" /><Relationship Id="rId15" Type="http://schemas.openxmlformats.org/officeDocument/2006/relationships/tags" Target="../tags/tag190.xml" /><Relationship Id="rId16" Type="http://schemas.openxmlformats.org/officeDocument/2006/relationships/tags" Target="../tags/tag191.xml" /><Relationship Id="rId17" Type="http://schemas.openxmlformats.org/officeDocument/2006/relationships/tags" Target="../tags/tag192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tags" Target="../tags/tag207.xml" /><Relationship Id="rId14" Type="http://schemas.openxmlformats.org/officeDocument/2006/relationships/tags" Target="../tags/tag208.xml" /><Relationship Id="rId15" Type="http://schemas.openxmlformats.org/officeDocument/2006/relationships/tags" Target="../tags/tag209.xml" /><Relationship Id="rId16" Type="http://schemas.openxmlformats.org/officeDocument/2006/relationships/tags" Target="../tags/tag210.xml" /><Relationship Id="rId17" Type="http://schemas.openxmlformats.org/officeDocument/2006/relationships/tags" Target="../tags/tag211.xml" /><Relationship Id="rId18" Type="http://schemas.openxmlformats.org/officeDocument/2006/relationships/tags" Target="../tags/tag212.xml" /><Relationship Id="rId19" Type="http://schemas.openxmlformats.org/officeDocument/2006/relationships/tags" Target="../tags/tag213.xml" /><Relationship Id="rId2" Type="http://schemas.openxmlformats.org/officeDocument/2006/relationships/tags" Target="../tags/tag196.xml" /><Relationship Id="rId20" Type="http://schemas.openxmlformats.org/officeDocument/2006/relationships/tags" Target="../tags/tag214.xml" /><Relationship Id="rId21" Type="http://schemas.openxmlformats.org/officeDocument/2006/relationships/tags" Target="../tags/tag215.xml" /><Relationship Id="rId22" Type="http://schemas.openxmlformats.org/officeDocument/2006/relationships/tags" Target="../tags/tag216.xml" /><Relationship Id="rId23" Type="http://schemas.openxmlformats.org/officeDocument/2006/relationships/tags" Target="../tags/tag217.xml" /><Relationship Id="rId24" Type="http://schemas.openxmlformats.org/officeDocument/2006/relationships/tags" Target="../tags/tag218.xml" /><Relationship Id="rId25" Type="http://schemas.openxmlformats.org/officeDocument/2006/relationships/tags" Target="../tags/tag219.xml" /><Relationship Id="rId26" Type="http://schemas.openxmlformats.org/officeDocument/2006/relationships/tags" Target="../tags/tag220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1.xml" /><Relationship Id="rId11" Type="http://schemas.openxmlformats.org/officeDocument/2006/relationships/tags" Target="../tags/tag242.xml" /><Relationship Id="rId12" Type="http://schemas.openxmlformats.org/officeDocument/2006/relationships/tags" Target="../tags/tag243.xml" /><Relationship Id="rId13" Type="http://schemas.openxmlformats.org/officeDocument/2006/relationships/tags" Target="../tags/tag244.xml" /><Relationship Id="rId2" Type="http://schemas.openxmlformats.org/officeDocument/2006/relationships/tags" Target="../tags/tag233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tags" Target="../tags/tag236.xml" /><Relationship Id="rId6" Type="http://schemas.openxmlformats.org/officeDocument/2006/relationships/tags" Target="../tags/tag237.xml" /><Relationship Id="rId7" Type="http://schemas.openxmlformats.org/officeDocument/2006/relationships/tags" Target="../tags/tag238.xml" /><Relationship Id="rId8" Type="http://schemas.openxmlformats.org/officeDocument/2006/relationships/tags" Target="../tags/tag239.xml" /><Relationship Id="rId9" Type="http://schemas.openxmlformats.org/officeDocument/2006/relationships/tags" Target="../tags/tag24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5142042312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PVC制品项目可行性研究报告</a:t>
            </a:r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739691" y="1844664"/>
            <a:ext cx="549021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3462902" y="2562731"/>
            <a:ext cx="535368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4264218" y="3259843"/>
            <a:ext cx="504761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294380" y="123825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4018280" y="1265555"/>
            <a:ext cx="715073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3785870" y="196088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591050" y="1988185"/>
            <a:ext cx="657860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项目背景与目的</a:t>
            </a: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4368165" y="263969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5163185" y="2672080"/>
            <a:ext cx="600583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市场需求与前景</a:t>
            </a:r>
          </a:p>
        </p:txBody>
      </p:sp>
      <p:cxnSp>
        <p:nvCxnSpPr>
          <p:cNvPr id="3145753" name="直接连接符 9"/>
          <p:cNvCxnSpPr/>
          <p:nvPr>
            <p:custDataLst>
              <p:tags r:id="rId14"/>
            </p:custDataLst>
          </p:nvPr>
        </p:nvCxnSpPr>
        <p:spPr>
          <a:xfrm>
            <a:off x="4432601" y="4007474"/>
            <a:ext cx="548132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15"/>
            </p:custDataLst>
          </p:nvPr>
        </p:nvCxnSpPr>
        <p:spPr>
          <a:xfrm>
            <a:off x="5155812" y="4725541"/>
            <a:ext cx="533717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6"/>
            </p:custDataLst>
          </p:nvPr>
        </p:nvSpPr>
        <p:spPr>
          <a:xfrm>
            <a:off x="4942840" y="336550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</a:p>
        </p:txBody>
      </p:sp>
      <p:sp>
        <p:nvSpPr>
          <p:cNvPr id="1048810" name="标题"/>
          <p:cNvSpPr txBox="1"/>
          <p:nvPr>
            <p:custDataLst>
              <p:tags r:id="rId17"/>
            </p:custDataLst>
          </p:nvPr>
        </p:nvSpPr>
        <p:spPr>
          <a:xfrm>
            <a:off x="5666740" y="3392805"/>
            <a:ext cx="550291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技术方案与设备选型</a:t>
            </a:r>
          </a:p>
        </p:txBody>
      </p:sp>
      <p:sp>
        <p:nvSpPr>
          <p:cNvPr id="1048812" name="序号"/>
          <p:cNvSpPr txBox="1"/>
          <p:nvPr>
            <p:custDataLst>
              <p:tags r:id="rId18"/>
            </p:custDataLst>
          </p:nvPr>
        </p:nvSpPr>
        <p:spPr>
          <a:xfrm>
            <a:off x="5478780" y="412369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</a:p>
        </p:txBody>
      </p:sp>
      <p:sp>
        <p:nvSpPr>
          <p:cNvPr id="1048814" name="标题"/>
          <p:cNvSpPr txBox="1"/>
          <p:nvPr>
            <p:custDataLst>
              <p:tags r:id="rId19"/>
            </p:custDataLst>
          </p:nvPr>
        </p:nvSpPr>
        <p:spPr>
          <a:xfrm>
            <a:off x="6283960" y="4150995"/>
            <a:ext cx="488632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生产工艺与质量保障</a:t>
            </a:r>
          </a:p>
        </p:txBody>
      </p:sp>
      <p:sp>
        <p:nvSpPr>
          <p:cNvPr id="1048816" name="序号"/>
          <p:cNvSpPr txBox="1"/>
          <p:nvPr>
            <p:custDataLst>
              <p:tags r:id="rId20"/>
            </p:custDataLst>
          </p:nvPr>
        </p:nvSpPr>
        <p:spPr>
          <a:xfrm>
            <a:off x="6061075" y="480250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</a:p>
        </p:txBody>
      </p:sp>
      <p:sp>
        <p:nvSpPr>
          <p:cNvPr id="1048818" name="标题"/>
          <p:cNvSpPr txBox="1"/>
          <p:nvPr>
            <p:custDataLst>
              <p:tags r:id="rId21"/>
            </p:custDataLst>
          </p:nvPr>
        </p:nvSpPr>
        <p:spPr>
          <a:xfrm>
            <a:off x="6856095" y="4834890"/>
            <a:ext cx="431355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投资估算与经济效益分析</a:t>
            </a:r>
          </a:p>
        </p:txBody>
      </p: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添加章节标题</a:t>
            </a:r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项目背景与目的</a:t>
            </a:r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项目背景介绍</a:t>
            </a:r>
          </a:p>
        </p:txBody>
      </p:sp>
      <p:sp>
        <p:nvSpPr>
          <p:cNvPr id="1048958" name="弧形 58"/>
          <p:cNvSpPr/>
          <p:nvPr>
            <p:custDataLst>
              <p:tags r:id="rId2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0" name="弧形 57"/>
          <p:cNvSpPr/>
          <p:nvPr>
            <p:custDataLst>
              <p:tags r:id="rId3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2" name="椭圆 22"/>
          <p:cNvSpPr/>
          <p:nvPr>
            <p:custDataLst>
              <p:tags r:id="rId4"/>
            </p:custDataLst>
          </p:nvPr>
        </p:nvSpPr>
        <p:spPr>
          <a:xfrm>
            <a:off x="8448679" y="2381770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4" name="椭圆 23"/>
          <p:cNvSpPr/>
          <p:nvPr>
            <p:custDataLst>
              <p:tags r:id="rId5"/>
            </p:custDataLst>
          </p:nvPr>
        </p:nvSpPr>
        <p:spPr>
          <a:xfrm>
            <a:off x="8834838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正文"/>
          <p:cNvSpPr txBox="1"/>
          <p:nvPr>
            <p:custDataLst>
              <p:tags r:id="rId6"/>
            </p:custDataLst>
          </p:nvPr>
        </p:nvSpPr>
        <p:spPr>
          <a:xfrm>
            <a:off x="8901385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相关政策法规对项目的影响</a:t>
            </a:r>
          </a:p>
        </p:txBody>
      </p:sp>
      <p:sp>
        <p:nvSpPr>
          <p:cNvPr id="1048968" name="椭圆 24"/>
          <p:cNvSpPr/>
          <p:nvPr>
            <p:custDataLst>
              <p:tags r:id="rId7"/>
            </p:custDataLst>
          </p:nvPr>
        </p:nvSpPr>
        <p:spPr>
          <a:xfrm>
            <a:off x="6016437" y="2381770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0" name="椭圆 25"/>
          <p:cNvSpPr/>
          <p:nvPr>
            <p:custDataLst>
              <p:tags r:id="rId8"/>
            </p:custDataLst>
          </p:nvPr>
        </p:nvSpPr>
        <p:spPr>
          <a:xfrm>
            <a:off x="6401659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正文"/>
          <p:cNvSpPr txBox="1"/>
          <p:nvPr>
            <p:custDataLst>
              <p:tags r:id="rId9"/>
            </p:custDataLst>
          </p:nvPr>
        </p:nvSpPr>
        <p:spPr>
          <a:xfrm>
            <a:off x="6469143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项目所在地区或行业的情况</a:t>
            </a:r>
          </a:p>
        </p:txBody>
      </p:sp>
      <p:sp>
        <p:nvSpPr>
          <p:cNvPr id="1048974" name="椭圆 7"/>
          <p:cNvSpPr/>
          <p:nvPr>
            <p:custDataLst>
              <p:tags r:id="rId10"/>
            </p:custDataLst>
          </p:nvPr>
        </p:nvSpPr>
        <p:spPr>
          <a:xfrm>
            <a:off x="3584195" y="2381770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6" name="椭圆 9"/>
          <p:cNvSpPr/>
          <p:nvPr>
            <p:custDataLst>
              <p:tags r:id="rId11"/>
            </p:custDataLst>
          </p:nvPr>
        </p:nvSpPr>
        <p:spPr>
          <a:xfrm>
            <a:off x="3969417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正文"/>
          <p:cNvSpPr txBox="1"/>
          <p:nvPr>
            <p:custDataLst>
              <p:tags r:id="rId12"/>
            </p:custDataLst>
          </p:nvPr>
        </p:nvSpPr>
        <p:spPr>
          <a:xfrm>
            <a:off x="4036901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项目提出的背景和原因</a:t>
            </a:r>
          </a:p>
        </p:txBody>
      </p:sp>
      <p:sp>
        <p:nvSpPr>
          <p:cNvPr id="1048980" name="椭圆 5"/>
          <p:cNvSpPr/>
          <p:nvPr>
            <p:custDataLst>
              <p:tags r:id="rId13"/>
            </p:custDataLst>
          </p:nvPr>
        </p:nvSpPr>
        <p:spPr>
          <a:xfrm>
            <a:off x="875455" y="2381770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椭圆 4"/>
          <p:cNvSpPr/>
          <p:nvPr>
            <p:custDataLst>
              <p:tags r:id="rId14"/>
            </p:custDataLst>
          </p:nvPr>
        </p:nvSpPr>
        <p:spPr>
          <a:xfrm>
            <a:off x="1260677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正文"/>
          <p:cNvSpPr txBox="1"/>
          <p:nvPr>
            <p:custDataLst>
              <p:tags r:id="rId15"/>
            </p:custDataLst>
          </p:nvPr>
        </p:nvSpPr>
        <p:spPr>
          <a:xfrm>
            <a:off x="1328161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PVC制品行业现状及发展趋势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0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项目目的和意义</a:t>
            </a:r>
          </a:p>
        </p:txBody>
      </p:sp>
      <p:sp>
        <p:nvSpPr>
          <p:cNvPr id="1049020" name="弧形 58"/>
          <p:cNvSpPr/>
          <p:nvPr>
            <p:custDataLst>
              <p:tags r:id="rId2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弧形 57"/>
          <p:cNvSpPr/>
          <p:nvPr>
            <p:custDataLst>
              <p:tags r:id="rId3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椭圆 22"/>
          <p:cNvSpPr/>
          <p:nvPr>
            <p:custDataLst>
              <p:tags r:id="rId4"/>
            </p:custDataLst>
          </p:nvPr>
        </p:nvSpPr>
        <p:spPr>
          <a:xfrm>
            <a:off x="8448679" y="2381770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椭圆 23"/>
          <p:cNvSpPr/>
          <p:nvPr>
            <p:custDataLst>
              <p:tags r:id="rId5"/>
            </p:custDataLst>
          </p:nvPr>
        </p:nvSpPr>
        <p:spPr>
          <a:xfrm>
            <a:off x="8834838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正文"/>
          <p:cNvSpPr txBox="1"/>
          <p:nvPr>
            <p:custDataLst>
              <p:tags r:id="rId6"/>
            </p:custDataLst>
          </p:nvPr>
        </p:nvSpPr>
        <p:spPr>
          <a:xfrm>
            <a:off x="8901385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满足市场需求，促进经济发展</a:t>
            </a:r>
          </a:p>
        </p:txBody>
      </p:sp>
      <p:sp>
        <p:nvSpPr>
          <p:cNvPr id="1049030" name="椭圆 24"/>
          <p:cNvSpPr/>
          <p:nvPr>
            <p:custDataLst>
              <p:tags r:id="rId7"/>
            </p:custDataLst>
          </p:nvPr>
        </p:nvSpPr>
        <p:spPr>
          <a:xfrm>
            <a:off x="6016437" y="2381770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椭圆 25"/>
          <p:cNvSpPr/>
          <p:nvPr>
            <p:custDataLst>
              <p:tags r:id="rId8"/>
            </p:custDataLst>
          </p:nvPr>
        </p:nvSpPr>
        <p:spPr>
          <a:xfrm>
            <a:off x="6401659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正文"/>
          <p:cNvSpPr txBox="1"/>
          <p:nvPr>
            <p:custDataLst>
              <p:tags r:id="rId9"/>
            </p:custDataLst>
          </p:nvPr>
        </p:nvSpPr>
        <p:spPr>
          <a:xfrm>
            <a:off x="6469143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推动PVC制品行业的发展和技术进步</a:t>
            </a:r>
          </a:p>
        </p:txBody>
      </p:sp>
      <p:sp>
        <p:nvSpPr>
          <p:cNvPr id="1049036" name="椭圆 7"/>
          <p:cNvSpPr/>
          <p:nvPr>
            <p:custDataLst>
              <p:tags r:id="rId10"/>
            </p:custDataLst>
          </p:nvPr>
        </p:nvSpPr>
        <p:spPr>
          <a:xfrm>
            <a:off x="3584195" y="2381770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椭圆 9"/>
          <p:cNvSpPr/>
          <p:nvPr>
            <p:custDataLst>
              <p:tags r:id="rId11"/>
            </p:custDataLst>
          </p:nvPr>
        </p:nvSpPr>
        <p:spPr>
          <a:xfrm>
            <a:off x="3969417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正文"/>
          <p:cNvSpPr txBox="1"/>
          <p:nvPr>
            <p:custDataLst>
              <p:tags r:id="rId12"/>
            </p:custDataLst>
          </p:nvPr>
        </p:nvSpPr>
        <p:spPr>
          <a:xfrm>
            <a:off x="4036901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降低生产成本，提高市场竞争力</a:t>
            </a:r>
          </a:p>
        </p:txBody>
      </p:sp>
      <p:sp>
        <p:nvSpPr>
          <p:cNvPr id="1049042" name="椭圆 5"/>
          <p:cNvSpPr/>
          <p:nvPr>
            <p:custDataLst>
              <p:tags r:id="rId13"/>
            </p:custDataLst>
          </p:nvPr>
        </p:nvSpPr>
        <p:spPr>
          <a:xfrm>
            <a:off x="875455" y="2381770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椭圆 4"/>
          <p:cNvSpPr/>
          <p:nvPr>
            <p:custDataLst>
              <p:tags r:id="rId14"/>
            </p:custDataLst>
          </p:nvPr>
        </p:nvSpPr>
        <p:spPr>
          <a:xfrm>
            <a:off x="1260677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正文"/>
          <p:cNvSpPr txBox="1"/>
          <p:nvPr>
            <p:custDataLst>
              <p:tags r:id="rId15"/>
            </p:custDataLst>
          </p:nvPr>
        </p:nvSpPr>
        <p:spPr>
          <a:xfrm>
            <a:off x="1328161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提高PVC制品的生产效率和质量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080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市场需求与前景</a:t>
            </a:r>
          </a:p>
        </p:txBody>
      </p:sp>
      <p:sp>
        <p:nvSpPr>
          <p:cNvPr id="104908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03</a:t>
            </a:r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1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PVC制品市场需求分析</a:t>
            </a:r>
          </a:p>
        </p:txBody>
      </p:sp>
      <p:sp>
        <p:nvSpPr>
          <p:cNvPr id="104914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8"/>
          <p:cNvSpPr/>
          <p:nvPr>
            <p:custDataLst>
              <p:tags r:id="rId4"/>
            </p:custDataLst>
          </p:nvPr>
        </p:nvSpPr>
        <p:spPr>
          <a:xfrm>
            <a:off x="6439191" y="2400862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761320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4"/>
          <p:cNvSpPr/>
          <p:nvPr>
            <p:custDataLst>
              <p:tags r:id="rId8"/>
            </p:custDataLst>
          </p:nvPr>
        </p:nvSpPr>
        <p:spPr>
          <a:xfrm>
            <a:off x="736495" y="2400862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761320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110255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建筑行业需求：PVC管、门窗、墙纸等</a:t>
            </a:r>
          </a:p>
        </p:txBody>
      </p:sp>
      <p:sp>
        <p:nvSpPr>
          <p:cNvPr id="1049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110255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汽车行业需求：汽车零部件、内饰等</a:t>
            </a:r>
          </a:p>
        </p:txBody>
      </p:sp>
      <p:sp>
        <p:nvSpPr>
          <p:cNvPr id="104916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1"/>
          <p:cNvSpPr/>
          <p:nvPr>
            <p:custDataLst>
              <p:tags r:id="rId14"/>
            </p:custDataLst>
          </p:nvPr>
        </p:nvSpPr>
        <p:spPr>
          <a:xfrm>
            <a:off x="3661217" y="2413038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74777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25"/>
          <p:cNvSpPr/>
          <p:nvPr>
            <p:custDataLst>
              <p:tags r:id="rId18"/>
            </p:custDataLst>
          </p:nvPr>
        </p:nvSpPr>
        <p:spPr>
          <a:xfrm>
            <a:off x="9216523" y="2438030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99769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147423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其他行业需求：医疗器械、食品包装等</a:t>
            </a: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122431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家电行业需求：冰箱、洗衣机、空调等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行业发展趋势预测</a:t>
            </a:r>
          </a:p>
        </p:txBody>
      </p:sp>
      <p:sp>
        <p:nvSpPr>
          <p:cNvPr id="104922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06536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5082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环保要求日益提高，有利于PVC制品行业发展</a:t>
            </a:r>
          </a:p>
        </p:txBody>
      </p:sp>
      <p:sp>
        <p:nvSpPr>
          <p:cNvPr id="1049224" name="矩形 42"/>
          <p:cNvSpPr/>
          <p:nvPr>
            <p:custDataLst>
              <p:tags r:id="rId4"/>
            </p:custDataLst>
          </p:nvPr>
        </p:nvSpPr>
        <p:spPr>
          <a:xfrm>
            <a:off x="1482832" y="2811361"/>
            <a:ext cx="1729282" cy="12246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6" name="任意多边形 18"/>
          <p:cNvSpPr/>
          <p:nvPr>
            <p:custDataLst>
              <p:tags r:id="rId5"/>
            </p:custDataLst>
          </p:nvPr>
        </p:nvSpPr>
        <p:spPr>
          <a:xfrm rot="5400000">
            <a:off x="4203697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4733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市场需求持续增长，前景广阔</a:t>
            </a:r>
          </a:p>
        </p:txBody>
      </p:sp>
      <p:sp>
        <p:nvSpPr>
          <p:cNvPr id="1049230" name="矩形 43"/>
          <p:cNvSpPr/>
          <p:nvPr>
            <p:custDataLst>
              <p:tags r:id="rId7"/>
            </p:custDataLst>
          </p:nvPr>
        </p:nvSpPr>
        <p:spPr>
          <a:xfrm>
            <a:off x="3979993" y="2811361"/>
            <a:ext cx="1729282" cy="12246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449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新产品开发与技术创新成为行业发展趋势</a:t>
            </a:r>
          </a:p>
        </p:txBody>
      </p:sp>
      <p:sp>
        <p:nvSpPr>
          <p:cNvPr id="1049236" name="矩形 44"/>
          <p:cNvSpPr/>
          <p:nvPr>
            <p:custDataLst>
              <p:tags r:id="rId10"/>
            </p:custDataLst>
          </p:nvPr>
        </p:nvSpPr>
        <p:spPr>
          <a:xfrm>
            <a:off x="6475853" y="2811361"/>
            <a:ext cx="1729282" cy="12246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4100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行业整合与规范化发展是未来趋势</a:t>
            </a:r>
          </a:p>
        </p:txBody>
      </p:sp>
      <p:sp>
        <p:nvSpPr>
          <p:cNvPr id="1049242" name="矩形 45"/>
          <p:cNvSpPr/>
          <p:nvPr>
            <p:custDataLst>
              <p:tags r:id="rId13"/>
            </p:custDataLst>
          </p:nvPr>
        </p:nvSpPr>
        <p:spPr>
          <a:xfrm>
            <a:off x="8973014" y="2811361"/>
            <a:ext cx="1729282" cy="12246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项目产品市场前景评估</a:t>
            </a:r>
          </a:p>
        </p:txBody>
      </p:sp>
      <p:sp>
        <p:nvSpPr>
          <p:cNvPr id="1049278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0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2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4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行业发展趋势：分析项目产品所在行业的发展趋势，包括政策环境、技术进步、市场变化等方面的因素。</a:t>
            </a:r>
          </a:p>
        </p:txBody>
      </p:sp>
      <p:sp>
        <p:nvSpPr>
          <p:cNvPr id="1049286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8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0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2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市场需求分析：对项目产品的市场需求进行深入调研，包括目标客户群体、市场规模、市场增长率等方面的数据。</a:t>
            </a:r>
          </a:p>
        </p:txBody>
      </p:sp>
      <p:sp>
        <p:nvSpPr>
          <p:cNvPr id="1049294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6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8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竞争状况分析：对项目产品在市场上的竞争情况进行评估，包括竞争对手、产品差异化、市场份额等方面的分析。</a:t>
            </a:r>
          </a:p>
        </p:txBody>
      </p:sp>
      <p:sp>
        <p:nvSpPr>
          <p:cNvPr id="1049302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4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6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8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市场前景预测：基于市场需求、竞争状况和行业发展趋势的分析，对项目产品的市场前景进行预测，包括未来市场规模、市场增长率、市场份额等方面的预测。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342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技术方案与设备选型</a:t>
            </a:r>
          </a:p>
        </p:txBody>
      </p:sp>
      <p:sp>
        <p:nvSpPr>
          <p:cNvPr id="104934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04</a:t>
            </a:r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4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技术方案设计及说明</a:t>
            </a:r>
          </a:p>
        </p:txBody>
      </p:sp>
      <p:sp>
        <p:nvSpPr>
          <p:cNvPr id="1049408" name="任意多边形 10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608330" y="1460584"/>
            <a:ext cx="10968990" cy="8136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x"/>
              </a:cxn>
              <a:cxn ang="cd4">
                <a:pos x="hc" y="b"/>
              </a:cxn>
              <a:cxn ang="cd4">
                <a:pos x="wd2" y="idx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10" name="任意多边形 20"/>
          <p:cNvSpPr/>
          <p:nvPr>
            <p:custDataLst>
              <p:tags r:id="rId3"/>
            </p:custDataLst>
          </p:nvPr>
        </p:nvSpPr>
        <p:spPr>
          <a:xfrm>
            <a:off x="691534" y="1525369"/>
            <a:ext cx="10802582" cy="68405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x"/>
              </a:cxn>
              <a:cxn ang="cd4">
                <a:pos x="hc" y="b"/>
              </a:cxn>
              <a:cxn ang="cd4">
                <a:pos x="wd2" y="idx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815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939598" y="1722900"/>
            <a:ext cx="0" cy="288357"/>
          </a:xfrm>
          <a:prstGeom prst="line">
            <a:avLst/>
          </a:prstGeom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12" name="正文"/>
          <p:cNvSpPr txBox="1"/>
          <p:nvPr>
            <p:custDataLst>
              <p:tags r:id="rId5"/>
            </p:custDataLst>
          </p:nvPr>
        </p:nvSpPr>
        <p:spPr>
          <a:xfrm>
            <a:off x="2165711" y="1536166"/>
            <a:ext cx="9169618" cy="67770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技术方案概述：简要介绍技术方案的主要内容、目标、范围等。</a:t>
            </a:r>
          </a:p>
        </p:txBody>
      </p:sp>
      <p:sp>
        <p:nvSpPr>
          <p:cNvPr id="1049414" name="矩形 24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920822" y="1532355"/>
            <a:ext cx="900003" cy="67770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</a:p>
        </p:txBody>
      </p:sp>
      <p:sp>
        <p:nvSpPr>
          <p:cNvPr id="1049416" name="任意多边形 27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608330" y="2447602"/>
            <a:ext cx="10968990" cy="8136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x"/>
              </a:cxn>
              <a:cxn ang="cd4">
                <a:pos x="hc" y="b"/>
              </a:cxn>
              <a:cxn ang="cd4">
                <a:pos x="wd2" y="idx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18" name="任意多边形 28"/>
          <p:cNvSpPr/>
          <p:nvPr>
            <p:custDataLst>
              <p:tags r:id="rId8"/>
            </p:custDataLst>
          </p:nvPr>
        </p:nvSpPr>
        <p:spPr>
          <a:xfrm>
            <a:off x="691534" y="2512387"/>
            <a:ext cx="10802582" cy="68405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x"/>
              </a:cxn>
              <a:cxn ang="cd4">
                <a:pos x="hc" y="b"/>
              </a:cxn>
              <a:cxn ang="cd4">
                <a:pos x="wd2" y="idx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817" name="直接连接符 29"/>
          <p:cNvCxnSpPr/>
          <p:nvPr>
            <p:custDataLst>
              <p:tags r:id="rId9"/>
            </p:custDataLst>
          </p:nvPr>
        </p:nvCxnSpPr>
        <p:spPr>
          <a:xfrm flipH="1">
            <a:off x="1939598" y="2709918"/>
            <a:ext cx="0" cy="288357"/>
          </a:xfrm>
          <a:prstGeom prst="line">
            <a:avLst/>
          </a:prstGeom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20" name="正文"/>
          <p:cNvSpPr txBox="1"/>
          <p:nvPr>
            <p:custDataLst>
              <p:tags r:id="rId10"/>
            </p:custDataLst>
          </p:nvPr>
        </p:nvSpPr>
        <p:spPr>
          <a:xfrm>
            <a:off x="2165711" y="2523185"/>
            <a:ext cx="9169618" cy="67770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技术方案设计：详细阐述技术方案的设计思路、方法、技术路线等。</a:t>
            </a:r>
          </a:p>
        </p:txBody>
      </p:sp>
      <p:sp>
        <p:nvSpPr>
          <p:cNvPr id="1049422" name="矩形 31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920822" y="2519374"/>
            <a:ext cx="900003" cy="67770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</a:p>
        </p:txBody>
      </p:sp>
      <p:sp>
        <p:nvSpPr>
          <p:cNvPr id="1049424" name="任意多边形 3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608330" y="3434621"/>
            <a:ext cx="10968990" cy="8136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x"/>
              </a:cxn>
              <a:cxn ang="cd4">
                <a:pos x="hc" y="b"/>
              </a:cxn>
              <a:cxn ang="cd4">
                <a:pos x="wd2" y="idx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26" name="任意多边形 34"/>
          <p:cNvSpPr/>
          <p:nvPr>
            <p:custDataLst>
              <p:tags r:id="rId13"/>
            </p:custDataLst>
          </p:nvPr>
        </p:nvSpPr>
        <p:spPr>
          <a:xfrm>
            <a:off x="691534" y="3499406"/>
            <a:ext cx="10802582" cy="68405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x"/>
              </a:cxn>
              <a:cxn ang="cd4">
                <a:pos x="hc" y="b"/>
              </a:cxn>
              <a:cxn ang="cd4">
                <a:pos x="wd2" y="idx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819" name="直接连接符 36"/>
          <p:cNvCxnSpPr/>
          <p:nvPr>
            <p:custDataLst>
              <p:tags r:id="rId14"/>
            </p:custDataLst>
          </p:nvPr>
        </p:nvCxnSpPr>
        <p:spPr>
          <a:xfrm flipH="1">
            <a:off x="1939598" y="3696937"/>
            <a:ext cx="0" cy="288357"/>
          </a:xfrm>
          <a:prstGeom prst="line">
            <a:avLst/>
          </a:prstGeom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28" name="正文"/>
          <p:cNvSpPr txBox="1"/>
          <p:nvPr>
            <p:custDataLst>
              <p:tags r:id="rId15"/>
            </p:custDataLst>
          </p:nvPr>
        </p:nvSpPr>
        <p:spPr>
          <a:xfrm>
            <a:off x="2165711" y="3510203"/>
            <a:ext cx="9169618" cy="67770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技术方案可行性分析：对技术方案的可行性进行评估，包括技术成熟度、经济性、安全性等方面。</a:t>
            </a:r>
          </a:p>
        </p:txBody>
      </p:sp>
      <p:sp>
        <p:nvSpPr>
          <p:cNvPr id="1049430" name="矩形 38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920822" y="3506393"/>
            <a:ext cx="900003" cy="67770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</a:p>
        </p:txBody>
      </p:sp>
      <p:sp>
        <p:nvSpPr>
          <p:cNvPr id="1049432" name="任意多边形 63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>
            <a:off x="608330" y="4421639"/>
            <a:ext cx="10968990" cy="8136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x"/>
              </a:cxn>
              <a:cxn ang="cd4">
                <a:pos x="hc" y="b"/>
              </a:cxn>
              <a:cxn ang="cd4">
                <a:pos x="wd2" y="idx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34" name="任意多边形 64"/>
          <p:cNvSpPr/>
          <p:nvPr>
            <p:custDataLst>
              <p:tags r:id="rId18"/>
            </p:custDataLst>
          </p:nvPr>
        </p:nvSpPr>
        <p:spPr>
          <a:xfrm>
            <a:off x="691534" y="4486424"/>
            <a:ext cx="10802582" cy="68405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x"/>
              </a:cxn>
              <a:cxn ang="cd4">
                <a:pos x="hc" y="b"/>
              </a:cxn>
              <a:cxn ang="cd4">
                <a:pos x="wd2" y="idx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821" name="直接连接符 65"/>
          <p:cNvCxnSpPr/>
          <p:nvPr>
            <p:custDataLst>
              <p:tags r:id="rId19"/>
            </p:custDataLst>
          </p:nvPr>
        </p:nvCxnSpPr>
        <p:spPr>
          <a:xfrm flipH="1">
            <a:off x="1939598" y="4683955"/>
            <a:ext cx="0" cy="288357"/>
          </a:xfrm>
          <a:prstGeom prst="line">
            <a:avLst/>
          </a:prstGeom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36" name="正文"/>
          <p:cNvSpPr txBox="1"/>
          <p:nvPr>
            <p:custDataLst>
              <p:tags r:id="rId20"/>
            </p:custDataLst>
          </p:nvPr>
        </p:nvSpPr>
        <p:spPr>
          <a:xfrm>
            <a:off x="2165711" y="4497222"/>
            <a:ext cx="9169618" cy="67770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技术方案实施计划：明确技术方案的实施步骤、时间表、人员分工等。</a:t>
            </a:r>
          </a:p>
        </p:txBody>
      </p:sp>
      <p:sp>
        <p:nvSpPr>
          <p:cNvPr id="1049438" name="矩形 67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920822" y="4493411"/>
            <a:ext cx="900003" cy="67770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</a:p>
        </p:txBody>
      </p:sp>
      <p:sp>
        <p:nvSpPr>
          <p:cNvPr id="1049440" name="任意多边形 69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608330" y="5408658"/>
            <a:ext cx="10968990" cy="8136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x"/>
              </a:cxn>
              <a:cxn ang="cd4">
                <a:pos x="hc" y="b"/>
              </a:cxn>
              <a:cxn ang="cd4">
                <a:pos x="wd2" y="idx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42" name="任意多边形 70"/>
          <p:cNvSpPr/>
          <p:nvPr>
            <p:custDataLst>
              <p:tags r:id="rId23"/>
            </p:custDataLst>
          </p:nvPr>
        </p:nvSpPr>
        <p:spPr>
          <a:xfrm>
            <a:off x="691534" y="5473443"/>
            <a:ext cx="10802582" cy="68405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x"/>
              </a:cxn>
              <a:cxn ang="cd4">
                <a:pos x="hc" y="b"/>
              </a:cxn>
              <a:cxn ang="cd4">
                <a:pos x="wd2" y="idx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823" name="直接连接符 71"/>
          <p:cNvCxnSpPr/>
          <p:nvPr>
            <p:custDataLst>
              <p:tags r:id="rId24"/>
            </p:custDataLst>
          </p:nvPr>
        </p:nvCxnSpPr>
        <p:spPr>
          <a:xfrm flipH="1">
            <a:off x="1939598" y="5670974"/>
            <a:ext cx="0" cy="288357"/>
          </a:xfrm>
          <a:prstGeom prst="line">
            <a:avLst/>
          </a:prstGeom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44" name="正文"/>
          <p:cNvSpPr txBox="1"/>
          <p:nvPr>
            <p:custDataLst>
              <p:tags r:id="rId25"/>
            </p:custDataLst>
          </p:nvPr>
        </p:nvSpPr>
        <p:spPr>
          <a:xfrm>
            <a:off x="2165711" y="5484241"/>
            <a:ext cx="9169618" cy="67770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技术方案风险评估与对策：对技术方案可能存在的风险进行评估，并提出相应的对策和措施。</a:t>
            </a:r>
          </a:p>
        </p:txBody>
      </p:sp>
      <p:sp>
        <p:nvSpPr>
          <p:cNvPr id="1049446" name="矩形 73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20822" y="5480430"/>
            <a:ext cx="900003" cy="67770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4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设备选型和配置清单</a:t>
            </a:r>
          </a:p>
        </p:txBody>
      </p:sp>
      <p:sp>
        <p:nvSpPr>
          <p:cNvPr id="1049482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6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82323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设备数量及布局</a:t>
            </a:r>
          </a:p>
        </p:txBody>
      </p:sp>
      <p:sp>
        <p:nvSpPr>
          <p:cNvPr id="1049500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256068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设备投资及成本估算</a:t>
            </a:r>
          </a:p>
        </p:txBody>
      </p:sp>
      <p:sp>
        <p:nvSpPr>
          <p:cNvPr id="1049502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460335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设备名称及型号</a:t>
            </a:r>
          </a:p>
        </p:txBody>
      </p:sp>
      <p:sp>
        <p:nvSpPr>
          <p:cNvPr id="1049504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735355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设备性能参数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5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技术难点及解决方案</a:t>
            </a:r>
          </a:p>
        </p:txBody>
      </p:sp>
      <p:sp>
        <p:nvSpPr>
          <p:cNvPr id="1049540" name="矩形 3"/>
          <p:cNvSpPr/>
          <p:nvPr>
            <p:custDataLst>
              <p:tags r:id="rId2"/>
            </p:custDataLst>
          </p:nvPr>
        </p:nvSpPr>
        <p:spPr>
          <a:xfrm>
            <a:off x="1595450" y="1452880"/>
            <a:ext cx="9524963" cy="1047243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2" name="矩形 13"/>
          <p:cNvSpPr/>
          <p:nvPr>
            <p:custDataLst>
              <p:tags r:id="rId3"/>
            </p:custDataLst>
          </p:nvPr>
        </p:nvSpPr>
        <p:spPr>
          <a:xfrm>
            <a:off x="1065297" y="1452880"/>
            <a:ext cx="258314" cy="104724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4" name="文本框 4"/>
          <p:cNvSpPr txBox="1"/>
          <p:nvPr>
            <p:custDataLst>
              <p:tags r:id="rId4"/>
            </p:custDataLst>
          </p:nvPr>
        </p:nvSpPr>
        <p:spPr>
          <a:xfrm>
            <a:off x="1868172" y="1543363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技术难点：PVC制品生产过程中的技术难题和挑战</a:t>
            </a:r>
          </a:p>
        </p:txBody>
      </p:sp>
      <p:sp>
        <p:nvSpPr>
          <p:cNvPr id="1049546" name="矩形 39"/>
          <p:cNvSpPr/>
          <p:nvPr>
            <p:custDataLst>
              <p:tags r:id="rId5"/>
            </p:custDataLst>
          </p:nvPr>
        </p:nvSpPr>
        <p:spPr>
          <a:xfrm>
            <a:off x="1595450" y="2696062"/>
            <a:ext cx="9524963" cy="1047243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8" name="矩形 5"/>
          <p:cNvSpPr/>
          <p:nvPr>
            <p:custDataLst>
              <p:tags r:id="rId6"/>
            </p:custDataLst>
          </p:nvPr>
        </p:nvSpPr>
        <p:spPr>
          <a:xfrm>
            <a:off x="1065297" y="2696062"/>
            <a:ext cx="258314" cy="1047243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0" name="文本框 41"/>
          <p:cNvSpPr txBox="1"/>
          <p:nvPr>
            <p:custDataLst>
              <p:tags r:id="rId7"/>
            </p:custDataLst>
          </p:nvPr>
        </p:nvSpPr>
        <p:spPr>
          <a:xfrm>
            <a:off x="1868172" y="2786545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解决方案：针对每个技术难点提出相应的解决方案和技术措施</a:t>
            </a:r>
          </a:p>
        </p:txBody>
      </p:sp>
      <p:sp>
        <p:nvSpPr>
          <p:cNvPr id="1049552" name="矩形 12"/>
          <p:cNvSpPr/>
          <p:nvPr>
            <p:custDataLst>
              <p:tags r:id="rId8"/>
            </p:custDataLst>
          </p:nvPr>
        </p:nvSpPr>
        <p:spPr>
          <a:xfrm>
            <a:off x="1595450" y="3939244"/>
            <a:ext cx="9524963" cy="1047243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4" name="矩形 17"/>
          <p:cNvSpPr/>
          <p:nvPr>
            <p:custDataLst>
              <p:tags r:id="rId9"/>
            </p:custDataLst>
          </p:nvPr>
        </p:nvSpPr>
        <p:spPr>
          <a:xfrm>
            <a:off x="1065297" y="3939244"/>
            <a:ext cx="258314" cy="1047243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6" name="文本框 19"/>
          <p:cNvSpPr txBox="1"/>
          <p:nvPr>
            <p:custDataLst>
              <p:tags r:id="rId10"/>
            </p:custDataLst>
          </p:nvPr>
        </p:nvSpPr>
        <p:spPr>
          <a:xfrm>
            <a:off x="1868172" y="4029727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设备选型：根据生产工艺和产品要求，选择合适的生产设备和检测设备</a:t>
            </a:r>
          </a:p>
        </p:txBody>
      </p:sp>
      <p:sp>
        <p:nvSpPr>
          <p:cNvPr id="1049558" name="矩形 49"/>
          <p:cNvSpPr/>
          <p:nvPr>
            <p:custDataLst>
              <p:tags r:id="rId11"/>
            </p:custDataLst>
          </p:nvPr>
        </p:nvSpPr>
        <p:spPr>
          <a:xfrm>
            <a:off x="1595450" y="5181789"/>
            <a:ext cx="9524963" cy="1047243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0" name="矩形 26"/>
          <p:cNvSpPr/>
          <p:nvPr>
            <p:custDataLst>
              <p:tags r:id="rId12"/>
            </p:custDataLst>
          </p:nvPr>
        </p:nvSpPr>
        <p:spPr>
          <a:xfrm>
            <a:off x="1065297" y="5181789"/>
            <a:ext cx="258314" cy="1047243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2" name="文本框 27"/>
          <p:cNvSpPr txBox="1"/>
          <p:nvPr>
            <p:custDataLst>
              <p:tags r:id="rId13"/>
            </p:custDataLst>
          </p:nvPr>
        </p:nvSpPr>
        <p:spPr>
          <a:xfrm>
            <a:off x="1868172" y="5272272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技术方案：详细阐述生产工艺流程、技术参数和操作规范等方面的内容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59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生产工艺与质量保障</a:t>
            </a:r>
          </a:p>
        </p:txBody>
      </p:sp>
      <p:sp>
        <p:nvSpPr>
          <p:cNvPr id="104959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05</a:t>
            </a:r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https://d.book118.com/165142042312011122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2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8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1"/>
  <p:tag name="KSO_WM_UNIT_INDEX" val="1_5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1"/>
  <p:tag name="KSO_WM_UNIT_INDEX" val="1_6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6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2"/>
  <p:tag name="KSO_WM_UNIT_INDEX" val="1_5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2"/>
  <p:tag name="KSO_WM_UNIT_INDEX" val="1_6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2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3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44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4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95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4*l_h_i*1_1_2"/>
  <p:tag name="KSO_WM_UNIT_INDEX" val="1_1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i*1_1_3"/>
  <p:tag name="KSO_WM_UNIT_INDEX" val="1_1_3"/>
  <p:tag name="KSO_WM_UNIT_LAYERLEVEL" val="1_1_1"/>
  <p:tag name="KSO_WM_UNIT_LINE_FORE_SCHEMECOLOR_INDEX" val="5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i*1_1_1"/>
  <p:tag name="KSO_WM_UNIT_INDEX" val="1_1_1"/>
  <p:tag name="KSO_WM_UNIT_LAYERLEVEL" val="1_1_1"/>
  <p:tag name="KSO_WM_UNIT_LINE_FORE_SCHEMECOLOR_INDEX" val="5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标题"/>
  <p:tag name="KSO_WM_UNIT_TEXT_FILL_FORE_SCHEMECOLOR_INDEX" val="3"/>
  <p:tag name="KSO_WM_UNIT_TEXT_FILL_TYPE" val="3"/>
  <p:tag name="KSO_WM_UNIT_TYPE" val="l_h_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4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i*1_2_3"/>
  <p:tag name="KSO_WM_UNIT_INDEX" val="1_2_3"/>
  <p:tag name="KSO_WM_UNIT_LAYERLEVEL" val="1_1_1"/>
  <p:tag name="KSO_WM_UNIT_LINE_FORE_SCHEMECOLOR_INDEX" val="5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i*1_2_1"/>
  <p:tag name="KSO_WM_UNIT_INDEX" val="1_2_1"/>
  <p:tag name="KSO_WM_UNIT_LAYERLEVEL" val="1_1_1"/>
  <p:tag name="KSO_WM_UNIT_LINE_FORE_SCHEMECOLOR_INDEX" val="5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标题"/>
  <p:tag name="KSO_WM_UNIT_TEXT_FILL_FORE_SCHEMECOLOR_INDEX" val="3"/>
  <p:tag name="KSO_WM_UNIT_TEXT_FILL_TYPE" val="3"/>
  <p:tag name="KSO_WM_UNIT_TYPE" val="l_h_a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4*l_h_i*1_3_2"/>
  <p:tag name="KSO_WM_UNIT_INDEX" val="1_3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i*1_3_3"/>
  <p:tag name="KSO_WM_UNIT_INDEX" val="1_3_3"/>
  <p:tag name="KSO_WM_UNIT_LAYERLEVEL" val="1_1_1"/>
  <p:tag name="KSO_WM_UNIT_LINE_FORE_SCHEMECOLOR_INDEX" val="5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i*1_3_1"/>
  <p:tag name="KSO_WM_UNIT_INDEX" val="1_3_1"/>
  <p:tag name="KSO_WM_UNIT_LAYERLEVEL" val="1_1_1"/>
  <p:tag name="KSO_WM_UNIT_LINE_FORE_SCHEMECOLOR_INDEX" val="5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标题"/>
  <p:tag name="KSO_WM_UNIT_TEXT_FILL_FORE_SCHEMECOLOR_INDEX" val="3"/>
  <p:tag name="KSO_WM_UNIT_TEXT_FILL_TYPE" val="3"/>
  <p:tag name="KSO_WM_UNIT_TYPE" val="l_h_a"/>
  <p:tag name="KSO_WM_UNIT_VALUE" val="1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4*l_h_i*1_4_2"/>
  <p:tag name="KSO_WM_UNIT_INDEX" val="1_4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i*1_4_3"/>
  <p:tag name="KSO_WM_UNIT_INDEX" val="1_4_3"/>
  <p:tag name="KSO_WM_UNIT_LAYERLEVEL" val="1_1_1"/>
  <p:tag name="KSO_WM_UNIT_LINE_FORE_SCHEMECOLOR_INDEX" val="5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i*1_4_1"/>
  <p:tag name="KSO_WM_UNIT_INDEX" val="1_4_1"/>
  <p:tag name="KSO_WM_UNIT_LAYERLEVEL" val="1_1_1"/>
  <p:tag name="KSO_WM_UNIT_LINE_FORE_SCHEMECOLOR_INDEX" val="5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标题"/>
  <p:tag name="KSO_WM_UNIT_TEXT_FILL_FORE_SCHEMECOLOR_INDEX" val="3"/>
  <p:tag name="KSO_WM_UNIT_TEXT_FILL_TYPE" val="3"/>
  <p:tag name="KSO_WM_UNIT_TYPE" val="l_h_a"/>
  <p:tag name="KSO_WM_UNIT_VALUE" val="1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4*l_h_i*1_5_2"/>
  <p:tag name="KSO_WM_UNIT_INDEX" val="1_5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i*1_5_3"/>
  <p:tag name="KSO_WM_UNIT_INDEX" val="1_5_3"/>
  <p:tag name="KSO_WM_UNIT_LAYERLEVEL" val="1_1_1"/>
  <p:tag name="KSO_WM_UNIT_LINE_FORE_SCHEMECOLOR_INDEX" val="5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i*1_5_1"/>
  <p:tag name="KSO_WM_UNIT_INDEX" val="1_5_1"/>
  <p:tag name="KSO_WM_UNIT_LAYERLEVEL" val="1_1_1"/>
  <p:tag name="KSO_WM_UNIT_LINE_FORE_SCHEMECOLOR_INDEX" val="5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f*1_5_1"/>
  <p:tag name="KSO_WM_UNIT_INDEX" val="1_5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4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标题"/>
  <p:tag name="KSO_WM_UNIT_TEXT_FILL_FORE_SCHEMECOLOR_INDEX" val="3"/>
  <p:tag name="KSO_WM_UNIT_TEXT_FILL_TYPE" val="3"/>
  <p:tag name="KSO_WM_UNIT_TYPE" val="l_h_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5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4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24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 panose="00000a00000000000000" charset="-122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19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9">
      <vt:lpstr>Arial</vt:lpstr>
      <vt:lpstr>Calibri</vt:lpstr>
      <vt:lpstr>MiSans Heavy</vt:lpstr>
      <vt:lpstr>MiSans</vt:lpstr>
      <vt:lpstr>Wingdings</vt:lpstr>
      <vt:lpstr>微软雅黑</vt:lpstr>
      <vt:lpstr>Calibri Light</vt:lpstr>
      <vt:lpstr>宋体</vt:lpstr>
      <vt:lpstr>+中文正文</vt:lpstr>
      <vt:lpstr>Office Theme</vt:lpstr>
      <vt:lpstr>PVC制品项目可行性研究报告</vt:lpstr>
      <vt:lpstr>目录</vt:lpstr>
      <vt:lpstr>添加章节标题</vt:lpstr>
      <vt:lpstr>项目背景与目的</vt:lpstr>
      <vt:lpstr>PowerPoint Presentation</vt:lpstr>
      <vt:lpstr>项目背景介绍</vt:lpstr>
      <vt:lpstr>项目目的和意义</vt:lpstr>
      <vt:lpstr>市场需求与前景</vt:lpstr>
      <vt:lpstr>PowerPoint Presentation</vt:lpstr>
      <vt:lpstr>PVC制品市场需求分析</vt:lpstr>
      <vt:lpstr>行业发展趋势预测</vt:lpstr>
      <vt:lpstr>项目产品市场前景评估</vt:lpstr>
      <vt:lpstr>技术方案与设备选型</vt:lpstr>
      <vt:lpstr>PowerPoint Presentation</vt:lpstr>
      <vt:lpstr>技术方案设计及说明</vt:lpstr>
      <vt:lpstr>设备选型和配置清单</vt:lpstr>
      <vt:lpstr>技术难点及解决方案</vt:lpstr>
      <vt:lpstr>生产工艺与质量保障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2024-09-26T11:03:02.938</cp:lastPrinted>
  <dcterms:created xsi:type="dcterms:W3CDTF">2024-09-26T03:03:02Z</dcterms:created>
  <dcterms:modified xsi:type="dcterms:W3CDTF">2024-09-26T03:03:05Z</dcterms:modified>
</cp:coreProperties>
</file>