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TargetMode="Interna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13E80-B066-4DBB-B798-CD1DA1C69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F2539-B9A5-46D1-ADFD-C18B3A76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E2A1E-9CEB-46FD-A373-CA48FCE6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3C09F-A0E6-4C65-B84A-BA76B4982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744DB-F1BE-41CE-A076-3ED35B24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C76777-EBFA-4DF6-84D1-8A429E5E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61F083-B902-411F-BC08-B6F98080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B0B28-A040-40CA-898F-AE11A247D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63634-0B89-4D3E-BFBC-85B746588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86980-963D-4290-83C5-6CB04729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F1377-6EEB-4B22-9A5D-2047C7490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圆角矩形 7"/>
          <p:cNvSpPr/>
          <p:nvPr userDrawn="1"/>
        </p:nvSpPr>
        <p:spPr>
          <a:xfrm>
            <a:off x="247800" y="245852"/>
            <a:ext cx="11696400" cy="6366295"/>
          </a:xfrm>
          <a:prstGeom prst="roundRect">
            <a:avLst>
              <a:gd name="adj" fmla="val 5123"/>
            </a:avLst>
          </a:prstGeom>
          <a:solidFill>
            <a:srgbClr val="018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840"/>
              <a:t> </a:t>
            </a:r>
            <a:endParaRPr lang="en-US" altLang="zh-CN" sz="184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804458" y="2597895"/>
            <a:ext cx="10583085" cy="1584201"/>
          </a:xfrm>
          <a:prstGeom prst="roundRect">
            <a:avLst/>
          </a:prstGeom>
          <a:noFill/>
          <a:ln>
            <a:solidFill>
              <a:srgbClr val="FFFF00"/>
            </a:solidFill>
          </a:ln>
        </p:spPr>
        <p:txBody>
          <a:bodyPr anchor="ctr">
            <a:noAutofit/>
          </a:bodyPr>
          <a:lstStyle>
            <a:lvl1pPr algn="ctr">
              <a:defRPr sz="46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pic>
        <p:nvPicPr>
          <p:cNvPr id="14" name="Picture 2" descr="C:\Users\Administrator\Desktop\水印-1.pn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29" t="7657" r="26459" b="11565"/>
          <a:stretch>
            <a:fillRect/>
          </a:stretch>
        </p:blipFill>
        <p:spPr bwMode="auto">
          <a:xfrm>
            <a:off x="6311045" y="245852"/>
            <a:ext cx="5633155" cy="5621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一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栏目一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同侧圆角矩形 6">
            <a:hlinkClick r:id="rId1" action="ppaction://hlinksldjump" tooltip="点击进入"/>
          </p:cNvPr>
          <p:cNvSpPr/>
          <p:nvPr userDrawn="1"/>
        </p:nvSpPr>
        <p:spPr>
          <a:xfrm>
            <a:off x="6096000" y="6504937"/>
            <a:ext cx="1557944" cy="310536"/>
          </a:xfrm>
          <a:prstGeom prst="round2DiagRect">
            <a:avLst>
              <a:gd name="adj1" fmla="val 50000"/>
              <a:gd name="adj2" fmla="val 0"/>
            </a:avLst>
          </a:prstGeom>
          <a:solidFill>
            <a:srgbClr val="FFFF00"/>
          </a:solidFill>
          <a:ln>
            <a:solidFill>
              <a:srgbClr val="F4AB0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 b="1">
                <a:solidFill>
                  <a:srgbClr val="FE180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语法导图</a:t>
            </a:r>
            <a:endParaRPr lang="zh-CN" altLang="en-US" sz="1400" b="1">
              <a:solidFill>
                <a:srgbClr val="FE180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栏目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同侧圆角矩形 6">
            <a:hlinkClick action="ppaction://noaction"/>
          </p:cNvPr>
          <p:cNvSpPr/>
          <p:nvPr userDrawn="1"/>
        </p:nvSpPr>
        <p:spPr>
          <a:xfrm>
            <a:off x="7806301" y="6485986"/>
            <a:ext cx="1443033" cy="308217"/>
          </a:xfrm>
          <a:prstGeom prst="round2DiagRect">
            <a:avLst>
              <a:gd name="adj1" fmla="val 42644"/>
              <a:gd name="adj2" fmla="val 0"/>
            </a:avLst>
          </a:prstGeom>
          <a:solidFill>
            <a:srgbClr val="FFFF00"/>
          </a:solidFill>
          <a:ln>
            <a:solidFill>
              <a:srgbClr val="F4AB0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 b="1">
                <a:solidFill>
                  <a:srgbClr val="FE180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名师考点精讲</a:t>
            </a:r>
            <a:endParaRPr lang="zh-CN" altLang="en-US" sz="1400" b="1">
              <a:solidFill>
                <a:srgbClr val="FE180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栏目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6">
            <a:hlinkClick r:id="rId1" action="ppaction://hlinksldjump" tooltip="点击进入"/>
          </p:cNvPr>
          <p:cNvSpPr/>
          <p:nvPr userDrawn="1"/>
        </p:nvSpPr>
        <p:spPr>
          <a:xfrm>
            <a:off x="9455973" y="6496178"/>
            <a:ext cx="1984660" cy="287394"/>
          </a:xfrm>
          <a:prstGeom prst="round2DiagRect">
            <a:avLst>
              <a:gd name="adj1" fmla="val 47495"/>
              <a:gd name="adj2" fmla="val 0"/>
            </a:avLst>
          </a:prstGeom>
          <a:solidFill>
            <a:srgbClr val="FFFF00"/>
          </a:solidFill>
          <a:ln>
            <a:solidFill>
              <a:srgbClr val="F4AB0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 b="1">
                <a:solidFill>
                  <a:srgbClr val="FE180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随堂跟踪检测</a:t>
            </a:r>
            <a:endParaRPr lang="zh-CN" altLang="en-US" sz="1400" b="1">
              <a:solidFill>
                <a:srgbClr val="FE180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 rot="5400000">
            <a:off x="5895340" y="560705"/>
            <a:ext cx="401320" cy="12192635"/>
          </a:xfrm>
          <a:prstGeom prst="rect">
            <a:avLst/>
          </a:prstGeom>
          <a:solidFill>
            <a:srgbClr val="018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灯片编号占位符 3"/>
          <p:cNvSpPr txBox="1"/>
          <p:nvPr userDrawn="1"/>
        </p:nvSpPr>
        <p:spPr>
          <a:xfrm>
            <a:off x="11150546" y="6455821"/>
            <a:ext cx="1223860" cy="401006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C0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fld id="{4BF17FCF-D4DA-449D-A468-DDB7E43619E6}" type="slidenum">
              <a:rPr lang="zh-CN" altLang="en-US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/>
            </a:fld>
            <a:r>
              <a:rPr lang="en-US" altLang="zh-CN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</a:t>
            </a: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 userDrawn="1"/>
        </p:nvSpPr>
        <p:spPr>
          <a:xfrm>
            <a:off x="536577" y="116800"/>
            <a:ext cx="135966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effectLst/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限时小卷</a:t>
            </a:r>
            <a:r>
              <a:rPr lang="en-US" altLang="zh-CN" sz="2000" b="1">
                <a:solidFill>
                  <a:schemeClr val="tx1"/>
                </a:solidFill>
                <a:effectLst/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zh-CN" altLang="zh-CN" sz="2000">
              <a:solidFill>
                <a:schemeClr val="tx1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cxnSp>
        <p:nvCxnSpPr>
          <p:cNvPr id="12" name="直接连接符 11"/>
          <p:cNvCxnSpPr/>
          <p:nvPr userDrawn="1"/>
        </p:nvCxnSpPr>
        <p:spPr>
          <a:xfrm>
            <a:off x="8040" y="581925"/>
            <a:ext cx="1224000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矩形 36"/>
          <p:cNvSpPr>
            <a:spLocks noChangeArrowheads="1"/>
          </p:cNvSpPr>
          <p:nvPr userDrawn="1"/>
        </p:nvSpPr>
        <p:spPr bwMode="auto">
          <a:xfrm>
            <a:off x="0" y="116800"/>
            <a:ext cx="425450" cy="351022"/>
          </a:xfrm>
          <a:prstGeom prst="rect">
            <a:avLst/>
          </a:prstGeom>
          <a:solidFill>
            <a:srgbClr val="018EFF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mc:AlternateContent>
    <mc:Choice xmlns:p14="http://schemas.microsoft.com/office/powerpoint/2010/main" Requires="p14">
      <p:transition p14:dur="250">
        <p:random/>
      </p:transition>
    </mc:Choice>
    <mc:Fallback>
      <p:transition>
        <p:random/>
      </p:transition>
    </mc:Fallback>
  </mc:AlternateContent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65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83870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67740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450975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934845" algn="ctr" rtl="0" eaLnBrk="1" fontAlgn="base" hangingPunct="1">
        <a:spcBef>
          <a:spcPct val="0"/>
        </a:spcBef>
        <a:spcAft>
          <a:spcPct val="0"/>
        </a:spcAft>
        <a:defRPr sz="4655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62585" indent="-36258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385" kern="1200">
          <a:solidFill>
            <a:schemeClr val="tx1"/>
          </a:solidFill>
          <a:latin typeface="+mn-lt"/>
          <a:ea typeface="+mn-ea"/>
          <a:cs typeface="+mn-cs"/>
        </a:defRPr>
      </a:lvl1pPr>
      <a:lvl2pPr marL="786130" lvl="1" indent="-30226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965" kern="1200">
          <a:solidFill>
            <a:schemeClr val="tx1"/>
          </a:solidFill>
          <a:latin typeface="+mn-lt"/>
          <a:ea typeface="+mn-ea"/>
          <a:cs typeface="+mn-cs"/>
        </a:defRPr>
      </a:lvl2pPr>
      <a:lvl3pPr marL="1209040" lvl="2" indent="-24193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540" kern="1200">
          <a:solidFill>
            <a:schemeClr val="tx1"/>
          </a:solidFill>
          <a:latin typeface="+mn-lt"/>
          <a:ea typeface="+mn-ea"/>
          <a:cs typeface="+mn-cs"/>
        </a:defRPr>
      </a:lvl3pPr>
      <a:lvl4pPr marL="1692910" lvl="3" indent="-24193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115" kern="1200">
          <a:solidFill>
            <a:schemeClr val="tx1"/>
          </a:solidFill>
          <a:latin typeface="+mn-lt"/>
          <a:ea typeface="+mn-ea"/>
          <a:cs typeface="+mn-cs"/>
        </a:defRPr>
      </a:lvl4pPr>
      <a:lvl5pPr marL="2176780" lvl="4" indent="-241935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115" kern="1200">
          <a:solidFill>
            <a:schemeClr val="tx1"/>
          </a:solidFill>
          <a:latin typeface="+mn-lt"/>
          <a:ea typeface="+mn-ea"/>
          <a:cs typeface="+mn-cs"/>
        </a:defRPr>
      </a:lvl5pPr>
      <a:lvl6pPr marL="2660650" lvl="5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3144520" lvl="6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627755" lvl="7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4111625" lvl="8" indent="-241935" algn="l" defTabSz="96774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11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905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83870" lvl="1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2pPr>
      <a:lvl3pPr marL="967740" lvl="2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3pPr>
      <a:lvl4pPr marL="1450975" lvl="3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4pPr>
      <a:lvl5pPr marL="1934845" lvl="4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5pPr>
      <a:lvl6pPr marL="2418715" lvl="5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6pPr>
      <a:lvl7pPr marL="2902585" lvl="6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7pPr>
      <a:lvl8pPr marL="3385820" lvl="7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8pPr>
      <a:lvl9pPr marL="3869690" lvl="8" indent="0" algn="l" defTabSz="96774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385" b="0" i="0" u="none" kern="1200" baseline="0">
          <a:solidFill>
            <a:srgbClr val="FF0000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442012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/>
              <a:t>限时小卷</a:t>
            </a:r>
            <a:r>
              <a:rPr lang="en-US" altLang="zh-CN"/>
              <a:t>5</a:t>
            </a:r>
            <a:endParaRPr lang="zh-CN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01080"/>
            <a:ext cx="11430000" cy="57942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一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阅读下面的文字，回答问题。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(24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3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30000"/>
              </a:lnSpc>
              <a:spcAft>
                <a:spcPct val="0"/>
              </a:spcAft>
            </a:pPr>
            <a:r>
              <a:rPr lang="zh-CN" altLang="zh-CN" sz="3200" b="1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一间自己的屋子</a:t>
            </a:r>
            <a:endParaRPr lang="zh-CN" altLang="zh-CN" sz="3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306070" algn="ctr">
              <a:lnSpc>
                <a:spcPct val="130000"/>
              </a:lnSpc>
              <a:spcAft>
                <a:spcPct val="0"/>
              </a:spcAft>
            </a:pP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迟子建</a:t>
            </a:r>
            <a:endParaRPr lang="zh-CN" altLang="zh-CN" sz="3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童年时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我的房屋就是姥姥的胳肢窝。冷了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害怕了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就像鱼一样摆摆尾巴游到那安静温暖的港湾里。在那里可以把月亮想象成一间红房子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把银河视为通向红房子的路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于是我在夜间就会梦见自己成为一只蓝鸟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掠过银河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沐浴着灿烂的星光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叩开芳香四溢的红房子门。嫦娥轻纱袅袅地打开门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说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你把吴刚砍下的桂花树背回人间吧。</a:t>
            </a:r>
            <a:endParaRPr lang="zh-CN" altLang="zh-CN" sz="3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93796"/>
            <a:ext cx="11430000" cy="547040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4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离开了姥姥和那里的白夜</a:t>
            </a:r>
            <a:r>
              <a:rPr lang="zh-CN" altLang="zh-CN" sz="34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一间八平方米左右的房屋像魔术盒子一样吸引了我</a:t>
            </a:r>
            <a:r>
              <a:rPr lang="zh-CN" altLang="zh-CN" sz="34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那是一间小北屋</a:t>
            </a:r>
            <a:r>
              <a:rPr lang="zh-CN" altLang="zh-CN" sz="34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我和姐姐住在一起。我们的窗外是菜园</a:t>
            </a:r>
            <a:r>
              <a:rPr lang="zh-CN" altLang="zh-CN" sz="34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菜园的栅栏外是别人家的柈子垛和房屋。躺在北屋的小炕上</a:t>
            </a:r>
            <a:r>
              <a:rPr lang="zh-CN" altLang="zh-CN" sz="34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可以清清楚楚地看见谁家的公鸡跳到柈子垛啼叫</a:t>
            </a:r>
            <a:r>
              <a:rPr lang="zh-CN" altLang="zh-CN" sz="34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谁家的炊烟又不到晌午时就升起来了。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北窗前有一棵稠李子树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树周围种了花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那些花一到盛夏时就疯疯癫癫地四处求发展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有的竟越过了黯淡的墙壁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CN" altLang="zh-CN" sz="3400" b="1" u="sng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伸向炕上的枕头了。</a:t>
            </a:r>
            <a:r>
              <a:rPr lang="zh-CN" altLang="zh-CN" sz="34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那枕头于是就有了香味。</a:t>
            </a:r>
            <a:endParaRPr lang="zh-CN" altLang="zh-CN" sz="34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595655"/>
            <a:ext cx="11430000" cy="57942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 sz="3200" b="1" u="sng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我的睡态总像溢出河床的洪水一样毫无规矩、泛滥成灾。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我常常把姐姐挤到墙根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而自己四仰八叉地占有偌大一块领地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这于姐姐还算幸运的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不幸运的时候是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我常常在夜晚时用脚踢她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她安然的乖乖女孩的睡态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怎受得了我夜晚时犹如驰骋疆场的烈马一般的袭击呢</a:t>
            </a:r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于是就有了抱怨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于是我就多了一分介意和小心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可我是左右不了自己的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因为在睡眠时我不存在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我是一只蓝鸟或蜻蜓。那时总想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要有一间自己的屋子多好。就在那间小屋里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我们冬天看窗外的白雪</a:t>
            </a:r>
            <a:r>
              <a:rPr lang="zh-CN" altLang="zh-CN" sz="32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夏天听风吹稠李树的哗哗声。</a:t>
            </a:r>
            <a:endParaRPr lang="zh-CN" altLang="zh-CN" sz="32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20671"/>
            <a:ext cx="11430000" cy="57867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我到城里上高中了。在那里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我更没有自己的一间屋子。二十平方米左右的屋子住着十六名女生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分上下两层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是通铺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我住在上铺靠北的地方。北窗将它最上面的三块玻璃恩赐给我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所以我仍可以躺在铺上望窗外。窗外没什么好景致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一个矮矮的仓库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一堆废木料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一个厕所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看几眼就疲倦了。只是有一次学校的一个老工人死了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人们在仓库旁扎起花圈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那花圈豁然使我的北窗一亮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我知道死人是多么平凡的事情。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20671"/>
            <a:ext cx="11430000" cy="57867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⑤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我在那铺上睡了两年。我至今仍能忆起地中央放着一个火炉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炉盖上坐满了饭盒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炉壁四围却挤满鞋垫。炉子并不是什么宽广大道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可那上面却挤满了脚印。地中央常常是湿淋淋的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那上面黏着头发和废纸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用笤帚去扫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头发常常阻住笤帚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可以想见那时我们梳头发时多么漫不经心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我们太年轻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头发又茂盛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当然可以不吝惜地用木梳拉拉扯扯了。而那时的女孩子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现在都到了爱惜头发的年龄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不知又可否有心情和条件去爱惜</a:t>
            </a:r>
            <a:r>
              <a: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03859"/>
            <a:ext cx="11430000" cy="57867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⑥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那时渴望有一间自己的屋子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那缘由说起来也许是荒唐的。我在那里丢过一只钱包。钱包放在衣袋里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入夜时挂在墙上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可有一天早晨醒来却发现它不翼而飞。后来我在正施工的暖气沟中发现了它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但它只是一个空壳了。我记得里面有七元多钱和一些粮票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对于当时家境并不富裕的我来讲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不啻一种沉重损失。在那个早晨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我守着空空如也的饭盒哭了。那时就想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要是有一间自己的屋子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钱包就不会丢了。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615907"/>
            <a:ext cx="11430000" cy="362618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从此之后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那屋子里的人都令人恐惧和生疑。虽然说只有一人偷了钱包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而那原因肯定是因为贫穷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但是那时绝不会大度地去宽容别人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而是常常揣着那个硬瘪瘪的钱包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很晚很晚才从教室回来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沉默寡言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入夜时就把钱包放在枕头下。</a:t>
            </a:r>
            <a:endParaRPr lang="zh-CN" altLang="en-US" sz="36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27942"/>
            <a:ext cx="11430000" cy="57867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⑦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我十七岁的那年初冬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离开了故乡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在大兴安岭师范专科学校上学。那是我第一次坐火车。那时有一个天真的想法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认为坐上火车的人就不一般了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火车到达的地方也是非同凡响的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所以认定学校的新居干净宽敞而漂亮。然而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凌晨三时下了火车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跟着自己的行李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坐在卡车上瑟瑟发抖着朝学校靠近时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我知道自己的想法大错特错了。我们十几个人仍然住着一间二十平方米左右的屋子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不同的是火炉在门外的走廊里。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255808"/>
            <a:ext cx="11430000" cy="434638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那天进去时电还未接通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老师擎着根蜡烛照亮每一个人的床头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看清名字后就喊一声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：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“×××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你在这</a:t>
            </a:r>
            <a:r>
              <a:rPr lang="en-US" altLang="zh-CN" sz="3600" b="1">
                <a:solidFill>
                  <a:srgbClr val="000000"/>
                </a:solidFill>
                <a:latin typeface="楷体" panose="02010609060101010101" pitchFamily="49" charset="-122"/>
                <a:ea typeface="宋体" panose="02010600030101010101" pitchFamily="2" charset="-122"/>
                <a:cs typeface="Times New Roman" panose="02020603050405020304" pitchFamily="18" charset="0"/>
              </a:rPr>
              <a:t>!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各就各位后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我们打开了行李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老师将蜡烛最后的一束光焰带出屋子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我们就陷在黑暗中。我在黑暗中打开手电筒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给家里写第一封信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只写了一句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：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　　　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爸爸妈妈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我想家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endParaRPr lang="zh-CN" altLang="en-US" sz="36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20671"/>
            <a:ext cx="11430000" cy="57867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⑧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我的泪水就下来了。我没有再写下去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当然也没有发那封信。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⑨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后来师范专科学校的校舍大有改观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一年后我们搬入新居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八个人一间的屋子。就在那间屋子里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有一天深夜我发生了梦游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我赤脚走到窗前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对着窗外的暗夜说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桂花呢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我采的桂花呢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⑩师专毕业后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虽然住宿大有改观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可总是与人合住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我并未有自己的一间屋子。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255808"/>
            <a:ext cx="11430000" cy="434638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Cambria Math" panose="02040503050406030204" pitchFamily="18" charset="0"/>
                <a:ea typeface="楷体" panose="02010609060101010101" pitchFamily="49" charset="-122"/>
                <a:cs typeface="Cambria Math" panose="02040503050406030204" pitchFamily="18" charset="0"/>
              </a:rPr>
              <a:t>⑪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伍尔夫曾说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：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一间自己的屋子是女人所必需的。我渴望着有一间自己的屋子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是因为我可以在精神上真正独立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喜怒哀乐受自己支配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想哭就哭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想唱就唱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想睡懒觉就拉上窗帘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想听着音乐想点什么就关起门来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想宁静地回忆着写点什么的时候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就让屋内的一切声音都止息。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255808"/>
            <a:ext cx="11430000" cy="434638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Cambria Math" panose="02040503050406030204" pitchFamily="18" charset="0"/>
                <a:ea typeface="楷体" panose="02010609060101010101" pitchFamily="49" charset="-122"/>
                <a:cs typeface="Cambria Math" panose="02040503050406030204" pitchFamily="18" charset="0"/>
              </a:rPr>
              <a:t>⑫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有一间自己的屋子多么好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可以把最喜欢的人请来闲谈和吃饭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可以把最不喜欢的客人拒之门外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那时我就是自己的上帝。没有了委曲求全和压抑个性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而是一个完全真正的自我的存在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犹如那个在童年时化成一只蓝鸟飞进月亮的女孩子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虽然她没有把桂花树背回人间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但人间仍香气弥漫。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976006"/>
            <a:ext cx="11430000" cy="29059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12140"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Cambria Math" panose="02040503050406030204" pitchFamily="18" charset="0"/>
                <a:ea typeface="楷体" panose="02010609060101010101" pitchFamily="49" charset="-122"/>
                <a:cs typeface="Cambria Math" panose="02040503050406030204" pitchFamily="18" charset="0"/>
              </a:rPr>
              <a:t>⑬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如果有一间自己的屋子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向西最好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每天可以站在窗前看夕阳。斜阳贴在自己屋子的窗户上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那就是我的斜阳。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r"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仿宋" panose="02010609060101010101" pitchFamily="49" charset="-122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有删改</a:t>
            </a:r>
            <a:r>
              <a:rPr lang="en-US" altLang="zh-CN" sz="3600" b="1">
                <a:solidFill>
                  <a:srgbClr val="000000"/>
                </a:solidFill>
                <a:latin typeface="仿宋" panose="02010609060101010101" pitchFamily="49" charset="-122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243209"/>
            <a:ext cx="11430000" cy="218579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不同的时期，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我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想要有一间自己的屋子的原因各不相同。请依据文章内容，完成下面的思维导图。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(4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en-US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[</a:t>
            </a:r>
            <a:r>
              <a:rPr lang="zh-CN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内容概括</a:t>
            </a:r>
            <a:r>
              <a:rPr lang="en-US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]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image207.jpeg"/>
          <p:cNvPicPr/>
          <p:nvPr/>
        </p:nvPicPr>
        <p:blipFill>
          <a:blip r:embed="rId2"/>
          <a:stretch>
            <a:fillRect/>
          </a:stretch>
        </p:blipFill>
        <p:spPr>
          <a:xfrm>
            <a:off x="1103738" y="3782065"/>
            <a:ext cx="9984524" cy="1782202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525541" y="1615907"/>
            <a:ext cx="10833100" cy="146559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FE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与姐姐同挤一间屋子</a:t>
            </a:r>
            <a:r>
              <a:rPr lang="en-US" altLang="zh-CN" sz="3600" b="1">
                <a:solidFill>
                  <a:srgbClr val="FE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600" b="1">
                <a:solidFill>
                  <a:srgbClr val="FE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或冬天可以看白雪，夏天听风吹稠李树的声音</a:t>
            </a:r>
            <a:r>
              <a:rPr lang="en-US" altLang="zh-CN" sz="3600" b="1">
                <a:solidFill>
                  <a:srgbClr val="FE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z="3600" b="1">
                <a:solidFill>
                  <a:srgbClr val="FE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sz="3600" b="1">
                <a:solidFill>
                  <a:srgbClr val="FE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sz="3600">
              <a:solidFill>
                <a:srgbClr val="FE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81000" y="1615907"/>
            <a:ext cx="11430000" cy="362618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____________________________________________</a:t>
            </a:r>
            <a:endParaRPr lang="en-US" altLang="zh-CN" sz="36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__________________</a:t>
            </a:r>
            <a:endParaRPr lang="en-US" altLang="zh-CN" sz="3600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________________________</a:t>
            </a:r>
            <a:r>
              <a:rPr lang="zh-CN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en-US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            </a:t>
            </a:r>
            <a:r>
              <a:rPr lang="zh-CN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____________</a:t>
            </a:r>
            <a:r>
              <a:rPr lang="zh-CN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en-US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            </a:t>
            </a:r>
            <a:r>
              <a:rPr lang="zh-CN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________________________</a:t>
            </a:r>
            <a:r>
              <a:rPr lang="zh-CN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en-US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            </a:t>
            </a:r>
            <a:r>
              <a:rPr lang="en-US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en-US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                          </a:t>
            </a:r>
            <a:r>
              <a:rPr lang="en-US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zh-CN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 sz="3600" b="1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 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A_9e570"/>
          <p:cNvSpPr/>
          <p:nvPr/>
        </p:nvSpPr>
        <p:spPr>
          <a:xfrm>
            <a:off x="829628" y="4565355"/>
            <a:ext cx="7350253" cy="536801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与人合住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或追求精神独立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 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" name="A_4cf5e"/>
          <p:cNvSpPr/>
          <p:nvPr/>
        </p:nvSpPr>
        <p:spPr>
          <a:xfrm>
            <a:off x="829628" y="3852123"/>
            <a:ext cx="3937127" cy="59198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读师专时　 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4" name="A_bb994"/>
          <p:cNvSpPr/>
          <p:nvPr/>
        </p:nvSpPr>
        <p:spPr>
          <a:xfrm>
            <a:off x="829628" y="3138891"/>
            <a:ext cx="3937127" cy="591982"/>
          </a:xfrm>
          <a:prstGeom prst="rect">
            <a:avLst/>
          </a:prstGeom>
          <a:solidFill>
            <a:srgbClr val="FFFFFF">
              <a:alpha val="0"/>
            </a:srgbClr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　钱包被偷　 </a:t>
            </a:r>
            <a:endParaRPr lang="zh-CN" altLang="en-US" sz="36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5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615907"/>
            <a:ext cx="11430000" cy="362618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迟子建散文的语言清新自然，情趣盎然。请任选一个角度，品味下面的句子。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(6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en-US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[</a:t>
            </a:r>
            <a:r>
              <a:rPr lang="zh-CN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句子赏析</a:t>
            </a:r>
            <a:r>
              <a:rPr lang="en-US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]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北窗前有一棵稠李子树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树周围种了花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那些花一到盛夏时就疯疯癫癫地四处求发展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有的竟越过了黯淡的墙壁</a:t>
            </a:r>
            <a:r>
              <a:rPr lang="zh-CN" altLang="zh-CN" sz="3600" b="1">
                <a:solidFill>
                  <a:srgbClr val="00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伸向炕上的枕头了。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(3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895710"/>
            <a:ext cx="11430000" cy="506658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【示例】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越过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伸向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两个动词富有动态之感，生动形象地写出了花开得茂盛，富有生机，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竟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字写出了花儿开到墙壁外的意外之喜，表达了作者对眼前美景的惊喜之情。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或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疯疯癫癫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一词原形容人物言行异常，这里贬词褒用，形容花儿开得极其茂盛，体现花儿肆意绽放的生机、活力，表达了作者对花儿的喜爱和赞美之情。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)(3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1255808"/>
            <a:ext cx="11430000" cy="434638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我的睡态总像溢出河床的洪水一样毫无规矩、泛滥成灾。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(3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【示例】运用比喻的修辞手法，把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我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的睡态比作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溢出河床的洪水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，写出了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我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睡姿豪放，不受拘束，表现了作者追求自由、不拘小节的个性。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共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分。修辞手法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分，作用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1000" y="619491"/>
            <a:ext cx="11430000" cy="57867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★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散文中反复出现的地方往往寄托作者深意，请探究文中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蓝鸟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多次出现的意图。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(4</a:t>
            </a:r>
            <a:r>
              <a:rPr lang="zh-CN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en-US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[</a:t>
            </a:r>
            <a:r>
              <a:rPr lang="zh-CN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物象的内涵及作用</a:t>
            </a:r>
            <a:r>
              <a:rPr lang="en-US" altLang="zh-CN" sz="3600" b="1">
                <a:solidFill>
                  <a:srgbClr val="00B0F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]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sz="3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蓝鸟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这一形象充满想象力，富有浪漫色彩，代表着作者对自由的渴望，对独立世界的追求。</a:t>
            </a:r>
            <a:r>
              <a:rPr lang="zh-CN" altLang="zh-CN" sz="3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蓝鸟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多次在文中出现，前后呼应，贯穿全文，强化了作者对真正独立精神的追求：可以自由支配喜怒哀乐，没有委曲求全和个性压抑，成为一个完全的拥有真正自我的人。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共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分。每点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</a:t>
            </a:r>
            <a:r>
              <a:rPr lang="en-US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 sz="3600"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https://d.book118.com/165144201213011110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3_Office 主题​​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宋体</vt:lpstr>
      <vt:lpstr>微软雅黑</vt:lpstr>
      <vt:lpstr>Times New Roman</vt:lpstr>
      <vt:lpstr>黑体</vt:lpstr>
      <vt:lpstr>仿宋</vt:lpstr>
      <vt:lpstr>楷体</vt:lpstr>
      <vt:lpstr>Cambria Math</vt:lpstr>
      <vt:lpstr>Office Theme</vt:lpstr>
      <vt:lpstr>限时小卷5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2024-09-15T21:54:07.552</cp:lastPrinted>
  <dcterms:created xsi:type="dcterms:W3CDTF">2024-09-15T13:54:07Z</dcterms:created>
  <dcterms:modified xsi:type="dcterms:W3CDTF">2024-09-15T13:54:08Z</dcterms:modified>
</cp:coreProperties>
</file>