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C049EF6-0569-4FE3-BD12-4C4453C01A9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7F14F40-A796-48F0-BB4E-3CA0CD42810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3C0D393-DFCF-406E-86CD-6D68DF47283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82CA69F-F03C-4D36-B9D6-A24C7CDEDF2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CD0ABC6E-C910-4A9D-B65C-215860551F4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E6496717-D8E3-4DF2-92FA-CEABDF227DD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B0ECD5FE-C113-465B-B96D-114D7A00A5E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2C8C426-FB6C-47D0-9128-074C6F8DCED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EC8A7B5-A821-4D09-95A9-D499F29AC62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8BA3B32-0657-4D92-8B57-91C3DD37C43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3DB7D4B-68CA-4892-AEE9-F6FDEF84AB5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11.jpeg" /><Relationship Id="rId5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16521010330201110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30368" y="1042578"/>
            <a:ext cx="8896350" cy="22860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7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李志刚微生物工程工艺与设备-1生物工程工艺与设备-概述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9667170" y="522284"/>
            <a:ext cx="1884104" cy="672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90000"/>
              </a:lnSpc>
              <a:spcBef>
                <a:spcPts val="375"/>
              </a:spcBef>
            </a:pPr>
            <a:r>
              <a:rPr lang="en-US" sz="12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BIG DATA EMPOWERS TO CREATE A NEW</a:t>
            </a:r>
          </a:p>
          <a:p>
            <a:pPr algn="r">
              <a:lnSpc>
                <a:spcPct val="90000"/>
              </a:lnSpc>
              <a:spcBef>
                <a:spcPts val="375"/>
              </a:spcBef>
            </a:pPr>
            <a:r>
              <a:rPr lang="en-US" sz="12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ERA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9555294" y="499678"/>
            <a:ext cx="1851660" cy="114584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6000" b="1">
                <a:solidFill>
                  <a:srgbClr val="FFFFFF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目录</a:t>
            </a:r>
            <a:endParaRPr lang="en-US" sz="1100"/>
          </a:p>
        </p:txBody>
      </p:sp>
      <p:sp>
        <p:nvSpPr>
          <p:cNvPr id="4" name="TextBox 4"/>
          <p:cNvSpPr txBox="1"/>
          <p:nvPr/>
        </p:nvSpPr>
        <p:spPr>
          <a:xfrm>
            <a:off x="8526405" y="1699382"/>
            <a:ext cx="2859405" cy="4819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  <a:spcBef>
                <a:spcPts val="375"/>
              </a:spcBef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584630" y="797198"/>
            <a:ext cx="6724952" cy="5263604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生物工程工艺与设备概述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微生物发酵工艺原理及设备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细胞培养工艺原理及设备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基因工程工艺原理及设备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酶工程工艺原理及设备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下游处理技术与方法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667170" y="522284"/>
            <a:ext cx="1884104" cy="672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90000"/>
              </a:lnSpc>
              <a:spcBef>
                <a:spcPts val="375"/>
              </a:spcBef>
            </a:pPr>
            <a:r>
              <a:rPr lang="en-US" sz="12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BIG DATA EMPOWERS TO CREATE A NEW</a:t>
            </a:r>
          </a:p>
          <a:p>
            <a:pPr algn="r">
              <a:lnSpc>
                <a:spcPct val="90000"/>
              </a:lnSpc>
              <a:spcBef>
                <a:spcPts val="375"/>
              </a:spcBef>
            </a:pPr>
            <a:r>
              <a:rPr lang="en-US" sz="12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ERA</a:t>
            </a:r>
          </a:p>
        </p:txBody>
      </p:sp>
      <p:grpSp>
        <p:nvGrpSpPr>
          <p:cNvPr id="3" name="Group 3"/>
          <p:cNvGrpSpPr/>
          <p:nvPr/>
        </p:nvGrpSpPr>
        <p:grpSpPr>
          <a:xfrm>
            <a:off x="2393306" y="1882902"/>
            <a:ext cx="7405389" cy="1138956"/>
            <a:chOff x="2393306" y="1882902"/>
            <a:chExt cx="7405389" cy="1138956"/>
          </a:xfrm>
        </p:grpSpPr>
        <p:sp>
          <p:nvSpPr>
            <p:cNvPr id="4" name="TextBox 4"/>
            <p:cNvSpPr txBox="1"/>
            <p:nvPr/>
          </p:nvSpPr>
          <p:spPr>
            <a:xfrm>
              <a:off x="2393306" y="1882902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54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5" name="TextBox 5"/>
          <p:cNvSpPr txBox="1"/>
          <p:nvPr/>
        </p:nvSpPr>
        <p:spPr>
          <a:xfrm>
            <a:off x="2393306" y="2707767"/>
            <a:ext cx="8641080" cy="2703483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ts val="375"/>
              </a:spcBef>
            </a:pPr>
            <a:r>
              <a:rPr lang="en-US" sz="40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生物工程工艺与设备概述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25006" r="25006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生物工程定义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生物工程是应用生物学、化学和工程学的基本原理，利用生物体（包括微生物、动物细胞和植物细胞）或其组成部分（细胞器和酶）来生产有用物质，或为人类提供某种服务的技术。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发展历程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生物工程经历了传统生物技术、近代生物技术和现代生物技术三个发展阶段。传统生物技术以酿造技术为代表，近代生物技术以微生物发酵技术为代表，而现代生物技术则以基因工程、细胞工程、酶工程和发酵工程为代表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生物工程定义及发展历程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工艺与设备相互影响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生物工程工艺的发展推动了设备技术的进步，而设备技术的创新又反过来促进了工艺的发展。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设备在生物工程中的重要性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生物工程设备是实现生物工程工艺的必要手段，设备的性能、效率和可靠性直接影响到产品的产量和质量。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3375" r="23375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生物工程工艺与设备关系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本课程旨在使学生掌握生物工程工艺与设备的基本原理、基本知识和基本技能，培养学生分析和解决生物工程实际问题的能力。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学习目的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学习本课程，学生可以了解生物工程工艺与设备的最新进展和前沿技术，为今后从事生物工程领域的研究、开发、生产和管理等工作奠定基础。同时，本课程还有助于培养学生的创新精神和实践能力，提高学生的综合素质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学习意义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本课程学习目的和意义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667170" y="522284"/>
            <a:ext cx="1884104" cy="672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90000"/>
              </a:lnSpc>
              <a:spcBef>
                <a:spcPts val="375"/>
              </a:spcBef>
            </a:pPr>
            <a:r>
              <a:rPr lang="en-US" sz="12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BIG DATA EMPOWERS TO CREATE A NEW</a:t>
            </a:r>
          </a:p>
          <a:p>
            <a:pPr algn="r">
              <a:lnSpc>
                <a:spcPct val="90000"/>
              </a:lnSpc>
              <a:spcBef>
                <a:spcPts val="375"/>
              </a:spcBef>
            </a:pPr>
            <a:r>
              <a:rPr lang="en-US" sz="12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ERA</a:t>
            </a:r>
          </a:p>
        </p:txBody>
      </p:sp>
      <p:grpSp>
        <p:nvGrpSpPr>
          <p:cNvPr id="3" name="Group 3"/>
          <p:cNvGrpSpPr/>
          <p:nvPr/>
        </p:nvGrpSpPr>
        <p:grpSpPr>
          <a:xfrm>
            <a:off x="2393306" y="1882902"/>
            <a:ext cx="7405389" cy="1138956"/>
            <a:chOff x="2393306" y="1882902"/>
            <a:chExt cx="7405389" cy="1138956"/>
          </a:xfrm>
        </p:grpSpPr>
        <p:sp>
          <p:nvSpPr>
            <p:cNvPr id="4" name="TextBox 4"/>
            <p:cNvSpPr txBox="1"/>
            <p:nvPr/>
          </p:nvSpPr>
          <p:spPr>
            <a:xfrm>
              <a:off x="2393306" y="1882902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54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5" name="TextBox 5"/>
          <p:cNvSpPr txBox="1"/>
          <p:nvPr/>
        </p:nvSpPr>
        <p:spPr>
          <a:xfrm>
            <a:off x="2393306" y="2707767"/>
            <a:ext cx="8641080" cy="2703483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ts val="375"/>
              </a:spcBef>
            </a:pPr>
            <a:r>
              <a:rPr lang="en-US" sz="40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微生物发酵工艺原理及设备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16667" r="16667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微生物生长与产物合成的关系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探讨微生物生长曲线、生长速率与产物合成速率之间的关系，以及环境因素对微生物生长和产物合成的影响。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微生物代谢与发酵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阐述微生物如何通过代谢途径将底物转化为目标产物，以及发酵过程中的关键生化反应。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发酵过程中的物质转化与能量代谢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分析发酵过程中物质的转化途径、能量代谢方式及影响因素。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微生物发酵基本原理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6033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>
            <a:off x="1068653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4" name="TextBox 4"/>
          <p:cNvSpPr txBox="1"/>
          <p:nvPr/>
        </p:nvSpPr>
        <p:spPr>
          <a:xfrm>
            <a:off x="1084612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重要的发酵过程参数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894460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介绍温度、pH值、溶氧、搅拌转速等关键发酵参数及其对发酵过程的影响。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4403619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4836240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8" name="TextBox 8"/>
          <p:cNvSpPr txBox="1"/>
          <p:nvPr/>
        </p:nvSpPr>
        <p:spPr>
          <a:xfrm>
            <a:off x="4852198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参数检测与控制技术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62047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阐述在线检测技术和自动化控制技术在发酵过程中的应用，如实时监测、反馈控制等。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8171205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8603826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12" name="TextBox 12"/>
          <p:cNvSpPr txBox="1"/>
          <p:nvPr/>
        </p:nvSpPr>
        <p:spPr>
          <a:xfrm>
            <a:off x="8619785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发酵过程优化策略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429633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探讨基于实验设计、数学建模和仿真技术等手段进行发酵过程优化的方法。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发酵过程控制参数及优化方法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6750" r="16750"/>
          <a:stretch>
            <a:fillRect/>
          </a:stretch>
        </p:blipFill>
        <p:spPr>
          <a:xfrm>
            <a:off x="7092556" y="1559288"/>
            <a:ext cx="4492828" cy="4492828"/>
          </a:xfrm>
          <a:prstGeom prst="round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539110" y="14883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39477" y="137065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</a:t>
            </a:r>
          </a:p>
        </p:txBody>
      </p:sp>
      <p:sp>
        <p:nvSpPr>
          <p:cNvPr id="5" name="Freeform 5"/>
          <p:cNvSpPr/>
          <p:nvPr/>
        </p:nvSpPr>
        <p:spPr>
          <a:xfrm>
            <a:off x="539110" y="320584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739477" y="308812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</a:t>
            </a:r>
          </a:p>
        </p:txBody>
      </p:sp>
      <p:sp>
        <p:nvSpPr>
          <p:cNvPr id="7" name="Freeform 7"/>
          <p:cNvSpPr/>
          <p:nvPr/>
        </p:nvSpPr>
        <p:spPr>
          <a:xfrm>
            <a:off x="539110" y="4984278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39477" y="4866556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3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248535" y="1715158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介绍常见的发酵设备类型，如机械搅拌式发酵罐、气升式发酵罐、自吸式发酵罐等，并分析其结构特点和工作原理。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248535" y="1250513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发酵设备类型及结构特点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248535" y="3368732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阐述在选择发酵设备时需要考虑的因素，如生产规模、工艺要求、设备性能、投资成本等。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48535" y="2928472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设备选用依据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248535" y="5134585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探讨发酵设备的操作规范、维护保养及故障排除等问题，以确保设备的正常运行和延长使用寿命。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48535" y="4694325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设备操作与维护</a:t>
            </a:r>
          </a:p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发酵设备类型、结构特点及选用依据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667170" y="522284"/>
            <a:ext cx="1884104" cy="672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90000"/>
              </a:lnSpc>
              <a:spcBef>
                <a:spcPts val="375"/>
              </a:spcBef>
            </a:pPr>
            <a:r>
              <a:rPr lang="en-US" sz="12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BIG DATA EMPOWERS TO CREATE A NEW</a:t>
            </a:r>
          </a:p>
          <a:p>
            <a:pPr algn="r">
              <a:lnSpc>
                <a:spcPct val="90000"/>
              </a:lnSpc>
              <a:spcBef>
                <a:spcPts val="375"/>
              </a:spcBef>
            </a:pPr>
            <a:r>
              <a:rPr lang="en-US" sz="12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ERA</a:t>
            </a:r>
          </a:p>
        </p:txBody>
      </p:sp>
      <p:grpSp>
        <p:nvGrpSpPr>
          <p:cNvPr id="3" name="Group 3"/>
          <p:cNvGrpSpPr/>
          <p:nvPr/>
        </p:nvGrpSpPr>
        <p:grpSpPr>
          <a:xfrm>
            <a:off x="2393306" y="1882902"/>
            <a:ext cx="7405389" cy="1138956"/>
            <a:chOff x="2393306" y="1882902"/>
            <a:chExt cx="7405389" cy="1138956"/>
          </a:xfrm>
        </p:grpSpPr>
        <p:sp>
          <p:nvSpPr>
            <p:cNvPr id="4" name="TextBox 4"/>
            <p:cNvSpPr txBox="1"/>
            <p:nvPr/>
          </p:nvSpPr>
          <p:spPr>
            <a:xfrm>
              <a:off x="2393306" y="1882902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54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5" name="TextBox 5"/>
          <p:cNvSpPr txBox="1"/>
          <p:nvPr/>
        </p:nvSpPr>
        <p:spPr>
          <a:xfrm>
            <a:off x="2393306" y="2707767"/>
            <a:ext cx="8641080" cy="2703483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ts val="375"/>
              </a:spcBef>
            </a:pPr>
            <a:r>
              <a:rPr lang="en-US" sz="40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细胞培养工艺原理及设备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细胞在适宜的培养条件下，通过摄取营养物质、合成自身成分，实现生长和增殖。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细胞生长与增殖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6675" r="16675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细胞代谢调控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4722" r="14722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细胞培养环境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6667" r="16667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细胞内的代谢活动受到严格调控，以维持细胞正常生理功能并实现生长和增殖。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提供适宜的温度、pH值、渗透压、营养物质等，以模拟细胞体内生长环境。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细胞培养基本原理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530845" y="2528385"/>
            <a:ext cx="1097280" cy="1097280"/>
          </a:xfrm>
          <a:prstGeom prst="ellipse">
            <a:avLst/>
          </a:pr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620017" y="5027098"/>
            <a:ext cx="1097280" cy="109728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436105" y="5027098"/>
            <a:ext cx="1097280" cy="109728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 rot="2135991">
            <a:off x="6736988" y="2931817"/>
            <a:ext cx="422364" cy="509626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952500" y="0"/>
                </a:lnTo>
                <a:lnTo>
                  <a:pt x="952500" y="476250"/>
                </a:lnTo>
                <a:lnTo>
                  <a:pt x="0" y="476250"/>
                </a:lnTo>
                <a:lnTo>
                  <a:pt x="0" y="1428750"/>
                </a:lnTo>
                <a:lnTo>
                  <a:pt x="952500" y="1428750"/>
                </a:lnTo>
                <a:lnTo>
                  <a:pt x="95250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 rot="-2296662">
            <a:off x="5066977" y="2906819"/>
            <a:ext cx="422364" cy="509626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952500" y="0"/>
                </a:lnTo>
                <a:lnTo>
                  <a:pt x="952500" y="476250"/>
                </a:lnTo>
                <a:lnTo>
                  <a:pt x="0" y="476250"/>
                </a:lnTo>
                <a:lnTo>
                  <a:pt x="0" y="1428750"/>
                </a:lnTo>
                <a:lnTo>
                  <a:pt x="952500" y="1428750"/>
                </a:lnTo>
                <a:lnTo>
                  <a:pt x="95250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 rot="-6933846">
            <a:off x="4575518" y="4436445"/>
            <a:ext cx="422364" cy="509626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952500" y="0"/>
                </a:lnTo>
                <a:lnTo>
                  <a:pt x="952500" y="476250"/>
                </a:lnTo>
                <a:lnTo>
                  <a:pt x="0" y="476250"/>
                </a:lnTo>
                <a:lnTo>
                  <a:pt x="0" y="1428750"/>
                </a:lnTo>
                <a:lnTo>
                  <a:pt x="952500" y="1428750"/>
                </a:lnTo>
                <a:lnTo>
                  <a:pt x="95250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 rot="10800000">
            <a:off x="5870342" y="5320925"/>
            <a:ext cx="422364" cy="509626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952500" y="0"/>
                </a:lnTo>
                <a:lnTo>
                  <a:pt x="952500" y="476250"/>
                </a:lnTo>
                <a:lnTo>
                  <a:pt x="0" y="476250"/>
                </a:lnTo>
                <a:lnTo>
                  <a:pt x="0" y="1428750"/>
                </a:lnTo>
                <a:lnTo>
                  <a:pt x="952500" y="1428750"/>
                </a:lnTo>
                <a:lnTo>
                  <a:pt x="95250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 rot="6699367">
            <a:off x="7223592" y="4470770"/>
            <a:ext cx="422364" cy="509626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952500" y="0"/>
                </a:lnTo>
                <a:lnTo>
                  <a:pt x="952500" y="476250"/>
                </a:lnTo>
                <a:lnTo>
                  <a:pt x="0" y="476250"/>
                </a:lnTo>
                <a:lnTo>
                  <a:pt x="0" y="1428750"/>
                </a:lnTo>
                <a:lnTo>
                  <a:pt x="952500" y="1428750"/>
                </a:lnTo>
                <a:lnTo>
                  <a:pt x="95250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132415" y="2756572"/>
            <a:ext cx="3895725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pH值控制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132415" y="3244806"/>
            <a:ext cx="3314700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通过添加缓冲液或调节培养液中的成分，保持pH值稳定。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4541030" y="1027328"/>
            <a:ext cx="4124325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温度控制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541030" y="1453445"/>
            <a:ext cx="3314700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维持培养温度在适宜范围内，保证细胞正常生长和代谢。</a:t>
            </a:r>
          </a:p>
        </p:txBody>
      </p:sp>
      <p:sp>
        <p:nvSpPr>
          <p:cNvPr id="14" name="Freeform 14"/>
          <p:cNvSpPr/>
          <p:nvPr/>
        </p:nvSpPr>
        <p:spPr>
          <a:xfrm>
            <a:off x="5793785" y="2791325"/>
            <a:ext cx="571400" cy="571400"/>
          </a:xfrm>
          <a:custGeom>
            <a:rect l="l" t="t" r="r" b="b"/>
            <a:pathLst>
              <a:path w="304800" h="304800">
                <a:moveTo>
                  <a:pt x="147180" y="28632"/>
                </a:moveTo>
                <a:lnTo>
                  <a:pt x="19907" y="83468"/>
                </a:lnTo>
                <a:lnTo>
                  <a:pt x="147304" y="137874"/>
                </a:lnTo>
                <a:lnTo>
                  <a:pt x="276015" y="83344"/>
                </a:lnTo>
                <a:lnTo>
                  <a:pt x="147180" y="28632"/>
                </a:lnTo>
                <a:close/>
                <a:moveTo>
                  <a:pt x="152400" y="144723"/>
                </a:moveTo>
                <a:lnTo>
                  <a:pt x="152400" y="276168"/>
                </a:lnTo>
                <a:lnTo>
                  <a:pt x="276177" y="217408"/>
                </a:lnTo>
                <a:lnTo>
                  <a:pt x="276177" y="92145"/>
                </a:lnTo>
                <a:lnTo>
                  <a:pt x="152400" y="144723"/>
                </a:lnTo>
                <a:close/>
                <a:moveTo>
                  <a:pt x="19098" y="217408"/>
                </a:moveTo>
                <a:lnTo>
                  <a:pt x="143294" y="276168"/>
                </a:lnTo>
                <a:lnTo>
                  <a:pt x="143294" y="144723"/>
                </a:lnTo>
                <a:lnTo>
                  <a:pt x="19098" y="92145"/>
                </a:lnTo>
                <a:lnTo>
                  <a:pt x="19098" y="217408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6958501" y="3293513"/>
            <a:ext cx="1097280" cy="1097280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7250975" y="3585987"/>
            <a:ext cx="512333" cy="512333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4101166" y="3337992"/>
            <a:ext cx="1097280" cy="109728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4403006" y="3595353"/>
            <a:ext cx="493600" cy="493600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Freeform 19"/>
          <p:cNvSpPr/>
          <p:nvPr/>
        </p:nvSpPr>
        <p:spPr>
          <a:xfrm>
            <a:off x="4922225" y="5355934"/>
            <a:ext cx="476843" cy="476843"/>
          </a:xfrm>
          <a:custGeom>
            <a:rect l="l" t="t" r="r" b="b"/>
            <a:pathLst>
              <a:path w="304800" h="304800">
                <a:moveTo>
                  <a:pt x="116843" y="182880"/>
                </a:moveTo>
                <a:lnTo>
                  <a:pt x="30480" y="182880"/>
                </a:lnTo>
                <a:lnTo>
                  <a:pt x="30480" y="304800"/>
                </a:lnTo>
                <a:lnTo>
                  <a:pt x="0" y="304800"/>
                </a:lnTo>
                <a:lnTo>
                  <a:pt x="0" y="0"/>
                </a:lnTo>
                <a:lnTo>
                  <a:pt x="182880" y="0"/>
                </a:lnTo>
                <a:lnTo>
                  <a:pt x="187957" y="30480"/>
                </a:lnTo>
                <a:lnTo>
                  <a:pt x="304800" y="30480"/>
                </a:lnTo>
                <a:lnTo>
                  <a:pt x="259080" y="121920"/>
                </a:lnTo>
                <a:lnTo>
                  <a:pt x="304800" y="213360"/>
                </a:lnTo>
                <a:lnTo>
                  <a:pt x="121920" y="213360"/>
                </a:lnTo>
                <a:lnTo>
                  <a:pt x="116843" y="18288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Freeform 20"/>
          <p:cNvSpPr/>
          <p:nvPr/>
        </p:nvSpPr>
        <p:spPr>
          <a:xfrm>
            <a:off x="6598325" y="5290510"/>
            <a:ext cx="570456" cy="570456"/>
          </a:xfrm>
          <a:custGeom>
            <a:rect l="l" t="t" r="r" b="b"/>
            <a:pathLst>
              <a:path w="304800" h="304800">
                <a:moveTo>
                  <a:pt x="310886" y="167269"/>
                </a:moveTo>
                <a:cubicBezTo>
                  <a:pt x="310886" y="167269"/>
                  <a:pt x="267148" y="122672"/>
                  <a:pt x="206873" y="122672"/>
                </a:cubicBezTo>
                <a:cubicBezTo>
                  <a:pt x="147980" y="122672"/>
                  <a:pt x="89764" y="167269"/>
                  <a:pt x="89764" y="167269"/>
                </a:cubicBezTo>
                <a:lnTo>
                  <a:pt x="57064" y="153619"/>
                </a:lnTo>
                <a:lnTo>
                  <a:pt x="57064" y="193662"/>
                </a:lnTo>
                <a:cubicBezTo>
                  <a:pt x="62217" y="195415"/>
                  <a:pt x="65989" y="200158"/>
                  <a:pt x="65989" y="205902"/>
                </a:cubicBezTo>
                <a:cubicBezTo>
                  <a:pt x="65989" y="211703"/>
                  <a:pt x="62141" y="216456"/>
                  <a:pt x="56912" y="218170"/>
                </a:cubicBezTo>
                <a:lnTo>
                  <a:pt x="66580" y="245135"/>
                </a:lnTo>
                <a:lnTo>
                  <a:pt x="38043" y="245135"/>
                </a:lnTo>
                <a:lnTo>
                  <a:pt x="47796" y="217942"/>
                </a:lnTo>
                <a:cubicBezTo>
                  <a:pt x="43110" y="215951"/>
                  <a:pt x="39834" y="211322"/>
                  <a:pt x="39834" y="205902"/>
                </a:cubicBezTo>
                <a:cubicBezTo>
                  <a:pt x="39834" y="200597"/>
                  <a:pt x="43015" y="196082"/>
                  <a:pt x="47558" y="194024"/>
                </a:cubicBezTo>
                <a:lnTo>
                  <a:pt x="47558" y="149647"/>
                </a:lnTo>
                <a:lnTo>
                  <a:pt x="0" y="129816"/>
                </a:lnTo>
                <a:lnTo>
                  <a:pt x="209255" y="35890"/>
                </a:lnTo>
                <a:lnTo>
                  <a:pt x="401241" y="130997"/>
                </a:lnTo>
                <a:lnTo>
                  <a:pt x="310886" y="167269"/>
                </a:lnTo>
                <a:close/>
                <a:moveTo>
                  <a:pt x="204492" y="145266"/>
                </a:moveTo>
                <a:cubicBezTo>
                  <a:pt x="265128" y="145266"/>
                  <a:pt x="294846" y="177365"/>
                  <a:pt x="294846" y="177365"/>
                </a:cubicBezTo>
                <a:lnTo>
                  <a:pt x="294846" y="243945"/>
                </a:lnTo>
                <a:cubicBezTo>
                  <a:pt x="294846" y="243945"/>
                  <a:pt x="263938" y="268910"/>
                  <a:pt x="199739" y="268910"/>
                </a:cubicBezTo>
                <a:cubicBezTo>
                  <a:pt x="135541" y="268910"/>
                  <a:pt x="114138" y="243945"/>
                  <a:pt x="114138" y="243945"/>
                </a:cubicBezTo>
                <a:lnTo>
                  <a:pt x="114138" y="177365"/>
                </a:lnTo>
                <a:cubicBezTo>
                  <a:pt x="114138" y="177365"/>
                  <a:pt x="143856" y="145266"/>
                  <a:pt x="204492" y="145266"/>
                </a:cubicBezTo>
                <a:close/>
                <a:moveTo>
                  <a:pt x="203302" y="254641"/>
                </a:moveTo>
                <a:cubicBezTo>
                  <a:pt x="245326" y="254641"/>
                  <a:pt x="279397" y="246116"/>
                  <a:pt x="279397" y="235620"/>
                </a:cubicBezTo>
                <a:cubicBezTo>
                  <a:pt x="279397" y="225123"/>
                  <a:pt x="245326" y="216599"/>
                  <a:pt x="203302" y="216599"/>
                </a:cubicBezTo>
                <a:cubicBezTo>
                  <a:pt x="161277" y="216599"/>
                  <a:pt x="127216" y="225123"/>
                  <a:pt x="127216" y="235620"/>
                </a:cubicBezTo>
                <a:cubicBezTo>
                  <a:pt x="127216" y="246116"/>
                  <a:pt x="161277" y="254641"/>
                  <a:pt x="203302" y="254641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TextBox 21"/>
          <p:cNvSpPr txBox="1"/>
          <p:nvPr/>
        </p:nvSpPr>
        <p:spPr>
          <a:xfrm>
            <a:off x="7824133" y="4891283"/>
            <a:ext cx="3895725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渗透压调节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7824133" y="5360468"/>
            <a:ext cx="3314700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根据细胞类型和培养需求，调整培养液中的渗透压。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689125" y="2785147"/>
            <a:ext cx="3895725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优化方法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689125" y="3244806"/>
            <a:ext cx="3314700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通过调整培养条件、改进培养基配方、采用先进的培养技术等手段，提高细胞培养效率和产物质量。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1054890" y="4891283"/>
            <a:ext cx="3895725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营养物质供给</a:t>
            </a:r>
          </a:p>
        </p:txBody>
      </p:sp>
      <p:sp>
        <p:nvSpPr>
          <p:cNvPr id="26" name="TextBox 26"/>
          <p:cNvSpPr txBox="1"/>
          <p:nvPr/>
        </p:nvSpPr>
        <p:spPr>
          <a:xfrm>
            <a:off x="1054890" y="5360468"/>
            <a:ext cx="3314700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提供适量的碳源、氮源、生长因子等营养物质，满足细胞生长需求。</a:t>
            </a:r>
          </a:p>
        </p:txBody>
      </p:sp>
      <p:grpSp>
        <p:nvGrpSpPr>
          <p:cNvPr id="27" name="Group 2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8" name="AutoShape 2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TextBox 4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细胞培养过程控制参数及优化方法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https://d.book118.com/165210103302011103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7F7F7"/>
      </a:dk1>
      <a:lt1>
        <a:srgbClr val="000000"/>
      </a:lt1>
      <a:dk2>
        <a:srgbClr val="FFFFFF"/>
      </a:dk2>
      <a:lt2>
        <a:srgbClr val="000000"/>
      </a:lt2>
      <a:accent1>
        <a:srgbClr val="8C8C8C"/>
      </a:accent1>
      <a:accent2>
        <a:srgbClr val="A8A8A8"/>
      </a:accent2>
      <a:accent3>
        <a:srgbClr val="7B7B7B"/>
      </a:accent3>
      <a:accent4>
        <a:srgbClr val="515151"/>
      </a:accent4>
      <a:accent5>
        <a:srgbClr val="60727F"/>
      </a:accent5>
      <a:accent6>
        <a:srgbClr val="444444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87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9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2024-09-13T06:26:35.985</cp:lastPrinted>
  <dcterms:created xsi:type="dcterms:W3CDTF">2024-09-12T22:26:36Z</dcterms:created>
  <dcterms:modified xsi:type="dcterms:W3CDTF">2024-09-12T22:26:38Z</dcterms:modified>
</cp:coreProperties>
</file>