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23762970" cy="133223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6.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pitchFamily="34" charset="0"/>
              </a:defRPr>
            </a:lvl1pPr>
          </a:lstStyle>
          <a:p>
            <a:pPr>
              <a:defRPr/>
            </a:pPr>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pitchFamily="34" charset="0"/>
              </a:defRPr>
            </a:lvl1pPr>
          </a:lstStyle>
          <a:p>
            <a:pPr>
              <a:defRPr/>
            </a:pPr>
            <a:fld id="{7255D1F0-0559-45E3-AA3F-653AFB4BCBF4}" type="datetimeFigureOut">
              <a:rPr lang="zh-CN" altLang="en-US"/>
              <a:t/>
            </a:fld>
            <a:endParaRPr lang="zh-CN" altLang="en-US"/>
          </a:p>
        </p:txBody>
      </p:sp>
      <p:sp>
        <p:nvSpPr>
          <p:cNvPr id="4" name="幻灯片图像占位符 3"/>
          <p:cNvSpPr>
            <a:spLocks noGrp="1" noRot="1" noChangeAspect="1"/>
          </p:cNvSpPr>
          <p:nvPr>
            <p:ph type="sldImg" idx="2"/>
          </p:nvPr>
        </p:nvSpPr>
        <p:spPr>
          <a:xfrm>
            <a:off x="371475" y="685800"/>
            <a:ext cx="611505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CN" altLang="en-US" noProof="0"/>
              <a:t>单击此处编辑母版文本样式</a:t>
            </a:r>
            <a:endParaRPr lang="zh-CN" altLang="en-US" noProof="0"/>
          </a:p>
          <a:p>
            <a:pPr lvl="1"/>
            <a:r>
              <a:rPr lang="zh-CN" altLang="en-US" noProof="0"/>
              <a:t>第二级</a:t>
            </a:r>
            <a:endParaRPr lang="zh-CN" altLang="en-US" noProof="0"/>
          </a:p>
          <a:p>
            <a:pPr lvl="2"/>
            <a:r>
              <a:rPr lang="zh-CN" altLang="en-US" noProof="0"/>
              <a:t>第三级</a:t>
            </a:r>
            <a:endParaRPr lang="zh-CN" altLang="en-US" noProof="0"/>
          </a:p>
          <a:p>
            <a:pPr lvl="3"/>
            <a:r>
              <a:rPr lang="zh-CN" altLang="en-US" noProof="0"/>
              <a:t>第四级</a:t>
            </a:r>
            <a:endParaRPr lang="zh-CN" altLang="en-US" noProof="0"/>
          </a:p>
          <a:p>
            <a:pPr lvl="4"/>
            <a:r>
              <a:rPr lang="zh-CN" altLang="en-US" noProof="0"/>
              <a:t>第五级</a:t>
            </a:r>
            <a:endParaRPr lang="zh-CN" altLang="en-US" noProof="0"/>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pitchFamily="34" charset="0"/>
              </a:defRPr>
            </a:lvl1pPr>
          </a:lstStyle>
          <a:p>
            <a:pPr>
              <a:defRPr/>
            </a:pPr>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Arial" pitchFamily="34" charset="0"/>
              </a:defRPr>
            </a:lvl1pPr>
          </a:lstStyle>
          <a:p>
            <a:pPr>
              <a:defRPr/>
            </a:pPr>
            <a:fld id="{09E6B5E2-414F-4B9B-AAB9-9B87664B65D6}" type="slidenum">
              <a:rPr lang="zh-CN" altLang="en-US"/>
              <a:t/>
            </a:fld>
            <a:endParaRPr lang="zh-C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09E6B5E2-414F-4B9B-AAB9-9B87664B65D6}" type="slidenum">
              <a:rPr lang="zh-CN" altLang="en-US" smtClean="0"/>
              <a:t>3</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09E6B5E2-414F-4B9B-AAB9-9B87664B65D6}" type="slidenum">
              <a:rPr lang="zh-CN" altLang="en-US" smtClean="0"/>
              <a:t>4</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09E6B5E2-414F-4B9B-AAB9-9B87664B65D6}" type="slidenum">
              <a:rPr lang="zh-CN" altLang="en-US" smtClean="0"/>
              <a:t>13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09E6B5E2-414F-4B9B-AAB9-9B87664B65D6}" type="slidenum">
              <a:rPr lang="zh-CN" altLang="en-US" smtClean="0"/>
              <a:t>21</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09E6B5E2-414F-4B9B-AAB9-9B87664B65D6}"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586678-781F-4CC9-B5AE-481318ACA2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A1F5A9-0B84-419A-8CD3-7E12FDA02E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E83073-AE4F-4859-AE74-76A1733200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887076-9F9E-488E-8310-A2045C61D3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BEA0D1-35A8-446A-9206-A5EFF43C2C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CCE93C-A630-40D5-B1AB-FC2F856A97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2BB83D-D33D-479B-BE76-C8830B5393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77D4FF-D903-4A3B-8391-31FC4D9B3D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BCA68E-FC08-43ED-8005-B7FDBBC28E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7F0EB5-C794-4FBB-B04A-3E8E091DE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F3F370-5497-4399-882C-C6AA88192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a:xfrm>
            <a:off x="1192826" y="12266307"/>
            <a:ext cx="5262469" cy="615413"/>
          </a:xfrm>
        </p:spPr>
        <p:txBody>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a:xfrm>
            <a:off x="8022341" y="12266307"/>
            <a:ext cx="7718288" cy="615413"/>
          </a:xfrm>
        </p:spPr>
        <p:txBody>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4" name="灯片编号占位符 3"/>
          <p:cNvSpPr>
            <a:spLocks noGrp="1"/>
          </p:cNvSpPr>
          <p:nvPr>
            <p:ph type="sldNum" sz="quarter" idx="12"/>
            <p:custDataLst>
              <p:tags r:id="rId3"/>
            </p:custDataLst>
          </p:nvPr>
        </p:nvSpPr>
        <p:spPr>
          <a:xfrm>
            <a:off x="17302997" y="12266307"/>
            <a:ext cx="5262469" cy="615413"/>
          </a:xfrm>
        </p:spPr>
        <p:txBody>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file:///D:\qq&#25991;&#20214;\712321467\Image\C2C\Image2\%7b75232B38-A165-1FB7-499C-2E1C792CACB5%7d.png" TargetMode="External" /><Relationship Id="rId4" Type="http://schemas.openxmlformats.org/officeDocument/2006/relationships/image" Target="../media/image1.pn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pic>
        <p:nvPicPr>
          <p:cNvPr id="2" name="图片 1073743875" descr="学科网 zxxk.com"/>
          <p:cNvPicPr>
            <a:picLocks noChangeAspect="1"/>
          </p:cNvPicPr>
          <p:nvPr/>
        </p:nvPicPr>
        <p:blipFill>
          <a:blip r:embed="rId4" r:link="rId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ctr" defTabSz="2117725" rtl="0" eaLnBrk="0" fontAlgn="base" hangingPunct="0">
        <a:spcBef>
          <a:spcPct val="0"/>
        </a:spcBef>
        <a:spcAft>
          <a:spcPct val="0"/>
        </a:spcAft>
        <a:defRPr sz="10200" kern="1200">
          <a:solidFill>
            <a:schemeClr val="tx1"/>
          </a:solidFill>
          <a:latin typeface="+mj-lt"/>
          <a:ea typeface="+mj-ea"/>
          <a:cs typeface="+mj-cs"/>
        </a:defRPr>
      </a:lvl1pPr>
      <a:lvl2pPr algn="ctr" defTabSz="2117725" rtl="0" eaLnBrk="0" fontAlgn="base" hangingPunct="0">
        <a:spcBef>
          <a:spcPct val="0"/>
        </a:spcBef>
        <a:spcAft>
          <a:spcPct val="0"/>
        </a:spcAft>
        <a:defRPr sz="10200">
          <a:solidFill>
            <a:schemeClr val="tx1"/>
          </a:solidFill>
          <a:latin typeface="Calibri" panose="020f0502020204030204" pitchFamily="34" charset="0"/>
          <a:ea typeface="宋体" panose="02010600030101010101" pitchFamily="2" charset="-122"/>
        </a:defRPr>
      </a:lvl2pPr>
      <a:lvl3pPr algn="ctr" defTabSz="2117725" rtl="0" eaLnBrk="0" fontAlgn="base" hangingPunct="0">
        <a:spcBef>
          <a:spcPct val="0"/>
        </a:spcBef>
        <a:spcAft>
          <a:spcPct val="0"/>
        </a:spcAft>
        <a:defRPr sz="10200">
          <a:solidFill>
            <a:schemeClr val="tx1"/>
          </a:solidFill>
          <a:latin typeface="Calibri" panose="020f0502020204030204" pitchFamily="34" charset="0"/>
          <a:ea typeface="宋体" panose="02010600030101010101" pitchFamily="2" charset="-122"/>
        </a:defRPr>
      </a:lvl3pPr>
      <a:lvl4pPr algn="ctr" defTabSz="2117725" rtl="0" eaLnBrk="0" fontAlgn="base" hangingPunct="0">
        <a:spcBef>
          <a:spcPct val="0"/>
        </a:spcBef>
        <a:spcAft>
          <a:spcPct val="0"/>
        </a:spcAft>
        <a:defRPr sz="10200">
          <a:solidFill>
            <a:schemeClr val="tx1"/>
          </a:solidFill>
          <a:latin typeface="Calibri" panose="020f0502020204030204" pitchFamily="34" charset="0"/>
          <a:ea typeface="宋体" panose="02010600030101010101" pitchFamily="2" charset="-122"/>
        </a:defRPr>
      </a:lvl4pPr>
      <a:lvl5pPr algn="ctr" defTabSz="2117725" rtl="0" eaLnBrk="0" fontAlgn="base" hangingPunct="0">
        <a:spcBef>
          <a:spcPct val="0"/>
        </a:spcBef>
        <a:spcAft>
          <a:spcPct val="0"/>
        </a:spcAft>
        <a:defRPr sz="10200">
          <a:solidFill>
            <a:schemeClr val="tx1"/>
          </a:solidFill>
          <a:latin typeface="Calibri" panose="020f0502020204030204" pitchFamily="34" charset="0"/>
          <a:ea typeface="宋体" panose="02010600030101010101" pitchFamily="2" charset="-122"/>
        </a:defRPr>
      </a:lvl5pPr>
      <a:lvl6pPr marL="457200" algn="ctr" defTabSz="2117725" rtl="0" fontAlgn="base">
        <a:spcBef>
          <a:spcPct val="0"/>
        </a:spcBef>
        <a:spcAft>
          <a:spcPct val="0"/>
        </a:spcAft>
        <a:defRPr sz="10200">
          <a:solidFill>
            <a:schemeClr val="tx1"/>
          </a:solidFill>
          <a:latin typeface="Calibri" panose="020f0502020204030204" pitchFamily="34" charset="0"/>
          <a:ea typeface="宋体" panose="02010600030101010101" pitchFamily="2" charset="-122"/>
        </a:defRPr>
      </a:lvl6pPr>
      <a:lvl7pPr marL="914400" algn="ctr" defTabSz="2117725" rtl="0" fontAlgn="base">
        <a:spcBef>
          <a:spcPct val="0"/>
        </a:spcBef>
        <a:spcAft>
          <a:spcPct val="0"/>
        </a:spcAft>
        <a:defRPr sz="10200">
          <a:solidFill>
            <a:schemeClr val="tx1"/>
          </a:solidFill>
          <a:latin typeface="Calibri" panose="020f0502020204030204" pitchFamily="34" charset="0"/>
          <a:ea typeface="宋体" panose="02010600030101010101" pitchFamily="2" charset="-122"/>
        </a:defRPr>
      </a:lvl7pPr>
      <a:lvl8pPr marL="1371600" algn="ctr" defTabSz="2117725" rtl="0" fontAlgn="base">
        <a:spcBef>
          <a:spcPct val="0"/>
        </a:spcBef>
        <a:spcAft>
          <a:spcPct val="0"/>
        </a:spcAft>
        <a:defRPr sz="10200">
          <a:solidFill>
            <a:schemeClr val="tx1"/>
          </a:solidFill>
          <a:latin typeface="Calibri" panose="020f0502020204030204" pitchFamily="34" charset="0"/>
          <a:ea typeface="宋体" panose="02010600030101010101" pitchFamily="2" charset="-122"/>
        </a:defRPr>
      </a:lvl8pPr>
      <a:lvl9pPr marL="1828800" algn="ctr" defTabSz="2117725" rtl="0" fontAlgn="base">
        <a:spcBef>
          <a:spcPct val="0"/>
        </a:spcBef>
        <a:spcAft>
          <a:spcPct val="0"/>
        </a:spcAft>
        <a:defRPr sz="10200">
          <a:solidFill>
            <a:schemeClr val="tx1"/>
          </a:solidFill>
          <a:latin typeface="Calibri" panose="020f0502020204030204" pitchFamily="34" charset="0"/>
          <a:ea typeface="宋体" panose="02010600030101010101" pitchFamily="2" charset="-122"/>
        </a:defRPr>
      </a:lvl9pPr>
    </p:titleStyle>
    <p:bodyStyle>
      <a:lvl1pPr marL="793750" indent="-793750" algn="l" defTabSz="2117725" rtl="0" eaLnBrk="0" fontAlgn="base" hangingPunct="0">
        <a:spcBef>
          <a:spcPct val="20000"/>
        </a:spcBef>
        <a:spcAft>
          <a:spcPct val="0"/>
        </a:spcAft>
        <a:buFont typeface="Arial" pitchFamily="34" charset="0"/>
        <a:buChar char="•"/>
        <a:defRPr sz="7400" kern="1200">
          <a:solidFill>
            <a:schemeClr val="tx1"/>
          </a:solidFill>
          <a:latin typeface="+mn-lt"/>
          <a:ea typeface="+mn-ea"/>
          <a:cs typeface="+mn-cs"/>
        </a:defRPr>
      </a:lvl1pPr>
      <a:lvl2pPr marL="1720850" indent="-662305" algn="l" defTabSz="2117725" rtl="0" eaLnBrk="0" fontAlgn="base" hangingPunct="0">
        <a:spcBef>
          <a:spcPct val="20000"/>
        </a:spcBef>
        <a:spcAft>
          <a:spcPct val="0"/>
        </a:spcAft>
        <a:buFont typeface="Arial" pitchFamily="34" charset="0"/>
        <a:buChar char="–"/>
        <a:defRPr sz="6500" kern="1200">
          <a:solidFill>
            <a:schemeClr val="tx1"/>
          </a:solidFill>
          <a:latin typeface="+mn-lt"/>
          <a:ea typeface="+mn-ea"/>
          <a:cs typeface="+mn-cs"/>
        </a:defRPr>
      </a:lvl2pPr>
      <a:lvl3pPr marL="2647950" indent="-528955" algn="l" defTabSz="2117725" rtl="0" eaLnBrk="0" fontAlgn="base" hangingPunct="0">
        <a:spcBef>
          <a:spcPct val="20000"/>
        </a:spcBef>
        <a:spcAft>
          <a:spcPct val="0"/>
        </a:spcAft>
        <a:buFont typeface="Arial" pitchFamily="34" charset="0"/>
        <a:buChar char="•"/>
        <a:defRPr sz="5600" kern="1200">
          <a:solidFill>
            <a:schemeClr val="tx1"/>
          </a:solidFill>
          <a:latin typeface="+mn-lt"/>
          <a:ea typeface="+mn-ea"/>
          <a:cs typeface="+mn-cs"/>
        </a:defRPr>
      </a:lvl3pPr>
      <a:lvl4pPr marL="3708400" indent="-528955" algn="l" defTabSz="2117725" rtl="0" eaLnBrk="0" fontAlgn="base" hangingPunct="0">
        <a:spcBef>
          <a:spcPct val="20000"/>
        </a:spcBef>
        <a:spcAft>
          <a:spcPct val="0"/>
        </a:spcAft>
        <a:buFont typeface="Arial" pitchFamily="34" charset="0"/>
        <a:buChar char="–"/>
        <a:defRPr sz="4600" kern="1200">
          <a:solidFill>
            <a:schemeClr val="tx1"/>
          </a:solidFill>
          <a:latin typeface="+mn-lt"/>
          <a:ea typeface="+mn-ea"/>
          <a:cs typeface="+mn-cs"/>
        </a:defRPr>
      </a:lvl4pPr>
      <a:lvl5pPr marL="4767580" indent="-528955" algn="l" defTabSz="2117725" rtl="0" eaLnBrk="0" fontAlgn="base" hangingPunct="0">
        <a:spcBef>
          <a:spcPct val="20000"/>
        </a:spcBef>
        <a:spcAft>
          <a:spcPct val="0"/>
        </a:spcAft>
        <a:buFont typeface="Arial" pitchFamily="34" charset="0"/>
        <a:buChar char="»"/>
        <a:defRPr sz="4600" kern="1200">
          <a:solidFill>
            <a:schemeClr val="tx1"/>
          </a:solidFill>
          <a:latin typeface="+mn-lt"/>
          <a:ea typeface="+mn-ea"/>
          <a:cs typeface="+mn-cs"/>
        </a:defRPr>
      </a:lvl5pPr>
      <a:lvl6pPr marL="5827395" indent="-529590" algn="l" defTabSz="2118995" rtl="0" eaLnBrk="1" latinLnBrk="0" hangingPunct="1">
        <a:spcBef>
          <a:spcPct val="20000"/>
        </a:spcBef>
        <a:buFont typeface="Arial" pitchFamily="34" charset="0"/>
        <a:buChar char="•"/>
        <a:defRPr sz="4600" kern="1200">
          <a:solidFill>
            <a:schemeClr val="tx1"/>
          </a:solidFill>
          <a:latin typeface="+mn-lt"/>
          <a:ea typeface="+mn-ea"/>
          <a:cs typeface="+mn-cs"/>
        </a:defRPr>
      </a:lvl6pPr>
      <a:lvl7pPr marL="6887210" indent="-529590" algn="l" defTabSz="2118995" rtl="0" eaLnBrk="1" latinLnBrk="0" hangingPunct="1">
        <a:spcBef>
          <a:spcPct val="20000"/>
        </a:spcBef>
        <a:buFont typeface="Arial" pitchFamily="34" charset="0"/>
        <a:buChar char="•"/>
        <a:defRPr sz="4600" kern="1200">
          <a:solidFill>
            <a:schemeClr val="tx1"/>
          </a:solidFill>
          <a:latin typeface="+mn-lt"/>
          <a:ea typeface="+mn-ea"/>
          <a:cs typeface="+mn-cs"/>
        </a:defRPr>
      </a:lvl7pPr>
      <a:lvl8pPr marL="7947025" indent="-529590" algn="l" defTabSz="2118995" rtl="0" eaLnBrk="1" latinLnBrk="0" hangingPunct="1">
        <a:spcBef>
          <a:spcPct val="20000"/>
        </a:spcBef>
        <a:buFont typeface="Arial" pitchFamily="34" charset="0"/>
        <a:buChar char="•"/>
        <a:defRPr sz="4600" kern="1200">
          <a:solidFill>
            <a:schemeClr val="tx1"/>
          </a:solidFill>
          <a:latin typeface="+mn-lt"/>
          <a:ea typeface="+mn-ea"/>
          <a:cs typeface="+mn-cs"/>
        </a:defRPr>
      </a:lvl8pPr>
      <a:lvl9pPr marL="9006205" indent="-529590" algn="l" defTabSz="2118995" rtl="0" eaLnBrk="1" latinLnBrk="0" hangingPunct="1">
        <a:spcBef>
          <a:spcPct val="20000"/>
        </a:spcBef>
        <a:buFont typeface="Arial" pitchFamily="34" charset="0"/>
        <a:buChar char="•"/>
        <a:defRPr sz="4600" kern="1200">
          <a:solidFill>
            <a:schemeClr val="tx1"/>
          </a:solidFill>
          <a:latin typeface="+mn-lt"/>
          <a:ea typeface="+mn-ea"/>
          <a:cs typeface="+mn-cs"/>
        </a:defRPr>
      </a:lvl9pPr>
    </p:bodyStyle>
    <p:otherStyle>
      <a:defPPr>
        <a:defRPr lang="zh-CN"/>
      </a:defPPr>
      <a:lvl1pPr marL="0" algn="l" defTabSz="2118995" rtl="0" eaLnBrk="1" latinLnBrk="0" hangingPunct="1">
        <a:defRPr sz="4200" kern="1200">
          <a:solidFill>
            <a:schemeClr val="tx1"/>
          </a:solidFill>
          <a:latin typeface="+mn-lt"/>
          <a:ea typeface="+mn-ea"/>
          <a:cs typeface="+mn-cs"/>
        </a:defRPr>
      </a:lvl1pPr>
      <a:lvl2pPr marL="1059815" algn="l" defTabSz="2118995" rtl="0" eaLnBrk="1" latinLnBrk="0" hangingPunct="1">
        <a:defRPr sz="4200" kern="1200">
          <a:solidFill>
            <a:schemeClr val="tx1"/>
          </a:solidFill>
          <a:latin typeface="+mn-lt"/>
          <a:ea typeface="+mn-ea"/>
          <a:cs typeface="+mn-cs"/>
        </a:defRPr>
      </a:lvl2pPr>
      <a:lvl3pPr marL="2118995" algn="l" defTabSz="2118995" rtl="0" eaLnBrk="1" latinLnBrk="0" hangingPunct="1">
        <a:defRPr sz="4200" kern="1200">
          <a:solidFill>
            <a:schemeClr val="tx1"/>
          </a:solidFill>
          <a:latin typeface="+mn-lt"/>
          <a:ea typeface="+mn-ea"/>
          <a:cs typeface="+mn-cs"/>
        </a:defRPr>
      </a:lvl3pPr>
      <a:lvl4pPr marL="3178810" algn="l" defTabSz="2118995" rtl="0" eaLnBrk="1" latinLnBrk="0" hangingPunct="1">
        <a:defRPr sz="4200" kern="1200">
          <a:solidFill>
            <a:schemeClr val="tx1"/>
          </a:solidFill>
          <a:latin typeface="+mn-lt"/>
          <a:ea typeface="+mn-ea"/>
          <a:cs typeface="+mn-cs"/>
        </a:defRPr>
      </a:lvl4pPr>
      <a:lvl5pPr marL="4237990" algn="l" defTabSz="2118995" rtl="0" eaLnBrk="1" latinLnBrk="0" hangingPunct="1">
        <a:defRPr sz="4200" kern="1200">
          <a:solidFill>
            <a:schemeClr val="tx1"/>
          </a:solidFill>
          <a:latin typeface="+mn-lt"/>
          <a:ea typeface="+mn-ea"/>
          <a:cs typeface="+mn-cs"/>
        </a:defRPr>
      </a:lvl5pPr>
      <a:lvl6pPr marL="5297805" algn="l" defTabSz="2118995" rtl="0" eaLnBrk="1" latinLnBrk="0" hangingPunct="1">
        <a:defRPr sz="4200" kern="1200">
          <a:solidFill>
            <a:schemeClr val="tx1"/>
          </a:solidFill>
          <a:latin typeface="+mn-lt"/>
          <a:ea typeface="+mn-ea"/>
          <a:cs typeface="+mn-cs"/>
        </a:defRPr>
      </a:lvl6pPr>
      <a:lvl7pPr marL="6357620" algn="l" defTabSz="2118995" rtl="0" eaLnBrk="1" latinLnBrk="0" hangingPunct="1">
        <a:defRPr sz="4200" kern="1200">
          <a:solidFill>
            <a:schemeClr val="tx1"/>
          </a:solidFill>
          <a:latin typeface="+mn-lt"/>
          <a:ea typeface="+mn-ea"/>
          <a:cs typeface="+mn-cs"/>
        </a:defRPr>
      </a:lvl7pPr>
      <a:lvl8pPr marL="7416800" algn="l" defTabSz="2118995" rtl="0" eaLnBrk="1" latinLnBrk="0" hangingPunct="1">
        <a:defRPr sz="4200" kern="1200">
          <a:solidFill>
            <a:schemeClr val="tx1"/>
          </a:solidFill>
          <a:latin typeface="+mn-lt"/>
          <a:ea typeface="+mn-ea"/>
          <a:cs typeface="+mn-cs"/>
        </a:defRPr>
      </a:lvl8pPr>
      <a:lvl9pPr marL="8476615" algn="l" defTabSz="2118995" rtl="0" eaLnBrk="1" latinLnBrk="0" hangingPunct="1">
        <a:defRPr sz="42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4.xml" /><Relationship Id="rId4" Type="http://schemas.openxmlformats.org/officeDocument/2006/relationships/tags" Target="../tags/tag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21034411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 name="Picture 3"/>
          <p:cNvPicPr>
            <a:picLocks noChangeAspect="1" noChangeArrowheads="1"/>
          </p:cNvPicPr>
          <p:nvPr>
            <p:custDataLst>
              <p:tags r:id="rId3"/>
            </p:custDataLst>
          </p:nvPr>
        </p:nvPicPr>
        <p:blipFill>
          <a:blip r:embed="rId2">
            <a:extLst>
              <a:ext uri="{28A0092B-C50C-407E-A947-70E740481C1C}">
                <a14:useLocalDpi xmlns:a14="http://schemas.microsoft.com/office/drawing/2010/main" val="0"/>
              </a:ext>
            </a:extLst>
          </a:blip>
          <a:srcRect l="17234" r="46231"/>
          <a:stretch>
            <a:fillRect/>
          </a:stretch>
        </p:blipFill>
        <p:spPr bwMode="auto">
          <a:xfrm>
            <a:off x="72390" y="450850"/>
            <a:ext cx="6755130" cy="12642215"/>
          </a:xfrm>
          <a:prstGeom prst="rect">
            <a:avLst/>
          </a:prstGeom>
          <a:noFill/>
          <a:extLst>
            <a:ext uri="{909E8E84-426E-40DD-AFC4-6F175D3DCCD1}">
              <a14:hiddenFill xmlns:a14="http://schemas.microsoft.com/office/drawing/2010/main">
                <a:solidFill>
                  <a:srgbClr val="FFFFFF"/>
                </a:solidFill>
              </a14:hiddenFill>
            </a:ext>
          </a:extLst>
        </p:spPr>
      </p:pic>
      <p:sp>
        <p:nvSpPr>
          <p:cNvPr id="100" name="文本框 99"/>
          <p:cNvSpPr txBox="1"/>
          <p:nvPr/>
        </p:nvSpPr>
        <p:spPr>
          <a:xfrm>
            <a:off x="369528" y="2799661"/>
            <a:ext cx="6376125" cy="2135675"/>
          </a:xfrm>
          <a:prstGeom prst="rect">
            <a:avLst/>
          </a:prstGeom>
          <a:noFill/>
          <a:ln w="9525">
            <a:noFill/>
          </a:ln>
        </p:spPr>
        <p:txBody>
          <a:bodyPr wrap="square">
            <a:no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indent="0"/>
            <a:r>
              <a:rPr lang="en-US" sz="436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2024</a:t>
            </a:r>
            <a:r>
              <a:rPr lang="zh-CN" sz="436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高考一轮复习</a:t>
            </a:r>
            <a:endParaRPr lang="zh-CN" sz="436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a:p>
            <a:pPr marL="0" indent="0" algn="ctr"/>
            <a:endParaRPr lang="zh-CN" altLang="en-US" sz="436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 name="文本框 1"/>
          <p:cNvSpPr txBox="1"/>
          <p:nvPr>
            <p:custDataLst>
              <p:tags r:id="rId4"/>
            </p:custDataLst>
          </p:nvPr>
        </p:nvSpPr>
        <p:spPr>
          <a:xfrm>
            <a:off x="941437" y="9449443"/>
            <a:ext cx="3716465" cy="2135675"/>
          </a:xfrm>
          <a:prstGeom prst="rect">
            <a:avLst/>
          </a:prstGeom>
          <a:noFill/>
          <a:ln w="9525">
            <a:noFill/>
          </a:ln>
        </p:spPr>
        <p:txBody>
          <a:bodyPr wrap="square">
            <a:no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indent="0"/>
            <a:r>
              <a:rPr lang="en-US" sz="436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2023.</a:t>
            </a:r>
            <a:r>
              <a:rPr lang="en-US" altLang="zh-CN" sz="436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6.20—</a:t>
            </a:r>
            <a:endParaRPr lang="en-US" altLang="zh-CN" sz="436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a:p>
            <a:pPr marL="0" indent="0"/>
            <a:r>
              <a:rPr lang="en-US" altLang="zh-CN" sz="436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2024.1.31</a:t>
            </a:r>
            <a:endParaRPr lang="zh-CN" altLang="en-US" sz="436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4" name="文本框 3"/>
          <p:cNvSpPr txBox="1"/>
          <p:nvPr/>
        </p:nvSpPr>
        <p:spPr>
          <a:xfrm>
            <a:off x="8163130" y="2156499"/>
            <a:ext cx="12550475" cy="1469390"/>
          </a:xfrm>
          <a:prstGeom prst="rect">
            <a:avLst/>
          </a:prstGeom>
          <a:noFill/>
          <a:ln w="9525">
            <a:noFill/>
          </a:ln>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indent="0" algn="ctr" eaLnBrk="1" latinLnBrk="0" hangingPunct="1">
              <a:lnSpc>
                <a:spcPct val="150000"/>
              </a:lnSpc>
            </a:pPr>
            <a:r>
              <a:rPr lang="zh-CN" sz="5965"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第二部分</a:t>
            </a:r>
            <a:r>
              <a:rPr lang="en-US" sz="5965"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 </a:t>
            </a:r>
            <a:r>
              <a:rPr lang="zh-CN" sz="5965"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古代诗文阅读</a:t>
            </a:r>
            <a:endParaRPr lang="zh-CN" altLang="en-US" sz="5965"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5" name="文本框 4"/>
          <p:cNvSpPr txBox="1"/>
          <p:nvPr/>
        </p:nvSpPr>
        <p:spPr>
          <a:xfrm>
            <a:off x="5909701" y="4667267"/>
            <a:ext cx="17591052" cy="5906429"/>
          </a:xfrm>
          <a:prstGeom prst="rect">
            <a:avLst/>
          </a:prstGeom>
          <a:noFill/>
          <a:ln w="9525">
            <a:noFill/>
          </a:ln>
        </p:spPr>
        <p:txBody>
          <a:bodyPr>
            <a:no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indent="0" algn="ctr" eaLnBrk="1" latinLnBrk="0" hangingPunct="1">
              <a:lnSpc>
                <a:spcPct val="150000"/>
              </a:lnSpc>
            </a:pPr>
            <a:r>
              <a:rPr lang="zh-CN" sz="6555" b="1">
                <a:solidFill>
                  <a:srgbClr val="7030A0"/>
                </a:solidFill>
                <a:latin typeface="黑体" panose="02010609060101010101" charset="-122"/>
                <a:ea typeface="黑体" panose="02010609060101010101" charset="-122"/>
                <a:cs typeface="黑体" panose="02010609060101010101" charset="-122"/>
                <a:sym typeface="+mn-ea"/>
              </a:rPr>
              <a:t>三方面突破文意概括简答题</a:t>
            </a:r>
            <a:endParaRPr lang="zh-CN" sz="6555" b="1">
              <a:solidFill>
                <a:srgbClr val="7030A0"/>
              </a:solidFill>
              <a:latin typeface="黑体" panose="02010609060101010101" charset="-122"/>
              <a:ea typeface="黑体" panose="02010609060101010101" charset="-122"/>
              <a:cs typeface="黑体" panose="02010609060101010101" charset="-122"/>
              <a:sym typeface="+mn-ea"/>
            </a:endParaRPr>
          </a:p>
          <a:p>
            <a:pPr marL="0" indent="0" algn="ctr" eaLnBrk="1" latinLnBrk="0" hangingPunct="1">
              <a:lnSpc>
                <a:spcPct val="150000"/>
              </a:lnSpc>
            </a:pPr>
            <a:r>
              <a:rPr sz="6555" b="1">
                <a:solidFill>
                  <a:srgbClr val="FF0000"/>
                </a:solidFill>
                <a:latin typeface="黑体" panose="02010609060101010101" charset="-122"/>
                <a:ea typeface="黑体" panose="02010609060101010101" charset="-122"/>
                <a:cs typeface="黑体" panose="02010609060101010101" charset="-122"/>
                <a:sym typeface="+mn-ea"/>
              </a:rPr>
              <a:t>（2023高考新题型专项）</a:t>
            </a:r>
            <a:endParaRPr sz="6555" b="1">
              <a:solidFill>
                <a:srgbClr val="FF0000"/>
              </a:solidFill>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65364" y="1116534"/>
            <a:ext cx="20912717" cy="8401685"/>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6000">
                <a:latin typeface="微软雅黑" panose="020b0503020204020204" pitchFamily="34" charset="-122"/>
                <a:ea typeface="微软雅黑" panose="020b0503020204020204" pitchFamily="34" charset="-122"/>
                <a:cs typeface="Times New Roman" panose="02020603050405020304"/>
              </a:rPr>
              <a:t>　</a:t>
            </a:r>
            <a:r>
              <a:rPr lang="zh-CN" altLang="en-US" sz="5500" b="1">
                <a:solidFill>
                  <a:srgbClr val="E46C0A"/>
                </a:solidFill>
                <a:latin typeface="微软雅黑" panose="020b0503020204020204" pitchFamily="34" charset="-122"/>
                <a:ea typeface="微软雅黑" panose="020b0503020204020204" pitchFamily="34" charset="-122"/>
              </a:rPr>
              <a:t>考情考向</a:t>
            </a:r>
            <a:endParaRPr lang="en-US" altLang="zh-CN" sz="5500" b="1">
              <a:solidFill>
                <a:srgbClr val="E46C0A"/>
              </a:solidFill>
              <a:latin typeface="微软雅黑" panose="020b0503020204020204" pitchFamily="34" charset="-122"/>
              <a:ea typeface="微软雅黑" panose="020b0503020204020204" pitchFamily="34" charset="-122"/>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sz="5000">
                <a:latin typeface="微软雅黑" panose="020b0503020204020204" pitchFamily="34" charset="-122"/>
                <a:ea typeface="微软雅黑" panose="020b0503020204020204" pitchFamily="34" charset="-122"/>
                <a:cs typeface="Times New Roman" panose="02020603050405020304"/>
              </a:rPr>
              <a:t>2023年新高考文言文继续考查简答题,对文言文阅读素养提出了更高的要求。文言文简答题的命题角度与现代文阅读“概括内容要点”的命题角度有着相似之处。在新高考文言文阅读中,设置简答题,意在考查学生对文章内容的理解分析和归纳概括能力。从新高考的考查情况来看,这一题型涉及面广,提问形式多变,学生答题出现的问题较多,如:读不懂相关文段,找不准对应区域,分不出答题要点,看不清设问角度,不会用自己的话表述。</a:t>
            </a:r>
            <a:endParaRPr sz="5000">
              <a:latin typeface="微软雅黑" panose="020b0503020204020204" pitchFamily="34" charset="-122"/>
              <a:ea typeface="微软雅黑" panose="020b0503020204020204" pitchFamily="34" charset="-122"/>
              <a:cs typeface="Times New Roman" panose="02020603050405020304"/>
            </a:endParaRPr>
          </a:p>
        </p:txBody>
      </p:sp>
    </p:spTree>
  </p:cSld>
  <p:clrMapOvr>
    <a:masterClrMapping/>
  </p:clrMapOvr>
  <p:transition>
    <p:pull dir="d"/>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425285" y="972518"/>
            <a:ext cx="20912717" cy="11633200"/>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b="1">
                <a:solidFill>
                  <a:srgbClr val="E46C0A"/>
                </a:solidFill>
                <a:latin typeface="微软雅黑" panose="020b0503020204020204" pitchFamily="34" charset="-122"/>
                <a:ea typeface="微软雅黑" panose="020b0503020204020204" pitchFamily="34" charset="-122"/>
                <a:cs typeface="Times New Roman" panose="02020603050405020304"/>
              </a:rPr>
              <a:t>一、文言文简答题的命题角度</a:t>
            </a:r>
            <a:endParaRPr lang="zh-CN" altLang="en-US" sz="5000" b="1">
              <a:solidFill>
                <a:srgbClr val="E46C0A"/>
              </a:solidFill>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b="1">
                <a:solidFill>
                  <a:srgbClr val="E46C0A"/>
                </a:solidFill>
                <a:latin typeface="微软雅黑" panose="020b0503020204020204" pitchFamily="34" charset="-122"/>
                <a:ea typeface="微软雅黑" panose="020b0503020204020204" pitchFamily="34" charset="-122"/>
                <a:cs typeface="Times New Roman" panose="02020603050405020304"/>
              </a:rPr>
              <a:t>一、探寻事件原因</a:t>
            </a:r>
            <a:endParaRPr lang="zh-CN" altLang="en-US" sz="5000" b="1">
              <a:solidFill>
                <a:srgbClr val="E46C0A"/>
              </a:solidFill>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原因与结果是无法割裂开的</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任何事物只要存在</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就有它存在的原因。原因是造成某种结果或引起另一事情发生的条件。就文言文中某一现象或结果要求结合文本追溯原因几乎适用于所有类型的文言文。对这种据果索因的概括题</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应注意以下几点</a:t>
            </a:r>
            <a:r>
              <a:rPr lang="en-US" altLang="zh-CN" sz="5000">
                <a:latin typeface="微软雅黑" panose="020b0503020204020204" pitchFamily="34" charset="-122"/>
                <a:ea typeface="微软雅黑" panose="020b0503020204020204" pitchFamily="34" charset="-122"/>
                <a:cs typeface="Times New Roman" panose="02020603050405020304"/>
              </a:rPr>
              <a:t>:</a:t>
            </a:r>
            <a:endParaRPr lang="en-US" altLang="zh-CN"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1.</a:t>
            </a:r>
            <a:r>
              <a:rPr lang="zh-CN" altLang="en-US" sz="5000">
                <a:latin typeface="微软雅黑" panose="020b0503020204020204" pitchFamily="34" charset="-122"/>
                <a:ea typeface="微软雅黑" panose="020b0503020204020204" pitchFamily="34" charset="-122"/>
                <a:cs typeface="Times New Roman" panose="02020603050405020304"/>
              </a:rPr>
              <a:t>准确理解题干中表示结果的词语的含义</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有些“果”是直接从原文中摘用的</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本身就是一个文言词语</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如不准确理解</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几乎无法找到原因。</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2.</a:t>
            </a:r>
            <a:r>
              <a:rPr lang="zh-CN" altLang="en-US" sz="5000">
                <a:latin typeface="微软雅黑" panose="020b0503020204020204" pitchFamily="34" charset="-122"/>
                <a:ea typeface="微软雅黑" panose="020b0503020204020204" pitchFamily="34" charset="-122"/>
                <a:cs typeface="Times New Roman" panose="02020603050405020304"/>
              </a:rPr>
              <a:t>表示原因的词句有时集中在一段中</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这时只要提取即可</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有时分散在全文中</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需要认真、全面、仔细地筛选。</a:t>
            </a:r>
            <a:endParaRPr lang="zh-CN" altLang="en-US" sz="5000">
              <a:latin typeface="微软雅黑" panose="020b0503020204020204" pitchFamily="34" charset="-122"/>
              <a:ea typeface="微软雅黑" panose="020b0503020204020204" pitchFamily="34" charset="-122"/>
              <a:cs typeface="Times New Roman" panose="02020603050405020304"/>
            </a:endParaRPr>
          </a:p>
        </p:txBody>
      </p:sp>
    </p:spTree>
  </p:cSld>
  <p:clrMapOvr>
    <a:masterClrMapping/>
  </p:clrMapOvr>
  <p:transition>
    <p:pull dir="d"/>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425285" y="972518"/>
            <a:ext cx="20912717" cy="5863144"/>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3.</a:t>
            </a:r>
            <a:r>
              <a:rPr lang="zh-CN" altLang="en-US" sz="5000">
                <a:latin typeface="微软雅黑" panose="020b0503020204020204" pitchFamily="34" charset="-122"/>
                <a:ea typeface="微软雅黑" panose="020b0503020204020204" pitchFamily="34" charset="-122"/>
                <a:cs typeface="Times New Roman" panose="02020603050405020304"/>
              </a:rPr>
              <a:t>据果索因</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其“因”肯定不止一个</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有主观、客观原因</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有主要、次要原因</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等等</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注意多方面、多角度思考</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筛选排查</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找足找全原因。</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4.</a:t>
            </a:r>
            <a:r>
              <a:rPr lang="zh-CN" altLang="en-US" sz="5000">
                <a:latin typeface="微软雅黑" panose="020b0503020204020204" pitchFamily="34" charset="-122"/>
                <a:ea typeface="微软雅黑" panose="020b0503020204020204" pitchFamily="34" charset="-122"/>
                <a:cs typeface="Times New Roman" panose="02020603050405020304"/>
              </a:rPr>
              <a:t>对文中带“原因”的词句</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在转述概括时一定要忠实于原文</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尤其是对于表示原因的、相对委婉、间接的词句</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应注意转换说法</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以求既符合原意</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又符合题干要求。</a:t>
            </a:r>
            <a:endParaRPr lang="zh-CN" altLang="en-US" sz="5000">
              <a:latin typeface="微软雅黑" panose="020b0503020204020204" pitchFamily="34" charset="-122"/>
              <a:ea typeface="微软雅黑" panose="020b0503020204020204" pitchFamily="34" charset="-122"/>
              <a:cs typeface="Times New Roman" panose="02020603050405020304"/>
            </a:endParaRPr>
          </a:p>
        </p:txBody>
      </p:sp>
    </p:spTree>
  </p:cSld>
  <p:clrMapOvr>
    <a:masterClrMapping/>
  </p:clrMapOvr>
  <p:transition>
    <p:pull dir="d"/>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995154"/>
            <a:ext cx="20810313" cy="10710624"/>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en-US" altLang="zh-CN"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a:t>
            </a:r>
            <a:r>
              <a:rPr lang="zh-CN" altLang="en-US"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对点训练</a:t>
            </a:r>
            <a:r>
              <a:rPr lang="en-US" altLang="zh-CN"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a:t>
            </a:r>
            <a:endParaRPr lang="en-US" altLang="zh-CN"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en-US" altLang="zh-CN" sz="6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6.</a:t>
            </a:r>
            <a:r>
              <a:rPr lang="en-US" altLang="zh-CN" sz="5000">
                <a:latin typeface="微软雅黑" panose="020b0503020204020204" pitchFamily="34" charset="-122"/>
                <a:ea typeface="微软雅黑" panose="020b0503020204020204" pitchFamily="34" charset="-122"/>
                <a:cs typeface="Times New Roman" panose="02020603050405020304"/>
              </a:rPr>
              <a:t>[2021·</a:t>
            </a:r>
            <a:r>
              <a:rPr lang="zh-CN" altLang="en-US" sz="5000">
                <a:latin typeface="微软雅黑" panose="020b0503020204020204" pitchFamily="34" charset="-122"/>
                <a:ea typeface="微软雅黑" panose="020b0503020204020204" pitchFamily="34" charset="-122"/>
                <a:cs typeface="Times New Roman" panose="02020603050405020304"/>
              </a:rPr>
              <a:t>新高考全国</a:t>
            </a:r>
            <a:r>
              <a:rPr lang="en-US" altLang="zh-CN" sz="5000">
                <a:latin typeface="微软雅黑" panose="020b0503020204020204" pitchFamily="34" charset="-122"/>
                <a:ea typeface="微软雅黑" panose="020b0503020204020204" pitchFamily="34" charset="-122"/>
                <a:cs typeface="Times New Roman" panose="02020603050405020304"/>
              </a:rPr>
              <a:t>Ⅱ</a:t>
            </a:r>
            <a:r>
              <a:rPr lang="zh-CN" altLang="en-US" sz="5000">
                <a:latin typeface="微软雅黑" panose="020b0503020204020204" pitchFamily="34" charset="-122"/>
                <a:ea typeface="微软雅黑" panose="020b0503020204020204" pitchFamily="34" charset="-122"/>
                <a:cs typeface="Times New Roman" panose="02020603050405020304"/>
              </a:rPr>
              <a:t>卷</a:t>
            </a:r>
            <a:r>
              <a:rPr lang="en-US" altLang="zh-CN" sz="5000">
                <a:latin typeface="微软雅黑" panose="020b0503020204020204" pitchFamily="34" charset="-122"/>
                <a:ea typeface="微软雅黑" panose="020b0503020204020204" pitchFamily="34" charset="-122"/>
                <a:cs typeface="Times New Roman" panose="02020603050405020304"/>
              </a:rPr>
              <a:t>] </a:t>
            </a:r>
            <a:r>
              <a:rPr lang="zh-CN" altLang="en-US" sz="5000">
                <a:latin typeface="微软雅黑" panose="020b0503020204020204" pitchFamily="34" charset="-122"/>
                <a:ea typeface="微软雅黑" panose="020b0503020204020204" pitchFamily="34" charset="-122"/>
                <a:cs typeface="Times New Roman" panose="02020603050405020304"/>
              </a:rPr>
              <a:t>阅读下面的文言文</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完成题目。</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di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初</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范阳祖逖少有大志</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与刘琨俱为司州主簿。同寝</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中夜闻鸡鸣</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蹴琨觉曰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此非恶声也。”因起舞。及渡江</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左丞相睿以为军谘祭酒。逖居京口</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纠合骁健</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言于睿曰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晋室之乱</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非上无道而下怨叛也</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由宗室争权</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自相鱼肉</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遂使戎狄乘隙</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毒流中土。今遗民既遭残贼</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人思自奋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大王诚能命将出师</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使如逖者统之以复中原</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郡国豪杰必有望风响应者矣。”睿素无北伐之志</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以逖为奋威将军、豫州刺史</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给千人廪</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布三千疋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不给铠仗</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使自召募。秋八月</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逖将其部曲百余家渡江</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中流</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击楫而誓曰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祖逖不能清中原而复济者</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有如大</a:t>
            </a:r>
            <a:endParaRPr lang="en-US" altLang="zh-CN" sz="5000">
              <a:latin typeface="微软雅黑" panose="020b0503020204020204" pitchFamily="34" charset="-122"/>
              <a:ea typeface="微软雅黑" panose="020b0503020204020204" pitchFamily="34" charset="-122"/>
              <a:cs typeface="Times New Roman" panose="02020603050405020304"/>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995154"/>
            <a:ext cx="20810313" cy="10343794"/>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di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江</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遂屯淮阴</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起冶铸兵</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募得二千余人而后进。逖既入谯城</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石勒遣石虎围谯</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桓宣救之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虎解去。晋王传檄天下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石虎敢帅犬羊</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渡河纵毒</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今遣九军</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锐卒三万</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水陆四道</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径造贼场</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受祖逖节度。”大兴三年</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逖镇雍丘</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数遣兵邀击后赵兵</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后赵镇戍归逖者甚多</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境土渐蹙。秋七月</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诏加逖镇西将军。逖在军</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与将士同甘苦</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约己务施</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劝课农桑</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抚纳新附</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虽疏贱者皆结以恩礼。逖练兵积谷</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为取河北之计。后赵王勒患之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乃下幽州为逖修祖、父墓</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置守冢二家</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因与逖书</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求通使及互市。逖不报书</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而听其互市</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收利十倍。禁诸将不使侵暴后赵之民。边境之间</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稍得休息。四年秋七月</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以尚书仆射戴渊为征西将军</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镇合肥</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逖以已翦荆棘收河南地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而渊一旦来统之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意甚怏怏。又闻王敦与</a:t>
            </a:r>
            <a:endParaRPr lang="en-US" altLang="zh-CN" sz="5000">
              <a:latin typeface="微软雅黑" panose="020b0503020204020204" pitchFamily="34" charset="-122"/>
              <a:ea typeface="微软雅黑" panose="020b0503020204020204" pitchFamily="34" charset="-122"/>
              <a:cs typeface="Times New Roman" panose="02020603050405020304"/>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995154"/>
            <a:ext cx="20810313" cy="9325630"/>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刘、刁构隙</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将有内难。知大功不遂</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感激发病。九月</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卒于雍丘。豫州士女若丧父母</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谯、梁间皆为立祠。祖逖既卒</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后赵屡寇河南</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拔襄城、城父</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围谯。豫州刺史祖约不能御</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退屯寿春。后赵遂取陈留</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梁、郑之间复骚然矣。</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r">
              <a:lnSpc>
                <a:spcPct val="150000"/>
              </a:lnSpc>
            </a:pP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节选自</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通鉴纪事本末</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祖逖北伐</a:t>
            </a:r>
            <a:r>
              <a:rPr lang="en-US" altLang="zh-CN" sz="5000">
                <a:latin typeface="微软雅黑" panose="020b0503020204020204" pitchFamily="34" charset="-122"/>
                <a:ea typeface="微软雅黑" panose="020b0503020204020204" pitchFamily="34" charset="-122"/>
                <a:cs typeface="Times New Roman" panose="02020603050405020304"/>
              </a:rPr>
              <a:t>》)</a:t>
            </a:r>
            <a:endParaRPr lang="en-US" altLang="zh-CN"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文中说到“边境之间</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稍得休息”</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具体原因是什么</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请简要说明。</a:t>
            </a:r>
            <a:endParaRPr lang="en-US" altLang="zh-CN"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b="1">
                <a:solidFill>
                  <a:srgbClr val="A50021"/>
                </a:solidFill>
                <a:latin typeface="微软雅黑" panose="020b0503020204020204" pitchFamily="34" charset="-122"/>
                <a:ea typeface="微软雅黑" panose="020b0503020204020204" pitchFamily="34" charset="-122"/>
                <a:cs typeface="Times New Roman" panose="02020603050405020304"/>
              </a:rPr>
              <a:t>答案</a:t>
            </a: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a:rPr>
              <a:t>] </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①祖逖多次拦击后赵军队取胜</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使得后赵疆土缩小</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后赵王石勒不得不向祖逖示好</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要求通使及互市</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;②</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祖逖没有阻止民间互相贸易</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并约束士兵不要侵暴后赵百姓</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使得两国边境稍微得到了休养生息。</a:t>
            </a:r>
            <a:endPar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8">
                                            <p:txEl>
                                              <p:pRg st="3" end="3"/>
                                            </p:txEl>
                                          </p:spTgt>
                                        </p:tgtEl>
                                        <p:attrNameLst>
                                          <p:attrName>style.visibility</p:attrName>
                                        </p:attrNameLst>
                                      </p:cBhvr>
                                      <p:to>
                                        <p:strVal val="visible"/>
                                      </p:to>
                                    </p:set>
                                    <p:anim calcmode="lin" valueType="num">
                                      <p:cBhvr additive="base">
                                        <p:cTn id="7"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995154"/>
            <a:ext cx="20810313" cy="9189632"/>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b="1">
                <a:solidFill>
                  <a:srgbClr val="A50021"/>
                </a:solidFill>
                <a:latin typeface="微软雅黑" panose="020b0503020204020204" pitchFamily="34" charset="-122"/>
                <a:ea typeface="微软雅黑" panose="020b0503020204020204" pitchFamily="34" charset="-122"/>
                <a:cs typeface="Times New Roman" panose="02020603050405020304"/>
              </a:rPr>
              <a:t>解析</a:t>
            </a: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a:rPr>
              <a:t>] </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本题考查筛选并概括文中信息的能力。两国边境得到暂时安宁的原因有</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大兴三年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逖镇雍丘</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数遣兵邀击后赵兵</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后赵镇戍归逖者甚多</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境土渐蹙”“逖练兵积谷</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为取河北之计”“后赵王勒患之</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乃下幽州为逖修祖、父墓</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置守冢二家</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因与逖书</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求通使及互市”</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祖逖多次拦击后赵军队取胜</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使得后赵疆土缩小</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后赵王石勒不得不向祖逖示好</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要求通使及互市</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逖不报书</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而听其互市</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收利十倍。禁诸将不使侵暴后赵之民。边境之间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稍得休息”</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祖逖没有阻止民间互相贸易</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并约束士兵不要侵暴后赵百姓</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使得两国边境稍微得到了休养生息。</a:t>
            </a:r>
            <a:endPar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1005894"/>
            <a:ext cx="20810313" cy="10479792"/>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b="1">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参考译文</a:t>
            </a: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endPar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a:p>
            <a:pPr algn="di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从前</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范阳有一个叫祖逖的人</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年轻时就有大志向</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曾与刘琨一起担任司州的主簿</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与刘琨同寝</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夜半时听到鸡鸣</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他踢醒刘琨</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这不是不吉祥的声音。”就起床舞剑。等到南渡长江</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左丞相司马睿让他担任军谘祭酒。祖逖住在京口</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聚集起骁勇强健的壮士</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对司马睿说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晋朝的变乱</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不是因为君主无道而使臣民怨恨叛乱</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而是因为皇亲宗室之间争夺权力</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自相残杀</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这样就使外族人钻了空子</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祸害遍及中原。现在晋朝的遗民遭到摧残伤害后</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大家都想着自强奋发</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大王如果能够派遣将领率兵出师</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使像我祖逖这样的人统领军队来光复中原</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各地的英雄豪杰一定会有望风响应的人</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司马睿一直没有</a:t>
            </a:r>
            <a:endPar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1005894"/>
            <a:ext cx="20810313" cy="10479792"/>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北伐的志向</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他听了祖逖的话以后</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就任命祖逖为奋威将军、豫州刺史</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仅仅拨给他千人的口粮</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三千匹布</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不供给铠甲、兵器</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让祖逖自己想办法招募士兵。这一年秋季八月</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祖逖带领自己私家的军队共一百多户人家渡过长江</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在江中敲打着船桨说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祖逖如果不能使中原清明而光复成功</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就像大江一样有去无回</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于是到淮阴驻扎</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建造熔炉冶炼浇铸兵器</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又招募了二千多人然后继续前进。祖逖已经进入谯城</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石勒派遣石虎包围了谯城</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桓宣来解救祖逖</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石虎解围而去。晋王传檄文昭告天下</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称</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石虎胆敢率领犬羊乌合之众</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渡过黄河荼毒民众</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现派遣琅邪王司马裒等九军、精锐士卒三万</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由水、陆四路直赴贼寇所在地</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全军</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受祖逖指挥。”大兴三年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祖逖镇守雍丘</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多次派遣兵</a:t>
            </a:r>
            <a:endPar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1005894"/>
            <a:ext cx="20810313" cy="10479792"/>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dist">
              <a:lnSpc>
                <a:spcPct val="150000"/>
              </a:lnSpc>
            </a:pP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士拦击后赵军队</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后赵镇守的将士归附祖逖的很多</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后赵疆土日益缩小。这一年秋季七月</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皇帝下诏加封祖逖为镇西将军</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祖逖在军中</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与将士同甘共苦</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严于律己</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广施恩惠</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勉励督促农业生产</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安抚接纳新来归附的人</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不论贵贱都加以礼遇。祖逖在积谷练兵</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为夺取黄河以北做打算。后赵王石勒很担心这件事</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于是命令幽州官吏为祖逖修葺了他祖父、父亲的坟墓</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安排了两户人家替他看守祖坟</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借机给祖逖写了一封信</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请求通使及互相贸易。祖逖没有答复这封信</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而听任双方民间互相贸易</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收取十倍的利润。发布禁令不让众将侵犯欺凌后赵的百姓。两国边境之间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稍微得到了休养生息。四年秋七月</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朝廷任尚书仆射戴渊为西将军</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镇守合肥</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祖逖认为自己已经扫除了障碍</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收复了黄河</a:t>
            </a:r>
            <a:endPar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1005894"/>
            <a:ext cx="20810313" cy="7017306"/>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以南的土地</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而戴渊突然来统领这里</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祖逖内心怏怏不乐。又听说王敦与刘隗、刁协互相结怨</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将要有内乱。祖逖知道大功不能告成</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感慨激愤而生病。九月</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死在雍丘。豫州的男女百姓都像失去了自己的亲生父母般悲痛</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谯、梁之间都为祖逖建立祠堂。祖逖去世后</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后赵多次袭扰河南</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攻取了襄城、城父</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包围谯城。豫州刺史祖约不能抵抗</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退守寿春。后赵于是攻取陈留</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梁、郑之间又骚乱不安了。</a:t>
            </a:r>
            <a:endPar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425285" y="972518"/>
            <a:ext cx="20912717" cy="11633954"/>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b="1">
                <a:solidFill>
                  <a:srgbClr val="E46C0A"/>
                </a:solidFill>
                <a:latin typeface="微软雅黑" panose="020b0503020204020204" pitchFamily="34" charset="-122"/>
                <a:ea typeface="微软雅黑" panose="020b0503020204020204" pitchFamily="34" charset="-122"/>
                <a:cs typeface="Times New Roman" panose="02020603050405020304"/>
              </a:rPr>
              <a:t>二、概括人物事迹或形象特点</a:t>
            </a:r>
            <a:endParaRPr lang="en-US" altLang="zh-CN" sz="5000" b="1">
              <a:solidFill>
                <a:srgbClr val="E46C0A"/>
              </a:solidFill>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分析人物形象也是文言阅读的一个重要命题点</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一般有两个命题角度</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一是概括人物在某方面的主要事迹</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二是概括人物的性情品质特点。此类试题的答案往往分散在全文中</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需要阅读全文进行筛选、提取、整合。</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概括人物事迹需要针对题目的具体指向确定答题区间</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然后分出层次</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再逐层概括。</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概括人物的性情品质特点可以通过以下几个途径</a:t>
            </a:r>
            <a:r>
              <a:rPr lang="en-US" altLang="zh-CN" sz="5000">
                <a:latin typeface="微软雅黑" panose="020b0503020204020204" pitchFamily="34" charset="-122"/>
                <a:ea typeface="微软雅黑" panose="020b0503020204020204" pitchFamily="34" charset="-122"/>
                <a:cs typeface="Times New Roman" panose="02020603050405020304"/>
              </a:rPr>
              <a:t>:</a:t>
            </a:r>
            <a:endParaRPr lang="en-US" altLang="zh-CN"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1.</a:t>
            </a:r>
            <a:r>
              <a:rPr lang="zh-CN" altLang="en-US" sz="5000">
                <a:latin typeface="微软雅黑" panose="020b0503020204020204" pitchFamily="34" charset="-122"/>
                <a:ea typeface="微软雅黑" panose="020b0503020204020204" pitchFamily="34" charset="-122"/>
                <a:cs typeface="Times New Roman" panose="02020603050405020304"/>
              </a:rPr>
              <a:t>直接摘取文中涉及人物特点的词语。</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2.</a:t>
            </a:r>
            <a:r>
              <a:rPr lang="zh-CN" altLang="en-US" sz="5000">
                <a:latin typeface="微软雅黑" panose="020b0503020204020204" pitchFamily="34" charset="-122"/>
                <a:ea typeface="微软雅黑" panose="020b0503020204020204" pitchFamily="34" charset="-122"/>
                <a:cs typeface="Times New Roman" panose="02020603050405020304"/>
              </a:rPr>
              <a:t>从文中所写的事件中概括。</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3.</a:t>
            </a:r>
            <a:r>
              <a:rPr lang="zh-CN" altLang="en-US" sz="5000">
                <a:latin typeface="微软雅黑" panose="020b0503020204020204" pitchFamily="34" charset="-122"/>
                <a:ea typeface="微软雅黑" panose="020b0503020204020204" pitchFamily="34" charset="-122"/>
                <a:cs typeface="Times New Roman" panose="02020603050405020304"/>
              </a:rPr>
              <a:t>从他人或者作者的评价中概括。</a:t>
            </a:r>
            <a:endParaRPr lang="zh-CN" altLang="en-US" sz="5000">
              <a:latin typeface="微软雅黑" panose="020b0503020204020204" pitchFamily="34" charset="-122"/>
              <a:ea typeface="微软雅黑" panose="020b0503020204020204" pitchFamily="34" charset="-122"/>
              <a:cs typeface="Times New Roman" panose="02020603050405020304"/>
            </a:endParaRPr>
          </a:p>
        </p:txBody>
      </p:sp>
      <p:sp>
        <p:nvSpPr>
          <p:cNvPr id="7" name="矩形 6"/>
          <p:cNvSpPr/>
          <p:nvPr/>
        </p:nvSpPr>
        <p:spPr>
          <a:xfrm>
            <a:off x="864420" y="-205713"/>
            <a:ext cx="5112568" cy="1107996"/>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995154"/>
            <a:ext cx="20810313" cy="10710624"/>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en-US" altLang="zh-CN"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a:t>
            </a:r>
            <a:r>
              <a:rPr lang="zh-CN" altLang="en-US"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对点训练</a:t>
            </a:r>
            <a:r>
              <a:rPr lang="en-US" altLang="zh-CN"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a:t>
            </a:r>
            <a:endParaRPr lang="en-US" altLang="zh-CN"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en-US" altLang="zh-CN" sz="6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7.</a:t>
            </a:r>
            <a:r>
              <a:rPr lang="zh-CN" altLang="en-US" sz="5000">
                <a:latin typeface="微软雅黑" panose="020b0503020204020204" pitchFamily="34" charset="-122"/>
                <a:ea typeface="微软雅黑" panose="020b0503020204020204" pitchFamily="34" charset="-122"/>
                <a:cs typeface="Times New Roman" panose="02020603050405020304"/>
              </a:rPr>
              <a:t>阅读下面的文言文</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完成题目。</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di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延熹元年十二月</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南匈奴诸部并叛</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与乌桓、鲜卑寇缘边九郡。帝以京兆尹陈龟为度辽将军。龟临行</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上疏曰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臣闻三辰不轨</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擢士为相</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蛮夷不恭</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拔卒为将</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臣无文武之才</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而忝鹰扬之任</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虽殁躯体</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无所云补。今西州边鄙</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土地塉埆。民数更寇虏</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室家残破。虽含生气</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实同枯朽。往岁并州水雨</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灾蝗互生</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稼穑荒耗</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租更空阙。陛下以百姓为子</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焉可不垂抚循之恩哉</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古公、西伯</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天下归仁</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岂复与金辇宝以为民惠乎</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陛下继中兴之统</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承光武之业</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临朝听政而未留圣意。且牧守不良</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或出中官</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惧逆上旨</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取过目前。呼嗟之声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招致灾</a:t>
            </a:r>
            <a:endParaRPr lang="en-US" altLang="zh-CN" sz="5000">
              <a:latin typeface="微软雅黑" panose="020b0503020204020204" pitchFamily="34" charset="-122"/>
              <a:ea typeface="微软雅黑" panose="020b0503020204020204" pitchFamily="34" charset="-122"/>
              <a:cs typeface="Times New Roman" panose="02020603050405020304"/>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995154"/>
            <a:ext cx="20810313" cy="11633954"/>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害。胡人凶悍</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因衰缘隙</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而令仓库单于豺狼之口</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功业无铢两之效</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皆由将帅不忠</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聚奸所致。前凉州刺史祝良初除到州</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多所纠罚。太守令长</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贬黜将半</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政未逾时</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功效卓然</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实应赏异</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以劝功能</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改任牧守</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去斥奸残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又宜更选</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简练文武</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授之法令</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除并、凉二州今年租更</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宽赦罪隶</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扫除更始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则善吏知奉公之佑</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恶者觉营私之祸。胡马可不窥长城</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塞下无候望之患矣</a:t>
            </a:r>
            <a:r>
              <a:rPr lang="en-US" altLang="zh-CN" sz="5000">
                <a:latin typeface="微软雅黑" panose="020b0503020204020204" pitchFamily="34" charset="-122"/>
                <a:ea typeface="微软雅黑" panose="020b0503020204020204" pitchFamily="34" charset="-122"/>
                <a:cs typeface="Times New Roman" panose="02020603050405020304"/>
              </a:rPr>
              <a:t>!”</a:t>
            </a:r>
            <a:endParaRPr lang="en-US" altLang="zh-CN" sz="5000">
              <a:latin typeface="微软雅黑" panose="020b0503020204020204" pitchFamily="34" charset="-122"/>
              <a:ea typeface="微软雅黑" panose="020b0503020204020204" pitchFamily="34" charset="-122"/>
              <a:cs typeface="Times New Roman" panose="02020603050405020304"/>
            </a:endParaRPr>
          </a:p>
          <a:p>
            <a:pPr algn="di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帝乃更选幽、并刺史</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自营、郡太守、都尉以下多所革易。下诏为陈将军除并、凉一年租赋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以赐吏民。龟到职</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州郡重足震栗</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省息经用</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岁以亿计。诏拜安定属国都尉张奂为北中郎将</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以讨匈奴、乌桓等。匈奴、乌桓烧度辽将军门</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引屯赤阬</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烟火相望。兵众大恐</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各欲亡去。奂安坐帷中</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与弟子讲诵自若</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军士稍安</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乃潜诱乌桓</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阴与和通</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遂使斩匈奴、屠各渠帅</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袭破其众</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诸胡</a:t>
            </a:r>
            <a:endParaRPr lang="en-US" altLang="zh-CN" sz="5000">
              <a:latin typeface="微软雅黑" panose="020b0503020204020204" pitchFamily="34" charset="-122"/>
              <a:ea typeface="微软雅黑" panose="020b0503020204020204" pitchFamily="34" charset="-122"/>
              <a:cs typeface="Times New Roman" panose="02020603050405020304"/>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995154"/>
            <a:ext cx="20810313" cy="11633954"/>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悉降。奂以南单于车儿不能统理国事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乃拘之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奏立左谷蠡王为单于。诏曰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春秋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大居正</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车儿一心向化</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何罪而黜</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其遣还庭</a:t>
            </a:r>
            <a:r>
              <a:rPr lang="en-US" altLang="zh-CN" sz="5000">
                <a:latin typeface="微软雅黑" panose="020b0503020204020204" pitchFamily="34" charset="-122"/>
                <a:ea typeface="微软雅黑" panose="020b0503020204020204" pitchFamily="34" charset="-122"/>
                <a:cs typeface="Times New Roman" panose="02020603050405020304"/>
              </a:rPr>
              <a:t>!”</a:t>
            </a:r>
            <a:endParaRPr lang="en-US" altLang="zh-CN" sz="5000">
              <a:latin typeface="微软雅黑" panose="020b0503020204020204" pitchFamily="34" charset="-122"/>
              <a:ea typeface="微软雅黑" panose="020b0503020204020204" pitchFamily="34" charset="-122"/>
              <a:cs typeface="Times New Roman" panose="02020603050405020304"/>
            </a:endParaRPr>
          </a:p>
          <a:p>
            <a:pPr algn="r">
              <a:lnSpc>
                <a:spcPct val="150000"/>
              </a:lnSpc>
            </a:pP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节选自</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资治通鉴</a:t>
            </a:r>
            <a:r>
              <a:rPr lang="en-US" altLang="zh-CN" sz="5000">
                <a:latin typeface="微软雅黑" panose="020b0503020204020204" pitchFamily="34" charset="-122"/>
                <a:ea typeface="微软雅黑" panose="020b0503020204020204" pitchFamily="34" charset="-122"/>
                <a:cs typeface="Times New Roman" panose="02020603050405020304"/>
              </a:rPr>
              <a:t>》)</a:t>
            </a:r>
            <a:endParaRPr lang="en-US" altLang="zh-CN"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请结合选文</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简析张奂的人物形象。</a:t>
            </a:r>
            <a:endParaRPr lang="en-US" altLang="zh-CN"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b="1">
                <a:solidFill>
                  <a:srgbClr val="A50021"/>
                </a:solidFill>
                <a:latin typeface="微软雅黑" panose="020b0503020204020204" pitchFamily="34" charset="-122"/>
                <a:ea typeface="微软雅黑" panose="020b0503020204020204" pitchFamily="34" charset="-122"/>
                <a:cs typeface="Times New Roman" panose="02020603050405020304"/>
              </a:rPr>
              <a:t>答案</a:t>
            </a: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a:rPr>
              <a:t>] </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①危难当前</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镇定自若</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;②</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有勇有谋</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巧用离间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大破敌军</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;③</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诸胡悉降</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战功卓著。</a:t>
            </a:r>
            <a:endPar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b="1">
                <a:solidFill>
                  <a:srgbClr val="A50021"/>
                </a:solidFill>
                <a:latin typeface="微软雅黑" panose="020b0503020204020204" pitchFamily="34" charset="-122"/>
                <a:ea typeface="微软雅黑" panose="020b0503020204020204" pitchFamily="34" charset="-122"/>
                <a:cs typeface="Times New Roman" panose="02020603050405020304"/>
              </a:rPr>
              <a:t>解析</a:t>
            </a: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a:rPr>
              <a:t>] </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可根据文中的关键区域内容来概括</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主要在第二段。根据“奂安坐帷中</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与弟子讲诵自若</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军士稍安”可概括出“危难当前</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镇定自若”。根据“乃潜诱乌桓</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阴与和通</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遂使斩匈奴、屠各渠帅</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袭破其众</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诸胡悉降”可概括出“有勇有谋</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巧用离间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大破敌军</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诸胡悉降</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rPr>
              <a:t>战功卓著”。</a:t>
            </a:r>
            <a:endPar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pic>
        <p:nvPicPr>
          <p:cNvPr id="2" name="Picture 2"/>
          <p:cNvPicPr>
            <a:picLocks noChangeAspect="1"/>
          </p:cNvPicPr>
          <p:nvPr/>
        </p:nvPicPr>
        <p:blipFill>
          <a:blip r:embed="rId2"/>
          <a:stretch>
            <a:fillRect/>
          </a:stretch>
        </p:blipFill>
        <p:spPr>
          <a:xfrm flipH="1">
            <a:off x="10363200" y="11836400"/>
            <a:ext cx="0" cy="0"/>
          </a:xfrm>
          <a:prstGeom prst="rect">
            <a:avLst/>
          </a:prstGeom>
          <a:ln>
            <a:noFill/>
          </a:ln>
        </p:spPr>
      </p:pic>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8">
                                            <p:txEl>
                                              <p:pRg st="3" end="3"/>
                                            </p:txEl>
                                          </p:spTgt>
                                        </p:tgtEl>
                                        <p:attrNameLst>
                                          <p:attrName>style.visibility</p:attrName>
                                        </p:attrNameLst>
                                      </p:cBhvr>
                                      <p:to>
                                        <p:strVal val="visible"/>
                                      </p:to>
                                    </p:set>
                                    <p:anim calcmode="lin" valueType="num">
                                      <p:cBhvr additive="base">
                                        <p:cTn id="7"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anim calcmode="lin" valueType="num">
                                      <p:cBhvr additive="base">
                                        <p:cTn id="1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1005894"/>
            <a:ext cx="20810313" cy="10479792"/>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b="1">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参考译文</a:t>
            </a:r>
            <a:r>
              <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endParaRPr lang="en-US" altLang="zh-CN" sz="5000" b="1">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a:p>
            <a:pPr algn="di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汉桓帝延熹元年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(158)</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十二月</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南匈奴各部部众同时反叛</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和乌桓、鲜卑等联合进扰沿边九郡。汉桓帝任命京兆尹陈龟为度辽将军。陈龟临行前</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向桓帝上书说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我听说国运不振时</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应该选拔士人为相</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蛮夷不恭顺朝廷时</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应该选拔士卒为将。我没有文武双全的才能</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却担当大军统帅的重任</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即令身死</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也难以报答。现在在西州边境偏远的地区</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土地贫瘠</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百姓多次受到外族的进扰掳掠</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家家户户都已经残破不堪。虽然还有一口气可以呼吸</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但实际上如同一具枯干的朽骨。往年并州下大雨</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同时发生水灾和虫灾</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农作物荒废</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田租和更赋空缺</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百姓缴纳不起田租和更赋</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。陛下把百姓当作子女</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怎么能够不</a:t>
            </a:r>
            <a:endPar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1005894"/>
            <a:ext cx="20810313" cy="10343794"/>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dist">
              <a:lnSpc>
                <a:spcPct val="150000"/>
              </a:lnSpc>
            </a:pP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尽安抚存恤的恩惠</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古公亶父、西伯姬昌</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天下的人因其仁义纷纷归向他们</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哪里还需要再用车辆载着金银财宝</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向百姓施行恩惠</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陛下继承中兴的皇统</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接续光武帝的帝业</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临朝处理政务</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然而对这一方面却没有特别留意。并且</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州牧和郡太守都不贤良</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有的人甚至是出自宦官的推荐</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他们畏惧冒犯圣上的旨意</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就只求得过且过。</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百姓的</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抱怨之声会招致灾害。北方的胡人凶猛强悍</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趁着政治衰败</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利用人民的怨恨</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起兵作乱</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致使仓库的粮秣全被豺狼吃光</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朝廷屡次出兵讨伐</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却收不到丝毫功效</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这都是将帅不忠、贪官聚敛所造成的。前凉州刺史祝良</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初到州上任</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对贪官污吏多有举发和惩处。郡太守和县令</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受到贬谪和撤职的将近半数</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任职不到一年</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功绩和效果卓著</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实在应该给他特</a:t>
            </a:r>
            <a:endPar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1005894"/>
            <a:ext cx="20810313" cy="10479792"/>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别的奖赏</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以勉励他的功绩和才能。还应更换其他不称职的州牧和郡太守</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罢免邪恶贪残的官吏。并应该重新遴选中郎将及校尉</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要求具备文武全才</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授予行使法令的权力。免除并州、凉州今年应该缴纳的田租和更赋</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宽大和赦免罪犯</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给他们改过自新的机会。这样</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良吏知道奉公守法的福气</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恶吏知道营私舞弊的祸害。胡马将不会再暗中窥伺长城</a:t>
            </a:r>
            <a:r>
              <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边塞也将没有候望烽火的忧患。”</a:t>
            </a:r>
            <a:endParaRPr lang="en-US" altLang="zh-CN" sz="5000" spc="-40">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a:p>
            <a:pPr algn="di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于是</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桓帝重新任命幽州、并州刺史</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自京兆虎牙营、扶风雍营的都尉、郡太守和都尉及以下的官吏</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也多有更换。并且下诏</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为了陈将军的请求</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免除并州、凉州一年的田租和更赋</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以表示朝廷对官吏和人民的恩赐。陈龟到职以后</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州郡官府的官吏都大为震恐</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节省下来的经费</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每年以亿计算。桓帝</a:t>
            </a:r>
            <a:endPar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1005894"/>
            <a:ext cx="20810313" cy="10343794"/>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下诏</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任命安定属国都尉张奂为北中郎将</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率军讨伐匈奴、乌桓等。匈奴、乌桓用火焚烧屯驻在五原的度辽将军府大门</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又前往赤阬据守</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烟火可以看得很清楚。张奂的部队大为惊恐</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纷纷准备逃亡。可是张奂仍然安坐帐中</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跟他的门徒和学生自如地讲解和朗诵经书</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军心这才稍微安定下来。于是</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张奂秘密派使者劝说乌桓</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暗中和乌桓和好。然后</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命乌桓斩杀匈奴以及匈奴的旁支屠各的首领</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大破匈奴部众</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匈奴人全部投降。张奂认为南匈奴单于车儿没有能力统御和治理匈奴国事</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于是将他软禁</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奏请朝廷改立左谷蠡王为单于。桓帝下诏说</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春秋</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主张以君位传子为常道。车儿一心归向朝廷</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有什么罪过要罢黜他</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送他返回王庭</a:t>
            </a:r>
            <a:r>
              <a:rPr lang="en-US" altLang="zh-CN"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rPr>
              <a:t>!”</a:t>
            </a:r>
            <a:endParaRPr lang="zh-CN" altLang="en-US" sz="5000">
              <a:solidFill>
                <a:srgbClr val="A5002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425285" y="972518"/>
            <a:ext cx="20912717" cy="11633954"/>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b="1">
                <a:solidFill>
                  <a:srgbClr val="E46C0A"/>
                </a:solidFill>
                <a:latin typeface="微软雅黑" panose="020b0503020204020204" pitchFamily="34" charset="-122"/>
                <a:ea typeface="微软雅黑" panose="020b0503020204020204" pitchFamily="34" charset="-122"/>
                <a:cs typeface="Times New Roman" panose="02020603050405020304"/>
              </a:rPr>
              <a:t>三、分析作者的观点态度</a:t>
            </a:r>
            <a:endParaRPr lang="en-US" altLang="zh-CN" sz="5000" b="1">
              <a:solidFill>
                <a:srgbClr val="E46C0A"/>
              </a:solidFill>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作者在文中的观点态度</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是文章思想内容的核心。所谓观点</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就是作者对事物所持的看法</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所谓态度</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就是指作者在文中所表现的思想倾向和感情倾向</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包括肯定与否定、爱与憎、褒与贬</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以及某种程度的保留</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等等。</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分析观点态度的途径</a:t>
            </a:r>
            <a:r>
              <a:rPr lang="en-US" altLang="zh-CN" sz="5000">
                <a:latin typeface="微软雅黑" panose="020b0503020204020204" pitchFamily="34" charset="-122"/>
                <a:ea typeface="微软雅黑" panose="020b0503020204020204" pitchFamily="34" charset="-122"/>
                <a:cs typeface="Times New Roman" panose="02020603050405020304"/>
              </a:rPr>
              <a:t>:</a:t>
            </a:r>
            <a:endParaRPr lang="en-US" altLang="zh-CN"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1.</a:t>
            </a:r>
            <a:r>
              <a:rPr lang="zh-CN" altLang="en-US" sz="5000">
                <a:latin typeface="微软雅黑" panose="020b0503020204020204" pitchFamily="34" charset="-122"/>
                <a:ea typeface="微软雅黑" panose="020b0503020204020204" pitchFamily="34" charset="-122"/>
                <a:cs typeface="Times New Roman" panose="02020603050405020304"/>
              </a:rPr>
              <a:t>从概括性强的句子入手。有的文章的观点是直接表述的</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抓住了概括性强而又表达某种看法的句子</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就抓住了作者的观点态度。</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2.</a:t>
            </a:r>
            <a:r>
              <a:rPr lang="zh-CN" altLang="en-US" sz="5000">
                <a:latin typeface="微软雅黑" panose="020b0503020204020204" pitchFamily="34" charset="-122"/>
                <a:ea typeface="微软雅黑" panose="020b0503020204020204" pitchFamily="34" charset="-122"/>
                <a:cs typeface="Times New Roman" panose="02020603050405020304"/>
              </a:rPr>
              <a:t>从文中运用的材料入手。文中运用的材料</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不论是事实还是文献资料</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总是要表达一定的观点的。因此</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从分析材料入手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是分析概括作者观点态度的重要途径。</a:t>
            </a:r>
            <a:endParaRPr lang="zh-CN" altLang="en-US" sz="5000">
              <a:latin typeface="微软雅黑" panose="020b0503020204020204" pitchFamily="34" charset="-122"/>
              <a:ea typeface="微软雅黑" panose="020b0503020204020204" pitchFamily="34" charset="-122"/>
              <a:cs typeface="Times New Roman" panose="02020603050405020304"/>
            </a:endParaRPr>
          </a:p>
        </p:txBody>
      </p:sp>
      <p:sp>
        <p:nvSpPr>
          <p:cNvPr id="7" name="矩形 6"/>
          <p:cNvSpPr/>
          <p:nvPr/>
        </p:nvSpPr>
        <p:spPr>
          <a:xfrm>
            <a:off x="864420" y="-205713"/>
            <a:ext cx="5112568" cy="1107996"/>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425285" y="972518"/>
            <a:ext cx="20912717" cy="6881307"/>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3.</a:t>
            </a:r>
            <a:r>
              <a:rPr lang="zh-CN" altLang="en-US" sz="5000">
                <a:latin typeface="微软雅黑" panose="020b0503020204020204" pitchFamily="34" charset="-122"/>
                <a:ea typeface="微软雅黑" panose="020b0503020204020204" pitchFamily="34" charset="-122"/>
                <a:cs typeface="Times New Roman" panose="02020603050405020304"/>
              </a:rPr>
              <a:t>从作者的评述入手。有时候</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作者把自己的观点态度隐含在具体的评述之中而不直接说出</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这就要求从分析具体的评述入手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提出精要</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做出概括。</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分析概括观点态度时应注意以下两点</a:t>
            </a:r>
            <a:r>
              <a:rPr lang="en-US" altLang="zh-CN" sz="5000">
                <a:latin typeface="微软雅黑" panose="020b0503020204020204" pitchFamily="34" charset="-122"/>
                <a:ea typeface="微软雅黑" panose="020b0503020204020204" pitchFamily="34" charset="-122"/>
                <a:cs typeface="Times New Roman" panose="02020603050405020304"/>
              </a:rPr>
              <a:t>:</a:t>
            </a:r>
            <a:endParaRPr lang="en-US" altLang="zh-CN"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1.</a:t>
            </a:r>
            <a:r>
              <a:rPr lang="zh-CN" altLang="en-US" sz="5000">
                <a:latin typeface="微软雅黑" panose="020b0503020204020204" pitchFamily="34" charset="-122"/>
                <a:ea typeface="微软雅黑" panose="020b0503020204020204" pitchFamily="34" charset="-122"/>
                <a:cs typeface="Times New Roman" panose="02020603050405020304"/>
              </a:rPr>
              <a:t>要整体把握文意和全文的倾向。</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a:t>
            </a:r>
            <a:r>
              <a:rPr lang="en-US" altLang="zh-CN" sz="5000">
                <a:latin typeface="微软雅黑" panose="020b0503020204020204" pitchFamily="34" charset="-122"/>
                <a:ea typeface="微软雅黑" panose="020b0503020204020204" pitchFamily="34" charset="-122"/>
                <a:cs typeface="Times New Roman" panose="02020603050405020304"/>
              </a:rPr>
              <a:t>2.</a:t>
            </a:r>
            <a:r>
              <a:rPr lang="zh-CN" altLang="en-US" sz="5000">
                <a:latin typeface="微软雅黑" panose="020b0503020204020204" pitchFamily="34" charset="-122"/>
                <a:ea typeface="微软雅黑" panose="020b0503020204020204" pitchFamily="34" charset="-122"/>
                <a:cs typeface="Times New Roman" panose="02020603050405020304"/>
              </a:rPr>
              <a:t>要准确理解语句。作者在文中的观点态度总是要通过一定的语句来表现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对语句理解不准确</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分析概括就会出错。</a:t>
            </a:r>
            <a:endParaRPr lang="zh-CN" altLang="en-US" sz="5000">
              <a:latin typeface="微软雅黑" panose="020b0503020204020204" pitchFamily="34" charset="-122"/>
              <a:ea typeface="微软雅黑" panose="020b0503020204020204" pitchFamily="34" charset="-122"/>
              <a:cs typeface="Times New Roman" panose="02020603050405020304"/>
            </a:endParaRPr>
          </a:p>
        </p:txBody>
      </p:sp>
      <p:sp>
        <p:nvSpPr>
          <p:cNvPr id="7" name="矩形 6"/>
          <p:cNvSpPr/>
          <p:nvPr/>
        </p:nvSpPr>
        <p:spPr>
          <a:xfrm>
            <a:off x="864420" y="-205713"/>
            <a:ext cx="5112568" cy="1107996"/>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995154"/>
            <a:ext cx="20810313" cy="10710624"/>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just">
              <a:lnSpc>
                <a:spcPct val="150000"/>
              </a:lnSpc>
            </a:pPr>
            <a:r>
              <a:rPr lang="en-US" altLang="zh-CN"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a:t>
            </a:r>
            <a:r>
              <a:rPr lang="zh-CN" altLang="en-US"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对点训练</a:t>
            </a:r>
            <a:r>
              <a:rPr lang="en-US" altLang="zh-CN"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a:t>
            </a:r>
            <a:endParaRPr lang="en-US" altLang="zh-CN" sz="5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en-US" altLang="zh-CN" sz="60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a:rPr>
              <a:t>8.</a:t>
            </a:r>
            <a:r>
              <a:rPr lang="en-US" altLang="zh-CN" sz="5000">
                <a:latin typeface="微软雅黑" panose="020b0503020204020204" pitchFamily="34" charset="-122"/>
                <a:ea typeface="微软雅黑" panose="020b0503020204020204" pitchFamily="34" charset="-122"/>
                <a:cs typeface="Times New Roman" panose="02020603050405020304"/>
              </a:rPr>
              <a:t>[2021·</a:t>
            </a:r>
            <a:r>
              <a:rPr lang="zh-CN" altLang="en-US" sz="5000">
                <a:latin typeface="微软雅黑" panose="020b0503020204020204" pitchFamily="34" charset="-122"/>
                <a:ea typeface="微软雅黑" panose="020b0503020204020204" pitchFamily="34" charset="-122"/>
                <a:cs typeface="Times New Roman" panose="02020603050405020304"/>
              </a:rPr>
              <a:t>新高考全国</a:t>
            </a:r>
            <a:r>
              <a:rPr lang="en-US" altLang="zh-CN" sz="5000">
                <a:latin typeface="微软雅黑" panose="020b0503020204020204" pitchFamily="34" charset="-122"/>
                <a:ea typeface="微软雅黑" panose="020b0503020204020204" pitchFamily="34" charset="-122"/>
                <a:cs typeface="Times New Roman" panose="02020603050405020304"/>
              </a:rPr>
              <a:t>Ⅰ</a:t>
            </a:r>
            <a:r>
              <a:rPr lang="zh-CN" altLang="en-US" sz="5000">
                <a:latin typeface="微软雅黑" panose="020b0503020204020204" pitchFamily="34" charset="-122"/>
                <a:ea typeface="微软雅黑" panose="020b0503020204020204" pitchFamily="34" charset="-122"/>
                <a:cs typeface="Times New Roman" panose="02020603050405020304"/>
              </a:rPr>
              <a:t>卷</a:t>
            </a:r>
            <a:r>
              <a:rPr lang="en-US" altLang="zh-CN" sz="5000">
                <a:latin typeface="微软雅黑" panose="020b0503020204020204" pitchFamily="34" charset="-122"/>
                <a:ea typeface="微软雅黑" panose="020b0503020204020204" pitchFamily="34" charset="-122"/>
                <a:cs typeface="Times New Roman" panose="02020603050405020304"/>
              </a:rPr>
              <a:t>] </a:t>
            </a:r>
            <a:r>
              <a:rPr lang="zh-CN" altLang="en-US" sz="5000">
                <a:latin typeface="微软雅黑" panose="020b0503020204020204" pitchFamily="34" charset="-122"/>
                <a:ea typeface="微软雅黑" panose="020b0503020204020204" pitchFamily="34" charset="-122"/>
                <a:cs typeface="Times New Roman" panose="02020603050405020304"/>
              </a:rPr>
              <a:t>阅读下面的文言文</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完成题目。</a:t>
            </a:r>
            <a:endParaRPr lang="zh-CN" altLang="en-US" sz="5000">
              <a:latin typeface="微软雅黑" panose="020b0503020204020204" pitchFamily="34" charset="-122"/>
              <a:ea typeface="微软雅黑" panose="020b0503020204020204" pitchFamily="34" charset="-122"/>
              <a:cs typeface="Times New Roman" panose="02020603050405020304"/>
            </a:endParaRPr>
          </a:p>
          <a:p>
            <a:pPr algn="just">
              <a:lnSpc>
                <a:spcPct val="150000"/>
              </a:lnSpc>
            </a:pPr>
            <a:r>
              <a:rPr lang="zh-CN" altLang="en-US" sz="5000">
                <a:latin typeface="微软雅黑" panose="020b0503020204020204" pitchFamily="34" charset="-122"/>
                <a:ea typeface="微软雅黑" panose="020b0503020204020204" pitchFamily="34" charset="-122"/>
                <a:cs typeface="Times New Roman" panose="02020603050405020304"/>
              </a:rPr>
              <a:t>　　唐高祖武德九年秋八月甲子</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太宗即皇帝位于东宫显德殿。初</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上皇欲强宗室以镇天下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故皇再从三从弟及兄弟之子</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虽童孺皆为王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王者数十人。上从容问群臣</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遍封宗子</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于天下利乎</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封德彝对曰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上皇敦睦九族</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大封宗室</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自两汉以来未有如今之多者。爵命既崇</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多给力役</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恐非示天下以至公也。”上曰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然。朕为天子</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所以养百姓也</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岂可劳百姓以养己之宗族乎</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十一月庚寅</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降宗室郡王皆为县公</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惟有功者数人不降。上与群臣论止盗。或请重法以禁之</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上哂之曰</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民之所以为盗者</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由赋繁役重</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官吏贪求</a:t>
            </a:r>
            <a:r>
              <a:rPr lang="en-US" altLang="zh-CN" sz="5000">
                <a:latin typeface="微软雅黑" panose="020b0503020204020204" pitchFamily="34" charset="-122"/>
                <a:ea typeface="微软雅黑" panose="020b0503020204020204" pitchFamily="34" charset="-122"/>
                <a:cs typeface="Times New Roman" panose="02020603050405020304"/>
              </a:rPr>
              <a:t>,</a:t>
            </a:r>
            <a:r>
              <a:rPr lang="zh-CN" altLang="en-US" sz="5000">
                <a:latin typeface="微软雅黑" panose="020b0503020204020204" pitchFamily="34" charset="-122"/>
                <a:ea typeface="微软雅黑" panose="020b0503020204020204" pitchFamily="34" charset="-122"/>
                <a:cs typeface="Times New Roman" panose="02020603050405020304"/>
              </a:rPr>
              <a:t>饥寒切身</a:t>
            </a:r>
            <a:r>
              <a:rPr lang="en-US" altLang="zh-CN" sz="5000">
                <a:latin typeface="微软雅黑" panose="020b0503020204020204" pitchFamily="34" charset="-122"/>
                <a:ea typeface="微软雅黑" panose="020b0503020204020204" pitchFamily="34" charset="-122"/>
                <a:cs typeface="Times New Roman" panose="02020603050405020304"/>
              </a:rPr>
              <a:t>,</a:t>
            </a:r>
            <a:endParaRPr lang="en-US" altLang="zh-CN" sz="5000">
              <a:latin typeface="微软雅黑" panose="020b0503020204020204" pitchFamily="34" charset="-122"/>
              <a:ea typeface="微软雅黑" panose="020b0503020204020204" pitchFamily="34" charset="-122"/>
              <a:cs typeface="Times New Roman" panose="02020603050405020304"/>
            </a:endParaRPr>
          </a:p>
        </p:txBody>
      </p:sp>
      <p:sp>
        <p:nvSpPr>
          <p:cNvPr id="6" name="矩形 5"/>
          <p:cNvSpPr/>
          <p:nvPr/>
        </p:nvSpPr>
        <p:spPr>
          <a:xfrm>
            <a:off x="864420" y="-205713"/>
            <a:ext cx="5112568" cy="982833"/>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lnSpc>
                <a:spcPct val="150000"/>
              </a:lnSpc>
              <a:spcAft>
                <a:spcPct val="0"/>
              </a:spcAft>
            </a:pPr>
            <a:r>
              <a:rPr lang="zh-CN" altLang="en-US" sz="4400" b="1">
                <a:solidFill>
                  <a:schemeClr val="bg1"/>
                </a:solidFill>
                <a:effectLst/>
                <a:latin typeface="NEU-B4-S92"/>
                <a:ea typeface="微软雅黑" panose="020b0503020204020204" pitchFamily="34" charset="-122"/>
                <a:cs typeface="Times New Roman" panose="02020603050405020304"/>
              </a:rPr>
              <a:t>任  务  四</a:t>
            </a:r>
            <a:endParaRPr lang="zh-CN" altLang="zh-CN" sz="4400" b="1">
              <a:solidFill>
                <a:schemeClr val="bg1"/>
              </a:solidFill>
              <a:effectLst/>
              <a:latin typeface="NEU-B4-S92"/>
              <a:ea typeface="方正宋三_GBK"/>
              <a:cs typeface="Times New Roman" panose="02020603050405020304"/>
            </a:endParaRPr>
          </a:p>
        </p:txBody>
      </p:sp>
    </p:spTree>
  </p:cSld>
  <p:clrMapOvr>
    <a:masterClrMapping/>
  </p:clrMapOvr>
  <p:transition>
    <p:pull dir="d"/>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22492970" cy="120523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https://d.book118.com/165210344113011043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xml><?xml version="1.0" encoding="utf-8"?>
<p:tagLst xmlns:p="http://schemas.openxmlformats.org/presentationml/2006/main">
  <p:tag name="KSO_WM_BEAUTIFY_FLAG" val=""/>
  <p:tag name="KSO_WM_UNIT_PLACING_PICTURE_USER_VIEWPORT" val="{&quot;height&quot;:10332.923541666667,&quot;width&quot;:4621.518541666666}"/>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24</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24</vt:i4>
      </vt:variant>
    </vt:vector>
  </HeadingPairs>
  <TitlesOfParts>
    <vt:vector baseType="lpstr" size="33">
      <vt:lpstr>Arial</vt:lpstr>
      <vt:lpstr>Calibri</vt:lpstr>
      <vt:lpstr>宋体</vt:lpstr>
      <vt:lpstr>微软雅黑</vt:lpstr>
      <vt:lpstr>黑体</vt:lpstr>
      <vt:lpstr>Times New Roman</vt:lpstr>
      <vt:lpstr>NEU-B4-S92</vt:lpstr>
      <vt:lpstr>方正宋三_GBK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2024-09-05T00:50:41.070</cp:lastPrinted>
  <dcterms:created xsi:type="dcterms:W3CDTF">2024-09-04T16:50:41Z</dcterms:created>
  <dcterms:modified xsi:type="dcterms:W3CDTF">2024-09-04T16:50:42Z</dcterms:modified>
</cp:coreProperties>
</file>