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019BE76-C9BC-40AF-8B11-13687D1E47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77C0DB-C0D5-4F1A-A6F9-D53B86F000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6A46645-A120-45C1-921B-6DABBF0162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94887E7-7F61-45AA-BD85-57FD0D4B03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3F89D5D-4DB4-4CB5-93E7-04B588474B6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89DDBE0-4AF9-450F-8956-4BDD82C7000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D5C7E34-30F5-4E54-AD98-6A115807518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24E010-725A-4374-B20F-9236DE3F4D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577908-170C-4AE6-9AB9-2DEC4D9444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46A79B-5FA8-4E34-A931-A717A89133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7E83F4-9833-441F-8DAD-480217CA8A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5300121210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2024年人力资源法律与劳动关系培训资料</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人力资源法律概述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劳动关系法律基础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人力资源法律与劳动关系的关联</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人力资源法律实务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劳动关系法律实务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人力资源法律与劳动关系的挑战与展望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人力资源法律概述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人力资源法律是指国家制定并实施的，用于调整人力资源管理活动中各种社会关系的法律规范的总称。</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作用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人力资源法律在保障劳动者权益、促进企业发展、维护社会稳定等方面发挥着重要作用。具体来说，它有助于明确劳动者和企业的权利和义务，规范人力资源管理行为，提高人力资源管理水平，推动社会经济的可持续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人力资源法律的定义与作用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94" r="2509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劳动合同制度</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劳动合同是劳动者与用人单位确立劳动关系、明确双方权利和义务的协议。人力资源法律对劳动合同的订立、履行、变更、解除和终止等方面进行了详细规定。</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劳动保障制度</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劳动保障制度是国家为保障劳动者基本生活和劳动权益而建立的一系列制度。它包括社会保险、社会救助、社会福利等方面的内容，是人力资源法律的重要组成部分。</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劳动争议处理制度</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劳动争议处理制度是解决劳动纠纷的途径和程序。它包括调解、仲裁和诉讼等方式，为劳动者和企业提供了有效的法律救济途径。</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人力资源法律的核心内容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古代人力资源法律</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在古代，虽然没有现代意义上的人力资源法律，但一些国家制定了有关劳动和雇佣关系的法律规范。例如，古罗马的《十二铜表法》中就包含了有关劳动和雇佣的内容。</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近现代人力资源法律</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随着工业革命的兴起和资本主义的发展，近现代人力资源法律逐渐形成。各国纷纷制定劳动法、劳动合同法、社会保险法等相关法律，以保障劳动者权益和企业发展。</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当代人力资源法律</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代人力资源法律在不断完善和发展的过程中，更加注重对劳动者权益的保护和企业社会责任的履行。同时，随着全球化进程的加速和信息技术的发展，跨国公司和国际劳工标准等也对人力资源法律产生了深远影响。</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人力资源法律的历史与发展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劳动关系法律基础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154" r="18154"/>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7113" r="17113"/>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4881" r="1488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劳动关系的定义与特点</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劳动关系是指用人单位与劳动者之间，依法所确立的劳动过程中的权利义务关系。</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劳动关系的主体是特定的，一方是用人单位，另一方是劳动者。</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劳动关系建立后，劳动者在身份、组织及经济上从属于用人单位。</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劳动关系受国家法律的干预和约束，以保护劳动者的合法权益。</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定义</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主体特定性</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从属性</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国家干预性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53186" y="2999851"/>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87182" y="3798523"/>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717128" y="4099322"/>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765528" y="3629025"/>
            <a:ext cx="8375194" cy="0"/>
          </a:xfrm>
          <a:prstGeom prst="line">
            <a:avLst/>
          </a:prstGeom>
          <a:ln w="635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2339362"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976490"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13712"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250839"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888062"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525189" y="3540109"/>
            <a:ext cx="175736"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434666"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8071793"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162412" y="3540109"/>
            <a:ext cx="175736"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99634" y="3540109"/>
            <a:ext cx="175736"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709016"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346238"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0144125" y="2999851"/>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10897172" y="3798523"/>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1227117" y="4099322"/>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劳动关系法律的核心内容</a:t>
              </a:r>
            </a:p>
          </p:txBody>
        </p:sp>
      </p:grpSp>
      <p:grpSp>
        <p:nvGrpSpPr>
          <p:cNvPr id="43" name="Group 43"/>
          <p:cNvGrpSpPr/>
          <p:nvPr/>
        </p:nvGrpSpPr>
        <p:grpSpPr>
          <a:xfrm>
            <a:off x="3524844" y="1229116"/>
            <a:ext cx="5184172" cy="1981390"/>
            <a:chOff x="3524844" y="1229116"/>
            <a:chExt cx="5184172" cy="1981390"/>
          </a:xfrm>
        </p:grpSpPr>
        <p:sp>
          <p:nvSpPr>
            <p:cNvPr id="44" name="AutoShape 44"/>
            <p:cNvSpPr/>
            <p:nvPr/>
          </p:nvSpPr>
          <p:spPr>
            <a:xfrm>
              <a:off x="3524844" y="1237593"/>
              <a:ext cx="1972913" cy="1972913"/>
            </a:xfrm>
            <a:prstGeom prst="ellipse">
              <a:avLst/>
            </a:prstGeom>
            <a:solidFill>
              <a:srgbClr val="FFFEFE">
                <a:alpha val="0"/>
              </a:srgbClr>
            </a:solidFill>
            <a:ln w="2143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6734007" y="1229116"/>
              <a:ext cx="1975009" cy="1975009"/>
            </a:xfrm>
            <a:prstGeom prst="ellipse">
              <a:avLst/>
            </a:prstGeom>
            <a:solidFill>
              <a:srgbClr val="FFFEFE">
                <a:alpha val="0"/>
              </a:srgbClr>
            </a:solidFill>
            <a:ln w="2143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TextBox 46"/>
            <p:cNvSpPr txBox="1"/>
            <p:nvPr/>
          </p:nvSpPr>
          <p:spPr>
            <a:xfrm>
              <a:off x="3769335" y="1640377"/>
              <a:ext cx="1483930" cy="131340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工作时间、休息休假和工资福利制度。</a:t>
              </a:r>
            </a:p>
          </p:txBody>
        </p:sp>
        <p:sp>
          <p:nvSpPr>
            <p:cNvPr id="47" name="TextBox 47"/>
            <p:cNvSpPr txBox="1"/>
            <p:nvPr/>
          </p:nvSpPr>
          <p:spPr>
            <a:xfrm>
              <a:off x="6979546" y="1640377"/>
              <a:ext cx="1483930" cy="131340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女职工和未成年工特殊保护。</a:t>
              </a:r>
            </a:p>
          </p:txBody>
        </p:sp>
        <p:sp>
          <p:nvSpPr>
            <p:cNvPr id="48" name="Freeform 48"/>
            <p:cNvSpPr/>
            <p:nvPr/>
          </p:nvSpPr>
          <p:spPr>
            <a:xfrm>
              <a:off x="4317284" y="1303481"/>
              <a:ext cx="388033" cy="3880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7510249" y="1303481"/>
              <a:ext cx="422525" cy="422525"/>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0" name="Group 50"/>
          <p:cNvGrpSpPr/>
          <p:nvPr/>
        </p:nvGrpSpPr>
        <p:grpSpPr>
          <a:xfrm>
            <a:off x="1894865" y="4099322"/>
            <a:ext cx="8342567" cy="1994058"/>
            <a:chOff x="1894865" y="4099322"/>
            <a:chExt cx="8342567" cy="1994058"/>
          </a:xfrm>
        </p:grpSpPr>
        <p:sp>
          <p:nvSpPr>
            <p:cNvPr id="51" name="AutoShape 51"/>
            <p:cNvSpPr/>
            <p:nvPr/>
          </p:nvSpPr>
          <p:spPr>
            <a:xfrm>
              <a:off x="1894865" y="4101417"/>
              <a:ext cx="1975009" cy="1972913"/>
            </a:xfrm>
            <a:prstGeom prst="ellipse">
              <a:avLst/>
            </a:prstGeom>
            <a:solidFill>
              <a:srgbClr val="FFFEFE">
                <a:alpha val="0"/>
              </a:srgbClr>
            </a:solidFill>
            <a:ln w="21431">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2" name="AutoShape 52"/>
            <p:cNvSpPr/>
            <p:nvPr/>
          </p:nvSpPr>
          <p:spPr>
            <a:xfrm>
              <a:off x="5080787" y="4099322"/>
              <a:ext cx="1975009" cy="1975009"/>
            </a:xfrm>
            <a:prstGeom prst="ellipse">
              <a:avLst/>
            </a:prstGeom>
            <a:solidFill>
              <a:srgbClr val="FFFEFE">
                <a:alpha val="0"/>
              </a:srgbClr>
            </a:solidFill>
            <a:ln w="21431">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3" name="AutoShape 53"/>
            <p:cNvSpPr/>
            <p:nvPr/>
          </p:nvSpPr>
          <p:spPr>
            <a:xfrm>
              <a:off x="8262423" y="4120467"/>
              <a:ext cx="1975009" cy="1972913"/>
            </a:xfrm>
            <a:prstGeom prst="ellipse">
              <a:avLst/>
            </a:prstGeom>
            <a:solidFill>
              <a:srgbClr val="FFFFFF">
                <a:alpha val="0"/>
              </a:srgbClr>
            </a:solidFill>
            <a:ln w="19050">
              <a:solidFill>
                <a:schemeClr val="accent6">
                  <a:alpha val="100000"/>
                </a:schemeClr>
              </a:solidFill>
              <a:prstDash val="solid"/>
            </a:ln>
          </p:spPr>
          <p:style>
            <a:lnRef idx="0">
              <a:schemeClr val="accent6"/>
            </a:lnRef>
            <a:fillRef idx="1">
              <a:schemeClr val="accent6"/>
            </a:fillRef>
            <a:effectRef idx="0">
              <a:schemeClr val="accent6"/>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4" name="AutoShape 54"/>
            <p:cNvSpPr/>
            <p:nvPr/>
          </p:nvSpPr>
          <p:spPr>
            <a:xfrm>
              <a:off x="8550364" y="5075158"/>
              <a:ext cx="1346359" cy="708660"/>
            </a:xfrm>
            <a:prstGeom prst="rect">
              <a:avLst/>
            </a:prstGeom>
            <a:solidFill>
              <a:srgbClr val="FFFFFF">
                <a:alpha val="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2155278" y="4547616"/>
              <a:ext cx="1483930" cy="1300224"/>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劳动合同的订立、履行、变更、解除和终止。</a:t>
              </a:r>
            </a:p>
          </p:txBody>
        </p:sp>
        <p:sp>
          <p:nvSpPr>
            <p:cNvPr id="56" name="TextBox 56"/>
            <p:cNvSpPr txBox="1"/>
            <p:nvPr/>
          </p:nvSpPr>
          <p:spPr>
            <a:xfrm>
              <a:off x="5326327" y="4547616"/>
              <a:ext cx="1483930" cy="1300224"/>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社会保险和福利待遇。</a:t>
              </a:r>
            </a:p>
          </p:txBody>
        </p:sp>
        <p:sp>
          <p:nvSpPr>
            <p:cNvPr id="57" name="TextBox 57"/>
            <p:cNvSpPr txBox="1"/>
            <p:nvPr/>
          </p:nvSpPr>
          <p:spPr>
            <a:xfrm>
              <a:off x="8507962" y="4547616"/>
              <a:ext cx="1483930" cy="1300224"/>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劳动争议处理制度。</a:t>
              </a:r>
            </a:p>
          </p:txBody>
        </p:sp>
        <p:sp>
          <p:nvSpPr>
            <p:cNvPr id="58" name="Freeform 58"/>
            <p:cNvSpPr/>
            <p:nvPr/>
          </p:nvSpPr>
          <p:spPr>
            <a:xfrm>
              <a:off x="2688988" y="4208478"/>
              <a:ext cx="386763" cy="386763"/>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5895832" y="4231042"/>
              <a:ext cx="344918" cy="344918"/>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Freeform 60"/>
            <p:cNvSpPr/>
            <p:nvPr/>
          </p:nvSpPr>
          <p:spPr>
            <a:xfrm>
              <a:off x="9047288" y="4278392"/>
              <a:ext cx="405279" cy="405279"/>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781" r="2578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早期的劳动法规主要关注劳动条件、工资工时等问题，以保障劳动者的基本权益。</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早期劳动法规</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随着工业革命的推进，劳动法逐渐法典化，形成了较为完善的劳动法律体系。</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劳动法典化</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国际劳工组织制定了一系列国际劳工标准，对各国劳动立法产生了深远影响。</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国际劳工标准</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当代劳动法更加注重劳动者的权益保护，强调劳动关系的和谐与稳定，同时关注灵活就业、非标准劳动关系等新问题。</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当代劳动法发展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劳动关系法律的历史与发展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人力资源法律与劳动关系的关联</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人力资源法律为劳动关系的建立、运行和终止提供了明确的法律依据和规则，保障了劳动关系的稳定性和公平性。</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确立劳动关系的法律框架</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人力资源法律对企业用工行为进行了全面规范，包括招聘、录用、培训、考核、薪酬等方面，确保企业在用工过程中遵守法律法规，维护劳动者权益。</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规范企业用工行为</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人力资源法律强调企业与劳动者之间的平等协商和合作，鼓励双方通过对话和沟通解决劳动纠纷，促进劳动关系的和谐发展。</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促进劳动关系的和谐发展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人力资源法律对劳动关系的影响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促进企业稳定发展</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劳动关系法律的制定和实施有助于企业建立稳定的劳动关系，减少劳动纠纷和争议，为企业的发展创造良好的内部环境。</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保障劳动者权益</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劳动关系法律明确规定了劳动者的基本权利和利益，如劳动报酬、工作时间、休息休假、劳动安全卫生等，为劳动者提供了全面的法律保障。</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提升企业社会形象</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遵守劳动关系法律是企业社会责任的重要体现，有助于提升企业的社会形象和声誉，增强企业的竞争力和可持续发展能力。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劳动关系法律对人力资源的保障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相互依存</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人力资源法律和劳动关系是相互依存的两个方面，没有完善的人力资源法律就无法保障劳动关系的正常运行；同样，没有和谐的劳动关系也无法实现人力资源法律的目标。</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相互促进</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人力资源法律的制定和实施有助于促进劳动关系的和谐发展；同时，和谐的劳动关系也有助于推动人力资源法律的进一步完善和发展。</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共同目标</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人力资源法律和劳动关系的共同目标是实现企业和劳动者的共同发展，推动社会经济的持续健康发展。因此，双方应加强合作，共同努力实现这一目标。</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人力资源法律与劳动关系的互动关系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https://d.book118.com/165300121210011101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2024-09-10T01:17:12.283</cp:lastPrinted>
  <dcterms:created xsi:type="dcterms:W3CDTF">2024-09-09T17:17:12Z</dcterms:created>
  <dcterms:modified xsi:type="dcterms:W3CDTF">2024-09-09T17:17:14Z</dcterms:modified>
</cp:coreProperties>
</file>