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4" r:id="rId35"/>
  </p:sldIdLst>
  <p:sldSz cx="12192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tags" Target="tags/tag1.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 Target="slides/slide2.xml" /><Relationship Id="rId40"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image" Target="../media/image10.png" /><Relationship Id="rId11" Type="http://schemas.openxmlformats.org/officeDocument/2006/relationships/image" Target="../media/image11.png" /><Relationship Id="rId12" Type="http://schemas.openxmlformats.org/officeDocument/2006/relationships/image" Target="../media/image12.png" /><Relationship Id="rId13" Type="http://schemas.openxmlformats.org/officeDocument/2006/relationships/image" Target="../media/image13.png" /><Relationship Id="rId14" Type="http://schemas.openxmlformats.org/officeDocument/2006/relationships/image" Target="../media/image14.png" /><Relationship Id="rId15" Type="http://schemas.openxmlformats.org/officeDocument/2006/relationships/image" Target="../media/image15.png" /><Relationship Id="rId16" Type="http://schemas.openxmlformats.org/officeDocument/2006/relationships/image" Target="../media/image16.png" /><Relationship Id="rId17" Type="http://schemas.openxmlformats.org/officeDocument/2006/relationships/image" Target="../media/image17.jpeg" /><Relationship Id="rId18"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8.png" /><Relationship Id="rId9" Type="http://schemas.openxmlformats.org/officeDocument/2006/relationships/image" Target="../media/image9.png"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image" Target="../media/image19.png" /><Relationship Id="rId3" Type="http://schemas.openxmlformats.org/officeDocument/2006/relationships/image" Target="../media/image20.png" /><Relationship Id="rId4" Type="http://schemas.openxmlformats.org/officeDocument/2006/relationships/image" Target="../media/image21.png" /><Relationship Id="rId5" Type="http://schemas.openxmlformats.org/officeDocument/2006/relationships/image" Target="../media/image22.png" /><Relationship Id="rId6" Type="http://schemas.openxmlformats.org/officeDocument/2006/relationships/image" Target="../media/image23.png"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A9E388-1F6F-49BF-8BC1-68B1D688B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70F2F6-7EE8-48F7-A873-52B1BC52D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367059-1E34-4F47-990F-65E87B67C2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2D9CD8-0F1A-493D-8050-0D9BD91F4B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6E3899-030B-4F3B-AFA6-09D703A0F0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AA730B-4B81-4791-8EDD-CBB0BCB01D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EA48BC-38C3-4AB3-AF7A-D49894310C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CE660B-B625-44A3-80DE-A122CAACBD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FF2917-0C65-4455-BCE3-7699D41EAE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4ADB40-2D9C-4D3B-BD30-DF506D7D3A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51370F-C873-40E7-ACB6-5A49F0D6C4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sp>
        <p:nvSpPr>
          <p:cNvPr id="16" name="bk object 16"/>
          <p:cNvSpPr/>
          <p:nvPr/>
        </p:nvSpPr>
        <p:spPr>
          <a:xfrm>
            <a:off x="0" y="2109216"/>
            <a:ext cx="12192000" cy="2004060"/>
          </a:xfrm>
          <a:prstGeom prst="rect">
            <a:avLst/>
          </a:prstGeom>
          <a:blipFill>
            <a:blip r:embed="rId1"/>
            <a:stretch>
              <a:fillRect/>
            </a:stretch>
          </a:blipFill>
        </p:spPr>
        <p:txBody>
          <a:bodyPr wrap="square" lIns="0" tIns="0" rIns="0" bIns="0" rtlCol="0"/>
          <a:lstStyle/>
          <a:p/>
        </p:txBody>
      </p:sp>
      <p:sp>
        <p:nvSpPr>
          <p:cNvPr id="17" name="bk object 17"/>
          <p:cNvSpPr/>
          <p:nvPr/>
        </p:nvSpPr>
        <p:spPr>
          <a:xfrm>
            <a:off x="0" y="2107692"/>
            <a:ext cx="12192000" cy="2005964"/>
          </a:xfrm>
          <a:custGeom>
            <a:rect l="l" t="t" r="r" b="b"/>
            <a:pathLst>
              <a:path w="12192000" h="2005964">
                <a:moveTo>
                  <a:pt x="0" y="2005583"/>
                </a:moveTo>
                <a:lnTo>
                  <a:pt x="12192000" y="2005583"/>
                </a:lnTo>
                <a:lnTo>
                  <a:pt x="12192000" y="0"/>
                </a:lnTo>
                <a:lnTo>
                  <a:pt x="0" y="0"/>
                </a:lnTo>
                <a:lnTo>
                  <a:pt x="0" y="2005583"/>
                </a:lnTo>
                <a:close/>
              </a:path>
            </a:pathLst>
          </a:custGeom>
          <a:solidFill>
            <a:srgbClr val="000000">
              <a:alpha val="29803"/>
            </a:srgbClr>
          </a:solidFill>
        </p:spPr>
        <p:txBody>
          <a:bodyPr wrap="square" lIns="0" tIns="0" rIns="0" bIns="0" rtlCol="0"/>
          <a:lstStyle/>
          <a:p/>
        </p:txBody>
      </p:sp>
      <p:sp>
        <p:nvSpPr>
          <p:cNvPr id="18" name="bk object 18"/>
          <p:cNvSpPr/>
          <p:nvPr/>
        </p:nvSpPr>
        <p:spPr>
          <a:xfrm>
            <a:off x="0" y="2002535"/>
            <a:ext cx="12192000" cy="94615"/>
          </a:xfrm>
          <a:custGeom>
            <a:rect l="l" t="t" r="r" b="b"/>
            <a:pathLst>
              <a:path w="12192000" h="94614">
                <a:moveTo>
                  <a:pt x="0" y="94487"/>
                </a:moveTo>
                <a:lnTo>
                  <a:pt x="12192000" y="94487"/>
                </a:lnTo>
                <a:lnTo>
                  <a:pt x="12192000" y="0"/>
                </a:lnTo>
                <a:lnTo>
                  <a:pt x="0" y="0"/>
                </a:lnTo>
                <a:lnTo>
                  <a:pt x="0" y="94487"/>
                </a:lnTo>
                <a:close/>
              </a:path>
            </a:pathLst>
          </a:custGeom>
          <a:solidFill>
            <a:srgbClr val="FF6300"/>
          </a:solidFill>
        </p:spPr>
        <p:txBody>
          <a:bodyPr wrap="square" lIns="0" tIns="0" rIns="0" bIns="0" rtlCol="0"/>
          <a:lstStyle/>
          <a:p/>
        </p:txBody>
      </p:sp>
      <p:sp>
        <p:nvSpPr>
          <p:cNvPr id="19" name="bk object 19"/>
          <p:cNvSpPr/>
          <p:nvPr/>
        </p:nvSpPr>
        <p:spPr>
          <a:xfrm>
            <a:off x="9841599" y="750993"/>
            <a:ext cx="949325" cy="948690"/>
          </a:xfrm>
          <a:custGeom>
            <a:rect l="l" t="t" r="r" b="b"/>
            <a:pathLst>
              <a:path w="949325" h="948689">
                <a:moveTo>
                  <a:pt x="902161" y="0"/>
                </a:moveTo>
                <a:lnTo>
                  <a:pt x="323991" y="0"/>
                </a:lnTo>
                <a:lnTo>
                  <a:pt x="296496" y="3787"/>
                </a:lnTo>
                <a:lnTo>
                  <a:pt x="245145" y="30262"/>
                </a:lnTo>
                <a:lnTo>
                  <a:pt x="50441" y="221087"/>
                </a:lnTo>
                <a:lnTo>
                  <a:pt x="40741" y="232672"/>
                </a:lnTo>
                <a:lnTo>
                  <a:pt x="34920" y="240460"/>
                </a:lnTo>
                <a:lnTo>
                  <a:pt x="21280" y="260032"/>
                </a:lnTo>
                <a:lnTo>
                  <a:pt x="10185" y="280703"/>
                </a:lnTo>
                <a:lnTo>
                  <a:pt x="2728" y="302098"/>
                </a:lnTo>
                <a:lnTo>
                  <a:pt x="0" y="323842"/>
                </a:lnTo>
                <a:lnTo>
                  <a:pt x="0" y="899796"/>
                </a:lnTo>
                <a:lnTo>
                  <a:pt x="3758" y="918825"/>
                </a:lnTo>
                <a:lnTo>
                  <a:pt x="14065" y="934217"/>
                </a:lnTo>
                <a:lnTo>
                  <a:pt x="29464" y="944519"/>
                </a:lnTo>
                <a:lnTo>
                  <a:pt x="48501" y="948277"/>
                </a:lnTo>
                <a:lnTo>
                  <a:pt x="624702" y="948277"/>
                </a:lnTo>
                <a:lnTo>
                  <a:pt x="679739" y="933005"/>
                </a:lnTo>
                <a:lnTo>
                  <a:pt x="727533" y="895917"/>
                </a:lnTo>
                <a:lnTo>
                  <a:pt x="902603" y="720869"/>
                </a:lnTo>
                <a:lnTo>
                  <a:pt x="929048" y="687388"/>
                </a:lnTo>
                <a:lnTo>
                  <a:pt x="946284" y="645332"/>
                </a:lnTo>
                <a:lnTo>
                  <a:pt x="948715" y="622487"/>
                </a:lnTo>
                <a:lnTo>
                  <a:pt x="948715" y="46534"/>
                </a:lnTo>
                <a:lnTo>
                  <a:pt x="944986" y="28633"/>
                </a:lnTo>
                <a:lnTo>
                  <a:pt x="934891" y="13817"/>
                </a:lnTo>
                <a:lnTo>
                  <a:pt x="920070" y="3727"/>
                </a:lnTo>
                <a:lnTo>
                  <a:pt x="902161" y="0"/>
                </a:lnTo>
                <a:close/>
              </a:path>
            </a:pathLst>
          </a:custGeom>
          <a:solidFill>
            <a:srgbClr val="EC6C00"/>
          </a:solidFill>
        </p:spPr>
        <p:txBody>
          <a:bodyPr wrap="square" lIns="0" tIns="0" rIns="0" bIns="0" rtlCol="0"/>
          <a:lstStyle/>
          <a:p/>
        </p:txBody>
      </p:sp>
      <p:sp>
        <p:nvSpPr>
          <p:cNvPr id="20" name="bk object 20"/>
          <p:cNvSpPr/>
          <p:nvPr/>
        </p:nvSpPr>
        <p:spPr>
          <a:xfrm>
            <a:off x="10625378" y="1165981"/>
            <a:ext cx="165100" cy="281305"/>
          </a:xfrm>
          <a:custGeom>
            <a:rect l="l" t="t" r="r" b="b"/>
            <a:pathLst>
              <a:path w="165100" h="281305">
                <a:moveTo>
                  <a:pt x="52381" y="5818"/>
                </a:moveTo>
                <a:lnTo>
                  <a:pt x="25208" y="5818"/>
                </a:lnTo>
                <a:lnTo>
                  <a:pt x="14723" y="7030"/>
                </a:lnTo>
                <a:lnTo>
                  <a:pt x="6785" y="11151"/>
                </a:lnTo>
                <a:lnTo>
                  <a:pt x="1756" y="18909"/>
                </a:lnTo>
                <a:lnTo>
                  <a:pt x="0" y="31029"/>
                </a:lnTo>
                <a:lnTo>
                  <a:pt x="0" y="255978"/>
                </a:lnTo>
                <a:lnTo>
                  <a:pt x="1847" y="269736"/>
                </a:lnTo>
                <a:lnTo>
                  <a:pt x="7513" y="277311"/>
                </a:lnTo>
                <a:lnTo>
                  <a:pt x="17181" y="280523"/>
                </a:lnTo>
                <a:lnTo>
                  <a:pt x="31036" y="281189"/>
                </a:lnTo>
                <a:lnTo>
                  <a:pt x="52381" y="281189"/>
                </a:lnTo>
                <a:lnTo>
                  <a:pt x="63399" y="279705"/>
                </a:lnTo>
                <a:lnTo>
                  <a:pt x="70592" y="275129"/>
                </a:lnTo>
                <a:lnTo>
                  <a:pt x="74507" y="267281"/>
                </a:lnTo>
                <a:lnTo>
                  <a:pt x="75691" y="255978"/>
                </a:lnTo>
                <a:lnTo>
                  <a:pt x="75691" y="87263"/>
                </a:lnTo>
                <a:lnTo>
                  <a:pt x="82937" y="83930"/>
                </a:lnTo>
                <a:lnTo>
                  <a:pt x="101636" y="76598"/>
                </a:lnTo>
                <a:lnTo>
                  <a:pt x="127236" y="69266"/>
                </a:lnTo>
                <a:lnTo>
                  <a:pt x="155180" y="65933"/>
                </a:lnTo>
                <a:lnTo>
                  <a:pt x="159109" y="65933"/>
                </a:lnTo>
                <a:lnTo>
                  <a:pt x="162972" y="63996"/>
                </a:lnTo>
                <a:lnTo>
                  <a:pt x="164936" y="63996"/>
                </a:lnTo>
                <a:lnTo>
                  <a:pt x="164936" y="25211"/>
                </a:lnTo>
                <a:lnTo>
                  <a:pt x="73727" y="25211"/>
                </a:lnTo>
                <a:lnTo>
                  <a:pt x="71478" y="17271"/>
                </a:lnTo>
                <a:lnTo>
                  <a:pt x="67425" y="11150"/>
                </a:lnTo>
                <a:lnTo>
                  <a:pt x="61186" y="7212"/>
                </a:lnTo>
                <a:lnTo>
                  <a:pt x="52381" y="5818"/>
                </a:lnTo>
                <a:close/>
              </a:path>
              <a:path w="165100" h="281305">
                <a:moveTo>
                  <a:pt x="161008" y="0"/>
                </a:moveTo>
                <a:lnTo>
                  <a:pt x="149418" y="0"/>
                </a:lnTo>
                <a:lnTo>
                  <a:pt x="129931" y="2302"/>
                </a:lnTo>
                <a:lnTo>
                  <a:pt x="110099" y="8241"/>
                </a:lnTo>
                <a:lnTo>
                  <a:pt x="91005" y="16362"/>
                </a:lnTo>
                <a:lnTo>
                  <a:pt x="73727" y="25211"/>
                </a:lnTo>
                <a:lnTo>
                  <a:pt x="164936" y="25211"/>
                </a:lnTo>
                <a:lnTo>
                  <a:pt x="164936" y="1937"/>
                </a:lnTo>
                <a:lnTo>
                  <a:pt x="161008" y="0"/>
                </a:lnTo>
                <a:close/>
              </a:path>
            </a:pathLst>
          </a:custGeom>
          <a:solidFill>
            <a:srgbClr val="FFFFFF"/>
          </a:solidFill>
        </p:spPr>
        <p:txBody>
          <a:bodyPr wrap="square" lIns="0" tIns="0" rIns="0" bIns="0" rtlCol="0"/>
          <a:lstStyle/>
          <a:p/>
        </p:txBody>
      </p:sp>
      <p:sp>
        <p:nvSpPr>
          <p:cNvPr id="21" name="bk object 21"/>
          <p:cNvSpPr/>
          <p:nvPr/>
        </p:nvSpPr>
        <p:spPr>
          <a:xfrm>
            <a:off x="10107388" y="1156281"/>
            <a:ext cx="212090" cy="293370"/>
          </a:xfrm>
          <a:custGeom>
            <a:rect l="l" t="t" r="r" b="b"/>
            <a:pathLst>
              <a:path w="212090" h="293369">
                <a:moveTo>
                  <a:pt x="131923" y="0"/>
                </a:moveTo>
                <a:lnTo>
                  <a:pt x="77974" y="3956"/>
                </a:lnTo>
                <a:lnTo>
                  <a:pt x="40228" y="17687"/>
                </a:lnTo>
                <a:lnTo>
                  <a:pt x="3662" y="85640"/>
                </a:lnTo>
                <a:lnTo>
                  <a:pt x="0" y="145447"/>
                </a:lnTo>
                <a:lnTo>
                  <a:pt x="3662" y="206199"/>
                </a:lnTo>
                <a:lnTo>
                  <a:pt x="16265" y="248427"/>
                </a:lnTo>
                <a:lnTo>
                  <a:pt x="40228" y="275017"/>
                </a:lnTo>
                <a:lnTo>
                  <a:pt x="77974" y="288855"/>
                </a:lnTo>
                <a:lnTo>
                  <a:pt x="131923" y="292826"/>
                </a:lnTo>
                <a:lnTo>
                  <a:pt x="143865" y="292523"/>
                </a:lnTo>
                <a:lnTo>
                  <a:pt x="168479" y="291191"/>
                </a:lnTo>
                <a:lnTo>
                  <a:pt x="180422" y="290889"/>
                </a:lnTo>
                <a:lnTo>
                  <a:pt x="198368" y="287554"/>
                </a:lnTo>
                <a:lnTo>
                  <a:pt x="207584" y="283130"/>
                </a:lnTo>
                <a:lnTo>
                  <a:pt x="210979" y="277252"/>
                </a:lnTo>
                <a:lnTo>
                  <a:pt x="211464" y="269559"/>
                </a:lnTo>
                <a:lnTo>
                  <a:pt x="210828" y="256377"/>
                </a:lnTo>
                <a:lnTo>
                  <a:pt x="209283" y="244104"/>
                </a:lnTo>
                <a:lnTo>
                  <a:pt x="207373" y="234376"/>
                </a:lnTo>
                <a:lnTo>
                  <a:pt x="206250" y="230774"/>
                </a:lnTo>
                <a:lnTo>
                  <a:pt x="114460" y="230774"/>
                </a:lnTo>
                <a:lnTo>
                  <a:pt x="96698" y="229501"/>
                </a:lnTo>
                <a:lnTo>
                  <a:pt x="76479" y="188805"/>
                </a:lnTo>
                <a:lnTo>
                  <a:pt x="75689" y="159414"/>
                </a:lnTo>
                <a:lnTo>
                  <a:pt x="75719" y="133659"/>
                </a:lnTo>
                <a:lnTo>
                  <a:pt x="79541" y="89207"/>
                </a:lnTo>
                <a:lnTo>
                  <a:pt x="114460" y="62058"/>
                </a:lnTo>
                <a:lnTo>
                  <a:pt x="204353" y="62058"/>
                </a:lnTo>
                <a:lnTo>
                  <a:pt x="205643" y="60121"/>
                </a:lnTo>
                <a:lnTo>
                  <a:pt x="209009" y="51908"/>
                </a:lnTo>
                <a:lnTo>
                  <a:pt x="210737" y="42424"/>
                </a:lnTo>
                <a:lnTo>
                  <a:pt x="211373" y="32576"/>
                </a:lnTo>
                <a:lnTo>
                  <a:pt x="211464" y="23273"/>
                </a:lnTo>
                <a:lnTo>
                  <a:pt x="211252" y="14759"/>
                </a:lnTo>
                <a:lnTo>
                  <a:pt x="167935" y="820"/>
                </a:lnTo>
                <a:lnTo>
                  <a:pt x="144413" y="30"/>
                </a:lnTo>
                <a:lnTo>
                  <a:pt x="131923" y="0"/>
                </a:lnTo>
                <a:close/>
              </a:path>
              <a:path w="212090" h="293369">
                <a:moveTo>
                  <a:pt x="195946" y="223018"/>
                </a:moveTo>
                <a:lnTo>
                  <a:pt x="192064" y="223018"/>
                </a:lnTo>
                <a:lnTo>
                  <a:pt x="179667" y="224230"/>
                </a:lnTo>
                <a:lnTo>
                  <a:pt x="159813" y="226896"/>
                </a:lnTo>
                <a:lnTo>
                  <a:pt x="136683" y="229562"/>
                </a:lnTo>
                <a:lnTo>
                  <a:pt x="114460" y="230774"/>
                </a:lnTo>
                <a:lnTo>
                  <a:pt x="206250" y="230774"/>
                </a:lnTo>
                <a:lnTo>
                  <a:pt x="205643" y="228830"/>
                </a:lnTo>
                <a:lnTo>
                  <a:pt x="201767" y="224955"/>
                </a:lnTo>
                <a:lnTo>
                  <a:pt x="195946" y="223018"/>
                </a:lnTo>
                <a:close/>
              </a:path>
              <a:path w="212090" h="293369">
                <a:moveTo>
                  <a:pt x="204353" y="62058"/>
                </a:moveTo>
                <a:lnTo>
                  <a:pt x="114460" y="62058"/>
                </a:lnTo>
                <a:lnTo>
                  <a:pt x="135589" y="62968"/>
                </a:lnTo>
                <a:lnTo>
                  <a:pt x="158354" y="64968"/>
                </a:lnTo>
                <a:lnTo>
                  <a:pt x="178573" y="66968"/>
                </a:lnTo>
                <a:lnTo>
                  <a:pt x="192064" y="67877"/>
                </a:lnTo>
                <a:lnTo>
                  <a:pt x="197884" y="67877"/>
                </a:lnTo>
                <a:lnTo>
                  <a:pt x="201767" y="65940"/>
                </a:lnTo>
                <a:lnTo>
                  <a:pt x="204353" y="62058"/>
                </a:lnTo>
                <a:close/>
              </a:path>
            </a:pathLst>
          </a:custGeom>
          <a:solidFill>
            <a:srgbClr val="FFFFFF"/>
          </a:solidFill>
        </p:spPr>
        <p:txBody>
          <a:bodyPr wrap="square" lIns="0" tIns="0" rIns="0" bIns="0" rtlCol="0"/>
          <a:lstStyle/>
          <a:p/>
        </p:txBody>
      </p:sp>
      <p:sp>
        <p:nvSpPr>
          <p:cNvPr id="22" name="bk object 22"/>
          <p:cNvSpPr/>
          <p:nvPr/>
        </p:nvSpPr>
        <p:spPr>
          <a:xfrm>
            <a:off x="10367359" y="1092291"/>
            <a:ext cx="198120" cy="354965"/>
          </a:xfrm>
          <a:custGeom>
            <a:rect l="l" t="t" r="r" b="b"/>
            <a:pathLst>
              <a:path w="198120" h="354965">
                <a:moveTo>
                  <a:pt x="122219" y="133804"/>
                </a:moveTo>
                <a:lnTo>
                  <a:pt x="48498" y="133804"/>
                </a:lnTo>
                <a:lnTo>
                  <a:pt x="48498" y="263734"/>
                </a:lnTo>
                <a:lnTo>
                  <a:pt x="51560" y="307428"/>
                </a:lnTo>
                <a:lnTo>
                  <a:pt x="62806" y="335487"/>
                </a:lnTo>
                <a:lnTo>
                  <a:pt x="85328" y="350455"/>
                </a:lnTo>
                <a:lnTo>
                  <a:pt x="122219" y="354878"/>
                </a:lnTo>
                <a:lnTo>
                  <a:pt x="135824" y="354848"/>
                </a:lnTo>
                <a:lnTo>
                  <a:pt x="184790" y="350575"/>
                </a:lnTo>
                <a:lnTo>
                  <a:pt x="197911" y="323849"/>
                </a:lnTo>
                <a:lnTo>
                  <a:pt x="197911" y="296701"/>
                </a:lnTo>
                <a:lnTo>
                  <a:pt x="129978" y="296701"/>
                </a:lnTo>
                <a:lnTo>
                  <a:pt x="128040" y="294763"/>
                </a:lnTo>
                <a:lnTo>
                  <a:pt x="123857" y="286400"/>
                </a:lnTo>
                <a:lnTo>
                  <a:pt x="122704" y="278280"/>
                </a:lnTo>
                <a:lnTo>
                  <a:pt x="122280" y="265796"/>
                </a:lnTo>
                <a:lnTo>
                  <a:pt x="122219" y="133804"/>
                </a:lnTo>
                <a:close/>
              </a:path>
              <a:path w="198120" h="354965">
                <a:moveTo>
                  <a:pt x="193982" y="287008"/>
                </a:moveTo>
                <a:lnTo>
                  <a:pt x="182393" y="287008"/>
                </a:lnTo>
                <a:lnTo>
                  <a:pt x="171248" y="288522"/>
                </a:lnTo>
                <a:lnTo>
                  <a:pt x="146087" y="295186"/>
                </a:lnTo>
                <a:lnTo>
                  <a:pt x="133874" y="296701"/>
                </a:lnTo>
                <a:lnTo>
                  <a:pt x="197911" y="296701"/>
                </a:lnTo>
                <a:lnTo>
                  <a:pt x="193982" y="287008"/>
                </a:lnTo>
                <a:close/>
              </a:path>
              <a:path w="198120" h="354965">
                <a:moveTo>
                  <a:pt x="178464" y="71752"/>
                </a:moveTo>
                <a:lnTo>
                  <a:pt x="5814" y="71752"/>
                </a:lnTo>
                <a:lnTo>
                  <a:pt x="0" y="77570"/>
                </a:lnTo>
                <a:lnTo>
                  <a:pt x="0" y="126048"/>
                </a:lnTo>
                <a:lnTo>
                  <a:pt x="1938" y="133804"/>
                </a:lnTo>
                <a:lnTo>
                  <a:pt x="184291" y="133804"/>
                </a:lnTo>
                <a:lnTo>
                  <a:pt x="190508" y="132896"/>
                </a:lnTo>
                <a:lnTo>
                  <a:pt x="194735" y="129443"/>
                </a:lnTo>
                <a:lnTo>
                  <a:pt x="197145" y="122353"/>
                </a:lnTo>
                <a:lnTo>
                  <a:pt x="197911" y="110537"/>
                </a:lnTo>
                <a:lnTo>
                  <a:pt x="197911" y="91144"/>
                </a:lnTo>
                <a:lnTo>
                  <a:pt x="196787" y="80750"/>
                </a:lnTo>
                <a:lnTo>
                  <a:pt x="193295" y="74902"/>
                </a:lnTo>
                <a:lnTo>
                  <a:pt x="187248" y="72327"/>
                </a:lnTo>
                <a:lnTo>
                  <a:pt x="178464" y="71752"/>
                </a:lnTo>
                <a:close/>
              </a:path>
              <a:path w="198120" h="354965">
                <a:moveTo>
                  <a:pt x="98942" y="0"/>
                </a:moveTo>
                <a:lnTo>
                  <a:pt x="73720" y="0"/>
                </a:lnTo>
                <a:lnTo>
                  <a:pt x="62412" y="1212"/>
                </a:lnTo>
                <a:lnTo>
                  <a:pt x="54561" y="5333"/>
                </a:lnTo>
                <a:lnTo>
                  <a:pt x="49984" y="13090"/>
                </a:lnTo>
                <a:lnTo>
                  <a:pt x="48498" y="25211"/>
                </a:lnTo>
                <a:lnTo>
                  <a:pt x="48498" y="71752"/>
                </a:lnTo>
                <a:lnTo>
                  <a:pt x="122219" y="71752"/>
                </a:lnTo>
                <a:lnTo>
                  <a:pt x="122219" y="25211"/>
                </a:lnTo>
                <a:lnTo>
                  <a:pt x="121037" y="16362"/>
                </a:lnTo>
                <a:lnTo>
                  <a:pt x="117127" y="8241"/>
                </a:lnTo>
                <a:lnTo>
                  <a:pt x="109943" y="2302"/>
                </a:lnTo>
                <a:lnTo>
                  <a:pt x="98942" y="0"/>
                </a:lnTo>
                <a:close/>
              </a:path>
            </a:pathLst>
          </a:custGeom>
          <a:solidFill>
            <a:srgbClr val="FFFFFF"/>
          </a:solidFill>
        </p:spPr>
        <p:txBody>
          <a:bodyPr wrap="square" lIns="0" tIns="0" rIns="0" bIns="0" rtlCol="0"/>
          <a:lstStyle/>
          <a:p/>
        </p:txBody>
      </p:sp>
      <p:sp>
        <p:nvSpPr>
          <p:cNvPr id="23" name="bk object 23"/>
          <p:cNvSpPr/>
          <p:nvPr/>
        </p:nvSpPr>
        <p:spPr>
          <a:xfrm>
            <a:off x="10879560" y="750993"/>
            <a:ext cx="143525" cy="143464"/>
          </a:xfrm>
          <a:prstGeom prst="rect">
            <a:avLst/>
          </a:prstGeom>
          <a:blipFill>
            <a:blip r:embed="rId2"/>
            <a:stretch>
              <a:fillRect/>
            </a:stretch>
          </a:blipFill>
        </p:spPr>
        <p:txBody>
          <a:bodyPr wrap="square" lIns="0" tIns="0" rIns="0" bIns="0" rtlCol="0"/>
          <a:lstStyle/>
          <a:p/>
        </p:txBody>
      </p:sp>
      <p:sp>
        <p:nvSpPr>
          <p:cNvPr id="24" name="bk object 24"/>
          <p:cNvSpPr/>
          <p:nvPr/>
        </p:nvSpPr>
        <p:spPr>
          <a:xfrm>
            <a:off x="2125714" y="1546526"/>
            <a:ext cx="146767" cy="156031"/>
          </a:xfrm>
          <a:prstGeom prst="rect">
            <a:avLst/>
          </a:prstGeom>
          <a:blipFill>
            <a:blip r:embed="rId3"/>
            <a:stretch>
              <a:fillRect/>
            </a:stretch>
          </a:blipFill>
        </p:spPr>
        <p:txBody>
          <a:bodyPr wrap="square" lIns="0" tIns="0" rIns="0" bIns="0" rtlCol="0"/>
          <a:lstStyle/>
          <a:p/>
        </p:txBody>
      </p:sp>
      <p:sp>
        <p:nvSpPr>
          <p:cNvPr id="25" name="bk object 25"/>
          <p:cNvSpPr/>
          <p:nvPr/>
        </p:nvSpPr>
        <p:spPr>
          <a:xfrm>
            <a:off x="2293185" y="1546526"/>
            <a:ext cx="502403" cy="156031"/>
          </a:xfrm>
          <a:prstGeom prst="rect">
            <a:avLst/>
          </a:prstGeom>
          <a:blipFill>
            <a:blip r:embed="rId4"/>
            <a:stretch>
              <a:fillRect/>
            </a:stretch>
          </a:blipFill>
        </p:spPr>
        <p:txBody>
          <a:bodyPr wrap="square" lIns="0" tIns="0" rIns="0" bIns="0" rtlCol="0"/>
          <a:lstStyle/>
          <a:p/>
        </p:txBody>
      </p:sp>
      <p:sp>
        <p:nvSpPr>
          <p:cNvPr id="26" name="bk object 26"/>
          <p:cNvSpPr/>
          <p:nvPr/>
        </p:nvSpPr>
        <p:spPr>
          <a:xfrm>
            <a:off x="2895292" y="1546526"/>
            <a:ext cx="327437" cy="156031"/>
          </a:xfrm>
          <a:prstGeom prst="rect">
            <a:avLst/>
          </a:prstGeom>
          <a:blipFill>
            <a:blip r:embed="rId5"/>
            <a:stretch>
              <a:fillRect/>
            </a:stretch>
          </a:blipFill>
        </p:spPr>
        <p:txBody>
          <a:bodyPr wrap="square" lIns="0" tIns="0" rIns="0" bIns="0" rtlCol="0"/>
          <a:lstStyle/>
          <a:p/>
        </p:txBody>
      </p:sp>
      <p:sp>
        <p:nvSpPr>
          <p:cNvPr id="27" name="bk object 27"/>
          <p:cNvSpPr/>
          <p:nvPr/>
        </p:nvSpPr>
        <p:spPr>
          <a:xfrm>
            <a:off x="3245274" y="1550289"/>
            <a:ext cx="144920" cy="148507"/>
          </a:xfrm>
          <a:prstGeom prst="rect">
            <a:avLst/>
          </a:prstGeom>
          <a:blipFill>
            <a:blip r:embed="rId6"/>
            <a:stretch>
              <a:fillRect/>
            </a:stretch>
          </a:blipFill>
        </p:spPr>
        <p:txBody>
          <a:bodyPr wrap="square" lIns="0" tIns="0" rIns="0" bIns="0" rtlCol="0"/>
          <a:lstStyle/>
          <a:p/>
        </p:txBody>
      </p:sp>
      <p:sp>
        <p:nvSpPr>
          <p:cNvPr id="28" name="bk object 28"/>
          <p:cNvSpPr/>
          <p:nvPr/>
        </p:nvSpPr>
        <p:spPr>
          <a:xfrm>
            <a:off x="3416550" y="1546526"/>
            <a:ext cx="146762" cy="156031"/>
          </a:xfrm>
          <a:prstGeom prst="rect">
            <a:avLst/>
          </a:prstGeom>
          <a:blipFill>
            <a:blip r:embed="rId7"/>
            <a:stretch>
              <a:fillRect/>
            </a:stretch>
          </a:blipFill>
        </p:spPr>
        <p:txBody>
          <a:bodyPr wrap="square" lIns="0" tIns="0" rIns="0" bIns="0" rtlCol="0"/>
          <a:lstStyle/>
          <a:p/>
        </p:txBody>
      </p:sp>
      <p:sp>
        <p:nvSpPr>
          <p:cNvPr id="29" name="bk object 29"/>
          <p:cNvSpPr/>
          <p:nvPr/>
        </p:nvSpPr>
        <p:spPr>
          <a:xfrm>
            <a:off x="2125714" y="1773992"/>
            <a:ext cx="82791" cy="129712"/>
          </a:xfrm>
          <a:prstGeom prst="rect">
            <a:avLst/>
          </a:prstGeom>
          <a:blipFill>
            <a:blip r:embed="rId8"/>
            <a:stretch>
              <a:fillRect/>
            </a:stretch>
          </a:blipFill>
        </p:spPr>
        <p:txBody>
          <a:bodyPr wrap="square" lIns="0" tIns="0" rIns="0" bIns="0" rtlCol="0"/>
          <a:lstStyle/>
          <a:p/>
        </p:txBody>
      </p:sp>
      <p:sp>
        <p:nvSpPr>
          <p:cNvPr id="30" name="bk object 30"/>
          <p:cNvSpPr/>
          <p:nvPr/>
        </p:nvSpPr>
        <p:spPr>
          <a:xfrm flipH="1">
            <a:off x="2237674" y="1773992"/>
            <a:ext cx="0" cy="126364"/>
          </a:xfrm>
          <a:custGeom>
            <a:rect l="l" t="t" r="r" b="b"/>
            <a:pathLst>
              <a:path h="126363">
                <a:moveTo>
                  <a:pt x="0" y="0"/>
                </a:moveTo>
                <a:lnTo>
                  <a:pt x="0" y="125952"/>
                </a:lnTo>
              </a:path>
            </a:pathLst>
          </a:custGeom>
          <a:ln w="13171">
            <a:solidFill>
              <a:srgbClr val="ABABAB"/>
            </a:solidFill>
          </a:ln>
        </p:spPr>
        <p:txBody>
          <a:bodyPr wrap="square" lIns="0" tIns="0" rIns="0" bIns="0" rtlCol="0"/>
          <a:lstStyle/>
          <a:p/>
        </p:txBody>
      </p:sp>
      <p:sp>
        <p:nvSpPr>
          <p:cNvPr id="31" name="bk object 31"/>
          <p:cNvSpPr/>
          <p:nvPr/>
        </p:nvSpPr>
        <p:spPr>
          <a:xfrm>
            <a:off x="2264956" y="1775876"/>
            <a:ext cx="242733" cy="127828"/>
          </a:xfrm>
          <a:prstGeom prst="rect">
            <a:avLst/>
          </a:prstGeom>
          <a:blipFill>
            <a:blip r:embed="rId9"/>
            <a:stretch>
              <a:fillRect/>
            </a:stretch>
          </a:blipFill>
        </p:spPr>
        <p:txBody>
          <a:bodyPr wrap="square" lIns="0" tIns="0" rIns="0" bIns="0" rtlCol="0"/>
          <a:lstStyle/>
          <a:p/>
        </p:txBody>
      </p:sp>
      <p:sp>
        <p:nvSpPr>
          <p:cNvPr id="32" name="bk object 32"/>
          <p:cNvSpPr/>
          <p:nvPr/>
        </p:nvSpPr>
        <p:spPr>
          <a:xfrm flipH="1">
            <a:off x="2535917" y="1773992"/>
            <a:ext cx="0" cy="126364"/>
          </a:xfrm>
          <a:custGeom>
            <a:rect l="l" t="t" r="r" b="b"/>
            <a:pathLst>
              <a:path h="126363">
                <a:moveTo>
                  <a:pt x="0" y="0"/>
                </a:moveTo>
                <a:lnTo>
                  <a:pt x="0" y="125952"/>
                </a:lnTo>
              </a:path>
            </a:pathLst>
          </a:custGeom>
          <a:ln w="11290">
            <a:solidFill>
              <a:srgbClr val="ABABAB"/>
            </a:solidFill>
          </a:ln>
        </p:spPr>
        <p:txBody>
          <a:bodyPr wrap="square" lIns="0" tIns="0" rIns="0" bIns="0" rtlCol="0"/>
          <a:lstStyle/>
          <a:p/>
        </p:txBody>
      </p:sp>
      <p:sp>
        <p:nvSpPr>
          <p:cNvPr id="33" name="bk object 33"/>
          <p:cNvSpPr/>
          <p:nvPr/>
        </p:nvSpPr>
        <p:spPr>
          <a:xfrm>
            <a:off x="2609299" y="1773992"/>
            <a:ext cx="79375" cy="126364"/>
          </a:xfrm>
          <a:custGeom>
            <a:rect l="l" t="t" r="r" b="b"/>
            <a:pathLst>
              <a:path w="79375" h="126363">
                <a:moveTo>
                  <a:pt x="47045" y="0"/>
                </a:moveTo>
                <a:lnTo>
                  <a:pt x="24462" y="0"/>
                </a:lnTo>
                <a:lnTo>
                  <a:pt x="18816" y="1884"/>
                </a:lnTo>
                <a:lnTo>
                  <a:pt x="0" y="1884"/>
                </a:lnTo>
                <a:lnTo>
                  <a:pt x="0" y="125952"/>
                </a:lnTo>
                <a:lnTo>
                  <a:pt x="11291" y="125952"/>
                </a:lnTo>
                <a:lnTo>
                  <a:pt x="11291" y="77073"/>
                </a:lnTo>
                <a:lnTo>
                  <a:pt x="31988" y="77073"/>
                </a:lnTo>
                <a:lnTo>
                  <a:pt x="68445" y="65799"/>
                </a:lnTo>
                <a:lnTo>
                  <a:pt x="22582" y="65799"/>
                </a:lnTo>
                <a:lnTo>
                  <a:pt x="16937" y="63915"/>
                </a:lnTo>
                <a:lnTo>
                  <a:pt x="11291" y="63915"/>
                </a:lnTo>
                <a:lnTo>
                  <a:pt x="11291" y="15042"/>
                </a:lnTo>
                <a:lnTo>
                  <a:pt x="18816" y="13158"/>
                </a:lnTo>
                <a:lnTo>
                  <a:pt x="70833" y="13158"/>
                </a:lnTo>
                <a:lnTo>
                  <a:pt x="69506" y="11192"/>
                </a:lnTo>
                <a:lnTo>
                  <a:pt x="62096" y="5640"/>
                </a:lnTo>
                <a:lnTo>
                  <a:pt x="54570" y="1884"/>
                </a:lnTo>
                <a:lnTo>
                  <a:pt x="47045" y="0"/>
                </a:lnTo>
                <a:close/>
              </a:path>
              <a:path w="79375" h="126363">
                <a:moveTo>
                  <a:pt x="70833" y="13158"/>
                </a:moveTo>
                <a:lnTo>
                  <a:pt x="50804" y="13158"/>
                </a:lnTo>
                <a:lnTo>
                  <a:pt x="56450" y="15042"/>
                </a:lnTo>
                <a:lnTo>
                  <a:pt x="61389" y="18859"/>
                </a:lnTo>
                <a:lnTo>
                  <a:pt x="64918" y="24440"/>
                </a:lnTo>
                <a:lnTo>
                  <a:pt x="67035" y="31430"/>
                </a:lnTo>
                <a:lnTo>
                  <a:pt x="67741" y="39475"/>
                </a:lnTo>
                <a:lnTo>
                  <a:pt x="67741" y="47000"/>
                </a:lnTo>
                <a:lnTo>
                  <a:pt x="63976" y="56396"/>
                </a:lnTo>
                <a:lnTo>
                  <a:pt x="56450" y="60159"/>
                </a:lnTo>
                <a:lnTo>
                  <a:pt x="50804" y="63915"/>
                </a:lnTo>
                <a:lnTo>
                  <a:pt x="41399" y="65799"/>
                </a:lnTo>
                <a:lnTo>
                  <a:pt x="68445" y="65799"/>
                </a:lnTo>
                <a:lnTo>
                  <a:pt x="69506" y="64857"/>
                </a:lnTo>
                <a:lnTo>
                  <a:pt x="74799" y="56866"/>
                </a:lnTo>
                <a:lnTo>
                  <a:pt x="77974" y="48171"/>
                </a:lnTo>
                <a:lnTo>
                  <a:pt x="79033" y="39475"/>
                </a:lnTo>
                <a:lnTo>
                  <a:pt x="77974" y="28638"/>
                </a:lnTo>
                <a:lnTo>
                  <a:pt x="74799" y="19034"/>
                </a:lnTo>
                <a:lnTo>
                  <a:pt x="70833" y="13158"/>
                </a:lnTo>
                <a:close/>
              </a:path>
            </a:pathLst>
          </a:custGeom>
          <a:solidFill>
            <a:srgbClr val="ABABAB"/>
          </a:solidFill>
        </p:spPr>
        <p:txBody>
          <a:bodyPr wrap="square" lIns="0" tIns="0" rIns="0" bIns="0" rtlCol="0"/>
          <a:lstStyle/>
          <a:p/>
        </p:txBody>
      </p:sp>
      <p:sp>
        <p:nvSpPr>
          <p:cNvPr id="34" name="bk object 34"/>
          <p:cNvSpPr/>
          <p:nvPr/>
        </p:nvSpPr>
        <p:spPr>
          <a:xfrm>
            <a:off x="2701503" y="1807834"/>
            <a:ext cx="75565" cy="95885"/>
          </a:xfrm>
          <a:custGeom>
            <a:rect l="l" t="t" r="r" b="b"/>
            <a:pathLst>
              <a:path w="75564" h="95885">
                <a:moveTo>
                  <a:pt x="37633" y="0"/>
                </a:moveTo>
                <a:lnTo>
                  <a:pt x="30108" y="0"/>
                </a:lnTo>
                <a:lnTo>
                  <a:pt x="20696" y="1877"/>
                </a:lnTo>
                <a:lnTo>
                  <a:pt x="763" y="34451"/>
                </a:lnTo>
                <a:lnTo>
                  <a:pt x="0" y="46994"/>
                </a:lnTo>
                <a:lnTo>
                  <a:pt x="2499" y="72078"/>
                </a:lnTo>
                <a:lnTo>
                  <a:pt x="11525" y="86941"/>
                </a:lnTo>
                <a:lnTo>
                  <a:pt x="25136" y="94049"/>
                </a:lnTo>
                <a:lnTo>
                  <a:pt x="41393" y="95870"/>
                </a:lnTo>
                <a:lnTo>
                  <a:pt x="48421" y="95577"/>
                </a:lnTo>
                <a:lnTo>
                  <a:pt x="61765" y="94284"/>
                </a:lnTo>
                <a:lnTo>
                  <a:pt x="67729" y="93990"/>
                </a:lnTo>
                <a:lnTo>
                  <a:pt x="71476" y="92110"/>
                </a:lnTo>
                <a:lnTo>
                  <a:pt x="70248" y="84591"/>
                </a:lnTo>
                <a:lnTo>
                  <a:pt x="41393" y="84591"/>
                </a:lnTo>
                <a:lnTo>
                  <a:pt x="30604" y="83298"/>
                </a:lnTo>
                <a:lnTo>
                  <a:pt x="21403" y="78481"/>
                </a:lnTo>
                <a:lnTo>
                  <a:pt x="14671" y="68730"/>
                </a:lnTo>
                <a:lnTo>
                  <a:pt x="11291" y="52634"/>
                </a:lnTo>
                <a:lnTo>
                  <a:pt x="75286" y="52634"/>
                </a:lnTo>
                <a:lnTo>
                  <a:pt x="74740" y="41353"/>
                </a:lnTo>
                <a:lnTo>
                  <a:pt x="11291" y="41353"/>
                </a:lnTo>
                <a:lnTo>
                  <a:pt x="12760" y="33305"/>
                </a:lnTo>
                <a:lnTo>
                  <a:pt x="31988" y="11274"/>
                </a:lnTo>
                <a:lnTo>
                  <a:pt x="66513" y="11274"/>
                </a:lnTo>
                <a:lnTo>
                  <a:pt x="63982" y="7518"/>
                </a:lnTo>
                <a:lnTo>
                  <a:pt x="58010" y="3964"/>
                </a:lnTo>
                <a:lnTo>
                  <a:pt x="51510" y="1644"/>
                </a:lnTo>
                <a:lnTo>
                  <a:pt x="44659" y="381"/>
                </a:lnTo>
                <a:lnTo>
                  <a:pt x="37633" y="0"/>
                </a:lnTo>
                <a:close/>
              </a:path>
              <a:path w="75564" h="95885">
                <a:moveTo>
                  <a:pt x="69634" y="80831"/>
                </a:moveTo>
                <a:lnTo>
                  <a:pt x="67729" y="80831"/>
                </a:lnTo>
                <a:lnTo>
                  <a:pt x="65887" y="82711"/>
                </a:lnTo>
                <a:lnTo>
                  <a:pt x="58330" y="82711"/>
                </a:lnTo>
                <a:lnTo>
                  <a:pt x="48925" y="84591"/>
                </a:lnTo>
                <a:lnTo>
                  <a:pt x="70248" y="84591"/>
                </a:lnTo>
                <a:lnTo>
                  <a:pt x="69634" y="80831"/>
                </a:lnTo>
                <a:close/>
              </a:path>
              <a:path w="75564" h="95885">
                <a:moveTo>
                  <a:pt x="66513" y="11274"/>
                </a:moveTo>
                <a:lnTo>
                  <a:pt x="45159" y="11274"/>
                </a:lnTo>
                <a:lnTo>
                  <a:pt x="50804" y="13158"/>
                </a:lnTo>
                <a:lnTo>
                  <a:pt x="54564" y="16914"/>
                </a:lnTo>
                <a:lnTo>
                  <a:pt x="58149" y="20734"/>
                </a:lnTo>
                <a:lnTo>
                  <a:pt x="60676" y="26314"/>
                </a:lnTo>
                <a:lnTo>
                  <a:pt x="62501" y="33305"/>
                </a:lnTo>
                <a:lnTo>
                  <a:pt x="63982" y="41353"/>
                </a:lnTo>
                <a:lnTo>
                  <a:pt x="74740" y="41353"/>
                </a:lnTo>
                <a:lnTo>
                  <a:pt x="74574" y="37919"/>
                </a:lnTo>
                <a:lnTo>
                  <a:pt x="72444" y="25141"/>
                </a:lnTo>
                <a:lnTo>
                  <a:pt x="68910" y="14831"/>
                </a:lnTo>
                <a:lnTo>
                  <a:pt x="66513" y="11274"/>
                </a:lnTo>
                <a:close/>
              </a:path>
            </a:pathLst>
          </a:custGeom>
          <a:solidFill>
            <a:srgbClr val="ABABAB"/>
          </a:solidFill>
        </p:spPr>
        <p:txBody>
          <a:bodyPr wrap="square" lIns="0" tIns="0" rIns="0" bIns="0" rtlCol="0"/>
          <a:lstStyle/>
          <a:p/>
        </p:txBody>
      </p:sp>
      <p:sp>
        <p:nvSpPr>
          <p:cNvPr id="35" name="bk object 35"/>
          <p:cNvSpPr/>
          <p:nvPr/>
        </p:nvSpPr>
        <p:spPr>
          <a:xfrm>
            <a:off x="2795588" y="1807834"/>
            <a:ext cx="41910" cy="94615"/>
          </a:xfrm>
          <a:custGeom>
            <a:rect l="l" t="t" r="r" b="b"/>
            <a:pathLst>
              <a:path w="41910" h="94614">
                <a:moveTo>
                  <a:pt x="13145" y="1877"/>
                </a:moveTo>
                <a:lnTo>
                  <a:pt x="0" y="1877"/>
                </a:lnTo>
                <a:lnTo>
                  <a:pt x="0" y="93990"/>
                </a:lnTo>
                <a:lnTo>
                  <a:pt x="13145" y="93990"/>
                </a:lnTo>
                <a:lnTo>
                  <a:pt x="13145" y="24432"/>
                </a:lnTo>
                <a:lnTo>
                  <a:pt x="19159" y="19499"/>
                </a:lnTo>
                <a:lnTo>
                  <a:pt x="25870" y="15976"/>
                </a:lnTo>
                <a:lnTo>
                  <a:pt x="33284" y="13862"/>
                </a:lnTo>
                <a:lnTo>
                  <a:pt x="41405" y="13158"/>
                </a:lnTo>
                <a:lnTo>
                  <a:pt x="41405" y="9396"/>
                </a:lnTo>
                <a:lnTo>
                  <a:pt x="13145" y="9396"/>
                </a:lnTo>
                <a:lnTo>
                  <a:pt x="13145" y="1877"/>
                </a:lnTo>
                <a:close/>
              </a:path>
              <a:path w="41910" h="94614">
                <a:moveTo>
                  <a:pt x="41405" y="0"/>
                </a:moveTo>
                <a:lnTo>
                  <a:pt x="33284" y="675"/>
                </a:lnTo>
                <a:lnTo>
                  <a:pt x="25870" y="2583"/>
                </a:lnTo>
                <a:lnTo>
                  <a:pt x="19159" y="5548"/>
                </a:lnTo>
                <a:lnTo>
                  <a:pt x="13145" y="9396"/>
                </a:lnTo>
                <a:lnTo>
                  <a:pt x="41405" y="9396"/>
                </a:lnTo>
                <a:lnTo>
                  <a:pt x="41405" y="0"/>
                </a:lnTo>
                <a:close/>
              </a:path>
            </a:pathLst>
          </a:custGeom>
          <a:solidFill>
            <a:srgbClr val="ABABAB"/>
          </a:solidFill>
        </p:spPr>
        <p:txBody>
          <a:bodyPr wrap="square" lIns="0" tIns="0" rIns="0" bIns="0" rtlCol="0"/>
          <a:lstStyle/>
          <a:p/>
        </p:txBody>
      </p:sp>
      <p:sp>
        <p:nvSpPr>
          <p:cNvPr id="36" name="bk object 36"/>
          <p:cNvSpPr/>
          <p:nvPr/>
        </p:nvSpPr>
        <p:spPr>
          <a:xfrm>
            <a:off x="2848298" y="1807834"/>
            <a:ext cx="62230" cy="95885"/>
          </a:xfrm>
          <a:custGeom>
            <a:rect l="l" t="t" r="r" b="b"/>
            <a:pathLst>
              <a:path w="62230" h="95885">
                <a:moveTo>
                  <a:pt x="56393" y="0"/>
                </a:moveTo>
                <a:lnTo>
                  <a:pt x="30101" y="0"/>
                </a:lnTo>
                <a:lnTo>
                  <a:pt x="20702" y="1877"/>
                </a:lnTo>
                <a:lnTo>
                  <a:pt x="762" y="35510"/>
                </a:lnTo>
                <a:lnTo>
                  <a:pt x="0" y="46994"/>
                </a:lnTo>
                <a:lnTo>
                  <a:pt x="732" y="59801"/>
                </a:lnTo>
                <a:lnTo>
                  <a:pt x="24918" y="94225"/>
                </a:lnTo>
                <a:lnTo>
                  <a:pt x="39500" y="95870"/>
                </a:lnTo>
                <a:lnTo>
                  <a:pt x="56393" y="95870"/>
                </a:lnTo>
                <a:lnTo>
                  <a:pt x="62045" y="93990"/>
                </a:lnTo>
                <a:lnTo>
                  <a:pt x="60729" y="84591"/>
                </a:lnTo>
                <a:lnTo>
                  <a:pt x="31943" y="84591"/>
                </a:lnTo>
                <a:lnTo>
                  <a:pt x="24449" y="82711"/>
                </a:lnTo>
                <a:lnTo>
                  <a:pt x="11240" y="46994"/>
                </a:lnTo>
                <a:lnTo>
                  <a:pt x="11953" y="37242"/>
                </a:lnTo>
                <a:lnTo>
                  <a:pt x="31943" y="11274"/>
                </a:lnTo>
                <a:lnTo>
                  <a:pt x="60730" y="11274"/>
                </a:lnTo>
                <a:lnTo>
                  <a:pt x="62045" y="1877"/>
                </a:lnTo>
                <a:lnTo>
                  <a:pt x="56393" y="0"/>
                </a:lnTo>
                <a:close/>
              </a:path>
              <a:path w="62230" h="95885">
                <a:moveTo>
                  <a:pt x="60203" y="80831"/>
                </a:moveTo>
                <a:lnTo>
                  <a:pt x="52646" y="82711"/>
                </a:lnTo>
                <a:lnTo>
                  <a:pt x="46994" y="84591"/>
                </a:lnTo>
                <a:lnTo>
                  <a:pt x="60729" y="84591"/>
                </a:lnTo>
                <a:lnTo>
                  <a:pt x="60203" y="80831"/>
                </a:lnTo>
                <a:close/>
              </a:path>
              <a:path w="62230" h="95885">
                <a:moveTo>
                  <a:pt x="60730" y="11274"/>
                </a:moveTo>
                <a:lnTo>
                  <a:pt x="45152" y="11274"/>
                </a:lnTo>
                <a:lnTo>
                  <a:pt x="60203" y="15036"/>
                </a:lnTo>
                <a:lnTo>
                  <a:pt x="60730" y="11274"/>
                </a:lnTo>
                <a:close/>
              </a:path>
            </a:pathLst>
          </a:custGeom>
          <a:solidFill>
            <a:srgbClr val="ABABAB"/>
          </a:solidFill>
        </p:spPr>
        <p:txBody>
          <a:bodyPr wrap="square" lIns="0" tIns="0" rIns="0" bIns="0" rtlCol="0"/>
          <a:lstStyle/>
          <a:p/>
        </p:txBody>
      </p:sp>
      <p:sp>
        <p:nvSpPr>
          <p:cNvPr id="37" name="bk object 37"/>
          <p:cNvSpPr/>
          <p:nvPr/>
        </p:nvSpPr>
        <p:spPr>
          <a:xfrm>
            <a:off x="2921647" y="1807834"/>
            <a:ext cx="75565" cy="95885"/>
          </a:xfrm>
          <a:custGeom>
            <a:rect l="l" t="t" r="r" b="b"/>
            <a:pathLst>
              <a:path w="75564" h="95885">
                <a:moveTo>
                  <a:pt x="39500" y="0"/>
                </a:moveTo>
                <a:lnTo>
                  <a:pt x="30101" y="0"/>
                </a:lnTo>
                <a:lnTo>
                  <a:pt x="20702" y="1877"/>
                </a:lnTo>
                <a:lnTo>
                  <a:pt x="0" y="46994"/>
                </a:lnTo>
                <a:lnTo>
                  <a:pt x="3290" y="72078"/>
                </a:lnTo>
                <a:lnTo>
                  <a:pt x="12224" y="86941"/>
                </a:lnTo>
                <a:lnTo>
                  <a:pt x="25398" y="94049"/>
                </a:lnTo>
                <a:lnTo>
                  <a:pt x="41405" y="95870"/>
                </a:lnTo>
                <a:lnTo>
                  <a:pt x="48426" y="95577"/>
                </a:lnTo>
                <a:lnTo>
                  <a:pt x="61776" y="94284"/>
                </a:lnTo>
                <a:lnTo>
                  <a:pt x="67761" y="93990"/>
                </a:lnTo>
                <a:lnTo>
                  <a:pt x="71507" y="92110"/>
                </a:lnTo>
                <a:lnTo>
                  <a:pt x="71507" y="84591"/>
                </a:lnTo>
                <a:lnTo>
                  <a:pt x="41405" y="84591"/>
                </a:lnTo>
                <a:lnTo>
                  <a:pt x="30620" y="83298"/>
                </a:lnTo>
                <a:lnTo>
                  <a:pt x="21425" y="78481"/>
                </a:lnTo>
                <a:lnTo>
                  <a:pt x="14694" y="68730"/>
                </a:lnTo>
                <a:lnTo>
                  <a:pt x="11304" y="52634"/>
                </a:lnTo>
                <a:lnTo>
                  <a:pt x="75254" y="52634"/>
                </a:lnTo>
                <a:lnTo>
                  <a:pt x="75332" y="41353"/>
                </a:lnTo>
                <a:lnTo>
                  <a:pt x="13209" y="41353"/>
                </a:lnTo>
                <a:lnTo>
                  <a:pt x="13883" y="33305"/>
                </a:lnTo>
                <a:lnTo>
                  <a:pt x="15789" y="26314"/>
                </a:lnTo>
                <a:lnTo>
                  <a:pt x="18755" y="20734"/>
                </a:lnTo>
                <a:lnTo>
                  <a:pt x="22608" y="16914"/>
                </a:lnTo>
                <a:lnTo>
                  <a:pt x="26355" y="13158"/>
                </a:lnTo>
                <a:lnTo>
                  <a:pt x="32007" y="11274"/>
                </a:lnTo>
                <a:lnTo>
                  <a:pt x="66677" y="11274"/>
                </a:lnTo>
                <a:lnTo>
                  <a:pt x="64014" y="7518"/>
                </a:lnTo>
                <a:lnTo>
                  <a:pt x="59130" y="3964"/>
                </a:lnTo>
                <a:lnTo>
                  <a:pt x="53186" y="1644"/>
                </a:lnTo>
                <a:lnTo>
                  <a:pt x="46528" y="381"/>
                </a:lnTo>
                <a:lnTo>
                  <a:pt x="39500" y="0"/>
                </a:lnTo>
                <a:close/>
              </a:path>
              <a:path w="75564" h="95885">
                <a:moveTo>
                  <a:pt x="71507" y="80831"/>
                </a:moveTo>
                <a:lnTo>
                  <a:pt x="67761" y="80831"/>
                </a:lnTo>
                <a:lnTo>
                  <a:pt x="65855" y="82711"/>
                </a:lnTo>
                <a:lnTo>
                  <a:pt x="58362" y="82711"/>
                </a:lnTo>
                <a:lnTo>
                  <a:pt x="50804" y="84591"/>
                </a:lnTo>
                <a:lnTo>
                  <a:pt x="71507" y="84591"/>
                </a:lnTo>
                <a:lnTo>
                  <a:pt x="71507" y="80831"/>
                </a:lnTo>
                <a:close/>
              </a:path>
              <a:path w="75564" h="95885">
                <a:moveTo>
                  <a:pt x="66677" y="11274"/>
                </a:moveTo>
                <a:lnTo>
                  <a:pt x="45152" y="11274"/>
                </a:lnTo>
                <a:lnTo>
                  <a:pt x="50804" y="13158"/>
                </a:lnTo>
                <a:lnTo>
                  <a:pt x="54551" y="16914"/>
                </a:lnTo>
                <a:lnTo>
                  <a:pt x="58414" y="20734"/>
                </a:lnTo>
                <a:lnTo>
                  <a:pt x="61402" y="26314"/>
                </a:lnTo>
                <a:lnTo>
                  <a:pt x="63330" y="33305"/>
                </a:lnTo>
                <a:lnTo>
                  <a:pt x="64014" y="41353"/>
                </a:lnTo>
                <a:lnTo>
                  <a:pt x="75332" y="41353"/>
                </a:lnTo>
                <a:lnTo>
                  <a:pt x="75355" y="37919"/>
                </a:lnTo>
                <a:lnTo>
                  <a:pt x="73159" y="25141"/>
                </a:lnTo>
                <a:lnTo>
                  <a:pt x="69199" y="14831"/>
                </a:lnTo>
                <a:lnTo>
                  <a:pt x="66677" y="11274"/>
                </a:lnTo>
                <a:close/>
              </a:path>
            </a:pathLst>
          </a:custGeom>
          <a:solidFill>
            <a:srgbClr val="ABABAB"/>
          </a:solidFill>
        </p:spPr>
        <p:txBody>
          <a:bodyPr wrap="square" lIns="0" tIns="0" rIns="0" bIns="0" rtlCol="0"/>
          <a:lstStyle/>
          <a:p/>
        </p:txBody>
      </p:sp>
      <p:sp>
        <p:nvSpPr>
          <p:cNvPr id="38" name="bk object 38"/>
          <p:cNvSpPr/>
          <p:nvPr/>
        </p:nvSpPr>
        <p:spPr>
          <a:xfrm>
            <a:off x="3015763" y="1809712"/>
            <a:ext cx="69850" cy="126364"/>
          </a:xfrm>
          <a:custGeom>
            <a:rect l="l" t="t" r="r" b="b"/>
            <a:pathLst>
              <a:path w="69850" h="126363">
                <a:moveTo>
                  <a:pt x="30101" y="0"/>
                </a:moveTo>
                <a:lnTo>
                  <a:pt x="13145" y="0"/>
                </a:lnTo>
                <a:lnTo>
                  <a:pt x="5652" y="1877"/>
                </a:lnTo>
                <a:lnTo>
                  <a:pt x="0" y="1877"/>
                </a:lnTo>
                <a:lnTo>
                  <a:pt x="0" y="125950"/>
                </a:lnTo>
                <a:lnTo>
                  <a:pt x="11240" y="125950"/>
                </a:lnTo>
                <a:lnTo>
                  <a:pt x="11240" y="93992"/>
                </a:lnTo>
                <a:lnTo>
                  <a:pt x="48899" y="93992"/>
                </a:lnTo>
                <a:lnTo>
                  <a:pt x="54551" y="90232"/>
                </a:lnTo>
                <a:lnTo>
                  <a:pt x="60970" y="82713"/>
                </a:lnTo>
                <a:lnTo>
                  <a:pt x="18797" y="82713"/>
                </a:lnTo>
                <a:lnTo>
                  <a:pt x="11240" y="80833"/>
                </a:lnTo>
                <a:lnTo>
                  <a:pt x="11240" y="13158"/>
                </a:lnTo>
                <a:lnTo>
                  <a:pt x="16892" y="13158"/>
                </a:lnTo>
                <a:lnTo>
                  <a:pt x="24449" y="11280"/>
                </a:lnTo>
                <a:lnTo>
                  <a:pt x="59637" y="11280"/>
                </a:lnTo>
                <a:lnTo>
                  <a:pt x="56456" y="7518"/>
                </a:lnTo>
                <a:lnTo>
                  <a:pt x="50472" y="3964"/>
                </a:lnTo>
                <a:lnTo>
                  <a:pt x="43970" y="1644"/>
                </a:lnTo>
                <a:lnTo>
                  <a:pt x="37122" y="381"/>
                </a:lnTo>
                <a:lnTo>
                  <a:pt x="30101" y="0"/>
                </a:lnTo>
                <a:close/>
              </a:path>
              <a:path w="69850" h="126363">
                <a:moveTo>
                  <a:pt x="48899" y="93992"/>
                </a:moveTo>
                <a:lnTo>
                  <a:pt x="22544" y="93992"/>
                </a:lnTo>
                <a:lnTo>
                  <a:pt x="26291" y="95872"/>
                </a:lnTo>
                <a:lnTo>
                  <a:pt x="41342" y="95872"/>
                </a:lnTo>
                <a:lnTo>
                  <a:pt x="48899" y="93992"/>
                </a:lnTo>
                <a:close/>
              </a:path>
              <a:path w="69850" h="126363">
                <a:moveTo>
                  <a:pt x="59637" y="11280"/>
                </a:moveTo>
                <a:lnTo>
                  <a:pt x="37595" y="11280"/>
                </a:lnTo>
                <a:lnTo>
                  <a:pt x="43247" y="13158"/>
                </a:lnTo>
                <a:lnTo>
                  <a:pt x="48899" y="16920"/>
                </a:lnTo>
                <a:lnTo>
                  <a:pt x="52752" y="21354"/>
                </a:lnTo>
                <a:lnTo>
                  <a:pt x="55718" y="28431"/>
                </a:lnTo>
                <a:lnTo>
                  <a:pt x="57624" y="37272"/>
                </a:lnTo>
                <a:lnTo>
                  <a:pt x="58298" y="46994"/>
                </a:lnTo>
                <a:lnTo>
                  <a:pt x="57595" y="56746"/>
                </a:lnTo>
                <a:lnTo>
                  <a:pt x="55480" y="65793"/>
                </a:lnTo>
                <a:lnTo>
                  <a:pt x="51948" y="73431"/>
                </a:lnTo>
                <a:lnTo>
                  <a:pt x="46994" y="78953"/>
                </a:lnTo>
                <a:lnTo>
                  <a:pt x="43247" y="82713"/>
                </a:lnTo>
                <a:lnTo>
                  <a:pt x="60970" y="82713"/>
                </a:lnTo>
                <a:lnTo>
                  <a:pt x="61672" y="81891"/>
                </a:lnTo>
                <a:lnTo>
                  <a:pt x="66316" y="71434"/>
                </a:lnTo>
                <a:lnTo>
                  <a:pt x="68840" y="59566"/>
                </a:lnTo>
                <a:lnTo>
                  <a:pt x="69602" y="46994"/>
                </a:lnTo>
                <a:lnTo>
                  <a:pt x="68602" y="34483"/>
                </a:lnTo>
                <a:lnTo>
                  <a:pt x="65839" y="23028"/>
                </a:lnTo>
                <a:lnTo>
                  <a:pt x="61672" y="13687"/>
                </a:lnTo>
                <a:lnTo>
                  <a:pt x="59637" y="11280"/>
                </a:lnTo>
                <a:close/>
              </a:path>
            </a:pathLst>
          </a:custGeom>
          <a:solidFill>
            <a:srgbClr val="ABABAB"/>
          </a:solidFill>
        </p:spPr>
        <p:txBody>
          <a:bodyPr wrap="square" lIns="0" tIns="0" rIns="0" bIns="0" rtlCol="0"/>
          <a:lstStyle/>
          <a:p/>
        </p:txBody>
      </p:sp>
      <p:sp>
        <p:nvSpPr>
          <p:cNvPr id="39" name="bk object 39"/>
          <p:cNvSpPr/>
          <p:nvPr/>
        </p:nvSpPr>
        <p:spPr>
          <a:xfrm>
            <a:off x="3096670" y="1789034"/>
            <a:ext cx="54610" cy="118745"/>
          </a:xfrm>
          <a:custGeom>
            <a:rect l="l" t="t" r="r" b="b"/>
            <a:pathLst>
              <a:path w="54610" h="118744">
                <a:moveTo>
                  <a:pt x="31943" y="31957"/>
                </a:moveTo>
                <a:lnTo>
                  <a:pt x="18797" y="31957"/>
                </a:lnTo>
                <a:lnTo>
                  <a:pt x="18797" y="92110"/>
                </a:lnTo>
                <a:lnTo>
                  <a:pt x="20799" y="105740"/>
                </a:lnTo>
                <a:lnTo>
                  <a:pt x="26331" y="113729"/>
                </a:lnTo>
                <a:lnTo>
                  <a:pt x="34685" y="117489"/>
                </a:lnTo>
                <a:lnTo>
                  <a:pt x="45152" y="118429"/>
                </a:lnTo>
                <a:lnTo>
                  <a:pt x="54551" y="118429"/>
                </a:lnTo>
                <a:lnTo>
                  <a:pt x="52646" y="105270"/>
                </a:lnTo>
                <a:lnTo>
                  <a:pt x="37595" y="105270"/>
                </a:lnTo>
                <a:lnTo>
                  <a:pt x="31943" y="103390"/>
                </a:lnTo>
                <a:lnTo>
                  <a:pt x="31943" y="31957"/>
                </a:lnTo>
                <a:close/>
              </a:path>
              <a:path w="54610" h="118744">
                <a:moveTo>
                  <a:pt x="54551" y="18798"/>
                </a:moveTo>
                <a:lnTo>
                  <a:pt x="0" y="18798"/>
                </a:lnTo>
                <a:lnTo>
                  <a:pt x="0" y="31957"/>
                </a:lnTo>
                <a:lnTo>
                  <a:pt x="54551" y="31957"/>
                </a:lnTo>
                <a:lnTo>
                  <a:pt x="54551" y="18798"/>
                </a:lnTo>
                <a:close/>
              </a:path>
              <a:path w="54610" h="118744">
                <a:moveTo>
                  <a:pt x="31943" y="0"/>
                </a:moveTo>
                <a:lnTo>
                  <a:pt x="18797" y="0"/>
                </a:lnTo>
                <a:lnTo>
                  <a:pt x="18797" y="18798"/>
                </a:lnTo>
                <a:lnTo>
                  <a:pt x="31943" y="18798"/>
                </a:lnTo>
                <a:lnTo>
                  <a:pt x="31943" y="0"/>
                </a:lnTo>
                <a:close/>
              </a:path>
            </a:pathLst>
          </a:custGeom>
          <a:solidFill>
            <a:srgbClr val="ABABAB"/>
          </a:solidFill>
        </p:spPr>
        <p:txBody>
          <a:bodyPr wrap="square" lIns="0" tIns="0" rIns="0" bIns="0" rtlCol="0"/>
          <a:lstStyle/>
          <a:p/>
        </p:txBody>
      </p:sp>
      <p:sp>
        <p:nvSpPr>
          <p:cNvPr id="40" name="bk object 40"/>
          <p:cNvSpPr/>
          <p:nvPr/>
        </p:nvSpPr>
        <p:spPr>
          <a:xfrm>
            <a:off x="3168178" y="1773992"/>
            <a:ext cx="11430" cy="20955"/>
          </a:xfrm>
          <a:custGeom>
            <a:rect l="l" t="t" r="r" b="b"/>
            <a:pathLst>
              <a:path w="11430" h="20955">
                <a:moveTo>
                  <a:pt x="11240" y="0"/>
                </a:moveTo>
                <a:lnTo>
                  <a:pt x="0" y="0"/>
                </a:lnTo>
                <a:lnTo>
                  <a:pt x="0" y="20683"/>
                </a:lnTo>
                <a:lnTo>
                  <a:pt x="11240" y="20683"/>
                </a:lnTo>
                <a:lnTo>
                  <a:pt x="11240" y="0"/>
                </a:lnTo>
                <a:close/>
              </a:path>
            </a:pathLst>
          </a:custGeom>
          <a:solidFill>
            <a:srgbClr val="ABABAB"/>
          </a:solidFill>
        </p:spPr>
        <p:txBody>
          <a:bodyPr wrap="square" lIns="0" tIns="0" rIns="0" bIns="0" rtlCol="0"/>
          <a:lstStyle/>
          <a:p/>
        </p:txBody>
      </p:sp>
      <p:sp>
        <p:nvSpPr>
          <p:cNvPr id="41" name="bk object 41"/>
          <p:cNvSpPr/>
          <p:nvPr/>
        </p:nvSpPr>
        <p:spPr>
          <a:xfrm flipH="1">
            <a:off x="3173798" y="1809712"/>
            <a:ext cx="0" cy="92710"/>
          </a:xfrm>
          <a:custGeom>
            <a:rect l="l" t="t" r="r" b="b"/>
            <a:pathLst>
              <a:path h="92710">
                <a:moveTo>
                  <a:pt x="0" y="0"/>
                </a:moveTo>
                <a:lnTo>
                  <a:pt x="0" y="92112"/>
                </a:lnTo>
              </a:path>
            </a:pathLst>
          </a:custGeom>
          <a:ln w="11240">
            <a:solidFill>
              <a:srgbClr val="ABABAB"/>
            </a:solidFill>
          </a:ln>
        </p:spPr>
        <p:txBody>
          <a:bodyPr wrap="square" lIns="0" tIns="0" rIns="0" bIns="0" rtlCol="0"/>
          <a:lstStyle/>
          <a:p/>
        </p:txBody>
      </p:sp>
      <p:sp>
        <p:nvSpPr>
          <p:cNvPr id="42" name="bk object 42"/>
          <p:cNvSpPr/>
          <p:nvPr/>
        </p:nvSpPr>
        <p:spPr>
          <a:xfrm>
            <a:off x="3200122" y="1807834"/>
            <a:ext cx="77159" cy="95870"/>
          </a:xfrm>
          <a:prstGeom prst="rect">
            <a:avLst/>
          </a:prstGeom>
          <a:blipFill>
            <a:blip r:embed="rId10"/>
            <a:stretch>
              <a:fillRect/>
            </a:stretch>
          </a:blipFill>
        </p:spPr>
        <p:txBody>
          <a:bodyPr wrap="square" lIns="0" tIns="0" rIns="0" bIns="0" rtlCol="0"/>
          <a:lstStyle/>
          <a:p/>
        </p:txBody>
      </p:sp>
      <p:sp>
        <p:nvSpPr>
          <p:cNvPr id="43" name="bk object 43"/>
          <p:cNvSpPr/>
          <p:nvPr/>
        </p:nvSpPr>
        <p:spPr>
          <a:xfrm>
            <a:off x="3297985" y="1807834"/>
            <a:ext cx="69602" cy="93990"/>
          </a:xfrm>
          <a:prstGeom prst="rect">
            <a:avLst/>
          </a:prstGeom>
          <a:blipFill>
            <a:blip r:embed="rId11"/>
            <a:stretch>
              <a:fillRect/>
            </a:stretch>
          </a:blipFill>
        </p:spPr>
        <p:txBody>
          <a:bodyPr wrap="square" lIns="0" tIns="0" rIns="0" bIns="0" rtlCol="0"/>
          <a:lstStyle/>
          <a:p/>
        </p:txBody>
      </p:sp>
      <p:sp>
        <p:nvSpPr>
          <p:cNvPr id="44" name="bk object 44"/>
          <p:cNvSpPr/>
          <p:nvPr/>
        </p:nvSpPr>
        <p:spPr>
          <a:xfrm>
            <a:off x="3392101" y="1877389"/>
            <a:ext cx="22860" cy="40005"/>
          </a:xfrm>
          <a:custGeom>
            <a:rect l="l" t="t" r="r" b="b"/>
            <a:pathLst>
              <a:path w="22860" h="40005">
                <a:moveTo>
                  <a:pt x="11240" y="0"/>
                </a:moveTo>
                <a:lnTo>
                  <a:pt x="0" y="35714"/>
                </a:lnTo>
                <a:lnTo>
                  <a:pt x="11240" y="39474"/>
                </a:lnTo>
                <a:lnTo>
                  <a:pt x="22544" y="3757"/>
                </a:lnTo>
                <a:lnTo>
                  <a:pt x="11240" y="0"/>
                </a:lnTo>
                <a:close/>
              </a:path>
            </a:pathLst>
          </a:custGeom>
          <a:solidFill>
            <a:srgbClr val="ABABAB"/>
          </a:solidFill>
        </p:spPr>
        <p:txBody>
          <a:bodyPr wrap="square" lIns="0" tIns="0" rIns="0" bIns="0" rtlCol="0"/>
          <a:lstStyle/>
          <a:p/>
        </p:txBody>
      </p:sp>
      <p:sp>
        <p:nvSpPr>
          <p:cNvPr id="45" name="bk object 45"/>
          <p:cNvSpPr/>
          <p:nvPr/>
        </p:nvSpPr>
        <p:spPr>
          <a:xfrm>
            <a:off x="3563313" y="1775876"/>
            <a:ext cx="159908" cy="125948"/>
          </a:xfrm>
          <a:prstGeom prst="rect">
            <a:avLst/>
          </a:prstGeom>
          <a:blipFill>
            <a:blip r:embed="rId12"/>
            <a:stretch>
              <a:fillRect/>
            </a:stretch>
          </a:blipFill>
        </p:spPr>
        <p:txBody>
          <a:bodyPr wrap="square" lIns="0" tIns="0" rIns="0" bIns="0" rtlCol="0"/>
          <a:lstStyle/>
          <a:p/>
        </p:txBody>
      </p:sp>
      <p:sp>
        <p:nvSpPr>
          <p:cNvPr id="46" name="bk object 46"/>
          <p:cNvSpPr/>
          <p:nvPr/>
        </p:nvSpPr>
        <p:spPr>
          <a:xfrm>
            <a:off x="3747735" y="1773992"/>
            <a:ext cx="11430" cy="20955"/>
          </a:xfrm>
          <a:custGeom>
            <a:rect l="l" t="t" r="r" b="b"/>
            <a:pathLst>
              <a:path w="11429" h="20955">
                <a:moveTo>
                  <a:pt x="11240" y="0"/>
                </a:moveTo>
                <a:lnTo>
                  <a:pt x="0" y="0"/>
                </a:lnTo>
                <a:lnTo>
                  <a:pt x="0" y="20683"/>
                </a:lnTo>
                <a:lnTo>
                  <a:pt x="11240" y="20683"/>
                </a:lnTo>
                <a:lnTo>
                  <a:pt x="11240" y="0"/>
                </a:lnTo>
                <a:close/>
              </a:path>
            </a:pathLst>
          </a:custGeom>
          <a:solidFill>
            <a:srgbClr val="ABABAB"/>
          </a:solidFill>
        </p:spPr>
        <p:txBody>
          <a:bodyPr wrap="square" lIns="0" tIns="0" rIns="0" bIns="0" rtlCol="0"/>
          <a:lstStyle/>
          <a:p/>
        </p:txBody>
      </p:sp>
      <p:sp>
        <p:nvSpPr>
          <p:cNvPr id="47" name="bk object 47"/>
          <p:cNvSpPr/>
          <p:nvPr/>
        </p:nvSpPr>
        <p:spPr>
          <a:xfrm flipH="1">
            <a:off x="3753355" y="1809712"/>
            <a:ext cx="0" cy="92710"/>
          </a:xfrm>
          <a:custGeom>
            <a:rect l="l" t="t" r="r" b="b"/>
            <a:pathLst>
              <a:path h="92710">
                <a:moveTo>
                  <a:pt x="0" y="0"/>
                </a:moveTo>
                <a:lnTo>
                  <a:pt x="0" y="92112"/>
                </a:lnTo>
              </a:path>
            </a:pathLst>
          </a:custGeom>
          <a:ln w="11240">
            <a:solidFill>
              <a:srgbClr val="ABABAB"/>
            </a:solidFill>
          </a:ln>
        </p:spPr>
        <p:txBody>
          <a:bodyPr wrap="square" lIns="0" tIns="0" rIns="0" bIns="0" rtlCol="0"/>
          <a:lstStyle/>
          <a:p/>
        </p:txBody>
      </p:sp>
      <p:sp>
        <p:nvSpPr>
          <p:cNvPr id="48" name="bk object 48"/>
          <p:cNvSpPr/>
          <p:nvPr/>
        </p:nvSpPr>
        <p:spPr>
          <a:xfrm>
            <a:off x="3783489" y="1807834"/>
            <a:ext cx="152414" cy="95870"/>
          </a:xfrm>
          <a:prstGeom prst="rect">
            <a:avLst/>
          </a:prstGeom>
          <a:blipFill>
            <a:blip r:embed="rId13"/>
            <a:stretch>
              <a:fillRect/>
            </a:stretch>
          </a:blipFill>
        </p:spPr>
        <p:txBody>
          <a:bodyPr wrap="square" lIns="0" tIns="0" rIns="0" bIns="0" rtlCol="0"/>
          <a:lstStyle/>
          <a:p/>
        </p:txBody>
      </p:sp>
      <p:sp>
        <p:nvSpPr>
          <p:cNvPr id="49" name="bk object 49"/>
          <p:cNvSpPr/>
          <p:nvPr/>
        </p:nvSpPr>
        <p:spPr>
          <a:xfrm flipH="1">
            <a:off x="4004535" y="1775872"/>
            <a:ext cx="0" cy="126364"/>
          </a:xfrm>
          <a:custGeom>
            <a:rect l="l" t="t" r="r" b="b"/>
            <a:pathLst>
              <a:path h="126363">
                <a:moveTo>
                  <a:pt x="0" y="0"/>
                </a:moveTo>
                <a:lnTo>
                  <a:pt x="0" y="125952"/>
                </a:lnTo>
              </a:path>
            </a:pathLst>
          </a:custGeom>
          <a:ln w="13171">
            <a:solidFill>
              <a:srgbClr val="ABABAB"/>
            </a:solidFill>
          </a:ln>
        </p:spPr>
        <p:txBody>
          <a:bodyPr wrap="square" lIns="0" tIns="0" rIns="0" bIns="0" rtlCol="0"/>
          <a:lstStyle/>
          <a:p/>
        </p:txBody>
      </p:sp>
      <p:sp>
        <p:nvSpPr>
          <p:cNvPr id="50" name="bk object 50"/>
          <p:cNvSpPr/>
          <p:nvPr/>
        </p:nvSpPr>
        <p:spPr>
          <a:xfrm>
            <a:off x="4033703" y="1807834"/>
            <a:ext cx="69666" cy="93990"/>
          </a:xfrm>
          <a:prstGeom prst="rect">
            <a:avLst/>
          </a:prstGeom>
          <a:blipFill>
            <a:blip r:embed="rId14"/>
            <a:stretch>
              <a:fillRect/>
            </a:stretch>
          </a:blipFill>
        </p:spPr>
        <p:txBody>
          <a:bodyPr wrap="square" lIns="0" tIns="0" rIns="0" bIns="0" rtlCol="0"/>
          <a:lstStyle/>
          <a:p/>
        </p:txBody>
      </p:sp>
      <p:sp>
        <p:nvSpPr>
          <p:cNvPr id="51" name="bk object 51"/>
          <p:cNvSpPr/>
          <p:nvPr/>
        </p:nvSpPr>
        <p:spPr>
          <a:xfrm>
            <a:off x="4124008" y="1807834"/>
            <a:ext cx="62230" cy="95885"/>
          </a:xfrm>
          <a:custGeom>
            <a:rect l="l" t="t" r="r" b="b"/>
            <a:pathLst>
              <a:path w="62229" h="95885">
                <a:moveTo>
                  <a:pt x="1905" y="80831"/>
                </a:moveTo>
                <a:lnTo>
                  <a:pt x="28260" y="95870"/>
                </a:lnTo>
                <a:lnTo>
                  <a:pt x="43604" y="94196"/>
                </a:lnTo>
                <a:lnTo>
                  <a:pt x="53662" y="89526"/>
                </a:lnTo>
                <a:lnTo>
                  <a:pt x="57685" y="84591"/>
                </a:lnTo>
                <a:lnTo>
                  <a:pt x="28260" y="84591"/>
                </a:lnTo>
                <a:lnTo>
                  <a:pt x="22543" y="84268"/>
                </a:lnTo>
                <a:lnTo>
                  <a:pt x="16487" y="83416"/>
                </a:lnTo>
                <a:lnTo>
                  <a:pt x="1905" y="80831"/>
                </a:lnTo>
                <a:close/>
              </a:path>
              <a:path w="62229" h="95885">
                <a:moveTo>
                  <a:pt x="47058" y="0"/>
                </a:moveTo>
                <a:lnTo>
                  <a:pt x="30165" y="0"/>
                </a:lnTo>
                <a:lnTo>
                  <a:pt x="18566" y="880"/>
                </a:lnTo>
                <a:lnTo>
                  <a:pt x="9438" y="4227"/>
                </a:lnTo>
                <a:lnTo>
                  <a:pt x="3132" y="11099"/>
                </a:lnTo>
                <a:lnTo>
                  <a:pt x="0" y="22554"/>
                </a:lnTo>
                <a:lnTo>
                  <a:pt x="2299" y="32543"/>
                </a:lnTo>
                <a:lnTo>
                  <a:pt x="8486" y="40416"/>
                </a:lnTo>
                <a:lnTo>
                  <a:pt x="17494" y="46878"/>
                </a:lnTo>
                <a:lnTo>
                  <a:pt x="28260" y="52634"/>
                </a:lnTo>
                <a:lnTo>
                  <a:pt x="36522" y="56923"/>
                </a:lnTo>
                <a:lnTo>
                  <a:pt x="43541" y="61564"/>
                </a:lnTo>
                <a:lnTo>
                  <a:pt x="48094" y="66909"/>
                </a:lnTo>
                <a:lnTo>
                  <a:pt x="48963" y="73312"/>
                </a:lnTo>
                <a:lnTo>
                  <a:pt x="48963" y="78951"/>
                </a:lnTo>
                <a:lnTo>
                  <a:pt x="43311" y="84591"/>
                </a:lnTo>
                <a:lnTo>
                  <a:pt x="57685" y="84591"/>
                </a:lnTo>
                <a:lnTo>
                  <a:pt x="59481" y="82388"/>
                </a:lnTo>
                <a:lnTo>
                  <a:pt x="62108" y="73312"/>
                </a:lnTo>
                <a:lnTo>
                  <a:pt x="59551" y="62237"/>
                </a:lnTo>
                <a:lnTo>
                  <a:pt x="52940" y="53806"/>
                </a:lnTo>
                <a:lnTo>
                  <a:pt x="43863" y="47139"/>
                </a:lnTo>
                <a:lnTo>
                  <a:pt x="33912" y="41353"/>
                </a:lnTo>
                <a:lnTo>
                  <a:pt x="25640" y="37094"/>
                </a:lnTo>
                <a:lnTo>
                  <a:pt x="18607" y="32658"/>
                </a:lnTo>
                <a:lnTo>
                  <a:pt x="14050" y="27870"/>
                </a:lnTo>
                <a:lnTo>
                  <a:pt x="13209" y="22554"/>
                </a:lnTo>
                <a:lnTo>
                  <a:pt x="13209" y="15036"/>
                </a:lnTo>
                <a:lnTo>
                  <a:pt x="20702" y="11274"/>
                </a:lnTo>
                <a:lnTo>
                  <a:pt x="58906" y="11274"/>
                </a:lnTo>
                <a:lnTo>
                  <a:pt x="60267" y="1877"/>
                </a:lnTo>
                <a:lnTo>
                  <a:pt x="54615" y="1877"/>
                </a:lnTo>
                <a:lnTo>
                  <a:pt x="47058" y="0"/>
                </a:lnTo>
                <a:close/>
              </a:path>
              <a:path w="62229" h="95885">
                <a:moveTo>
                  <a:pt x="58906" y="11274"/>
                </a:moveTo>
                <a:lnTo>
                  <a:pt x="35753" y="11274"/>
                </a:lnTo>
                <a:lnTo>
                  <a:pt x="45216" y="13158"/>
                </a:lnTo>
                <a:lnTo>
                  <a:pt x="52710" y="13158"/>
                </a:lnTo>
                <a:lnTo>
                  <a:pt x="58362" y="15036"/>
                </a:lnTo>
                <a:lnTo>
                  <a:pt x="58906" y="11274"/>
                </a:lnTo>
                <a:close/>
              </a:path>
            </a:pathLst>
          </a:custGeom>
          <a:solidFill>
            <a:srgbClr val="ABABAB"/>
          </a:solidFill>
        </p:spPr>
        <p:txBody>
          <a:bodyPr wrap="square" lIns="0" tIns="0" rIns="0" bIns="0" rtlCol="0"/>
          <a:lstStyle/>
          <a:p/>
        </p:txBody>
      </p:sp>
      <p:sp>
        <p:nvSpPr>
          <p:cNvPr id="52" name="bk object 52"/>
          <p:cNvSpPr/>
          <p:nvPr/>
        </p:nvSpPr>
        <p:spPr>
          <a:xfrm>
            <a:off x="4206820" y="1773992"/>
            <a:ext cx="265328" cy="163550"/>
          </a:xfrm>
          <a:prstGeom prst="rect">
            <a:avLst/>
          </a:prstGeom>
          <a:blipFill>
            <a:blip r:embed="rId15"/>
            <a:stretch>
              <a:fillRect/>
            </a:stretch>
          </a:blipFill>
        </p:spPr>
        <p:txBody>
          <a:bodyPr wrap="square" lIns="0" tIns="0" rIns="0" bIns="0" rtlCol="0"/>
          <a:lstStyle/>
          <a:p/>
        </p:txBody>
      </p:sp>
      <p:sp>
        <p:nvSpPr>
          <p:cNvPr id="53" name="bk object 53"/>
          <p:cNvSpPr/>
          <p:nvPr/>
        </p:nvSpPr>
        <p:spPr>
          <a:xfrm>
            <a:off x="745236" y="1519427"/>
            <a:ext cx="824483" cy="403860"/>
          </a:xfrm>
          <a:prstGeom prst="rect">
            <a:avLst/>
          </a:prstGeom>
          <a:blipFill>
            <a:blip r:embed="rId16"/>
            <a:stretch>
              <a:fillRect/>
            </a:stretch>
          </a:blipFill>
        </p:spPr>
        <p:txBody>
          <a:bodyPr wrap="square" lIns="0" tIns="0" rIns="0" bIns="0" rtlCol="0"/>
          <a:lstStyle/>
          <a:p/>
        </p:txBody>
      </p:sp>
      <p:sp>
        <p:nvSpPr>
          <p:cNvPr id="54" name="bk object 54"/>
          <p:cNvSpPr/>
          <p:nvPr/>
        </p:nvSpPr>
        <p:spPr>
          <a:xfrm>
            <a:off x="1569719" y="1516380"/>
            <a:ext cx="408431" cy="399288"/>
          </a:xfrm>
          <a:prstGeom prst="rect">
            <a:avLst/>
          </a:prstGeom>
          <a:blipFill>
            <a:blip r:embed="rId17"/>
            <a:stretch>
              <a:fillRect/>
            </a:stretch>
          </a:blipFill>
        </p:spPr>
        <p:txBody>
          <a:bodyPr wrap="square" lIns="0" tIns="0" rIns="0" bIns="0" rtlCol="0"/>
          <a:lstStyle/>
          <a:p/>
        </p:txBody>
      </p:sp>
      <p:sp>
        <p:nvSpPr>
          <p:cNvPr id="55" name="bk object 55"/>
          <p:cNvSpPr/>
          <p:nvPr/>
        </p:nvSpPr>
        <p:spPr>
          <a:xfrm>
            <a:off x="694944" y="1484375"/>
            <a:ext cx="1332230" cy="474345"/>
          </a:xfrm>
          <a:custGeom>
            <a:rect l="l" t="t" r="r" b="b"/>
            <a:pathLst>
              <a:path w="1332230" h="474344">
                <a:moveTo>
                  <a:pt x="0" y="473963"/>
                </a:moveTo>
                <a:lnTo>
                  <a:pt x="1331976" y="473963"/>
                </a:lnTo>
                <a:lnTo>
                  <a:pt x="1331976" y="0"/>
                </a:lnTo>
                <a:lnTo>
                  <a:pt x="0" y="0"/>
                </a:lnTo>
                <a:lnTo>
                  <a:pt x="0" y="473963"/>
                </a:lnTo>
                <a:close/>
              </a:path>
            </a:pathLst>
          </a:custGeom>
          <a:ln w="6095">
            <a:solidFill>
              <a:srgbClr val="D9D9D9"/>
            </a:solidFill>
          </a:ln>
        </p:spPr>
        <p:txBody>
          <a:bodyPr wrap="square" lIns="0" tIns="0" rIns="0" bIns="0" rtlCol="0"/>
          <a:lstStyle/>
          <a:p/>
        </p:txBody>
      </p:sp>
      <p:sp>
        <p:nvSpPr>
          <p:cNvPr id="2" name="Holder 2"/>
          <p:cNvSpPr>
            <a:spLocks noGrp="1"/>
          </p:cNvSpPr>
          <p:nvPr>
            <p:ph type="ctrTitle"/>
          </p:nvPr>
        </p:nvSpPr>
        <p:spPr>
          <a:xfrm>
            <a:off x="828852" y="2674442"/>
            <a:ext cx="10534294" cy="697229"/>
          </a:xfrm>
          <a:prstGeom prst="rect">
            <a:avLst/>
          </a:prstGeom>
        </p:spPr>
        <p:txBody>
          <a:bodyPr wrap="square" lIns="0" tIns="0" rIns="0" bIns="0">
            <a:spAutoFit/>
          </a:bodyPr>
          <a:lstStyle>
            <a:lvl1pPr>
              <a:defRPr b="0" i="0">
                <a:solidFill>
                  <a:schemeClr val="tx1"/>
                </a:solidFill>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800" b="0" i="0">
                <a:solidFill>
                  <a:srgbClr val="585858"/>
                </a:solidFill>
                <a:latin typeface="Arial"/>
                <a:cs typeface="Arial"/>
              </a:defRPr>
            </a:lvl1pPr>
          </a:lstStyle>
          <a:p>
            <a:pPr marL="12700">
              <a:lnSpc>
                <a:spcPct val="100000"/>
              </a:lnSpc>
              <a:spcBef>
                <a:spcPts val="25"/>
              </a:spcBef>
            </a:pPr>
            <a:r>
              <a:rPr/>
              <a:t>P </a:t>
            </a:r>
            <a:fld id="{81D60167-4931-47E6-BA6A-407CBD079E47}" type="slidenum">
              <a:rPr/>
              <a:t>#</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1400" b="0" i="0">
                <a:solidFill>
                  <a:schemeClr val="tx1"/>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800" b="0" i="0">
                <a:solidFill>
                  <a:srgbClr val="585858"/>
                </a:solidFill>
                <a:latin typeface="Arial"/>
                <a:cs typeface="Arial"/>
              </a:defRPr>
            </a:lvl1pPr>
          </a:lstStyle>
          <a:p>
            <a:pPr marL="12700">
              <a:lnSpc>
                <a:spcPct val="100000"/>
              </a:lnSpc>
              <a:spcBef>
                <a:spcPts val="25"/>
              </a:spcBef>
            </a:pPr>
            <a:r>
              <a:rPr/>
              <a:t>P </a:t>
            </a:r>
            <a:fld id="{81D60167-4931-47E6-BA6A-407CBD079E47}" type="slidenum">
              <a:rPr/>
              <a:t>#</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tx1"/>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800" b="0" i="0">
                <a:solidFill>
                  <a:srgbClr val="585858"/>
                </a:solidFill>
                <a:latin typeface="Arial"/>
                <a:cs typeface="Arial"/>
              </a:defRPr>
            </a:lvl1pPr>
          </a:lstStyle>
          <a:p>
            <a:pPr marL="12700">
              <a:lnSpc>
                <a:spcPct val="100000"/>
              </a:lnSpc>
              <a:spcBef>
                <a:spcPts val="25"/>
              </a:spcBef>
            </a:pPr>
            <a:r>
              <a:rPr/>
              <a:t>P </a:t>
            </a:r>
            <a:fld id="{81D60167-4931-47E6-BA6A-407CBD079E47}" type="slidenum">
              <a:rPr/>
              <a:t>#</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16" name="bk object 16"/>
          <p:cNvSpPr/>
          <p:nvPr/>
        </p:nvSpPr>
        <p:spPr>
          <a:xfrm>
            <a:off x="731519" y="2311907"/>
            <a:ext cx="10767060" cy="1146048"/>
          </a:xfrm>
          <a:prstGeom prst="rect">
            <a:avLst/>
          </a:prstGeom>
          <a:blipFill>
            <a:blip r:embed="rId1"/>
            <a:stretch>
              <a:fillRect/>
            </a:stretch>
          </a:blipFill>
        </p:spPr>
        <p:txBody>
          <a:bodyPr wrap="square" lIns="0" tIns="0" rIns="0" bIns="0" rtlCol="0"/>
          <a:lstStyle/>
          <a:p/>
        </p:txBody>
      </p:sp>
      <p:sp>
        <p:nvSpPr>
          <p:cNvPr id="17" name="bk object 17"/>
          <p:cNvSpPr/>
          <p:nvPr/>
        </p:nvSpPr>
        <p:spPr>
          <a:xfrm>
            <a:off x="0" y="2287523"/>
            <a:ext cx="527685" cy="1155700"/>
          </a:xfrm>
          <a:custGeom>
            <a:rect l="l" t="t" r="r" b="b"/>
            <a:pathLst>
              <a:path w="527685" h="1155700">
                <a:moveTo>
                  <a:pt x="0" y="0"/>
                </a:moveTo>
                <a:lnTo>
                  <a:pt x="527304" y="0"/>
                </a:lnTo>
                <a:lnTo>
                  <a:pt x="527304" y="1155191"/>
                </a:lnTo>
                <a:lnTo>
                  <a:pt x="0" y="1155191"/>
                </a:lnTo>
                <a:lnTo>
                  <a:pt x="0" y="0"/>
                </a:lnTo>
                <a:close/>
              </a:path>
            </a:pathLst>
          </a:custGeom>
          <a:solidFill>
            <a:srgbClr val="FF6300"/>
          </a:solidFill>
        </p:spPr>
        <p:txBody>
          <a:bodyPr wrap="square" lIns="0" tIns="0" rIns="0" bIns="0" rtlCol="0"/>
          <a:lstStyle/>
          <a:p/>
        </p:txBody>
      </p:sp>
      <p:sp>
        <p:nvSpPr>
          <p:cNvPr id="18" name="bk object 18"/>
          <p:cNvSpPr/>
          <p:nvPr/>
        </p:nvSpPr>
        <p:spPr>
          <a:xfrm>
            <a:off x="10919839" y="6163452"/>
            <a:ext cx="566420" cy="567055"/>
          </a:xfrm>
          <a:custGeom>
            <a:rect l="l" t="t" r="r" b="b"/>
            <a:pathLst>
              <a:path w="566420" h="567054">
                <a:moveTo>
                  <a:pt x="538531" y="0"/>
                </a:moveTo>
                <a:lnTo>
                  <a:pt x="193401" y="0"/>
                </a:lnTo>
                <a:lnTo>
                  <a:pt x="176989" y="2263"/>
                </a:lnTo>
                <a:lnTo>
                  <a:pt x="133178" y="30109"/>
                </a:lnTo>
                <a:lnTo>
                  <a:pt x="30110" y="132090"/>
                </a:lnTo>
                <a:lnTo>
                  <a:pt x="24319" y="139012"/>
                </a:lnTo>
                <a:lnTo>
                  <a:pt x="20845" y="143665"/>
                </a:lnTo>
                <a:lnTo>
                  <a:pt x="12702" y="155359"/>
                </a:lnTo>
                <a:lnTo>
                  <a:pt x="6080" y="167709"/>
                </a:lnTo>
                <a:lnTo>
                  <a:pt x="1628" y="180491"/>
                </a:lnTo>
                <a:lnTo>
                  <a:pt x="0" y="193483"/>
                </a:lnTo>
                <a:lnTo>
                  <a:pt x="0" y="537592"/>
                </a:lnTo>
                <a:lnTo>
                  <a:pt x="2243" y="548961"/>
                </a:lnTo>
                <a:lnTo>
                  <a:pt x="8396" y="558157"/>
                </a:lnTo>
                <a:lnTo>
                  <a:pt x="17588" y="564312"/>
                </a:lnTo>
                <a:lnTo>
                  <a:pt x="28952" y="566557"/>
                </a:lnTo>
                <a:lnTo>
                  <a:pt x="372906" y="566557"/>
                </a:lnTo>
                <a:lnTo>
                  <a:pt x="420617" y="547494"/>
                </a:lnTo>
                <a:lnTo>
                  <a:pt x="543143" y="426366"/>
                </a:lnTo>
                <a:lnTo>
                  <a:pt x="564870" y="385560"/>
                </a:lnTo>
                <a:lnTo>
                  <a:pt x="566321" y="371911"/>
                </a:lnTo>
                <a:lnTo>
                  <a:pt x="566321" y="27802"/>
                </a:lnTo>
                <a:lnTo>
                  <a:pt x="564095" y="17107"/>
                </a:lnTo>
                <a:lnTo>
                  <a:pt x="558069" y="8255"/>
                </a:lnTo>
                <a:lnTo>
                  <a:pt x="549221" y="2227"/>
                </a:lnTo>
                <a:lnTo>
                  <a:pt x="538531" y="0"/>
                </a:lnTo>
                <a:close/>
              </a:path>
            </a:pathLst>
          </a:custGeom>
          <a:solidFill>
            <a:srgbClr val="EC6C00"/>
          </a:solidFill>
        </p:spPr>
        <p:txBody>
          <a:bodyPr wrap="square" lIns="0" tIns="0" rIns="0" bIns="0" rtlCol="0"/>
          <a:lstStyle/>
          <a:p/>
        </p:txBody>
      </p:sp>
      <p:sp>
        <p:nvSpPr>
          <p:cNvPr id="19" name="bk object 19"/>
          <p:cNvSpPr/>
          <p:nvPr/>
        </p:nvSpPr>
        <p:spPr>
          <a:xfrm>
            <a:off x="11387704" y="6411390"/>
            <a:ext cx="98456" cy="167999"/>
          </a:xfrm>
          <a:prstGeom prst="rect">
            <a:avLst/>
          </a:prstGeom>
          <a:blipFill>
            <a:blip r:embed="rId2"/>
            <a:stretch>
              <a:fillRect/>
            </a:stretch>
          </a:blipFill>
        </p:spPr>
        <p:txBody>
          <a:bodyPr wrap="square" lIns="0" tIns="0" rIns="0" bIns="0" rtlCol="0"/>
          <a:lstStyle/>
          <a:p/>
        </p:txBody>
      </p:sp>
      <p:sp>
        <p:nvSpPr>
          <p:cNvPr id="20" name="bk object 20"/>
          <p:cNvSpPr/>
          <p:nvPr/>
        </p:nvSpPr>
        <p:spPr>
          <a:xfrm>
            <a:off x="11078498" y="6405595"/>
            <a:ext cx="127387" cy="174952"/>
          </a:xfrm>
          <a:prstGeom prst="rect">
            <a:avLst/>
          </a:prstGeom>
          <a:blipFill>
            <a:blip r:embed="rId3"/>
            <a:stretch>
              <a:fillRect/>
            </a:stretch>
          </a:blipFill>
        </p:spPr>
        <p:txBody>
          <a:bodyPr wrap="square" lIns="0" tIns="0" rIns="0" bIns="0" rtlCol="0"/>
          <a:lstStyle/>
          <a:p/>
        </p:txBody>
      </p:sp>
      <p:sp>
        <p:nvSpPr>
          <p:cNvPr id="21" name="bk object 21"/>
          <p:cNvSpPr/>
          <p:nvPr/>
        </p:nvSpPr>
        <p:spPr>
          <a:xfrm>
            <a:off x="11233684" y="6367364"/>
            <a:ext cx="118139" cy="212025"/>
          </a:xfrm>
          <a:prstGeom prst="rect">
            <a:avLst/>
          </a:prstGeom>
          <a:blipFill>
            <a:blip r:embed="rId4"/>
            <a:stretch>
              <a:fillRect/>
            </a:stretch>
          </a:blipFill>
        </p:spPr>
        <p:txBody>
          <a:bodyPr wrap="square" lIns="0" tIns="0" rIns="0" bIns="0" rtlCol="0"/>
          <a:lstStyle/>
          <a:p/>
        </p:txBody>
      </p:sp>
      <p:sp>
        <p:nvSpPr>
          <p:cNvPr id="22" name="bk object 22"/>
          <p:cNvSpPr/>
          <p:nvPr/>
        </p:nvSpPr>
        <p:spPr>
          <a:xfrm>
            <a:off x="11539434" y="6163452"/>
            <a:ext cx="85675" cy="85714"/>
          </a:xfrm>
          <a:prstGeom prst="rect">
            <a:avLst/>
          </a:prstGeom>
          <a:blipFill>
            <a:blip r:embed="rId5"/>
            <a:stretch>
              <a:fillRect/>
            </a:stretch>
          </a:blipFill>
        </p:spPr>
        <p:txBody>
          <a:bodyPr wrap="square" lIns="0" tIns="0" rIns="0" bIns="0" rtlCol="0"/>
          <a:lstStyle/>
          <a:p/>
        </p:txBody>
      </p:sp>
      <p:sp>
        <p:nvSpPr>
          <p:cNvPr id="23" name="bk object 23"/>
          <p:cNvSpPr/>
          <p:nvPr/>
        </p:nvSpPr>
        <p:spPr>
          <a:xfrm>
            <a:off x="300227" y="6219444"/>
            <a:ext cx="1077468" cy="350520"/>
          </a:xfrm>
          <a:prstGeom prst="rect">
            <a:avLst/>
          </a:prstGeom>
          <a:blipFill>
            <a:blip r:embed="rId6"/>
            <a:stretch>
              <a:fillRect/>
            </a:stretch>
          </a:blipFill>
        </p:spPr>
        <p:txBody>
          <a:bodyPr wrap="square" lIns="0" tIns="0" rIns="0" bIns="0" rtlCol="0"/>
          <a:lstStyle/>
          <a:p/>
        </p:txBody>
      </p:sp>
      <p:sp>
        <p:nvSpPr>
          <p:cNvPr id="24" name="bk object 24"/>
          <p:cNvSpPr/>
          <p:nvPr/>
        </p:nvSpPr>
        <p:spPr>
          <a:xfrm>
            <a:off x="275843" y="6201155"/>
            <a:ext cx="1104900" cy="382905"/>
          </a:xfrm>
          <a:custGeom>
            <a:rect l="l" t="t" r="r" b="b"/>
            <a:pathLst>
              <a:path w="1104900" h="382904">
                <a:moveTo>
                  <a:pt x="0" y="382524"/>
                </a:moveTo>
                <a:lnTo>
                  <a:pt x="1104900" y="382524"/>
                </a:lnTo>
                <a:lnTo>
                  <a:pt x="1104900" y="0"/>
                </a:lnTo>
                <a:lnTo>
                  <a:pt x="0" y="0"/>
                </a:lnTo>
                <a:lnTo>
                  <a:pt x="0" y="382524"/>
                </a:lnTo>
                <a:close/>
              </a:path>
            </a:pathLst>
          </a:custGeom>
          <a:ln w="3175">
            <a:solidFill>
              <a:srgbClr val="D9D9D9"/>
            </a:solidFill>
          </a:ln>
        </p:spPr>
        <p:txBody>
          <a:bodyPr wrap="square" lIns="0" tIns="0" rIns="0" bIns="0" rtlCol="0"/>
          <a:lstStyle/>
          <a:p/>
        </p:txBody>
      </p:sp>
      <p:sp>
        <p:nvSpPr>
          <p:cNvPr id="2" name="Holder 2"/>
          <p:cNvSpPr>
            <a:spLocks noGrp="1"/>
          </p:cNvSpPr>
          <p:nvPr>
            <p:ph type="title"/>
          </p:nvPr>
        </p:nvSpPr>
        <p:spPr/>
        <p:txBody>
          <a:bodyPr lIns="0" tIns="0" rIns="0" bIns="0"/>
          <a:lstStyle>
            <a:lvl1pPr>
              <a:defRPr sz="2800" b="1" i="0">
                <a:solidFill>
                  <a:schemeClr val="tx1"/>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800" b="0" i="0">
                <a:solidFill>
                  <a:srgbClr val="585858"/>
                </a:solidFill>
                <a:latin typeface="Arial"/>
                <a:cs typeface="Arial"/>
              </a:defRPr>
            </a:lvl1pPr>
          </a:lstStyle>
          <a:p>
            <a:pPr marL="12700">
              <a:lnSpc>
                <a:spcPct val="100000"/>
              </a:lnSpc>
              <a:spcBef>
                <a:spcPts val="25"/>
              </a:spcBef>
            </a:pPr>
            <a:r>
              <a:rPr/>
              <a:t>P </a:t>
            </a:r>
            <a:fld id="{81D60167-4931-47E6-BA6A-407CBD079E47}" type="slidenum">
              <a:rPr/>
              <a:t>#</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800" b="0" i="0">
                <a:solidFill>
                  <a:srgbClr val="585858"/>
                </a:solidFill>
                <a:latin typeface="Arial"/>
                <a:cs typeface="Arial"/>
              </a:defRPr>
            </a:lvl1pPr>
          </a:lstStyle>
          <a:p>
            <a:pPr marL="12700">
              <a:lnSpc>
                <a:spcPct val="100000"/>
              </a:lnSpc>
              <a:spcBef>
                <a:spcPts val="25"/>
              </a:spcBef>
            </a:pPr>
            <a:r>
              <a:rPr/>
              <a:t>P </a:t>
            </a:r>
            <a:fld id="{81D60167-4931-47E6-BA6A-407CBD079E47}" type="slidenum">
              <a:rPr/>
              <a:t>#</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22.png" /><Relationship Id="rId11" Type="http://schemas.openxmlformats.org/officeDocument/2006/relationships/image" Target="../media/image23.png"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4.jpeg" /><Relationship Id="rId7" Type="http://schemas.openxmlformats.org/officeDocument/2006/relationships/image" Target="../media/image19.png" /><Relationship Id="rId8" Type="http://schemas.openxmlformats.org/officeDocument/2006/relationships/image" Target="../media/image20.png" /><Relationship Id="rId9" Type="http://schemas.openxmlformats.org/officeDocument/2006/relationships/image" Target="../media/image21.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k object 16"/>
          <p:cNvSpPr/>
          <p:nvPr/>
        </p:nvSpPr>
        <p:spPr>
          <a:xfrm>
            <a:off x="0" y="5530080"/>
            <a:ext cx="12192000" cy="1327917"/>
          </a:xfrm>
          <a:prstGeom prst="rect">
            <a:avLst/>
          </a:prstGeom>
          <a:blipFill>
            <a:blip r:embed="rId6"/>
            <a:stretch>
              <a:fillRect/>
            </a:stretch>
          </a:blipFill>
        </p:spPr>
        <p:txBody>
          <a:bodyPr wrap="square" lIns="0" tIns="0" rIns="0" bIns="0" rtlCol="0"/>
          <a:lstStyle/>
          <a:p/>
        </p:txBody>
      </p:sp>
      <p:sp>
        <p:nvSpPr>
          <p:cNvPr id="17" name="bk object 17"/>
          <p:cNvSpPr/>
          <p:nvPr/>
        </p:nvSpPr>
        <p:spPr>
          <a:xfrm>
            <a:off x="711708" y="1028700"/>
            <a:ext cx="10758170" cy="0"/>
          </a:xfrm>
          <a:custGeom>
            <a:rect l="l" t="t" r="r" b="b"/>
            <a:pathLst>
              <a:path w="10758170">
                <a:moveTo>
                  <a:pt x="0" y="0"/>
                </a:moveTo>
                <a:lnTo>
                  <a:pt x="10757662" y="0"/>
                </a:lnTo>
              </a:path>
            </a:pathLst>
          </a:custGeom>
          <a:ln w="6096">
            <a:solidFill>
              <a:srgbClr val="707070"/>
            </a:solidFill>
          </a:ln>
        </p:spPr>
        <p:txBody>
          <a:bodyPr wrap="square" lIns="0" tIns="0" rIns="0" bIns="0" rtlCol="0"/>
          <a:lstStyle/>
          <a:p/>
        </p:txBody>
      </p:sp>
      <p:sp>
        <p:nvSpPr>
          <p:cNvPr id="18" name="bk object 18"/>
          <p:cNvSpPr/>
          <p:nvPr/>
        </p:nvSpPr>
        <p:spPr>
          <a:xfrm>
            <a:off x="10919839" y="6163452"/>
            <a:ext cx="566420" cy="567055"/>
          </a:xfrm>
          <a:custGeom>
            <a:rect l="l" t="t" r="r" b="b"/>
            <a:pathLst>
              <a:path w="566420" h="567054">
                <a:moveTo>
                  <a:pt x="538531" y="0"/>
                </a:moveTo>
                <a:lnTo>
                  <a:pt x="193401" y="0"/>
                </a:lnTo>
                <a:lnTo>
                  <a:pt x="176989" y="2263"/>
                </a:lnTo>
                <a:lnTo>
                  <a:pt x="133178" y="30109"/>
                </a:lnTo>
                <a:lnTo>
                  <a:pt x="30110" y="132090"/>
                </a:lnTo>
                <a:lnTo>
                  <a:pt x="24319" y="139012"/>
                </a:lnTo>
                <a:lnTo>
                  <a:pt x="20845" y="143665"/>
                </a:lnTo>
                <a:lnTo>
                  <a:pt x="12702" y="155359"/>
                </a:lnTo>
                <a:lnTo>
                  <a:pt x="6080" y="167709"/>
                </a:lnTo>
                <a:lnTo>
                  <a:pt x="1628" y="180491"/>
                </a:lnTo>
                <a:lnTo>
                  <a:pt x="0" y="193483"/>
                </a:lnTo>
                <a:lnTo>
                  <a:pt x="0" y="537592"/>
                </a:lnTo>
                <a:lnTo>
                  <a:pt x="2243" y="548961"/>
                </a:lnTo>
                <a:lnTo>
                  <a:pt x="8396" y="558157"/>
                </a:lnTo>
                <a:lnTo>
                  <a:pt x="17588" y="564312"/>
                </a:lnTo>
                <a:lnTo>
                  <a:pt x="28952" y="566557"/>
                </a:lnTo>
                <a:lnTo>
                  <a:pt x="372906" y="566557"/>
                </a:lnTo>
                <a:lnTo>
                  <a:pt x="420617" y="547494"/>
                </a:lnTo>
                <a:lnTo>
                  <a:pt x="543143" y="426366"/>
                </a:lnTo>
                <a:lnTo>
                  <a:pt x="564870" y="385560"/>
                </a:lnTo>
                <a:lnTo>
                  <a:pt x="566321" y="371911"/>
                </a:lnTo>
                <a:lnTo>
                  <a:pt x="566321" y="27802"/>
                </a:lnTo>
                <a:lnTo>
                  <a:pt x="564095" y="17107"/>
                </a:lnTo>
                <a:lnTo>
                  <a:pt x="558069" y="8255"/>
                </a:lnTo>
                <a:lnTo>
                  <a:pt x="549221" y="2227"/>
                </a:lnTo>
                <a:lnTo>
                  <a:pt x="538531" y="0"/>
                </a:lnTo>
                <a:close/>
              </a:path>
            </a:pathLst>
          </a:custGeom>
          <a:solidFill>
            <a:srgbClr val="EC6C00"/>
          </a:solidFill>
        </p:spPr>
        <p:txBody>
          <a:bodyPr wrap="square" lIns="0" tIns="0" rIns="0" bIns="0" rtlCol="0"/>
          <a:lstStyle/>
          <a:p/>
        </p:txBody>
      </p:sp>
      <p:sp>
        <p:nvSpPr>
          <p:cNvPr id="19" name="bk object 19"/>
          <p:cNvSpPr/>
          <p:nvPr/>
        </p:nvSpPr>
        <p:spPr>
          <a:xfrm>
            <a:off x="11387704" y="6411390"/>
            <a:ext cx="98456" cy="167999"/>
          </a:xfrm>
          <a:prstGeom prst="rect">
            <a:avLst/>
          </a:prstGeom>
          <a:blipFill>
            <a:blip r:embed="rId7"/>
            <a:stretch>
              <a:fillRect/>
            </a:stretch>
          </a:blipFill>
        </p:spPr>
        <p:txBody>
          <a:bodyPr wrap="square" lIns="0" tIns="0" rIns="0" bIns="0" rtlCol="0"/>
          <a:lstStyle/>
          <a:p/>
        </p:txBody>
      </p:sp>
      <p:sp>
        <p:nvSpPr>
          <p:cNvPr id="20" name="bk object 20"/>
          <p:cNvSpPr/>
          <p:nvPr/>
        </p:nvSpPr>
        <p:spPr>
          <a:xfrm>
            <a:off x="11078498" y="6405595"/>
            <a:ext cx="127387" cy="174952"/>
          </a:xfrm>
          <a:prstGeom prst="rect">
            <a:avLst/>
          </a:prstGeom>
          <a:blipFill>
            <a:blip r:embed="rId8"/>
            <a:stretch>
              <a:fillRect/>
            </a:stretch>
          </a:blipFill>
        </p:spPr>
        <p:txBody>
          <a:bodyPr wrap="square" lIns="0" tIns="0" rIns="0" bIns="0" rtlCol="0"/>
          <a:lstStyle/>
          <a:p/>
        </p:txBody>
      </p:sp>
      <p:sp>
        <p:nvSpPr>
          <p:cNvPr id="21" name="bk object 21"/>
          <p:cNvSpPr/>
          <p:nvPr/>
        </p:nvSpPr>
        <p:spPr>
          <a:xfrm>
            <a:off x="11233684" y="6367364"/>
            <a:ext cx="118139" cy="212025"/>
          </a:xfrm>
          <a:prstGeom prst="rect">
            <a:avLst/>
          </a:prstGeom>
          <a:blipFill>
            <a:blip r:embed="rId9"/>
            <a:stretch>
              <a:fillRect/>
            </a:stretch>
          </a:blipFill>
        </p:spPr>
        <p:txBody>
          <a:bodyPr wrap="square" lIns="0" tIns="0" rIns="0" bIns="0" rtlCol="0"/>
          <a:lstStyle/>
          <a:p/>
        </p:txBody>
      </p:sp>
      <p:sp>
        <p:nvSpPr>
          <p:cNvPr id="22" name="bk object 22"/>
          <p:cNvSpPr/>
          <p:nvPr/>
        </p:nvSpPr>
        <p:spPr>
          <a:xfrm>
            <a:off x="11539434" y="6163452"/>
            <a:ext cx="85675" cy="85714"/>
          </a:xfrm>
          <a:prstGeom prst="rect">
            <a:avLst/>
          </a:prstGeom>
          <a:blipFill>
            <a:blip r:embed="rId10"/>
            <a:stretch>
              <a:fillRect/>
            </a:stretch>
          </a:blipFill>
        </p:spPr>
        <p:txBody>
          <a:bodyPr wrap="square" lIns="0" tIns="0" rIns="0" bIns="0" rtlCol="0"/>
          <a:lstStyle/>
          <a:p/>
        </p:txBody>
      </p:sp>
      <p:sp>
        <p:nvSpPr>
          <p:cNvPr id="23" name="bk object 23"/>
          <p:cNvSpPr/>
          <p:nvPr/>
        </p:nvSpPr>
        <p:spPr>
          <a:xfrm>
            <a:off x="300227" y="6219444"/>
            <a:ext cx="1077468" cy="350520"/>
          </a:xfrm>
          <a:prstGeom prst="rect">
            <a:avLst/>
          </a:prstGeom>
          <a:blipFill>
            <a:blip r:embed="rId11"/>
            <a:stretch>
              <a:fillRect/>
            </a:stretch>
          </a:blipFill>
        </p:spPr>
        <p:txBody>
          <a:bodyPr wrap="square" lIns="0" tIns="0" rIns="0" bIns="0" rtlCol="0"/>
          <a:lstStyle/>
          <a:p/>
        </p:txBody>
      </p:sp>
      <p:sp>
        <p:nvSpPr>
          <p:cNvPr id="24" name="bk object 24"/>
          <p:cNvSpPr/>
          <p:nvPr/>
        </p:nvSpPr>
        <p:spPr>
          <a:xfrm>
            <a:off x="275843" y="6201155"/>
            <a:ext cx="1104900" cy="382905"/>
          </a:xfrm>
          <a:custGeom>
            <a:rect l="l" t="t" r="r" b="b"/>
            <a:pathLst>
              <a:path w="1104900" h="382904">
                <a:moveTo>
                  <a:pt x="0" y="382524"/>
                </a:moveTo>
                <a:lnTo>
                  <a:pt x="1104900" y="382524"/>
                </a:lnTo>
                <a:lnTo>
                  <a:pt x="1104900" y="0"/>
                </a:lnTo>
                <a:lnTo>
                  <a:pt x="0" y="0"/>
                </a:lnTo>
                <a:lnTo>
                  <a:pt x="0" y="382524"/>
                </a:lnTo>
                <a:close/>
              </a:path>
            </a:pathLst>
          </a:custGeom>
          <a:ln w="3175">
            <a:solidFill>
              <a:srgbClr val="D9D9D9"/>
            </a:solidFill>
          </a:ln>
        </p:spPr>
        <p:txBody>
          <a:bodyPr wrap="square" lIns="0" tIns="0" rIns="0" bIns="0" rtlCol="0"/>
          <a:lstStyle/>
          <a:p/>
        </p:txBody>
      </p:sp>
      <p:sp>
        <p:nvSpPr>
          <p:cNvPr id="2" name="Holder 2"/>
          <p:cNvSpPr>
            <a:spLocks noGrp="1"/>
          </p:cNvSpPr>
          <p:nvPr>
            <p:ph type="title"/>
          </p:nvPr>
        </p:nvSpPr>
        <p:spPr>
          <a:xfrm>
            <a:off x="706577" y="516381"/>
            <a:ext cx="10778845" cy="452119"/>
          </a:xfrm>
          <a:prstGeom prst="rect">
            <a:avLst/>
          </a:prstGeom>
        </p:spPr>
        <p:txBody>
          <a:bodyPr wrap="square" lIns="0" tIns="0" rIns="0" bIns="0">
            <a:spAutoFit/>
          </a:bodyPr>
          <a:lstStyle>
            <a:lvl1pPr>
              <a:defRPr sz="2800" b="1" i="0">
                <a:solidFill>
                  <a:schemeClr val="tx1"/>
                </a:solidFill>
                <a:latin typeface="微软雅黑"/>
                <a:cs typeface="微软雅黑"/>
              </a:defRPr>
            </a:lvl1pPr>
          </a:lstStyle>
          <a:p/>
        </p:txBody>
      </p:sp>
      <p:sp>
        <p:nvSpPr>
          <p:cNvPr id="3" name="Holder 3"/>
          <p:cNvSpPr>
            <a:spLocks noGrp="1"/>
          </p:cNvSpPr>
          <p:nvPr>
            <p:ph type="body" idx="1"/>
          </p:nvPr>
        </p:nvSpPr>
        <p:spPr>
          <a:xfrm>
            <a:off x="813612" y="1058011"/>
            <a:ext cx="10537825" cy="1762760"/>
          </a:xfrm>
          <a:prstGeom prst="rect">
            <a:avLst/>
          </a:prstGeom>
        </p:spPr>
        <p:txBody>
          <a:bodyPr wrap="square" lIns="0" tIns="0" rIns="0" bIns="0">
            <a:spAutoFit/>
          </a:bodyPr>
          <a:lstStyle>
            <a:lvl1pPr>
              <a:defRPr sz="1400" b="0" i="0">
                <a:solidFill>
                  <a:schemeClr val="tx1"/>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1467738" y="6228303"/>
            <a:ext cx="2519679" cy="337184"/>
          </a:xfrm>
          <a:prstGeom prst="rect">
            <a:avLst/>
          </a:prstGeom>
        </p:spPr>
        <p:txBody>
          <a:bodyPr wrap="square" lIns="0" tIns="0" rIns="0" bIns="0">
            <a:spAutoFit/>
          </a:bodyPr>
          <a:lstStyle>
            <a:lvl1pPr>
              <a:defRPr sz="800" b="0" i="0">
                <a:solidFill>
                  <a:srgbClr val="585858"/>
                </a:solidFill>
                <a:latin typeface="Arial"/>
                <a:cs typeface="Arial"/>
              </a:defRPr>
            </a:lvl1pPr>
          </a:lstStyle>
          <a:p>
            <a:pPr marL="12700">
              <a:lnSpc>
                <a:spcPct val="100000"/>
              </a:lnSpc>
              <a:spcBef>
                <a:spcPts val="25"/>
              </a:spcBef>
            </a:pPr>
            <a:r>
              <a:rPr/>
              <a:t>P </a:t>
            </a:r>
            <a:fld id="{81D60167-4931-47E6-BA6A-407CBD079E47}" type="slidenum">
              <a:rPr/>
              <a:t>#</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22.png" /><Relationship Id="rId7" Type="http://schemas.openxmlformats.org/officeDocument/2006/relationships/image" Target="../media/image2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22.png" /><Relationship Id="rId7" Type="http://schemas.openxmlformats.org/officeDocument/2006/relationships/image" Target="../media/image23.png" /><Relationship Id="rId8" Type="http://schemas.openxmlformats.org/officeDocument/2006/relationships/image" Target="../media/image25.png" /><Relationship Id="rId9" Type="http://schemas.openxmlformats.org/officeDocument/2006/relationships/image" Target="../media/image2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22.png" /><Relationship Id="rId7" Type="http://schemas.openxmlformats.org/officeDocument/2006/relationships/image" Target="../media/image2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22.png" /><Relationship Id="rId7" Type="http://schemas.openxmlformats.org/officeDocument/2006/relationships/image" Target="../media/image23.png" /><Relationship Id="rId8" Type="http://schemas.openxmlformats.org/officeDocument/2006/relationships/image" Target="../media/image2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22.png" /><Relationship Id="rId7" Type="http://schemas.openxmlformats.org/officeDocument/2006/relationships/image" Target="../media/image23.png" /><Relationship Id="rId8" Type="http://schemas.openxmlformats.org/officeDocument/2006/relationships/image" Target="../media/image28.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4.jpe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21.png" /><Relationship Id="rId6" Type="http://schemas.openxmlformats.org/officeDocument/2006/relationships/image" Target="../media/image22.png" /><Relationship Id="rId7" Type="http://schemas.openxmlformats.org/officeDocument/2006/relationships/image" Target="../media/image2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9.png" /><Relationship Id="rId3" Type="http://schemas.openxmlformats.org/officeDocument/2006/relationships/image" Target="../media/image30.png" /><Relationship Id="rId4" Type="http://schemas.openxmlformats.org/officeDocument/2006/relationships/image" Target="../media/image3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3.png" /><Relationship Id="rId3" Type="http://schemas.openxmlformats.org/officeDocument/2006/relationships/image" Target="../media/image3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6.png" /><Relationship Id="rId3" Type="http://schemas.openxmlformats.org/officeDocument/2006/relationships/image" Target="../media/image37.png" /><Relationship Id="rId4" Type="http://schemas.openxmlformats.org/officeDocument/2006/relationships/image" Target="../media/image38.png" /><Relationship Id="rId5" Type="http://schemas.openxmlformats.org/officeDocument/2006/relationships/image" Target="../media/image39.png" /><Relationship Id="rId6" Type="http://schemas.openxmlformats.org/officeDocument/2006/relationships/image" Target="../media/image40.png" /><Relationship Id="rId7" Type="http://schemas.openxmlformats.org/officeDocument/2006/relationships/image" Target="../media/image4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2.png" /><Relationship Id="rId3" Type="http://schemas.openxmlformats.org/officeDocument/2006/relationships/image" Target="../media/image43.png" /><Relationship Id="rId4" Type="http://schemas.openxmlformats.org/officeDocument/2006/relationships/image" Target="../media/image44.png" /><Relationship Id="rId5" Type="http://schemas.openxmlformats.org/officeDocument/2006/relationships/image" Target="../media/image45.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30313202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28852" y="2674442"/>
            <a:ext cx="7422515" cy="697230"/>
          </a:xfrm>
          <a:prstGeom prst="rect">
            <a:avLst/>
          </a:prstGeom>
        </p:spPr>
        <p:txBody>
          <a:bodyPr vert="horz" wrap="square" lIns="0" tIns="13335" rIns="0" bIns="0" rtlCol="0">
            <a:spAutoFit/>
          </a:bodyPr>
          <a:lstStyle/>
          <a:p>
            <a:pPr marL="12700">
              <a:lnSpc>
                <a:spcPct val="100000"/>
              </a:lnSpc>
              <a:spcBef>
                <a:spcPts val="105"/>
              </a:spcBef>
            </a:pPr>
            <a:r>
              <a:rPr sz="4400" b="1">
                <a:solidFill>
                  <a:srgbClr val="FFFFFF"/>
                </a:solidFill>
                <a:latin typeface="Arial"/>
                <a:cs typeface="Arial"/>
              </a:rPr>
              <a:t>2024</a:t>
            </a:r>
            <a:r>
              <a:rPr sz="4400" b="1">
                <a:solidFill>
                  <a:srgbClr val="FFFFFF"/>
                </a:solidFill>
                <a:latin typeface="微软雅黑"/>
                <a:cs typeface="微软雅黑"/>
              </a:rPr>
              <a:t>年数字媒体营销趋势研究</a:t>
            </a:r>
            <a:endParaRPr sz="4400">
              <a:latin typeface="微软雅黑"/>
              <a:cs typeface="微软雅黑"/>
            </a:endParaRPr>
          </a:p>
        </p:txBody>
      </p:sp>
      <p:sp>
        <p:nvSpPr>
          <p:cNvPr id="3" name="object 3"/>
          <p:cNvSpPr txBox="1"/>
          <p:nvPr/>
        </p:nvSpPr>
        <p:spPr>
          <a:xfrm>
            <a:off x="828852" y="4217289"/>
            <a:ext cx="1558925" cy="464820"/>
          </a:xfrm>
          <a:prstGeom prst="rect">
            <a:avLst/>
          </a:prstGeom>
        </p:spPr>
        <p:txBody>
          <a:bodyPr vert="horz" wrap="square" lIns="0" tIns="48895" rIns="0" bIns="0" rtlCol="0">
            <a:spAutoFit/>
          </a:bodyPr>
          <a:lstStyle/>
          <a:p>
            <a:pPr marL="12700">
              <a:lnSpc>
                <a:spcPct val="100000"/>
              </a:lnSpc>
              <a:spcBef>
                <a:spcPts val="385"/>
              </a:spcBef>
            </a:pPr>
            <a:r>
              <a:rPr sz="1200">
                <a:latin typeface="微软雅黑"/>
                <a:cs typeface="微软雅黑"/>
              </a:rPr>
              <a:t>央视市场研究（</a:t>
            </a:r>
            <a:r>
              <a:rPr sz="1200">
                <a:latin typeface="Arial"/>
                <a:cs typeface="Arial"/>
              </a:rPr>
              <a:t>C</a:t>
            </a:r>
            <a:r>
              <a:rPr sz="1200" spc="5">
                <a:latin typeface="Arial"/>
                <a:cs typeface="Arial"/>
              </a:rPr>
              <a:t>T</a:t>
            </a:r>
            <a:r>
              <a:rPr sz="1200" spc="-10">
                <a:latin typeface="Arial"/>
                <a:cs typeface="Arial"/>
              </a:rPr>
              <a:t>R</a:t>
            </a:r>
            <a:r>
              <a:rPr sz="1200">
                <a:latin typeface="微软雅黑"/>
                <a:cs typeface="微软雅黑"/>
              </a:rPr>
              <a:t>）</a:t>
            </a:r>
            <a:endParaRPr sz="1200">
              <a:latin typeface="微软雅黑"/>
              <a:cs typeface="微软雅黑"/>
            </a:endParaRPr>
          </a:p>
          <a:p>
            <a:pPr marL="12700">
              <a:lnSpc>
                <a:spcPct val="100000"/>
              </a:lnSpc>
              <a:spcBef>
                <a:spcPts val="290"/>
              </a:spcBef>
            </a:pPr>
            <a:r>
              <a:rPr sz="1200">
                <a:latin typeface="Arial"/>
                <a:cs typeface="Arial"/>
              </a:rPr>
              <a:t>2024</a:t>
            </a:r>
            <a:r>
              <a:rPr sz="1200">
                <a:latin typeface="微软雅黑"/>
                <a:cs typeface="微软雅黑"/>
              </a:rPr>
              <a:t>年</a:t>
            </a:r>
            <a:r>
              <a:rPr sz="1200" spc="-15">
                <a:latin typeface="Arial"/>
                <a:cs typeface="Arial"/>
              </a:rPr>
              <a:t>1</a:t>
            </a:r>
            <a:r>
              <a:rPr sz="1200">
                <a:latin typeface="微软雅黑"/>
                <a:cs typeface="微软雅黑"/>
              </a:rPr>
              <a:t>月</a:t>
            </a:r>
            <a:endParaRPr sz="1200">
              <a:latin typeface="微软雅黑"/>
              <a:cs typeface="微软雅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5530080"/>
            <a:ext cx="12192000" cy="1327917"/>
          </a:xfrm>
          <a:prstGeom prst="rect">
            <a:avLst/>
          </a:prstGeom>
          <a:blipFill>
            <a:blip r:embed="rId2"/>
            <a:stretch>
              <a:fillRect/>
            </a:stretch>
          </a:blipFill>
        </p:spPr>
        <p:txBody>
          <a:bodyPr wrap="square" lIns="0" tIns="0" rIns="0" bIns="0" rtlCol="0"/>
          <a:lstStyle/>
          <a:p/>
        </p:txBody>
      </p:sp>
      <p:sp>
        <p:nvSpPr>
          <p:cNvPr id="3" name="object 3"/>
          <p:cNvSpPr txBox="1">
            <a:spLocks noGrp="1"/>
          </p:cNvSpPr>
          <p:nvPr>
            <p:ph type="title"/>
          </p:nvPr>
        </p:nvSpPr>
        <p:spPr>
          <a:xfrm>
            <a:off x="913587" y="1044067"/>
            <a:ext cx="1041400" cy="589280"/>
          </a:xfrm>
          <a:prstGeom prst="rect">
            <a:avLst/>
          </a:prstGeom>
        </p:spPr>
        <p:txBody>
          <a:bodyPr vert="horz" wrap="square" lIns="0" tIns="12065" rIns="0" bIns="0" rtlCol="0">
            <a:spAutoFit/>
          </a:bodyPr>
          <a:lstStyle/>
          <a:p>
            <a:pPr marL="12700">
              <a:lnSpc>
                <a:spcPct val="100000"/>
              </a:lnSpc>
              <a:spcBef>
                <a:spcPts val="95"/>
              </a:spcBef>
            </a:pPr>
            <a:r>
              <a:rPr sz="3700" spc="295">
                <a:solidFill>
                  <a:srgbClr val="707070"/>
                </a:solidFill>
              </a:rPr>
              <a:t>目录</a:t>
            </a:r>
            <a:endParaRPr sz="3700"/>
          </a:p>
        </p:txBody>
      </p:sp>
      <p:sp>
        <p:nvSpPr>
          <p:cNvPr id="4" name="object 4"/>
          <p:cNvSpPr txBox="1"/>
          <p:nvPr/>
        </p:nvSpPr>
        <p:spPr>
          <a:xfrm>
            <a:off x="884631" y="1728978"/>
            <a:ext cx="1098550" cy="391160"/>
          </a:xfrm>
          <a:prstGeom prst="rect">
            <a:avLst/>
          </a:prstGeom>
        </p:spPr>
        <p:txBody>
          <a:bodyPr vert="horz" wrap="square" lIns="0" tIns="12700" rIns="0" bIns="0" rtlCol="0">
            <a:spAutoFit/>
          </a:bodyPr>
          <a:lstStyle/>
          <a:p>
            <a:pPr marL="12700">
              <a:lnSpc>
                <a:spcPct val="100000"/>
              </a:lnSpc>
              <a:spcBef>
                <a:spcPts val="100"/>
              </a:spcBef>
            </a:pPr>
            <a:r>
              <a:rPr sz="2400">
                <a:solidFill>
                  <a:srgbClr val="7E7E7E"/>
                </a:solidFill>
                <a:latin typeface="Impact"/>
                <a:cs typeface="Impact"/>
              </a:rPr>
              <a:t>CONT</a:t>
            </a:r>
            <a:r>
              <a:rPr sz="2400" spc="-10">
                <a:solidFill>
                  <a:srgbClr val="7E7E7E"/>
                </a:solidFill>
                <a:latin typeface="Impact"/>
                <a:cs typeface="Impact"/>
              </a:rPr>
              <a:t>E</a:t>
            </a:r>
            <a:r>
              <a:rPr sz="2400">
                <a:solidFill>
                  <a:srgbClr val="7E7E7E"/>
                </a:solidFill>
                <a:latin typeface="Impact"/>
                <a:cs typeface="Impact"/>
              </a:rPr>
              <a:t>NT</a:t>
            </a:r>
            <a:endParaRPr sz="2400">
              <a:latin typeface="Impact"/>
              <a:cs typeface="Impact"/>
            </a:endParaRPr>
          </a:p>
        </p:txBody>
      </p:sp>
      <p:sp>
        <p:nvSpPr>
          <p:cNvPr id="5" name="object 5"/>
          <p:cNvSpPr/>
          <p:nvPr/>
        </p:nvSpPr>
        <p:spPr>
          <a:xfrm flipH="1">
            <a:off x="2173223" y="1126236"/>
            <a:ext cx="0" cy="4967605"/>
          </a:xfrm>
          <a:custGeom>
            <a:rect l="l" t="t" r="r" b="b"/>
            <a:pathLst>
              <a:path h="4967605">
                <a:moveTo>
                  <a:pt x="0" y="0"/>
                </a:moveTo>
                <a:lnTo>
                  <a:pt x="0" y="4967287"/>
                </a:lnTo>
              </a:path>
            </a:pathLst>
          </a:custGeom>
          <a:ln w="3175">
            <a:solidFill>
              <a:srgbClr val="7E7E7E"/>
            </a:solidFill>
          </a:ln>
        </p:spPr>
        <p:txBody>
          <a:bodyPr wrap="square" lIns="0" tIns="0" rIns="0" bIns="0" rtlCol="0"/>
          <a:lstStyle/>
          <a:p/>
        </p:txBody>
      </p:sp>
      <p:sp>
        <p:nvSpPr>
          <p:cNvPr id="6" name="object 6"/>
          <p:cNvSpPr/>
          <p:nvPr/>
        </p:nvSpPr>
        <p:spPr>
          <a:xfrm>
            <a:off x="10919839" y="6163452"/>
            <a:ext cx="566420" cy="567055"/>
          </a:xfrm>
          <a:custGeom>
            <a:rect l="l" t="t" r="r" b="b"/>
            <a:pathLst>
              <a:path w="566420" h="567054">
                <a:moveTo>
                  <a:pt x="538531" y="0"/>
                </a:moveTo>
                <a:lnTo>
                  <a:pt x="193401" y="0"/>
                </a:lnTo>
                <a:lnTo>
                  <a:pt x="176989" y="2263"/>
                </a:lnTo>
                <a:lnTo>
                  <a:pt x="133178" y="30109"/>
                </a:lnTo>
                <a:lnTo>
                  <a:pt x="30110" y="132090"/>
                </a:lnTo>
                <a:lnTo>
                  <a:pt x="24319" y="139012"/>
                </a:lnTo>
                <a:lnTo>
                  <a:pt x="20845" y="143665"/>
                </a:lnTo>
                <a:lnTo>
                  <a:pt x="12702" y="155359"/>
                </a:lnTo>
                <a:lnTo>
                  <a:pt x="6080" y="167709"/>
                </a:lnTo>
                <a:lnTo>
                  <a:pt x="1628" y="180491"/>
                </a:lnTo>
                <a:lnTo>
                  <a:pt x="0" y="193483"/>
                </a:lnTo>
                <a:lnTo>
                  <a:pt x="0" y="537592"/>
                </a:lnTo>
                <a:lnTo>
                  <a:pt x="2243" y="548961"/>
                </a:lnTo>
                <a:lnTo>
                  <a:pt x="8396" y="558157"/>
                </a:lnTo>
                <a:lnTo>
                  <a:pt x="17588" y="564312"/>
                </a:lnTo>
                <a:lnTo>
                  <a:pt x="28952" y="566557"/>
                </a:lnTo>
                <a:lnTo>
                  <a:pt x="372906" y="566557"/>
                </a:lnTo>
                <a:lnTo>
                  <a:pt x="420617" y="547494"/>
                </a:lnTo>
                <a:lnTo>
                  <a:pt x="543143" y="426366"/>
                </a:lnTo>
                <a:lnTo>
                  <a:pt x="564870" y="385560"/>
                </a:lnTo>
                <a:lnTo>
                  <a:pt x="566321" y="371911"/>
                </a:lnTo>
                <a:lnTo>
                  <a:pt x="566321" y="27802"/>
                </a:lnTo>
                <a:lnTo>
                  <a:pt x="564095" y="17107"/>
                </a:lnTo>
                <a:lnTo>
                  <a:pt x="558069" y="8255"/>
                </a:lnTo>
                <a:lnTo>
                  <a:pt x="549221" y="2227"/>
                </a:lnTo>
                <a:lnTo>
                  <a:pt x="538531" y="0"/>
                </a:lnTo>
                <a:close/>
              </a:path>
            </a:pathLst>
          </a:custGeom>
          <a:solidFill>
            <a:srgbClr val="EC6C00"/>
          </a:solidFill>
        </p:spPr>
        <p:txBody>
          <a:bodyPr wrap="square" lIns="0" tIns="0" rIns="0" bIns="0" rtlCol="0"/>
          <a:lstStyle/>
          <a:p/>
        </p:txBody>
      </p:sp>
      <p:sp>
        <p:nvSpPr>
          <p:cNvPr id="7" name="object 7"/>
          <p:cNvSpPr/>
          <p:nvPr/>
        </p:nvSpPr>
        <p:spPr>
          <a:xfrm>
            <a:off x="11387704" y="6411390"/>
            <a:ext cx="98456" cy="167999"/>
          </a:xfrm>
          <a:prstGeom prst="rect">
            <a:avLst/>
          </a:prstGeom>
          <a:blipFill>
            <a:blip r:embed="rId3"/>
            <a:stretch>
              <a:fillRect/>
            </a:stretch>
          </a:blipFill>
        </p:spPr>
        <p:txBody>
          <a:bodyPr wrap="square" lIns="0" tIns="0" rIns="0" bIns="0" rtlCol="0"/>
          <a:lstStyle/>
          <a:p/>
        </p:txBody>
      </p:sp>
      <p:sp>
        <p:nvSpPr>
          <p:cNvPr id="8" name="object 8"/>
          <p:cNvSpPr/>
          <p:nvPr/>
        </p:nvSpPr>
        <p:spPr>
          <a:xfrm>
            <a:off x="11078498" y="6405595"/>
            <a:ext cx="127387" cy="174952"/>
          </a:xfrm>
          <a:prstGeom prst="rect">
            <a:avLst/>
          </a:prstGeom>
          <a:blipFill>
            <a:blip r:embed="rId4"/>
            <a:stretch>
              <a:fillRect/>
            </a:stretch>
          </a:blipFill>
        </p:spPr>
        <p:txBody>
          <a:bodyPr wrap="square" lIns="0" tIns="0" rIns="0" bIns="0" rtlCol="0"/>
          <a:lstStyle/>
          <a:p/>
        </p:txBody>
      </p:sp>
      <p:sp>
        <p:nvSpPr>
          <p:cNvPr id="9" name="object 9"/>
          <p:cNvSpPr/>
          <p:nvPr/>
        </p:nvSpPr>
        <p:spPr>
          <a:xfrm>
            <a:off x="11233684" y="6367364"/>
            <a:ext cx="118139" cy="212025"/>
          </a:xfrm>
          <a:prstGeom prst="rect">
            <a:avLst/>
          </a:prstGeom>
          <a:blipFill>
            <a:blip r:embed="rId5"/>
            <a:stretch>
              <a:fillRect/>
            </a:stretch>
          </a:blipFill>
        </p:spPr>
        <p:txBody>
          <a:bodyPr wrap="square" lIns="0" tIns="0" rIns="0" bIns="0" rtlCol="0"/>
          <a:lstStyle/>
          <a:p/>
        </p:txBody>
      </p:sp>
      <p:sp>
        <p:nvSpPr>
          <p:cNvPr id="10" name="object 10"/>
          <p:cNvSpPr/>
          <p:nvPr/>
        </p:nvSpPr>
        <p:spPr>
          <a:xfrm>
            <a:off x="11539434" y="6163452"/>
            <a:ext cx="85675" cy="85714"/>
          </a:xfrm>
          <a:prstGeom prst="rect">
            <a:avLst/>
          </a:prstGeom>
          <a:blipFill>
            <a:blip r:embed="rId6"/>
            <a:stretch>
              <a:fillRect/>
            </a:stretch>
          </a:blipFill>
        </p:spPr>
        <p:txBody>
          <a:bodyPr wrap="square" lIns="0" tIns="0" rIns="0" bIns="0" rtlCol="0"/>
          <a:lstStyle/>
          <a:p/>
        </p:txBody>
      </p:sp>
      <p:sp>
        <p:nvSpPr>
          <p:cNvPr id="11" name="object 11"/>
          <p:cNvSpPr/>
          <p:nvPr/>
        </p:nvSpPr>
        <p:spPr>
          <a:xfrm>
            <a:off x="300227" y="6219444"/>
            <a:ext cx="1077468" cy="350520"/>
          </a:xfrm>
          <a:prstGeom prst="rect">
            <a:avLst/>
          </a:prstGeom>
          <a:blipFill>
            <a:blip r:embed="rId7"/>
            <a:stretch>
              <a:fillRect/>
            </a:stretch>
          </a:blipFill>
        </p:spPr>
        <p:txBody>
          <a:bodyPr wrap="square" lIns="0" tIns="0" rIns="0" bIns="0" rtlCol="0"/>
          <a:lstStyle/>
          <a:p/>
        </p:txBody>
      </p:sp>
      <p:sp>
        <p:nvSpPr>
          <p:cNvPr id="12" name="object 12"/>
          <p:cNvSpPr/>
          <p:nvPr/>
        </p:nvSpPr>
        <p:spPr>
          <a:xfrm>
            <a:off x="275843" y="6201155"/>
            <a:ext cx="1104900" cy="382905"/>
          </a:xfrm>
          <a:custGeom>
            <a:rect l="l" t="t" r="r" b="b"/>
            <a:pathLst>
              <a:path w="1104900" h="382904">
                <a:moveTo>
                  <a:pt x="0" y="382524"/>
                </a:moveTo>
                <a:lnTo>
                  <a:pt x="1104900" y="382524"/>
                </a:lnTo>
                <a:lnTo>
                  <a:pt x="1104900" y="0"/>
                </a:lnTo>
                <a:lnTo>
                  <a:pt x="0" y="0"/>
                </a:lnTo>
                <a:lnTo>
                  <a:pt x="0" y="382524"/>
                </a:lnTo>
                <a:close/>
              </a:path>
            </a:pathLst>
          </a:custGeom>
          <a:ln w="3175">
            <a:solidFill>
              <a:srgbClr val="D9D9D9"/>
            </a:solidFill>
          </a:ln>
        </p:spPr>
        <p:txBody>
          <a:bodyPr wrap="square" lIns="0" tIns="0" rIns="0" bIns="0" rtlCol="0"/>
          <a:lstStyle/>
          <a:p/>
        </p:txBody>
      </p:sp>
      <p:sp>
        <p:nvSpPr>
          <p:cNvPr id="13" name="object 13"/>
          <p:cNvSpPr txBox="1"/>
          <p:nvPr/>
        </p:nvSpPr>
        <p:spPr>
          <a:xfrm>
            <a:off x="2281173" y="1140332"/>
            <a:ext cx="2828290" cy="1689735"/>
          </a:xfrm>
          <a:prstGeom prst="rect">
            <a:avLst/>
          </a:prstGeom>
        </p:spPr>
        <p:txBody>
          <a:bodyPr vert="horz" wrap="square" lIns="0" tIns="13335" rIns="0" bIns="0" rtlCol="0">
            <a:spAutoFit/>
          </a:bodyPr>
          <a:lstStyle/>
          <a:p>
            <a:pPr marL="269875" indent="-257810">
              <a:lnSpc>
                <a:spcPct val="100000"/>
              </a:lnSpc>
              <a:spcBef>
                <a:spcPts val="105"/>
              </a:spcBef>
              <a:buClr>
                <a:srgbClr val="707070"/>
              </a:buClr>
              <a:buAutoNum type="arabicPeriod"/>
              <a:tabLst>
                <a:tab pos="270510"/>
              </a:tabLst>
            </a:pPr>
            <a:r>
              <a:rPr sz="2000" b="1">
                <a:solidFill>
                  <a:srgbClr val="404040"/>
                </a:solidFill>
                <a:latin typeface="微软雅黑"/>
                <a:cs typeface="微软雅黑"/>
              </a:rPr>
              <a:t>数字媒体营销市场概况</a:t>
            </a:r>
            <a:endParaRPr sz="2000">
              <a:latin typeface="微软雅黑"/>
              <a:cs typeface="微软雅黑"/>
            </a:endParaRPr>
          </a:p>
          <a:p>
            <a:pPr marL="477520" lvl="1" indent="-213995">
              <a:lnSpc>
                <a:spcPct val="100000"/>
              </a:lnSpc>
              <a:spcBef>
                <a:spcPts val="2245"/>
              </a:spcBef>
              <a:buClr>
                <a:srgbClr val="707070"/>
              </a:buClr>
              <a:buFont typeface="Arial"/>
              <a:buChar char="•"/>
              <a:tabLst>
                <a:tab pos="476884"/>
                <a:tab pos="477520"/>
              </a:tabLst>
            </a:pPr>
            <a:r>
              <a:rPr sz="1600" b="1" spc="-5">
                <a:solidFill>
                  <a:srgbClr val="404040"/>
                </a:solidFill>
                <a:latin typeface="微软雅黑"/>
                <a:cs typeface="微软雅黑"/>
              </a:rPr>
              <a:t>中国经济整体复苏</a:t>
            </a:r>
            <a:endParaRPr sz="1600">
              <a:latin typeface="微软雅黑"/>
              <a:cs typeface="微软雅黑"/>
            </a:endParaRPr>
          </a:p>
          <a:p>
            <a:pPr marL="477520" lvl="1" indent="-213995">
              <a:lnSpc>
                <a:spcPct val="100000"/>
              </a:lnSpc>
              <a:spcBef>
                <a:spcPts val="1350"/>
              </a:spcBef>
              <a:buClr>
                <a:srgbClr val="707070"/>
              </a:buClr>
              <a:buFont typeface="Arial"/>
              <a:buChar char="•"/>
              <a:tabLst>
                <a:tab pos="476884"/>
                <a:tab pos="477520"/>
              </a:tabLst>
            </a:pPr>
            <a:r>
              <a:rPr sz="1600" b="1" spc="-5">
                <a:solidFill>
                  <a:srgbClr val="404040"/>
                </a:solidFill>
                <a:latin typeface="微软雅黑"/>
                <a:cs typeface="微软雅黑"/>
              </a:rPr>
              <a:t>广告行业相对谨慎</a:t>
            </a:r>
            <a:endParaRPr sz="1600">
              <a:latin typeface="微软雅黑"/>
              <a:cs typeface="微软雅黑"/>
            </a:endParaRPr>
          </a:p>
          <a:p>
            <a:pPr marL="477520" lvl="1" indent="-213995">
              <a:lnSpc>
                <a:spcPct val="100000"/>
              </a:lnSpc>
              <a:spcBef>
                <a:spcPts val="1340"/>
              </a:spcBef>
              <a:buClr>
                <a:srgbClr val="707070"/>
              </a:buClr>
              <a:buFont typeface="Arial"/>
              <a:buChar char="•"/>
              <a:tabLst>
                <a:tab pos="476884"/>
                <a:tab pos="477520"/>
              </a:tabLst>
            </a:pPr>
            <a:r>
              <a:rPr sz="1600" b="1" spc="-5">
                <a:solidFill>
                  <a:srgbClr val="404040"/>
                </a:solidFill>
                <a:latin typeface="微软雅黑"/>
                <a:cs typeface="微软雅黑"/>
              </a:rPr>
              <a:t>降本增效是营销关键词</a:t>
            </a:r>
            <a:endParaRPr sz="1600">
              <a:latin typeface="微软雅黑"/>
              <a:cs typeface="微软雅黑"/>
            </a:endParaRPr>
          </a:p>
        </p:txBody>
      </p:sp>
      <p:sp>
        <p:nvSpPr>
          <p:cNvPr id="15" name="object 15"/>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14" name="object 14"/>
          <p:cNvSpPr txBox="1"/>
          <p:nvPr/>
        </p:nvSpPr>
        <p:spPr>
          <a:xfrm>
            <a:off x="2281173" y="3298951"/>
            <a:ext cx="3334385" cy="2411730"/>
          </a:xfrm>
          <a:prstGeom prst="rect">
            <a:avLst/>
          </a:prstGeom>
        </p:spPr>
        <p:txBody>
          <a:bodyPr vert="horz" wrap="square" lIns="0" tIns="13335" rIns="0" bIns="0" rtlCol="0">
            <a:spAutoFit/>
          </a:bodyPr>
          <a:lstStyle/>
          <a:p>
            <a:pPr marL="269875" indent="-257810">
              <a:lnSpc>
                <a:spcPct val="100000"/>
              </a:lnSpc>
              <a:spcBef>
                <a:spcPts val="105"/>
              </a:spcBef>
              <a:buClr>
                <a:srgbClr val="707070"/>
              </a:buClr>
              <a:buAutoNum type="arabicPeriod" startAt="2"/>
              <a:tabLst>
                <a:tab pos="270510"/>
              </a:tabLst>
            </a:pPr>
            <a:r>
              <a:rPr sz="2000" b="1">
                <a:solidFill>
                  <a:srgbClr val="404040"/>
                </a:solidFill>
                <a:latin typeface="微软雅黑"/>
                <a:cs typeface="微软雅黑"/>
              </a:rPr>
              <a:t>广告主降本增效策略</a:t>
            </a:r>
            <a:endParaRPr sz="2000">
              <a:latin typeface="微软雅黑"/>
              <a:cs typeface="微软雅黑"/>
            </a:endParaRPr>
          </a:p>
          <a:p>
            <a:pPr marL="477520" lvl="1" indent="-213995">
              <a:lnSpc>
                <a:spcPct val="100000"/>
              </a:lnSpc>
              <a:spcBef>
                <a:spcPts val="2190"/>
              </a:spcBef>
              <a:buClr>
                <a:srgbClr val="707070"/>
              </a:buClr>
              <a:buFont typeface="Arial"/>
              <a:buChar char="•"/>
              <a:tabLst>
                <a:tab pos="476884"/>
                <a:tab pos="477520"/>
              </a:tabLst>
            </a:pPr>
            <a:r>
              <a:rPr sz="1500" b="1">
                <a:solidFill>
                  <a:srgbClr val="404040"/>
                </a:solidFill>
                <a:latin typeface="微软雅黑"/>
                <a:cs typeface="微软雅黑"/>
              </a:rPr>
              <a:t>精准触达</a:t>
            </a:r>
            <a:endParaRPr sz="1500">
              <a:latin typeface="微软雅黑"/>
              <a:cs typeface="微软雅黑"/>
            </a:endParaRPr>
          </a:p>
          <a:p>
            <a:pPr marL="477520" lvl="1" indent="-213995">
              <a:lnSpc>
                <a:spcPct val="100000"/>
              </a:lnSpc>
              <a:spcBef>
                <a:spcPts val="1260"/>
              </a:spcBef>
              <a:buClr>
                <a:srgbClr val="707070"/>
              </a:buClr>
              <a:buFont typeface="Arial"/>
              <a:buChar char="•"/>
              <a:tabLst>
                <a:tab pos="476884"/>
                <a:tab pos="477520"/>
              </a:tabLst>
            </a:pPr>
            <a:r>
              <a:rPr sz="1500" b="1">
                <a:solidFill>
                  <a:srgbClr val="404040"/>
                </a:solidFill>
                <a:latin typeface="微软雅黑"/>
                <a:cs typeface="微软雅黑"/>
              </a:rPr>
              <a:t>深耕场景</a:t>
            </a:r>
            <a:endParaRPr sz="1500">
              <a:latin typeface="微软雅黑"/>
              <a:cs typeface="微软雅黑"/>
            </a:endParaRPr>
          </a:p>
          <a:p>
            <a:pPr marL="477520" lvl="1" indent="-213995">
              <a:lnSpc>
                <a:spcPct val="100000"/>
              </a:lnSpc>
              <a:spcBef>
                <a:spcPts val="1260"/>
              </a:spcBef>
              <a:buClr>
                <a:srgbClr val="707070"/>
              </a:buClr>
              <a:buFont typeface="Arial"/>
              <a:buChar char="•"/>
              <a:tabLst>
                <a:tab pos="476884"/>
                <a:tab pos="477520"/>
              </a:tabLst>
            </a:pPr>
            <a:r>
              <a:rPr sz="1500" b="1">
                <a:solidFill>
                  <a:srgbClr val="404040"/>
                </a:solidFill>
                <a:latin typeface="微软雅黑"/>
                <a:cs typeface="微软雅黑"/>
              </a:rPr>
              <a:t>技术红利</a:t>
            </a:r>
            <a:endParaRPr sz="1500">
              <a:latin typeface="微软雅黑"/>
              <a:cs typeface="微软雅黑"/>
            </a:endParaRPr>
          </a:p>
          <a:p>
            <a:pPr lvl="1">
              <a:lnSpc>
                <a:spcPct val="100000"/>
              </a:lnSpc>
              <a:buClr>
                <a:srgbClr val="707070"/>
              </a:buClr>
              <a:buFont typeface="Arial"/>
              <a:buChar char="•"/>
            </a:pPr>
            <a:endParaRPr sz="2100">
              <a:latin typeface="微软雅黑"/>
              <a:cs typeface="微软雅黑"/>
            </a:endParaRPr>
          </a:p>
          <a:p>
            <a:pPr marL="269875" indent="-257810">
              <a:lnSpc>
                <a:spcPct val="100000"/>
              </a:lnSpc>
              <a:buClr>
                <a:srgbClr val="707070"/>
              </a:buClr>
              <a:buAutoNum type="arabicPeriod" startAt="2"/>
              <a:tabLst>
                <a:tab pos="270510"/>
              </a:tabLst>
            </a:pPr>
            <a:r>
              <a:rPr sz="2000" b="1">
                <a:solidFill>
                  <a:srgbClr val="404040"/>
                </a:solidFill>
                <a:latin typeface="微软雅黑"/>
                <a:cs typeface="微软雅黑"/>
              </a:rPr>
              <a:t>中国数字媒体营销发展</a:t>
            </a:r>
            <a:r>
              <a:rPr sz="2000" b="1" spc="-15">
                <a:solidFill>
                  <a:srgbClr val="404040"/>
                </a:solidFill>
                <a:latin typeface="微软雅黑"/>
                <a:cs typeface="微软雅黑"/>
              </a:rPr>
              <a:t>趋势</a:t>
            </a:r>
            <a:endParaRPr sz="20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1447165" cy="452120"/>
          </a:xfrm>
          <a:prstGeom prst="rect">
            <a:avLst/>
          </a:prstGeom>
        </p:spPr>
        <p:txBody>
          <a:bodyPr vert="horz" wrap="square" lIns="0" tIns="12065" rIns="0" bIns="0" rtlCol="0">
            <a:spAutoFit/>
          </a:bodyPr>
          <a:lstStyle/>
          <a:p>
            <a:pPr marL="12700">
              <a:lnSpc>
                <a:spcPct val="100000"/>
              </a:lnSpc>
              <a:spcBef>
                <a:spcPts val="95"/>
              </a:spcBef>
            </a:pPr>
            <a:r>
              <a:rPr spc="-5"/>
              <a:t>研究说明</a:t>
            </a:r>
          </a:p>
        </p:txBody>
      </p:sp>
      <p:sp>
        <p:nvSpPr>
          <p:cNvPr id="3" name="object 3"/>
          <p:cNvSpPr/>
          <p:nvPr/>
        </p:nvSpPr>
        <p:spPr>
          <a:xfrm>
            <a:off x="770381" y="1450086"/>
            <a:ext cx="10749280" cy="4427220"/>
          </a:xfrm>
          <a:custGeom>
            <a:rect l="l" t="t" r="r" b="b"/>
            <a:pathLst>
              <a:path w="10749280" h="4427220">
                <a:moveTo>
                  <a:pt x="0" y="4427220"/>
                </a:moveTo>
                <a:lnTo>
                  <a:pt x="10748772" y="4427220"/>
                </a:lnTo>
                <a:lnTo>
                  <a:pt x="10748772" y="0"/>
                </a:lnTo>
                <a:lnTo>
                  <a:pt x="0" y="0"/>
                </a:lnTo>
                <a:lnTo>
                  <a:pt x="0" y="4427220"/>
                </a:lnTo>
                <a:close/>
              </a:path>
            </a:pathLst>
          </a:custGeom>
          <a:ln w="28956">
            <a:solidFill>
              <a:srgbClr val="FCB403"/>
            </a:solidFill>
          </a:ln>
        </p:spPr>
        <p:txBody>
          <a:bodyPr wrap="square" lIns="0" tIns="0" rIns="0" bIns="0" rtlCol="0"/>
          <a:lstStyle/>
          <a:p/>
        </p:txBody>
      </p:sp>
      <p:sp>
        <p:nvSpPr>
          <p:cNvPr id="4" name="object 4"/>
          <p:cNvSpPr txBox="1"/>
          <p:nvPr/>
        </p:nvSpPr>
        <p:spPr>
          <a:xfrm>
            <a:off x="1137919" y="1960879"/>
            <a:ext cx="9923780" cy="3501390"/>
          </a:xfrm>
          <a:prstGeom prst="rect">
            <a:avLst/>
          </a:prstGeom>
        </p:spPr>
        <p:txBody>
          <a:bodyPr vert="horz" wrap="square" lIns="0" tIns="12700" rIns="0" bIns="0" rtlCol="0">
            <a:spAutoFit/>
          </a:bodyPr>
          <a:lstStyle/>
          <a:p>
            <a:pPr marL="299085" indent="-287020">
              <a:lnSpc>
                <a:spcPct val="100000"/>
              </a:lnSpc>
              <a:spcBef>
                <a:spcPts val="100"/>
              </a:spcBef>
              <a:buFont typeface="Wingdings"/>
              <a:buChar char=""/>
              <a:tabLst>
                <a:tab pos="299085"/>
                <a:tab pos="299720"/>
              </a:tabLst>
            </a:pPr>
            <a:r>
              <a:rPr sz="1200">
                <a:solidFill>
                  <a:srgbClr val="FCB403"/>
                </a:solidFill>
                <a:latin typeface="微软雅黑"/>
                <a:cs typeface="微软雅黑"/>
              </a:rPr>
              <a:t>研究方法：</a:t>
            </a:r>
            <a:r>
              <a:rPr sz="1200">
                <a:solidFill>
                  <a:srgbClr val="778494"/>
                </a:solidFill>
                <a:latin typeface="微软雅黑"/>
                <a:cs typeface="微软雅黑"/>
              </a:rPr>
              <a:t>本报告采用定性与定量相结合的研究方法，主要包括桌面研究、深访、定量调研</a:t>
            </a:r>
            <a:endParaRPr sz="1200">
              <a:latin typeface="微软雅黑"/>
              <a:cs typeface="微软雅黑"/>
            </a:endParaRPr>
          </a:p>
          <a:p>
            <a:pPr>
              <a:lnSpc>
                <a:spcPct val="100000"/>
              </a:lnSpc>
              <a:spcBef>
                <a:spcPts val="20"/>
              </a:spcBef>
              <a:buClr>
                <a:srgbClr val="FCB403"/>
              </a:buClr>
              <a:buFont typeface="Wingdings"/>
              <a:buChar char=""/>
            </a:pPr>
            <a:endParaRPr sz="1550">
              <a:latin typeface="微软雅黑"/>
              <a:cs typeface="微软雅黑"/>
            </a:endParaRPr>
          </a:p>
          <a:p>
            <a:pPr marL="299085" indent="-287020">
              <a:lnSpc>
                <a:spcPct val="100000"/>
              </a:lnSpc>
              <a:buFont typeface="Wingdings"/>
              <a:buChar char=""/>
              <a:tabLst>
                <a:tab pos="299085"/>
                <a:tab pos="299720"/>
              </a:tabLst>
            </a:pPr>
            <a:r>
              <a:rPr sz="1200">
                <a:solidFill>
                  <a:srgbClr val="FCB403"/>
                </a:solidFill>
                <a:latin typeface="微软雅黑"/>
                <a:cs typeface="微软雅黑"/>
              </a:rPr>
              <a:t>数据来源</a:t>
            </a:r>
            <a:r>
              <a:rPr sz="1200">
                <a:solidFill>
                  <a:srgbClr val="778494"/>
                </a:solidFill>
                <a:latin typeface="微软雅黑"/>
                <a:cs typeface="微软雅黑"/>
              </a:rPr>
              <a:t>：除网络公开数据资料外，本报告使用的数据资料主要来自</a:t>
            </a:r>
            <a:r>
              <a:rPr sz="1200" spc="-5">
                <a:solidFill>
                  <a:srgbClr val="778494"/>
                </a:solidFill>
                <a:latin typeface="微软雅黑"/>
                <a:cs typeface="微软雅黑"/>
              </a:rPr>
              <a:t>CTR2023</a:t>
            </a:r>
            <a:r>
              <a:rPr sz="1200">
                <a:solidFill>
                  <a:srgbClr val="778494"/>
                </a:solidFill>
                <a:latin typeface="微软雅黑"/>
                <a:cs typeface="微软雅黑"/>
              </a:rPr>
              <a:t>数字媒体营销趋势研究项目广告主定量调研、</a:t>
            </a:r>
            <a:r>
              <a:rPr sz="1200" spc="-50">
                <a:solidFill>
                  <a:srgbClr val="778494"/>
                </a:solidFill>
                <a:latin typeface="微软雅黑"/>
                <a:cs typeface="微软雅黑"/>
              </a:rPr>
              <a:t> </a:t>
            </a:r>
            <a:r>
              <a:rPr sz="1200" spc="-5">
                <a:solidFill>
                  <a:srgbClr val="778494"/>
                </a:solidFill>
                <a:latin typeface="微软雅黑"/>
                <a:cs typeface="微软雅黑"/>
              </a:rPr>
              <a:t>CTR2023</a:t>
            </a:r>
            <a:r>
              <a:rPr sz="1200">
                <a:solidFill>
                  <a:srgbClr val="778494"/>
                </a:solidFill>
                <a:latin typeface="微软雅黑"/>
                <a:cs typeface="微软雅黑"/>
              </a:rPr>
              <a:t>数字媒体</a:t>
            </a:r>
            <a:endParaRPr sz="1200">
              <a:latin typeface="微软雅黑"/>
              <a:cs typeface="微软雅黑"/>
            </a:endParaRPr>
          </a:p>
          <a:p>
            <a:pPr marL="299085" marR="5080">
              <a:lnSpc>
                <a:spcPct val="300000"/>
              </a:lnSpc>
              <a:spcBef>
                <a:spcPts val="5"/>
              </a:spcBef>
            </a:pPr>
            <a:r>
              <a:rPr sz="1200">
                <a:solidFill>
                  <a:srgbClr val="778494"/>
                </a:solidFill>
                <a:latin typeface="微软雅黑"/>
                <a:cs typeface="微软雅黑"/>
              </a:rPr>
              <a:t>营销趋势研究项目广告主定性深访、</a:t>
            </a:r>
            <a:r>
              <a:rPr sz="1200" spc="-50">
                <a:solidFill>
                  <a:srgbClr val="778494"/>
                </a:solidFill>
                <a:latin typeface="微软雅黑"/>
                <a:cs typeface="微软雅黑"/>
              </a:rPr>
              <a:t> </a:t>
            </a:r>
            <a:r>
              <a:rPr sz="1200">
                <a:solidFill>
                  <a:srgbClr val="778494"/>
                </a:solidFill>
                <a:latin typeface="微软雅黑"/>
                <a:cs typeface="微软雅黑"/>
              </a:rPr>
              <a:t>CTR2023数字媒体营销趋势研究项目用户定量调研、</a:t>
            </a:r>
            <a:r>
              <a:rPr sz="1200" spc="-5">
                <a:solidFill>
                  <a:srgbClr val="778494"/>
                </a:solidFill>
                <a:latin typeface="微软雅黑"/>
                <a:cs typeface="微软雅黑"/>
              </a:rPr>
              <a:t>CTR2023</a:t>
            </a:r>
            <a:r>
              <a:rPr sz="1200">
                <a:solidFill>
                  <a:srgbClr val="778494"/>
                </a:solidFill>
                <a:latin typeface="微软雅黑"/>
                <a:cs typeface="微软雅黑"/>
              </a:rPr>
              <a:t>年广告主营销趋势调查、</a:t>
            </a:r>
            <a:r>
              <a:rPr sz="1200" spc="-5">
                <a:solidFill>
                  <a:srgbClr val="778494"/>
                </a:solidFill>
                <a:latin typeface="微软雅黑"/>
                <a:cs typeface="微软雅黑"/>
              </a:rPr>
              <a:t>CTR-Xinghan（</a:t>
            </a:r>
            <a:r>
              <a:rPr sz="1200">
                <a:solidFill>
                  <a:srgbClr val="778494"/>
                </a:solidFill>
                <a:latin typeface="微软雅黑"/>
                <a:cs typeface="微软雅黑"/>
              </a:rPr>
              <a:t>星 汉）移动用户分析系统</a:t>
            </a:r>
            <a:endParaRPr sz="1200">
              <a:latin typeface="微软雅黑"/>
              <a:cs typeface="微软雅黑"/>
            </a:endParaRPr>
          </a:p>
          <a:p>
            <a:pPr marL="299085" marR="32384" indent="-287020">
              <a:lnSpc>
                <a:spcPct val="300000"/>
              </a:lnSpc>
              <a:buFont typeface="Wingdings"/>
              <a:buChar char=""/>
              <a:tabLst>
                <a:tab pos="299085"/>
                <a:tab pos="299720"/>
              </a:tabLst>
            </a:pPr>
            <a:r>
              <a:rPr sz="1200">
                <a:solidFill>
                  <a:srgbClr val="FCB403"/>
                </a:solidFill>
                <a:latin typeface="微软雅黑"/>
                <a:cs typeface="微软雅黑"/>
              </a:rPr>
              <a:t>研究对象</a:t>
            </a:r>
            <a:r>
              <a:rPr sz="1200">
                <a:solidFill>
                  <a:srgbClr val="778494"/>
                </a:solidFill>
                <a:latin typeface="微软雅黑"/>
                <a:cs typeface="微软雅黑"/>
              </a:rPr>
              <a:t>：</a:t>
            </a:r>
            <a:r>
              <a:rPr sz="1200" spc="-75">
                <a:solidFill>
                  <a:srgbClr val="778494"/>
                </a:solidFill>
                <a:latin typeface="微软雅黑"/>
                <a:cs typeface="微软雅黑"/>
              </a:rPr>
              <a:t> </a:t>
            </a:r>
            <a:r>
              <a:rPr sz="1200" spc="-5">
                <a:solidFill>
                  <a:srgbClr val="778494"/>
                </a:solidFill>
                <a:latin typeface="微软雅黑"/>
                <a:cs typeface="微软雅黑"/>
              </a:rPr>
              <a:t>CTR2023</a:t>
            </a:r>
            <a:r>
              <a:rPr sz="1200">
                <a:solidFill>
                  <a:srgbClr val="778494"/>
                </a:solidFill>
                <a:latin typeface="微软雅黑"/>
                <a:cs typeface="微软雅黑"/>
              </a:rPr>
              <a:t>数字媒体营销趋势研究项目广告主定量调研和广告主定性深访的调研对象为</a:t>
            </a:r>
            <a:r>
              <a:rPr sz="1200" spc="-5">
                <a:solidFill>
                  <a:srgbClr val="778494"/>
                </a:solidFill>
                <a:latin typeface="微软雅黑"/>
                <a:cs typeface="微软雅黑"/>
              </a:rPr>
              <a:t>2023</a:t>
            </a:r>
            <a:r>
              <a:rPr sz="1200">
                <a:solidFill>
                  <a:srgbClr val="778494"/>
                </a:solidFill>
                <a:latin typeface="微软雅黑"/>
                <a:cs typeface="微软雅黑"/>
              </a:rPr>
              <a:t>年所在企业有媒体营销和广告投放行为且 在企业中负责营销或广告投放的中高层管理人员，用户定量调研的调研对象为数字媒体用户</a:t>
            </a:r>
            <a:endParaRPr sz="1200">
              <a:latin typeface="微软雅黑"/>
              <a:cs typeface="微软雅黑"/>
            </a:endParaRPr>
          </a:p>
          <a:p>
            <a:pPr>
              <a:lnSpc>
                <a:spcPct val="100000"/>
              </a:lnSpc>
              <a:spcBef>
                <a:spcPts val="25"/>
              </a:spcBef>
              <a:buClr>
                <a:srgbClr val="FCB403"/>
              </a:buClr>
              <a:buFont typeface="Wingdings"/>
              <a:buChar char=""/>
            </a:pPr>
            <a:endParaRPr sz="1550">
              <a:latin typeface="微软雅黑"/>
              <a:cs typeface="微软雅黑"/>
            </a:endParaRPr>
          </a:p>
          <a:p>
            <a:pPr marL="299085" indent="-287020">
              <a:lnSpc>
                <a:spcPct val="100000"/>
              </a:lnSpc>
              <a:buFont typeface="Wingdings"/>
              <a:buChar char=""/>
              <a:tabLst>
                <a:tab pos="299085"/>
                <a:tab pos="299720"/>
              </a:tabLst>
            </a:pPr>
            <a:r>
              <a:rPr sz="1200">
                <a:solidFill>
                  <a:srgbClr val="FCB403"/>
                </a:solidFill>
                <a:latin typeface="微软雅黑"/>
                <a:cs typeface="微软雅黑"/>
              </a:rPr>
              <a:t>样本量</a:t>
            </a:r>
            <a:r>
              <a:rPr sz="1200">
                <a:solidFill>
                  <a:srgbClr val="778494"/>
                </a:solidFill>
                <a:latin typeface="微软雅黑"/>
                <a:cs typeface="微软雅黑"/>
              </a:rPr>
              <a:t>：</a:t>
            </a:r>
            <a:r>
              <a:rPr sz="1200" spc="-15">
                <a:solidFill>
                  <a:srgbClr val="778494"/>
                </a:solidFill>
                <a:latin typeface="微软雅黑"/>
                <a:cs typeface="微软雅黑"/>
              </a:rPr>
              <a:t> </a:t>
            </a:r>
            <a:r>
              <a:rPr sz="1200" spc="-5">
                <a:solidFill>
                  <a:srgbClr val="778494"/>
                </a:solidFill>
                <a:latin typeface="微软雅黑"/>
                <a:cs typeface="微软雅黑"/>
              </a:rPr>
              <a:t>CTR2023</a:t>
            </a:r>
            <a:r>
              <a:rPr sz="1200">
                <a:solidFill>
                  <a:srgbClr val="778494"/>
                </a:solidFill>
                <a:latin typeface="微软雅黑"/>
                <a:cs typeface="微软雅黑"/>
              </a:rPr>
              <a:t>数字媒体营销趋势研究项目广告主定量调研共</a:t>
            </a:r>
            <a:r>
              <a:rPr sz="1200" spc="-5">
                <a:solidFill>
                  <a:srgbClr val="778494"/>
                </a:solidFill>
                <a:latin typeface="微软雅黑"/>
                <a:cs typeface="微软雅黑"/>
              </a:rPr>
              <a:t>150</a:t>
            </a:r>
            <a:r>
              <a:rPr sz="1200">
                <a:solidFill>
                  <a:srgbClr val="778494"/>
                </a:solidFill>
                <a:latin typeface="微软雅黑"/>
                <a:cs typeface="微软雅黑"/>
              </a:rPr>
              <a:t>样本、</a:t>
            </a:r>
            <a:r>
              <a:rPr sz="1200" spc="-45">
                <a:solidFill>
                  <a:srgbClr val="778494"/>
                </a:solidFill>
                <a:latin typeface="微软雅黑"/>
                <a:cs typeface="微软雅黑"/>
              </a:rPr>
              <a:t> </a:t>
            </a:r>
            <a:r>
              <a:rPr sz="1200">
                <a:solidFill>
                  <a:srgbClr val="778494"/>
                </a:solidFill>
                <a:latin typeface="微软雅黑"/>
                <a:cs typeface="微软雅黑"/>
              </a:rPr>
              <a:t>广告主定性深访共6样本、用户定量调研共2049样本</a:t>
            </a:r>
            <a:endParaRPr sz="1200">
              <a:latin typeface="微软雅黑"/>
              <a:cs typeface="微软雅黑"/>
            </a:endParaRPr>
          </a:p>
        </p:txBody>
      </p:sp>
      <p:sp>
        <p:nvSpPr>
          <p:cNvPr id="5" name="object 5"/>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3</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2551556"/>
            <a:ext cx="6119495" cy="635000"/>
          </a:xfrm>
          <a:prstGeom prst="rect">
            <a:avLst/>
          </a:prstGeom>
        </p:spPr>
        <p:txBody>
          <a:bodyPr vert="horz" wrap="square" lIns="0" tIns="12065" rIns="0" bIns="0" rtlCol="0">
            <a:spAutoFit/>
          </a:bodyPr>
          <a:lstStyle/>
          <a:p>
            <a:pPr marL="12700">
              <a:lnSpc>
                <a:spcPct val="100000"/>
              </a:lnSpc>
              <a:spcBef>
                <a:spcPts val="95"/>
              </a:spcBef>
            </a:pPr>
            <a:r>
              <a:rPr sz="4000" spc="-5">
                <a:solidFill>
                  <a:srgbClr val="FFFFFF"/>
                </a:solidFill>
              </a:rPr>
              <a:t>中国数字媒体营销市场概况</a:t>
            </a:r>
            <a:endParaRPr sz="4000"/>
          </a:p>
        </p:txBody>
      </p:sp>
      <p:sp>
        <p:nvSpPr>
          <p:cNvPr id="3" name="object 3"/>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4</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5530080"/>
            <a:ext cx="12192000" cy="1327917"/>
          </a:xfrm>
          <a:prstGeom prst="rect">
            <a:avLst/>
          </a:prstGeom>
          <a:blipFill>
            <a:blip r:embed="rId2"/>
            <a:stretch>
              <a:fillRect/>
            </a:stretch>
          </a:blipFill>
        </p:spPr>
        <p:txBody>
          <a:bodyPr wrap="square" lIns="0" tIns="0" rIns="0" bIns="0" rtlCol="0"/>
          <a:lstStyle/>
          <a:p/>
        </p:txBody>
      </p:sp>
      <p:sp>
        <p:nvSpPr>
          <p:cNvPr id="3" name="object 3"/>
          <p:cNvSpPr/>
          <p:nvPr/>
        </p:nvSpPr>
        <p:spPr>
          <a:xfrm>
            <a:off x="10919839" y="6163452"/>
            <a:ext cx="566420" cy="567055"/>
          </a:xfrm>
          <a:custGeom>
            <a:rect l="l" t="t" r="r" b="b"/>
            <a:pathLst>
              <a:path w="566420" h="567054">
                <a:moveTo>
                  <a:pt x="538531" y="0"/>
                </a:moveTo>
                <a:lnTo>
                  <a:pt x="193401" y="0"/>
                </a:lnTo>
                <a:lnTo>
                  <a:pt x="176989" y="2263"/>
                </a:lnTo>
                <a:lnTo>
                  <a:pt x="133178" y="30109"/>
                </a:lnTo>
                <a:lnTo>
                  <a:pt x="30110" y="132090"/>
                </a:lnTo>
                <a:lnTo>
                  <a:pt x="24319" y="139012"/>
                </a:lnTo>
                <a:lnTo>
                  <a:pt x="20845" y="143665"/>
                </a:lnTo>
                <a:lnTo>
                  <a:pt x="12702" y="155359"/>
                </a:lnTo>
                <a:lnTo>
                  <a:pt x="6080" y="167709"/>
                </a:lnTo>
                <a:lnTo>
                  <a:pt x="1628" y="180491"/>
                </a:lnTo>
                <a:lnTo>
                  <a:pt x="0" y="193483"/>
                </a:lnTo>
                <a:lnTo>
                  <a:pt x="0" y="537592"/>
                </a:lnTo>
                <a:lnTo>
                  <a:pt x="2243" y="548961"/>
                </a:lnTo>
                <a:lnTo>
                  <a:pt x="8396" y="558157"/>
                </a:lnTo>
                <a:lnTo>
                  <a:pt x="17588" y="564312"/>
                </a:lnTo>
                <a:lnTo>
                  <a:pt x="28952" y="566557"/>
                </a:lnTo>
                <a:lnTo>
                  <a:pt x="372906" y="566557"/>
                </a:lnTo>
                <a:lnTo>
                  <a:pt x="420617" y="547494"/>
                </a:lnTo>
                <a:lnTo>
                  <a:pt x="543143" y="426366"/>
                </a:lnTo>
                <a:lnTo>
                  <a:pt x="564870" y="385560"/>
                </a:lnTo>
                <a:lnTo>
                  <a:pt x="566321" y="371911"/>
                </a:lnTo>
                <a:lnTo>
                  <a:pt x="566321" y="27802"/>
                </a:lnTo>
                <a:lnTo>
                  <a:pt x="564095" y="17107"/>
                </a:lnTo>
                <a:lnTo>
                  <a:pt x="558069" y="8255"/>
                </a:lnTo>
                <a:lnTo>
                  <a:pt x="549221" y="2227"/>
                </a:lnTo>
                <a:lnTo>
                  <a:pt x="538531" y="0"/>
                </a:lnTo>
                <a:close/>
              </a:path>
            </a:pathLst>
          </a:custGeom>
          <a:solidFill>
            <a:srgbClr val="EC6C00"/>
          </a:solidFill>
        </p:spPr>
        <p:txBody>
          <a:bodyPr wrap="square" lIns="0" tIns="0" rIns="0" bIns="0" rtlCol="0"/>
          <a:lstStyle/>
          <a:p/>
        </p:txBody>
      </p:sp>
      <p:sp>
        <p:nvSpPr>
          <p:cNvPr id="4" name="object 4"/>
          <p:cNvSpPr/>
          <p:nvPr/>
        </p:nvSpPr>
        <p:spPr>
          <a:xfrm>
            <a:off x="11387704" y="6411390"/>
            <a:ext cx="98456" cy="167999"/>
          </a:xfrm>
          <a:prstGeom prst="rect">
            <a:avLst/>
          </a:prstGeom>
          <a:blipFill>
            <a:blip r:embed="rId3"/>
            <a:stretch>
              <a:fillRect/>
            </a:stretch>
          </a:blipFill>
        </p:spPr>
        <p:txBody>
          <a:bodyPr wrap="square" lIns="0" tIns="0" rIns="0" bIns="0" rtlCol="0"/>
          <a:lstStyle/>
          <a:p/>
        </p:txBody>
      </p:sp>
      <p:sp>
        <p:nvSpPr>
          <p:cNvPr id="5" name="object 5"/>
          <p:cNvSpPr/>
          <p:nvPr/>
        </p:nvSpPr>
        <p:spPr>
          <a:xfrm>
            <a:off x="11078498" y="6405595"/>
            <a:ext cx="127387" cy="174952"/>
          </a:xfrm>
          <a:prstGeom prst="rect">
            <a:avLst/>
          </a:prstGeom>
          <a:blipFill>
            <a:blip r:embed="rId4"/>
            <a:stretch>
              <a:fillRect/>
            </a:stretch>
          </a:blipFill>
        </p:spPr>
        <p:txBody>
          <a:bodyPr wrap="square" lIns="0" tIns="0" rIns="0" bIns="0" rtlCol="0"/>
          <a:lstStyle/>
          <a:p/>
        </p:txBody>
      </p:sp>
      <p:sp>
        <p:nvSpPr>
          <p:cNvPr id="6" name="object 6"/>
          <p:cNvSpPr/>
          <p:nvPr/>
        </p:nvSpPr>
        <p:spPr>
          <a:xfrm>
            <a:off x="11233684" y="6367364"/>
            <a:ext cx="118139" cy="212025"/>
          </a:xfrm>
          <a:prstGeom prst="rect">
            <a:avLst/>
          </a:prstGeom>
          <a:blipFill>
            <a:blip r:embed="rId5"/>
            <a:stretch>
              <a:fillRect/>
            </a:stretch>
          </a:blipFill>
        </p:spPr>
        <p:txBody>
          <a:bodyPr wrap="square" lIns="0" tIns="0" rIns="0" bIns="0" rtlCol="0"/>
          <a:lstStyle/>
          <a:p/>
        </p:txBody>
      </p:sp>
      <p:sp>
        <p:nvSpPr>
          <p:cNvPr id="7" name="object 7"/>
          <p:cNvSpPr/>
          <p:nvPr/>
        </p:nvSpPr>
        <p:spPr>
          <a:xfrm>
            <a:off x="11539434" y="6163452"/>
            <a:ext cx="85675" cy="85714"/>
          </a:xfrm>
          <a:prstGeom prst="rect">
            <a:avLst/>
          </a:prstGeom>
          <a:blipFill>
            <a:blip r:embed="rId6"/>
            <a:stretch>
              <a:fillRect/>
            </a:stretch>
          </a:blipFill>
        </p:spPr>
        <p:txBody>
          <a:bodyPr wrap="square" lIns="0" tIns="0" rIns="0" bIns="0" rtlCol="0"/>
          <a:lstStyle/>
          <a:p/>
        </p:txBody>
      </p:sp>
      <p:sp>
        <p:nvSpPr>
          <p:cNvPr id="8" name="object 8"/>
          <p:cNvSpPr/>
          <p:nvPr/>
        </p:nvSpPr>
        <p:spPr>
          <a:xfrm>
            <a:off x="300227" y="6219444"/>
            <a:ext cx="1077468" cy="350520"/>
          </a:xfrm>
          <a:prstGeom prst="rect">
            <a:avLst/>
          </a:prstGeom>
          <a:blipFill>
            <a:blip r:embed="rId7"/>
            <a:stretch>
              <a:fillRect/>
            </a:stretch>
          </a:blipFill>
        </p:spPr>
        <p:txBody>
          <a:bodyPr wrap="square" lIns="0" tIns="0" rIns="0" bIns="0" rtlCol="0"/>
          <a:lstStyle/>
          <a:p/>
        </p:txBody>
      </p:sp>
      <p:sp>
        <p:nvSpPr>
          <p:cNvPr id="9" name="object 9"/>
          <p:cNvSpPr/>
          <p:nvPr/>
        </p:nvSpPr>
        <p:spPr>
          <a:xfrm>
            <a:off x="275843" y="6201155"/>
            <a:ext cx="1104900" cy="382905"/>
          </a:xfrm>
          <a:custGeom>
            <a:rect l="l" t="t" r="r" b="b"/>
            <a:pathLst>
              <a:path w="1104900" h="382904">
                <a:moveTo>
                  <a:pt x="0" y="382524"/>
                </a:moveTo>
                <a:lnTo>
                  <a:pt x="1104900" y="382524"/>
                </a:lnTo>
                <a:lnTo>
                  <a:pt x="1104900" y="0"/>
                </a:lnTo>
                <a:lnTo>
                  <a:pt x="0" y="0"/>
                </a:lnTo>
                <a:lnTo>
                  <a:pt x="0" y="382524"/>
                </a:lnTo>
                <a:close/>
              </a:path>
            </a:pathLst>
          </a:custGeom>
          <a:ln w="3175">
            <a:solidFill>
              <a:srgbClr val="D9D9D9"/>
            </a:solidFill>
          </a:ln>
        </p:spPr>
        <p:txBody>
          <a:bodyPr wrap="square" lIns="0" tIns="0" rIns="0" bIns="0" rtlCol="0"/>
          <a:lstStyle/>
          <a:p/>
        </p:txBody>
      </p:sp>
      <p:sp>
        <p:nvSpPr>
          <p:cNvPr id="10" name="object 10"/>
          <p:cNvSpPr txBox="1">
            <a:spLocks noGrp="1"/>
          </p:cNvSpPr>
          <p:nvPr>
            <p:ph type="title"/>
          </p:nvPr>
        </p:nvSpPr>
        <p:spPr>
          <a:xfrm>
            <a:off x="699008" y="535940"/>
            <a:ext cx="10783570" cy="452120"/>
          </a:xfrm>
          <a:prstGeom prst="rect">
            <a:avLst/>
          </a:prstGeom>
        </p:spPr>
        <p:txBody>
          <a:bodyPr vert="horz" wrap="square" lIns="0" tIns="12065" rIns="0" bIns="0" rtlCol="0">
            <a:spAutoFit/>
          </a:bodyPr>
          <a:lstStyle/>
          <a:p>
            <a:pPr marL="12700">
              <a:lnSpc>
                <a:spcPct val="100000"/>
              </a:lnSpc>
              <a:spcBef>
                <a:spcPts val="95"/>
              </a:spcBef>
              <a:tabLst>
                <a:tab pos="262255"/>
                <a:tab pos="10770235"/>
              </a:tabLst>
            </a:pPr>
            <a:r>
              <a:rPr b="0" u="sng" spc="-5">
                <a:uFill>
                  <a:solidFill>
                    <a:srgbClr val="707070"/>
                  </a:solidFill>
                </a:uFill>
                <a:latin typeface="Times New Roman"/>
                <a:cs typeface="Times New Roman"/>
              </a:rPr>
              <a:t> 	</a:t>
            </a:r>
            <a:r>
              <a:rPr u="sng" spc="-5">
                <a:uFill>
                  <a:solidFill>
                    <a:srgbClr val="707070"/>
                  </a:solidFill>
                </a:uFill>
              </a:rPr>
              <a:t>中国整体经济发展回暖	</a:t>
            </a:r>
          </a:p>
        </p:txBody>
      </p:sp>
      <p:sp>
        <p:nvSpPr>
          <p:cNvPr id="11" name="object 11"/>
          <p:cNvSpPr/>
          <p:nvPr/>
        </p:nvSpPr>
        <p:spPr>
          <a:xfrm>
            <a:off x="1098803" y="3678935"/>
            <a:ext cx="273050" cy="50800"/>
          </a:xfrm>
          <a:custGeom>
            <a:rect l="l" t="t" r="r" b="b"/>
            <a:pathLst>
              <a:path w="273050" h="50800">
                <a:moveTo>
                  <a:pt x="0" y="50291"/>
                </a:moveTo>
                <a:lnTo>
                  <a:pt x="272796" y="50291"/>
                </a:lnTo>
                <a:lnTo>
                  <a:pt x="272796" y="0"/>
                </a:lnTo>
                <a:lnTo>
                  <a:pt x="0" y="0"/>
                </a:lnTo>
                <a:lnTo>
                  <a:pt x="0" y="50291"/>
                </a:lnTo>
                <a:close/>
              </a:path>
            </a:pathLst>
          </a:custGeom>
          <a:solidFill>
            <a:srgbClr val="FF6300"/>
          </a:solidFill>
        </p:spPr>
        <p:txBody>
          <a:bodyPr wrap="square" lIns="0" tIns="0" rIns="0" bIns="0" rtlCol="0"/>
          <a:lstStyle/>
          <a:p/>
        </p:txBody>
      </p:sp>
      <p:sp>
        <p:nvSpPr>
          <p:cNvPr id="12" name="object 12"/>
          <p:cNvSpPr/>
          <p:nvPr/>
        </p:nvSpPr>
        <p:spPr>
          <a:xfrm>
            <a:off x="1098803" y="3913632"/>
            <a:ext cx="273050" cy="1751330"/>
          </a:xfrm>
          <a:custGeom>
            <a:rect l="l" t="t" r="r" b="b"/>
            <a:pathLst>
              <a:path w="273050" h="1751329">
                <a:moveTo>
                  <a:pt x="0" y="1751076"/>
                </a:moveTo>
                <a:lnTo>
                  <a:pt x="272796" y="1751076"/>
                </a:lnTo>
                <a:lnTo>
                  <a:pt x="272796" y="0"/>
                </a:lnTo>
                <a:lnTo>
                  <a:pt x="0" y="0"/>
                </a:lnTo>
                <a:lnTo>
                  <a:pt x="0" y="1751076"/>
                </a:lnTo>
                <a:close/>
              </a:path>
            </a:pathLst>
          </a:custGeom>
          <a:solidFill>
            <a:srgbClr val="FF6300"/>
          </a:solidFill>
        </p:spPr>
        <p:txBody>
          <a:bodyPr wrap="square" lIns="0" tIns="0" rIns="0" bIns="0" rtlCol="0"/>
          <a:lstStyle/>
          <a:p/>
        </p:txBody>
      </p:sp>
      <p:sp>
        <p:nvSpPr>
          <p:cNvPr id="13" name="object 13"/>
          <p:cNvSpPr/>
          <p:nvPr/>
        </p:nvSpPr>
        <p:spPr>
          <a:xfrm>
            <a:off x="1970532" y="3515867"/>
            <a:ext cx="273050" cy="2051685"/>
          </a:xfrm>
          <a:custGeom>
            <a:rect l="l" t="t" r="r" b="b"/>
            <a:pathLst>
              <a:path w="273050" h="2051685">
                <a:moveTo>
                  <a:pt x="0" y="2051304"/>
                </a:moveTo>
                <a:lnTo>
                  <a:pt x="272795" y="2051304"/>
                </a:lnTo>
                <a:lnTo>
                  <a:pt x="272795" y="0"/>
                </a:lnTo>
                <a:lnTo>
                  <a:pt x="0" y="0"/>
                </a:lnTo>
                <a:lnTo>
                  <a:pt x="0" y="2051304"/>
                </a:lnTo>
                <a:close/>
              </a:path>
            </a:pathLst>
          </a:custGeom>
          <a:solidFill>
            <a:srgbClr val="FF6300"/>
          </a:solidFill>
        </p:spPr>
        <p:txBody>
          <a:bodyPr wrap="square" lIns="0" tIns="0" rIns="0" bIns="0" rtlCol="0"/>
          <a:lstStyle/>
          <a:p/>
        </p:txBody>
      </p:sp>
      <p:sp>
        <p:nvSpPr>
          <p:cNvPr id="14" name="object 14"/>
          <p:cNvSpPr/>
          <p:nvPr/>
        </p:nvSpPr>
        <p:spPr>
          <a:xfrm>
            <a:off x="2840735" y="3403091"/>
            <a:ext cx="274320" cy="701040"/>
          </a:xfrm>
          <a:custGeom>
            <a:rect l="l" t="t" r="r" b="b"/>
            <a:pathLst>
              <a:path w="274319" h="701039">
                <a:moveTo>
                  <a:pt x="0" y="701040"/>
                </a:moveTo>
                <a:lnTo>
                  <a:pt x="274319" y="701040"/>
                </a:lnTo>
                <a:lnTo>
                  <a:pt x="274319" y="0"/>
                </a:lnTo>
                <a:lnTo>
                  <a:pt x="0" y="0"/>
                </a:lnTo>
                <a:lnTo>
                  <a:pt x="0" y="701040"/>
                </a:lnTo>
                <a:close/>
              </a:path>
            </a:pathLst>
          </a:custGeom>
          <a:solidFill>
            <a:srgbClr val="FF6300"/>
          </a:solidFill>
        </p:spPr>
        <p:txBody>
          <a:bodyPr wrap="square" lIns="0" tIns="0" rIns="0" bIns="0" rtlCol="0"/>
          <a:lstStyle/>
          <a:p/>
        </p:txBody>
      </p:sp>
      <p:sp>
        <p:nvSpPr>
          <p:cNvPr id="15" name="object 15"/>
          <p:cNvSpPr/>
          <p:nvPr/>
        </p:nvSpPr>
        <p:spPr>
          <a:xfrm>
            <a:off x="2840735" y="4288535"/>
            <a:ext cx="274320" cy="1376680"/>
          </a:xfrm>
          <a:custGeom>
            <a:rect l="l" t="t" r="r" b="b"/>
            <a:pathLst>
              <a:path w="274319" h="1376679">
                <a:moveTo>
                  <a:pt x="0" y="1376172"/>
                </a:moveTo>
                <a:lnTo>
                  <a:pt x="274319" y="1376172"/>
                </a:lnTo>
                <a:lnTo>
                  <a:pt x="274319" y="0"/>
                </a:lnTo>
                <a:lnTo>
                  <a:pt x="0" y="0"/>
                </a:lnTo>
                <a:lnTo>
                  <a:pt x="0" y="1376172"/>
                </a:lnTo>
                <a:close/>
              </a:path>
            </a:pathLst>
          </a:custGeom>
          <a:solidFill>
            <a:srgbClr val="FF6300"/>
          </a:solidFill>
        </p:spPr>
        <p:txBody>
          <a:bodyPr wrap="square" lIns="0" tIns="0" rIns="0" bIns="0" rtlCol="0"/>
          <a:lstStyle/>
          <a:p/>
        </p:txBody>
      </p:sp>
      <p:sp>
        <p:nvSpPr>
          <p:cNvPr id="16" name="object 16"/>
          <p:cNvSpPr/>
          <p:nvPr/>
        </p:nvSpPr>
        <p:spPr>
          <a:xfrm>
            <a:off x="3712464" y="3211067"/>
            <a:ext cx="273050" cy="1312545"/>
          </a:xfrm>
          <a:custGeom>
            <a:rect l="l" t="t" r="r" b="b"/>
            <a:pathLst>
              <a:path w="273050" h="1312545">
                <a:moveTo>
                  <a:pt x="0" y="1312164"/>
                </a:moveTo>
                <a:lnTo>
                  <a:pt x="272796" y="1312164"/>
                </a:lnTo>
                <a:lnTo>
                  <a:pt x="272796" y="0"/>
                </a:lnTo>
                <a:lnTo>
                  <a:pt x="0" y="0"/>
                </a:lnTo>
                <a:lnTo>
                  <a:pt x="0" y="1312164"/>
                </a:lnTo>
                <a:close/>
              </a:path>
            </a:pathLst>
          </a:custGeom>
          <a:solidFill>
            <a:srgbClr val="FF6300"/>
          </a:solidFill>
        </p:spPr>
        <p:txBody>
          <a:bodyPr wrap="square" lIns="0" tIns="0" rIns="0" bIns="0" rtlCol="0"/>
          <a:lstStyle/>
          <a:p/>
        </p:txBody>
      </p:sp>
      <p:sp>
        <p:nvSpPr>
          <p:cNvPr id="17" name="object 17"/>
          <p:cNvSpPr/>
          <p:nvPr/>
        </p:nvSpPr>
        <p:spPr>
          <a:xfrm>
            <a:off x="3712464" y="4706111"/>
            <a:ext cx="273050" cy="958850"/>
          </a:xfrm>
          <a:custGeom>
            <a:rect l="l" t="t" r="r" b="b"/>
            <a:pathLst>
              <a:path w="273050" h="958850">
                <a:moveTo>
                  <a:pt x="0" y="958596"/>
                </a:moveTo>
                <a:lnTo>
                  <a:pt x="272796" y="958596"/>
                </a:lnTo>
                <a:lnTo>
                  <a:pt x="272796" y="0"/>
                </a:lnTo>
                <a:lnTo>
                  <a:pt x="0" y="0"/>
                </a:lnTo>
                <a:lnTo>
                  <a:pt x="0" y="958596"/>
                </a:lnTo>
                <a:close/>
              </a:path>
            </a:pathLst>
          </a:custGeom>
          <a:solidFill>
            <a:srgbClr val="FF6300"/>
          </a:solidFill>
        </p:spPr>
        <p:txBody>
          <a:bodyPr wrap="square" lIns="0" tIns="0" rIns="0" bIns="0" rtlCol="0"/>
          <a:lstStyle/>
          <a:p/>
        </p:txBody>
      </p:sp>
      <p:sp>
        <p:nvSpPr>
          <p:cNvPr id="18" name="object 18"/>
          <p:cNvSpPr/>
          <p:nvPr/>
        </p:nvSpPr>
        <p:spPr>
          <a:xfrm>
            <a:off x="4584191" y="3581400"/>
            <a:ext cx="273050" cy="273050"/>
          </a:xfrm>
          <a:custGeom>
            <a:rect l="l" t="t" r="r" b="b"/>
            <a:pathLst>
              <a:path w="273050" h="273050">
                <a:moveTo>
                  <a:pt x="0" y="272795"/>
                </a:moveTo>
                <a:lnTo>
                  <a:pt x="272796" y="272795"/>
                </a:lnTo>
                <a:lnTo>
                  <a:pt x="272796" y="0"/>
                </a:lnTo>
                <a:lnTo>
                  <a:pt x="0" y="0"/>
                </a:lnTo>
                <a:lnTo>
                  <a:pt x="0" y="272795"/>
                </a:lnTo>
                <a:close/>
              </a:path>
            </a:pathLst>
          </a:custGeom>
          <a:solidFill>
            <a:srgbClr val="FF6300"/>
          </a:solidFill>
        </p:spPr>
        <p:txBody>
          <a:bodyPr wrap="square" lIns="0" tIns="0" rIns="0" bIns="0" rtlCol="0"/>
          <a:lstStyle/>
          <a:p/>
        </p:txBody>
      </p:sp>
      <p:sp>
        <p:nvSpPr>
          <p:cNvPr id="19" name="object 19"/>
          <p:cNvSpPr/>
          <p:nvPr/>
        </p:nvSpPr>
        <p:spPr>
          <a:xfrm>
            <a:off x="4584191" y="4038600"/>
            <a:ext cx="273050" cy="1626235"/>
          </a:xfrm>
          <a:custGeom>
            <a:rect l="l" t="t" r="r" b="b"/>
            <a:pathLst>
              <a:path w="273050" h="1626235">
                <a:moveTo>
                  <a:pt x="0" y="1626108"/>
                </a:moveTo>
                <a:lnTo>
                  <a:pt x="272796" y="1626108"/>
                </a:lnTo>
                <a:lnTo>
                  <a:pt x="272796" y="0"/>
                </a:lnTo>
                <a:lnTo>
                  <a:pt x="0" y="0"/>
                </a:lnTo>
                <a:lnTo>
                  <a:pt x="0" y="1626108"/>
                </a:lnTo>
                <a:close/>
              </a:path>
            </a:pathLst>
          </a:custGeom>
          <a:solidFill>
            <a:srgbClr val="FF6300"/>
          </a:solidFill>
        </p:spPr>
        <p:txBody>
          <a:bodyPr wrap="square" lIns="0" tIns="0" rIns="0" bIns="0" rtlCol="0"/>
          <a:lstStyle/>
          <a:p/>
        </p:txBody>
      </p:sp>
      <p:sp>
        <p:nvSpPr>
          <p:cNvPr id="20" name="object 20"/>
          <p:cNvSpPr/>
          <p:nvPr/>
        </p:nvSpPr>
        <p:spPr>
          <a:xfrm>
            <a:off x="5455920" y="3412235"/>
            <a:ext cx="273050" cy="2252980"/>
          </a:xfrm>
          <a:custGeom>
            <a:rect l="l" t="t" r="r" b="b"/>
            <a:pathLst>
              <a:path w="273050" h="2252979">
                <a:moveTo>
                  <a:pt x="272795" y="0"/>
                </a:moveTo>
                <a:lnTo>
                  <a:pt x="0" y="0"/>
                </a:lnTo>
                <a:lnTo>
                  <a:pt x="0" y="2252472"/>
                </a:lnTo>
                <a:lnTo>
                  <a:pt x="272795" y="2252472"/>
                </a:lnTo>
                <a:lnTo>
                  <a:pt x="272795" y="0"/>
                </a:lnTo>
                <a:close/>
              </a:path>
            </a:pathLst>
          </a:custGeom>
          <a:solidFill>
            <a:srgbClr val="FF6300"/>
          </a:solidFill>
        </p:spPr>
        <p:txBody>
          <a:bodyPr wrap="square" lIns="0" tIns="0" rIns="0" bIns="0" rtlCol="0"/>
          <a:lstStyle/>
          <a:p/>
        </p:txBody>
      </p:sp>
      <p:sp>
        <p:nvSpPr>
          <p:cNvPr id="21" name="object 21"/>
          <p:cNvSpPr/>
          <p:nvPr/>
        </p:nvSpPr>
        <p:spPr>
          <a:xfrm>
            <a:off x="6326123" y="3325367"/>
            <a:ext cx="274320" cy="361315"/>
          </a:xfrm>
          <a:custGeom>
            <a:rect l="l" t="t" r="r" b="b"/>
            <a:pathLst>
              <a:path w="274320" h="361314">
                <a:moveTo>
                  <a:pt x="0" y="361188"/>
                </a:moveTo>
                <a:lnTo>
                  <a:pt x="274320" y="361188"/>
                </a:lnTo>
                <a:lnTo>
                  <a:pt x="274320" y="0"/>
                </a:lnTo>
                <a:lnTo>
                  <a:pt x="0" y="0"/>
                </a:lnTo>
                <a:lnTo>
                  <a:pt x="0" y="361188"/>
                </a:lnTo>
                <a:close/>
              </a:path>
            </a:pathLst>
          </a:custGeom>
          <a:solidFill>
            <a:srgbClr val="FF6300"/>
          </a:solidFill>
        </p:spPr>
        <p:txBody>
          <a:bodyPr wrap="square" lIns="0" tIns="0" rIns="0" bIns="0" rtlCol="0"/>
          <a:lstStyle/>
          <a:p/>
        </p:txBody>
      </p:sp>
      <p:sp>
        <p:nvSpPr>
          <p:cNvPr id="22" name="object 22"/>
          <p:cNvSpPr/>
          <p:nvPr/>
        </p:nvSpPr>
        <p:spPr>
          <a:xfrm>
            <a:off x="6326123" y="3870959"/>
            <a:ext cx="274320" cy="1793875"/>
          </a:xfrm>
          <a:custGeom>
            <a:rect l="l" t="t" r="r" b="b"/>
            <a:pathLst>
              <a:path w="274320" h="1793875">
                <a:moveTo>
                  <a:pt x="0" y="1793748"/>
                </a:moveTo>
                <a:lnTo>
                  <a:pt x="274320" y="1793748"/>
                </a:lnTo>
                <a:lnTo>
                  <a:pt x="274320" y="0"/>
                </a:lnTo>
                <a:lnTo>
                  <a:pt x="0" y="0"/>
                </a:lnTo>
                <a:lnTo>
                  <a:pt x="0" y="1793748"/>
                </a:lnTo>
                <a:close/>
              </a:path>
            </a:pathLst>
          </a:custGeom>
          <a:solidFill>
            <a:srgbClr val="FF6300"/>
          </a:solidFill>
        </p:spPr>
        <p:txBody>
          <a:bodyPr wrap="square" lIns="0" tIns="0" rIns="0" bIns="0" rtlCol="0"/>
          <a:lstStyle/>
          <a:p/>
        </p:txBody>
      </p:sp>
      <p:sp>
        <p:nvSpPr>
          <p:cNvPr id="23" name="object 23"/>
          <p:cNvSpPr/>
          <p:nvPr/>
        </p:nvSpPr>
        <p:spPr>
          <a:xfrm>
            <a:off x="2289048" y="5664708"/>
            <a:ext cx="4610100" cy="0"/>
          </a:xfrm>
          <a:custGeom>
            <a:rect l="l" t="t" r="r" b="b"/>
            <a:pathLst>
              <a:path w="4610100">
                <a:moveTo>
                  <a:pt x="0" y="0"/>
                </a:moveTo>
                <a:lnTo>
                  <a:pt x="4610100" y="0"/>
                </a:lnTo>
              </a:path>
            </a:pathLst>
          </a:custGeom>
          <a:ln w="9143">
            <a:solidFill>
              <a:srgbClr val="D9D9D9"/>
            </a:solidFill>
          </a:ln>
        </p:spPr>
        <p:txBody>
          <a:bodyPr wrap="square" lIns="0" tIns="0" rIns="0" bIns="0" rtlCol="0"/>
          <a:lstStyle/>
          <a:p/>
        </p:txBody>
      </p:sp>
      <p:sp>
        <p:nvSpPr>
          <p:cNvPr id="24" name="object 24"/>
          <p:cNvSpPr/>
          <p:nvPr/>
        </p:nvSpPr>
        <p:spPr>
          <a:xfrm>
            <a:off x="800100" y="5664708"/>
            <a:ext cx="1123315" cy="0"/>
          </a:xfrm>
          <a:custGeom>
            <a:rect l="l" t="t" r="r" b="b"/>
            <a:pathLst>
              <a:path w="1123314">
                <a:moveTo>
                  <a:pt x="0" y="0"/>
                </a:moveTo>
                <a:lnTo>
                  <a:pt x="1123188" y="0"/>
                </a:lnTo>
              </a:path>
            </a:pathLst>
          </a:custGeom>
          <a:ln w="9143">
            <a:solidFill>
              <a:srgbClr val="D9D9D9"/>
            </a:solidFill>
          </a:ln>
        </p:spPr>
        <p:txBody>
          <a:bodyPr wrap="square" lIns="0" tIns="0" rIns="0" bIns="0" rtlCol="0"/>
          <a:lstStyle/>
          <a:p/>
        </p:txBody>
      </p:sp>
      <p:sp>
        <p:nvSpPr>
          <p:cNvPr id="25" name="object 25"/>
          <p:cNvSpPr/>
          <p:nvPr/>
        </p:nvSpPr>
        <p:spPr>
          <a:xfrm>
            <a:off x="1235202" y="3031998"/>
            <a:ext cx="5227320" cy="2464435"/>
          </a:xfrm>
          <a:custGeom>
            <a:rect l="l" t="t" r="r" b="b"/>
            <a:pathLst>
              <a:path w="5227320" h="2464435">
                <a:moveTo>
                  <a:pt x="0" y="626363"/>
                </a:moveTo>
                <a:lnTo>
                  <a:pt x="871728" y="2464308"/>
                </a:lnTo>
                <a:lnTo>
                  <a:pt x="1741931" y="1002791"/>
                </a:lnTo>
                <a:lnTo>
                  <a:pt x="2613660" y="1420368"/>
                </a:lnTo>
                <a:lnTo>
                  <a:pt x="3485388" y="752856"/>
                </a:lnTo>
                <a:lnTo>
                  <a:pt x="4357116" y="0"/>
                </a:lnTo>
                <a:lnTo>
                  <a:pt x="5227320" y="585215"/>
                </a:lnTo>
              </a:path>
            </a:pathLst>
          </a:custGeom>
          <a:ln w="28956">
            <a:solidFill>
              <a:srgbClr val="ABCE5A"/>
            </a:solidFill>
          </a:ln>
        </p:spPr>
        <p:txBody>
          <a:bodyPr wrap="square" lIns="0" tIns="0" rIns="0" bIns="0" rtlCol="0"/>
          <a:lstStyle/>
          <a:p/>
        </p:txBody>
      </p:sp>
      <p:sp>
        <p:nvSpPr>
          <p:cNvPr id="26" name="object 26"/>
          <p:cNvSpPr txBox="1"/>
          <p:nvPr/>
        </p:nvSpPr>
        <p:spPr>
          <a:xfrm>
            <a:off x="959611" y="3456813"/>
            <a:ext cx="55118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271509.2</a:t>
            </a:r>
            <a:endParaRPr sz="1000">
              <a:latin typeface="Arial"/>
              <a:cs typeface="Arial"/>
            </a:endParaRPr>
          </a:p>
        </p:txBody>
      </p:sp>
      <p:sp>
        <p:nvSpPr>
          <p:cNvPr id="27" name="object 27"/>
          <p:cNvSpPr txBox="1"/>
          <p:nvPr/>
        </p:nvSpPr>
        <p:spPr>
          <a:xfrm>
            <a:off x="1831085" y="3292855"/>
            <a:ext cx="55118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293919.5</a:t>
            </a:r>
            <a:endParaRPr sz="1000">
              <a:latin typeface="Arial"/>
              <a:cs typeface="Arial"/>
            </a:endParaRPr>
          </a:p>
        </p:txBody>
      </p:sp>
      <p:sp>
        <p:nvSpPr>
          <p:cNvPr id="28" name="object 28"/>
          <p:cNvSpPr txBox="1"/>
          <p:nvPr/>
        </p:nvSpPr>
        <p:spPr>
          <a:xfrm>
            <a:off x="2702432" y="3180714"/>
            <a:ext cx="55118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309270.6</a:t>
            </a:r>
            <a:endParaRPr sz="1000">
              <a:latin typeface="Arial"/>
              <a:cs typeface="Arial"/>
            </a:endParaRPr>
          </a:p>
        </p:txBody>
      </p:sp>
      <p:sp>
        <p:nvSpPr>
          <p:cNvPr id="29" name="object 29"/>
          <p:cNvSpPr txBox="1"/>
          <p:nvPr/>
        </p:nvSpPr>
        <p:spPr>
          <a:xfrm>
            <a:off x="3573907" y="2988691"/>
            <a:ext cx="55118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335507.9</a:t>
            </a:r>
            <a:endParaRPr sz="1000">
              <a:latin typeface="Arial"/>
              <a:cs typeface="Arial"/>
            </a:endParaRPr>
          </a:p>
        </p:txBody>
      </p:sp>
      <p:sp>
        <p:nvSpPr>
          <p:cNvPr id="30" name="object 30"/>
          <p:cNvSpPr txBox="1"/>
          <p:nvPr/>
        </p:nvSpPr>
        <p:spPr>
          <a:xfrm>
            <a:off x="4445253" y="3358134"/>
            <a:ext cx="55118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284996.6</a:t>
            </a:r>
            <a:endParaRPr sz="1000">
              <a:latin typeface="Arial"/>
              <a:cs typeface="Arial"/>
            </a:endParaRPr>
          </a:p>
        </p:txBody>
      </p:sp>
      <p:sp>
        <p:nvSpPr>
          <p:cNvPr id="31" name="object 31"/>
          <p:cNvSpPr txBox="1"/>
          <p:nvPr/>
        </p:nvSpPr>
        <p:spPr>
          <a:xfrm>
            <a:off x="5316728" y="3189477"/>
            <a:ext cx="55118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308037.6</a:t>
            </a:r>
            <a:endParaRPr sz="1000">
              <a:latin typeface="Arial"/>
              <a:cs typeface="Arial"/>
            </a:endParaRPr>
          </a:p>
        </p:txBody>
      </p:sp>
      <p:sp>
        <p:nvSpPr>
          <p:cNvPr id="32" name="object 32"/>
          <p:cNvSpPr txBox="1"/>
          <p:nvPr/>
        </p:nvSpPr>
        <p:spPr>
          <a:xfrm>
            <a:off x="6188202" y="3102355"/>
            <a:ext cx="55118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319992.3</a:t>
            </a:r>
            <a:endParaRPr sz="1000">
              <a:latin typeface="Arial"/>
              <a:cs typeface="Arial"/>
            </a:endParaRPr>
          </a:p>
        </p:txBody>
      </p:sp>
      <p:sp>
        <p:nvSpPr>
          <p:cNvPr id="33" name="object 33"/>
          <p:cNvSpPr/>
          <p:nvPr/>
        </p:nvSpPr>
        <p:spPr>
          <a:xfrm>
            <a:off x="1053083" y="3729228"/>
            <a:ext cx="364490" cy="184785"/>
          </a:xfrm>
          <a:custGeom>
            <a:rect l="l" t="t" r="r" b="b"/>
            <a:pathLst>
              <a:path w="364490" h="184785">
                <a:moveTo>
                  <a:pt x="0" y="184404"/>
                </a:moveTo>
                <a:lnTo>
                  <a:pt x="364235" y="184404"/>
                </a:lnTo>
                <a:lnTo>
                  <a:pt x="364235" y="0"/>
                </a:lnTo>
                <a:lnTo>
                  <a:pt x="0" y="0"/>
                </a:lnTo>
                <a:lnTo>
                  <a:pt x="0" y="184404"/>
                </a:lnTo>
                <a:close/>
              </a:path>
            </a:pathLst>
          </a:custGeom>
          <a:solidFill>
            <a:srgbClr val="ABCE5A"/>
          </a:solidFill>
        </p:spPr>
        <p:txBody>
          <a:bodyPr wrap="square" lIns="0" tIns="0" rIns="0" bIns="0" rtlCol="0"/>
          <a:lstStyle/>
          <a:p/>
        </p:txBody>
      </p:sp>
      <p:sp>
        <p:nvSpPr>
          <p:cNvPr id="34" name="object 34"/>
          <p:cNvSpPr txBox="1"/>
          <p:nvPr/>
        </p:nvSpPr>
        <p:spPr>
          <a:xfrm>
            <a:off x="1075944" y="3707891"/>
            <a:ext cx="318770" cy="205740"/>
          </a:xfrm>
          <a:prstGeom prst="rect">
            <a:avLst/>
          </a:prstGeom>
        </p:spPr>
        <p:txBody>
          <a:bodyPr vert="horz" wrap="square" lIns="0" tIns="33019" rIns="0" bIns="0" rtlCol="0">
            <a:spAutoFit/>
          </a:bodyPr>
          <a:lstStyle/>
          <a:p>
            <a:pPr marL="15240">
              <a:lnSpc>
                <a:spcPct val="100000"/>
              </a:lnSpc>
              <a:spcBef>
                <a:spcPts val="259"/>
              </a:spcBef>
            </a:pPr>
            <a:r>
              <a:rPr sz="1000" spc="-10">
                <a:solidFill>
                  <a:srgbClr val="404040"/>
                </a:solidFill>
                <a:latin typeface="Arial"/>
                <a:cs typeface="Arial"/>
              </a:rPr>
              <a:t>4.8%</a:t>
            </a:r>
            <a:endParaRPr sz="1000">
              <a:latin typeface="Arial"/>
              <a:cs typeface="Arial"/>
            </a:endParaRPr>
          </a:p>
        </p:txBody>
      </p:sp>
      <p:sp>
        <p:nvSpPr>
          <p:cNvPr id="35" name="object 35"/>
          <p:cNvSpPr txBox="1"/>
          <p:nvPr/>
        </p:nvSpPr>
        <p:spPr>
          <a:xfrm>
            <a:off x="1923288" y="5567171"/>
            <a:ext cx="365760" cy="184785"/>
          </a:xfrm>
          <a:prstGeom prst="rect">
            <a:avLst/>
          </a:prstGeom>
          <a:solidFill>
            <a:srgbClr val="ABCE5A"/>
          </a:solidFill>
        </p:spPr>
        <p:txBody>
          <a:bodyPr vert="horz" wrap="square" lIns="0" tIns="12065" rIns="0" bIns="0" rtlCol="0">
            <a:spAutoFit/>
          </a:bodyPr>
          <a:lstStyle/>
          <a:p>
            <a:pPr marL="38735">
              <a:lnSpc>
                <a:spcPct val="100000"/>
              </a:lnSpc>
              <a:spcBef>
                <a:spcPts val="95"/>
              </a:spcBef>
            </a:pPr>
            <a:r>
              <a:rPr sz="1000" spc="-10">
                <a:solidFill>
                  <a:srgbClr val="404040"/>
                </a:solidFill>
                <a:latin typeface="Arial"/>
                <a:cs typeface="Arial"/>
              </a:rPr>
              <a:t>0.4%</a:t>
            </a:r>
            <a:endParaRPr sz="1000">
              <a:latin typeface="Arial"/>
              <a:cs typeface="Arial"/>
            </a:endParaRPr>
          </a:p>
        </p:txBody>
      </p:sp>
      <p:sp>
        <p:nvSpPr>
          <p:cNvPr id="36" name="object 36"/>
          <p:cNvSpPr txBox="1"/>
          <p:nvPr/>
        </p:nvSpPr>
        <p:spPr>
          <a:xfrm>
            <a:off x="2817876" y="4104132"/>
            <a:ext cx="320040" cy="184785"/>
          </a:xfrm>
          <a:prstGeom prst="rect">
            <a:avLst/>
          </a:prstGeom>
          <a:solidFill>
            <a:srgbClr val="ABCE5A"/>
          </a:solidFill>
        </p:spPr>
        <p:txBody>
          <a:bodyPr vert="horz" wrap="square" lIns="0" tIns="12065" rIns="0" bIns="0" rtlCol="0">
            <a:spAutoFit/>
          </a:bodyPr>
          <a:lstStyle/>
          <a:p>
            <a:pPr marL="15875">
              <a:lnSpc>
                <a:spcPct val="100000"/>
              </a:lnSpc>
              <a:spcBef>
                <a:spcPts val="95"/>
              </a:spcBef>
            </a:pPr>
            <a:r>
              <a:rPr sz="1000" spc="-10">
                <a:solidFill>
                  <a:srgbClr val="404040"/>
                </a:solidFill>
                <a:latin typeface="Arial"/>
                <a:cs typeface="Arial"/>
              </a:rPr>
              <a:t>3.9%</a:t>
            </a:r>
            <a:endParaRPr sz="1000">
              <a:latin typeface="Arial"/>
              <a:cs typeface="Arial"/>
            </a:endParaRPr>
          </a:p>
        </p:txBody>
      </p:sp>
      <p:sp>
        <p:nvSpPr>
          <p:cNvPr id="37" name="object 37"/>
          <p:cNvSpPr txBox="1"/>
          <p:nvPr/>
        </p:nvSpPr>
        <p:spPr>
          <a:xfrm>
            <a:off x="3689603" y="4523232"/>
            <a:ext cx="319405" cy="182880"/>
          </a:xfrm>
          <a:prstGeom prst="rect">
            <a:avLst/>
          </a:prstGeom>
          <a:solidFill>
            <a:srgbClr val="ABCE5A"/>
          </a:solidFill>
        </p:spPr>
        <p:txBody>
          <a:bodyPr vert="horz" wrap="square" lIns="0" tIns="11430" rIns="0" bIns="0" rtlCol="0">
            <a:spAutoFit/>
          </a:bodyPr>
          <a:lstStyle/>
          <a:p>
            <a:pPr marL="15875">
              <a:lnSpc>
                <a:spcPct val="100000"/>
              </a:lnSpc>
              <a:spcBef>
                <a:spcPts val="90"/>
              </a:spcBef>
            </a:pPr>
            <a:r>
              <a:rPr sz="1000" spc="-10">
                <a:solidFill>
                  <a:srgbClr val="404040"/>
                </a:solidFill>
                <a:latin typeface="Arial"/>
                <a:cs typeface="Arial"/>
              </a:rPr>
              <a:t>2.9%</a:t>
            </a:r>
            <a:endParaRPr sz="1000">
              <a:latin typeface="Arial"/>
              <a:cs typeface="Arial"/>
            </a:endParaRPr>
          </a:p>
        </p:txBody>
      </p:sp>
      <p:sp>
        <p:nvSpPr>
          <p:cNvPr id="38" name="object 38"/>
          <p:cNvSpPr txBox="1"/>
          <p:nvPr/>
        </p:nvSpPr>
        <p:spPr>
          <a:xfrm>
            <a:off x="4560570" y="3862578"/>
            <a:ext cx="319405" cy="176530"/>
          </a:xfrm>
          <a:prstGeom prst="rect">
            <a:avLst/>
          </a:prstGeom>
          <a:solidFill>
            <a:srgbClr val="ABCE5A"/>
          </a:solidFill>
        </p:spPr>
        <p:txBody>
          <a:bodyPr vert="horz" wrap="square" lIns="0" tIns="3175" rIns="0" bIns="0" rtlCol="0">
            <a:spAutoFit/>
          </a:bodyPr>
          <a:lstStyle/>
          <a:p>
            <a:pPr marL="15875">
              <a:lnSpc>
                <a:spcPct val="100000"/>
              </a:lnSpc>
              <a:spcBef>
                <a:spcPts val="25"/>
              </a:spcBef>
            </a:pPr>
            <a:r>
              <a:rPr sz="1000" spc="-10">
                <a:solidFill>
                  <a:srgbClr val="404040"/>
                </a:solidFill>
                <a:latin typeface="Arial"/>
                <a:cs typeface="Arial"/>
              </a:rPr>
              <a:t>4.5%</a:t>
            </a:r>
            <a:endParaRPr sz="1000">
              <a:latin typeface="Arial"/>
              <a:cs typeface="Arial"/>
            </a:endParaRPr>
          </a:p>
        </p:txBody>
      </p:sp>
      <p:sp>
        <p:nvSpPr>
          <p:cNvPr id="39" name="object 39"/>
          <p:cNvSpPr txBox="1"/>
          <p:nvPr/>
        </p:nvSpPr>
        <p:spPr>
          <a:xfrm>
            <a:off x="5408676" y="2778251"/>
            <a:ext cx="365760" cy="184785"/>
          </a:xfrm>
          <a:prstGeom prst="rect">
            <a:avLst/>
          </a:prstGeom>
          <a:solidFill>
            <a:srgbClr val="ABCE5A"/>
          </a:solidFill>
        </p:spPr>
        <p:txBody>
          <a:bodyPr vert="horz" wrap="square" lIns="0" tIns="12065" rIns="0" bIns="0" rtlCol="0">
            <a:spAutoFit/>
          </a:bodyPr>
          <a:lstStyle/>
          <a:p>
            <a:pPr marL="39370">
              <a:lnSpc>
                <a:spcPct val="100000"/>
              </a:lnSpc>
              <a:spcBef>
                <a:spcPts val="95"/>
              </a:spcBef>
            </a:pPr>
            <a:r>
              <a:rPr sz="1000" spc="-10">
                <a:solidFill>
                  <a:srgbClr val="404040"/>
                </a:solidFill>
                <a:latin typeface="Arial"/>
                <a:cs typeface="Arial"/>
              </a:rPr>
              <a:t>6.3%</a:t>
            </a:r>
            <a:endParaRPr sz="1000">
              <a:latin typeface="Arial"/>
              <a:cs typeface="Arial"/>
            </a:endParaRPr>
          </a:p>
        </p:txBody>
      </p:sp>
      <p:sp>
        <p:nvSpPr>
          <p:cNvPr id="40" name="object 40"/>
          <p:cNvSpPr/>
          <p:nvPr/>
        </p:nvSpPr>
        <p:spPr>
          <a:xfrm>
            <a:off x="6280403" y="3686555"/>
            <a:ext cx="365760" cy="184785"/>
          </a:xfrm>
          <a:custGeom>
            <a:rect l="l" t="t" r="r" b="b"/>
            <a:pathLst>
              <a:path w="365759" h="184785">
                <a:moveTo>
                  <a:pt x="0" y="184404"/>
                </a:moveTo>
                <a:lnTo>
                  <a:pt x="365759" y="184404"/>
                </a:lnTo>
                <a:lnTo>
                  <a:pt x="365759" y="0"/>
                </a:lnTo>
                <a:lnTo>
                  <a:pt x="0" y="0"/>
                </a:lnTo>
                <a:lnTo>
                  <a:pt x="0" y="184404"/>
                </a:lnTo>
                <a:close/>
              </a:path>
            </a:pathLst>
          </a:custGeom>
          <a:solidFill>
            <a:srgbClr val="ABCE5A"/>
          </a:solidFill>
        </p:spPr>
        <p:txBody>
          <a:bodyPr wrap="square" lIns="0" tIns="0" rIns="0" bIns="0" rtlCol="0"/>
          <a:lstStyle/>
          <a:p/>
        </p:txBody>
      </p:sp>
      <p:sp>
        <p:nvSpPr>
          <p:cNvPr id="41" name="object 41"/>
          <p:cNvSpPr txBox="1"/>
          <p:nvPr/>
        </p:nvSpPr>
        <p:spPr>
          <a:xfrm>
            <a:off x="6303264" y="3707891"/>
            <a:ext cx="320040" cy="154940"/>
          </a:xfrm>
          <a:prstGeom prst="rect">
            <a:avLst/>
          </a:prstGeom>
        </p:spPr>
        <p:txBody>
          <a:bodyPr vert="horz" wrap="square" lIns="0" tIns="0" rIns="0" bIns="0" rtlCol="0">
            <a:spAutoFit/>
          </a:bodyPr>
          <a:lstStyle/>
          <a:p>
            <a:pPr marL="16510">
              <a:lnSpc>
                <a:spcPts val="1130"/>
              </a:lnSpc>
            </a:pPr>
            <a:r>
              <a:rPr sz="1000" spc="-10">
                <a:solidFill>
                  <a:srgbClr val="404040"/>
                </a:solidFill>
                <a:latin typeface="Arial"/>
                <a:cs typeface="Arial"/>
              </a:rPr>
              <a:t>4</a:t>
            </a:r>
            <a:r>
              <a:rPr sz="1000" spc="-5">
                <a:solidFill>
                  <a:srgbClr val="404040"/>
                </a:solidFill>
                <a:latin typeface="Arial"/>
                <a:cs typeface="Arial"/>
              </a:rPr>
              <a:t>.</a:t>
            </a:r>
            <a:r>
              <a:rPr sz="1000" spc="-10">
                <a:solidFill>
                  <a:srgbClr val="404040"/>
                </a:solidFill>
                <a:latin typeface="Arial"/>
                <a:cs typeface="Arial"/>
              </a:rPr>
              <a:t>9</a:t>
            </a:r>
            <a:r>
              <a:rPr sz="1000" spc="-5">
                <a:solidFill>
                  <a:srgbClr val="404040"/>
                </a:solidFill>
                <a:latin typeface="Arial"/>
                <a:cs typeface="Arial"/>
              </a:rPr>
              <a:t>%</a:t>
            </a:r>
            <a:endParaRPr sz="1000">
              <a:latin typeface="Arial"/>
              <a:cs typeface="Arial"/>
            </a:endParaRPr>
          </a:p>
        </p:txBody>
      </p:sp>
      <p:sp>
        <p:nvSpPr>
          <p:cNvPr id="42" name="object 42"/>
          <p:cNvSpPr txBox="1"/>
          <p:nvPr/>
        </p:nvSpPr>
        <p:spPr>
          <a:xfrm>
            <a:off x="873963" y="5782462"/>
            <a:ext cx="72326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85858"/>
                </a:solidFill>
                <a:latin typeface="Arial"/>
                <a:cs typeface="Arial"/>
              </a:rPr>
              <a:t>2022</a:t>
            </a:r>
            <a:r>
              <a:rPr sz="1200">
                <a:solidFill>
                  <a:srgbClr val="585858"/>
                </a:solidFill>
                <a:latin typeface="微软雅黑"/>
                <a:cs typeface="微软雅黑"/>
              </a:rPr>
              <a:t>年</a:t>
            </a:r>
            <a:r>
              <a:rPr sz="1200">
                <a:solidFill>
                  <a:srgbClr val="585858"/>
                </a:solidFill>
                <a:latin typeface="Arial"/>
                <a:cs typeface="Arial"/>
              </a:rPr>
              <a:t>Q1</a:t>
            </a:r>
            <a:endParaRPr sz="1200">
              <a:latin typeface="Arial"/>
              <a:cs typeface="Arial"/>
            </a:endParaRPr>
          </a:p>
        </p:txBody>
      </p:sp>
      <p:sp>
        <p:nvSpPr>
          <p:cNvPr id="43" name="object 43"/>
          <p:cNvSpPr txBox="1"/>
          <p:nvPr/>
        </p:nvSpPr>
        <p:spPr>
          <a:xfrm>
            <a:off x="1745360" y="5782462"/>
            <a:ext cx="72326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85858"/>
                </a:solidFill>
                <a:latin typeface="Arial"/>
                <a:cs typeface="Arial"/>
              </a:rPr>
              <a:t>2022</a:t>
            </a:r>
            <a:r>
              <a:rPr sz="1200">
                <a:solidFill>
                  <a:srgbClr val="585858"/>
                </a:solidFill>
                <a:latin typeface="微软雅黑"/>
                <a:cs typeface="微软雅黑"/>
              </a:rPr>
              <a:t>年</a:t>
            </a:r>
            <a:r>
              <a:rPr sz="1200">
                <a:solidFill>
                  <a:srgbClr val="585858"/>
                </a:solidFill>
                <a:latin typeface="Arial"/>
                <a:cs typeface="Arial"/>
              </a:rPr>
              <a:t>Q2</a:t>
            </a:r>
            <a:endParaRPr sz="1200">
              <a:latin typeface="Arial"/>
              <a:cs typeface="Arial"/>
            </a:endParaRPr>
          </a:p>
        </p:txBody>
      </p:sp>
      <p:sp>
        <p:nvSpPr>
          <p:cNvPr id="44" name="object 44"/>
          <p:cNvSpPr txBox="1"/>
          <p:nvPr/>
        </p:nvSpPr>
        <p:spPr>
          <a:xfrm>
            <a:off x="2616835" y="5782462"/>
            <a:ext cx="72326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85858"/>
                </a:solidFill>
                <a:latin typeface="Arial"/>
                <a:cs typeface="Arial"/>
              </a:rPr>
              <a:t>2022</a:t>
            </a:r>
            <a:r>
              <a:rPr sz="1200">
                <a:solidFill>
                  <a:srgbClr val="585858"/>
                </a:solidFill>
                <a:latin typeface="微软雅黑"/>
                <a:cs typeface="微软雅黑"/>
              </a:rPr>
              <a:t>年</a:t>
            </a:r>
            <a:r>
              <a:rPr sz="1200">
                <a:solidFill>
                  <a:srgbClr val="585858"/>
                </a:solidFill>
                <a:latin typeface="Arial"/>
                <a:cs typeface="Arial"/>
              </a:rPr>
              <a:t>Q3</a:t>
            </a:r>
            <a:endParaRPr sz="1200">
              <a:latin typeface="Arial"/>
              <a:cs typeface="Arial"/>
            </a:endParaRPr>
          </a:p>
        </p:txBody>
      </p:sp>
      <p:sp>
        <p:nvSpPr>
          <p:cNvPr id="45" name="object 45"/>
          <p:cNvSpPr txBox="1"/>
          <p:nvPr/>
        </p:nvSpPr>
        <p:spPr>
          <a:xfrm>
            <a:off x="3488182" y="5782462"/>
            <a:ext cx="72326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85858"/>
                </a:solidFill>
                <a:latin typeface="Arial"/>
                <a:cs typeface="Arial"/>
              </a:rPr>
              <a:t>2022</a:t>
            </a:r>
            <a:r>
              <a:rPr sz="1200">
                <a:solidFill>
                  <a:srgbClr val="585858"/>
                </a:solidFill>
                <a:latin typeface="微软雅黑"/>
                <a:cs typeface="微软雅黑"/>
              </a:rPr>
              <a:t>年</a:t>
            </a:r>
            <a:r>
              <a:rPr sz="1200">
                <a:solidFill>
                  <a:srgbClr val="585858"/>
                </a:solidFill>
                <a:latin typeface="Arial"/>
                <a:cs typeface="Arial"/>
              </a:rPr>
              <a:t>Q4</a:t>
            </a:r>
            <a:endParaRPr sz="1200">
              <a:latin typeface="Arial"/>
              <a:cs typeface="Arial"/>
            </a:endParaRPr>
          </a:p>
        </p:txBody>
      </p:sp>
      <p:sp>
        <p:nvSpPr>
          <p:cNvPr id="46" name="object 46"/>
          <p:cNvSpPr txBox="1"/>
          <p:nvPr/>
        </p:nvSpPr>
        <p:spPr>
          <a:xfrm>
            <a:off x="4359655" y="5782462"/>
            <a:ext cx="72326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85858"/>
                </a:solidFill>
                <a:latin typeface="Arial"/>
                <a:cs typeface="Arial"/>
              </a:rPr>
              <a:t>2023</a:t>
            </a:r>
            <a:r>
              <a:rPr sz="1200">
                <a:solidFill>
                  <a:srgbClr val="585858"/>
                </a:solidFill>
                <a:latin typeface="微软雅黑"/>
                <a:cs typeface="微软雅黑"/>
              </a:rPr>
              <a:t>年</a:t>
            </a:r>
            <a:r>
              <a:rPr sz="1200">
                <a:solidFill>
                  <a:srgbClr val="585858"/>
                </a:solidFill>
                <a:latin typeface="Arial"/>
                <a:cs typeface="Arial"/>
              </a:rPr>
              <a:t>Q1</a:t>
            </a:r>
            <a:endParaRPr sz="1200">
              <a:latin typeface="Arial"/>
              <a:cs typeface="Arial"/>
            </a:endParaRPr>
          </a:p>
        </p:txBody>
      </p:sp>
      <p:sp>
        <p:nvSpPr>
          <p:cNvPr id="47" name="object 47"/>
          <p:cNvSpPr txBox="1"/>
          <p:nvPr/>
        </p:nvSpPr>
        <p:spPr>
          <a:xfrm>
            <a:off x="5231129" y="5782462"/>
            <a:ext cx="72326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85858"/>
                </a:solidFill>
                <a:latin typeface="Arial"/>
                <a:cs typeface="Arial"/>
              </a:rPr>
              <a:t>2023</a:t>
            </a:r>
            <a:r>
              <a:rPr sz="1200">
                <a:solidFill>
                  <a:srgbClr val="585858"/>
                </a:solidFill>
                <a:latin typeface="微软雅黑"/>
                <a:cs typeface="微软雅黑"/>
              </a:rPr>
              <a:t>年</a:t>
            </a:r>
            <a:r>
              <a:rPr sz="1200">
                <a:solidFill>
                  <a:srgbClr val="585858"/>
                </a:solidFill>
                <a:latin typeface="Arial"/>
                <a:cs typeface="Arial"/>
              </a:rPr>
              <a:t>Q2</a:t>
            </a:r>
            <a:endParaRPr sz="1200">
              <a:latin typeface="Arial"/>
              <a:cs typeface="Arial"/>
            </a:endParaRPr>
          </a:p>
        </p:txBody>
      </p:sp>
      <p:sp>
        <p:nvSpPr>
          <p:cNvPr id="48" name="object 48"/>
          <p:cNvSpPr txBox="1"/>
          <p:nvPr/>
        </p:nvSpPr>
        <p:spPr>
          <a:xfrm>
            <a:off x="6102477" y="5782462"/>
            <a:ext cx="72326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585858"/>
                </a:solidFill>
                <a:latin typeface="Arial"/>
                <a:cs typeface="Arial"/>
              </a:rPr>
              <a:t>2023</a:t>
            </a:r>
            <a:r>
              <a:rPr sz="1200">
                <a:solidFill>
                  <a:srgbClr val="585858"/>
                </a:solidFill>
                <a:latin typeface="微软雅黑"/>
                <a:cs typeface="微软雅黑"/>
              </a:rPr>
              <a:t>年</a:t>
            </a:r>
            <a:r>
              <a:rPr sz="1200">
                <a:solidFill>
                  <a:srgbClr val="585858"/>
                </a:solidFill>
                <a:latin typeface="Arial"/>
                <a:cs typeface="Arial"/>
              </a:rPr>
              <a:t>Q3</a:t>
            </a:r>
            <a:endParaRPr sz="1200">
              <a:latin typeface="Arial"/>
              <a:cs typeface="Arial"/>
            </a:endParaRPr>
          </a:p>
        </p:txBody>
      </p:sp>
      <p:sp>
        <p:nvSpPr>
          <p:cNvPr id="49" name="object 49"/>
          <p:cNvSpPr/>
          <p:nvPr/>
        </p:nvSpPr>
        <p:spPr>
          <a:xfrm>
            <a:off x="2415539" y="2478023"/>
            <a:ext cx="243840" cy="0"/>
          </a:xfrm>
          <a:custGeom>
            <a:rect l="l" t="t" r="r" b="b"/>
            <a:pathLst>
              <a:path w="243839">
                <a:moveTo>
                  <a:pt x="0" y="0"/>
                </a:moveTo>
                <a:lnTo>
                  <a:pt x="243839" y="0"/>
                </a:lnTo>
              </a:path>
            </a:pathLst>
          </a:custGeom>
          <a:ln w="76200">
            <a:solidFill>
              <a:srgbClr val="FF6300"/>
            </a:solidFill>
          </a:ln>
        </p:spPr>
        <p:txBody>
          <a:bodyPr wrap="square" lIns="0" tIns="0" rIns="0" bIns="0" rtlCol="0"/>
          <a:lstStyle/>
          <a:p/>
        </p:txBody>
      </p:sp>
      <p:sp>
        <p:nvSpPr>
          <p:cNvPr id="50" name="object 50"/>
          <p:cNvSpPr/>
          <p:nvPr/>
        </p:nvSpPr>
        <p:spPr>
          <a:xfrm>
            <a:off x="4298441" y="2478785"/>
            <a:ext cx="243840" cy="0"/>
          </a:xfrm>
          <a:custGeom>
            <a:rect l="l" t="t" r="r" b="b"/>
            <a:pathLst>
              <a:path w="243839">
                <a:moveTo>
                  <a:pt x="0" y="0"/>
                </a:moveTo>
                <a:lnTo>
                  <a:pt x="243840" y="0"/>
                </a:lnTo>
              </a:path>
            </a:pathLst>
          </a:custGeom>
          <a:ln w="28956">
            <a:solidFill>
              <a:srgbClr val="ABCE5A"/>
            </a:solidFill>
          </a:ln>
        </p:spPr>
        <p:txBody>
          <a:bodyPr wrap="square" lIns="0" tIns="0" rIns="0" bIns="0" rtlCol="0"/>
          <a:lstStyle/>
          <a:p/>
        </p:txBody>
      </p:sp>
      <p:sp>
        <p:nvSpPr>
          <p:cNvPr id="51" name="object 51"/>
          <p:cNvSpPr txBox="1"/>
          <p:nvPr/>
        </p:nvSpPr>
        <p:spPr>
          <a:xfrm>
            <a:off x="738631" y="1046962"/>
            <a:ext cx="10586720" cy="1530985"/>
          </a:xfrm>
          <a:prstGeom prst="rect">
            <a:avLst/>
          </a:prstGeom>
        </p:spPr>
        <p:txBody>
          <a:bodyPr vert="horz" wrap="square" lIns="0" tIns="12065" rIns="0" bIns="0" rtlCol="0">
            <a:spAutoFit/>
          </a:bodyPr>
          <a:lstStyle/>
          <a:p>
            <a:pPr marL="299085" marR="5080" indent="-287020">
              <a:lnSpc>
                <a:spcPct val="150200"/>
              </a:lnSpc>
              <a:spcBef>
                <a:spcPts val="95"/>
              </a:spcBef>
              <a:buFont typeface="Arial"/>
              <a:buChar char="•"/>
              <a:tabLst>
                <a:tab pos="299085"/>
                <a:tab pos="299720"/>
              </a:tabLst>
            </a:pPr>
            <a:r>
              <a:rPr sz="1400">
                <a:latin typeface="微软雅黑"/>
                <a:cs typeface="微软雅黑"/>
              </a:rPr>
              <a:t>国家统计局数据显示</a:t>
            </a:r>
            <a:r>
              <a:rPr sz="1400" spc="-5">
                <a:latin typeface="微软雅黑"/>
                <a:cs typeface="微软雅黑"/>
              </a:rPr>
              <a:t>，</a:t>
            </a:r>
            <a:r>
              <a:rPr sz="1400" spc="-5">
                <a:latin typeface="Arial"/>
                <a:cs typeface="Arial"/>
              </a:rPr>
              <a:t>2023</a:t>
            </a:r>
            <a:r>
              <a:rPr sz="1400">
                <a:latin typeface="微软雅黑"/>
                <a:cs typeface="微软雅黑"/>
              </a:rPr>
              <a:t>年</a:t>
            </a:r>
            <a:r>
              <a:rPr sz="1400" spc="-15">
                <a:latin typeface="微软雅黑"/>
                <a:cs typeface="微软雅黑"/>
              </a:rPr>
              <a:t>第</a:t>
            </a:r>
            <a:r>
              <a:rPr sz="1400">
                <a:latin typeface="微软雅黑"/>
                <a:cs typeface="微软雅黑"/>
              </a:rPr>
              <a:t>三季</a:t>
            </a:r>
            <a:r>
              <a:rPr sz="1400" spc="-15">
                <a:latin typeface="微软雅黑"/>
                <a:cs typeface="微软雅黑"/>
              </a:rPr>
              <a:t>度</a:t>
            </a:r>
            <a:r>
              <a:rPr sz="1400">
                <a:latin typeface="微软雅黑"/>
                <a:cs typeface="微软雅黑"/>
              </a:rPr>
              <a:t>国内</a:t>
            </a:r>
            <a:r>
              <a:rPr sz="1400" spc="-15">
                <a:latin typeface="微软雅黑"/>
                <a:cs typeface="微软雅黑"/>
              </a:rPr>
              <a:t>生</a:t>
            </a:r>
            <a:r>
              <a:rPr sz="1400">
                <a:latin typeface="微软雅黑"/>
                <a:cs typeface="微软雅黑"/>
              </a:rPr>
              <a:t>产总</a:t>
            </a:r>
            <a:r>
              <a:rPr sz="1400" spc="-10">
                <a:latin typeface="微软雅黑"/>
                <a:cs typeface="微软雅黑"/>
              </a:rPr>
              <a:t>值</a:t>
            </a:r>
            <a:r>
              <a:rPr sz="1400" spc="-5">
                <a:latin typeface="Arial"/>
                <a:cs typeface="Arial"/>
              </a:rPr>
              <a:t>319992.3</a:t>
            </a:r>
            <a:r>
              <a:rPr sz="1400" spc="-15">
                <a:latin typeface="微软雅黑"/>
                <a:cs typeface="微软雅黑"/>
              </a:rPr>
              <a:t>亿</a:t>
            </a:r>
            <a:r>
              <a:rPr sz="1400">
                <a:latin typeface="微软雅黑"/>
                <a:cs typeface="微软雅黑"/>
              </a:rPr>
              <a:t>元，</a:t>
            </a:r>
            <a:r>
              <a:rPr sz="1400" spc="-15">
                <a:latin typeface="微软雅黑"/>
                <a:cs typeface="微软雅黑"/>
              </a:rPr>
              <a:t>按</a:t>
            </a:r>
            <a:r>
              <a:rPr sz="1400">
                <a:latin typeface="微软雅黑"/>
                <a:cs typeface="微软雅黑"/>
              </a:rPr>
              <a:t>不变</a:t>
            </a:r>
            <a:r>
              <a:rPr sz="1400" spc="-15">
                <a:latin typeface="微软雅黑"/>
                <a:cs typeface="微软雅黑"/>
              </a:rPr>
              <a:t>价</a:t>
            </a:r>
            <a:r>
              <a:rPr sz="1400">
                <a:latin typeface="微软雅黑"/>
                <a:cs typeface="微软雅黑"/>
              </a:rPr>
              <a:t>格计</a:t>
            </a:r>
            <a:r>
              <a:rPr sz="1400" spc="-15">
                <a:latin typeface="微软雅黑"/>
                <a:cs typeface="微软雅黑"/>
              </a:rPr>
              <a:t>算</a:t>
            </a:r>
            <a:r>
              <a:rPr sz="1400">
                <a:latin typeface="微软雅黑"/>
                <a:cs typeface="微软雅黑"/>
              </a:rPr>
              <a:t>，同</a:t>
            </a:r>
            <a:r>
              <a:rPr sz="1400" spc="-15">
                <a:latin typeface="微软雅黑"/>
                <a:cs typeface="微软雅黑"/>
              </a:rPr>
              <a:t>比</a:t>
            </a:r>
            <a:r>
              <a:rPr sz="1400">
                <a:latin typeface="微软雅黑"/>
                <a:cs typeface="微软雅黑"/>
              </a:rPr>
              <a:t>增长</a:t>
            </a:r>
            <a:r>
              <a:rPr sz="1400" spc="-5">
                <a:latin typeface="微软雅黑"/>
                <a:cs typeface="微软雅黑"/>
              </a:rPr>
              <a:t>了</a:t>
            </a:r>
            <a:r>
              <a:rPr sz="1400" spc="-5">
                <a:latin typeface="Arial"/>
                <a:cs typeface="Arial"/>
              </a:rPr>
              <a:t>4.9</a:t>
            </a:r>
            <a:r>
              <a:rPr sz="1400">
                <a:latin typeface="微软雅黑"/>
                <a:cs typeface="微软雅黑"/>
              </a:rPr>
              <a:t>个</a:t>
            </a:r>
            <a:r>
              <a:rPr sz="1400" spc="-15">
                <a:latin typeface="微软雅黑"/>
                <a:cs typeface="微软雅黑"/>
              </a:rPr>
              <a:t>百</a:t>
            </a:r>
            <a:r>
              <a:rPr sz="1400">
                <a:latin typeface="微软雅黑"/>
                <a:cs typeface="微软雅黑"/>
              </a:rPr>
              <a:t>分点</a:t>
            </a:r>
            <a:r>
              <a:rPr sz="1400" spc="-15">
                <a:latin typeface="微软雅黑"/>
                <a:cs typeface="微软雅黑"/>
              </a:rPr>
              <a:t>，</a:t>
            </a:r>
            <a:r>
              <a:rPr sz="1400">
                <a:latin typeface="微软雅黑"/>
                <a:cs typeface="微软雅黑"/>
              </a:rPr>
              <a:t>国内</a:t>
            </a:r>
            <a:r>
              <a:rPr sz="1400" spc="-15">
                <a:latin typeface="微软雅黑"/>
                <a:cs typeface="微软雅黑"/>
              </a:rPr>
              <a:t>生</a:t>
            </a:r>
            <a:r>
              <a:rPr sz="1400">
                <a:latin typeface="微软雅黑"/>
                <a:cs typeface="微软雅黑"/>
              </a:rPr>
              <a:t>产和</a:t>
            </a:r>
            <a:r>
              <a:rPr sz="1400" spc="-15">
                <a:latin typeface="微软雅黑"/>
                <a:cs typeface="微软雅黑"/>
              </a:rPr>
              <a:t>消</a:t>
            </a:r>
            <a:r>
              <a:rPr sz="1400">
                <a:latin typeface="微软雅黑"/>
                <a:cs typeface="微软雅黑"/>
              </a:rPr>
              <a:t>费活 动有所增加，整体经济</a:t>
            </a:r>
            <a:r>
              <a:rPr sz="1400" spc="-15">
                <a:latin typeface="微软雅黑"/>
                <a:cs typeface="微软雅黑"/>
              </a:rPr>
              <a:t>发</a:t>
            </a:r>
            <a:r>
              <a:rPr sz="1400">
                <a:latin typeface="微软雅黑"/>
                <a:cs typeface="微软雅黑"/>
              </a:rPr>
              <a:t>展回</a:t>
            </a:r>
            <a:r>
              <a:rPr sz="1400" spc="-15">
                <a:latin typeface="微软雅黑"/>
                <a:cs typeface="微软雅黑"/>
              </a:rPr>
              <a:t>暖</a:t>
            </a:r>
            <a:r>
              <a:rPr sz="1400">
                <a:latin typeface="微软雅黑"/>
                <a:cs typeface="微软雅黑"/>
              </a:rPr>
              <a:t>。</a:t>
            </a:r>
            <a:endParaRPr sz="1400">
              <a:latin typeface="微软雅黑"/>
              <a:cs typeface="微软雅黑"/>
            </a:endParaRPr>
          </a:p>
          <a:p>
            <a:pPr>
              <a:lnSpc>
                <a:spcPct val="100000"/>
              </a:lnSpc>
              <a:spcBef>
                <a:spcPts val="75"/>
              </a:spcBef>
            </a:pPr>
            <a:endParaRPr sz="1250">
              <a:latin typeface="微软雅黑"/>
              <a:cs typeface="微软雅黑"/>
            </a:endParaRPr>
          </a:p>
          <a:p>
            <a:pPr marL="2040889">
              <a:lnSpc>
                <a:spcPct val="100000"/>
              </a:lnSpc>
            </a:pPr>
            <a:r>
              <a:rPr sz="1400">
                <a:solidFill>
                  <a:srgbClr val="585858"/>
                </a:solidFill>
                <a:latin typeface="微软雅黑"/>
                <a:cs typeface="微软雅黑"/>
              </a:rPr>
              <a:t>国内生产总值及同比增</a:t>
            </a:r>
            <a:r>
              <a:rPr sz="1400" spc="-15">
                <a:solidFill>
                  <a:srgbClr val="585858"/>
                </a:solidFill>
                <a:latin typeface="微软雅黑"/>
                <a:cs typeface="微软雅黑"/>
              </a:rPr>
              <a:t>长</a:t>
            </a:r>
            <a:r>
              <a:rPr sz="1400" spc="5">
                <a:solidFill>
                  <a:srgbClr val="585858"/>
                </a:solidFill>
                <a:latin typeface="微软雅黑"/>
                <a:cs typeface="微软雅黑"/>
              </a:rPr>
              <a:t>率</a:t>
            </a:r>
            <a:endParaRPr sz="1400">
              <a:latin typeface="微软雅黑"/>
              <a:cs typeface="微软雅黑"/>
            </a:endParaRPr>
          </a:p>
          <a:p>
            <a:pPr marL="1946275">
              <a:lnSpc>
                <a:spcPct val="100000"/>
              </a:lnSpc>
              <a:spcBef>
                <a:spcPts val="1310"/>
              </a:spcBef>
              <a:tabLst>
                <a:tab pos="3829050"/>
              </a:tabLst>
            </a:pPr>
            <a:r>
              <a:rPr sz="1200">
                <a:solidFill>
                  <a:srgbClr val="585858"/>
                </a:solidFill>
                <a:latin typeface="Arial"/>
                <a:cs typeface="Arial"/>
              </a:rPr>
              <a:t>GDP</a:t>
            </a:r>
            <a:r>
              <a:rPr sz="1200">
                <a:solidFill>
                  <a:srgbClr val="585858"/>
                </a:solidFill>
                <a:latin typeface="微软雅黑"/>
                <a:cs typeface="微软雅黑"/>
              </a:rPr>
              <a:t>绝对额（亿元）	同比增长率</a:t>
            </a:r>
            <a:endParaRPr sz="1200">
              <a:latin typeface="微软雅黑"/>
              <a:cs typeface="微软雅黑"/>
            </a:endParaRPr>
          </a:p>
        </p:txBody>
      </p:sp>
      <p:sp>
        <p:nvSpPr>
          <p:cNvPr id="52" name="object 52"/>
          <p:cNvSpPr/>
          <p:nvPr/>
        </p:nvSpPr>
        <p:spPr>
          <a:xfrm>
            <a:off x="7404780" y="2288845"/>
            <a:ext cx="4361596" cy="1595143"/>
          </a:xfrm>
          <a:prstGeom prst="rect">
            <a:avLst/>
          </a:prstGeom>
          <a:blipFill>
            <a:blip r:embed="rId8"/>
            <a:stretch>
              <a:fillRect/>
            </a:stretch>
          </a:blipFill>
        </p:spPr>
        <p:txBody>
          <a:bodyPr wrap="square" lIns="0" tIns="0" rIns="0" bIns="0" rtlCol="0"/>
          <a:lstStyle/>
          <a:p/>
        </p:txBody>
      </p:sp>
      <p:sp>
        <p:nvSpPr>
          <p:cNvPr id="53" name="object 53"/>
          <p:cNvSpPr/>
          <p:nvPr/>
        </p:nvSpPr>
        <p:spPr>
          <a:xfrm>
            <a:off x="7470647" y="2481072"/>
            <a:ext cx="3992879" cy="1226820"/>
          </a:xfrm>
          <a:custGeom>
            <a:rect l="l" t="t" r="r" b="b"/>
            <a:pathLst>
              <a:path w="3992879" h="1226820">
                <a:moveTo>
                  <a:pt x="3379470" y="0"/>
                </a:moveTo>
                <a:lnTo>
                  <a:pt x="613409" y="0"/>
                </a:lnTo>
                <a:lnTo>
                  <a:pt x="565464" y="1845"/>
                </a:lnTo>
                <a:lnTo>
                  <a:pt x="518530" y="7289"/>
                </a:lnTo>
                <a:lnTo>
                  <a:pt x="472742" y="16197"/>
                </a:lnTo>
                <a:lnTo>
                  <a:pt x="428237" y="28432"/>
                </a:lnTo>
                <a:lnTo>
                  <a:pt x="385151" y="43857"/>
                </a:lnTo>
                <a:lnTo>
                  <a:pt x="343622" y="62337"/>
                </a:lnTo>
                <a:lnTo>
                  <a:pt x="303783" y="83735"/>
                </a:lnTo>
                <a:lnTo>
                  <a:pt x="265774" y="107915"/>
                </a:lnTo>
                <a:lnTo>
                  <a:pt x="229728" y="134740"/>
                </a:lnTo>
                <a:lnTo>
                  <a:pt x="195783" y="164075"/>
                </a:lnTo>
                <a:lnTo>
                  <a:pt x="164075" y="195783"/>
                </a:lnTo>
                <a:lnTo>
                  <a:pt x="134740" y="229728"/>
                </a:lnTo>
                <a:lnTo>
                  <a:pt x="107915" y="265774"/>
                </a:lnTo>
                <a:lnTo>
                  <a:pt x="83735" y="303784"/>
                </a:lnTo>
                <a:lnTo>
                  <a:pt x="62337" y="343622"/>
                </a:lnTo>
                <a:lnTo>
                  <a:pt x="43857" y="385151"/>
                </a:lnTo>
                <a:lnTo>
                  <a:pt x="28432" y="428237"/>
                </a:lnTo>
                <a:lnTo>
                  <a:pt x="16197" y="472742"/>
                </a:lnTo>
                <a:lnTo>
                  <a:pt x="7289" y="518530"/>
                </a:lnTo>
                <a:lnTo>
                  <a:pt x="1845" y="565464"/>
                </a:lnTo>
                <a:lnTo>
                  <a:pt x="0" y="613410"/>
                </a:lnTo>
                <a:lnTo>
                  <a:pt x="1845" y="661355"/>
                </a:lnTo>
                <a:lnTo>
                  <a:pt x="7289" y="708289"/>
                </a:lnTo>
                <a:lnTo>
                  <a:pt x="16197" y="754077"/>
                </a:lnTo>
                <a:lnTo>
                  <a:pt x="28432" y="798582"/>
                </a:lnTo>
                <a:lnTo>
                  <a:pt x="43857" y="841668"/>
                </a:lnTo>
                <a:lnTo>
                  <a:pt x="62337" y="883197"/>
                </a:lnTo>
                <a:lnTo>
                  <a:pt x="83735" y="923036"/>
                </a:lnTo>
                <a:lnTo>
                  <a:pt x="107915" y="961045"/>
                </a:lnTo>
                <a:lnTo>
                  <a:pt x="134740" y="997091"/>
                </a:lnTo>
                <a:lnTo>
                  <a:pt x="164075" y="1031036"/>
                </a:lnTo>
                <a:lnTo>
                  <a:pt x="195783" y="1062744"/>
                </a:lnTo>
                <a:lnTo>
                  <a:pt x="229728" y="1092079"/>
                </a:lnTo>
                <a:lnTo>
                  <a:pt x="265774" y="1118904"/>
                </a:lnTo>
                <a:lnTo>
                  <a:pt x="303784" y="1143084"/>
                </a:lnTo>
                <a:lnTo>
                  <a:pt x="343622" y="1164482"/>
                </a:lnTo>
                <a:lnTo>
                  <a:pt x="385151" y="1182962"/>
                </a:lnTo>
                <a:lnTo>
                  <a:pt x="428237" y="1198387"/>
                </a:lnTo>
                <a:lnTo>
                  <a:pt x="472742" y="1210622"/>
                </a:lnTo>
                <a:lnTo>
                  <a:pt x="518530" y="1219530"/>
                </a:lnTo>
                <a:lnTo>
                  <a:pt x="565464" y="1224974"/>
                </a:lnTo>
                <a:lnTo>
                  <a:pt x="613409" y="1226820"/>
                </a:lnTo>
                <a:lnTo>
                  <a:pt x="3379470" y="1226820"/>
                </a:lnTo>
                <a:lnTo>
                  <a:pt x="3427415" y="1224974"/>
                </a:lnTo>
                <a:lnTo>
                  <a:pt x="3474349" y="1219530"/>
                </a:lnTo>
                <a:lnTo>
                  <a:pt x="3520137" y="1210622"/>
                </a:lnTo>
                <a:lnTo>
                  <a:pt x="3564642" y="1198387"/>
                </a:lnTo>
                <a:lnTo>
                  <a:pt x="3607728" y="1182962"/>
                </a:lnTo>
                <a:lnTo>
                  <a:pt x="3649257" y="1164482"/>
                </a:lnTo>
                <a:lnTo>
                  <a:pt x="3689096" y="1143084"/>
                </a:lnTo>
                <a:lnTo>
                  <a:pt x="3727105" y="1118904"/>
                </a:lnTo>
                <a:lnTo>
                  <a:pt x="3763151" y="1092079"/>
                </a:lnTo>
                <a:lnTo>
                  <a:pt x="3797096" y="1062744"/>
                </a:lnTo>
                <a:lnTo>
                  <a:pt x="3828804" y="1031036"/>
                </a:lnTo>
                <a:lnTo>
                  <a:pt x="3858139" y="997091"/>
                </a:lnTo>
                <a:lnTo>
                  <a:pt x="3884964" y="961045"/>
                </a:lnTo>
                <a:lnTo>
                  <a:pt x="3909144" y="923036"/>
                </a:lnTo>
                <a:lnTo>
                  <a:pt x="3930542" y="883197"/>
                </a:lnTo>
                <a:lnTo>
                  <a:pt x="3949022" y="841668"/>
                </a:lnTo>
                <a:lnTo>
                  <a:pt x="3964447" y="798582"/>
                </a:lnTo>
                <a:lnTo>
                  <a:pt x="3976682" y="754077"/>
                </a:lnTo>
                <a:lnTo>
                  <a:pt x="3985590" y="708289"/>
                </a:lnTo>
                <a:lnTo>
                  <a:pt x="3991034" y="661355"/>
                </a:lnTo>
                <a:lnTo>
                  <a:pt x="3992879" y="613410"/>
                </a:lnTo>
                <a:lnTo>
                  <a:pt x="3991034" y="565464"/>
                </a:lnTo>
                <a:lnTo>
                  <a:pt x="3985590" y="518530"/>
                </a:lnTo>
                <a:lnTo>
                  <a:pt x="3976682" y="472742"/>
                </a:lnTo>
                <a:lnTo>
                  <a:pt x="3964447" y="428237"/>
                </a:lnTo>
                <a:lnTo>
                  <a:pt x="3949022" y="385151"/>
                </a:lnTo>
                <a:lnTo>
                  <a:pt x="3930542" y="343622"/>
                </a:lnTo>
                <a:lnTo>
                  <a:pt x="3909144" y="303784"/>
                </a:lnTo>
                <a:lnTo>
                  <a:pt x="3884964" y="265774"/>
                </a:lnTo>
                <a:lnTo>
                  <a:pt x="3858139" y="229728"/>
                </a:lnTo>
                <a:lnTo>
                  <a:pt x="3828804" y="195783"/>
                </a:lnTo>
                <a:lnTo>
                  <a:pt x="3797096" y="164075"/>
                </a:lnTo>
                <a:lnTo>
                  <a:pt x="3763151" y="134740"/>
                </a:lnTo>
                <a:lnTo>
                  <a:pt x="3727105" y="107915"/>
                </a:lnTo>
                <a:lnTo>
                  <a:pt x="3689095" y="83735"/>
                </a:lnTo>
                <a:lnTo>
                  <a:pt x="3649257" y="62337"/>
                </a:lnTo>
                <a:lnTo>
                  <a:pt x="3607728" y="43857"/>
                </a:lnTo>
                <a:lnTo>
                  <a:pt x="3564642" y="28432"/>
                </a:lnTo>
                <a:lnTo>
                  <a:pt x="3520137" y="16197"/>
                </a:lnTo>
                <a:lnTo>
                  <a:pt x="3474349" y="7289"/>
                </a:lnTo>
                <a:lnTo>
                  <a:pt x="3427415" y="1845"/>
                </a:lnTo>
                <a:lnTo>
                  <a:pt x="3379470" y="0"/>
                </a:lnTo>
                <a:close/>
              </a:path>
            </a:pathLst>
          </a:custGeom>
          <a:solidFill>
            <a:srgbClr val="FFFFFF"/>
          </a:solidFill>
        </p:spPr>
        <p:txBody>
          <a:bodyPr wrap="square" lIns="0" tIns="0" rIns="0" bIns="0" rtlCol="0"/>
          <a:lstStyle/>
          <a:p/>
        </p:txBody>
      </p:sp>
      <p:sp>
        <p:nvSpPr>
          <p:cNvPr id="54" name="object 54"/>
          <p:cNvSpPr txBox="1"/>
          <p:nvPr/>
        </p:nvSpPr>
        <p:spPr>
          <a:xfrm>
            <a:off x="7940802" y="2561945"/>
            <a:ext cx="3168650" cy="939800"/>
          </a:xfrm>
          <a:prstGeom prst="rect">
            <a:avLst/>
          </a:prstGeom>
        </p:spPr>
        <p:txBody>
          <a:bodyPr vert="horz" wrap="square" lIns="0" tIns="12700" rIns="0" bIns="0" rtlCol="0">
            <a:spAutoFit/>
          </a:bodyPr>
          <a:lstStyle/>
          <a:p>
            <a:pPr marL="12700" marR="5080">
              <a:lnSpc>
                <a:spcPct val="150000"/>
              </a:lnSpc>
              <a:spcBef>
                <a:spcPts val="100"/>
              </a:spcBef>
            </a:pPr>
            <a:r>
              <a:rPr sz="1600" b="1" spc="-5">
                <a:solidFill>
                  <a:srgbClr val="585858"/>
                </a:solidFill>
                <a:latin typeface="微软雅黑"/>
                <a:cs typeface="微软雅黑"/>
              </a:rPr>
              <a:t>第二产业</a:t>
            </a:r>
            <a:r>
              <a:rPr sz="1600" b="1" spc="-10">
                <a:solidFill>
                  <a:srgbClr val="585858"/>
                </a:solidFill>
                <a:latin typeface="Arial"/>
                <a:cs typeface="Arial"/>
              </a:rPr>
              <a:t>Q3 </a:t>
            </a:r>
            <a:r>
              <a:rPr sz="1600" b="1" spc="-5">
                <a:solidFill>
                  <a:srgbClr val="585858"/>
                </a:solidFill>
                <a:latin typeface="Arial"/>
                <a:cs typeface="Arial"/>
              </a:rPr>
              <a:t>GDP</a:t>
            </a:r>
            <a:r>
              <a:rPr sz="2000" b="1" spc="-5">
                <a:solidFill>
                  <a:srgbClr val="FF6300"/>
                </a:solidFill>
                <a:latin typeface="Arial"/>
                <a:cs typeface="Arial"/>
              </a:rPr>
              <a:t>122978</a:t>
            </a:r>
            <a:r>
              <a:rPr sz="2000" b="1">
                <a:solidFill>
                  <a:srgbClr val="FF6300"/>
                </a:solidFill>
                <a:latin typeface="微软雅黑"/>
                <a:cs typeface="微软雅黑"/>
              </a:rPr>
              <a:t>亿元</a:t>
            </a:r>
            <a:r>
              <a:rPr sz="1600" b="1" spc="-5">
                <a:latin typeface="微软雅黑"/>
                <a:cs typeface="微软雅黑"/>
              </a:rPr>
              <a:t>，  </a:t>
            </a:r>
            <a:r>
              <a:rPr sz="1600" b="1" spc="-5">
                <a:solidFill>
                  <a:srgbClr val="585858"/>
                </a:solidFill>
                <a:latin typeface="微软雅黑"/>
                <a:cs typeface="微软雅黑"/>
              </a:rPr>
              <a:t>同比增长率</a:t>
            </a:r>
            <a:r>
              <a:rPr sz="2000" b="1">
                <a:solidFill>
                  <a:srgbClr val="FF6300"/>
                </a:solidFill>
                <a:latin typeface="Arial"/>
                <a:cs typeface="Arial"/>
              </a:rPr>
              <a:t>4.6%</a:t>
            </a:r>
            <a:endParaRPr sz="2000">
              <a:latin typeface="Arial"/>
              <a:cs typeface="Arial"/>
            </a:endParaRPr>
          </a:p>
        </p:txBody>
      </p:sp>
      <p:sp>
        <p:nvSpPr>
          <p:cNvPr id="55" name="object 55"/>
          <p:cNvSpPr/>
          <p:nvPr/>
        </p:nvSpPr>
        <p:spPr>
          <a:xfrm>
            <a:off x="7341107" y="4160545"/>
            <a:ext cx="4488942" cy="1722755"/>
          </a:xfrm>
          <a:prstGeom prst="rect">
            <a:avLst/>
          </a:prstGeom>
          <a:blipFill>
            <a:blip r:embed="rId9"/>
            <a:stretch>
              <a:fillRect/>
            </a:stretch>
          </a:blipFill>
        </p:spPr>
        <p:txBody>
          <a:bodyPr wrap="square" lIns="0" tIns="0" rIns="0" bIns="0" rtlCol="0"/>
          <a:lstStyle/>
          <a:p/>
        </p:txBody>
      </p:sp>
      <p:sp>
        <p:nvSpPr>
          <p:cNvPr id="56" name="object 56"/>
          <p:cNvSpPr/>
          <p:nvPr/>
        </p:nvSpPr>
        <p:spPr>
          <a:xfrm>
            <a:off x="7470647" y="4416552"/>
            <a:ext cx="3992879" cy="1226820"/>
          </a:xfrm>
          <a:custGeom>
            <a:rect l="l" t="t" r="r" b="b"/>
            <a:pathLst>
              <a:path w="3992879" h="1226820">
                <a:moveTo>
                  <a:pt x="3379470" y="0"/>
                </a:moveTo>
                <a:lnTo>
                  <a:pt x="613409" y="0"/>
                </a:lnTo>
                <a:lnTo>
                  <a:pt x="565464" y="1845"/>
                </a:lnTo>
                <a:lnTo>
                  <a:pt x="518530" y="7289"/>
                </a:lnTo>
                <a:lnTo>
                  <a:pt x="472742" y="16197"/>
                </a:lnTo>
                <a:lnTo>
                  <a:pt x="428237" y="28432"/>
                </a:lnTo>
                <a:lnTo>
                  <a:pt x="385151" y="43857"/>
                </a:lnTo>
                <a:lnTo>
                  <a:pt x="343622" y="62337"/>
                </a:lnTo>
                <a:lnTo>
                  <a:pt x="303783" y="83735"/>
                </a:lnTo>
                <a:lnTo>
                  <a:pt x="265774" y="107915"/>
                </a:lnTo>
                <a:lnTo>
                  <a:pt x="229728" y="134740"/>
                </a:lnTo>
                <a:lnTo>
                  <a:pt x="195783" y="164075"/>
                </a:lnTo>
                <a:lnTo>
                  <a:pt x="164075" y="195783"/>
                </a:lnTo>
                <a:lnTo>
                  <a:pt x="134740" y="229728"/>
                </a:lnTo>
                <a:lnTo>
                  <a:pt x="107915" y="265774"/>
                </a:lnTo>
                <a:lnTo>
                  <a:pt x="83735" y="303784"/>
                </a:lnTo>
                <a:lnTo>
                  <a:pt x="62337" y="343622"/>
                </a:lnTo>
                <a:lnTo>
                  <a:pt x="43857" y="385151"/>
                </a:lnTo>
                <a:lnTo>
                  <a:pt x="28432" y="428237"/>
                </a:lnTo>
                <a:lnTo>
                  <a:pt x="16197" y="472742"/>
                </a:lnTo>
                <a:lnTo>
                  <a:pt x="7289" y="518530"/>
                </a:lnTo>
                <a:lnTo>
                  <a:pt x="1845" y="565464"/>
                </a:lnTo>
                <a:lnTo>
                  <a:pt x="0" y="613410"/>
                </a:lnTo>
                <a:lnTo>
                  <a:pt x="1845" y="661355"/>
                </a:lnTo>
                <a:lnTo>
                  <a:pt x="7289" y="708289"/>
                </a:lnTo>
                <a:lnTo>
                  <a:pt x="16197" y="754077"/>
                </a:lnTo>
                <a:lnTo>
                  <a:pt x="28432" y="798582"/>
                </a:lnTo>
                <a:lnTo>
                  <a:pt x="43857" y="841668"/>
                </a:lnTo>
                <a:lnTo>
                  <a:pt x="62337" y="883197"/>
                </a:lnTo>
                <a:lnTo>
                  <a:pt x="83735" y="923036"/>
                </a:lnTo>
                <a:lnTo>
                  <a:pt x="107915" y="961045"/>
                </a:lnTo>
                <a:lnTo>
                  <a:pt x="134740" y="997091"/>
                </a:lnTo>
                <a:lnTo>
                  <a:pt x="164075" y="1031036"/>
                </a:lnTo>
                <a:lnTo>
                  <a:pt x="195783" y="1062744"/>
                </a:lnTo>
                <a:lnTo>
                  <a:pt x="229728" y="1092079"/>
                </a:lnTo>
                <a:lnTo>
                  <a:pt x="265774" y="1118904"/>
                </a:lnTo>
                <a:lnTo>
                  <a:pt x="303784" y="1143084"/>
                </a:lnTo>
                <a:lnTo>
                  <a:pt x="343622" y="1164482"/>
                </a:lnTo>
                <a:lnTo>
                  <a:pt x="385151" y="1182962"/>
                </a:lnTo>
                <a:lnTo>
                  <a:pt x="428237" y="1198387"/>
                </a:lnTo>
                <a:lnTo>
                  <a:pt x="472742" y="1210622"/>
                </a:lnTo>
                <a:lnTo>
                  <a:pt x="518530" y="1219530"/>
                </a:lnTo>
                <a:lnTo>
                  <a:pt x="565464" y="1224974"/>
                </a:lnTo>
                <a:lnTo>
                  <a:pt x="613409" y="1226820"/>
                </a:lnTo>
                <a:lnTo>
                  <a:pt x="3379470" y="1226820"/>
                </a:lnTo>
                <a:lnTo>
                  <a:pt x="3427415" y="1224974"/>
                </a:lnTo>
                <a:lnTo>
                  <a:pt x="3474349" y="1219530"/>
                </a:lnTo>
                <a:lnTo>
                  <a:pt x="3520137" y="1210622"/>
                </a:lnTo>
                <a:lnTo>
                  <a:pt x="3564642" y="1198387"/>
                </a:lnTo>
                <a:lnTo>
                  <a:pt x="3607728" y="1182962"/>
                </a:lnTo>
                <a:lnTo>
                  <a:pt x="3649257" y="1164482"/>
                </a:lnTo>
                <a:lnTo>
                  <a:pt x="3689096" y="1143084"/>
                </a:lnTo>
                <a:lnTo>
                  <a:pt x="3727105" y="1118904"/>
                </a:lnTo>
                <a:lnTo>
                  <a:pt x="3763151" y="1092079"/>
                </a:lnTo>
                <a:lnTo>
                  <a:pt x="3797096" y="1062744"/>
                </a:lnTo>
                <a:lnTo>
                  <a:pt x="3828804" y="1031036"/>
                </a:lnTo>
                <a:lnTo>
                  <a:pt x="3858139" y="997091"/>
                </a:lnTo>
                <a:lnTo>
                  <a:pt x="3884964" y="961045"/>
                </a:lnTo>
                <a:lnTo>
                  <a:pt x="3909144" y="923036"/>
                </a:lnTo>
                <a:lnTo>
                  <a:pt x="3930542" y="883197"/>
                </a:lnTo>
                <a:lnTo>
                  <a:pt x="3949022" y="841668"/>
                </a:lnTo>
                <a:lnTo>
                  <a:pt x="3964447" y="798582"/>
                </a:lnTo>
                <a:lnTo>
                  <a:pt x="3976682" y="754077"/>
                </a:lnTo>
                <a:lnTo>
                  <a:pt x="3985590" y="708289"/>
                </a:lnTo>
                <a:lnTo>
                  <a:pt x="3991034" y="661355"/>
                </a:lnTo>
                <a:lnTo>
                  <a:pt x="3992879" y="613410"/>
                </a:lnTo>
                <a:lnTo>
                  <a:pt x="3991034" y="565464"/>
                </a:lnTo>
                <a:lnTo>
                  <a:pt x="3985590" y="518530"/>
                </a:lnTo>
                <a:lnTo>
                  <a:pt x="3976682" y="472742"/>
                </a:lnTo>
                <a:lnTo>
                  <a:pt x="3964447" y="428237"/>
                </a:lnTo>
                <a:lnTo>
                  <a:pt x="3949022" y="385151"/>
                </a:lnTo>
                <a:lnTo>
                  <a:pt x="3930542" y="343622"/>
                </a:lnTo>
                <a:lnTo>
                  <a:pt x="3909144" y="303784"/>
                </a:lnTo>
                <a:lnTo>
                  <a:pt x="3884964" y="265774"/>
                </a:lnTo>
                <a:lnTo>
                  <a:pt x="3858139" y="229728"/>
                </a:lnTo>
                <a:lnTo>
                  <a:pt x="3828804" y="195783"/>
                </a:lnTo>
                <a:lnTo>
                  <a:pt x="3797096" y="164075"/>
                </a:lnTo>
                <a:lnTo>
                  <a:pt x="3763151" y="134740"/>
                </a:lnTo>
                <a:lnTo>
                  <a:pt x="3727105" y="107915"/>
                </a:lnTo>
                <a:lnTo>
                  <a:pt x="3689095" y="83735"/>
                </a:lnTo>
                <a:lnTo>
                  <a:pt x="3649257" y="62337"/>
                </a:lnTo>
                <a:lnTo>
                  <a:pt x="3607728" y="43857"/>
                </a:lnTo>
                <a:lnTo>
                  <a:pt x="3564642" y="28432"/>
                </a:lnTo>
                <a:lnTo>
                  <a:pt x="3520137" y="16197"/>
                </a:lnTo>
                <a:lnTo>
                  <a:pt x="3474349" y="7289"/>
                </a:lnTo>
                <a:lnTo>
                  <a:pt x="3427415" y="1845"/>
                </a:lnTo>
                <a:lnTo>
                  <a:pt x="3379470" y="0"/>
                </a:lnTo>
                <a:close/>
              </a:path>
            </a:pathLst>
          </a:custGeom>
          <a:solidFill>
            <a:srgbClr val="FFFFFF"/>
          </a:solidFill>
        </p:spPr>
        <p:txBody>
          <a:bodyPr wrap="square" lIns="0" tIns="0" rIns="0" bIns="0" rtlCol="0"/>
          <a:lstStyle/>
          <a:p/>
        </p:txBody>
      </p:sp>
      <p:sp>
        <p:nvSpPr>
          <p:cNvPr id="57" name="object 57"/>
          <p:cNvSpPr txBox="1"/>
          <p:nvPr/>
        </p:nvSpPr>
        <p:spPr>
          <a:xfrm>
            <a:off x="7891018" y="4496745"/>
            <a:ext cx="3223260" cy="941069"/>
          </a:xfrm>
          <a:prstGeom prst="rect">
            <a:avLst/>
          </a:prstGeom>
        </p:spPr>
        <p:txBody>
          <a:bodyPr vert="horz" wrap="square" lIns="0" tIns="12700" rIns="0" bIns="0" rtlCol="0">
            <a:spAutoFit/>
          </a:bodyPr>
          <a:lstStyle/>
          <a:p>
            <a:pPr marL="12700" marR="5080">
              <a:lnSpc>
                <a:spcPct val="150100"/>
              </a:lnSpc>
              <a:spcBef>
                <a:spcPts val="100"/>
              </a:spcBef>
            </a:pPr>
            <a:r>
              <a:rPr sz="1600" b="1" spc="-5">
                <a:solidFill>
                  <a:srgbClr val="585858"/>
                </a:solidFill>
                <a:latin typeface="微软雅黑"/>
                <a:cs typeface="微软雅黑"/>
              </a:rPr>
              <a:t>第三产业</a:t>
            </a:r>
            <a:r>
              <a:rPr sz="1600" b="1" spc="-10">
                <a:solidFill>
                  <a:srgbClr val="585858"/>
                </a:solidFill>
                <a:latin typeface="Arial"/>
                <a:cs typeface="Arial"/>
              </a:rPr>
              <a:t>Q3</a:t>
            </a:r>
            <a:r>
              <a:rPr sz="1600" b="1">
                <a:solidFill>
                  <a:srgbClr val="585858"/>
                </a:solidFill>
                <a:latin typeface="Arial"/>
                <a:cs typeface="Arial"/>
              </a:rPr>
              <a:t> </a:t>
            </a:r>
            <a:r>
              <a:rPr sz="1600" b="1" spc="-10">
                <a:solidFill>
                  <a:srgbClr val="585858"/>
                </a:solidFill>
                <a:latin typeface="Arial"/>
                <a:cs typeface="Arial"/>
              </a:rPr>
              <a:t>GDP</a:t>
            </a:r>
            <a:r>
              <a:rPr sz="1600" b="1" spc="-35">
                <a:solidFill>
                  <a:srgbClr val="585858"/>
                </a:solidFill>
                <a:latin typeface="Arial"/>
                <a:cs typeface="Arial"/>
              </a:rPr>
              <a:t> </a:t>
            </a:r>
            <a:r>
              <a:rPr sz="2000" b="1">
                <a:solidFill>
                  <a:srgbClr val="FF6300"/>
                </a:solidFill>
                <a:latin typeface="Arial"/>
                <a:cs typeface="Arial"/>
              </a:rPr>
              <a:t>171056</a:t>
            </a:r>
            <a:r>
              <a:rPr sz="2000" b="1">
                <a:solidFill>
                  <a:srgbClr val="FF6300"/>
                </a:solidFill>
                <a:latin typeface="微软雅黑"/>
                <a:cs typeface="微软雅黑"/>
              </a:rPr>
              <a:t>亿元</a:t>
            </a:r>
            <a:r>
              <a:rPr sz="1600" b="1" spc="-5">
                <a:solidFill>
                  <a:srgbClr val="181818"/>
                </a:solidFill>
                <a:latin typeface="微软雅黑"/>
                <a:cs typeface="微软雅黑"/>
              </a:rPr>
              <a:t>，  </a:t>
            </a:r>
            <a:r>
              <a:rPr sz="1600" b="1" spc="-5">
                <a:solidFill>
                  <a:srgbClr val="585858"/>
                </a:solidFill>
                <a:latin typeface="微软雅黑"/>
                <a:cs typeface="微软雅黑"/>
              </a:rPr>
              <a:t>同比增长率</a:t>
            </a:r>
            <a:r>
              <a:rPr sz="2000" b="1">
                <a:solidFill>
                  <a:srgbClr val="FF6300"/>
                </a:solidFill>
                <a:latin typeface="Arial"/>
                <a:cs typeface="Arial"/>
              </a:rPr>
              <a:t>5.2%</a:t>
            </a:r>
            <a:endParaRPr sz="2000">
              <a:latin typeface="Arial"/>
              <a:cs typeface="Arial"/>
            </a:endParaRPr>
          </a:p>
        </p:txBody>
      </p:sp>
      <p:sp>
        <p:nvSpPr>
          <p:cNvPr id="58" name="object 58"/>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5</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59" name="object 59"/>
          <p:cNvSpPr txBox="1"/>
          <p:nvPr/>
        </p:nvSpPr>
        <p:spPr>
          <a:xfrm>
            <a:off x="9425685" y="6400257"/>
            <a:ext cx="1290320"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数据来源：国家统计局</a:t>
            </a:r>
            <a:endParaRPr sz="10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5530080"/>
            <a:ext cx="12192000" cy="1327917"/>
          </a:xfrm>
          <a:prstGeom prst="rect">
            <a:avLst/>
          </a:prstGeom>
          <a:blipFill>
            <a:blip r:embed="rId2"/>
            <a:stretch>
              <a:fillRect/>
            </a:stretch>
          </a:blipFill>
        </p:spPr>
        <p:txBody>
          <a:bodyPr wrap="square" lIns="0" tIns="0" rIns="0" bIns="0" rtlCol="0"/>
          <a:lstStyle/>
          <a:p/>
        </p:txBody>
      </p:sp>
      <p:sp>
        <p:nvSpPr>
          <p:cNvPr id="3" name="object 3"/>
          <p:cNvSpPr/>
          <p:nvPr/>
        </p:nvSpPr>
        <p:spPr>
          <a:xfrm>
            <a:off x="10919839" y="6163452"/>
            <a:ext cx="566420" cy="567055"/>
          </a:xfrm>
          <a:custGeom>
            <a:rect l="l" t="t" r="r" b="b"/>
            <a:pathLst>
              <a:path w="566420" h="567054">
                <a:moveTo>
                  <a:pt x="538531" y="0"/>
                </a:moveTo>
                <a:lnTo>
                  <a:pt x="193401" y="0"/>
                </a:lnTo>
                <a:lnTo>
                  <a:pt x="176989" y="2263"/>
                </a:lnTo>
                <a:lnTo>
                  <a:pt x="133178" y="30109"/>
                </a:lnTo>
                <a:lnTo>
                  <a:pt x="30110" y="132090"/>
                </a:lnTo>
                <a:lnTo>
                  <a:pt x="24319" y="139012"/>
                </a:lnTo>
                <a:lnTo>
                  <a:pt x="20845" y="143665"/>
                </a:lnTo>
                <a:lnTo>
                  <a:pt x="12702" y="155359"/>
                </a:lnTo>
                <a:lnTo>
                  <a:pt x="6080" y="167709"/>
                </a:lnTo>
                <a:lnTo>
                  <a:pt x="1628" y="180491"/>
                </a:lnTo>
                <a:lnTo>
                  <a:pt x="0" y="193483"/>
                </a:lnTo>
                <a:lnTo>
                  <a:pt x="0" y="537592"/>
                </a:lnTo>
                <a:lnTo>
                  <a:pt x="2243" y="548961"/>
                </a:lnTo>
                <a:lnTo>
                  <a:pt x="8396" y="558157"/>
                </a:lnTo>
                <a:lnTo>
                  <a:pt x="17588" y="564312"/>
                </a:lnTo>
                <a:lnTo>
                  <a:pt x="28952" y="566557"/>
                </a:lnTo>
                <a:lnTo>
                  <a:pt x="372906" y="566557"/>
                </a:lnTo>
                <a:lnTo>
                  <a:pt x="420617" y="547494"/>
                </a:lnTo>
                <a:lnTo>
                  <a:pt x="543143" y="426366"/>
                </a:lnTo>
                <a:lnTo>
                  <a:pt x="564870" y="385560"/>
                </a:lnTo>
                <a:lnTo>
                  <a:pt x="566321" y="371911"/>
                </a:lnTo>
                <a:lnTo>
                  <a:pt x="566321" y="27802"/>
                </a:lnTo>
                <a:lnTo>
                  <a:pt x="564095" y="17107"/>
                </a:lnTo>
                <a:lnTo>
                  <a:pt x="558069" y="8255"/>
                </a:lnTo>
                <a:lnTo>
                  <a:pt x="549221" y="2227"/>
                </a:lnTo>
                <a:lnTo>
                  <a:pt x="538531" y="0"/>
                </a:lnTo>
                <a:close/>
              </a:path>
            </a:pathLst>
          </a:custGeom>
          <a:solidFill>
            <a:srgbClr val="EC6C00"/>
          </a:solidFill>
        </p:spPr>
        <p:txBody>
          <a:bodyPr wrap="square" lIns="0" tIns="0" rIns="0" bIns="0" rtlCol="0"/>
          <a:lstStyle/>
          <a:p/>
        </p:txBody>
      </p:sp>
      <p:sp>
        <p:nvSpPr>
          <p:cNvPr id="4" name="object 4"/>
          <p:cNvSpPr/>
          <p:nvPr/>
        </p:nvSpPr>
        <p:spPr>
          <a:xfrm>
            <a:off x="11387704" y="6411390"/>
            <a:ext cx="98456" cy="167999"/>
          </a:xfrm>
          <a:prstGeom prst="rect">
            <a:avLst/>
          </a:prstGeom>
          <a:blipFill>
            <a:blip r:embed="rId3"/>
            <a:stretch>
              <a:fillRect/>
            </a:stretch>
          </a:blipFill>
        </p:spPr>
        <p:txBody>
          <a:bodyPr wrap="square" lIns="0" tIns="0" rIns="0" bIns="0" rtlCol="0"/>
          <a:lstStyle/>
          <a:p/>
        </p:txBody>
      </p:sp>
      <p:sp>
        <p:nvSpPr>
          <p:cNvPr id="5" name="object 5"/>
          <p:cNvSpPr/>
          <p:nvPr/>
        </p:nvSpPr>
        <p:spPr>
          <a:xfrm>
            <a:off x="11078498" y="6405595"/>
            <a:ext cx="127387" cy="174952"/>
          </a:xfrm>
          <a:prstGeom prst="rect">
            <a:avLst/>
          </a:prstGeom>
          <a:blipFill>
            <a:blip r:embed="rId4"/>
            <a:stretch>
              <a:fillRect/>
            </a:stretch>
          </a:blipFill>
        </p:spPr>
        <p:txBody>
          <a:bodyPr wrap="square" lIns="0" tIns="0" rIns="0" bIns="0" rtlCol="0"/>
          <a:lstStyle/>
          <a:p/>
        </p:txBody>
      </p:sp>
      <p:sp>
        <p:nvSpPr>
          <p:cNvPr id="6" name="object 6"/>
          <p:cNvSpPr/>
          <p:nvPr/>
        </p:nvSpPr>
        <p:spPr>
          <a:xfrm>
            <a:off x="11233684" y="6367364"/>
            <a:ext cx="118139" cy="212025"/>
          </a:xfrm>
          <a:prstGeom prst="rect">
            <a:avLst/>
          </a:prstGeom>
          <a:blipFill>
            <a:blip r:embed="rId5"/>
            <a:stretch>
              <a:fillRect/>
            </a:stretch>
          </a:blipFill>
        </p:spPr>
        <p:txBody>
          <a:bodyPr wrap="square" lIns="0" tIns="0" rIns="0" bIns="0" rtlCol="0"/>
          <a:lstStyle/>
          <a:p/>
        </p:txBody>
      </p:sp>
      <p:sp>
        <p:nvSpPr>
          <p:cNvPr id="7" name="object 7"/>
          <p:cNvSpPr/>
          <p:nvPr/>
        </p:nvSpPr>
        <p:spPr>
          <a:xfrm>
            <a:off x="11539434" y="6163452"/>
            <a:ext cx="85675" cy="85714"/>
          </a:xfrm>
          <a:prstGeom prst="rect">
            <a:avLst/>
          </a:prstGeom>
          <a:blipFill>
            <a:blip r:embed="rId6"/>
            <a:stretch>
              <a:fillRect/>
            </a:stretch>
          </a:blipFill>
        </p:spPr>
        <p:txBody>
          <a:bodyPr wrap="square" lIns="0" tIns="0" rIns="0" bIns="0" rtlCol="0"/>
          <a:lstStyle/>
          <a:p/>
        </p:txBody>
      </p:sp>
      <p:sp>
        <p:nvSpPr>
          <p:cNvPr id="8" name="object 8"/>
          <p:cNvSpPr/>
          <p:nvPr/>
        </p:nvSpPr>
        <p:spPr>
          <a:xfrm>
            <a:off x="300227" y="6219444"/>
            <a:ext cx="1077468" cy="350520"/>
          </a:xfrm>
          <a:prstGeom prst="rect">
            <a:avLst/>
          </a:prstGeom>
          <a:blipFill>
            <a:blip r:embed="rId7"/>
            <a:stretch>
              <a:fillRect/>
            </a:stretch>
          </a:blipFill>
        </p:spPr>
        <p:txBody>
          <a:bodyPr wrap="square" lIns="0" tIns="0" rIns="0" bIns="0" rtlCol="0"/>
          <a:lstStyle/>
          <a:p/>
        </p:txBody>
      </p:sp>
      <p:sp>
        <p:nvSpPr>
          <p:cNvPr id="9" name="object 9"/>
          <p:cNvSpPr/>
          <p:nvPr/>
        </p:nvSpPr>
        <p:spPr>
          <a:xfrm>
            <a:off x="275843" y="6201155"/>
            <a:ext cx="1104900" cy="382905"/>
          </a:xfrm>
          <a:custGeom>
            <a:rect l="l" t="t" r="r" b="b"/>
            <a:pathLst>
              <a:path w="1104900" h="382904">
                <a:moveTo>
                  <a:pt x="0" y="382524"/>
                </a:moveTo>
                <a:lnTo>
                  <a:pt x="1104900" y="382524"/>
                </a:lnTo>
                <a:lnTo>
                  <a:pt x="1104900" y="0"/>
                </a:lnTo>
                <a:lnTo>
                  <a:pt x="0" y="0"/>
                </a:lnTo>
                <a:lnTo>
                  <a:pt x="0" y="382524"/>
                </a:lnTo>
                <a:close/>
              </a:path>
            </a:pathLst>
          </a:custGeom>
          <a:ln w="3175">
            <a:solidFill>
              <a:srgbClr val="D9D9D9"/>
            </a:solidFill>
          </a:ln>
        </p:spPr>
        <p:txBody>
          <a:bodyPr wrap="square" lIns="0" tIns="0" rIns="0" bIns="0" rtlCol="0"/>
          <a:lstStyle/>
          <a:p/>
        </p:txBody>
      </p:sp>
      <p:sp>
        <p:nvSpPr>
          <p:cNvPr id="10" name="object 10"/>
          <p:cNvSpPr txBox="1">
            <a:spLocks noGrp="1"/>
          </p:cNvSpPr>
          <p:nvPr>
            <p:ph type="title"/>
          </p:nvPr>
        </p:nvSpPr>
        <p:spPr>
          <a:xfrm>
            <a:off x="699008" y="535940"/>
            <a:ext cx="10783570" cy="452120"/>
          </a:xfrm>
          <a:prstGeom prst="rect">
            <a:avLst/>
          </a:prstGeom>
        </p:spPr>
        <p:txBody>
          <a:bodyPr vert="horz" wrap="square" lIns="0" tIns="12065" rIns="0" bIns="0" rtlCol="0">
            <a:spAutoFit/>
          </a:bodyPr>
          <a:lstStyle/>
          <a:p>
            <a:pPr marL="12700">
              <a:lnSpc>
                <a:spcPct val="100000"/>
              </a:lnSpc>
              <a:spcBef>
                <a:spcPts val="95"/>
              </a:spcBef>
              <a:tabLst>
                <a:tab pos="262255"/>
                <a:tab pos="10770235"/>
              </a:tabLst>
            </a:pPr>
            <a:r>
              <a:rPr b="0" u="sng" spc="-5">
                <a:uFill>
                  <a:solidFill>
                    <a:srgbClr val="707070"/>
                  </a:solidFill>
                </a:uFill>
                <a:latin typeface="Times New Roman"/>
                <a:cs typeface="Times New Roman"/>
              </a:rPr>
              <a:t> 	</a:t>
            </a:r>
            <a:r>
              <a:rPr u="sng" spc="-5">
                <a:uFill>
                  <a:solidFill>
                    <a:srgbClr val="707070"/>
                  </a:solidFill>
                </a:uFill>
              </a:rPr>
              <a:t>居民消费能力提升，消费信心增强	</a:t>
            </a:r>
          </a:p>
        </p:txBody>
      </p:sp>
      <p:sp>
        <p:nvSpPr>
          <p:cNvPr id="11" name="object 11"/>
          <p:cNvSpPr/>
          <p:nvPr/>
        </p:nvSpPr>
        <p:spPr>
          <a:xfrm>
            <a:off x="6699504" y="5131308"/>
            <a:ext cx="224154" cy="635635"/>
          </a:xfrm>
          <a:custGeom>
            <a:rect l="l" t="t" r="r" b="b"/>
            <a:pathLst>
              <a:path w="224152" h="635635">
                <a:moveTo>
                  <a:pt x="224027" y="0"/>
                </a:moveTo>
                <a:lnTo>
                  <a:pt x="0" y="0"/>
                </a:lnTo>
                <a:lnTo>
                  <a:pt x="0" y="635508"/>
                </a:lnTo>
                <a:lnTo>
                  <a:pt x="224027" y="635508"/>
                </a:lnTo>
                <a:lnTo>
                  <a:pt x="224027" y="0"/>
                </a:lnTo>
                <a:close/>
              </a:path>
            </a:pathLst>
          </a:custGeom>
          <a:solidFill>
            <a:srgbClr val="FF6300"/>
          </a:solidFill>
        </p:spPr>
        <p:txBody>
          <a:bodyPr wrap="square" lIns="0" tIns="0" rIns="0" bIns="0" rtlCol="0"/>
          <a:lstStyle/>
          <a:p/>
        </p:txBody>
      </p:sp>
      <p:sp>
        <p:nvSpPr>
          <p:cNvPr id="12" name="object 12"/>
          <p:cNvSpPr/>
          <p:nvPr/>
        </p:nvSpPr>
        <p:spPr>
          <a:xfrm>
            <a:off x="7414259" y="4597908"/>
            <a:ext cx="224154" cy="751840"/>
          </a:xfrm>
          <a:custGeom>
            <a:rect l="l" t="t" r="r" b="b"/>
            <a:pathLst>
              <a:path w="224152" h="751839">
                <a:moveTo>
                  <a:pt x="0" y="751332"/>
                </a:moveTo>
                <a:lnTo>
                  <a:pt x="224028" y="751332"/>
                </a:lnTo>
                <a:lnTo>
                  <a:pt x="224028" y="0"/>
                </a:lnTo>
                <a:lnTo>
                  <a:pt x="0" y="0"/>
                </a:lnTo>
                <a:lnTo>
                  <a:pt x="0" y="751332"/>
                </a:lnTo>
                <a:close/>
              </a:path>
            </a:pathLst>
          </a:custGeom>
          <a:solidFill>
            <a:srgbClr val="FF6300"/>
          </a:solidFill>
        </p:spPr>
        <p:txBody>
          <a:bodyPr wrap="square" lIns="0" tIns="0" rIns="0" bIns="0" rtlCol="0"/>
          <a:lstStyle/>
          <a:p/>
        </p:txBody>
      </p:sp>
      <p:sp>
        <p:nvSpPr>
          <p:cNvPr id="13" name="object 13"/>
          <p:cNvSpPr/>
          <p:nvPr/>
        </p:nvSpPr>
        <p:spPr>
          <a:xfrm>
            <a:off x="7414259" y="5533644"/>
            <a:ext cx="224154" cy="233679"/>
          </a:xfrm>
          <a:custGeom>
            <a:rect l="l" t="t" r="r" b="b"/>
            <a:pathLst>
              <a:path w="224152" h="233677">
                <a:moveTo>
                  <a:pt x="0" y="233171"/>
                </a:moveTo>
                <a:lnTo>
                  <a:pt x="224028" y="233171"/>
                </a:lnTo>
                <a:lnTo>
                  <a:pt x="224028" y="0"/>
                </a:lnTo>
                <a:lnTo>
                  <a:pt x="0" y="0"/>
                </a:lnTo>
                <a:lnTo>
                  <a:pt x="0" y="233171"/>
                </a:lnTo>
                <a:close/>
              </a:path>
            </a:pathLst>
          </a:custGeom>
          <a:solidFill>
            <a:srgbClr val="FF6300"/>
          </a:solidFill>
        </p:spPr>
        <p:txBody>
          <a:bodyPr wrap="square" lIns="0" tIns="0" rIns="0" bIns="0" rtlCol="0"/>
          <a:lstStyle/>
          <a:p/>
        </p:txBody>
      </p:sp>
      <p:sp>
        <p:nvSpPr>
          <p:cNvPr id="14" name="object 14"/>
          <p:cNvSpPr/>
          <p:nvPr/>
        </p:nvSpPr>
        <p:spPr>
          <a:xfrm>
            <a:off x="8129016" y="3989832"/>
            <a:ext cx="222885" cy="1169035"/>
          </a:xfrm>
          <a:custGeom>
            <a:rect l="l" t="t" r="r" b="b"/>
            <a:pathLst>
              <a:path w="222884" h="1169035">
                <a:moveTo>
                  <a:pt x="0" y="1168908"/>
                </a:moveTo>
                <a:lnTo>
                  <a:pt x="222503" y="1168908"/>
                </a:lnTo>
                <a:lnTo>
                  <a:pt x="222503" y="0"/>
                </a:lnTo>
                <a:lnTo>
                  <a:pt x="0" y="0"/>
                </a:lnTo>
                <a:lnTo>
                  <a:pt x="0" y="1168908"/>
                </a:lnTo>
                <a:close/>
              </a:path>
            </a:pathLst>
          </a:custGeom>
          <a:solidFill>
            <a:srgbClr val="FF6300"/>
          </a:solidFill>
        </p:spPr>
        <p:txBody>
          <a:bodyPr wrap="square" lIns="0" tIns="0" rIns="0" bIns="0" rtlCol="0"/>
          <a:lstStyle/>
          <a:p/>
        </p:txBody>
      </p:sp>
      <p:sp>
        <p:nvSpPr>
          <p:cNvPr id="15" name="object 15"/>
          <p:cNvSpPr/>
          <p:nvPr/>
        </p:nvSpPr>
        <p:spPr>
          <a:xfrm>
            <a:off x="8129016" y="5343144"/>
            <a:ext cx="222885" cy="424180"/>
          </a:xfrm>
          <a:custGeom>
            <a:rect l="l" t="t" r="r" b="b"/>
            <a:pathLst>
              <a:path w="222884" h="424179">
                <a:moveTo>
                  <a:pt x="0" y="423671"/>
                </a:moveTo>
                <a:lnTo>
                  <a:pt x="222503" y="423671"/>
                </a:lnTo>
                <a:lnTo>
                  <a:pt x="222503" y="0"/>
                </a:lnTo>
                <a:lnTo>
                  <a:pt x="0" y="0"/>
                </a:lnTo>
                <a:lnTo>
                  <a:pt x="0" y="423671"/>
                </a:lnTo>
                <a:close/>
              </a:path>
            </a:pathLst>
          </a:custGeom>
          <a:solidFill>
            <a:srgbClr val="FF6300"/>
          </a:solidFill>
        </p:spPr>
        <p:txBody>
          <a:bodyPr wrap="square" lIns="0" tIns="0" rIns="0" bIns="0" rtlCol="0"/>
          <a:lstStyle/>
          <a:p/>
        </p:txBody>
      </p:sp>
      <p:sp>
        <p:nvSpPr>
          <p:cNvPr id="16" name="object 16"/>
          <p:cNvSpPr/>
          <p:nvPr/>
        </p:nvSpPr>
        <p:spPr>
          <a:xfrm>
            <a:off x="8842247" y="3328415"/>
            <a:ext cx="224154" cy="2292350"/>
          </a:xfrm>
          <a:custGeom>
            <a:rect l="l" t="t" r="r" b="b"/>
            <a:pathLst>
              <a:path w="224152" h="2292350">
                <a:moveTo>
                  <a:pt x="0" y="2292096"/>
                </a:moveTo>
                <a:lnTo>
                  <a:pt x="224027" y="2292096"/>
                </a:lnTo>
                <a:lnTo>
                  <a:pt x="224027" y="0"/>
                </a:lnTo>
                <a:lnTo>
                  <a:pt x="0" y="0"/>
                </a:lnTo>
                <a:lnTo>
                  <a:pt x="0" y="2292096"/>
                </a:lnTo>
                <a:close/>
              </a:path>
            </a:pathLst>
          </a:custGeom>
          <a:solidFill>
            <a:srgbClr val="FF6300"/>
          </a:solidFill>
        </p:spPr>
        <p:txBody>
          <a:bodyPr wrap="square" lIns="0" tIns="0" rIns="0" bIns="0" rtlCol="0"/>
          <a:lstStyle/>
          <a:p/>
        </p:txBody>
      </p:sp>
      <p:sp>
        <p:nvSpPr>
          <p:cNvPr id="17" name="object 17"/>
          <p:cNvSpPr/>
          <p:nvPr/>
        </p:nvSpPr>
        <p:spPr>
          <a:xfrm>
            <a:off x="9557004" y="5097779"/>
            <a:ext cx="224154" cy="669290"/>
          </a:xfrm>
          <a:custGeom>
            <a:rect l="l" t="t" r="r" b="b"/>
            <a:pathLst>
              <a:path w="224152" h="669289">
                <a:moveTo>
                  <a:pt x="224027" y="0"/>
                </a:moveTo>
                <a:lnTo>
                  <a:pt x="0" y="0"/>
                </a:lnTo>
                <a:lnTo>
                  <a:pt x="0" y="669036"/>
                </a:lnTo>
                <a:lnTo>
                  <a:pt x="224027" y="669036"/>
                </a:lnTo>
                <a:lnTo>
                  <a:pt x="224027" y="0"/>
                </a:lnTo>
                <a:close/>
              </a:path>
            </a:pathLst>
          </a:custGeom>
          <a:solidFill>
            <a:srgbClr val="FF6300"/>
          </a:solidFill>
        </p:spPr>
        <p:txBody>
          <a:bodyPr wrap="square" lIns="0" tIns="0" rIns="0" bIns="0" rtlCol="0"/>
          <a:lstStyle/>
          <a:p/>
        </p:txBody>
      </p:sp>
      <p:sp>
        <p:nvSpPr>
          <p:cNvPr id="18" name="object 18"/>
          <p:cNvSpPr/>
          <p:nvPr/>
        </p:nvSpPr>
        <p:spPr>
          <a:xfrm>
            <a:off x="10271759" y="4500371"/>
            <a:ext cx="224154" cy="1266825"/>
          </a:xfrm>
          <a:custGeom>
            <a:rect l="l" t="t" r="r" b="b"/>
            <a:pathLst>
              <a:path w="224152" h="1266825">
                <a:moveTo>
                  <a:pt x="224028" y="0"/>
                </a:moveTo>
                <a:lnTo>
                  <a:pt x="0" y="0"/>
                </a:lnTo>
                <a:lnTo>
                  <a:pt x="0" y="1266443"/>
                </a:lnTo>
                <a:lnTo>
                  <a:pt x="224028" y="1266443"/>
                </a:lnTo>
                <a:lnTo>
                  <a:pt x="224028" y="0"/>
                </a:lnTo>
                <a:close/>
              </a:path>
            </a:pathLst>
          </a:custGeom>
          <a:solidFill>
            <a:srgbClr val="FF6300"/>
          </a:solidFill>
        </p:spPr>
        <p:txBody>
          <a:bodyPr wrap="square" lIns="0" tIns="0" rIns="0" bIns="0" rtlCol="0"/>
          <a:lstStyle/>
          <a:p/>
        </p:txBody>
      </p:sp>
      <p:sp>
        <p:nvSpPr>
          <p:cNvPr id="19" name="object 19"/>
          <p:cNvSpPr/>
          <p:nvPr/>
        </p:nvSpPr>
        <p:spPr>
          <a:xfrm>
            <a:off x="10986516" y="3825240"/>
            <a:ext cx="222885" cy="1941830"/>
          </a:xfrm>
          <a:custGeom>
            <a:rect l="l" t="t" r="r" b="b"/>
            <a:pathLst>
              <a:path w="222884" h="1941829">
                <a:moveTo>
                  <a:pt x="222503" y="0"/>
                </a:moveTo>
                <a:lnTo>
                  <a:pt x="0" y="0"/>
                </a:lnTo>
                <a:lnTo>
                  <a:pt x="0" y="1941576"/>
                </a:lnTo>
                <a:lnTo>
                  <a:pt x="222503" y="1941576"/>
                </a:lnTo>
                <a:lnTo>
                  <a:pt x="222503" y="0"/>
                </a:lnTo>
                <a:close/>
              </a:path>
            </a:pathLst>
          </a:custGeom>
          <a:solidFill>
            <a:srgbClr val="FF6300"/>
          </a:solidFill>
        </p:spPr>
        <p:txBody>
          <a:bodyPr wrap="square" lIns="0" tIns="0" rIns="0" bIns="0" rtlCol="0"/>
          <a:lstStyle/>
          <a:p/>
        </p:txBody>
      </p:sp>
      <p:sp>
        <p:nvSpPr>
          <p:cNvPr id="20" name="object 20"/>
          <p:cNvSpPr/>
          <p:nvPr/>
        </p:nvSpPr>
        <p:spPr>
          <a:xfrm>
            <a:off x="9159240" y="5766815"/>
            <a:ext cx="2295525" cy="0"/>
          </a:xfrm>
          <a:custGeom>
            <a:rect l="l" t="t" r="r" b="b"/>
            <a:pathLst>
              <a:path w="2295525">
                <a:moveTo>
                  <a:pt x="0" y="0"/>
                </a:moveTo>
                <a:lnTo>
                  <a:pt x="2295144" y="0"/>
                </a:lnTo>
              </a:path>
            </a:pathLst>
          </a:custGeom>
          <a:ln w="9143">
            <a:solidFill>
              <a:srgbClr val="D9D9D9"/>
            </a:solidFill>
          </a:ln>
        </p:spPr>
        <p:txBody>
          <a:bodyPr wrap="square" lIns="0" tIns="0" rIns="0" bIns="0" rtlCol="0"/>
          <a:lstStyle/>
          <a:p/>
        </p:txBody>
      </p:sp>
      <p:sp>
        <p:nvSpPr>
          <p:cNvPr id="21" name="object 21"/>
          <p:cNvSpPr/>
          <p:nvPr/>
        </p:nvSpPr>
        <p:spPr>
          <a:xfrm>
            <a:off x="6454140" y="5766815"/>
            <a:ext cx="2296795" cy="0"/>
          </a:xfrm>
          <a:custGeom>
            <a:rect l="l" t="t" r="r" b="b"/>
            <a:pathLst>
              <a:path w="2296795">
                <a:moveTo>
                  <a:pt x="0" y="0"/>
                </a:moveTo>
                <a:lnTo>
                  <a:pt x="2296667" y="0"/>
                </a:lnTo>
              </a:path>
            </a:pathLst>
          </a:custGeom>
          <a:ln w="9143">
            <a:solidFill>
              <a:srgbClr val="D9D9D9"/>
            </a:solidFill>
          </a:ln>
        </p:spPr>
        <p:txBody>
          <a:bodyPr wrap="square" lIns="0" tIns="0" rIns="0" bIns="0" rtlCol="0"/>
          <a:lstStyle/>
          <a:p/>
        </p:txBody>
      </p:sp>
      <p:sp>
        <p:nvSpPr>
          <p:cNvPr id="22" name="object 22"/>
          <p:cNvSpPr/>
          <p:nvPr/>
        </p:nvSpPr>
        <p:spPr>
          <a:xfrm>
            <a:off x="6811518" y="3109722"/>
            <a:ext cx="4285615" cy="2440305"/>
          </a:xfrm>
          <a:custGeom>
            <a:rect l="l" t="t" r="r" b="b"/>
            <a:pathLst>
              <a:path w="4285615" h="2440304">
                <a:moveTo>
                  <a:pt x="0" y="841247"/>
                </a:moveTo>
                <a:lnTo>
                  <a:pt x="714755" y="2168652"/>
                </a:lnTo>
                <a:lnTo>
                  <a:pt x="1427987" y="1979676"/>
                </a:lnTo>
                <a:lnTo>
                  <a:pt x="2142743" y="2439924"/>
                </a:lnTo>
                <a:lnTo>
                  <a:pt x="2857500" y="1301495"/>
                </a:lnTo>
                <a:lnTo>
                  <a:pt x="3572255" y="326136"/>
                </a:lnTo>
                <a:lnTo>
                  <a:pt x="4285487" y="0"/>
                </a:lnTo>
              </a:path>
            </a:pathLst>
          </a:custGeom>
          <a:ln w="28956">
            <a:solidFill>
              <a:srgbClr val="ABCE5A"/>
            </a:solidFill>
          </a:ln>
        </p:spPr>
        <p:txBody>
          <a:bodyPr wrap="square" lIns="0" tIns="0" rIns="0" bIns="0" rtlCol="0"/>
          <a:lstStyle/>
          <a:p/>
        </p:txBody>
      </p:sp>
      <p:sp>
        <p:nvSpPr>
          <p:cNvPr id="23" name="object 23"/>
          <p:cNvSpPr txBox="1"/>
          <p:nvPr/>
        </p:nvSpPr>
        <p:spPr>
          <a:xfrm>
            <a:off x="6658736" y="4908880"/>
            <a:ext cx="30607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6393</a:t>
            </a:r>
            <a:endParaRPr sz="1000">
              <a:latin typeface="Arial"/>
              <a:cs typeface="Arial"/>
            </a:endParaRPr>
          </a:p>
        </p:txBody>
      </p:sp>
      <p:sp>
        <p:nvSpPr>
          <p:cNvPr id="24" name="object 24"/>
          <p:cNvSpPr txBox="1"/>
          <p:nvPr/>
        </p:nvSpPr>
        <p:spPr>
          <a:xfrm>
            <a:off x="7338186" y="4376165"/>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11756</a:t>
            </a:r>
            <a:endParaRPr sz="1000">
              <a:latin typeface="Arial"/>
              <a:cs typeface="Arial"/>
            </a:endParaRPr>
          </a:p>
        </p:txBody>
      </p:sp>
      <p:sp>
        <p:nvSpPr>
          <p:cNvPr id="25" name="object 25"/>
          <p:cNvSpPr txBox="1"/>
          <p:nvPr/>
        </p:nvSpPr>
        <p:spPr>
          <a:xfrm>
            <a:off x="8052561" y="3767454"/>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17878</a:t>
            </a:r>
            <a:endParaRPr sz="1000">
              <a:latin typeface="Arial"/>
              <a:cs typeface="Arial"/>
            </a:endParaRPr>
          </a:p>
        </p:txBody>
      </p:sp>
      <p:sp>
        <p:nvSpPr>
          <p:cNvPr id="26" name="object 26"/>
          <p:cNvSpPr txBox="1"/>
          <p:nvPr/>
        </p:nvSpPr>
        <p:spPr>
          <a:xfrm>
            <a:off x="8767064" y="3105404"/>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24538</a:t>
            </a:r>
            <a:endParaRPr sz="1000">
              <a:latin typeface="Arial"/>
              <a:cs typeface="Arial"/>
            </a:endParaRPr>
          </a:p>
        </p:txBody>
      </p:sp>
      <p:sp>
        <p:nvSpPr>
          <p:cNvPr id="27" name="object 27"/>
          <p:cNvSpPr txBox="1"/>
          <p:nvPr/>
        </p:nvSpPr>
        <p:spPr>
          <a:xfrm>
            <a:off x="9516618" y="4875022"/>
            <a:ext cx="30607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6738</a:t>
            </a:r>
            <a:endParaRPr sz="1000">
              <a:latin typeface="Arial"/>
              <a:cs typeface="Arial"/>
            </a:endParaRPr>
          </a:p>
        </p:txBody>
      </p:sp>
      <p:sp>
        <p:nvSpPr>
          <p:cNvPr id="28" name="object 28"/>
          <p:cNvSpPr txBox="1"/>
          <p:nvPr/>
        </p:nvSpPr>
        <p:spPr>
          <a:xfrm>
            <a:off x="10195941" y="4277944"/>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12739</a:t>
            </a:r>
            <a:endParaRPr sz="1000">
              <a:latin typeface="Arial"/>
              <a:cs typeface="Arial"/>
            </a:endParaRPr>
          </a:p>
        </p:txBody>
      </p:sp>
      <p:sp>
        <p:nvSpPr>
          <p:cNvPr id="29" name="object 29"/>
          <p:cNvSpPr txBox="1"/>
          <p:nvPr/>
        </p:nvSpPr>
        <p:spPr>
          <a:xfrm>
            <a:off x="10910443" y="3603116"/>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19530</a:t>
            </a:r>
            <a:endParaRPr sz="1000">
              <a:latin typeface="Arial"/>
              <a:cs typeface="Arial"/>
            </a:endParaRPr>
          </a:p>
        </p:txBody>
      </p:sp>
      <p:sp>
        <p:nvSpPr>
          <p:cNvPr id="30" name="object 30"/>
          <p:cNvSpPr txBox="1"/>
          <p:nvPr/>
        </p:nvSpPr>
        <p:spPr>
          <a:xfrm>
            <a:off x="6629400" y="4020311"/>
            <a:ext cx="364490" cy="184785"/>
          </a:xfrm>
          <a:prstGeom prst="rect">
            <a:avLst/>
          </a:prstGeom>
          <a:solidFill>
            <a:srgbClr val="ABCE5A"/>
          </a:solidFill>
        </p:spPr>
        <p:txBody>
          <a:bodyPr vert="horz" wrap="square" lIns="0" tIns="12065" rIns="0" bIns="0" rtlCol="0">
            <a:spAutoFit/>
          </a:bodyPr>
          <a:lstStyle/>
          <a:p>
            <a:pPr marL="38735">
              <a:lnSpc>
                <a:spcPct val="100000"/>
              </a:lnSpc>
              <a:spcBef>
                <a:spcPts val="95"/>
              </a:spcBef>
            </a:pPr>
            <a:r>
              <a:rPr sz="1000" spc="-10">
                <a:solidFill>
                  <a:srgbClr val="404040"/>
                </a:solidFill>
                <a:latin typeface="Arial"/>
                <a:cs typeface="Arial"/>
              </a:rPr>
              <a:t>5.7%</a:t>
            </a:r>
            <a:endParaRPr sz="1000">
              <a:latin typeface="Arial"/>
              <a:cs typeface="Arial"/>
            </a:endParaRPr>
          </a:p>
        </p:txBody>
      </p:sp>
      <p:sp>
        <p:nvSpPr>
          <p:cNvPr id="31" name="object 31"/>
          <p:cNvSpPr txBox="1"/>
          <p:nvPr/>
        </p:nvSpPr>
        <p:spPr>
          <a:xfrm>
            <a:off x="7342631" y="5346191"/>
            <a:ext cx="365760" cy="187960"/>
          </a:xfrm>
          <a:prstGeom prst="rect">
            <a:avLst/>
          </a:prstGeom>
          <a:solidFill>
            <a:srgbClr val="ABCE5A"/>
          </a:solidFill>
        </p:spPr>
        <p:txBody>
          <a:bodyPr vert="horz" wrap="square" lIns="0" tIns="14604" rIns="0" bIns="0" rtlCol="0">
            <a:spAutoFit/>
          </a:bodyPr>
          <a:lstStyle/>
          <a:p>
            <a:pPr marL="40005">
              <a:lnSpc>
                <a:spcPct val="100000"/>
              </a:lnSpc>
              <a:spcBef>
                <a:spcPts val="114"/>
              </a:spcBef>
            </a:pPr>
            <a:r>
              <a:rPr sz="1000" spc="-10">
                <a:solidFill>
                  <a:srgbClr val="404040"/>
                </a:solidFill>
                <a:latin typeface="Arial"/>
                <a:cs typeface="Arial"/>
              </a:rPr>
              <a:t>0.8%</a:t>
            </a:r>
            <a:endParaRPr sz="1000">
              <a:latin typeface="Arial"/>
              <a:cs typeface="Arial"/>
            </a:endParaRPr>
          </a:p>
        </p:txBody>
      </p:sp>
      <p:sp>
        <p:nvSpPr>
          <p:cNvPr id="32" name="object 32"/>
          <p:cNvSpPr txBox="1"/>
          <p:nvPr/>
        </p:nvSpPr>
        <p:spPr>
          <a:xfrm>
            <a:off x="8057388" y="5158740"/>
            <a:ext cx="365760" cy="187960"/>
          </a:xfrm>
          <a:prstGeom prst="rect">
            <a:avLst/>
          </a:prstGeom>
          <a:solidFill>
            <a:srgbClr val="ABCE5A"/>
          </a:solidFill>
        </p:spPr>
        <p:txBody>
          <a:bodyPr vert="horz" wrap="square" lIns="0" tIns="12700" rIns="0" bIns="0" rtlCol="0">
            <a:spAutoFit/>
          </a:bodyPr>
          <a:lstStyle/>
          <a:p>
            <a:pPr marL="39370">
              <a:lnSpc>
                <a:spcPct val="100000"/>
              </a:lnSpc>
              <a:spcBef>
                <a:spcPts val="100"/>
              </a:spcBef>
            </a:pPr>
            <a:r>
              <a:rPr sz="1000" spc="-10">
                <a:solidFill>
                  <a:srgbClr val="404040"/>
                </a:solidFill>
                <a:latin typeface="Arial"/>
                <a:cs typeface="Arial"/>
              </a:rPr>
              <a:t>1.5%</a:t>
            </a:r>
            <a:endParaRPr sz="1000">
              <a:latin typeface="Arial"/>
              <a:cs typeface="Arial"/>
            </a:endParaRPr>
          </a:p>
        </p:txBody>
      </p:sp>
      <p:sp>
        <p:nvSpPr>
          <p:cNvPr id="33" name="object 33"/>
          <p:cNvSpPr txBox="1"/>
          <p:nvPr/>
        </p:nvSpPr>
        <p:spPr>
          <a:xfrm>
            <a:off x="8750807" y="5620511"/>
            <a:ext cx="408940" cy="146685"/>
          </a:xfrm>
          <a:prstGeom prst="rect">
            <a:avLst/>
          </a:prstGeom>
          <a:solidFill>
            <a:srgbClr val="ABCE5A"/>
          </a:solidFill>
        </p:spPr>
        <p:txBody>
          <a:bodyPr vert="horz" wrap="square" lIns="0" tIns="12065" rIns="0" bIns="0" rtlCol="0">
            <a:spAutoFit/>
          </a:bodyPr>
          <a:lstStyle/>
          <a:p>
            <a:pPr marL="39370">
              <a:lnSpc>
                <a:spcPts val="1060"/>
              </a:lnSpc>
              <a:spcBef>
                <a:spcPts val="95"/>
              </a:spcBef>
            </a:pPr>
            <a:r>
              <a:rPr sz="1000" spc="-10">
                <a:solidFill>
                  <a:srgbClr val="404040"/>
                </a:solidFill>
                <a:latin typeface="Arial"/>
                <a:cs typeface="Arial"/>
              </a:rPr>
              <a:t>-0.2%</a:t>
            </a:r>
            <a:endParaRPr sz="1000">
              <a:latin typeface="Arial"/>
              <a:cs typeface="Arial"/>
            </a:endParaRPr>
          </a:p>
        </p:txBody>
      </p:sp>
      <p:sp>
        <p:nvSpPr>
          <p:cNvPr id="34" name="object 34"/>
          <p:cNvSpPr txBox="1"/>
          <p:nvPr/>
        </p:nvSpPr>
        <p:spPr>
          <a:xfrm>
            <a:off x="9486900" y="4482084"/>
            <a:ext cx="364490" cy="182880"/>
          </a:xfrm>
          <a:prstGeom prst="rect">
            <a:avLst/>
          </a:prstGeom>
          <a:solidFill>
            <a:srgbClr val="ABCE5A"/>
          </a:solidFill>
        </p:spPr>
        <p:txBody>
          <a:bodyPr vert="horz" wrap="square" lIns="0" tIns="11430" rIns="0" bIns="0" rtlCol="0">
            <a:spAutoFit/>
          </a:bodyPr>
          <a:lstStyle/>
          <a:p>
            <a:pPr marL="39370">
              <a:lnSpc>
                <a:spcPct val="100000"/>
              </a:lnSpc>
              <a:spcBef>
                <a:spcPts val="90"/>
              </a:spcBef>
            </a:pPr>
            <a:r>
              <a:rPr sz="1000" spc="-10">
                <a:solidFill>
                  <a:srgbClr val="404040"/>
                </a:solidFill>
                <a:latin typeface="Arial"/>
                <a:cs typeface="Arial"/>
              </a:rPr>
              <a:t>4.0%</a:t>
            </a:r>
            <a:endParaRPr sz="1000">
              <a:latin typeface="Arial"/>
              <a:cs typeface="Arial"/>
            </a:endParaRPr>
          </a:p>
        </p:txBody>
      </p:sp>
      <p:sp>
        <p:nvSpPr>
          <p:cNvPr id="35" name="object 35"/>
          <p:cNvSpPr txBox="1"/>
          <p:nvPr/>
        </p:nvSpPr>
        <p:spPr>
          <a:xfrm>
            <a:off x="10200131" y="3182111"/>
            <a:ext cx="365760" cy="184785"/>
          </a:xfrm>
          <a:prstGeom prst="rect">
            <a:avLst/>
          </a:prstGeom>
          <a:solidFill>
            <a:srgbClr val="ABCE5A"/>
          </a:solidFill>
        </p:spPr>
        <p:txBody>
          <a:bodyPr vert="horz" wrap="square" lIns="0" tIns="11430" rIns="0" bIns="0" rtlCol="0">
            <a:spAutoFit/>
          </a:bodyPr>
          <a:lstStyle/>
          <a:p>
            <a:pPr marL="40005">
              <a:lnSpc>
                <a:spcPct val="100000"/>
              </a:lnSpc>
              <a:spcBef>
                <a:spcPts val="90"/>
              </a:spcBef>
            </a:pPr>
            <a:r>
              <a:rPr sz="1000" spc="-10">
                <a:solidFill>
                  <a:srgbClr val="404040"/>
                </a:solidFill>
                <a:latin typeface="Arial"/>
                <a:cs typeface="Arial"/>
              </a:rPr>
              <a:t>7.6%</a:t>
            </a:r>
            <a:endParaRPr sz="1000">
              <a:latin typeface="Arial"/>
              <a:cs typeface="Arial"/>
            </a:endParaRPr>
          </a:p>
        </p:txBody>
      </p:sp>
      <p:sp>
        <p:nvSpPr>
          <p:cNvPr id="36" name="object 36"/>
          <p:cNvSpPr txBox="1"/>
          <p:nvPr/>
        </p:nvSpPr>
        <p:spPr>
          <a:xfrm>
            <a:off x="10914888" y="3180588"/>
            <a:ext cx="365760" cy="184785"/>
          </a:xfrm>
          <a:prstGeom prst="rect">
            <a:avLst/>
          </a:prstGeom>
          <a:solidFill>
            <a:srgbClr val="ABCE5A"/>
          </a:solidFill>
        </p:spPr>
        <p:txBody>
          <a:bodyPr vert="horz" wrap="square" lIns="0" tIns="11430" rIns="0" bIns="0" rtlCol="0">
            <a:spAutoFit/>
          </a:bodyPr>
          <a:lstStyle/>
          <a:p>
            <a:pPr marL="40005">
              <a:lnSpc>
                <a:spcPct val="100000"/>
              </a:lnSpc>
              <a:spcBef>
                <a:spcPts val="90"/>
              </a:spcBef>
            </a:pPr>
            <a:r>
              <a:rPr sz="1000" spc="-10">
                <a:solidFill>
                  <a:srgbClr val="404040"/>
                </a:solidFill>
                <a:latin typeface="Arial"/>
                <a:cs typeface="Arial"/>
              </a:rPr>
              <a:t>8.8%</a:t>
            </a:r>
            <a:endParaRPr sz="1000">
              <a:latin typeface="Arial"/>
              <a:cs typeface="Arial"/>
            </a:endParaRPr>
          </a:p>
        </p:txBody>
      </p:sp>
      <p:sp>
        <p:nvSpPr>
          <p:cNvPr id="37" name="object 37"/>
          <p:cNvSpPr txBox="1"/>
          <p:nvPr/>
        </p:nvSpPr>
        <p:spPr>
          <a:xfrm>
            <a:off x="6510908" y="5865977"/>
            <a:ext cx="4889500" cy="177800"/>
          </a:xfrm>
          <a:prstGeom prst="rect">
            <a:avLst/>
          </a:prstGeom>
        </p:spPr>
        <p:txBody>
          <a:bodyPr vert="horz" wrap="square" lIns="0" tIns="12065" rIns="0" bIns="0" rtlCol="0">
            <a:spAutoFit/>
          </a:bodyPr>
          <a:lstStyle/>
          <a:p>
            <a:pPr marL="12700">
              <a:lnSpc>
                <a:spcPct val="100000"/>
              </a:lnSpc>
              <a:spcBef>
                <a:spcPts val="95"/>
              </a:spcBef>
              <a:tabLst>
                <a:tab pos="727075"/>
                <a:tab pos="1441450"/>
                <a:tab pos="2155825"/>
                <a:tab pos="2870200"/>
                <a:tab pos="3584575"/>
                <a:tab pos="4298950"/>
              </a:tabLst>
            </a:pPr>
            <a:r>
              <a:rPr sz="1000" spc="-10">
                <a:solidFill>
                  <a:srgbClr val="585858"/>
                </a:solidFill>
                <a:latin typeface="Arial"/>
                <a:cs typeface="Arial"/>
              </a:rPr>
              <a:t>2022</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1</a:t>
            </a:r>
            <a:r>
              <a:rPr sz="1000">
                <a:solidFill>
                  <a:srgbClr val="585858"/>
                </a:solidFill>
                <a:latin typeface="Arial"/>
                <a:cs typeface="Arial"/>
              </a:rPr>
              <a:t>	</a:t>
            </a:r>
            <a:r>
              <a:rPr sz="1000" spc="-10">
                <a:solidFill>
                  <a:srgbClr val="585858"/>
                </a:solidFill>
                <a:latin typeface="Arial"/>
                <a:cs typeface="Arial"/>
              </a:rPr>
              <a:t>2022</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2</a:t>
            </a:r>
            <a:r>
              <a:rPr sz="1000">
                <a:solidFill>
                  <a:srgbClr val="585858"/>
                </a:solidFill>
                <a:latin typeface="Arial"/>
                <a:cs typeface="Arial"/>
              </a:rPr>
              <a:t>	</a:t>
            </a:r>
            <a:r>
              <a:rPr sz="1000" spc="-10">
                <a:solidFill>
                  <a:srgbClr val="585858"/>
                </a:solidFill>
                <a:latin typeface="Arial"/>
                <a:cs typeface="Arial"/>
              </a:rPr>
              <a:t>2022</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3</a:t>
            </a:r>
            <a:r>
              <a:rPr sz="1000">
                <a:solidFill>
                  <a:srgbClr val="585858"/>
                </a:solidFill>
                <a:latin typeface="Arial"/>
                <a:cs typeface="Arial"/>
              </a:rPr>
              <a:t>	</a:t>
            </a:r>
            <a:r>
              <a:rPr sz="1000" spc="-10">
                <a:solidFill>
                  <a:srgbClr val="585858"/>
                </a:solidFill>
                <a:latin typeface="Arial"/>
                <a:cs typeface="Arial"/>
              </a:rPr>
              <a:t>2022</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4</a:t>
            </a:r>
            <a:r>
              <a:rPr sz="1000">
                <a:solidFill>
                  <a:srgbClr val="585858"/>
                </a:solidFill>
                <a:latin typeface="Arial"/>
                <a:cs typeface="Arial"/>
              </a:rPr>
              <a:t>	</a:t>
            </a:r>
            <a:r>
              <a:rPr sz="1000" spc="-10">
                <a:solidFill>
                  <a:srgbClr val="585858"/>
                </a:solidFill>
                <a:latin typeface="Arial"/>
                <a:cs typeface="Arial"/>
              </a:rPr>
              <a:t>2023</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1</a:t>
            </a:r>
            <a:r>
              <a:rPr sz="1000">
                <a:solidFill>
                  <a:srgbClr val="585858"/>
                </a:solidFill>
                <a:latin typeface="Arial"/>
                <a:cs typeface="Arial"/>
              </a:rPr>
              <a:t>	</a:t>
            </a:r>
            <a:r>
              <a:rPr sz="1000" spc="-10">
                <a:solidFill>
                  <a:srgbClr val="585858"/>
                </a:solidFill>
                <a:latin typeface="Arial"/>
                <a:cs typeface="Arial"/>
              </a:rPr>
              <a:t>2023</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2</a:t>
            </a:r>
            <a:r>
              <a:rPr sz="1000">
                <a:solidFill>
                  <a:srgbClr val="585858"/>
                </a:solidFill>
                <a:latin typeface="Arial"/>
                <a:cs typeface="Arial"/>
              </a:rPr>
              <a:t>	</a:t>
            </a:r>
            <a:r>
              <a:rPr sz="1000" spc="-10">
                <a:solidFill>
                  <a:srgbClr val="585858"/>
                </a:solidFill>
                <a:latin typeface="Arial"/>
                <a:cs typeface="Arial"/>
              </a:rPr>
              <a:t>202</a:t>
            </a:r>
            <a:r>
              <a:rPr sz="1000" spc="-5">
                <a:solidFill>
                  <a:srgbClr val="585858"/>
                </a:solidFill>
                <a:latin typeface="Arial"/>
                <a:cs typeface="Arial"/>
              </a:rPr>
              <a:t>3</a:t>
            </a:r>
            <a:r>
              <a:rPr sz="1000" spc="-5">
                <a:solidFill>
                  <a:srgbClr val="585858"/>
                </a:solidFill>
                <a:latin typeface="微软雅黑"/>
                <a:cs typeface="微软雅黑"/>
              </a:rPr>
              <a:t>年</a:t>
            </a:r>
            <a:r>
              <a:rPr sz="1000">
                <a:solidFill>
                  <a:srgbClr val="585858"/>
                </a:solidFill>
                <a:latin typeface="Arial"/>
                <a:cs typeface="Arial"/>
              </a:rPr>
              <a:t>Q3</a:t>
            </a:r>
            <a:endParaRPr sz="1000">
              <a:latin typeface="Arial"/>
              <a:cs typeface="Arial"/>
            </a:endParaRPr>
          </a:p>
        </p:txBody>
      </p:sp>
      <p:sp>
        <p:nvSpPr>
          <p:cNvPr id="38" name="object 38"/>
          <p:cNvSpPr/>
          <p:nvPr/>
        </p:nvSpPr>
        <p:spPr>
          <a:xfrm>
            <a:off x="7210043" y="2523744"/>
            <a:ext cx="243840" cy="0"/>
          </a:xfrm>
          <a:custGeom>
            <a:rect l="l" t="t" r="r" b="b"/>
            <a:pathLst>
              <a:path w="243840">
                <a:moveTo>
                  <a:pt x="0" y="0"/>
                </a:moveTo>
                <a:lnTo>
                  <a:pt x="243840" y="0"/>
                </a:lnTo>
              </a:path>
            </a:pathLst>
          </a:custGeom>
          <a:ln w="76200">
            <a:solidFill>
              <a:srgbClr val="FF6300"/>
            </a:solidFill>
          </a:ln>
        </p:spPr>
        <p:txBody>
          <a:bodyPr wrap="square" lIns="0" tIns="0" rIns="0" bIns="0" rtlCol="0"/>
          <a:lstStyle/>
          <a:p/>
        </p:txBody>
      </p:sp>
      <p:sp>
        <p:nvSpPr>
          <p:cNvPr id="39" name="object 39"/>
          <p:cNvSpPr txBox="1"/>
          <p:nvPr/>
        </p:nvSpPr>
        <p:spPr>
          <a:xfrm>
            <a:off x="7467981" y="2034286"/>
            <a:ext cx="2569210" cy="588645"/>
          </a:xfrm>
          <a:prstGeom prst="rect">
            <a:avLst/>
          </a:prstGeom>
        </p:spPr>
        <p:txBody>
          <a:bodyPr vert="horz" wrap="square" lIns="0" tIns="13335" rIns="0" bIns="0" rtlCol="0">
            <a:spAutoFit/>
          </a:bodyPr>
          <a:lstStyle/>
          <a:p>
            <a:pPr marL="417830">
              <a:lnSpc>
                <a:spcPct val="100000"/>
              </a:lnSpc>
              <a:spcBef>
                <a:spcPts val="105"/>
              </a:spcBef>
            </a:pPr>
            <a:r>
              <a:rPr sz="1400">
                <a:solidFill>
                  <a:srgbClr val="585858"/>
                </a:solidFill>
                <a:latin typeface="微软雅黑"/>
                <a:cs typeface="微软雅黑"/>
              </a:rPr>
              <a:t>居民人均消费支出及增</a:t>
            </a:r>
            <a:r>
              <a:rPr sz="1400" spc="-15">
                <a:solidFill>
                  <a:srgbClr val="585858"/>
                </a:solidFill>
                <a:latin typeface="微软雅黑"/>
                <a:cs typeface="微软雅黑"/>
              </a:rPr>
              <a:t>长</a:t>
            </a:r>
            <a:r>
              <a:rPr sz="1400">
                <a:solidFill>
                  <a:srgbClr val="585858"/>
                </a:solidFill>
                <a:latin typeface="微软雅黑"/>
                <a:cs typeface="微软雅黑"/>
              </a:rPr>
              <a:t>率</a:t>
            </a:r>
            <a:endParaRPr sz="1400">
              <a:latin typeface="微软雅黑"/>
              <a:cs typeface="微软雅黑"/>
            </a:endParaRPr>
          </a:p>
          <a:p>
            <a:pPr marL="12700">
              <a:lnSpc>
                <a:spcPct val="100000"/>
              </a:lnSpc>
              <a:spcBef>
                <a:spcPts val="1305"/>
              </a:spcBef>
            </a:pPr>
            <a:r>
              <a:rPr sz="1200">
                <a:solidFill>
                  <a:srgbClr val="585858"/>
                </a:solidFill>
                <a:latin typeface="微软雅黑"/>
                <a:cs typeface="微软雅黑"/>
              </a:rPr>
              <a:t>居民人均消费支出累计值（元）</a:t>
            </a:r>
            <a:endParaRPr sz="1200">
              <a:latin typeface="微软雅黑"/>
              <a:cs typeface="微软雅黑"/>
            </a:endParaRPr>
          </a:p>
        </p:txBody>
      </p:sp>
      <p:sp>
        <p:nvSpPr>
          <p:cNvPr id="40" name="object 40"/>
          <p:cNvSpPr/>
          <p:nvPr/>
        </p:nvSpPr>
        <p:spPr>
          <a:xfrm>
            <a:off x="9865614" y="2522982"/>
            <a:ext cx="243840" cy="0"/>
          </a:xfrm>
          <a:custGeom>
            <a:rect l="l" t="t" r="r" b="b"/>
            <a:pathLst>
              <a:path w="243840">
                <a:moveTo>
                  <a:pt x="0" y="0"/>
                </a:moveTo>
                <a:lnTo>
                  <a:pt x="243839" y="0"/>
                </a:lnTo>
              </a:path>
            </a:pathLst>
          </a:custGeom>
          <a:ln w="28956">
            <a:solidFill>
              <a:srgbClr val="ABCE5A"/>
            </a:solidFill>
          </a:ln>
        </p:spPr>
        <p:txBody>
          <a:bodyPr wrap="square" lIns="0" tIns="0" rIns="0" bIns="0" rtlCol="0"/>
          <a:lstStyle/>
          <a:p/>
        </p:txBody>
      </p:sp>
      <p:sp>
        <p:nvSpPr>
          <p:cNvPr id="41" name="object 41"/>
          <p:cNvSpPr txBox="1"/>
          <p:nvPr/>
        </p:nvSpPr>
        <p:spPr>
          <a:xfrm>
            <a:off x="10124313" y="2414396"/>
            <a:ext cx="6350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585858"/>
                </a:solidFill>
                <a:latin typeface="微软雅黑"/>
                <a:cs typeface="微软雅黑"/>
              </a:rPr>
              <a:t>累计增长</a:t>
            </a:r>
            <a:endParaRPr sz="1200">
              <a:latin typeface="微软雅黑"/>
              <a:cs typeface="微软雅黑"/>
            </a:endParaRPr>
          </a:p>
        </p:txBody>
      </p:sp>
      <p:sp>
        <p:nvSpPr>
          <p:cNvPr id="42" name="object 42"/>
          <p:cNvSpPr/>
          <p:nvPr/>
        </p:nvSpPr>
        <p:spPr>
          <a:xfrm>
            <a:off x="1197863" y="4995671"/>
            <a:ext cx="224154" cy="771525"/>
          </a:xfrm>
          <a:custGeom>
            <a:rect l="l" t="t" r="r" b="b"/>
            <a:pathLst>
              <a:path w="224153" h="771525">
                <a:moveTo>
                  <a:pt x="224028" y="0"/>
                </a:moveTo>
                <a:lnTo>
                  <a:pt x="0" y="0"/>
                </a:lnTo>
                <a:lnTo>
                  <a:pt x="0" y="771143"/>
                </a:lnTo>
                <a:lnTo>
                  <a:pt x="224028" y="771143"/>
                </a:lnTo>
                <a:lnTo>
                  <a:pt x="224028" y="0"/>
                </a:lnTo>
                <a:close/>
              </a:path>
            </a:pathLst>
          </a:custGeom>
          <a:solidFill>
            <a:srgbClr val="FF6300"/>
          </a:solidFill>
        </p:spPr>
        <p:txBody>
          <a:bodyPr wrap="square" lIns="0" tIns="0" rIns="0" bIns="0" rtlCol="0"/>
          <a:lstStyle/>
          <a:p/>
        </p:txBody>
      </p:sp>
      <p:sp>
        <p:nvSpPr>
          <p:cNvPr id="43" name="object 43"/>
          <p:cNvSpPr/>
          <p:nvPr/>
        </p:nvSpPr>
        <p:spPr>
          <a:xfrm>
            <a:off x="1911095" y="4390644"/>
            <a:ext cx="224154" cy="167640"/>
          </a:xfrm>
          <a:custGeom>
            <a:rect l="l" t="t" r="r" b="b"/>
            <a:pathLst>
              <a:path w="224153" h="167639">
                <a:moveTo>
                  <a:pt x="0" y="167639"/>
                </a:moveTo>
                <a:lnTo>
                  <a:pt x="224028" y="167639"/>
                </a:lnTo>
                <a:lnTo>
                  <a:pt x="224028" y="0"/>
                </a:lnTo>
                <a:lnTo>
                  <a:pt x="0" y="0"/>
                </a:lnTo>
                <a:lnTo>
                  <a:pt x="0" y="167639"/>
                </a:lnTo>
                <a:close/>
              </a:path>
            </a:pathLst>
          </a:custGeom>
          <a:solidFill>
            <a:srgbClr val="FF6300"/>
          </a:solidFill>
        </p:spPr>
        <p:txBody>
          <a:bodyPr wrap="square" lIns="0" tIns="0" rIns="0" bIns="0" rtlCol="0"/>
          <a:lstStyle/>
          <a:p/>
        </p:txBody>
      </p:sp>
      <p:sp>
        <p:nvSpPr>
          <p:cNvPr id="44" name="object 44"/>
          <p:cNvSpPr/>
          <p:nvPr/>
        </p:nvSpPr>
        <p:spPr>
          <a:xfrm>
            <a:off x="1911095" y="4742688"/>
            <a:ext cx="224154" cy="1024255"/>
          </a:xfrm>
          <a:custGeom>
            <a:rect l="l" t="t" r="r" b="b"/>
            <a:pathLst>
              <a:path w="224153" h="1024253">
                <a:moveTo>
                  <a:pt x="0" y="1024128"/>
                </a:moveTo>
                <a:lnTo>
                  <a:pt x="224028" y="1024128"/>
                </a:lnTo>
                <a:lnTo>
                  <a:pt x="224028" y="0"/>
                </a:lnTo>
                <a:lnTo>
                  <a:pt x="0" y="0"/>
                </a:lnTo>
                <a:lnTo>
                  <a:pt x="0" y="1024128"/>
                </a:lnTo>
                <a:close/>
              </a:path>
            </a:pathLst>
          </a:custGeom>
          <a:solidFill>
            <a:srgbClr val="FF6300"/>
          </a:solidFill>
        </p:spPr>
        <p:txBody>
          <a:bodyPr wrap="square" lIns="0" tIns="0" rIns="0" bIns="0" rtlCol="0"/>
          <a:lstStyle/>
          <a:p/>
        </p:txBody>
      </p:sp>
      <p:sp>
        <p:nvSpPr>
          <p:cNvPr id="45" name="object 45"/>
          <p:cNvSpPr/>
          <p:nvPr/>
        </p:nvSpPr>
        <p:spPr>
          <a:xfrm>
            <a:off x="2625851" y="3706367"/>
            <a:ext cx="224154" cy="768350"/>
          </a:xfrm>
          <a:custGeom>
            <a:rect l="l" t="t" r="r" b="b"/>
            <a:pathLst>
              <a:path w="224153" h="768350">
                <a:moveTo>
                  <a:pt x="0" y="768096"/>
                </a:moveTo>
                <a:lnTo>
                  <a:pt x="224028" y="768096"/>
                </a:lnTo>
                <a:lnTo>
                  <a:pt x="224028" y="0"/>
                </a:lnTo>
                <a:lnTo>
                  <a:pt x="0" y="0"/>
                </a:lnTo>
                <a:lnTo>
                  <a:pt x="0" y="768096"/>
                </a:lnTo>
                <a:close/>
              </a:path>
            </a:pathLst>
          </a:custGeom>
          <a:solidFill>
            <a:srgbClr val="FF6300"/>
          </a:solidFill>
        </p:spPr>
        <p:txBody>
          <a:bodyPr wrap="square" lIns="0" tIns="0" rIns="0" bIns="0" rtlCol="0"/>
          <a:lstStyle/>
          <a:p/>
        </p:txBody>
      </p:sp>
      <p:sp>
        <p:nvSpPr>
          <p:cNvPr id="46" name="object 46"/>
          <p:cNvSpPr/>
          <p:nvPr/>
        </p:nvSpPr>
        <p:spPr>
          <a:xfrm>
            <a:off x="2625851" y="4657344"/>
            <a:ext cx="224154" cy="1109980"/>
          </a:xfrm>
          <a:custGeom>
            <a:rect l="l" t="t" r="r" b="b"/>
            <a:pathLst>
              <a:path w="224153" h="1109979">
                <a:moveTo>
                  <a:pt x="0" y="1109471"/>
                </a:moveTo>
                <a:lnTo>
                  <a:pt x="224028" y="1109471"/>
                </a:lnTo>
                <a:lnTo>
                  <a:pt x="224028" y="0"/>
                </a:lnTo>
                <a:lnTo>
                  <a:pt x="0" y="0"/>
                </a:lnTo>
                <a:lnTo>
                  <a:pt x="0" y="1109471"/>
                </a:lnTo>
                <a:close/>
              </a:path>
            </a:pathLst>
          </a:custGeom>
          <a:solidFill>
            <a:srgbClr val="FF6300"/>
          </a:solidFill>
        </p:spPr>
        <p:txBody>
          <a:bodyPr wrap="square" lIns="0" tIns="0" rIns="0" bIns="0" rtlCol="0"/>
          <a:lstStyle/>
          <a:p/>
        </p:txBody>
      </p:sp>
      <p:sp>
        <p:nvSpPr>
          <p:cNvPr id="47" name="object 47"/>
          <p:cNvSpPr/>
          <p:nvPr/>
        </p:nvSpPr>
        <p:spPr>
          <a:xfrm>
            <a:off x="3340608" y="3017520"/>
            <a:ext cx="224154" cy="1583690"/>
          </a:xfrm>
          <a:custGeom>
            <a:rect l="l" t="t" r="r" b="b"/>
            <a:pathLst>
              <a:path w="224152" h="1583689">
                <a:moveTo>
                  <a:pt x="0" y="1583435"/>
                </a:moveTo>
                <a:lnTo>
                  <a:pt x="224027" y="1583435"/>
                </a:lnTo>
                <a:lnTo>
                  <a:pt x="224027" y="0"/>
                </a:lnTo>
                <a:lnTo>
                  <a:pt x="0" y="0"/>
                </a:lnTo>
                <a:lnTo>
                  <a:pt x="0" y="1583435"/>
                </a:lnTo>
                <a:close/>
              </a:path>
            </a:pathLst>
          </a:custGeom>
          <a:solidFill>
            <a:srgbClr val="FF6300"/>
          </a:solidFill>
        </p:spPr>
        <p:txBody>
          <a:bodyPr wrap="square" lIns="0" tIns="0" rIns="0" bIns="0" rtlCol="0"/>
          <a:lstStyle/>
          <a:p/>
        </p:txBody>
      </p:sp>
      <p:sp>
        <p:nvSpPr>
          <p:cNvPr id="48" name="object 48"/>
          <p:cNvSpPr/>
          <p:nvPr/>
        </p:nvSpPr>
        <p:spPr>
          <a:xfrm>
            <a:off x="3340608" y="4785359"/>
            <a:ext cx="224154" cy="981710"/>
          </a:xfrm>
          <a:custGeom>
            <a:rect l="l" t="t" r="r" b="b"/>
            <a:pathLst>
              <a:path w="224152" h="981710">
                <a:moveTo>
                  <a:pt x="0" y="981455"/>
                </a:moveTo>
                <a:lnTo>
                  <a:pt x="224027" y="981455"/>
                </a:lnTo>
                <a:lnTo>
                  <a:pt x="224027" y="0"/>
                </a:lnTo>
                <a:lnTo>
                  <a:pt x="0" y="0"/>
                </a:lnTo>
                <a:lnTo>
                  <a:pt x="0" y="981455"/>
                </a:lnTo>
                <a:close/>
              </a:path>
            </a:pathLst>
          </a:custGeom>
          <a:solidFill>
            <a:srgbClr val="FF6300"/>
          </a:solidFill>
        </p:spPr>
        <p:txBody>
          <a:bodyPr wrap="square" lIns="0" tIns="0" rIns="0" bIns="0" rtlCol="0"/>
          <a:lstStyle/>
          <a:p/>
        </p:txBody>
      </p:sp>
      <p:sp>
        <p:nvSpPr>
          <p:cNvPr id="49" name="object 49"/>
          <p:cNvSpPr/>
          <p:nvPr/>
        </p:nvSpPr>
        <p:spPr>
          <a:xfrm>
            <a:off x="4055364" y="4956047"/>
            <a:ext cx="222885" cy="810895"/>
          </a:xfrm>
          <a:custGeom>
            <a:rect l="l" t="t" r="r" b="b"/>
            <a:pathLst>
              <a:path w="222885" h="810895">
                <a:moveTo>
                  <a:pt x="222503" y="0"/>
                </a:moveTo>
                <a:lnTo>
                  <a:pt x="0" y="0"/>
                </a:lnTo>
                <a:lnTo>
                  <a:pt x="0" y="810767"/>
                </a:lnTo>
                <a:lnTo>
                  <a:pt x="222503" y="810767"/>
                </a:lnTo>
                <a:lnTo>
                  <a:pt x="222503" y="0"/>
                </a:lnTo>
                <a:close/>
              </a:path>
            </a:pathLst>
          </a:custGeom>
          <a:solidFill>
            <a:srgbClr val="FF6300"/>
          </a:solidFill>
        </p:spPr>
        <p:txBody>
          <a:bodyPr wrap="square" lIns="0" tIns="0" rIns="0" bIns="0" rtlCol="0"/>
          <a:lstStyle/>
          <a:p/>
        </p:txBody>
      </p:sp>
      <p:sp>
        <p:nvSpPr>
          <p:cNvPr id="50" name="object 50"/>
          <p:cNvSpPr/>
          <p:nvPr/>
        </p:nvSpPr>
        <p:spPr>
          <a:xfrm>
            <a:off x="4768596" y="4300728"/>
            <a:ext cx="224154" cy="1466215"/>
          </a:xfrm>
          <a:custGeom>
            <a:rect l="l" t="t" r="r" b="b"/>
            <a:pathLst>
              <a:path w="224152" h="1466214">
                <a:moveTo>
                  <a:pt x="224027" y="0"/>
                </a:moveTo>
                <a:lnTo>
                  <a:pt x="0" y="0"/>
                </a:lnTo>
                <a:lnTo>
                  <a:pt x="0" y="1466088"/>
                </a:lnTo>
                <a:lnTo>
                  <a:pt x="224027" y="1466088"/>
                </a:lnTo>
                <a:lnTo>
                  <a:pt x="224027" y="0"/>
                </a:lnTo>
                <a:close/>
              </a:path>
            </a:pathLst>
          </a:custGeom>
          <a:solidFill>
            <a:srgbClr val="FF6300"/>
          </a:solidFill>
        </p:spPr>
        <p:txBody>
          <a:bodyPr wrap="square" lIns="0" tIns="0" rIns="0" bIns="0" rtlCol="0"/>
          <a:lstStyle/>
          <a:p/>
        </p:txBody>
      </p:sp>
      <p:sp>
        <p:nvSpPr>
          <p:cNvPr id="51" name="object 51"/>
          <p:cNvSpPr/>
          <p:nvPr/>
        </p:nvSpPr>
        <p:spPr>
          <a:xfrm>
            <a:off x="5483352" y="3575303"/>
            <a:ext cx="224154" cy="2192020"/>
          </a:xfrm>
          <a:custGeom>
            <a:rect l="l" t="t" r="r" b="b"/>
            <a:pathLst>
              <a:path w="224152" h="2192020">
                <a:moveTo>
                  <a:pt x="224027" y="0"/>
                </a:moveTo>
                <a:lnTo>
                  <a:pt x="0" y="0"/>
                </a:lnTo>
                <a:lnTo>
                  <a:pt x="0" y="2191512"/>
                </a:lnTo>
                <a:lnTo>
                  <a:pt x="224027" y="2191512"/>
                </a:lnTo>
                <a:lnTo>
                  <a:pt x="224027" y="0"/>
                </a:lnTo>
                <a:close/>
              </a:path>
            </a:pathLst>
          </a:custGeom>
          <a:solidFill>
            <a:srgbClr val="FF6300"/>
          </a:solidFill>
        </p:spPr>
        <p:txBody>
          <a:bodyPr wrap="square" lIns="0" tIns="0" rIns="0" bIns="0" rtlCol="0"/>
          <a:lstStyle/>
          <a:p/>
        </p:txBody>
      </p:sp>
      <p:sp>
        <p:nvSpPr>
          <p:cNvPr id="52" name="object 52"/>
          <p:cNvSpPr/>
          <p:nvPr/>
        </p:nvSpPr>
        <p:spPr>
          <a:xfrm>
            <a:off x="952500" y="5766815"/>
            <a:ext cx="5000625" cy="0"/>
          </a:xfrm>
          <a:custGeom>
            <a:rect l="l" t="t" r="r" b="b"/>
            <a:pathLst>
              <a:path w="5000625">
                <a:moveTo>
                  <a:pt x="0" y="0"/>
                </a:moveTo>
                <a:lnTo>
                  <a:pt x="5000244" y="0"/>
                </a:lnTo>
              </a:path>
            </a:pathLst>
          </a:custGeom>
          <a:ln w="9144">
            <a:solidFill>
              <a:srgbClr val="D9D9D9"/>
            </a:solidFill>
          </a:ln>
        </p:spPr>
        <p:txBody>
          <a:bodyPr wrap="square" lIns="0" tIns="0" rIns="0" bIns="0" rtlCol="0"/>
          <a:lstStyle/>
          <a:p/>
        </p:txBody>
      </p:sp>
      <p:sp>
        <p:nvSpPr>
          <p:cNvPr id="53" name="object 53"/>
          <p:cNvSpPr/>
          <p:nvPr/>
        </p:nvSpPr>
        <p:spPr>
          <a:xfrm>
            <a:off x="1309877" y="3252978"/>
            <a:ext cx="4285615" cy="1278890"/>
          </a:xfrm>
          <a:custGeom>
            <a:rect l="l" t="t" r="r" b="b"/>
            <a:pathLst>
              <a:path w="4285615" h="1278889">
                <a:moveTo>
                  <a:pt x="0" y="341375"/>
                </a:moveTo>
                <a:lnTo>
                  <a:pt x="713232" y="1235964"/>
                </a:lnTo>
                <a:lnTo>
                  <a:pt x="1427988" y="1150620"/>
                </a:lnTo>
                <a:lnTo>
                  <a:pt x="2142744" y="1278636"/>
                </a:lnTo>
                <a:lnTo>
                  <a:pt x="2857500" y="894588"/>
                </a:lnTo>
                <a:lnTo>
                  <a:pt x="3570732" y="42672"/>
                </a:lnTo>
                <a:lnTo>
                  <a:pt x="4285488" y="0"/>
                </a:lnTo>
              </a:path>
            </a:pathLst>
          </a:custGeom>
          <a:ln w="28956">
            <a:solidFill>
              <a:srgbClr val="ABCE5A"/>
            </a:solidFill>
          </a:ln>
        </p:spPr>
        <p:txBody>
          <a:bodyPr wrap="square" lIns="0" tIns="0" rIns="0" bIns="0" rtlCol="0"/>
          <a:lstStyle/>
          <a:p/>
        </p:txBody>
      </p:sp>
      <p:sp>
        <p:nvSpPr>
          <p:cNvPr id="54" name="object 54"/>
          <p:cNvSpPr txBox="1"/>
          <p:nvPr/>
        </p:nvSpPr>
        <p:spPr>
          <a:xfrm>
            <a:off x="1120546" y="4773548"/>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10345</a:t>
            </a:r>
            <a:endParaRPr sz="1000">
              <a:latin typeface="Arial"/>
              <a:cs typeface="Arial"/>
            </a:endParaRPr>
          </a:p>
        </p:txBody>
      </p:sp>
      <p:sp>
        <p:nvSpPr>
          <p:cNvPr id="55" name="object 55"/>
          <p:cNvSpPr txBox="1"/>
          <p:nvPr/>
        </p:nvSpPr>
        <p:spPr>
          <a:xfrm>
            <a:off x="1835023" y="4168266"/>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18463</a:t>
            </a:r>
            <a:endParaRPr sz="1000">
              <a:latin typeface="Arial"/>
              <a:cs typeface="Arial"/>
            </a:endParaRPr>
          </a:p>
        </p:txBody>
      </p:sp>
      <p:sp>
        <p:nvSpPr>
          <p:cNvPr id="56" name="object 56"/>
          <p:cNvSpPr txBox="1"/>
          <p:nvPr/>
        </p:nvSpPr>
        <p:spPr>
          <a:xfrm>
            <a:off x="2549398" y="3482797"/>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27650</a:t>
            </a:r>
            <a:endParaRPr sz="1000">
              <a:latin typeface="Arial"/>
              <a:cs typeface="Arial"/>
            </a:endParaRPr>
          </a:p>
        </p:txBody>
      </p:sp>
      <p:sp>
        <p:nvSpPr>
          <p:cNvPr id="57" name="object 57"/>
          <p:cNvSpPr txBox="1"/>
          <p:nvPr/>
        </p:nvSpPr>
        <p:spPr>
          <a:xfrm>
            <a:off x="3263900" y="2794761"/>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36883</a:t>
            </a:r>
            <a:endParaRPr sz="1000">
              <a:latin typeface="Arial"/>
              <a:cs typeface="Arial"/>
            </a:endParaRPr>
          </a:p>
        </p:txBody>
      </p:sp>
      <p:sp>
        <p:nvSpPr>
          <p:cNvPr id="58" name="object 58"/>
          <p:cNvSpPr txBox="1"/>
          <p:nvPr/>
        </p:nvSpPr>
        <p:spPr>
          <a:xfrm>
            <a:off x="3978402" y="4734559"/>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10870</a:t>
            </a:r>
            <a:endParaRPr sz="1000">
              <a:latin typeface="Arial"/>
              <a:cs typeface="Arial"/>
            </a:endParaRPr>
          </a:p>
        </p:txBody>
      </p:sp>
      <p:sp>
        <p:nvSpPr>
          <p:cNvPr id="59" name="object 59"/>
          <p:cNvSpPr txBox="1"/>
          <p:nvPr/>
        </p:nvSpPr>
        <p:spPr>
          <a:xfrm>
            <a:off x="4692777" y="4077970"/>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19672</a:t>
            </a:r>
            <a:endParaRPr sz="1000">
              <a:latin typeface="Arial"/>
              <a:cs typeface="Arial"/>
            </a:endParaRPr>
          </a:p>
        </p:txBody>
      </p:sp>
      <p:sp>
        <p:nvSpPr>
          <p:cNvPr id="60" name="object 60"/>
          <p:cNvSpPr txBox="1"/>
          <p:nvPr/>
        </p:nvSpPr>
        <p:spPr>
          <a:xfrm>
            <a:off x="5407533" y="3352927"/>
            <a:ext cx="375920"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29398</a:t>
            </a:r>
            <a:endParaRPr sz="1000">
              <a:latin typeface="Arial"/>
              <a:cs typeface="Arial"/>
            </a:endParaRPr>
          </a:p>
        </p:txBody>
      </p:sp>
      <p:sp>
        <p:nvSpPr>
          <p:cNvPr id="61" name="object 61"/>
          <p:cNvSpPr txBox="1"/>
          <p:nvPr/>
        </p:nvSpPr>
        <p:spPr>
          <a:xfrm>
            <a:off x="1126236" y="3663696"/>
            <a:ext cx="365760" cy="184785"/>
          </a:xfrm>
          <a:prstGeom prst="rect">
            <a:avLst/>
          </a:prstGeom>
          <a:solidFill>
            <a:srgbClr val="ABCE5A"/>
          </a:solidFill>
        </p:spPr>
        <p:txBody>
          <a:bodyPr vert="horz" wrap="square" lIns="0" tIns="12700" rIns="0" bIns="0" rtlCol="0">
            <a:spAutoFit/>
          </a:bodyPr>
          <a:lstStyle/>
          <a:p>
            <a:pPr marL="38735">
              <a:lnSpc>
                <a:spcPct val="100000"/>
              </a:lnSpc>
              <a:spcBef>
                <a:spcPts val="100"/>
              </a:spcBef>
            </a:pPr>
            <a:r>
              <a:rPr sz="1000" spc="-10">
                <a:solidFill>
                  <a:srgbClr val="404040"/>
                </a:solidFill>
                <a:latin typeface="Arial"/>
                <a:cs typeface="Arial"/>
              </a:rPr>
              <a:t>5.1%</a:t>
            </a:r>
            <a:endParaRPr sz="1000">
              <a:latin typeface="Arial"/>
              <a:cs typeface="Arial"/>
            </a:endParaRPr>
          </a:p>
        </p:txBody>
      </p:sp>
      <p:sp>
        <p:nvSpPr>
          <p:cNvPr id="62" name="object 62"/>
          <p:cNvSpPr txBox="1"/>
          <p:nvPr/>
        </p:nvSpPr>
        <p:spPr>
          <a:xfrm>
            <a:off x="1840992" y="4579620"/>
            <a:ext cx="365760" cy="184785"/>
          </a:xfrm>
          <a:prstGeom prst="rect">
            <a:avLst/>
          </a:prstGeom>
          <a:solidFill>
            <a:srgbClr val="ABCE5A"/>
          </a:solidFill>
        </p:spPr>
        <p:txBody>
          <a:bodyPr vert="horz" wrap="square" lIns="0" tIns="0" rIns="0" bIns="0" rtlCol="0">
            <a:spAutoFit/>
          </a:bodyPr>
          <a:lstStyle/>
          <a:p>
            <a:pPr marL="38100">
              <a:lnSpc>
                <a:spcPts val="1130"/>
              </a:lnSpc>
            </a:pPr>
            <a:r>
              <a:rPr sz="1000" spc="-5">
                <a:solidFill>
                  <a:srgbClr val="404040"/>
                </a:solidFill>
                <a:latin typeface="Arial"/>
                <a:cs typeface="Arial"/>
              </a:rPr>
              <a:t>3.0%</a:t>
            </a:r>
            <a:endParaRPr sz="1000">
              <a:latin typeface="Arial"/>
              <a:cs typeface="Arial"/>
            </a:endParaRPr>
          </a:p>
        </p:txBody>
      </p:sp>
      <p:sp>
        <p:nvSpPr>
          <p:cNvPr id="63" name="object 63"/>
          <p:cNvSpPr/>
          <p:nvPr/>
        </p:nvSpPr>
        <p:spPr>
          <a:xfrm>
            <a:off x="2555748" y="4474464"/>
            <a:ext cx="364490" cy="182880"/>
          </a:xfrm>
          <a:custGeom>
            <a:rect l="l" t="t" r="r" b="b"/>
            <a:pathLst>
              <a:path w="364489" h="182879">
                <a:moveTo>
                  <a:pt x="0" y="182880"/>
                </a:moveTo>
                <a:lnTo>
                  <a:pt x="364236" y="182880"/>
                </a:lnTo>
                <a:lnTo>
                  <a:pt x="364236" y="0"/>
                </a:lnTo>
                <a:lnTo>
                  <a:pt x="0" y="0"/>
                </a:lnTo>
                <a:lnTo>
                  <a:pt x="0" y="182880"/>
                </a:lnTo>
                <a:close/>
              </a:path>
            </a:pathLst>
          </a:custGeom>
          <a:solidFill>
            <a:srgbClr val="ABCE5A"/>
          </a:solidFill>
        </p:spPr>
        <p:txBody>
          <a:bodyPr wrap="square" lIns="0" tIns="0" rIns="0" bIns="0" rtlCol="0"/>
          <a:lstStyle/>
          <a:p/>
        </p:txBody>
      </p:sp>
      <p:sp>
        <p:nvSpPr>
          <p:cNvPr id="64" name="object 64"/>
          <p:cNvSpPr txBox="1"/>
          <p:nvPr/>
        </p:nvSpPr>
        <p:spPr>
          <a:xfrm>
            <a:off x="2555748" y="4474464"/>
            <a:ext cx="364490" cy="182880"/>
          </a:xfrm>
          <a:prstGeom prst="rect">
            <a:avLst/>
          </a:prstGeom>
        </p:spPr>
        <p:txBody>
          <a:bodyPr vert="horz" wrap="square" lIns="0" tIns="11430" rIns="0" bIns="0" rtlCol="0">
            <a:spAutoFit/>
          </a:bodyPr>
          <a:lstStyle/>
          <a:p>
            <a:pPr marL="38100">
              <a:lnSpc>
                <a:spcPct val="100000"/>
              </a:lnSpc>
              <a:spcBef>
                <a:spcPts val="90"/>
              </a:spcBef>
            </a:pPr>
            <a:r>
              <a:rPr sz="1000" spc="-10">
                <a:solidFill>
                  <a:srgbClr val="404040"/>
                </a:solidFill>
                <a:latin typeface="Arial"/>
                <a:cs typeface="Arial"/>
              </a:rPr>
              <a:t>3.2%</a:t>
            </a:r>
            <a:endParaRPr sz="1000">
              <a:latin typeface="Arial"/>
              <a:cs typeface="Arial"/>
            </a:endParaRPr>
          </a:p>
        </p:txBody>
      </p:sp>
      <p:sp>
        <p:nvSpPr>
          <p:cNvPr id="65" name="object 65"/>
          <p:cNvSpPr txBox="1"/>
          <p:nvPr/>
        </p:nvSpPr>
        <p:spPr>
          <a:xfrm>
            <a:off x="3268979" y="4579620"/>
            <a:ext cx="365760" cy="184785"/>
          </a:xfrm>
          <a:prstGeom prst="rect">
            <a:avLst/>
          </a:prstGeom>
          <a:solidFill>
            <a:srgbClr val="ABCE5A"/>
          </a:solidFill>
        </p:spPr>
        <p:txBody>
          <a:bodyPr vert="horz" wrap="square" lIns="0" tIns="33655" rIns="0" bIns="0" rtlCol="0">
            <a:spAutoFit/>
          </a:bodyPr>
          <a:lstStyle/>
          <a:p>
            <a:pPr marL="39370">
              <a:lnSpc>
                <a:spcPts val="1185"/>
              </a:lnSpc>
              <a:spcBef>
                <a:spcPts val="265"/>
              </a:spcBef>
            </a:pPr>
            <a:r>
              <a:rPr sz="1000" spc="-10">
                <a:solidFill>
                  <a:srgbClr val="404040"/>
                </a:solidFill>
                <a:latin typeface="Arial"/>
                <a:cs typeface="Arial"/>
              </a:rPr>
              <a:t>2.9%</a:t>
            </a:r>
            <a:endParaRPr sz="1000">
              <a:latin typeface="Arial"/>
              <a:cs typeface="Arial"/>
            </a:endParaRPr>
          </a:p>
        </p:txBody>
      </p:sp>
      <p:sp>
        <p:nvSpPr>
          <p:cNvPr id="66" name="object 66"/>
          <p:cNvSpPr txBox="1"/>
          <p:nvPr/>
        </p:nvSpPr>
        <p:spPr>
          <a:xfrm>
            <a:off x="3983735" y="4218432"/>
            <a:ext cx="365760" cy="184785"/>
          </a:xfrm>
          <a:prstGeom prst="rect">
            <a:avLst/>
          </a:prstGeom>
          <a:solidFill>
            <a:srgbClr val="ABCE5A"/>
          </a:solidFill>
        </p:spPr>
        <p:txBody>
          <a:bodyPr vert="horz" wrap="square" lIns="0" tIns="11430" rIns="0" bIns="0" rtlCol="0">
            <a:spAutoFit/>
          </a:bodyPr>
          <a:lstStyle/>
          <a:p>
            <a:pPr marL="38735">
              <a:lnSpc>
                <a:spcPct val="100000"/>
              </a:lnSpc>
              <a:spcBef>
                <a:spcPts val="90"/>
              </a:spcBef>
            </a:pPr>
            <a:r>
              <a:rPr sz="1000" spc="-10">
                <a:solidFill>
                  <a:srgbClr val="404040"/>
                </a:solidFill>
                <a:latin typeface="Arial"/>
                <a:cs typeface="Arial"/>
              </a:rPr>
              <a:t>3.8%</a:t>
            </a:r>
            <a:endParaRPr sz="1000">
              <a:latin typeface="Arial"/>
              <a:cs typeface="Arial"/>
            </a:endParaRPr>
          </a:p>
        </p:txBody>
      </p:sp>
      <p:sp>
        <p:nvSpPr>
          <p:cNvPr id="67" name="object 67"/>
          <p:cNvSpPr txBox="1"/>
          <p:nvPr/>
        </p:nvSpPr>
        <p:spPr>
          <a:xfrm>
            <a:off x="4698491" y="3041904"/>
            <a:ext cx="365760" cy="184785"/>
          </a:xfrm>
          <a:prstGeom prst="rect">
            <a:avLst/>
          </a:prstGeom>
          <a:solidFill>
            <a:srgbClr val="ABCE5A"/>
          </a:solidFill>
        </p:spPr>
        <p:txBody>
          <a:bodyPr vert="horz" wrap="square" lIns="0" tIns="11430" rIns="0" bIns="0" rtlCol="0">
            <a:spAutoFit/>
          </a:bodyPr>
          <a:lstStyle/>
          <a:p>
            <a:pPr marL="39370">
              <a:lnSpc>
                <a:spcPct val="100000"/>
              </a:lnSpc>
              <a:spcBef>
                <a:spcPts val="90"/>
              </a:spcBef>
            </a:pPr>
            <a:r>
              <a:rPr sz="1000" spc="-5">
                <a:solidFill>
                  <a:srgbClr val="404040"/>
                </a:solidFill>
                <a:latin typeface="Arial"/>
                <a:cs typeface="Arial"/>
              </a:rPr>
              <a:t>5.8%</a:t>
            </a:r>
            <a:endParaRPr sz="1000">
              <a:latin typeface="Arial"/>
              <a:cs typeface="Arial"/>
            </a:endParaRPr>
          </a:p>
        </p:txBody>
      </p:sp>
      <p:sp>
        <p:nvSpPr>
          <p:cNvPr id="68" name="object 68"/>
          <p:cNvSpPr txBox="1"/>
          <p:nvPr/>
        </p:nvSpPr>
        <p:spPr>
          <a:xfrm>
            <a:off x="5410200" y="3032760"/>
            <a:ext cx="364490" cy="184785"/>
          </a:xfrm>
          <a:prstGeom prst="rect">
            <a:avLst/>
          </a:prstGeom>
          <a:solidFill>
            <a:srgbClr val="ABCE5A"/>
          </a:solidFill>
        </p:spPr>
        <p:txBody>
          <a:bodyPr vert="horz" wrap="square" lIns="0" tIns="11430" rIns="0" bIns="0" rtlCol="0">
            <a:spAutoFit/>
          </a:bodyPr>
          <a:lstStyle/>
          <a:p>
            <a:pPr marL="38735">
              <a:lnSpc>
                <a:spcPct val="100000"/>
              </a:lnSpc>
              <a:spcBef>
                <a:spcPts val="90"/>
              </a:spcBef>
            </a:pPr>
            <a:r>
              <a:rPr sz="1000" spc="-10">
                <a:solidFill>
                  <a:srgbClr val="404040"/>
                </a:solidFill>
                <a:latin typeface="Arial"/>
                <a:cs typeface="Arial"/>
              </a:rPr>
              <a:t>5.9%</a:t>
            </a:r>
            <a:endParaRPr sz="1000">
              <a:latin typeface="Arial"/>
              <a:cs typeface="Arial"/>
            </a:endParaRPr>
          </a:p>
        </p:txBody>
      </p:sp>
      <p:sp>
        <p:nvSpPr>
          <p:cNvPr id="69" name="object 69"/>
          <p:cNvSpPr txBox="1"/>
          <p:nvPr/>
        </p:nvSpPr>
        <p:spPr>
          <a:xfrm>
            <a:off x="1008075" y="5865977"/>
            <a:ext cx="4889500" cy="177800"/>
          </a:xfrm>
          <a:prstGeom prst="rect">
            <a:avLst/>
          </a:prstGeom>
        </p:spPr>
        <p:txBody>
          <a:bodyPr vert="horz" wrap="square" lIns="0" tIns="12065" rIns="0" bIns="0" rtlCol="0">
            <a:spAutoFit/>
          </a:bodyPr>
          <a:lstStyle/>
          <a:p>
            <a:pPr marL="12700">
              <a:lnSpc>
                <a:spcPct val="100000"/>
              </a:lnSpc>
              <a:spcBef>
                <a:spcPts val="95"/>
              </a:spcBef>
              <a:tabLst>
                <a:tab pos="726440"/>
                <a:tab pos="1441450"/>
                <a:tab pos="2155825"/>
                <a:tab pos="2870200"/>
                <a:tab pos="3584575"/>
                <a:tab pos="4298950"/>
              </a:tabLst>
            </a:pPr>
            <a:r>
              <a:rPr sz="1000" spc="-10">
                <a:solidFill>
                  <a:srgbClr val="585858"/>
                </a:solidFill>
                <a:latin typeface="Arial"/>
                <a:cs typeface="Arial"/>
              </a:rPr>
              <a:t>2022</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1</a:t>
            </a:r>
            <a:r>
              <a:rPr sz="1000">
                <a:solidFill>
                  <a:srgbClr val="585858"/>
                </a:solidFill>
                <a:latin typeface="Arial"/>
                <a:cs typeface="Arial"/>
              </a:rPr>
              <a:t>	</a:t>
            </a:r>
            <a:r>
              <a:rPr sz="1000" spc="-10">
                <a:solidFill>
                  <a:srgbClr val="585858"/>
                </a:solidFill>
                <a:latin typeface="Arial"/>
                <a:cs typeface="Arial"/>
              </a:rPr>
              <a:t>2022</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2</a:t>
            </a:r>
            <a:r>
              <a:rPr sz="1000">
                <a:solidFill>
                  <a:srgbClr val="585858"/>
                </a:solidFill>
                <a:latin typeface="Arial"/>
                <a:cs typeface="Arial"/>
              </a:rPr>
              <a:t>	</a:t>
            </a:r>
            <a:r>
              <a:rPr sz="1000" spc="-10">
                <a:solidFill>
                  <a:srgbClr val="585858"/>
                </a:solidFill>
                <a:latin typeface="Arial"/>
                <a:cs typeface="Arial"/>
              </a:rPr>
              <a:t>2022</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3</a:t>
            </a:r>
            <a:r>
              <a:rPr sz="1000">
                <a:solidFill>
                  <a:srgbClr val="585858"/>
                </a:solidFill>
                <a:latin typeface="Arial"/>
                <a:cs typeface="Arial"/>
              </a:rPr>
              <a:t>	</a:t>
            </a:r>
            <a:r>
              <a:rPr sz="1000" spc="-10">
                <a:solidFill>
                  <a:srgbClr val="585858"/>
                </a:solidFill>
                <a:latin typeface="Arial"/>
                <a:cs typeface="Arial"/>
              </a:rPr>
              <a:t>2022</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4</a:t>
            </a:r>
            <a:r>
              <a:rPr sz="1000">
                <a:solidFill>
                  <a:srgbClr val="585858"/>
                </a:solidFill>
                <a:latin typeface="Arial"/>
                <a:cs typeface="Arial"/>
              </a:rPr>
              <a:t>	</a:t>
            </a:r>
            <a:r>
              <a:rPr sz="1000" spc="-10">
                <a:solidFill>
                  <a:srgbClr val="585858"/>
                </a:solidFill>
                <a:latin typeface="Arial"/>
                <a:cs typeface="Arial"/>
              </a:rPr>
              <a:t>2023</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1</a:t>
            </a:r>
            <a:r>
              <a:rPr sz="1000">
                <a:solidFill>
                  <a:srgbClr val="585858"/>
                </a:solidFill>
                <a:latin typeface="Arial"/>
                <a:cs typeface="Arial"/>
              </a:rPr>
              <a:t>	</a:t>
            </a:r>
            <a:r>
              <a:rPr sz="1000" spc="-10">
                <a:solidFill>
                  <a:srgbClr val="585858"/>
                </a:solidFill>
                <a:latin typeface="Arial"/>
                <a:cs typeface="Arial"/>
              </a:rPr>
              <a:t>2023</a:t>
            </a:r>
            <a:r>
              <a:rPr sz="1000" spc="-5">
                <a:solidFill>
                  <a:srgbClr val="585858"/>
                </a:solidFill>
                <a:latin typeface="微软雅黑"/>
                <a:cs typeface="微软雅黑"/>
              </a:rPr>
              <a:t>年</a:t>
            </a:r>
            <a:r>
              <a:rPr sz="1000">
                <a:solidFill>
                  <a:srgbClr val="585858"/>
                </a:solidFill>
                <a:latin typeface="Arial"/>
                <a:cs typeface="Arial"/>
              </a:rPr>
              <a:t>Q</a:t>
            </a:r>
            <a:r>
              <a:rPr sz="1000" spc="-5">
                <a:solidFill>
                  <a:srgbClr val="585858"/>
                </a:solidFill>
                <a:latin typeface="Arial"/>
                <a:cs typeface="Arial"/>
              </a:rPr>
              <a:t>2</a:t>
            </a:r>
            <a:r>
              <a:rPr sz="1000">
                <a:solidFill>
                  <a:srgbClr val="585858"/>
                </a:solidFill>
                <a:latin typeface="Arial"/>
                <a:cs typeface="Arial"/>
              </a:rPr>
              <a:t>	</a:t>
            </a:r>
            <a:r>
              <a:rPr sz="1000" spc="-10">
                <a:solidFill>
                  <a:srgbClr val="585858"/>
                </a:solidFill>
                <a:latin typeface="Arial"/>
                <a:cs typeface="Arial"/>
              </a:rPr>
              <a:t>2023</a:t>
            </a:r>
            <a:r>
              <a:rPr sz="1000" spc="-5">
                <a:solidFill>
                  <a:srgbClr val="585858"/>
                </a:solidFill>
                <a:latin typeface="微软雅黑"/>
                <a:cs typeface="微软雅黑"/>
              </a:rPr>
              <a:t>年</a:t>
            </a:r>
            <a:r>
              <a:rPr sz="1000">
                <a:solidFill>
                  <a:srgbClr val="585858"/>
                </a:solidFill>
                <a:latin typeface="Arial"/>
                <a:cs typeface="Arial"/>
              </a:rPr>
              <a:t>Q3</a:t>
            </a:r>
            <a:endParaRPr sz="1000">
              <a:latin typeface="Arial"/>
              <a:cs typeface="Arial"/>
            </a:endParaRPr>
          </a:p>
        </p:txBody>
      </p:sp>
      <p:sp>
        <p:nvSpPr>
          <p:cNvPr id="70" name="object 70"/>
          <p:cNvSpPr/>
          <p:nvPr/>
        </p:nvSpPr>
        <p:spPr>
          <a:xfrm>
            <a:off x="1626107" y="2523744"/>
            <a:ext cx="243840" cy="0"/>
          </a:xfrm>
          <a:custGeom>
            <a:rect l="l" t="t" r="r" b="b"/>
            <a:pathLst>
              <a:path w="243839">
                <a:moveTo>
                  <a:pt x="0" y="0"/>
                </a:moveTo>
                <a:lnTo>
                  <a:pt x="243839" y="0"/>
                </a:lnTo>
              </a:path>
            </a:pathLst>
          </a:custGeom>
          <a:ln w="76200">
            <a:solidFill>
              <a:srgbClr val="FF6300"/>
            </a:solidFill>
          </a:ln>
        </p:spPr>
        <p:txBody>
          <a:bodyPr wrap="square" lIns="0" tIns="0" rIns="0" bIns="0" rtlCol="0"/>
          <a:lstStyle/>
          <a:p/>
        </p:txBody>
      </p:sp>
      <p:sp>
        <p:nvSpPr>
          <p:cNvPr id="71" name="object 71"/>
          <p:cNvSpPr txBox="1"/>
          <p:nvPr/>
        </p:nvSpPr>
        <p:spPr>
          <a:xfrm>
            <a:off x="1883791" y="2034286"/>
            <a:ext cx="2740025" cy="588645"/>
          </a:xfrm>
          <a:prstGeom prst="rect">
            <a:avLst/>
          </a:prstGeom>
        </p:spPr>
        <p:txBody>
          <a:bodyPr vert="horz" wrap="square" lIns="0" tIns="13335" rIns="0" bIns="0" rtlCol="0">
            <a:spAutoFit/>
          </a:bodyPr>
          <a:lstStyle/>
          <a:p>
            <a:pPr marL="410209">
              <a:lnSpc>
                <a:spcPct val="100000"/>
              </a:lnSpc>
              <a:spcBef>
                <a:spcPts val="105"/>
              </a:spcBef>
            </a:pPr>
            <a:r>
              <a:rPr sz="1400">
                <a:solidFill>
                  <a:srgbClr val="585858"/>
                </a:solidFill>
                <a:latin typeface="微软雅黑"/>
                <a:cs typeface="微软雅黑"/>
              </a:rPr>
              <a:t>居民人均可支配收入及</a:t>
            </a:r>
            <a:r>
              <a:rPr sz="1400" spc="-15">
                <a:solidFill>
                  <a:srgbClr val="585858"/>
                </a:solidFill>
                <a:latin typeface="微软雅黑"/>
                <a:cs typeface="微软雅黑"/>
              </a:rPr>
              <a:t>增</a:t>
            </a:r>
            <a:r>
              <a:rPr sz="1400">
                <a:solidFill>
                  <a:srgbClr val="585858"/>
                </a:solidFill>
                <a:latin typeface="微软雅黑"/>
                <a:cs typeface="微软雅黑"/>
              </a:rPr>
              <a:t>长率</a:t>
            </a:r>
            <a:endParaRPr sz="1400">
              <a:latin typeface="微软雅黑"/>
              <a:cs typeface="微软雅黑"/>
            </a:endParaRPr>
          </a:p>
          <a:p>
            <a:pPr marL="12700">
              <a:lnSpc>
                <a:spcPct val="100000"/>
              </a:lnSpc>
              <a:spcBef>
                <a:spcPts val="1305"/>
              </a:spcBef>
            </a:pPr>
            <a:r>
              <a:rPr sz="1200">
                <a:solidFill>
                  <a:srgbClr val="585858"/>
                </a:solidFill>
                <a:latin typeface="微软雅黑"/>
                <a:cs typeface="微软雅黑"/>
              </a:rPr>
              <a:t>居民人均可支配收入累计值（元）</a:t>
            </a:r>
            <a:endParaRPr sz="1200">
              <a:latin typeface="微软雅黑"/>
              <a:cs typeface="微软雅黑"/>
            </a:endParaRPr>
          </a:p>
        </p:txBody>
      </p:sp>
      <p:sp>
        <p:nvSpPr>
          <p:cNvPr id="72" name="object 72"/>
          <p:cNvSpPr/>
          <p:nvPr/>
        </p:nvSpPr>
        <p:spPr>
          <a:xfrm>
            <a:off x="4444746" y="2522982"/>
            <a:ext cx="243840" cy="0"/>
          </a:xfrm>
          <a:custGeom>
            <a:rect l="l" t="t" r="r" b="b"/>
            <a:pathLst>
              <a:path w="243839">
                <a:moveTo>
                  <a:pt x="0" y="0"/>
                </a:moveTo>
                <a:lnTo>
                  <a:pt x="243839" y="0"/>
                </a:lnTo>
              </a:path>
            </a:pathLst>
          </a:custGeom>
          <a:ln w="28956">
            <a:solidFill>
              <a:srgbClr val="ABCE5A"/>
            </a:solidFill>
          </a:ln>
        </p:spPr>
        <p:txBody>
          <a:bodyPr wrap="square" lIns="0" tIns="0" rIns="0" bIns="0" rtlCol="0"/>
          <a:lstStyle/>
          <a:p/>
        </p:txBody>
      </p:sp>
      <p:sp>
        <p:nvSpPr>
          <p:cNvPr id="73" name="object 73"/>
          <p:cNvSpPr txBox="1"/>
          <p:nvPr/>
        </p:nvSpPr>
        <p:spPr>
          <a:xfrm>
            <a:off x="4702555" y="2414396"/>
            <a:ext cx="6350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585858"/>
                </a:solidFill>
                <a:latin typeface="微软雅黑"/>
                <a:cs typeface="微软雅黑"/>
              </a:rPr>
              <a:t>累计增长</a:t>
            </a:r>
            <a:endParaRPr sz="1200">
              <a:latin typeface="微软雅黑"/>
              <a:cs typeface="微软雅黑"/>
            </a:endParaRPr>
          </a:p>
        </p:txBody>
      </p:sp>
      <p:sp>
        <p:nvSpPr>
          <p:cNvPr id="75" name="object 75"/>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6</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76" name="object 76"/>
          <p:cNvSpPr txBox="1"/>
          <p:nvPr/>
        </p:nvSpPr>
        <p:spPr>
          <a:xfrm>
            <a:off x="9425685" y="6400257"/>
            <a:ext cx="1290320"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数据来源：国家统计局</a:t>
            </a:r>
            <a:endParaRPr sz="1000">
              <a:latin typeface="微软雅黑"/>
              <a:cs typeface="微软雅黑"/>
            </a:endParaRPr>
          </a:p>
        </p:txBody>
      </p:sp>
      <p:sp>
        <p:nvSpPr>
          <p:cNvPr id="74" name="object 74"/>
          <p:cNvSpPr txBox="1"/>
          <p:nvPr/>
        </p:nvSpPr>
        <p:spPr>
          <a:xfrm>
            <a:off x="738631" y="1046962"/>
            <a:ext cx="10499090" cy="666750"/>
          </a:xfrm>
          <a:prstGeom prst="rect">
            <a:avLst/>
          </a:prstGeom>
        </p:spPr>
        <p:txBody>
          <a:bodyPr vert="horz" wrap="square" lIns="0" tIns="12065" rIns="0" bIns="0" rtlCol="0">
            <a:spAutoFit/>
          </a:bodyPr>
          <a:lstStyle/>
          <a:p>
            <a:pPr marL="299085" marR="5080" indent="-287020">
              <a:lnSpc>
                <a:spcPct val="150200"/>
              </a:lnSpc>
              <a:spcBef>
                <a:spcPts val="95"/>
              </a:spcBef>
              <a:buFont typeface="Arial"/>
              <a:buChar char="•"/>
              <a:tabLst>
                <a:tab pos="299085"/>
                <a:tab pos="299720"/>
              </a:tabLst>
            </a:pPr>
            <a:r>
              <a:rPr sz="1400">
                <a:latin typeface="微软雅黑"/>
                <a:cs typeface="微软雅黑"/>
              </a:rPr>
              <a:t>国家统计局数据显示</a:t>
            </a:r>
            <a:r>
              <a:rPr sz="1400" spc="-5">
                <a:latin typeface="微软雅黑"/>
                <a:cs typeface="微软雅黑"/>
              </a:rPr>
              <a:t>，</a:t>
            </a:r>
            <a:r>
              <a:rPr sz="1400" spc="-5">
                <a:latin typeface="Arial"/>
                <a:cs typeface="Arial"/>
              </a:rPr>
              <a:t>2023</a:t>
            </a:r>
            <a:r>
              <a:rPr sz="1400">
                <a:latin typeface="微软雅黑"/>
                <a:cs typeface="微软雅黑"/>
              </a:rPr>
              <a:t>年</a:t>
            </a:r>
            <a:r>
              <a:rPr sz="1400" spc="-15">
                <a:latin typeface="微软雅黑"/>
                <a:cs typeface="微软雅黑"/>
              </a:rPr>
              <a:t>第</a:t>
            </a:r>
            <a:r>
              <a:rPr sz="1400">
                <a:latin typeface="微软雅黑"/>
                <a:cs typeface="微软雅黑"/>
              </a:rPr>
              <a:t>三季</a:t>
            </a:r>
            <a:r>
              <a:rPr sz="1400" spc="-15">
                <a:latin typeface="微软雅黑"/>
                <a:cs typeface="微软雅黑"/>
              </a:rPr>
              <a:t>度</a:t>
            </a:r>
            <a:r>
              <a:rPr sz="1400">
                <a:latin typeface="微软雅黑"/>
                <a:cs typeface="微软雅黑"/>
              </a:rPr>
              <a:t>居民</a:t>
            </a:r>
            <a:r>
              <a:rPr sz="1400" spc="-15">
                <a:latin typeface="微软雅黑"/>
                <a:cs typeface="微软雅黑"/>
              </a:rPr>
              <a:t>人</a:t>
            </a:r>
            <a:r>
              <a:rPr sz="1400">
                <a:latin typeface="微软雅黑"/>
                <a:cs typeface="微软雅黑"/>
              </a:rPr>
              <a:t>均可</a:t>
            </a:r>
            <a:r>
              <a:rPr sz="1400" spc="-15">
                <a:latin typeface="微软雅黑"/>
                <a:cs typeface="微软雅黑"/>
              </a:rPr>
              <a:t>支</a:t>
            </a:r>
            <a:r>
              <a:rPr sz="1400">
                <a:latin typeface="微软雅黑"/>
                <a:cs typeface="微软雅黑"/>
              </a:rPr>
              <a:t>配收</a:t>
            </a:r>
            <a:r>
              <a:rPr sz="1400" spc="-15">
                <a:latin typeface="微软雅黑"/>
                <a:cs typeface="微软雅黑"/>
              </a:rPr>
              <a:t>入</a:t>
            </a:r>
            <a:r>
              <a:rPr sz="1400">
                <a:latin typeface="微软雅黑"/>
                <a:cs typeface="微软雅黑"/>
              </a:rPr>
              <a:t>累</a:t>
            </a:r>
            <a:r>
              <a:rPr sz="1400" spc="5">
                <a:latin typeface="微软雅黑"/>
                <a:cs typeface="微软雅黑"/>
              </a:rPr>
              <a:t>计</a:t>
            </a:r>
            <a:r>
              <a:rPr sz="1400" spc="-5">
                <a:latin typeface="Arial"/>
                <a:cs typeface="Arial"/>
              </a:rPr>
              <a:t>29398</a:t>
            </a:r>
            <a:r>
              <a:rPr sz="1400" spc="-15">
                <a:latin typeface="微软雅黑"/>
                <a:cs typeface="微软雅黑"/>
              </a:rPr>
              <a:t>元</a:t>
            </a:r>
            <a:r>
              <a:rPr sz="1400">
                <a:latin typeface="微软雅黑"/>
                <a:cs typeface="微软雅黑"/>
              </a:rPr>
              <a:t>，累</a:t>
            </a:r>
            <a:r>
              <a:rPr sz="1400" spc="-15">
                <a:latin typeface="微软雅黑"/>
                <a:cs typeface="微软雅黑"/>
              </a:rPr>
              <a:t>计</a:t>
            </a:r>
            <a:r>
              <a:rPr sz="1400">
                <a:latin typeface="微软雅黑"/>
                <a:cs typeface="微软雅黑"/>
              </a:rPr>
              <a:t>增长</a:t>
            </a:r>
            <a:r>
              <a:rPr sz="1400" spc="-15">
                <a:latin typeface="微软雅黑"/>
                <a:cs typeface="微软雅黑"/>
              </a:rPr>
              <a:t>为</a:t>
            </a:r>
            <a:r>
              <a:rPr sz="1400" spc="-5">
                <a:latin typeface="Arial"/>
                <a:cs typeface="Arial"/>
              </a:rPr>
              <a:t>5.9%</a:t>
            </a:r>
            <a:r>
              <a:rPr sz="1400" spc="-5">
                <a:latin typeface="微软雅黑"/>
                <a:cs typeface="微软雅黑"/>
              </a:rPr>
              <a:t>，</a:t>
            </a:r>
            <a:r>
              <a:rPr sz="1400" spc="-15">
                <a:latin typeface="微软雅黑"/>
                <a:cs typeface="微软雅黑"/>
              </a:rPr>
              <a:t>居</a:t>
            </a:r>
            <a:r>
              <a:rPr sz="1400">
                <a:latin typeface="微软雅黑"/>
                <a:cs typeface="微软雅黑"/>
              </a:rPr>
              <a:t>民有</a:t>
            </a:r>
            <a:r>
              <a:rPr sz="1400" spc="-15">
                <a:latin typeface="微软雅黑"/>
                <a:cs typeface="微软雅黑"/>
              </a:rPr>
              <a:t>一</a:t>
            </a:r>
            <a:r>
              <a:rPr sz="1400">
                <a:latin typeface="微软雅黑"/>
                <a:cs typeface="微软雅黑"/>
              </a:rPr>
              <a:t>定程</a:t>
            </a:r>
            <a:r>
              <a:rPr sz="1400" spc="-15">
                <a:latin typeface="微软雅黑"/>
                <a:cs typeface="微软雅黑"/>
              </a:rPr>
              <a:t>度</a:t>
            </a:r>
            <a:r>
              <a:rPr sz="1400">
                <a:latin typeface="微软雅黑"/>
                <a:cs typeface="微软雅黑"/>
              </a:rPr>
              <a:t>的收</a:t>
            </a:r>
            <a:r>
              <a:rPr sz="1400" spc="-15">
                <a:latin typeface="微软雅黑"/>
                <a:cs typeface="微软雅黑"/>
              </a:rPr>
              <a:t>入</a:t>
            </a:r>
            <a:r>
              <a:rPr sz="1400">
                <a:latin typeface="微软雅黑"/>
                <a:cs typeface="微软雅黑"/>
              </a:rPr>
              <a:t>增长</a:t>
            </a:r>
            <a:r>
              <a:rPr sz="1400" spc="-15">
                <a:latin typeface="微软雅黑"/>
                <a:cs typeface="微软雅黑"/>
              </a:rPr>
              <a:t>，</a:t>
            </a:r>
            <a:r>
              <a:rPr sz="1400">
                <a:latin typeface="微软雅黑"/>
                <a:cs typeface="微软雅黑"/>
              </a:rPr>
              <a:t>消费能 力提升；同时，居民人</a:t>
            </a:r>
            <a:r>
              <a:rPr sz="1400" spc="-15">
                <a:latin typeface="微软雅黑"/>
                <a:cs typeface="微软雅黑"/>
              </a:rPr>
              <a:t>均</a:t>
            </a:r>
            <a:r>
              <a:rPr sz="1400">
                <a:latin typeface="微软雅黑"/>
                <a:cs typeface="微软雅黑"/>
              </a:rPr>
              <a:t>消费</a:t>
            </a:r>
            <a:r>
              <a:rPr sz="1400" spc="-15">
                <a:latin typeface="微软雅黑"/>
                <a:cs typeface="微软雅黑"/>
              </a:rPr>
              <a:t>支</a:t>
            </a:r>
            <a:r>
              <a:rPr sz="1400">
                <a:latin typeface="微软雅黑"/>
                <a:cs typeface="微软雅黑"/>
              </a:rPr>
              <a:t>出累</a:t>
            </a:r>
            <a:r>
              <a:rPr sz="1400" spc="-10">
                <a:latin typeface="微软雅黑"/>
                <a:cs typeface="微软雅黑"/>
              </a:rPr>
              <a:t>计</a:t>
            </a:r>
            <a:r>
              <a:rPr sz="1400" spc="-5">
                <a:latin typeface="Arial"/>
                <a:cs typeface="Arial"/>
              </a:rPr>
              <a:t>19530</a:t>
            </a:r>
            <a:r>
              <a:rPr sz="1400">
                <a:latin typeface="微软雅黑"/>
                <a:cs typeface="微软雅黑"/>
              </a:rPr>
              <a:t>元，</a:t>
            </a:r>
            <a:r>
              <a:rPr sz="1400" spc="-15">
                <a:latin typeface="微软雅黑"/>
                <a:cs typeface="微软雅黑"/>
              </a:rPr>
              <a:t>累</a:t>
            </a:r>
            <a:r>
              <a:rPr sz="1400">
                <a:latin typeface="微软雅黑"/>
                <a:cs typeface="微软雅黑"/>
              </a:rPr>
              <a:t>计增</a:t>
            </a:r>
            <a:r>
              <a:rPr sz="1400" spc="-15">
                <a:latin typeface="微软雅黑"/>
                <a:cs typeface="微软雅黑"/>
              </a:rPr>
              <a:t>长</a:t>
            </a:r>
            <a:r>
              <a:rPr sz="1400" spc="-5">
                <a:latin typeface="Arial"/>
                <a:cs typeface="Arial"/>
              </a:rPr>
              <a:t>8.8%</a:t>
            </a:r>
            <a:r>
              <a:rPr sz="1400" spc="-5">
                <a:latin typeface="微软雅黑"/>
                <a:cs typeface="微软雅黑"/>
              </a:rPr>
              <a:t>，</a:t>
            </a:r>
            <a:r>
              <a:rPr sz="1400" spc="-15">
                <a:latin typeface="微软雅黑"/>
                <a:cs typeface="微软雅黑"/>
              </a:rPr>
              <a:t>消</a:t>
            </a:r>
            <a:r>
              <a:rPr sz="1400">
                <a:latin typeface="微软雅黑"/>
                <a:cs typeface="微软雅黑"/>
              </a:rPr>
              <a:t>费信</a:t>
            </a:r>
            <a:r>
              <a:rPr sz="1400" spc="-15">
                <a:latin typeface="微软雅黑"/>
                <a:cs typeface="微软雅黑"/>
              </a:rPr>
              <a:t>心</a:t>
            </a:r>
            <a:r>
              <a:rPr sz="1400">
                <a:latin typeface="微软雅黑"/>
                <a:cs typeface="微软雅黑"/>
              </a:rPr>
              <a:t>较高</a:t>
            </a:r>
            <a:r>
              <a:rPr sz="1400" spc="-15">
                <a:latin typeface="微软雅黑"/>
                <a:cs typeface="微软雅黑"/>
              </a:rPr>
              <a:t>，</a:t>
            </a:r>
            <a:r>
              <a:rPr sz="1400">
                <a:latin typeface="微软雅黑"/>
                <a:cs typeface="微软雅黑"/>
              </a:rPr>
              <a:t>愿意</a:t>
            </a:r>
            <a:r>
              <a:rPr sz="1400" spc="-15">
                <a:latin typeface="微软雅黑"/>
                <a:cs typeface="微软雅黑"/>
              </a:rPr>
              <a:t>支</a:t>
            </a:r>
            <a:r>
              <a:rPr sz="1400">
                <a:latin typeface="微软雅黑"/>
                <a:cs typeface="微软雅黑"/>
              </a:rPr>
              <a:t>出更</a:t>
            </a:r>
            <a:r>
              <a:rPr sz="1400" spc="-15">
                <a:latin typeface="微软雅黑"/>
                <a:cs typeface="微软雅黑"/>
              </a:rPr>
              <a:t>多</a:t>
            </a:r>
            <a:r>
              <a:rPr sz="1400">
                <a:latin typeface="微软雅黑"/>
                <a:cs typeface="微软雅黑"/>
              </a:rPr>
              <a:t>用于</a:t>
            </a:r>
            <a:r>
              <a:rPr sz="1400" spc="-15">
                <a:latin typeface="微软雅黑"/>
                <a:cs typeface="微软雅黑"/>
              </a:rPr>
              <a:t>消</a:t>
            </a:r>
            <a:r>
              <a:rPr sz="1400">
                <a:latin typeface="微软雅黑"/>
                <a:cs typeface="微软雅黑"/>
              </a:rPr>
              <a:t>费。</a:t>
            </a:r>
            <a:endParaRPr sz="140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5530080"/>
            <a:ext cx="12192000" cy="1327917"/>
          </a:xfrm>
          <a:prstGeom prst="rect">
            <a:avLst/>
          </a:prstGeom>
          <a:blipFill>
            <a:blip r:embed="rId2"/>
            <a:stretch>
              <a:fillRect/>
            </a:stretch>
          </a:blipFill>
        </p:spPr>
        <p:txBody>
          <a:bodyPr wrap="square" lIns="0" tIns="0" rIns="0" bIns="0" rtlCol="0"/>
          <a:lstStyle/>
          <a:p/>
        </p:txBody>
      </p:sp>
      <p:sp>
        <p:nvSpPr>
          <p:cNvPr id="3" name="object 3"/>
          <p:cNvSpPr/>
          <p:nvPr/>
        </p:nvSpPr>
        <p:spPr>
          <a:xfrm>
            <a:off x="10919839" y="6163452"/>
            <a:ext cx="566420" cy="567055"/>
          </a:xfrm>
          <a:custGeom>
            <a:rect l="l" t="t" r="r" b="b"/>
            <a:pathLst>
              <a:path w="566420" h="567054">
                <a:moveTo>
                  <a:pt x="538531" y="0"/>
                </a:moveTo>
                <a:lnTo>
                  <a:pt x="193401" y="0"/>
                </a:lnTo>
                <a:lnTo>
                  <a:pt x="176989" y="2263"/>
                </a:lnTo>
                <a:lnTo>
                  <a:pt x="133178" y="30109"/>
                </a:lnTo>
                <a:lnTo>
                  <a:pt x="30110" y="132090"/>
                </a:lnTo>
                <a:lnTo>
                  <a:pt x="24319" y="139012"/>
                </a:lnTo>
                <a:lnTo>
                  <a:pt x="20845" y="143665"/>
                </a:lnTo>
                <a:lnTo>
                  <a:pt x="12702" y="155359"/>
                </a:lnTo>
                <a:lnTo>
                  <a:pt x="6080" y="167709"/>
                </a:lnTo>
                <a:lnTo>
                  <a:pt x="1628" y="180491"/>
                </a:lnTo>
                <a:lnTo>
                  <a:pt x="0" y="193483"/>
                </a:lnTo>
                <a:lnTo>
                  <a:pt x="0" y="537592"/>
                </a:lnTo>
                <a:lnTo>
                  <a:pt x="2243" y="548961"/>
                </a:lnTo>
                <a:lnTo>
                  <a:pt x="8396" y="558157"/>
                </a:lnTo>
                <a:lnTo>
                  <a:pt x="17588" y="564312"/>
                </a:lnTo>
                <a:lnTo>
                  <a:pt x="28952" y="566557"/>
                </a:lnTo>
                <a:lnTo>
                  <a:pt x="372906" y="566557"/>
                </a:lnTo>
                <a:lnTo>
                  <a:pt x="420617" y="547494"/>
                </a:lnTo>
                <a:lnTo>
                  <a:pt x="543143" y="426366"/>
                </a:lnTo>
                <a:lnTo>
                  <a:pt x="564870" y="385560"/>
                </a:lnTo>
                <a:lnTo>
                  <a:pt x="566321" y="371911"/>
                </a:lnTo>
                <a:lnTo>
                  <a:pt x="566321" y="27802"/>
                </a:lnTo>
                <a:lnTo>
                  <a:pt x="564095" y="17107"/>
                </a:lnTo>
                <a:lnTo>
                  <a:pt x="558069" y="8255"/>
                </a:lnTo>
                <a:lnTo>
                  <a:pt x="549221" y="2227"/>
                </a:lnTo>
                <a:lnTo>
                  <a:pt x="538531" y="0"/>
                </a:lnTo>
                <a:close/>
              </a:path>
            </a:pathLst>
          </a:custGeom>
          <a:solidFill>
            <a:srgbClr val="EC6C00"/>
          </a:solidFill>
        </p:spPr>
        <p:txBody>
          <a:bodyPr wrap="square" lIns="0" tIns="0" rIns="0" bIns="0" rtlCol="0"/>
          <a:lstStyle/>
          <a:p/>
        </p:txBody>
      </p:sp>
      <p:sp>
        <p:nvSpPr>
          <p:cNvPr id="4" name="object 4"/>
          <p:cNvSpPr/>
          <p:nvPr/>
        </p:nvSpPr>
        <p:spPr>
          <a:xfrm>
            <a:off x="11387704" y="6411390"/>
            <a:ext cx="98456" cy="167999"/>
          </a:xfrm>
          <a:prstGeom prst="rect">
            <a:avLst/>
          </a:prstGeom>
          <a:blipFill>
            <a:blip r:embed="rId3"/>
            <a:stretch>
              <a:fillRect/>
            </a:stretch>
          </a:blipFill>
        </p:spPr>
        <p:txBody>
          <a:bodyPr wrap="square" lIns="0" tIns="0" rIns="0" bIns="0" rtlCol="0"/>
          <a:lstStyle/>
          <a:p/>
        </p:txBody>
      </p:sp>
      <p:sp>
        <p:nvSpPr>
          <p:cNvPr id="5" name="object 5"/>
          <p:cNvSpPr/>
          <p:nvPr/>
        </p:nvSpPr>
        <p:spPr>
          <a:xfrm>
            <a:off x="11078498" y="6405595"/>
            <a:ext cx="127387" cy="174952"/>
          </a:xfrm>
          <a:prstGeom prst="rect">
            <a:avLst/>
          </a:prstGeom>
          <a:blipFill>
            <a:blip r:embed="rId4"/>
            <a:stretch>
              <a:fillRect/>
            </a:stretch>
          </a:blipFill>
        </p:spPr>
        <p:txBody>
          <a:bodyPr wrap="square" lIns="0" tIns="0" rIns="0" bIns="0" rtlCol="0"/>
          <a:lstStyle/>
          <a:p/>
        </p:txBody>
      </p:sp>
      <p:sp>
        <p:nvSpPr>
          <p:cNvPr id="6" name="object 6"/>
          <p:cNvSpPr/>
          <p:nvPr/>
        </p:nvSpPr>
        <p:spPr>
          <a:xfrm>
            <a:off x="11233684" y="6367364"/>
            <a:ext cx="118139" cy="212025"/>
          </a:xfrm>
          <a:prstGeom prst="rect">
            <a:avLst/>
          </a:prstGeom>
          <a:blipFill>
            <a:blip r:embed="rId5"/>
            <a:stretch>
              <a:fillRect/>
            </a:stretch>
          </a:blipFill>
        </p:spPr>
        <p:txBody>
          <a:bodyPr wrap="square" lIns="0" tIns="0" rIns="0" bIns="0" rtlCol="0"/>
          <a:lstStyle/>
          <a:p/>
        </p:txBody>
      </p:sp>
      <p:sp>
        <p:nvSpPr>
          <p:cNvPr id="7" name="object 7"/>
          <p:cNvSpPr/>
          <p:nvPr/>
        </p:nvSpPr>
        <p:spPr>
          <a:xfrm>
            <a:off x="11539434" y="6163452"/>
            <a:ext cx="85675" cy="85714"/>
          </a:xfrm>
          <a:prstGeom prst="rect">
            <a:avLst/>
          </a:prstGeom>
          <a:blipFill>
            <a:blip r:embed="rId6"/>
            <a:stretch>
              <a:fillRect/>
            </a:stretch>
          </a:blipFill>
        </p:spPr>
        <p:txBody>
          <a:bodyPr wrap="square" lIns="0" tIns="0" rIns="0" bIns="0" rtlCol="0"/>
          <a:lstStyle/>
          <a:p/>
        </p:txBody>
      </p:sp>
      <p:sp>
        <p:nvSpPr>
          <p:cNvPr id="8" name="object 8"/>
          <p:cNvSpPr/>
          <p:nvPr/>
        </p:nvSpPr>
        <p:spPr>
          <a:xfrm>
            <a:off x="300227" y="6219444"/>
            <a:ext cx="1077468" cy="350520"/>
          </a:xfrm>
          <a:prstGeom prst="rect">
            <a:avLst/>
          </a:prstGeom>
          <a:blipFill>
            <a:blip r:embed="rId7"/>
            <a:stretch>
              <a:fillRect/>
            </a:stretch>
          </a:blipFill>
        </p:spPr>
        <p:txBody>
          <a:bodyPr wrap="square" lIns="0" tIns="0" rIns="0" bIns="0" rtlCol="0"/>
          <a:lstStyle/>
          <a:p/>
        </p:txBody>
      </p:sp>
      <p:sp>
        <p:nvSpPr>
          <p:cNvPr id="9" name="object 9"/>
          <p:cNvSpPr/>
          <p:nvPr/>
        </p:nvSpPr>
        <p:spPr>
          <a:xfrm>
            <a:off x="275843" y="6201155"/>
            <a:ext cx="1104900" cy="382905"/>
          </a:xfrm>
          <a:custGeom>
            <a:rect l="l" t="t" r="r" b="b"/>
            <a:pathLst>
              <a:path w="1104900" h="382904">
                <a:moveTo>
                  <a:pt x="0" y="382524"/>
                </a:moveTo>
                <a:lnTo>
                  <a:pt x="1104900" y="382524"/>
                </a:lnTo>
                <a:lnTo>
                  <a:pt x="1104900" y="0"/>
                </a:lnTo>
                <a:lnTo>
                  <a:pt x="0" y="0"/>
                </a:lnTo>
                <a:lnTo>
                  <a:pt x="0" y="382524"/>
                </a:lnTo>
                <a:close/>
              </a:path>
            </a:pathLst>
          </a:custGeom>
          <a:ln w="3175">
            <a:solidFill>
              <a:srgbClr val="D9D9D9"/>
            </a:solidFill>
          </a:ln>
        </p:spPr>
        <p:txBody>
          <a:bodyPr wrap="square" lIns="0" tIns="0" rIns="0" bIns="0" rtlCol="0"/>
          <a:lstStyle/>
          <a:p/>
        </p:txBody>
      </p:sp>
      <p:sp>
        <p:nvSpPr>
          <p:cNvPr id="10" name="object 10"/>
          <p:cNvSpPr txBox="1">
            <a:spLocks noGrp="1"/>
          </p:cNvSpPr>
          <p:nvPr>
            <p:ph type="title"/>
          </p:nvPr>
        </p:nvSpPr>
        <p:spPr>
          <a:xfrm>
            <a:off x="699008" y="535940"/>
            <a:ext cx="10783570" cy="452120"/>
          </a:xfrm>
          <a:prstGeom prst="rect">
            <a:avLst/>
          </a:prstGeom>
        </p:spPr>
        <p:txBody>
          <a:bodyPr vert="horz" wrap="square" lIns="0" tIns="12065" rIns="0" bIns="0" rtlCol="0">
            <a:spAutoFit/>
          </a:bodyPr>
          <a:lstStyle/>
          <a:p>
            <a:pPr marL="12700">
              <a:lnSpc>
                <a:spcPct val="100000"/>
              </a:lnSpc>
              <a:spcBef>
                <a:spcPts val="95"/>
              </a:spcBef>
              <a:tabLst>
                <a:tab pos="262255"/>
                <a:tab pos="10770235"/>
              </a:tabLst>
            </a:pPr>
            <a:r>
              <a:rPr b="0" u="sng" spc="-5">
                <a:uFill>
                  <a:solidFill>
                    <a:srgbClr val="707070"/>
                  </a:solidFill>
                </a:uFill>
                <a:latin typeface="Times New Roman"/>
                <a:cs typeface="Times New Roman"/>
              </a:rPr>
              <a:t> 	</a:t>
            </a:r>
            <a:r>
              <a:rPr u="sng" spc="-5">
                <a:uFill>
                  <a:solidFill>
                    <a:srgbClr val="707070"/>
                  </a:solidFill>
                </a:uFill>
              </a:rPr>
              <a:t>外部环境“回温”</a:t>
            </a:r>
            <a:r>
              <a:rPr u="sng" spc="-20">
                <a:uFill>
                  <a:solidFill>
                    <a:srgbClr val="707070"/>
                  </a:solidFill>
                </a:uFill>
              </a:rPr>
              <a:t>，</a:t>
            </a:r>
            <a:r>
              <a:rPr u="sng" spc="-5">
                <a:uFill>
                  <a:solidFill>
                    <a:srgbClr val="707070"/>
                  </a:solidFill>
                </a:uFill>
              </a:rPr>
              <a:t>广告主对公司</a:t>
            </a:r>
            <a:r>
              <a:rPr u="sng">
                <a:uFill>
                  <a:solidFill>
                    <a:srgbClr val="707070"/>
                  </a:solidFill>
                </a:uFill>
              </a:rPr>
              <a:t>经</a:t>
            </a:r>
            <a:r>
              <a:rPr u="sng" spc="-5">
                <a:uFill>
                  <a:solidFill>
                    <a:srgbClr val="707070"/>
                  </a:solidFill>
                </a:uFill>
              </a:rPr>
              <a:t>营情</a:t>
            </a:r>
            <a:r>
              <a:rPr u="sng">
                <a:uFill>
                  <a:solidFill>
                    <a:srgbClr val="707070"/>
                  </a:solidFill>
                </a:uFill>
              </a:rPr>
              <a:t>况</a:t>
            </a:r>
            <a:r>
              <a:rPr u="sng" spc="-5">
                <a:uFill>
                  <a:solidFill>
                    <a:srgbClr val="707070"/>
                  </a:solidFill>
                </a:uFill>
              </a:rPr>
              <a:t>的信</a:t>
            </a:r>
            <a:r>
              <a:rPr u="sng">
                <a:uFill>
                  <a:solidFill>
                    <a:srgbClr val="707070"/>
                  </a:solidFill>
                </a:uFill>
              </a:rPr>
              <a:t>心</a:t>
            </a:r>
            <a:r>
              <a:rPr u="sng" spc="-5">
                <a:uFill>
                  <a:solidFill>
                    <a:srgbClr val="707070"/>
                  </a:solidFill>
                </a:uFill>
              </a:rPr>
              <a:t>略微</a:t>
            </a:r>
            <a:r>
              <a:rPr u="sng">
                <a:uFill>
                  <a:solidFill>
                    <a:srgbClr val="707070"/>
                  </a:solidFill>
                </a:uFill>
              </a:rPr>
              <a:t>下</a:t>
            </a:r>
            <a:r>
              <a:rPr u="sng" spc="-5">
                <a:uFill>
                  <a:solidFill>
                    <a:srgbClr val="707070"/>
                  </a:solidFill>
                </a:uFill>
              </a:rPr>
              <a:t>降</a:t>
            </a:r>
            <a:r>
              <a:rPr u="sng">
                <a:uFill>
                  <a:solidFill>
                    <a:srgbClr val="707070"/>
                  </a:solidFill>
                </a:uFill>
              </a:rPr>
              <a:t>	</a:t>
            </a:r>
          </a:p>
        </p:txBody>
      </p:sp>
      <p:sp>
        <p:nvSpPr>
          <p:cNvPr id="11" name="object 11"/>
          <p:cNvSpPr/>
          <p:nvPr/>
        </p:nvSpPr>
        <p:spPr>
          <a:xfrm>
            <a:off x="1141475" y="5260847"/>
            <a:ext cx="10048240" cy="0"/>
          </a:xfrm>
          <a:custGeom>
            <a:rect l="l" t="t" r="r" b="b"/>
            <a:pathLst>
              <a:path w="10048240">
                <a:moveTo>
                  <a:pt x="0" y="0"/>
                </a:moveTo>
                <a:lnTo>
                  <a:pt x="10047732" y="0"/>
                </a:lnTo>
              </a:path>
            </a:pathLst>
          </a:custGeom>
          <a:ln w="9144">
            <a:solidFill>
              <a:srgbClr val="D9D9D9"/>
            </a:solidFill>
          </a:ln>
        </p:spPr>
        <p:txBody>
          <a:bodyPr wrap="square" lIns="0" tIns="0" rIns="0" bIns="0" rtlCol="0"/>
          <a:lstStyle/>
          <a:p/>
        </p:txBody>
      </p:sp>
      <p:sp>
        <p:nvSpPr>
          <p:cNvPr id="12" name="object 12"/>
          <p:cNvSpPr/>
          <p:nvPr/>
        </p:nvSpPr>
        <p:spPr>
          <a:xfrm>
            <a:off x="1366774" y="2685288"/>
            <a:ext cx="9595104" cy="2287524"/>
          </a:xfrm>
          <a:prstGeom prst="rect">
            <a:avLst/>
          </a:prstGeom>
          <a:blipFill>
            <a:blip r:embed="rId8"/>
            <a:stretch>
              <a:fillRect/>
            </a:stretch>
          </a:blipFill>
        </p:spPr>
        <p:txBody>
          <a:bodyPr wrap="square" lIns="0" tIns="0" rIns="0" bIns="0" rtlCol="0"/>
          <a:lstStyle/>
          <a:p/>
        </p:txBody>
      </p:sp>
      <p:graphicFrame>
        <p:nvGraphicFramePr>
          <p:cNvPr id="13" name="object 13"/>
          <p:cNvGraphicFramePr>
            <a:graphicFrameLocks noGrp="1"/>
          </p:cNvGraphicFramePr>
          <p:nvPr/>
        </p:nvGraphicFramePr>
        <p:xfrm>
          <a:off x="1336547" y="2856696"/>
          <a:ext cx="9826625" cy="1859280"/>
        </p:xfrm>
        <a:graphic>
          <a:graphicData uri="http://schemas.openxmlformats.org/drawingml/2006/table">
            <a:tbl>
              <a:tblPr firstRow="1" bandRow="1">
                <a:tableStyleId>{2D5ABB26-0587-4C30-8999-92F81FD0307C}</a:tableStyleId>
              </a:tblPr>
              <a:tblGrid>
                <a:gridCol w="473075"/>
                <a:gridCol w="669925"/>
                <a:gridCol w="669925"/>
                <a:gridCol w="669925"/>
                <a:gridCol w="661035"/>
                <a:gridCol w="586104"/>
                <a:gridCol w="709295"/>
                <a:gridCol w="721995"/>
                <a:gridCol w="669925"/>
                <a:gridCol w="625475"/>
                <a:gridCol w="713739"/>
                <a:gridCol w="592454"/>
                <a:gridCol w="743584"/>
                <a:gridCol w="648334"/>
                <a:gridCol w="669290"/>
              </a:tblGrid>
              <a:tr h="160885">
                <a:tc gridSpan="2">
                  <a:txBody>
                    <a:bodyPr vert="horz" wrap="square"/>
                    <a:lstStyle/>
                    <a:p>
                      <a:pPr>
                        <a:lnSpc>
                          <a:spcPct val="100000"/>
                        </a:lnSpc>
                      </a:pPr>
                      <a:endParaRPr sz="900">
                        <a:latin typeface="Times New Roman"/>
                        <a:cs typeface="Times New Roman"/>
                      </a:endParaRPr>
                    </a:p>
                  </a:txBody>
                  <a:tcPr marL="0" marR="0" marT="0" marB="0"/>
                </a:tc>
                <a:tc hMerge="1">
                  <a:txBody>
                    <a:bodyPr vert="horz" wrap="square"/>
                    <a:lstStyle/>
                    <a:p/>
                  </a:txBody>
                  <a:tcPr marL="0" marR="0" marT="0" marB="0"/>
                </a:tc>
                <a:tc>
                  <a:txBody>
                    <a:bodyPr vert="horz" wrap="square"/>
                    <a:lstStyle/>
                    <a:p>
                      <a:pPr algn="ctr">
                        <a:lnSpc>
                          <a:spcPts val="1165"/>
                        </a:lnSpc>
                      </a:pPr>
                      <a:r>
                        <a:rPr sz="1200" b="1" spc="-5">
                          <a:solidFill>
                            <a:srgbClr val="5EA2E7"/>
                          </a:solidFill>
                          <a:latin typeface="Arial"/>
                          <a:cs typeface="Arial"/>
                        </a:rPr>
                        <a:t>8.3</a:t>
                      </a:r>
                      <a:endParaRPr sz="1200">
                        <a:latin typeface="Arial"/>
                        <a:cs typeface="Arial"/>
                      </a:endParaRPr>
                    </a:p>
                  </a:txBody>
                  <a:tcPr marL="0" marR="0" marT="0" marB="0"/>
                </a:tc>
                <a:tc gridSpan="12">
                  <a:txBody>
                    <a:bodyPr vert="horz" wrap="square"/>
                    <a:lstStyle/>
                    <a:p>
                      <a:pPr>
                        <a:lnSpc>
                          <a:spcPct val="100000"/>
                        </a:lnSpc>
                      </a:pPr>
                      <a:endParaRPr sz="900">
                        <a:latin typeface="Times New Roman"/>
                        <a:cs typeface="Times New Roman"/>
                      </a:endParaRPr>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1083691">
                <a:tc>
                  <a:txBody>
                    <a:bodyPr vert="horz" wrap="square"/>
                    <a:lstStyle/>
                    <a:p>
                      <a:pPr>
                        <a:lnSpc>
                          <a:spcPct val="100000"/>
                        </a:lnSpc>
                      </a:pPr>
                      <a:endParaRPr sz="1300">
                        <a:latin typeface="Times New Roman"/>
                        <a:cs typeface="Times New Roman"/>
                      </a:endParaRPr>
                    </a:p>
                    <a:p>
                      <a:pPr>
                        <a:lnSpc>
                          <a:spcPct val="100000"/>
                        </a:lnSpc>
                        <a:spcBef>
                          <a:spcPts val="35"/>
                        </a:spcBef>
                      </a:pPr>
                      <a:endParaRPr sz="1750">
                        <a:latin typeface="Times New Roman"/>
                        <a:cs typeface="Times New Roman"/>
                      </a:endParaRPr>
                    </a:p>
                    <a:p>
                      <a:pPr marL="31750">
                        <a:lnSpc>
                          <a:spcPct val="100000"/>
                        </a:lnSpc>
                        <a:spcBef>
                          <a:spcPts val="5"/>
                        </a:spcBef>
                      </a:pPr>
                      <a:r>
                        <a:rPr sz="1200" b="1" spc="-5">
                          <a:solidFill>
                            <a:srgbClr val="5EA2E7"/>
                          </a:solidFill>
                          <a:latin typeface="Arial"/>
                          <a:cs typeface="Arial"/>
                        </a:rPr>
                        <a:t>7.4</a:t>
                      </a:r>
                      <a:endParaRPr sz="1200">
                        <a:latin typeface="Arial"/>
                        <a:cs typeface="Arial"/>
                      </a:endParaRPr>
                    </a:p>
                    <a:p>
                      <a:pPr marL="31750">
                        <a:lnSpc>
                          <a:spcPct val="100000"/>
                        </a:lnSpc>
                        <a:spcBef>
                          <a:spcPts val="229"/>
                        </a:spcBef>
                      </a:pPr>
                      <a:r>
                        <a:rPr sz="1200" b="1" spc="-5">
                          <a:solidFill>
                            <a:srgbClr val="ABCE5A"/>
                          </a:solidFill>
                          <a:latin typeface="Arial"/>
                          <a:cs typeface="Arial"/>
                        </a:rPr>
                        <a:t>7.1</a:t>
                      </a:r>
                      <a:endParaRPr sz="1200">
                        <a:latin typeface="Arial"/>
                        <a:cs typeface="Arial"/>
                      </a:endParaRPr>
                    </a:p>
                  </a:txBody>
                  <a:tcPr marL="0" marR="0" marT="0" marB="0"/>
                </a:tc>
                <a:tc>
                  <a:txBody>
                    <a:bodyPr vert="horz" wrap="square"/>
                    <a:lstStyle/>
                    <a:p>
                      <a:pPr>
                        <a:lnSpc>
                          <a:spcPct val="100000"/>
                        </a:lnSpc>
                        <a:spcBef>
                          <a:spcPts val="35"/>
                        </a:spcBef>
                      </a:pPr>
                      <a:endParaRPr sz="1600">
                        <a:latin typeface="Times New Roman"/>
                        <a:cs typeface="Times New Roman"/>
                      </a:endParaRPr>
                    </a:p>
                    <a:p>
                      <a:pPr algn="ctr">
                        <a:lnSpc>
                          <a:spcPct val="100000"/>
                        </a:lnSpc>
                      </a:pPr>
                      <a:r>
                        <a:rPr sz="1200" b="1" spc="-5">
                          <a:solidFill>
                            <a:srgbClr val="5EA2E7"/>
                          </a:solidFill>
                          <a:latin typeface="Arial"/>
                          <a:cs typeface="Arial"/>
                        </a:rPr>
                        <a:t>7.7</a:t>
                      </a:r>
                      <a:endParaRPr sz="1200">
                        <a:latin typeface="Arial"/>
                        <a:cs typeface="Arial"/>
                      </a:endParaRPr>
                    </a:p>
                    <a:p>
                      <a:pPr algn="ctr">
                        <a:lnSpc>
                          <a:spcPts val="1275"/>
                        </a:lnSpc>
                        <a:spcBef>
                          <a:spcPts val="785"/>
                        </a:spcBef>
                      </a:pPr>
                      <a:r>
                        <a:rPr sz="1200" b="1" spc="-5">
                          <a:solidFill>
                            <a:srgbClr val="ABCE5A"/>
                          </a:solidFill>
                          <a:latin typeface="Arial"/>
                          <a:cs typeface="Arial"/>
                        </a:rPr>
                        <a:t>7.3</a:t>
                      </a:r>
                      <a:endParaRPr sz="1200">
                        <a:latin typeface="Arial"/>
                        <a:cs typeface="Arial"/>
                      </a:endParaRPr>
                    </a:p>
                    <a:p>
                      <a:pPr algn="ctr">
                        <a:lnSpc>
                          <a:spcPts val="1275"/>
                        </a:lnSpc>
                      </a:pPr>
                      <a:r>
                        <a:rPr sz="1200" b="1" spc="-5">
                          <a:solidFill>
                            <a:srgbClr val="FF6300"/>
                          </a:solidFill>
                          <a:latin typeface="Arial"/>
                          <a:cs typeface="Arial"/>
                        </a:rPr>
                        <a:t>7.1</a:t>
                      </a:r>
                      <a:endParaRPr sz="1200">
                        <a:latin typeface="Arial"/>
                        <a:cs typeface="Arial"/>
                      </a:endParaRPr>
                    </a:p>
                  </a:txBody>
                  <a:tcPr marL="0" marR="0" marT="4445" marB="0"/>
                </a:tc>
                <a:tc>
                  <a:txBody>
                    <a:bodyPr vert="horz" wrap="square"/>
                    <a:lstStyle/>
                    <a:p>
                      <a:pPr algn="ctr">
                        <a:lnSpc>
                          <a:spcPct val="100000"/>
                        </a:lnSpc>
                        <a:spcBef>
                          <a:spcPts val="690"/>
                        </a:spcBef>
                      </a:pPr>
                      <a:r>
                        <a:rPr sz="1200" b="1" spc="-5">
                          <a:solidFill>
                            <a:srgbClr val="ABCE5A"/>
                          </a:solidFill>
                          <a:latin typeface="Arial"/>
                          <a:cs typeface="Arial"/>
                        </a:rPr>
                        <a:t>7.9</a:t>
                      </a:r>
                      <a:endParaRPr sz="1200">
                        <a:latin typeface="Arial"/>
                        <a:cs typeface="Arial"/>
                      </a:endParaRPr>
                    </a:p>
                    <a:p>
                      <a:pPr>
                        <a:lnSpc>
                          <a:spcPct val="100000"/>
                        </a:lnSpc>
                      </a:pPr>
                      <a:endParaRPr sz="1300">
                        <a:latin typeface="Times New Roman"/>
                        <a:cs typeface="Times New Roman"/>
                      </a:endParaRPr>
                    </a:p>
                    <a:p>
                      <a:pPr>
                        <a:lnSpc>
                          <a:spcPct val="100000"/>
                        </a:lnSpc>
                        <a:spcBef>
                          <a:spcPts val="25"/>
                        </a:spcBef>
                      </a:pPr>
                      <a:endParaRPr sz="1900">
                        <a:latin typeface="Times New Roman"/>
                        <a:cs typeface="Times New Roman"/>
                      </a:endParaRPr>
                    </a:p>
                    <a:p>
                      <a:pPr algn="ctr">
                        <a:lnSpc>
                          <a:spcPct val="100000"/>
                        </a:lnSpc>
                      </a:pPr>
                      <a:r>
                        <a:rPr sz="1200" b="1" spc="-5">
                          <a:solidFill>
                            <a:srgbClr val="FF6300"/>
                          </a:solidFill>
                          <a:latin typeface="Arial"/>
                          <a:cs typeface="Arial"/>
                        </a:rPr>
                        <a:t>7.0</a:t>
                      </a:r>
                      <a:endParaRPr sz="1200">
                        <a:latin typeface="Arial"/>
                        <a:cs typeface="Arial"/>
                      </a:endParaRPr>
                    </a:p>
                  </a:txBody>
                  <a:tcPr marL="0" marR="0" marT="87630" marB="0"/>
                </a:tc>
                <a:tc>
                  <a:txBody>
                    <a:bodyPr vert="horz" wrap="square"/>
                    <a:lstStyle/>
                    <a:p>
                      <a:pPr>
                        <a:lnSpc>
                          <a:spcPct val="100000"/>
                        </a:lnSpc>
                      </a:pPr>
                      <a:endParaRPr sz="1300">
                        <a:latin typeface="Times New Roman"/>
                        <a:cs typeface="Times New Roman"/>
                      </a:endParaRPr>
                    </a:p>
                    <a:p>
                      <a:pPr algn="ctr">
                        <a:lnSpc>
                          <a:spcPct val="100000"/>
                        </a:lnSpc>
                        <a:spcBef>
                          <a:spcPts val="790"/>
                        </a:spcBef>
                      </a:pPr>
                      <a:r>
                        <a:rPr sz="1200" b="1" spc="-5">
                          <a:solidFill>
                            <a:srgbClr val="5EA2E7"/>
                          </a:solidFill>
                          <a:latin typeface="Arial"/>
                          <a:cs typeface="Arial"/>
                        </a:rPr>
                        <a:t>7.6</a:t>
                      </a:r>
                      <a:endParaRPr sz="1200">
                        <a:latin typeface="Arial"/>
                        <a:cs typeface="Arial"/>
                      </a:endParaRPr>
                    </a:p>
                    <a:p>
                      <a:pPr algn="ctr">
                        <a:lnSpc>
                          <a:spcPct val="100000"/>
                        </a:lnSpc>
                        <a:spcBef>
                          <a:spcPts val="1075"/>
                        </a:spcBef>
                      </a:pPr>
                      <a:r>
                        <a:rPr sz="1200" b="1" spc="-5">
                          <a:solidFill>
                            <a:srgbClr val="ABCE5A"/>
                          </a:solidFill>
                          <a:latin typeface="Arial"/>
                          <a:cs typeface="Arial"/>
                        </a:rPr>
                        <a:t>7.2</a:t>
                      </a:r>
                      <a:endParaRPr sz="1200">
                        <a:latin typeface="Arial"/>
                        <a:cs typeface="Arial"/>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spcBef>
                          <a:spcPts val="5"/>
                        </a:spcBef>
                      </a:pPr>
                      <a:endParaRPr sz="1600">
                        <a:latin typeface="Times New Roman"/>
                        <a:cs typeface="Times New Roman"/>
                      </a:endParaRPr>
                    </a:p>
                    <a:p>
                      <a:pPr marR="212090" algn="r">
                        <a:lnSpc>
                          <a:spcPct val="100000"/>
                        </a:lnSpc>
                      </a:pPr>
                      <a:r>
                        <a:rPr sz="1200" b="1">
                          <a:solidFill>
                            <a:srgbClr val="5EA2E7"/>
                          </a:solidFill>
                          <a:latin typeface="Arial"/>
                          <a:cs typeface="Arial"/>
                        </a:rPr>
                        <a:t>6.9</a:t>
                      </a:r>
                      <a:endParaRPr sz="1200">
                        <a:latin typeface="Arial"/>
                        <a:cs typeface="Arial"/>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marL="237490">
                        <a:lnSpc>
                          <a:spcPts val="1400"/>
                        </a:lnSpc>
                        <a:spcBef>
                          <a:spcPts val="985"/>
                        </a:spcBef>
                      </a:pPr>
                      <a:r>
                        <a:rPr sz="1200" b="1" spc="-5">
                          <a:solidFill>
                            <a:srgbClr val="5EA2E7"/>
                          </a:solidFill>
                          <a:latin typeface="Arial"/>
                          <a:cs typeface="Arial"/>
                        </a:rPr>
                        <a:t>7.0</a:t>
                      </a:r>
                      <a:endParaRPr sz="1200">
                        <a:latin typeface="Arial"/>
                        <a:cs typeface="Arial"/>
                      </a:endParaRPr>
                    </a:p>
                    <a:p>
                      <a:pPr marL="244475">
                        <a:lnSpc>
                          <a:spcPts val="1400"/>
                        </a:lnSpc>
                      </a:pPr>
                      <a:r>
                        <a:rPr sz="1200" b="1">
                          <a:solidFill>
                            <a:srgbClr val="ABCE5A"/>
                          </a:solidFill>
                          <a:latin typeface="Arial"/>
                          <a:cs typeface="Arial"/>
                        </a:rPr>
                        <a:t>6.9</a:t>
                      </a:r>
                      <a:endParaRPr sz="1200">
                        <a:latin typeface="Arial"/>
                        <a:cs typeface="Arial"/>
                      </a:endParaRPr>
                    </a:p>
                  </a:txBody>
                  <a:tcPr marL="0" marR="0" marT="0" marB="0"/>
                </a:tc>
                <a:tc>
                  <a:txBody>
                    <a:bodyPr vert="horz" wrap="square"/>
                    <a:lstStyle/>
                    <a:p>
                      <a:pPr marL="215900">
                        <a:lnSpc>
                          <a:spcPts val="1255"/>
                        </a:lnSpc>
                      </a:pPr>
                      <a:r>
                        <a:rPr sz="1200" b="1" spc="-5">
                          <a:solidFill>
                            <a:srgbClr val="5EA2E7"/>
                          </a:solidFill>
                          <a:latin typeface="Arial"/>
                          <a:cs typeface="Arial"/>
                        </a:rPr>
                        <a:t>7.9</a:t>
                      </a:r>
                      <a:endParaRPr sz="1200">
                        <a:latin typeface="Arial"/>
                        <a:cs typeface="Arial"/>
                      </a:endParaRPr>
                    </a:p>
                    <a:p>
                      <a:pPr>
                        <a:lnSpc>
                          <a:spcPct val="100000"/>
                        </a:lnSpc>
                      </a:pPr>
                      <a:endParaRPr sz="1300">
                        <a:latin typeface="Times New Roman"/>
                        <a:cs typeface="Times New Roman"/>
                      </a:endParaRPr>
                    </a:p>
                    <a:p>
                      <a:pPr>
                        <a:lnSpc>
                          <a:spcPct val="100000"/>
                        </a:lnSpc>
                        <a:spcBef>
                          <a:spcPts val="35"/>
                        </a:spcBef>
                      </a:pPr>
                      <a:endParaRPr sz="1300">
                        <a:latin typeface="Times New Roman"/>
                        <a:cs typeface="Times New Roman"/>
                      </a:endParaRPr>
                    </a:p>
                    <a:p>
                      <a:pPr marL="215900">
                        <a:lnSpc>
                          <a:spcPct val="100000"/>
                        </a:lnSpc>
                        <a:spcBef>
                          <a:spcPts val="5"/>
                        </a:spcBef>
                      </a:pPr>
                      <a:r>
                        <a:rPr sz="1200" b="1" spc="-5">
                          <a:solidFill>
                            <a:srgbClr val="ABCE5A"/>
                          </a:solidFill>
                          <a:latin typeface="Arial"/>
                          <a:cs typeface="Arial"/>
                        </a:rPr>
                        <a:t>7.2</a:t>
                      </a:r>
                      <a:endParaRPr sz="1200">
                        <a:latin typeface="Arial"/>
                        <a:cs typeface="Arial"/>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spcBef>
                          <a:spcPts val="10"/>
                        </a:spcBef>
                      </a:pPr>
                      <a:endParaRPr sz="1900">
                        <a:latin typeface="Times New Roman"/>
                        <a:cs typeface="Times New Roman"/>
                      </a:endParaRPr>
                    </a:p>
                    <a:p>
                      <a:pPr marL="280670">
                        <a:lnSpc>
                          <a:spcPct val="100000"/>
                        </a:lnSpc>
                      </a:pPr>
                      <a:r>
                        <a:rPr sz="1200" b="1" spc="-5">
                          <a:solidFill>
                            <a:srgbClr val="5EA2E7"/>
                          </a:solidFill>
                          <a:latin typeface="Arial"/>
                          <a:cs typeface="Arial"/>
                        </a:rPr>
                        <a:t>7.4</a:t>
                      </a:r>
                      <a:endParaRPr sz="1200">
                        <a:latin typeface="Arial"/>
                        <a:cs typeface="Arial"/>
                      </a:endParaRPr>
                    </a:p>
                    <a:p>
                      <a:pPr>
                        <a:lnSpc>
                          <a:spcPct val="100000"/>
                        </a:lnSpc>
                        <a:spcBef>
                          <a:spcPts val="45"/>
                        </a:spcBef>
                      </a:pPr>
                      <a:endParaRPr sz="1000">
                        <a:latin typeface="Times New Roman"/>
                        <a:cs typeface="Times New Roman"/>
                      </a:endParaRPr>
                    </a:p>
                    <a:p>
                      <a:pPr marL="280670">
                        <a:lnSpc>
                          <a:spcPct val="100000"/>
                        </a:lnSpc>
                      </a:pPr>
                      <a:r>
                        <a:rPr sz="1200" b="1" spc="-5">
                          <a:solidFill>
                            <a:srgbClr val="ABCE5A"/>
                          </a:solidFill>
                          <a:latin typeface="Arial"/>
                          <a:cs typeface="Arial"/>
                        </a:rPr>
                        <a:t>6.9</a:t>
                      </a:r>
                      <a:endParaRPr sz="1200">
                        <a:latin typeface="Arial"/>
                        <a:cs typeface="Arial"/>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pPr>
                      <a:endParaRPr sz="1300">
                        <a:latin typeface="Times New Roman"/>
                        <a:cs typeface="Times New Roman"/>
                      </a:endParaRPr>
                    </a:p>
                    <a:p>
                      <a:pPr algn="ctr">
                        <a:lnSpc>
                          <a:spcPct val="100000"/>
                        </a:lnSpc>
                        <a:spcBef>
                          <a:spcPts val="1110"/>
                        </a:spcBef>
                      </a:pPr>
                      <a:r>
                        <a:rPr sz="1200" b="1" spc="-5">
                          <a:solidFill>
                            <a:srgbClr val="5EA2E7"/>
                          </a:solidFill>
                          <a:latin typeface="Arial"/>
                          <a:cs typeface="Arial"/>
                        </a:rPr>
                        <a:t>7.3</a:t>
                      </a:r>
                      <a:endParaRPr sz="1200">
                        <a:latin typeface="Arial"/>
                        <a:cs typeface="Arial"/>
                      </a:endParaRPr>
                    </a:p>
                    <a:p>
                      <a:pPr algn="ctr">
                        <a:lnSpc>
                          <a:spcPct val="100000"/>
                        </a:lnSpc>
                        <a:spcBef>
                          <a:spcPts val="229"/>
                        </a:spcBef>
                      </a:pPr>
                      <a:r>
                        <a:rPr sz="1200" b="1" spc="-5">
                          <a:solidFill>
                            <a:srgbClr val="ABCE5A"/>
                          </a:solidFill>
                          <a:latin typeface="Arial"/>
                          <a:cs typeface="Arial"/>
                        </a:rPr>
                        <a:t>7.0</a:t>
                      </a:r>
                      <a:endParaRPr sz="1200">
                        <a:latin typeface="Arial"/>
                        <a:cs typeface="Arial"/>
                      </a:endParaRPr>
                    </a:p>
                  </a:txBody>
                  <a:tcPr marL="0" marR="0" marT="0" marB="0"/>
                </a:tc>
                <a:tc>
                  <a:txBody>
                    <a:bodyPr vert="horz" wrap="square"/>
                    <a:lstStyle/>
                    <a:p>
                      <a:pPr marL="228600">
                        <a:lnSpc>
                          <a:spcPts val="1215"/>
                        </a:lnSpc>
                        <a:spcBef>
                          <a:spcPts val="610"/>
                        </a:spcBef>
                      </a:pPr>
                      <a:r>
                        <a:rPr sz="1200" b="1" spc="-5">
                          <a:solidFill>
                            <a:srgbClr val="5EA2E7"/>
                          </a:solidFill>
                          <a:latin typeface="Arial"/>
                          <a:cs typeface="Arial"/>
                        </a:rPr>
                        <a:t>7.8</a:t>
                      </a:r>
                      <a:endParaRPr sz="1200">
                        <a:latin typeface="Arial"/>
                        <a:cs typeface="Arial"/>
                      </a:endParaRPr>
                    </a:p>
                    <a:p>
                      <a:pPr marL="228600">
                        <a:lnSpc>
                          <a:spcPts val="1215"/>
                        </a:lnSpc>
                      </a:pPr>
                      <a:r>
                        <a:rPr sz="1200" b="1" spc="-5">
                          <a:solidFill>
                            <a:srgbClr val="ABCE5A"/>
                          </a:solidFill>
                          <a:latin typeface="Arial"/>
                          <a:cs typeface="Arial"/>
                        </a:rPr>
                        <a:t>7.8</a:t>
                      </a:r>
                      <a:endParaRPr sz="1200">
                        <a:latin typeface="Arial"/>
                        <a:cs typeface="Arial"/>
                      </a:endParaRPr>
                    </a:p>
                    <a:p>
                      <a:pPr marL="228600">
                        <a:lnSpc>
                          <a:spcPct val="100000"/>
                        </a:lnSpc>
                        <a:spcBef>
                          <a:spcPts val="395"/>
                        </a:spcBef>
                      </a:pPr>
                      <a:r>
                        <a:rPr sz="1200" b="1" spc="-5">
                          <a:solidFill>
                            <a:srgbClr val="FF6300"/>
                          </a:solidFill>
                          <a:latin typeface="Arial"/>
                          <a:cs typeface="Arial"/>
                        </a:rPr>
                        <a:t>7.4</a:t>
                      </a:r>
                      <a:endParaRPr sz="1200">
                        <a:latin typeface="Arial"/>
                        <a:cs typeface="Arial"/>
                      </a:endParaRPr>
                    </a:p>
                  </a:txBody>
                  <a:tcPr marL="0" marR="0" marT="77470" marB="0"/>
                </a:tc>
                <a:tc>
                  <a:txBody>
                    <a:bodyPr vert="horz" wrap="square"/>
                    <a:lstStyle/>
                    <a:p>
                      <a:pPr>
                        <a:lnSpc>
                          <a:spcPct val="100000"/>
                        </a:lnSpc>
                        <a:spcBef>
                          <a:spcPts val="45"/>
                        </a:spcBef>
                      </a:pPr>
                      <a:endParaRPr sz="1650">
                        <a:latin typeface="Times New Roman"/>
                        <a:cs typeface="Times New Roman"/>
                      </a:endParaRPr>
                    </a:p>
                    <a:p>
                      <a:pPr marL="184150">
                        <a:lnSpc>
                          <a:spcPct val="100000"/>
                        </a:lnSpc>
                      </a:pPr>
                      <a:r>
                        <a:rPr sz="1200" b="1" spc="-5">
                          <a:solidFill>
                            <a:srgbClr val="5EA2E7"/>
                          </a:solidFill>
                          <a:latin typeface="Arial"/>
                          <a:cs typeface="Arial"/>
                        </a:rPr>
                        <a:t>7.5</a:t>
                      </a:r>
                      <a:endParaRPr sz="1200">
                        <a:latin typeface="Arial"/>
                        <a:cs typeface="Arial"/>
                      </a:endParaRPr>
                    </a:p>
                    <a:p>
                      <a:pPr>
                        <a:lnSpc>
                          <a:spcPct val="100000"/>
                        </a:lnSpc>
                        <a:spcBef>
                          <a:spcPts val="50"/>
                        </a:spcBef>
                      </a:pPr>
                      <a:endParaRPr sz="1550">
                        <a:latin typeface="Times New Roman"/>
                        <a:cs typeface="Times New Roman"/>
                      </a:endParaRPr>
                    </a:p>
                    <a:p>
                      <a:pPr marL="272415">
                        <a:lnSpc>
                          <a:spcPct val="100000"/>
                        </a:lnSpc>
                      </a:pPr>
                      <a:r>
                        <a:rPr sz="1200" b="1" spc="-5">
                          <a:solidFill>
                            <a:srgbClr val="ABCE5A"/>
                          </a:solidFill>
                          <a:latin typeface="Arial"/>
                          <a:cs typeface="Arial"/>
                        </a:rPr>
                        <a:t>7.1</a:t>
                      </a:r>
                      <a:endParaRPr sz="1200">
                        <a:latin typeface="Arial"/>
                        <a:cs typeface="Arial"/>
                      </a:endParaRPr>
                    </a:p>
                  </a:txBody>
                  <a:tcPr marL="0" marR="0" marT="5715" marB="0"/>
                </a:tc>
                <a:tc>
                  <a:txBody>
                    <a:bodyPr vert="horz" wrap="square"/>
                    <a:lstStyle/>
                    <a:p>
                      <a:pPr>
                        <a:lnSpc>
                          <a:spcPct val="100000"/>
                        </a:lnSpc>
                      </a:pPr>
                      <a:endParaRPr sz="1300">
                        <a:latin typeface="Times New Roman"/>
                        <a:cs typeface="Times New Roman"/>
                      </a:endParaRPr>
                    </a:p>
                    <a:p>
                      <a:pPr>
                        <a:lnSpc>
                          <a:spcPct val="100000"/>
                        </a:lnSpc>
                        <a:spcBef>
                          <a:spcPts val="5"/>
                        </a:spcBef>
                      </a:pPr>
                      <a:endParaRPr sz="1250">
                        <a:latin typeface="Times New Roman"/>
                        <a:cs typeface="Times New Roman"/>
                      </a:endParaRPr>
                    </a:p>
                    <a:p>
                      <a:pPr marL="228600">
                        <a:lnSpc>
                          <a:spcPct val="100000"/>
                        </a:lnSpc>
                        <a:spcBef>
                          <a:spcPts val="5"/>
                        </a:spcBef>
                      </a:pPr>
                      <a:r>
                        <a:rPr sz="1200" b="1" spc="-5">
                          <a:solidFill>
                            <a:srgbClr val="ABCE5A"/>
                          </a:solidFill>
                          <a:latin typeface="Arial"/>
                          <a:cs typeface="Arial"/>
                        </a:rPr>
                        <a:t>7.4</a:t>
                      </a:r>
                      <a:endParaRPr sz="1200">
                        <a:latin typeface="Arial"/>
                        <a:cs typeface="Arial"/>
                      </a:endParaRPr>
                    </a:p>
                    <a:p>
                      <a:pPr marL="228600">
                        <a:lnSpc>
                          <a:spcPct val="100000"/>
                        </a:lnSpc>
                        <a:spcBef>
                          <a:spcPts val="320"/>
                        </a:spcBef>
                      </a:pPr>
                      <a:r>
                        <a:rPr sz="1200" b="1" spc="-5">
                          <a:solidFill>
                            <a:srgbClr val="5EA2E7"/>
                          </a:solidFill>
                          <a:latin typeface="Arial"/>
                          <a:cs typeface="Arial"/>
                        </a:rPr>
                        <a:t>7.3</a:t>
                      </a:r>
                      <a:endParaRPr sz="1200">
                        <a:latin typeface="Arial"/>
                        <a:cs typeface="Arial"/>
                      </a:endParaRPr>
                    </a:p>
                  </a:txBody>
                  <a:tcPr marL="0" marR="0" marT="0" marB="0"/>
                </a:tc>
                <a:tc>
                  <a:txBody>
                    <a:bodyPr vert="horz" wrap="square"/>
                    <a:lstStyle/>
                    <a:p>
                      <a:pPr marL="151130">
                        <a:lnSpc>
                          <a:spcPct val="100000"/>
                        </a:lnSpc>
                        <a:spcBef>
                          <a:spcPts val="635"/>
                        </a:spcBef>
                      </a:pPr>
                      <a:r>
                        <a:rPr sz="1200" b="1" spc="-5">
                          <a:solidFill>
                            <a:srgbClr val="ABCE5A"/>
                          </a:solidFill>
                          <a:latin typeface="Arial"/>
                          <a:cs typeface="Arial"/>
                        </a:rPr>
                        <a:t>7.8</a:t>
                      </a:r>
                      <a:endParaRPr sz="1200">
                        <a:latin typeface="Arial"/>
                        <a:cs typeface="Arial"/>
                      </a:endParaRPr>
                    </a:p>
                    <a:p>
                      <a:pPr marL="298450">
                        <a:lnSpc>
                          <a:spcPct val="100000"/>
                        </a:lnSpc>
                        <a:spcBef>
                          <a:spcPts val="175"/>
                        </a:spcBef>
                      </a:pPr>
                      <a:r>
                        <a:rPr sz="1200" b="1" spc="-5">
                          <a:solidFill>
                            <a:srgbClr val="5EA2E7"/>
                          </a:solidFill>
                          <a:latin typeface="Arial"/>
                          <a:cs typeface="Arial"/>
                        </a:rPr>
                        <a:t>7.7</a:t>
                      </a:r>
                      <a:endParaRPr sz="1200">
                        <a:latin typeface="Arial"/>
                        <a:cs typeface="Arial"/>
                      </a:endParaRPr>
                    </a:p>
                    <a:p>
                      <a:pPr marL="288290">
                        <a:lnSpc>
                          <a:spcPct val="100000"/>
                        </a:lnSpc>
                      </a:pPr>
                      <a:r>
                        <a:rPr sz="1200" b="1" spc="-5">
                          <a:solidFill>
                            <a:srgbClr val="FF6300"/>
                          </a:solidFill>
                          <a:latin typeface="Arial"/>
                          <a:cs typeface="Arial"/>
                        </a:rPr>
                        <a:t>7.5</a:t>
                      </a:r>
                      <a:endParaRPr sz="1200">
                        <a:latin typeface="Arial"/>
                        <a:cs typeface="Arial"/>
                      </a:endParaRPr>
                    </a:p>
                  </a:txBody>
                  <a:tcPr marL="0" marR="0" marT="80645" marB="0"/>
                </a:tc>
                <a:tc>
                  <a:txBody>
                    <a:bodyPr vert="horz" wrap="square"/>
                    <a:lstStyle/>
                    <a:p>
                      <a:pPr>
                        <a:lnSpc>
                          <a:spcPct val="100000"/>
                        </a:lnSpc>
                      </a:pPr>
                      <a:endParaRPr sz="1300">
                        <a:latin typeface="Times New Roman"/>
                        <a:cs typeface="Times New Roman"/>
                      </a:endParaRPr>
                    </a:p>
                    <a:p>
                      <a:pPr>
                        <a:lnSpc>
                          <a:spcPct val="100000"/>
                        </a:lnSpc>
                      </a:pPr>
                      <a:endParaRPr sz="1250">
                        <a:latin typeface="Times New Roman"/>
                        <a:cs typeface="Times New Roman"/>
                      </a:endParaRPr>
                    </a:p>
                    <a:p>
                      <a:pPr marL="232410">
                        <a:lnSpc>
                          <a:spcPts val="1275"/>
                        </a:lnSpc>
                      </a:pPr>
                      <a:r>
                        <a:rPr sz="1200" b="1" spc="-5">
                          <a:solidFill>
                            <a:srgbClr val="5EA2E7"/>
                          </a:solidFill>
                          <a:latin typeface="Arial"/>
                          <a:cs typeface="Arial"/>
                        </a:rPr>
                        <a:t>7.5</a:t>
                      </a:r>
                      <a:endParaRPr sz="1200">
                        <a:latin typeface="Arial"/>
                        <a:cs typeface="Arial"/>
                      </a:endParaRPr>
                    </a:p>
                    <a:p>
                      <a:pPr marL="232410">
                        <a:lnSpc>
                          <a:spcPts val="1275"/>
                        </a:lnSpc>
                      </a:pPr>
                      <a:r>
                        <a:rPr sz="1200" b="1" spc="-5">
                          <a:solidFill>
                            <a:srgbClr val="ABCE5A"/>
                          </a:solidFill>
                          <a:latin typeface="Arial"/>
                          <a:cs typeface="Arial"/>
                        </a:rPr>
                        <a:t>7.3</a:t>
                      </a:r>
                      <a:endParaRPr sz="1200">
                        <a:latin typeface="Arial"/>
                        <a:cs typeface="Arial"/>
                      </a:endParaRPr>
                    </a:p>
                    <a:p>
                      <a:pPr>
                        <a:lnSpc>
                          <a:spcPct val="100000"/>
                        </a:lnSpc>
                        <a:spcBef>
                          <a:spcPts val="10"/>
                        </a:spcBef>
                      </a:pPr>
                      <a:endParaRPr sz="1450">
                        <a:latin typeface="Times New Roman"/>
                        <a:cs typeface="Times New Roman"/>
                      </a:endParaRPr>
                    </a:p>
                    <a:p>
                      <a:pPr marL="232410">
                        <a:lnSpc>
                          <a:spcPts val="1265"/>
                        </a:lnSpc>
                      </a:pPr>
                      <a:r>
                        <a:rPr sz="1200" b="1" spc="-5">
                          <a:solidFill>
                            <a:srgbClr val="FF6300"/>
                          </a:solidFill>
                          <a:latin typeface="Arial"/>
                          <a:cs typeface="Arial"/>
                        </a:rPr>
                        <a:t>6.8</a:t>
                      </a:r>
                      <a:endParaRPr sz="1200">
                        <a:latin typeface="Arial"/>
                        <a:cs typeface="Arial"/>
                      </a:endParaRPr>
                    </a:p>
                  </a:txBody>
                  <a:tcPr marL="0" marR="0" marT="0" marB="0"/>
                </a:tc>
                <a:tc>
                  <a:txBody>
                    <a:bodyPr vert="horz" wrap="square"/>
                    <a:lstStyle/>
                    <a:p>
                      <a:pPr>
                        <a:lnSpc>
                          <a:spcPct val="100000"/>
                        </a:lnSpc>
                      </a:pPr>
                      <a:endParaRPr sz="1300">
                        <a:latin typeface="Times New Roman"/>
                        <a:cs typeface="Times New Roman"/>
                      </a:endParaRPr>
                    </a:p>
                    <a:p>
                      <a:pPr>
                        <a:lnSpc>
                          <a:spcPct val="100000"/>
                        </a:lnSpc>
                        <a:spcBef>
                          <a:spcPts val="10"/>
                        </a:spcBef>
                      </a:pPr>
                      <a:endParaRPr sz="1300">
                        <a:latin typeface="Times New Roman"/>
                        <a:cs typeface="Times New Roman"/>
                      </a:endParaRPr>
                    </a:p>
                    <a:p>
                      <a:pPr marL="424815">
                        <a:lnSpc>
                          <a:spcPts val="1315"/>
                        </a:lnSpc>
                      </a:pPr>
                      <a:r>
                        <a:rPr sz="1200" b="1" spc="-5">
                          <a:solidFill>
                            <a:srgbClr val="5EA2E7"/>
                          </a:solidFill>
                          <a:latin typeface="Arial"/>
                          <a:cs typeface="Arial"/>
                        </a:rPr>
                        <a:t>7.4</a:t>
                      </a:r>
                      <a:endParaRPr sz="1200">
                        <a:latin typeface="Arial"/>
                        <a:cs typeface="Arial"/>
                      </a:endParaRPr>
                    </a:p>
                    <a:p>
                      <a:pPr marL="203200">
                        <a:lnSpc>
                          <a:spcPts val="1315"/>
                        </a:lnSpc>
                      </a:pPr>
                      <a:r>
                        <a:rPr sz="1200" b="1" spc="-5">
                          <a:solidFill>
                            <a:srgbClr val="ABCE5A"/>
                          </a:solidFill>
                          <a:latin typeface="Arial"/>
                          <a:cs typeface="Arial"/>
                        </a:rPr>
                        <a:t>7.4</a:t>
                      </a:r>
                      <a:endParaRPr sz="1200">
                        <a:latin typeface="Arial"/>
                        <a:cs typeface="Arial"/>
                      </a:endParaRPr>
                    </a:p>
                    <a:p>
                      <a:pPr marL="254000">
                        <a:lnSpc>
                          <a:spcPct val="100000"/>
                        </a:lnSpc>
                        <a:spcBef>
                          <a:spcPts val="1145"/>
                        </a:spcBef>
                      </a:pPr>
                      <a:r>
                        <a:rPr sz="1200" b="1" spc="-5">
                          <a:solidFill>
                            <a:srgbClr val="FF6300"/>
                          </a:solidFill>
                          <a:latin typeface="Arial"/>
                          <a:cs typeface="Arial"/>
                        </a:rPr>
                        <a:t>6.8</a:t>
                      </a:r>
                      <a:endParaRPr sz="1200">
                        <a:latin typeface="Arial"/>
                        <a:cs typeface="Arial"/>
                      </a:endParaRPr>
                    </a:p>
                  </a:txBody>
                  <a:tcPr marL="0" marR="0" marT="0" marB="0"/>
                </a:tc>
              </a:tr>
              <a:tr h="244316">
                <a:tc>
                  <a:txBody>
                    <a:bodyPr vert="horz" wrap="square"/>
                    <a:lstStyle/>
                    <a:p>
                      <a:pPr marL="31750">
                        <a:lnSpc>
                          <a:spcPct val="100000"/>
                        </a:lnSpc>
                        <a:spcBef>
                          <a:spcPts val="25"/>
                        </a:spcBef>
                      </a:pPr>
                      <a:r>
                        <a:rPr sz="1200" b="1">
                          <a:solidFill>
                            <a:srgbClr val="FF6300"/>
                          </a:solidFill>
                          <a:latin typeface="Arial"/>
                          <a:cs typeface="Arial"/>
                        </a:rPr>
                        <a:t>6.5</a:t>
                      </a:r>
                      <a:endParaRPr sz="1200">
                        <a:latin typeface="Arial"/>
                        <a:cs typeface="Arial"/>
                      </a:endParaRPr>
                    </a:p>
                  </a:txBody>
                  <a:tcPr marL="0" marR="0" marT="3175"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marR="212090" algn="r">
                        <a:lnSpc>
                          <a:spcPts val="1240"/>
                        </a:lnSpc>
                        <a:spcBef>
                          <a:spcPts val="580"/>
                        </a:spcBef>
                      </a:pPr>
                      <a:r>
                        <a:rPr sz="1200" b="1">
                          <a:solidFill>
                            <a:srgbClr val="ABCE5A"/>
                          </a:solidFill>
                          <a:latin typeface="Arial"/>
                          <a:cs typeface="Arial"/>
                        </a:rPr>
                        <a:t>6.4</a:t>
                      </a:r>
                      <a:endParaRPr sz="1200">
                        <a:latin typeface="Arial"/>
                        <a:cs typeface="Arial"/>
                      </a:endParaRPr>
                    </a:p>
                  </a:txBody>
                  <a:tcPr marL="0" marR="0" marT="73660" marB="0"/>
                </a:tc>
                <a:tc>
                  <a:txBody>
                    <a:bodyPr vert="horz" wrap="square"/>
                    <a:lstStyle/>
                    <a:p>
                      <a:pPr marL="219710">
                        <a:lnSpc>
                          <a:spcPts val="1240"/>
                        </a:lnSpc>
                      </a:pPr>
                      <a:r>
                        <a:rPr sz="1200" b="1" spc="-5">
                          <a:solidFill>
                            <a:srgbClr val="FF6300"/>
                          </a:solidFill>
                          <a:latin typeface="Arial"/>
                          <a:cs typeface="Arial"/>
                        </a:rPr>
                        <a:t>6.9</a:t>
                      </a:r>
                      <a:endParaRPr sz="1200">
                        <a:latin typeface="Arial"/>
                        <a:cs typeface="Arial"/>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marL="228600">
                        <a:lnSpc>
                          <a:spcPct val="100000"/>
                        </a:lnSpc>
                        <a:spcBef>
                          <a:spcPts val="25"/>
                        </a:spcBef>
                      </a:pPr>
                      <a:r>
                        <a:rPr sz="1200" b="1">
                          <a:solidFill>
                            <a:srgbClr val="FF6300"/>
                          </a:solidFill>
                          <a:latin typeface="Arial"/>
                          <a:cs typeface="Arial"/>
                        </a:rPr>
                        <a:t>6.5</a:t>
                      </a:r>
                      <a:endParaRPr sz="1200">
                        <a:latin typeface="Arial"/>
                        <a:cs typeface="Arial"/>
                      </a:endParaRPr>
                    </a:p>
                  </a:txBody>
                  <a:tcPr marL="0" marR="0" marT="3175"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r>
              <a:tr h="369958">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spcBef>
                          <a:spcPts val="20"/>
                        </a:spcBef>
                      </a:pPr>
                      <a:endParaRPr sz="1250">
                        <a:latin typeface="Times New Roman"/>
                        <a:cs typeface="Times New Roman"/>
                      </a:endParaRPr>
                    </a:p>
                    <a:p>
                      <a:pPr algn="ctr">
                        <a:lnSpc>
                          <a:spcPts val="1355"/>
                        </a:lnSpc>
                      </a:pPr>
                      <a:r>
                        <a:rPr sz="1200" b="1" spc="-5">
                          <a:solidFill>
                            <a:srgbClr val="FF6300"/>
                          </a:solidFill>
                          <a:latin typeface="Arial"/>
                          <a:cs typeface="Arial"/>
                        </a:rPr>
                        <a:t>5.9</a:t>
                      </a:r>
                      <a:endParaRPr sz="1200">
                        <a:latin typeface="Arial"/>
                        <a:cs typeface="Arial"/>
                      </a:endParaRPr>
                    </a:p>
                  </a:txBody>
                  <a:tcPr marL="0" marR="0" marT="2540" marB="0"/>
                </a:tc>
                <a:tc>
                  <a:txBody>
                    <a:bodyPr vert="horz" wrap="square"/>
                    <a:lstStyle/>
                    <a:p>
                      <a:pPr marR="212090" algn="r">
                        <a:lnSpc>
                          <a:spcPct val="100000"/>
                        </a:lnSpc>
                        <a:spcBef>
                          <a:spcPts val="330"/>
                        </a:spcBef>
                      </a:pPr>
                      <a:r>
                        <a:rPr sz="1200" b="1">
                          <a:solidFill>
                            <a:srgbClr val="FF6300"/>
                          </a:solidFill>
                          <a:latin typeface="Arial"/>
                          <a:cs typeface="Arial"/>
                        </a:rPr>
                        <a:t>6.1</a:t>
                      </a:r>
                      <a:endParaRPr sz="1200">
                        <a:latin typeface="Arial"/>
                        <a:cs typeface="Arial"/>
                      </a:endParaRPr>
                    </a:p>
                  </a:txBody>
                  <a:tcPr marL="0" marR="0" marT="4191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marL="128905">
                        <a:lnSpc>
                          <a:spcPct val="100000"/>
                        </a:lnSpc>
                        <a:spcBef>
                          <a:spcPts val="665"/>
                        </a:spcBef>
                      </a:pPr>
                      <a:r>
                        <a:rPr sz="1200" b="1" spc="-5">
                          <a:solidFill>
                            <a:srgbClr val="FF6300"/>
                          </a:solidFill>
                          <a:latin typeface="Arial"/>
                          <a:cs typeface="Arial"/>
                        </a:rPr>
                        <a:t>6.1</a:t>
                      </a:r>
                      <a:endParaRPr sz="1200">
                        <a:latin typeface="Arial"/>
                        <a:cs typeface="Arial"/>
                      </a:endParaRPr>
                    </a:p>
                  </a:txBody>
                  <a:tcPr marL="0" marR="0" marT="84455"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gn="ctr">
                        <a:lnSpc>
                          <a:spcPts val="1215"/>
                        </a:lnSpc>
                      </a:pPr>
                      <a:r>
                        <a:rPr sz="1200" b="1" spc="-5">
                          <a:solidFill>
                            <a:srgbClr val="FF6300"/>
                          </a:solidFill>
                          <a:latin typeface="Arial"/>
                          <a:cs typeface="Arial"/>
                        </a:rPr>
                        <a:t>6.2</a:t>
                      </a:r>
                      <a:endParaRPr sz="1200">
                        <a:latin typeface="Arial"/>
                        <a:cs typeface="Arial"/>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marL="272415">
                        <a:lnSpc>
                          <a:spcPts val="1215"/>
                        </a:lnSpc>
                      </a:pPr>
                      <a:r>
                        <a:rPr sz="1200" b="1" spc="-5">
                          <a:solidFill>
                            <a:srgbClr val="FF6300"/>
                          </a:solidFill>
                          <a:latin typeface="Arial"/>
                          <a:cs typeface="Arial"/>
                        </a:rPr>
                        <a:t>6.2</a:t>
                      </a:r>
                      <a:endParaRPr sz="1200">
                        <a:latin typeface="Arial"/>
                        <a:cs typeface="Arial"/>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c>
                  <a:txBody>
                    <a:bodyPr vert="horz" wrap="square"/>
                    <a:lstStyle/>
                    <a:p>
                      <a:pPr>
                        <a:lnSpc>
                          <a:spcPct val="100000"/>
                        </a:lnSpc>
                      </a:pPr>
                      <a:endParaRPr sz="1400">
                        <a:latin typeface="Times New Roman"/>
                        <a:cs typeface="Times New Roman"/>
                      </a:endParaRPr>
                    </a:p>
                  </a:txBody>
                  <a:tcPr marL="0" marR="0" marT="0" marB="0"/>
                </a:tc>
              </a:tr>
            </a:tbl>
          </a:graphicData>
        </a:graphic>
      </p:graphicFrame>
      <p:sp>
        <p:nvSpPr>
          <p:cNvPr id="18" name="object 18"/>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7</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19" name="object 19"/>
          <p:cNvSpPr txBox="1"/>
          <p:nvPr/>
        </p:nvSpPr>
        <p:spPr>
          <a:xfrm>
            <a:off x="6733158" y="6400257"/>
            <a:ext cx="3982720"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CTR&amp;</a:t>
            </a:r>
            <a:r>
              <a:rPr sz="1000" spc="-5">
                <a:solidFill>
                  <a:srgbClr val="585858"/>
                </a:solidFill>
                <a:latin typeface="微软雅黑"/>
                <a:cs typeface="微软雅黑"/>
              </a:rPr>
              <a:t>中国传媒大学《</a:t>
            </a:r>
            <a:r>
              <a:rPr sz="1000" spc="-15">
                <a:solidFill>
                  <a:srgbClr val="585858"/>
                </a:solidFill>
                <a:latin typeface="微软雅黑"/>
                <a:cs typeface="微软雅黑"/>
              </a:rPr>
              <a:t> </a:t>
            </a:r>
            <a:r>
              <a:rPr sz="1000" spc="-10">
                <a:solidFill>
                  <a:srgbClr val="585858"/>
                </a:solidFill>
                <a:latin typeface="Arial"/>
                <a:cs typeface="Arial"/>
              </a:rPr>
              <a:t>2023</a:t>
            </a:r>
            <a:r>
              <a:rPr sz="1000" spc="-5">
                <a:solidFill>
                  <a:srgbClr val="585858"/>
                </a:solidFill>
                <a:latin typeface="微软雅黑"/>
                <a:cs typeface="微软雅黑"/>
              </a:rPr>
              <a:t>中国广告主营销趋势调查报告》</a:t>
            </a:r>
            <a:endParaRPr sz="1000">
              <a:latin typeface="微软雅黑"/>
              <a:cs typeface="微软雅黑"/>
            </a:endParaRPr>
          </a:p>
        </p:txBody>
      </p:sp>
      <p:sp>
        <p:nvSpPr>
          <p:cNvPr id="14" name="object 14"/>
          <p:cNvSpPr txBox="1"/>
          <p:nvPr/>
        </p:nvSpPr>
        <p:spPr>
          <a:xfrm>
            <a:off x="6045200" y="4756530"/>
            <a:ext cx="238125" cy="208279"/>
          </a:xfrm>
          <a:prstGeom prst="rect">
            <a:avLst/>
          </a:prstGeom>
        </p:spPr>
        <p:txBody>
          <a:bodyPr vert="horz" wrap="square" lIns="0" tIns="12700" rIns="0" bIns="0" rtlCol="0">
            <a:spAutoFit/>
          </a:bodyPr>
          <a:lstStyle/>
          <a:p>
            <a:pPr marL="12700">
              <a:lnSpc>
                <a:spcPct val="100000"/>
              </a:lnSpc>
              <a:spcBef>
                <a:spcPts val="100"/>
              </a:spcBef>
            </a:pPr>
            <a:r>
              <a:rPr sz="1200" b="1" spc="-5">
                <a:solidFill>
                  <a:srgbClr val="FF6300"/>
                </a:solidFill>
                <a:latin typeface="Arial"/>
                <a:cs typeface="Arial"/>
              </a:rPr>
              <a:t>5.6</a:t>
            </a:r>
            <a:endParaRPr sz="1200">
              <a:latin typeface="Arial"/>
              <a:cs typeface="Arial"/>
            </a:endParaRPr>
          </a:p>
        </p:txBody>
      </p:sp>
      <p:sp>
        <p:nvSpPr>
          <p:cNvPr id="15" name="object 15"/>
          <p:cNvSpPr txBox="1"/>
          <p:nvPr/>
        </p:nvSpPr>
        <p:spPr>
          <a:xfrm>
            <a:off x="1274444" y="5402681"/>
            <a:ext cx="9782175" cy="239395"/>
          </a:xfrm>
          <a:prstGeom prst="rect">
            <a:avLst/>
          </a:prstGeom>
        </p:spPr>
        <p:txBody>
          <a:bodyPr vert="horz" wrap="square" lIns="0" tIns="12700" rIns="0" bIns="0" rtlCol="0">
            <a:spAutoFit/>
          </a:bodyPr>
          <a:lstStyle/>
          <a:p>
            <a:pPr marL="12700">
              <a:lnSpc>
                <a:spcPct val="100000"/>
              </a:lnSpc>
              <a:spcBef>
                <a:spcPts val="100"/>
              </a:spcBef>
              <a:tabLst>
                <a:tab pos="681990"/>
                <a:tab pos="1360170"/>
                <a:tab pos="2022475"/>
                <a:tab pos="2692400"/>
                <a:tab pos="3362325"/>
                <a:tab pos="4032250"/>
                <a:tab pos="4702175"/>
                <a:tab pos="5372100"/>
                <a:tab pos="6042025"/>
                <a:tab pos="6711950"/>
                <a:tab pos="7381875"/>
                <a:tab pos="8051800"/>
                <a:tab pos="8721725"/>
                <a:tab pos="9392285"/>
              </a:tabLst>
            </a:pPr>
            <a:r>
              <a:rPr sz="1400" spc="-5">
                <a:solidFill>
                  <a:srgbClr val="7E7E7E"/>
                </a:solidFill>
                <a:latin typeface="Arial"/>
                <a:cs typeface="Arial"/>
              </a:rPr>
              <a:t>09</a:t>
            </a:r>
            <a:r>
              <a:rPr sz="1400">
                <a:solidFill>
                  <a:srgbClr val="7E7E7E"/>
                </a:solidFill>
                <a:latin typeface="微软雅黑"/>
                <a:cs typeface="微软雅黑"/>
              </a:rPr>
              <a:t>年	</a:t>
            </a:r>
            <a:r>
              <a:rPr sz="1400" spc="-5">
                <a:solidFill>
                  <a:srgbClr val="7E7E7E"/>
                </a:solidFill>
                <a:latin typeface="Arial"/>
                <a:cs typeface="Arial"/>
              </a:rPr>
              <a:t>10</a:t>
            </a:r>
            <a:r>
              <a:rPr sz="1400">
                <a:solidFill>
                  <a:srgbClr val="7E7E7E"/>
                </a:solidFill>
                <a:latin typeface="微软雅黑"/>
                <a:cs typeface="微软雅黑"/>
              </a:rPr>
              <a:t>年	</a:t>
            </a:r>
            <a:r>
              <a:rPr sz="1400" spc="-110">
                <a:solidFill>
                  <a:srgbClr val="7E7E7E"/>
                </a:solidFill>
                <a:latin typeface="Arial"/>
                <a:cs typeface="Arial"/>
              </a:rPr>
              <a:t>1</a:t>
            </a:r>
            <a:r>
              <a:rPr sz="1400" spc="-5">
                <a:solidFill>
                  <a:srgbClr val="7E7E7E"/>
                </a:solidFill>
                <a:latin typeface="Arial"/>
                <a:cs typeface="Arial"/>
              </a:rPr>
              <a:t>1</a:t>
            </a:r>
            <a:r>
              <a:rPr sz="1400">
                <a:solidFill>
                  <a:srgbClr val="7E7E7E"/>
                </a:solidFill>
                <a:latin typeface="微软雅黑"/>
                <a:cs typeface="微软雅黑"/>
              </a:rPr>
              <a:t>年	</a:t>
            </a:r>
            <a:r>
              <a:rPr sz="1400" spc="-5">
                <a:solidFill>
                  <a:srgbClr val="7E7E7E"/>
                </a:solidFill>
                <a:latin typeface="Arial"/>
                <a:cs typeface="Arial"/>
              </a:rPr>
              <a:t>12</a:t>
            </a:r>
            <a:r>
              <a:rPr sz="1400">
                <a:solidFill>
                  <a:srgbClr val="7E7E7E"/>
                </a:solidFill>
                <a:latin typeface="微软雅黑"/>
                <a:cs typeface="微软雅黑"/>
              </a:rPr>
              <a:t>年	</a:t>
            </a:r>
            <a:r>
              <a:rPr sz="1400" spc="-5">
                <a:solidFill>
                  <a:srgbClr val="7E7E7E"/>
                </a:solidFill>
                <a:latin typeface="Arial"/>
                <a:cs typeface="Arial"/>
              </a:rPr>
              <a:t>1</a:t>
            </a:r>
            <a:r>
              <a:rPr sz="1400">
                <a:solidFill>
                  <a:srgbClr val="7E7E7E"/>
                </a:solidFill>
                <a:latin typeface="Arial"/>
                <a:cs typeface="Arial"/>
              </a:rPr>
              <a:t>3</a:t>
            </a:r>
            <a:r>
              <a:rPr sz="1400">
                <a:solidFill>
                  <a:srgbClr val="7E7E7E"/>
                </a:solidFill>
                <a:latin typeface="微软雅黑"/>
                <a:cs typeface="微软雅黑"/>
              </a:rPr>
              <a:t>年	</a:t>
            </a:r>
            <a:r>
              <a:rPr sz="1400" spc="-5">
                <a:solidFill>
                  <a:srgbClr val="7E7E7E"/>
                </a:solidFill>
                <a:latin typeface="Arial"/>
                <a:cs typeface="Arial"/>
              </a:rPr>
              <a:t>14</a:t>
            </a:r>
            <a:r>
              <a:rPr sz="1400">
                <a:solidFill>
                  <a:srgbClr val="7E7E7E"/>
                </a:solidFill>
                <a:latin typeface="微软雅黑"/>
                <a:cs typeface="微软雅黑"/>
              </a:rPr>
              <a:t>年	</a:t>
            </a:r>
            <a:r>
              <a:rPr sz="1400" spc="-5">
                <a:solidFill>
                  <a:srgbClr val="7E7E7E"/>
                </a:solidFill>
                <a:latin typeface="Arial"/>
                <a:cs typeface="Arial"/>
              </a:rPr>
              <a:t>15</a:t>
            </a:r>
            <a:r>
              <a:rPr sz="1400">
                <a:solidFill>
                  <a:srgbClr val="7E7E7E"/>
                </a:solidFill>
                <a:latin typeface="微软雅黑"/>
                <a:cs typeface="微软雅黑"/>
              </a:rPr>
              <a:t>年	</a:t>
            </a:r>
            <a:r>
              <a:rPr sz="1400" spc="-5">
                <a:solidFill>
                  <a:srgbClr val="7E7E7E"/>
                </a:solidFill>
                <a:latin typeface="Arial"/>
                <a:cs typeface="Arial"/>
              </a:rPr>
              <a:t>16</a:t>
            </a:r>
            <a:r>
              <a:rPr sz="1400">
                <a:solidFill>
                  <a:srgbClr val="7E7E7E"/>
                </a:solidFill>
                <a:latin typeface="微软雅黑"/>
                <a:cs typeface="微软雅黑"/>
              </a:rPr>
              <a:t>年	</a:t>
            </a:r>
            <a:r>
              <a:rPr sz="1400" spc="-5">
                <a:solidFill>
                  <a:srgbClr val="7E7E7E"/>
                </a:solidFill>
                <a:latin typeface="Arial"/>
                <a:cs typeface="Arial"/>
              </a:rPr>
              <a:t>17</a:t>
            </a:r>
            <a:r>
              <a:rPr sz="1400">
                <a:solidFill>
                  <a:srgbClr val="7E7E7E"/>
                </a:solidFill>
                <a:latin typeface="微软雅黑"/>
                <a:cs typeface="微软雅黑"/>
              </a:rPr>
              <a:t>年	</a:t>
            </a:r>
            <a:r>
              <a:rPr sz="1400" spc="-5">
                <a:solidFill>
                  <a:srgbClr val="7E7E7E"/>
                </a:solidFill>
                <a:latin typeface="Arial"/>
                <a:cs typeface="Arial"/>
              </a:rPr>
              <a:t>18</a:t>
            </a:r>
            <a:r>
              <a:rPr sz="1400">
                <a:solidFill>
                  <a:srgbClr val="7E7E7E"/>
                </a:solidFill>
                <a:latin typeface="微软雅黑"/>
                <a:cs typeface="微软雅黑"/>
              </a:rPr>
              <a:t>年	</a:t>
            </a:r>
            <a:r>
              <a:rPr sz="1400" spc="-5">
                <a:solidFill>
                  <a:srgbClr val="7E7E7E"/>
                </a:solidFill>
                <a:latin typeface="Arial"/>
                <a:cs typeface="Arial"/>
              </a:rPr>
              <a:t>19</a:t>
            </a:r>
            <a:r>
              <a:rPr sz="1400">
                <a:solidFill>
                  <a:srgbClr val="7E7E7E"/>
                </a:solidFill>
                <a:latin typeface="微软雅黑"/>
                <a:cs typeface="微软雅黑"/>
              </a:rPr>
              <a:t>年	</a:t>
            </a:r>
            <a:r>
              <a:rPr sz="1400" spc="-5">
                <a:solidFill>
                  <a:srgbClr val="7E7E7E"/>
                </a:solidFill>
                <a:latin typeface="Arial"/>
                <a:cs typeface="Arial"/>
              </a:rPr>
              <a:t>20</a:t>
            </a:r>
            <a:r>
              <a:rPr sz="1400">
                <a:solidFill>
                  <a:srgbClr val="7E7E7E"/>
                </a:solidFill>
                <a:latin typeface="微软雅黑"/>
                <a:cs typeface="微软雅黑"/>
              </a:rPr>
              <a:t>年	</a:t>
            </a:r>
            <a:r>
              <a:rPr sz="1400" spc="-5">
                <a:solidFill>
                  <a:srgbClr val="7E7E7E"/>
                </a:solidFill>
                <a:latin typeface="Arial"/>
                <a:cs typeface="Arial"/>
              </a:rPr>
              <a:t>21</a:t>
            </a:r>
            <a:r>
              <a:rPr sz="1400">
                <a:solidFill>
                  <a:srgbClr val="7E7E7E"/>
                </a:solidFill>
                <a:latin typeface="微软雅黑"/>
                <a:cs typeface="微软雅黑"/>
              </a:rPr>
              <a:t>年	</a:t>
            </a:r>
            <a:r>
              <a:rPr sz="1400" spc="-5">
                <a:solidFill>
                  <a:srgbClr val="7E7E7E"/>
                </a:solidFill>
                <a:latin typeface="Arial"/>
                <a:cs typeface="Arial"/>
              </a:rPr>
              <a:t>2</a:t>
            </a:r>
            <a:r>
              <a:rPr sz="1400">
                <a:solidFill>
                  <a:srgbClr val="7E7E7E"/>
                </a:solidFill>
                <a:latin typeface="Arial"/>
                <a:cs typeface="Arial"/>
              </a:rPr>
              <a:t>2</a:t>
            </a:r>
            <a:r>
              <a:rPr sz="1400">
                <a:solidFill>
                  <a:srgbClr val="7E7E7E"/>
                </a:solidFill>
                <a:latin typeface="微软雅黑"/>
                <a:cs typeface="微软雅黑"/>
              </a:rPr>
              <a:t>年	</a:t>
            </a:r>
            <a:r>
              <a:rPr sz="1400" spc="-5">
                <a:solidFill>
                  <a:srgbClr val="7E7E7E"/>
                </a:solidFill>
                <a:latin typeface="Arial"/>
                <a:cs typeface="Arial"/>
              </a:rPr>
              <a:t>23</a:t>
            </a:r>
            <a:r>
              <a:rPr sz="1400">
                <a:solidFill>
                  <a:srgbClr val="7E7E7E"/>
                </a:solidFill>
                <a:latin typeface="微软雅黑"/>
                <a:cs typeface="微软雅黑"/>
              </a:rPr>
              <a:t>年</a:t>
            </a:r>
            <a:endParaRPr sz="1400">
              <a:latin typeface="微软雅黑"/>
              <a:cs typeface="微软雅黑"/>
            </a:endParaRPr>
          </a:p>
        </p:txBody>
      </p:sp>
      <p:sp>
        <p:nvSpPr>
          <p:cNvPr id="16" name="object 16"/>
          <p:cNvSpPr txBox="1"/>
          <p:nvPr/>
        </p:nvSpPr>
        <p:spPr>
          <a:xfrm>
            <a:off x="4120134" y="2158999"/>
            <a:ext cx="4277995" cy="66421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7E7E7E"/>
                </a:solidFill>
                <a:latin typeface="微软雅黑"/>
                <a:cs typeface="微软雅黑"/>
              </a:rPr>
              <a:t>广告主对整体经济形势的打分</a:t>
            </a:r>
            <a:r>
              <a:rPr sz="1600" b="1" spc="-10">
                <a:solidFill>
                  <a:srgbClr val="7E7E7E"/>
                </a:solidFill>
                <a:latin typeface="微软雅黑"/>
                <a:cs typeface="微软雅黑"/>
              </a:rPr>
              <a:t>（1-10</a:t>
            </a:r>
            <a:r>
              <a:rPr sz="1600" b="1" spc="-5">
                <a:solidFill>
                  <a:srgbClr val="7E7E7E"/>
                </a:solidFill>
                <a:latin typeface="微软雅黑"/>
                <a:cs typeface="微软雅黑"/>
              </a:rPr>
              <a:t>分</a:t>
            </a:r>
            <a:r>
              <a:rPr sz="1600" b="1" spc="5">
                <a:solidFill>
                  <a:srgbClr val="7E7E7E"/>
                </a:solidFill>
                <a:latin typeface="微软雅黑"/>
                <a:cs typeface="微软雅黑"/>
              </a:rPr>
              <a:t>制</a:t>
            </a:r>
            <a:r>
              <a:rPr sz="1600" b="1" spc="-5">
                <a:solidFill>
                  <a:srgbClr val="7E7E7E"/>
                </a:solidFill>
                <a:latin typeface="微软雅黑"/>
                <a:cs typeface="微软雅黑"/>
              </a:rPr>
              <a:t>）</a:t>
            </a:r>
            <a:endParaRPr sz="1600">
              <a:latin typeface="微软雅黑"/>
              <a:cs typeface="微软雅黑"/>
            </a:endParaRPr>
          </a:p>
          <a:p>
            <a:pPr marL="210185">
              <a:lnSpc>
                <a:spcPct val="100000"/>
              </a:lnSpc>
              <a:spcBef>
                <a:spcPts val="1670"/>
              </a:spcBef>
              <a:tabLst>
                <a:tab pos="1932305"/>
                <a:tab pos="3350260"/>
              </a:tabLst>
            </a:pPr>
            <a:r>
              <a:rPr sz="1200">
                <a:solidFill>
                  <a:srgbClr val="7E7E7E"/>
                </a:solidFill>
                <a:latin typeface="微软雅黑"/>
                <a:cs typeface="微软雅黑"/>
              </a:rPr>
              <a:t>国内整体经济形势	行业发展前景	公司经营情况</a:t>
            </a:r>
            <a:endParaRPr sz="1200">
              <a:latin typeface="微软雅黑"/>
              <a:cs typeface="微软雅黑"/>
            </a:endParaRPr>
          </a:p>
        </p:txBody>
      </p:sp>
      <p:sp>
        <p:nvSpPr>
          <p:cNvPr id="17" name="object 17"/>
          <p:cNvSpPr txBox="1"/>
          <p:nvPr/>
        </p:nvSpPr>
        <p:spPr>
          <a:xfrm>
            <a:off x="1469263" y="1326261"/>
            <a:ext cx="9258300" cy="269240"/>
          </a:xfrm>
          <a:prstGeom prst="rect">
            <a:avLst/>
          </a:prstGeom>
        </p:spPr>
        <p:txBody>
          <a:bodyPr vert="horz" wrap="square" lIns="0" tIns="12065" rIns="0" bIns="0" rtlCol="0">
            <a:spAutoFit/>
          </a:bodyPr>
          <a:lstStyle/>
          <a:p>
            <a:pPr marL="12700">
              <a:lnSpc>
                <a:spcPct val="100000"/>
              </a:lnSpc>
              <a:spcBef>
                <a:spcPts val="95"/>
              </a:spcBef>
            </a:pPr>
            <a:r>
              <a:rPr sz="1600" b="1" spc="-10">
                <a:latin typeface="微软雅黑"/>
                <a:cs typeface="微软雅黑"/>
              </a:rPr>
              <a:t>2023</a:t>
            </a:r>
            <a:r>
              <a:rPr sz="1600" b="1" spc="-5">
                <a:latin typeface="微软雅黑"/>
                <a:cs typeface="微软雅黑"/>
              </a:rPr>
              <a:t>年广告主对</a:t>
            </a:r>
            <a:r>
              <a:rPr sz="1600" b="1" spc="-5">
                <a:solidFill>
                  <a:srgbClr val="FF6300"/>
                </a:solidFill>
                <a:latin typeface="微软雅黑"/>
                <a:cs typeface="微软雅黑"/>
              </a:rPr>
              <a:t>经济形势的信</a:t>
            </a:r>
            <a:r>
              <a:rPr sz="1600" b="1" spc="5">
                <a:solidFill>
                  <a:srgbClr val="FF6300"/>
                </a:solidFill>
                <a:latin typeface="微软雅黑"/>
                <a:cs typeface="微软雅黑"/>
              </a:rPr>
              <a:t>心</a:t>
            </a:r>
            <a:r>
              <a:rPr sz="1600" b="1" spc="-5">
                <a:solidFill>
                  <a:srgbClr val="FF6300"/>
                </a:solidFill>
                <a:latin typeface="微软雅黑"/>
                <a:cs typeface="微软雅黑"/>
              </a:rPr>
              <a:t>起伏</a:t>
            </a:r>
            <a:r>
              <a:rPr sz="1600" b="1" spc="5">
                <a:solidFill>
                  <a:srgbClr val="FF6300"/>
                </a:solidFill>
                <a:latin typeface="微软雅黑"/>
                <a:cs typeface="微软雅黑"/>
              </a:rPr>
              <a:t>不</a:t>
            </a:r>
            <a:r>
              <a:rPr sz="1600" b="1" spc="-5">
                <a:solidFill>
                  <a:srgbClr val="FF6300"/>
                </a:solidFill>
                <a:latin typeface="微软雅黑"/>
                <a:cs typeface="微软雅黑"/>
              </a:rPr>
              <a:t>大</a:t>
            </a:r>
            <a:r>
              <a:rPr sz="1600" b="1" spc="-5">
                <a:latin typeface="微软雅黑"/>
                <a:cs typeface="微软雅黑"/>
              </a:rPr>
              <a:t>，</a:t>
            </a:r>
            <a:r>
              <a:rPr sz="1600" b="1" spc="5">
                <a:latin typeface="微软雅黑"/>
                <a:cs typeface="微软雅黑"/>
              </a:rPr>
              <a:t>整</a:t>
            </a:r>
            <a:r>
              <a:rPr sz="1600" b="1" spc="-5">
                <a:latin typeface="微软雅黑"/>
                <a:cs typeface="微软雅黑"/>
              </a:rPr>
              <a:t>体仍</a:t>
            </a:r>
            <a:r>
              <a:rPr sz="1600" b="1" spc="5">
                <a:latin typeface="微软雅黑"/>
                <a:cs typeface="微软雅黑"/>
              </a:rPr>
              <a:t>高</a:t>
            </a:r>
            <a:r>
              <a:rPr sz="1600" b="1" spc="-5">
                <a:latin typeface="微软雅黑"/>
                <a:cs typeface="微软雅黑"/>
              </a:rPr>
              <a:t>于疫</a:t>
            </a:r>
            <a:r>
              <a:rPr sz="1600" b="1" spc="5">
                <a:latin typeface="微软雅黑"/>
                <a:cs typeface="微软雅黑"/>
              </a:rPr>
              <a:t>情</a:t>
            </a:r>
            <a:r>
              <a:rPr sz="1600" b="1" spc="-5">
                <a:latin typeface="微软雅黑"/>
                <a:cs typeface="微软雅黑"/>
              </a:rPr>
              <a:t>之初</a:t>
            </a:r>
            <a:r>
              <a:rPr sz="1600" b="1" spc="5">
                <a:latin typeface="微软雅黑"/>
                <a:cs typeface="微软雅黑"/>
              </a:rPr>
              <a:t>，</a:t>
            </a:r>
            <a:r>
              <a:rPr sz="1600" b="1" spc="-5">
                <a:latin typeface="微软雅黑"/>
                <a:cs typeface="微软雅黑"/>
              </a:rPr>
              <a:t>但</a:t>
            </a:r>
            <a:r>
              <a:rPr sz="1600" b="1" spc="-5">
                <a:solidFill>
                  <a:srgbClr val="FF6300"/>
                </a:solidFill>
                <a:latin typeface="微软雅黑"/>
                <a:cs typeface="微软雅黑"/>
              </a:rPr>
              <a:t>对</a:t>
            </a:r>
            <a:r>
              <a:rPr sz="1600" b="1" spc="5">
                <a:solidFill>
                  <a:srgbClr val="FF6300"/>
                </a:solidFill>
                <a:latin typeface="微软雅黑"/>
                <a:cs typeface="微软雅黑"/>
              </a:rPr>
              <a:t>公</a:t>
            </a:r>
            <a:r>
              <a:rPr sz="1600" b="1" spc="-5">
                <a:solidFill>
                  <a:srgbClr val="FF6300"/>
                </a:solidFill>
                <a:latin typeface="微软雅黑"/>
                <a:cs typeface="微软雅黑"/>
              </a:rPr>
              <a:t>司经</a:t>
            </a:r>
            <a:r>
              <a:rPr sz="1600" b="1" spc="5">
                <a:solidFill>
                  <a:srgbClr val="FF6300"/>
                </a:solidFill>
                <a:latin typeface="微软雅黑"/>
                <a:cs typeface="微软雅黑"/>
              </a:rPr>
              <a:t>营</a:t>
            </a:r>
            <a:r>
              <a:rPr sz="1600" b="1" spc="-5">
                <a:solidFill>
                  <a:srgbClr val="FF6300"/>
                </a:solidFill>
                <a:latin typeface="微软雅黑"/>
                <a:cs typeface="微软雅黑"/>
              </a:rPr>
              <a:t>情况</a:t>
            </a:r>
            <a:r>
              <a:rPr sz="1600" b="1" spc="5">
                <a:solidFill>
                  <a:srgbClr val="FF6300"/>
                </a:solidFill>
                <a:latin typeface="微软雅黑"/>
                <a:cs typeface="微软雅黑"/>
              </a:rPr>
              <a:t>的</a:t>
            </a:r>
            <a:r>
              <a:rPr sz="1600" b="1" spc="-5">
                <a:solidFill>
                  <a:srgbClr val="FF6300"/>
                </a:solidFill>
                <a:latin typeface="微软雅黑"/>
                <a:cs typeface="微软雅黑"/>
              </a:rPr>
              <a:t>信心</a:t>
            </a:r>
            <a:r>
              <a:rPr sz="1600" b="1" spc="5">
                <a:solidFill>
                  <a:srgbClr val="FF6300"/>
                </a:solidFill>
                <a:latin typeface="微软雅黑"/>
                <a:cs typeface="微软雅黑"/>
              </a:rPr>
              <a:t>略</a:t>
            </a:r>
            <a:r>
              <a:rPr sz="1600" b="1" spc="-5">
                <a:solidFill>
                  <a:srgbClr val="FF6300"/>
                </a:solidFill>
                <a:latin typeface="微软雅黑"/>
                <a:cs typeface="微软雅黑"/>
              </a:rPr>
              <a:t>微下</a:t>
            </a:r>
            <a:r>
              <a:rPr sz="1600" b="1" spc="5">
                <a:solidFill>
                  <a:srgbClr val="FF6300"/>
                </a:solidFill>
                <a:latin typeface="微软雅黑"/>
                <a:cs typeface="微软雅黑"/>
              </a:rPr>
              <a:t>降</a:t>
            </a:r>
            <a:r>
              <a:rPr sz="1600" b="1" spc="-5">
                <a:solidFill>
                  <a:srgbClr val="FF6300"/>
                </a:solidFill>
                <a:latin typeface="微软雅黑"/>
                <a:cs typeface="微软雅黑"/>
              </a:rPr>
              <a:t>。</a:t>
            </a:r>
            <a:endParaRPr sz="16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5530080"/>
            <a:ext cx="12192000" cy="1327917"/>
          </a:xfrm>
          <a:prstGeom prst="rect">
            <a:avLst/>
          </a:prstGeom>
          <a:blipFill>
            <a:blip r:embed="rId2"/>
            <a:stretch>
              <a:fillRect/>
            </a:stretch>
          </a:blipFill>
        </p:spPr>
        <p:txBody>
          <a:bodyPr wrap="square" lIns="0" tIns="0" rIns="0" bIns="0" rtlCol="0"/>
          <a:lstStyle/>
          <a:p/>
        </p:txBody>
      </p:sp>
      <p:sp>
        <p:nvSpPr>
          <p:cNvPr id="3" name="object 3"/>
          <p:cNvSpPr/>
          <p:nvPr/>
        </p:nvSpPr>
        <p:spPr>
          <a:xfrm>
            <a:off x="10919839" y="6163452"/>
            <a:ext cx="566420" cy="567055"/>
          </a:xfrm>
          <a:custGeom>
            <a:rect l="l" t="t" r="r" b="b"/>
            <a:pathLst>
              <a:path w="566420" h="567054">
                <a:moveTo>
                  <a:pt x="538531" y="0"/>
                </a:moveTo>
                <a:lnTo>
                  <a:pt x="193401" y="0"/>
                </a:lnTo>
                <a:lnTo>
                  <a:pt x="176989" y="2263"/>
                </a:lnTo>
                <a:lnTo>
                  <a:pt x="133178" y="30109"/>
                </a:lnTo>
                <a:lnTo>
                  <a:pt x="30110" y="132090"/>
                </a:lnTo>
                <a:lnTo>
                  <a:pt x="24319" y="139012"/>
                </a:lnTo>
                <a:lnTo>
                  <a:pt x="20845" y="143665"/>
                </a:lnTo>
                <a:lnTo>
                  <a:pt x="12702" y="155359"/>
                </a:lnTo>
                <a:lnTo>
                  <a:pt x="6080" y="167709"/>
                </a:lnTo>
                <a:lnTo>
                  <a:pt x="1628" y="180491"/>
                </a:lnTo>
                <a:lnTo>
                  <a:pt x="0" y="193483"/>
                </a:lnTo>
                <a:lnTo>
                  <a:pt x="0" y="537592"/>
                </a:lnTo>
                <a:lnTo>
                  <a:pt x="2243" y="548961"/>
                </a:lnTo>
                <a:lnTo>
                  <a:pt x="8396" y="558157"/>
                </a:lnTo>
                <a:lnTo>
                  <a:pt x="17588" y="564312"/>
                </a:lnTo>
                <a:lnTo>
                  <a:pt x="28952" y="566557"/>
                </a:lnTo>
                <a:lnTo>
                  <a:pt x="372906" y="566557"/>
                </a:lnTo>
                <a:lnTo>
                  <a:pt x="420617" y="547494"/>
                </a:lnTo>
                <a:lnTo>
                  <a:pt x="543143" y="426366"/>
                </a:lnTo>
                <a:lnTo>
                  <a:pt x="564870" y="385560"/>
                </a:lnTo>
                <a:lnTo>
                  <a:pt x="566321" y="371911"/>
                </a:lnTo>
                <a:lnTo>
                  <a:pt x="566321" y="27802"/>
                </a:lnTo>
                <a:lnTo>
                  <a:pt x="564095" y="17107"/>
                </a:lnTo>
                <a:lnTo>
                  <a:pt x="558069" y="8255"/>
                </a:lnTo>
                <a:lnTo>
                  <a:pt x="549221" y="2227"/>
                </a:lnTo>
                <a:lnTo>
                  <a:pt x="538531" y="0"/>
                </a:lnTo>
                <a:close/>
              </a:path>
            </a:pathLst>
          </a:custGeom>
          <a:solidFill>
            <a:srgbClr val="EC6C00"/>
          </a:solidFill>
        </p:spPr>
        <p:txBody>
          <a:bodyPr wrap="square" lIns="0" tIns="0" rIns="0" bIns="0" rtlCol="0"/>
          <a:lstStyle/>
          <a:p/>
        </p:txBody>
      </p:sp>
      <p:sp>
        <p:nvSpPr>
          <p:cNvPr id="4" name="object 4"/>
          <p:cNvSpPr/>
          <p:nvPr/>
        </p:nvSpPr>
        <p:spPr>
          <a:xfrm>
            <a:off x="11387704" y="6411390"/>
            <a:ext cx="98456" cy="167999"/>
          </a:xfrm>
          <a:prstGeom prst="rect">
            <a:avLst/>
          </a:prstGeom>
          <a:blipFill>
            <a:blip r:embed="rId3"/>
            <a:stretch>
              <a:fillRect/>
            </a:stretch>
          </a:blipFill>
        </p:spPr>
        <p:txBody>
          <a:bodyPr wrap="square" lIns="0" tIns="0" rIns="0" bIns="0" rtlCol="0"/>
          <a:lstStyle/>
          <a:p/>
        </p:txBody>
      </p:sp>
      <p:sp>
        <p:nvSpPr>
          <p:cNvPr id="5" name="object 5"/>
          <p:cNvSpPr/>
          <p:nvPr/>
        </p:nvSpPr>
        <p:spPr>
          <a:xfrm>
            <a:off x="11078498" y="6405595"/>
            <a:ext cx="127387" cy="174952"/>
          </a:xfrm>
          <a:prstGeom prst="rect">
            <a:avLst/>
          </a:prstGeom>
          <a:blipFill>
            <a:blip r:embed="rId4"/>
            <a:stretch>
              <a:fillRect/>
            </a:stretch>
          </a:blipFill>
        </p:spPr>
        <p:txBody>
          <a:bodyPr wrap="square" lIns="0" tIns="0" rIns="0" bIns="0" rtlCol="0"/>
          <a:lstStyle/>
          <a:p/>
        </p:txBody>
      </p:sp>
      <p:sp>
        <p:nvSpPr>
          <p:cNvPr id="6" name="object 6"/>
          <p:cNvSpPr/>
          <p:nvPr/>
        </p:nvSpPr>
        <p:spPr>
          <a:xfrm>
            <a:off x="11233684" y="6367364"/>
            <a:ext cx="118139" cy="212025"/>
          </a:xfrm>
          <a:prstGeom prst="rect">
            <a:avLst/>
          </a:prstGeom>
          <a:blipFill>
            <a:blip r:embed="rId5"/>
            <a:stretch>
              <a:fillRect/>
            </a:stretch>
          </a:blipFill>
        </p:spPr>
        <p:txBody>
          <a:bodyPr wrap="square" lIns="0" tIns="0" rIns="0" bIns="0" rtlCol="0"/>
          <a:lstStyle/>
          <a:p/>
        </p:txBody>
      </p:sp>
      <p:sp>
        <p:nvSpPr>
          <p:cNvPr id="7" name="object 7"/>
          <p:cNvSpPr/>
          <p:nvPr/>
        </p:nvSpPr>
        <p:spPr>
          <a:xfrm>
            <a:off x="11539434" y="6163452"/>
            <a:ext cx="85675" cy="85714"/>
          </a:xfrm>
          <a:prstGeom prst="rect">
            <a:avLst/>
          </a:prstGeom>
          <a:blipFill>
            <a:blip r:embed="rId6"/>
            <a:stretch>
              <a:fillRect/>
            </a:stretch>
          </a:blipFill>
        </p:spPr>
        <p:txBody>
          <a:bodyPr wrap="square" lIns="0" tIns="0" rIns="0" bIns="0" rtlCol="0"/>
          <a:lstStyle/>
          <a:p/>
        </p:txBody>
      </p:sp>
      <p:sp>
        <p:nvSpPr>
          <p:cNvPr id="8" name="object 8"/>
          <p:cNvSpPr/>
          <p:nvPr/>
        </p:nvSpPr>
        <p:spPr>
          <a:xfrm>
            <a:off x="300227" y="6219444"/>
            <a:ext cx="1077468" cy="350520"/>
          </a:xfrm>
          <a:prstGeom prst="rect">
            <a:avLst/>
          </a:prstGeom>
          <a:blipFill>
            <a:blip r:embed="rId7"/>
            <a:stretch>
              <a:fillRect/>
            </a:stretch>
          </a:blipFill>
        </p:spPr>
        <p:txBody>
          <a:bodyPr wrap="square" lIns="0" tIns="0" rIns="0" bIns="0" rtlCol="0"/>
          <a:lstStyle/>
          <a:p/>
        </p:txBody>
      </p:sp>
      <p:sp>
        <p:nvSpPr>
          <p:cNvPr id="9" name="object 9"/>
          <p:cNvSpPr/>
          <p:nvPr/>
        </p:nvSpPr>
        <p:spPr>
          <a:xfrm>
            <a:off x="275843" y="6201155"/>
            <a:ext cx="1104900" cy="382905"/>
          </a:xfrm>
          <a:custGeom>
            <a:rect l="l" t="t" r="r" b="b"/>
            <a:pathLst>
              <a:path w="1104900" h="382904">
                <a:moveTo>
                  <a:pt x="0" y="382524"/>
                </a:moveTo>
                <a:lnTo>
                  <a:pt x="1104900" y="382524"/>
                </a:lnTo>
                <a:lnTo>
                  <a:pt x="1104900" y="0"/>
                </a:lnTo>
                <a:lnTo>
                  <a:pt x="0" y="0"/>
                </a:lnTo>
                <a:lnTo>
                  <a:pt x="0" y="382524"/>
                </a:lnTo>
                <a:close/>
              </a:path>
            </a:pathLst>
          </a:custGeom>
          <a:ln w="3175">
            <a:solidFill>
              <a:srgbClr val="D9D9D9"/>
            </a:solidFill>
          </a:ln>
        </p:spPr>
        <p:txBody>
          <a:bodyPr wrap="square" lIns="0" tIns="0" rIns="0" bIns="0" rtlCol="0"/>
          <a:lstStyle/>
          <a:p/>
        </p:txBody>
      </p:sp>
      <p:sp>
        <p:nvSpPr>
          <p:cNvPr id="10" name="object 10"/>
          <p:cNvSpPr txBox="1">
            <a:spLocks noGrp="1"/>
          </p:cNvSpPr>
          <p:nvPr>
            <p:ph type="title"/>
          </p:nvPr>
        </p:nvSpPr>
        <p:spPr>
          <a:xfrm>
            <a:off x="699008" y="535940"/>
            <a:ext cx="10783570" cy="452120"/>
          </a:xfrm>
          <a:prstGeom prst="rect">
            <a:avLst/>
          </a:prstGeom>
        </p:spPr>
        <p:txBody>
          <a:bodyPr vert="horz" wrap="square" lIns="0" tIns="12065" rIns="0" bIns="0" rtlCol="0">
            <a:spAutoFit/>
          </a:bodyPr>
          <a:lstStyle/>
          <a:p>
            <a:pPr marL="12700">
              <a:lnSpc>
                <a:spcPct val="100000"/>
              </a:lnSpc>
              <a:spcBef>
                <a:spcPts val="95"/>
              </a:spcBef>
              <a:tabLst>
                <a:tab pos="262255"/>
                <a:tab pos="10770235"/>
              </a:tabLst>
            </a:pPr>
            <a:r>
              <a:rPr b="0" u="sng" spc="-5">
                <a:uFill>
                  <a:solidFill>
                    <a:srgbClr val="707070"/>
                  </a:solidFill>
                </a:uFill>
                <a:latin typeface="Times New Roman"/>
                <a:cs typeface="Times New Roman"/>
              </a:rPr>
              <a:t> 	</a:t>
            </a:r>
            <a:r>
              <a:rPr u="sng" spc="-5">
                <a:uFill>
                  <a:solidFill>
                    <a:srgbClr val="707070"/>
                  </a:solidFill>
                </a:uFill>
              </a:rPr>
              <a:t>年度营销预算变化相对平稳，广告</a:t>
            </a:r>
            <a:r>
              <a:rPr u="sng" spc="5">
                <a:uFill>
                  <a:solidFill>
                    <a:srgbClr val="707070"/>
                  </a:solidFill>
                </a:uFill>
              </a:rPr>
              <a:t>主</a:t>
            </a:r>
            <a:r>
              <a:rPr u="sng" spc="-5">
                <a:uFill>
                  <a:solidFill>
                    <a:srgbClr val="707070"/>
                  </a:solidFill>
                </a:uFill>
              </a:rPr>
              <a:t>开支</a:t>
            </a:r>
            <a:r>
              <a:rPr u="sng" spc="5">
                <a:uFill>
                  <a:solidFill>
                    <a:srgbClr val="707070"/>
                  </a:solidFill>
                </a:uFill>
              </a:rPr>
              <a:t>谨</a:t>
            </a:r>
            <a:r>
              <a:rPr u="sng" spc="-5">
                <a:uFill>
                  <a:solidFill>
                    <a:srgbClr val="707070"/>
                  </a:solidFill>
                </a:uFill>
              </a:rPr>
              <a:t>慎</a:t>
            </a:r>
            <a:r>
              <a:rPr u="sng">
                <a:uFill>
                  <a:solidFill>
                    <a:srgbClr val="707070"/>
                  </a:solidFill>
                </a:uFill>
              </a:rPr>
              <a:t>	</a:t>
            </a:r>
          </a:p>
        </p:txBody>
      </p:sp>
      <p:sp>
        <p:nvSpPr>
          <p:cNvPr id="11" name="object 11"/>
          <p:cNvSpPr txBox="1"/>
          <p:nvPr/>
        </p:nvSpPr>
        <p:spPr>
          <a:xfrm>
            <a:off x="9106027" y="5979667"/>
            <a:ext cx="1762760" cy="193675"/>
          </a:xfrm>
          <a:prstGeom prst="rect">
            <a:avLst/>
          </a:prstGeom>
        </p:spPr>
        <p:txBody>
          <a:bodyPr vert="horz" wrap="square" lIns="0" tIns="12700" rIns="0" bIns="0" rtlCol="0">
            <a:spAutoFit/>
          </a:bodyPr>
          <a:lstStyle/>
          <a:p>
            <a:pPr marL="184785" indent="-172720">
              <a:lnSpc>
                <a:spcPct val="100000"/>
              </a:lnSpc>
              <a:spcBef>
                <a:spcPts val="100"/>
              </a:spcBef>
              <a:buClr>
                <a:srgbClr val="FF6300"/>
              </a:buClr>
              <a:buFont typeface="Wingdings"/>
              <a:buChar char=""/>
              <a:tabLst>
                <a:tab pos="185420"/>
              </a:tabLst>
            </a:pPr>
            <a:r>
              <a:rPr sz="1100">
                <a:solidFill>
                  <a:srgbClr val="7E7E7E"/>
                </a:solidFill>
                <a:latin typeface="微软雅黑"/>
                <a:cs typeface="微软雅黑"/>
              </a:rPr>
              <a:t>净增</a:t>
            </a:r>
            <a:r>
              <a:rPr sz="1100" spc="-5">
                <a:solidFill>
                  <a:srgbClr val="7E7E7E"/>
                </a:solidFill>
                <a:latin typeface="微软雅黑"/>
                <a:cs typeface="微软雅黑"/>
              </a:rPr>
              <a:t>=</a:t>
            </a:r>
            <a:r>
              <a:rPr sz="1100">
                <a:solidFill>
                  <a:srgbClr val="7E7E7E"/>
                </a:solidFill>
                <a:latin typeface="微软雅黑"/>
                <a:cs typeface="微软雅黑"/>
              </a:rPr>
              <a:t>上升比例-下降</a:t>
            </a:r>
            <a:r>
              <a:rPr sz="1100" spc="-15">
                <a:solidFill>
                  <a:srgbClr val="7E7E7E"/>
                </a:solidFill>
                <a:latin typeface="微软雅黑"/>
                <a:cs typeface="微软雅黑"/>
              </a:rPr>
              <a:t>比</a:t>
            </a:r>
            <a:r>
              <a:rPr sz="1100">
                <a:solidFill>
                  <a:srgbClr val="7E7E7E"/>
                </a:solidFill>
                <a:latin typeface="微软雅黑"/>
                <a:cs typeface="微软雅黑"/>
              </a:rPr>
              <a:t>例</a:t>
            </a:r>
            <a:endParaRPr sz="1100">
              <a:latin typeface="微软雅黑"/>
              <a:cs typeface="微软雅黑"/>
            </a:endParaRPr>
          </a:p>
        </p:txBody>
      </p:sp>
      <p:sp>
        <p:nvSpPr>
          <p:cNvPr id="12" name="object 12"/>
          <p:cNvSpPr/>
          <p:nvPr/>
        </p:nvSpPr>
        <p:spPr>
          <a:xfrm>
            <a:off x="1547494" y="3110102"/>
            <a:ext cx="9192768" cy="1964436"/>
          </a:xfrm>
          <a:prstGeom prst="rect">
            <a:avLst/>
          </a:prstGeom>
          <a:blipFill>
            <a:blip r:embed="rId8"/>
            <a:stretch>
              <a:fillRect/>
            </a:stretch>
          </a:blipFill>
        </p:spPr>
        <p:txBody>
          <a:bodyPr wrap="square" lIns="0" tIns="0" rIns="0" bIns="0" rtlCol="0"/>
          <a:lstStyle/>
          <a:p/>
        </p:txBody>
      </p:sp>
      <p:graphicFrame>
        <p:nvGraphicFramePr>
          <p:cNvPr id="13" name="object 13"/>
          <p:cNvGraphicFramePr>
            <a:graphicFrameLocks noGrp="1"/>
          </p:cNvGraphicFramePr>
          <p:nvPr/>
        </p:nvGraphicFramePr>
        <p:xfrm>
          <a:off x="1335024" y="4840512"/>
          <a:ext cx="9616440" cy="709295"/>
        </p:xfrm>
        <a:graphic>
          <a:graphicData uri="http://schemas.openxmlformats.org/drawingml/2006/table">
            <a:tbl>
              <a:tblPr firstRow="1" bandRow="1">
                <a:tableStyleId>{2D5ABB26-0587-4C30-8999-92F81FD0307C}</a:tableStyleId>
              </a:tblPr>
              <a:tblGrid>
                <a:gridCol w="641985"/>
                <a:gridCol w="641350"/>
                <a:gridCol w="641350"/>
                <a:gridCol w="641350"/>
                <a:gridCol w="641350"/>
                <a:gridCol w="641350"/>
                <a:gridCol w="641350"/>
                <a:gridCol w="641350"/>
                <a:gridCol w="641350"/>
                <a:gridCol w="641350"/>
                <a:gridCol w="641349"/>
                <a:gridCol w="641350"/>
                <a:gridCol w="641350"/>
                <a:gridCol w="641350"/>
                <a:gridCol w="639445"/>
              </a:tblGrid>
              <a:tr h="312131">
                <a:tc>
                  <a:txBody>
                    <a:bodyPr vert="horz" wrap="square"/>
                    <a:lstStyle/>
                    <a:p>
                      <a:pPr>
                        <a:lnSpc>
                          <a:spcPct val="100000"/>
                        </a:lnSpc>
                      </a:pPr>
                      <a:endParaRPr sz="1300">
                        <a:latin typeface="Times New Roman"/>
                        <a:cs typeface="Times New Roman"/>
                      </a:endParaRPr>
                    </a:p>
                  </a:txBody>
                  <a:tcPr marL="0" marR="0" marT="0" marB="0">
                    <a:lnB w="9525">
                      <a:solidFill>
                        <a:srgbClr val="7E7E7E"/>
                      </a:solidFill>
                      <a:prstDash val="solid"/>
                    </a:lnB>
                  </a:tcPr>
                </a:tc>
                <a:tc>
                  <a:txBody>
                    <a:bodyPr vert="horz" wrap="square"/>
                    <a:lstStyle/>
                    <a:p>
                      <a:pPr algn="ctr">
                        <a:lnSpc>
                          <a:spcPct val="100000"/>
                        </a:lnSpc>
                        <a:spcBef>
                          <a:spcPts val="275"/>
                        </a:spcBef>
                      </a:pPr>
                      <a:r>
                        <a:rPr sz="1200" b="1">
                          <a:solidFill>
                            <a:srgbClr val="5EA2E7"/>
                          </a:solidFill>
                          <a:latin typeface="微软雅黑"/>
                          <a:cs typeface="微软雅黑"/>
                        </a:rPr>
                        <a:t>7%</a:t>
                      </a:r>
                      <a:endParaRPr sz="1200">
                        <a:latin typeface="微软雅黑"/>
                        <a:cs typeface="微软雅黑"/>
                      </a:endParaRPr>
                    </a:p>
                  </a:txBody>
                  <a:tcPr marL="0" marR="0" marT="34925" marB="0">
                    <a:lnB w="9525">
                      <a:solidFill>
                        <a:srgbClr val="7E7E7E"/>
                      </a:solidFill>
                      <a:prstDash val="solid"/>
                    </a:lnB>
                  </a:tcPr>
                </a:tc>
                <a:tc>
                  <a:txBody>
                    <a:bodyPr vert="horz" wrap="square"/>
                    <a:lstStyle/>
                    <a:p>
                      <a:pPr algn="ctr">
                        <a:lnSpc>
                          <a:spcPts val="1300"/>
                        </a:lnSpc>
                      </a:pPr>
                      <a:r>
                        <a:rPr sz="1200" b="1">
                          <a:solidFill>
                            <a:srgbClr val="5EA2E7"/>
                          </a:solidFill>
                          <a:latin typeface="微软雅黑"/>
                          <a:cs typeface="微软雅黑"/>
                        </a:rPr>
                        <a:t>9%</a:t>
                      </a:r>
                      <a:endParaRPr sz="1200">
                        <a:latin typeface="微软雅黑"/>
                        <a:cs typeface="微软雅黑"/>
                      </a:endParaRPr>
                    </a:p>
                  </a:txBody>
                  <a:tcPr marL="0" marR="0" marT="0" marB="0">
                    <a:lnB w="9525">
                      <a:solidFill>
                        <a:srgbClr val="7E7E7E"/>
                      </a:solidFill>
                      <a:prstDash val="solid"/>
                    </a:lnB>
                  </a:tcPr>
                </a:tc>
                <a:tc>
                  <a:txBody>
                    <a:bodyPr vert="horz" wrap="square"/>
                    <a:lstStyle/>
                    <a:p>
                      <a:pPr>
                        <a:lnSpc>
                          <a:spcPct val="100000"/>
                        </a:lnSpc>
                      </a:pPr>
                      <a:endParaRPr sz="1300">
                        <a:latin typeface="Times New Roman"/>
                        <a:cs typeface="Times New Roman"/>
                      </a:endParaRPr>
                    </a:p>
                  </a:txBody>
                  <a:tcPr marL="0" marR="0" marT="0" marB="0">
                    <a:lnB w="9525">
                      <a:solidFill>
                        <a:srgbClr val="7E7E7E"/>
                      </a:solidFill>
                      <a:prstDash val="solid"/>
                    </a:lnB>
                  </a:tcPr>
                </a:tc>
                <a:tc>
                  <a:txBody>
                    <a:bodyPr vert="horz" wrap="square"/>
                    <a:lstStyle/>
                    <a:p>
                      <a:pPr>
                        <a:lnSpc>
                          <a:spcPct val="100000"/>
                        </a:lnSpc>
                      </a:pPr>
                      <a:endParaRPr sz="1300">
                        <a:latin typeface="Times New Roman"/>
                        <a:cs typeface="Times New Roman"/>
                      </a:endParaRPr>
                    </a:p>
                  </a:txBody>
                  <a:tcPr marL="0" marR="0" marT="0" marB="0">
                    <a:lnB w="9525">
                      <a:solidFill>
                        <a:srgbClr val="7E7E7E"/>
                      </a:solidFill>
                      <a:prstDash val="solid"/>
                    </a:lnB>
                  </a:tcPr>
                </a:tc>
                <a:tc>
                  <a:txBody>
                    <a:bodyPr vert="horz" wrap="square"/>
                    <a:lstStyle/>
                    <a:p>
                      <a:pPr algn="ctr">
                        <a:lnSpc>
                          <a:spcPct val="100000"/>
                        </a:lnSpc>
                        <a:spcBef>
                          <a:spcPts val="70"/>
                        </a:spcBef>
                      </a:pPr>
                      <a:r>
                        <a:rPr sz="1200" b="1">
                          <a:solidFill>
                            <a:srgbClr val="5EA2E7"/>
                          </a:solidFill>
                          <a:latin typeface="微软雅黑"/>
                          <a:cs typeface="微软雅黑"/>
                        </a:rPr>
                        <a:t>8%</a:t>
                      </a:r>
                      <a:endParaRPr sz="1200">
                        <a:latin typeface="微软雅黑"/>
                        <a:cs typeface="微软雅黑"/>
                      </a:endParaRPr>
                    </a:p>
                  </a:txBody>
                  <a:tcPr marL="0" marR="0" marT="8890" marB="0">
                    <a:lnB w="9525">
                      <a:solidFill>
                        <a:srgbClr val="7E7E7E"/>
                      </a:solidFill>
                      <a:prstDash val="solid"/>
                    </a:lnB>
                  </a:tcPr>
                </a:tc>
                <a:tc gridSpan="9">
                  <a:txBody>
                    <a:bodyPr vert="horz" wrap="square"/>
                    <a:lstStyle/>
                    <a:p>
                      <a:pPr>
                        <a:lnSpc>
                          <a:spcPct val="100000"/>
                        </a:lnSpc>
                      </a:pPr>
                      <a:endParaRPr sz="1300">
                        <a:latin typeface="Times New Roman"/>
                        <a:cs typeface="Times New Roman"/>
                      </a:endParaRPr>
                    </a:p>
                  </a:txBody>
                  <a:tcPr marL="0" marR="0" marT="0" marB="0">
                    <a:lnB w="9525">
                      <a:solidFill>
                        <a:srgbClr val="7E7E7E"/>
                      </a:solidFill>
                      <a:prstDash val="solid"/>
                    </a:lnB>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397012">
                <a:tc>
                  <a:txBody>
                    <a:bodyPr vert="horz" wrap="square"/>
                    <a:lstStyle/>
                    <a:p>
                      <a:pPr marL="126364">
                        <a:lnSpc>
                          <a:spcPts val="1670"/>
                        </a:lnSpc>
                        <a:spcBef>
                          <a:spcPts val="1355"/>
                        </a:spcBef>
                      </a:pPr>
                      <a:r>
                        <a:rPr sz="1400">
                          <a:solidFill>
                            <a:srgbClr val="7E7E7E"/>
                          </a:solidFill>
                          <a:latin typeface="微软雅黑"/>
                          <a:cs typeface="微软雅黑"/>
                        </a:rPr>
                        <a:t>09</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algn="ctr">
                        <a:lnSpc>
                          <a:spcPts val="1670"/>
                        </a:lnSpc>
                        <a:spcBef>
                          <a:spcPts val="1355"/>
                        </a:spcBef>
                      </a:pPr>
                      <a:r>
                        <a:rPr sz="1400">
                          <a:solidFill>
                            <a:srgbClr val="7E7E7E"/>
                          </a:solidFill>
                          <a:latin typeface="微软雅黑"/>
                          <a:cs typeface="微软雅黑"/>
                        </a:rPr>
                        <a:t>10</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algn="ctr">
                        <a:lnSpc>
                          <a:spcPts val="1670"/>
                        </a:lnSpc>
                        <a:spcBef>
                          <a:spcPts val="1355"/>
                        </a:spcBef>
                      </a:pPr>
                      <a:r>
                        <a:rPr sz="1400">
                          <a:solidFill>
                            <a:srgbClr val="7E7E7E"/>
                          </a:solidFill>
                          <a:latin typeface="微软雅黑"/>
                          <a:cs typeface="微软雅黑"/>
                        </a:rPr>
                        <a:t>11</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a:solidFill>
                            <a:srgbClr val="7E7E7E"/>
                          </a:solidFill>
                          <a:latin typeface="微软雅黑"/>
                          <a:cs typeface="微软雅黑"/>
                        </a:rPr>
                        <a:t>12</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a:solidFill>
                            <a:srgbClr val="7E7E7E"/>
                          </a:solidFill>
                          <a:latin typeface="微软雅黑"/>
                          <a:cs typeface="微软雅黑"/>
                        </a:rPr>
                        <a:t>13</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algn="ctr">
                        <a:lnSpc>
                          <a:spcPts val="1670"/>
                        </a:lnSpc>
                        <a:spcBef>
                          <a:spcPts val="1355"/>
                        </a:spcBef>
                      </a:pPr>
                      <a:r>
                        <a:rPr sz="1400">
                          <a:solidFill>
                            <a:srgbClr val="7E7E7E"/>
                          </a:solidFill>
                          <a:latin typeface="微软雅黑"/>
                          <a:cs typeface="微软雅黑"/>
                        </a:rPr>
                        <a:t>14</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spc="5">
                          <a:solidFill>
                            <a:srgbClr val="7E7E7E"/>
                          </a:solidFill>
                          <a:latin typeface="微软雅黑"/>
                          <a:cs typeface="微软雅黑"/>
                        </a:rPr>
                        <a:t>15年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a:solidFill>
                            <a:srgbClr val="7E7E7E"/>
                          </a:solidFill>
                          <a:latin typeface="微软雅黑"/>
                          <a:cs typeface="微软雅黑"/>
                        </a:rPr>
                        <a:t>16</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a:solidFill>
                            <a:srgbClr val="7E7E7E"/>
                          </a:solidFill>
                          <a:latin typeface="微软雅黑"/>
                          <a:cs typeface="微软雅黑"/>
                        </a:rPr>
                        <a:t>17</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a:solidFill>
                            <a:srgbClr val="7E7E7E"/>
                          </a:solidFill>
                          <a:latin typeface="微软雅黑"/>
                          <a:cs typeface="微软雅黑"/>
                        </a:rPr>
                        <a:t>18</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a:solidFill>
                            <a:srgbClr val="7E7E7E"/>
                          </a:solidFill>
                          <a:latin typeface="微软雅黑"/>
                          <a:cs typeface="微软雅黑"/>
                        </a:rPr>
                        <a:t>19</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a:solidFill>
                            <a:srgbClr val="7E7E7E"/>
                          </a:solidFill>
                          <a:latin typeface="微软雅黑"/>
                          <a:cs typeface="微软雅黑"/>
                        </a:rPr>
                        <a:t>20</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a:solidFill>
                            <a:srgbClr val="7E7E7E"/>
                          </a:solidFill>
                          <a:latin typeface="微软雅黑"/>
                          <a:cs typeface="微软雅黑"/>
                        </a:rPr>
                        <a:t>21</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a:solidFill>
                            <a:srgbClr val="7E7E7E"/>
                          </a:solidFill>
                          <a:latin typeface="微软雅黑"/>
                          <a:cs typeface="微软雅黑"/>
                        </a:rPr>
                        <a:t>22</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c>
                  <a:txBody>
                    <a:bodyPr vert="horz" wrap="square"/>
                    <a:lstStyle/>
                    <a:p>
                      <a:pPr marL="125730">
                        <a:lnSpc>
                          <a:spcPts val="1670"/>
                        </a:lnSpc>
                        <a:spcBef>
                          <a:spcPts val="1355"/>
                        </a:spcBef>
                      </a:pPr>
                      <a:r>
                        <a:rPr sz="1400">
                          <a:solidFill>
                            <a:srgbClr val="7E7E7E"/>
                          </a:solidFill>
                          <a:latin typeface="微软雅黑"/>
                          <a:cs typeface="微软雅黑"/>
                        </a:rPr>
                        <a:t>23</a:t>
                      </a:r>
                      <a:r>
                        <a:rPr sz="1400" spc="5">
                          <a:solidFill>
                            <a:srgbClr val="7E7E7E"/>
                          </a:solidFill>
                          <a:latin typeface="微软雅黑"/>
                          <a:cs typeface="微软雅黑"/>
                        </a:rPr>
                        <a:t>年</a:t>
                      </a:r>
                      <a:endParaRPr sz="1400">
                        <a:latin typeface="微软雅黑"/>
                        <a:cs typeface="微软雅黑"/>
                      </a:endParaRPr>
                    </a:p>
                  </a:txBody>
                  <a:tcPr marL="0" marR="0" marT="172085" marB="0">
                    <a:lnT w="9525">
                      <a:solidFill>
                        <a:srgbClr val="7E7E7E"/>
                      </a:solidFill>
                      <a:prstDash val="solid"/>
                    </a:lnT>
                  </a:tcPr>
                </a:tc>
              </a:tr>
            </a:tbl>
          </a:graphicData>
        </a:graphic>
      </p:graphicFrame>
      <p:sp>
        <p:nvSpPr>
          <p:cNvPr id="14" name="object 14"/>
          <p:cNvSpPr txBox="1"/>
          <p:nvPr/>
        </p:nvSpPr>
        <p:spPr>
          <a:xfrm>
            <a:off x="1477136" y="3684523"/>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EF5D00"/>
                </a:solidFill>
                <a:latin typeface="微软雅黑"/>
                <a:cs typeface="微软雅黑"/>
              </a:rPr>
              <a:t>52%</a:t>
            </a:r>
            <a:endParaRPr sz="1200">
              <a:latin typeface="微软雅黑"/>
              <a:cs typeface="微软雅黑"/>
            </a:endParaRPr>
          </a:p>
        </p:txBody>
      </p:sp>
      <p:sp>
        <p:nvSpPr>
          <p:cNvPr id="15" name="object 15"/>
          <p:cNvSpPr txBox="1"/>
          <p:nvPr/>
        </p:nvSpPr>
        <p:spPr>
          <a:xfrm>
            <a:off x="2118105" y="3114802"/>
            <a:ext cx="998219" cy="394335"/>
          </a:xfrm>
          <a:prstGeom prst="rect">
            <a:avLst/>
          </a:prstGeom>
        </p:spPr>
        <p:txBody>
          <a:bodyPr vert="horz" wrap="square" lIns="0" tIns="12700" rIns="0" bIns="0" rtlCol="0">
            <a:spAutoFit/>
          </a:bodyPr>
          <a:lstStyle/>
          <a:p>
            <a:pPr marL="654050">
              <a:lnSpc>
                <a:spcPct val="100000"/>
              </a:lnSpc>
              <a:spcBef>
                <a:spcPts val="100"/>
              </a:spcBef>
            </a:pPr>
            <a:r>
              <a:rPr sz="1200" b="1">
                <a:solidFill>
                  <a:srgbClr val="EF5D00"/>
                </a:solidFill>
                <a:latin typeface="微软雅黑"/>
                <a:cs typeface="微软雅黑"/>
              </a:rPr>
              <a:t>73%</a:t>
            </a:r>
            <a:endParaRPr sz="1200">
              <a:latin typeface="微软雅黑"/>
              <a:cs typeface="微软雅黑"/>
            </a:endParaRPr>
          </a:p>
          <a:p>
            <a:pPr marL="12700">
              <a:lnSpc>
                <a:spcPct val="100000"/>
              </a:lnSpc>
              <a:spcBef>
                <a:spcPts val="20"/>
              </a:spcBef>
            </a:pPr>
            <a:r>
              <a:rPr sz="1200" b="1">
                <a:solidFill>
                  <a:srgbClr val="EF5D00"/>
                </a:solidFill>
                <a:latin typeface="微软雅黑"/>
                <a:cs typeface="微软雅黑"/>
              </a:rPr>
              <a:t>66%</a:t>
            </a:r>
            <a:endParaRPr sz="1200">
              <a:latin typeface="微软雅黑"/>
              <a:cs typeface="微软雅黑"/>
            </a:endParaRPr>
          </a:p>
        </p:txBody>
      </p:sp>
      <p:sp>
        <p:nvSpPr>
          <p:cNvPr id="16" name="object 16"/>
          <p:cNvSpPr txBox="1"/>
          <p:nvPr/>
        </p:nvSpPr>
        <p:spPr>
          <a:xfrm>
            <a:off x="3400805" y="3697604"/>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EF5D00"/>
                </a:solidFill>
                <a:latin typeface="微软雅黑"/>
                <a:cs typeface="微软雅黑"/>
              </a:rPr>
              <a:t>51%</a:t>
            </a:r>
            <a:endParaRPr sz="1200">
              <a:latin typeface="微软雅黑"/>
              <a:cs typeface="微软雅黑"/>
            </a:endParaRPr>
          </a:p>
        </p:txBody>
      </p:sp>
      <p:sp>
        <p:nvSpPr>
          <p:cNvPr id="17" name="object 17"/>
          <p:cNvSpPr txBox="1"/>
          <p:nvPr/>
        </p:nvSpPr>
        <p:spPr>
          <a:xfrm>
            <a:off x="4041775" y="3724147"/>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EF5D00"/>
                </a:solidFill>
                <a:latin typeface="微软雅黑"/>
                <a:cs typeface="微软雅黑"/>
              </a:rPr>
              <a:t>50%</a:t>
            </a:r>
            <a:endParaRPr sz="1200">
              <a:latin typeface="微软雅黑"/>
              <a:cs typeface="微软雅黑"/>
            </a:endParaRPr>
          </a:p>
        </p:txBody>
      </p:sp>
      <p:sp>
        <p:nvSpPr>
          <p:cNvPr id="18" name="object 18"/>
          <p:cNvSpPr txBox="1"/>
          <p:nvPr/>
        </p:nvSpPr>
        <p:spPr>
          <a:xfrm>
            <a:off x="4682997" y="3432809"/>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EF5D00"/>
                </a:solidFill>
                <a:latin typeface="微软雅黑"/>
                <a:cs typeface="微软雅黑"/>
              </a:rPr>
              <a:t>61%</a:t>
            </a:r>
            <a:endParaRPr sz="1200">
              <a:latin typeface="微软雅黑"/>
              <a:cs typeface="微软雅黑"/>
            </a:endParaRPr>
          </a:p>
        </p:txBody>
      </p:sp>
      <p:sp>
        <p:nvSpPr>
          <p:cNvPr id="19" name="object 19"/>
          <p:cNvSpPr txBox="1"/>
          <p:nvPr/>
        </p:nvSpPr>
        <p:spPr>
          <a:xfrm>
            <a:off x="5324094" y="3909821"/>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EF5D00"/>
                </a:solidFill>
                <a:latin typeface="微软雅黑"/>
                <a:cs typeface="微软雅黑"/>
              </a:rPr>
              <a:t>43%</a:t>
            </a:r>
            <a:endParaRPr sz="1200">
              <a:latin typeface="微软雅黑"/>
              <a:cs typeface="微软雅黑"/>
            </a:endParaRPr>
          </a:p>
        </p:txBody>
      </p:sp>
      <p:sp>
        <p:nvSpPr>
          <p:cNvPr id="20" name="object 20"/>
          <p:cNvSpPr txBox="1"/>
          <p:nvPr/>
        </p:nvSpPr>
        <p:spPr>
          <a:xfrm>
            <a:off x="5965316" y="3697604"/>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EF5D00"/>
                </a:solidFill>
                <a:latin typeface="微软雅黑"/>
                <a:cs typeface="微软雅黑"/>
              </a:rPr>
              <a:t>51%</a:t>
            </a:r>
            <a:endParaRPr sz="1200">
              <a:latin typeface="微软雅黑"/>
              <a:cs typeface="微软雅黑"/>
            </a:endParaRPr>
          </a:p>
        </p:txBody>
      </p:sp>
      <p:sp>
        <p:nvSpPr>
          <p:cNvPr id="21" name="object 21"/>
          <p:cNvSpPr txBox="1"/>
          <p:nvPr/>
        </p:nvSpPr>
        <p:spPr>
          <a:xfrm>
            <a:off x="1477136" y="4352035"/>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ABCE5A"/>
                </a:solidFill>
                <a:latin typeface="微软雅黑"/>
                <a:cs typeface="微软雅黑"/>
              </a:rPr>
              <a:t>26%</a:t>
            </a:r>
            <a:endParaRPr sz="1200">
              <a:latin typeface="微软雅黑"/>
              <a:cs typeface="微软雅黑"/>
            </a:endParaRPr>
          </a:p>
        </p:txBody>
      </p:sp>
      <p:sp>
        <p:nvSpPr>
          <p:cNvPr id="22" name="object 22"/>
          <p:cNvSpPr txBox="1"/>
          <p:nvPr/>
        </p:nvSpPr>
        <p:spPr>
          <a:xfrm>
            <a:off x="2118105" y="4333494"/>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ABCE5A"/>
                </a:solidFill>
                <a:latin typeface="微软雅黑"/>
                <a:cs typeface="微软雅黑"/>
              </a:rPr>
              <a:t>27%</a:t>
            </a:r>
            <a:endParaRPr sz="1200">
              <a:latin typeface="微软雅黑"/>
              <a:cs typeface="微软雅黑"/>
            </a:endParaRPr>
          </a:p>
        </p:txBody>
      </p:sp>
      <p:sp>
        <p:nvSpPr>
          <p:cNvPr id="23" name="object 23"/>
          <p:cNvSpPr txBox="1"/>
          <p:nvPr/>
        </p:nvSpPr>
        <p:spPr>
          <a:xfrm>
            <a:off x="2759455" y="4571745"/>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ABCE5A"/>
                </a:solidFill>
                <a:latin typeface="微软雅黑"/>
                <a:cs typeface="微软雅黑"/>
              </a:rPr>
              <a:t>18%</a:t>
            </a:r>
            <a:endParaRPr sz="1200">
              <a:latin typeface="微软雅黑"/>
              <a:cs typeface="微软雅黑"/>
            </a:endParaRPr>
          </a:p>
        </p:txBody>
      </p:sp>
      <p:sp>
        <p:nvSpPr>
          <p:cNvPr id="24" name="object 24"/>
          <p:cNvSpPr txBox="1"/>
          <p:nvPr/>
        </p:nvSpPr>
        <p:spPr>
          <a:xfrm>
            <a:off x="3400805" y="4148073"/>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ABCE5A"/>
                </a:solidFill>
                <a:latin typeface="微软雅黑"/>
                <a:cs typeface="微软雅黑"/>
              </a:rPr>
              <a:t>34%</a:t>
            </a:r>
            <a:endParaRPr sz="1200">
              <a:latin typeface="微软雅黑"/>
              <a:cs typeface="微软雅黑"/>
            </a:endParaRPr>
          </a:p>
        </p:txBody>
      </p:sp>
      <p:sp>
        <p:nvSpPr>
          <p:cNvPr id="25" name="object 25"/>
          <p:cNvSpPr txBox="1"/>
          <p:nvPr/>
        </p:nvSpPr>
        <p:spPr>
          <a:xfrm>
            <a:off x="4041775" y="4121657"/>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ABCE5A"/>
                </a:solidFill>
                <a:latin typeface="微软雅黑"/>
                <a:cs typeface="微软雅黑"/>
              </a:rPr>
              <a:t>35%</a:t>
            </a:r>
            <a:endParaRPr sz="1200">
              <a:latin typeface="微软雅黑"/>
              <a:cs typeface="微软雅黑"/>
            </a:endParaRPr>
          </a:p>
        </p:txBody>
      </p:sp>
      <p:sp>
        <p:nvSpPr>
          <p:cNvPr id="26" name="object 26"/>
          <p:cNvSpPr txBox="1"/>
          <p:nvPr/>
        </p:nvSpPr>
        <p:spPr>
          <a:xfrm>
            <a:off x="5324094" y="4359909"/>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ABCE5A"/>
                </a:solidFill>
                <a:latin typeface="微软雅黑"/>
                <a:cs typeface="微软雅黑"/>
              </a:rPr>
              <a:t>26%</a:t>
            </a:r>
            <a:endParaRPr sz="1200">
              <a:latin typeface="微软雅黑"/>
              <a:cs typeface="微软雅黑"/>
            </a:endParaRPr>
          </a:p>
        </p:txBody>
      </p:sp>
      <p:sp>
        <p:nvSpPr>
          <p:cNvPr id="27" name="object 27"/>
          <p:cNvSpPr txBox="1"/>
          <p:nvPr/>
        </p:nvSpPr>
        <p:spPr>
          <a:xfrm>
            <a:off x="6606667" y="3748151"/>
            <a:ext cx="356870" cy="555625"/>
          </a:xfrm>
          <a:prstGeom prst="rect">
            <a:avLst/>
          </a:prstGeom>
        </p:spPr>
        <p:txBody>
          <a:bodyPr vert="horz" wrap="square" lIns="0" tIns="94615" rIns="0" bIns="0" rtlCol="0">
            <a:spAutoFit/>
          </a:bodyPr>
          <a:lstStyle/>
          <a:p>
            <a:pPr marL="12700">
              <a:lnSpc>
                <a:spcPct val="100000"/>
              </a:lnSpc>
              <a:spcBef>
                <a:spcPts val="745"/>
              </a:spcBef>
            </a:pPr>
            <a:r>
              <a:rPr sz="1200" b="1">
                <a:solidFill>
                  <a:srgbClr val="ABCE5A"/>
                </a:solidFill>
                <a:latin typeface="微软雅黑"/>
                <a:cs typeface="微软雅黑"/>
              </a:rPr>
              <a:t>46%</a:t>
            </a:r>
            <a:endParaRPr sz="1200">
              <a:latin typeface="微软雅黑"/>
              <a:cs typeface="微软雅黑"/>
            </a:endParaRPr>
          </a:p>
          <a:p>
            <a:pPr marL="12700">
              <a:lnSpc>
                <a:spcPct val="100000"/>
              </a:lnSpc>
              <a:spcBef>
                <a:spcPts val="645"/>
              </a:spcBef>
            </a:pPr>
            <a:r>
              <a:rPr sz="1200" b="1">
                <a:solidFill>
                  <a:srgbClr val="EF5D00"/>
                </a:solidFill>
                <a:latin typeface="微软雅黑"/>
                <a:cs typeface="微软雅黑"/>
              </a:rPr>
              <a:t>36%</a:t>
            </a:r>
            <a:endParaRPr sz="1200">
              <a:latin typeface="微软雅黑"/>
              <a:cs typeface="微软雅黑"/>
            </a:endParaRPr>
          </a:p>
        </p:txBody>
      </p:sp>
      <p:sp>
        <p:nvSpPr>
          <p:cNvPr id="28" name="object 28"/>
          <p:cNvSpPr txBox="1"/>
          <p:nvPr/>
        </p:nvSpPr>
        <p:spPr>
          <a:xfrm>
            <a:off x="7057390" y="3721100"/>
            <a:ext cx="547370" cy="394970"/>
          </a:xfrm>
          <a:prstGeom prst="rect">
            <a:avLst/>
          </a:prstGeom>
        </p:spPr>
        <p:txBody>
          <a:bodyPr vert="horz" wrap="square" lIns="0" tIns="12700" rIns="0" bIns="0" rtlCol="0">
            <a:spAutoFit/>
          </a:bodyPr>
          <a:lstStyle/>
          <a:p>
            <a:pPr marL="12700">
              <a:lnSpc>
                <a:spcPct val="100000"/>
              </a:lnSpc>
              <a:spcBef>
                <a:spcPts val="100"/>
              </a:spcBef>
            </a:pPr>
            <a:r>
              <a:rPr sz="1200" b="1">
                <a:solidFill>
                  <a:srgbClr val="ABCE5A"/>
                </a:solidFill>
                <a:latin typeface="微软雅黑"/>
                <a:cs typeface="微软雅黑"/>
              </a:rPr>
              <a:t>43%</a:t>
            </a:r>
            <a:endParaRPr sz="1200">
              <a:latin typeface="微软雅黑"/>
              <a:cs typeface="微软雅黑"/>
            </a:endParaRPr>
          </a:p>
          <a:p>
            <a:pPr marL="202565">
              <a:lnSpc>
                <a:spcPct val="100000"/>
              </a:lnSpc>
              <a:spcBef>
                <a:spcPts val="25"/>
              </a:spcBef>
            </a:pPr>
            <a:r>
              <a:rPr sz="1200" b="1">
                <a:solidFill>
                  <a:srgbClr val="EF5D00"/>
                </a:solidFill>
                <a:latin typeface="微软雅黑"/>
                <a:cs typeface="微软雅黑"/>
              </a:rPr>
              <a:t>43%</a:t>
            </a:r>
            <a:endParaRPr sz="1200">
              <a:latin typeface="微软雅黑"/>
              <a:cs typeface="微软雅黑"/>
            </a:endParaRPr>
          </a:p>
        </p:txBody>
      </p:sp>
      <p:sp>
        <p:nvSpPr>
          <p:cNvPr id="29" name="object 29"/>
          <p:cNvSpPr txBox="1"/>
          <p:nvPr/>
        </p:nvSpPr>
        <p:spPr>
          <a:xfrm>
            <a:off x="9171178" y="3883279"/>
            <a:ext cx="356870" cy="367030"/>
          </a:xfrm>
          <a:prstGeom prst="rect">
            <a:avLst/>
          </a:prstGeom>
        </p:spPr>
        <p:txBody>
          <a:bodyPr vert="horz" wrap="square" lIns="0" tIns="12700" rIns="0" bIns="0" rtlCol="0">
            <a:spAutoFit/>
          </a:bodyPr>
          <a:lstStyle/>
          <a:p>
            <a:pPr marL="12700">
              <a:lnSpc>
                <a:spcPts val="1345"/>
              </a:lnSpc>
              <a:spcBef>
                <a:spcPts val="100"/>
              </a:spcBef>
            </a:pPr>
            <a:r>
              <a:rPr sz="1200" b="1">
                <a:solidFill>
                  <a:srgbClr val="EF5D00"/>
                </a:solidFill>
                <a:latin typeface="微软雅黑"/>
                <a:cs typeface="微软雅黑"/>
              </a:rPr>
              <a:t>44%</a:t>
            </a:r>
            <a:endParaRPr sz="1200">
              <a:latin typeface="微软雅黑"/>
              <a:cs typeface="微软雅黑"/>
            </a:endParaRPr>
          </a:p>
          <a:p>
            <a:pPr marL="12700">
              <a:lnSpc>
                <a:spcPts val="1345"/>
              </a:lnSpc>
            </a:pPr>
            <a:r>
              <a:rPr sz="1200" b="1">
                <a:solidFill>
                  <a:srgbClr val="ABCE5A"/>
                </a:solidFill>
                <a:latin typeface="微软雅黑"/>
                <a:cs typeface="微软雅黑"/>
              </a:rPr>
              <a:t>38%</a:t>
            </a:r>
            <a:endParaRPr sz="1200">
              <a:latin typeface="微软雅黑"/>
              <a:cs typeface="微软雅黑"/>
            </a:endParaRPr>
          </a:p>
        </p:txBody>
      </p:sp>
      <p:sp>
        <p:nvSpPr>
          <p:cNvPr id="30" name="object 30"/>
          <p:cNvSpPr txBox="1"/>
          <p:nvPr/>
        </p:nvSpPr>
        <p:spPr>
          <a:xfrm>
            <a:off x="9701276" y="3915917"/>
            <a:ext cx="379095" cy="507365"/>
          </a:xfrm>
          <a:prstGeom prst="rect">
            <a:avLst/>
          </a:prstGeom>
        </p:spPr>
        <p:txBody>
          <a:bodyPr vert="horz" wrap="square" lIns="0" tIns="12700" rIns="0" bIns="0" rtlCol="0">
            <a:spAutoFit/>
          </a:bodyPr>
          <a:lstStyle/>
          <a:p>
            <a:pPr marL="34290">
              <a:lnSpc>
                <a:spcPct val="100000"/>
              </a:lnSpc>
              <a:spcBef>
                <a:spcPts val="100"/>
              </a:spcBef>
            </a:pPr>
            <a:r>
              <a:rPr sz="1200" b="1">
                <a:solidFill>
                  <a:srgbClr val="ABCE5A"/>
                </a:solidFill>
                <a:latin typeface="微软雅黑"/>
                <a:cs typeface="微软雅黑"/>
              </a:rPr>
              <a:t>39%</a:t>
            </a:r>
            <a:endParaRPr sz="1200">
              <a:latin typeface="微软雅黑"/>
              <a:cs typeface="微软雅黑"/>
            </a:endParaRPr>
          </a:p>
          <a:p>
            <a:pPr marL="12700">
              <a:lnSpc>
                <a:spcPct val="100000"/>
              </a:lnSpc>
              <a:spcBef>
                <a:spcPts val="910"/>
              </a:spcBef>
            </a:pPr>
            <a:r>
              <a:rPr sz="1200" b="1">
                <a:solidFill>
                  <a:srgbClr val="EF5D00"/>
                </a:solidFill>
                <a:latin typeface="微软雅黑"/>
                <a:cs typeface="微软雅黑"/>
              </a:rPr>
              <a:t>32%</a:t>
            </a:r>
            <a:endParaRPr sz="1200">
              <a:latin typeface="微软雅黑"/>
              <a:cs typeface="微软雅黑"/>
            </a:endParaRPr>
          </a:p>
        </p:txBody>
      </p:sp>
      <p:sp>
        <p:nvSpPr>
          <p:cNvPr id="31" name="object 31"/>
          <p:cNvSpPr txBox="1"/>
          <p:nvPr/>
        </p:nvSpPr>
        <p:spPr>
          <a:xfrm>
            <a:off x="1477136" y="4460494"/>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EA2E7"/>
                </a:solidFill>
                <a:latin typeface="微软雅黑"/>
                <a:cs typeface="微软雅黑"/>
              </a:rPr>
              <a:t>22%</a:t>
            </a:r>
            <a:endParaRPr sz="1200">
              <a:latin typeface="微软雅黑"/>
              <a:cs typeface="微软雅黑"/>
            </a:endParaRPr>
          </a:p>
        </p:txBody>
      </p:sp>
      <p:sp>
        <p:nvSpPr>
          <p:cNvPr id="32" name="object 32"/>
          <p:cNvSpPr txBox="1"/>
          <p:nvPr/>
        </p:nvSpPr>
        <p:spPr>
          <a:xfrm>
            <a:off x="3400805" y="4651375"/>
            <a:ext cx="998219" cy="208279"/>
          </a:xfrm>
          <a:prstGeom prst="rect">
            <a:avLst/>
          </a:prstGeom>
        </p:spPr>
        <p:txBody>
          <a:bodyPr vert="horz" wrap="square" lIns="0" tIns="12700" rIns="0" bIns="0" rtlCol="0">
            <a:spAutoFit/>
          </a:bodyPr>
          <a:lstStyle/>
          <a:p>
            <a:pPr marL="12700">
              <a:lnSpc>
                <a:spcPct val="100000"/>
              </a:lnSpc>
              <a:spcBef>
                <a:spcPts val="100"/>
              </a:spcBef>
              <a:tabLst>
                <a:tab pos="653415"/>
              </a:tabLst>
            </a:pPr>
            <a:r>
              <a:rPr sz="1200" b="1">
                <a:solidFill>
                  <a:srgbClr val="5EA2E7"/>
                </a:solidFill>
                <a:latin typeface="微软雅黑"/>
                <a:cs typeface="微软雅黑"/>
              </a:rPr>
              <a:t>15%	15%</a:t>
            </a:r>
            <a:endParaRPr sz="1200">
              <a:latin typeface="微软雅黑"/>
              <a:cs typeface="微软雅黑"/>
            </a:endParaRPr>
          </a:p>
        </p:txBody>
      </p:sp>
      <p:sp>
        <p:nvSpPr>
          <p:cNvPr id="33" name="object 33"/>
          <p:cNvSpPr txBox="1"/>
          <p:nvPr/>
        </p:nvSpPr>
        <p:spPr>
          <a:xfrm>
            <a:off x="4682997" y="4227017"/>
            <a:ext cx="1639570" cy="527050"/>
          </a:xfrm>
          <a:prstGeom prst="rect">
            <a:avLst/>
          </a:prstGeom>
        </p:spPr>
        <p:txBody>
          <a:bodyPr vert="horz" wrap="square" lIns="0" tIns="12700" rIns="0" bIns="0" rtlCol="0">
            <a:spAutoFit/>
          </a:bodyPr>
          <a:lstStyle/>
          <a:p>
            <a:pPr marR="5080" algn="r">
              <a:lnSpc>
                <a:spcPct val="100000"/>
              </a:lnSpc>
              <a:spcBef>
                <a:spcPts val="100"/>
              </a:spcBef>
              <a:tabLst>
                <a:tab pos="640715"/>
                <a:tab pos="1282065"/>
              </a:tabLst>
            </a:pPr>
            <a:r>
              <a:rPr sz="1200" b="1">
                <a:solidFill>
                  <a:srgbClr val="ABCE5A"/>
                </a:solidFill>
                <a:latin typeface="微软雅黑"/>
                <a:cs typeface="微软雅黑"/>
              </a:rPr>
              <a:t>31%	</a:t>
            </a:r>
            <a:r>
              <a:rPr sz="1200" b="1">
                <a:solidFill>
                  <a:srgbClr val="5EA2E7"/>
                </a:solidFill>
                <a:latin typeface="微软雅黑"/>
                <a:cs typeface="微软雅黑"/>
              </a:rPr>
              <a:t>31%	</a:t>
            </a:r>
            <a:r>
              <a:rPr sz="1200" b="1">
                <a:solidFill>
                  <a:srgbClr val="ABCE5A"/>
                </a:solidFill>
                <a:latin typeface="微软雅黑"/>
                <a:cs typeface="微软雅黑"/>
              </a:rPr>
              <a:t>31%</a:t>
            </a:r>
            <a:endParaRPr sz="1200">
              <a:latin typeface="微软雅黑"/>
              <a:cs typeface="微软雅黑"/>
            </a:endParaRPr>
          </a:p>
          <a:p>
            <a:pPr marR="5080" algn="r">
              <a:lnSpc>
                <a:spcPct val="100000"/>
              </a:lnSpc>
              <a:spcBef>
                <a:spcPts val="1065"/>
              </a:spcBef>
            </a:pPr>
            <a:r>
              <a:rPr sz="1200" b="1">
                <a:solidFill>
                  <a:srgbClr val="5EA2E7"/>
                </a:solidFill>
                <a:latin typeface="微软雅黑"/>
                <a:cs typeface="微软雅黑"/>
              </a:rPr>
              <a:t>19%</a:t>
            </a:r>
            <a:endParaRPr sz="1200">
              <a:latin typeface="微软雅黑"/>
              <a:cs typeface="微软雅黑"/>
            </a:endParaRPr>
          </a:p>
        </p:txBody>
      </p:sp>
      <p:sp>
        <p:nvSpPr>
          <p:cNvPr id="34" name="object 34"/>
          <p:cNvSpPr txBox="1"/>
          <p:nvPr/>
        </p:nvSpPr>
        <p:spPr>
          <a:xfrm>
            <a:off x="6606667" y="4571745"/>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EA2E7"/>
                </a:solidFill>
                <a:latin typeface="微软雅黑"/>
                <a:cs typeface="微软雅黑"/>
              </a:rPr>
              <a:t>18%</a:t>
            </a:r>
            <a:endParaRPr sz="1200">
              <a:latin typeface="微软雅黑"/>
              <a:cs typeface="微软雅黑"/>
            </a:endParaRPr>
          </a:p>
        </p:txBody>
      </p:sp>
      <p:sp>
        <p:nvSpPr>
          <p:cNvPr id="35" name="object 35"/>
          <p:cNvSpPr txBox="1"/>
          <p:nvPr/>
        </p:nvSpPr>
        <p:spPr>
          <a:xfrm>
            <a:off x="7247635" y="4682997"/>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EA2E7"/>
                </a:solidFill>
                <a:latin typeface="微软雅黑"/>
                <a:cs typeface="微软雅黑"/>
              </a:rPr>
              <a:t>14%</a:t>
            </a:r>
            <a:endParaRPr sz="1200">
              <a:latin typeface="微软雅黑"/>
              <a:cs typeface="微软雅黑"/>
            </a:endParaRPr>
          </a:p>
        </p:txBody>
      </p:sp>
      <p:sp>
        <p:nvSpPr>
          <p:cNvPr id="36" name="object 36"/>
          <p:cNvSpPr txBox="1"/>
          <p:nvPr/>
        </p:nvSpPr>
        <p:spPr>
          <a:xfrm>
            <a:off x="7888985" y="3856735"/>
            <a:ext cx="356870" cy="817880"/>
          </a:xfrm>
          <a:prstGeom prst="rect">
            <a:avLst/>
          </a:prstGeom>
        </p:spPr>
        <p:txBody>
          <a:bodyPr vert="horz" wrap="square" lIns="0" tIns="12700" rIns="0" bIns="0" rtlCol="0">
            <a:spAutoFit/>
          </a:bodyPr>
          <a:lstStyle/>
          <a:p>
            <a:pPr marL="12700">
              <a:lnSpc>
                <a:spcPct val="100000"/>
              </a:lnSpc>
              <a:spcBef>
                <a:spcPts val="100"/>
              </a:spcBef>
            </a:pPr>
            <a:r>
              <a:rPr sz="1200" b="1">
                <a:solidFill>
                  <a:srgbClr val="ABCE5A"/>
                </a:solidFill>
                <a:latin typeface="微软雅黑"/>
                <a:cs typeface="微软雅黑"/>
              </a:rPr>
              <a:t>45%</a:t>
            </a:r>
            <a:endParaRPr sz="1200">
              <a:latin typeface="微软雅黑"/>
              <a:cs typeface="微软雅黑"/>
            </a:endParaRPr>
          </a:p>
          <a:p>
            <a:pPr marL="12700">
              <a:lnSpc>
                <a:spcPct val="100000"/>
              </a:lnSpc>
              <a:spcBef>
                <a:spcPts val="1060"/>
              </a:spcBef>
            </a:pPr>
            <a:r>
              <a:rPr sz="1200" b="1">
                <a:solidFill>
                  <a:srgbClr val="EF5D00"/>
                </a:solidFill>
                <a:latin typeface="微软雅黑"/>
                <a:cs typeface="微软雅黑"/>
              </a:rPr>
              <a:t>33%</a:t>
            </a:r>
            <a:endParaRPr sz="1200">
              <a:latin typeface="微软雅黑"/>
              <a:cs typeface="微软雅黑"/>
            </a:endParaRPr>
          </a:p>
          <a:p>
            <a:pPr marL="12700">
              <a:lnSpc>
                <a:spcPct val="100000"/>
              </a:lnSpc>
              <a:spcBef>
                <a:spcPts val="855"/>
              </a:spcBef>
            </a:pPr>
            <a:r>
              <a:rPr sz="1200" b="1">
                <a:solidFill>
                  <a:srgbClr val="5EA2E7"/>
                </a:solidFill>
                <a:latin typeface="微软雅黑"/>
                <a:cs typeface="微软雅黑"/>
              </a:rPr>
              <a:t>22%</a:t>
            </a:r>
            <a:endParaRPr sz="1200">
              <a:latin typeface="微软雅黑"/>
              <a:cs typeface="微软雅黑"/>
            </a:endParaRPr>
          </a:p>
        </p:txBody>
      </p:sp>
      <p:sp>
        <p:nvSpPr>
          <p:cNvPr id="37" name="object 37"/>
          <p:cNvSpPr txBox="1"/>
          <p:nvPr/>
        </p:nvSpPr>
        <p:spPr>
          <a:xfrm>
            <a:off x="8530208" y="3906472"/>
            <a:ext cx="357505" cy="715010"/>
          </a:xfrm>
          <a:prstGeom prst="rect">
            <a:avLst/>
          </a:prstGeom>
        </p:spPr>
        <p:txBody>
          <a:bodyPr vert="horz" wrap="square" lIns="0" tIns="41910" rIns="0" bIns="0" rtlCol="0">
            <a:spAutoFit/>
          </a:bodyPr>
          <a:lstStyle/>
          <a:p>
            <a:pPr marL="12700">
              <a:lnSpc>
                <a:spcPct val="100000"/>
              </a:lnSpc>
              <a:spcBef>
                <a:spcPts val="330"/>
              </a:spcBef>
            </a:pPr>
            <a:r>
              <a:rPr sz="1200" b="1">
                <a:solidFill>
                  <a:srgbClr val="ABCE5A"/>
                </a:solidFill>
                <a:latin typeface="微软雅黑"/>
                <a:cs typeface="微软雅黑"/>
              </a:rPr>
              <a:t>42%</a:t>
            </a:r>
            <a:endParaRPr sz="1200">
              <a:latin typeface="微软雅黑"/>
              <a:cs typeface="微软雅黑"/>
            </a:endParaRPr>
          </a:p>
          <a:p>
            <a:pPr marL="12700">
              <a:lnSpc>
                <a:spcPct val="100000"/>
              </a:lnSpc>
              <a:spcBef>
                <a:spcPts val="229"/>
              </a:spcBef>
            </a:pPr>
            <a:r>
              <a:rPr sz="1200" b="1">
                <a:solidFill>
                  <a:srgbClr val="5EA2E7"/>
                </a:solidFill>
                <a:latin typeface="微软雅黑"/>
                <a:cs typeface="微软雅黑"/>
              </a:rPr>
              <a:t>34%</a:t>
            </a:r>
            <a:endParaRPr sz="1200">
              <a:latin typeface="微软雅黑"/>
              <a:cs typeface="微软雅黑"/>
            </a:endParaRPr>
          </a:p>
          <a:p>
            <a:pPr marL="12700">
              <a:lnSpc>
                <a:spcPct val="100000"/>
              </a:lnSpc>
              <a:spcBef>
                <a:spcPts val="645"/>
              </a:spcBef>
            </a:pPr>
            <a:r>
              <a:rPr sz="1200" b="1">
                <a:solidFill>
                  <a:srgbClr val="EF5D00"/>
                </a:solidFill>
                <a:latin typeface="微软雅黑"/>
                <a:cs typeface="微软雅黑"/>
              </a:rPr>
              <a:t>24%</a:t>
            </a:r>
            <a:endParaRPr sz="1200">
              <a:latin typeface="微软雅黑"/>
              <a:cs typeface="微软雅黑"/>
            </a:endParaRPr>
          </a:p>
        </p:txBody>
      </p:sp>
      <p:sp>
        <p:nvSpPr>
          <p:cNvPr id="38" name="object 38"/>
          <p:cNvSpPr txBox="1"/>
          <p:nvPr/>
        </p:nvSpPr>
        <p:spPr>
          <a:xfrm>
            <a:off x="9171178" y="4545329"/>
            <a:ext cx="35687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5EA2E7"/>
                </a:solidFill>
                <a:latin typeface="微软雅黑"/>
                <a:cs typeface="微软雅黑"/>
              </a:rPr>
              <a:t>19%</a:t>
            </a:r>
            <a:endParaRPr sz="1200">
              <a:latin typeface="微软雅黑"/>
              <a:cs typeface="微软雅黑"/>
            </a:endParaRPr>
          </a:p>
        </p:txBody>
      </p:sp>
      <p:sp>
        <p:nvSpPr>
          <p:cNvPr id="39" name="object 39"/>
          <p:cNvSpPr txBox="1"/>
          <p:nvPr/>
        </p:nvSpPr>
        <p:spPr>
          <a:xfrm>
            <a:off x="10391013" y="3897629"/>
            <a:ext cx="619760" cy="786130"/>
          </a:xfrm>
          <a:prstGeom prst="rect">
            <a:avLst/>
          </a:prstGeom>
        </p:spPr>
        <p:txBody>
          <a:bodyPr vert="horz" wrap="square" lIns="0" tIns="12700" rIns="0" bIns="0" rtlCol="0">
            <a:spAutoFit/>
          </a:bodyPr>
          <a:lstStyle/>
          <a:p>
            <a:pPr marL="12700">
              <a:lnSpc>
                <a:spcPct val="100000"/>
              </a:lnSpc>
              <a:spcBef>
                <a:spcPts val="100"/>
              </a:spcBef>
            </a:pPr>
            <a:r>
              <a:rPr sz="1200" b="1">
                <a:solidFill>
                  <a:srgbClr val="ABCE5A"/>
                </a:solidFill>
                <a:latin typeface="微软雅黑"/>
                <a:cs typeface="微软雅黑"/>
              </a:rPr>
              <a:t>39%</a:t>
            </a:r>
            <a:endParaRPr sz="1200">
              <a:latin typeface="微软雅黑"/>
              <a:cs typeface="微软雅黑"/>
            </a:endParaRPr>
          </a:p>
          <a:p>
            <a:pPr marL="274955">
              <a:lnSpc>
                <a:spcPct val="100000"/>
              </a:lnSpc>
              <a:spcBef>
                <a:spcPts val="1090"/>
              </a:spcBef>
            </a:pPr>
            <a:r>
              <a:rPr sz="1200" b="1">
                <a:solidFill>
                  <a:srgbClr val="EF5D00"/>
                </a:solidFill>
                <a:latin typeface="微软雅黑"/>
                <a:cs typeface="微软雅黑"/>
              </a:rPr>
              <a:t>31%</a:t>
            </a:r>
            <a:endParaRPr sz="1200">
              <a:latin typeface="微软雅黑"/>
              <a:cs typeface="微软雅黑"/>
            </a:endParaRPr>
          </a:p>
          <a:p>
            <a:pPr marL="31115">
              <a:lnSpc>
                <a:spcPct val="100000"/>
              </a:lnSpc>
              <a:spcBef>
                <a:spcPts val="580"/>
              </a:spcBef>
            </a:pPr>
            <a:r>
              <a:rPr sz="1200" b="1">
                <a:solidFill>
                  <a:srgbClr val="5EA2E7"/>
                </a:solidFill>
                <a:latin typeface="微软雅黑"/>
                <a:cs typeface="微软雅黑"/>
              </a:rPr>
              <a:t>30%</a:t>
            </a:r>
            <a:endParaRPr sz="1200">
              <a:latin typeface="微软雅黑"/>
              <a:cs typeface="微软雅黑"/>
            </a:endParaRPr>
          </a:p>
        </p:txBody>
      </p:sp>
      <p:sp>
        <p:nvSpPr>
          <p:cNvPr id="40" name="object 40"/>
          <p:cNvSpPr/>
          <p:nvPr/>
        </p:nvSpPr>
        <p:spPr>
          <a:xfrm>
            <a:off x="4470653" y="2347722"/>
            <a:ext cx="243840" cy="0"/>
          </a:xfrm>
          <a:custGeom>
            <a:rect l="l" t="t" r="r" b="b"/>
            <a:pathLst>
              <a:path w="243839">
                <a:moveTo>
                  <a:pt x="0" y="0"/>
                </a:moveTo>
                <a:lnTo>
                  <a:pt x="243840" y="0"/>
                </a:lnTo>
              </a:path>
            </a:pathLst>
          </a:custGeom>
          <a:ln w="19812">
            <a:solidFill>
              <a:srgbClr val="FF6300"/>
            </a:solidFill>
          </a:ln>
        </p:spPr>
        <p:txBody>
          <a:bodyPr wrap="square" lIns="0" tIns="0" rIns="0" bIns="0" rtlCol="0"/>
          <a:lstStyle/>
          <a:p/>
        </p:txBody>
      </p:sp>
      <p:sp>
        <p:nvSpPr>
          <p:cNvPr id="41" name="object 41"/>
          <p:cNvSpPr/>
          <p:nvPr/>
        </p:nvSpPr>
        <p:spPr>
          <a:xfrm>
            <a:off x="4541520" y="2296667"/>
            <a:ext cx="102235" cy="102235"/>
          </a:xfrm>
          <a:custGeom>
            <a:rect l="l" t="t" r="r" b="b"/>
            <a:pathLst>
              <a:path w="102235" h="102235">
                <a:moveTo>
                  <a:pt x="51053" y="0"/>
                </a:moveTo>
                <a:lnTo>
                  <a:pt x="31182" y="4012"/>
                </a:lnTo>
                <a:lnTo>
                  <a:pt x="14954" y="14954"/>
                </a:lnTo>
                <a:lnTo>
                  <a:pt x="4012" y="31182"/>
                </a:lnTo>
                <a:lnTo>
                  <a:pt x="0" y="51054"/>
                </a:lnTo>
                <a:lnTo>
                  <a:pt x="4012" y="70925"/>
                </a:lnTo>
                <a:lnTo>
                  <a:pt x="14954" y="87153"/>
                </a:lnTo>
                <a:lnTo>
                  <a:pt x="31182" y="98095"/>
                </a:lnTo>
                <a:lnTo>
                  <a:pt x="51053" y="102108"/>
                </a:lnTo>
                <a:lnTo>
                  <a:pt x="70925" y="98095"/>
                </a:lnTo>
                <a:lnTo>
                  <a:pt x="87153" y="87153"/>
                </a:lnTo>
                <a:lnTo>
                  <a:pt x="98095" y="70925"/>
                </a:lnTo>
                <a:lnTo>
                  <a:pt x="102107" y="51054"/>
                </a:lnTo>
                <a:lnTo>
                  <a:pt x="98095" y="31182"/>
                </a:lnTo>
                <a:lnTo>
                  <a:pt x="87153" y="14954"/>
                </a:lnTo>
                <a:lnTo>
                  <a:pt x="70925" y="4012"/>
                </a:lnTo>
                <a:lnTo>
                  <a:pt x="51053" y="0"/>
                </a:lnTo>
                <a:close/>
              </a:path>
            </a:pathLst>
          </a:custGeom>
          <a:solidFill>
            <a:srgbClr val="FFFFFF"/>
          </a:solidFill>
        </p:spPr>
        <p:txBody>
          <a:bodyPr wrap="square" lIns="0" tIns="0" rIns="0" bIns="0" rtlCol="0"/>
          <a:lstStyle/>
          <a:p/>
        </p:txBody>
      </p:sp>
      <p:sp>
        <p:nvSpPr>
          <p:cNvPr id="42" name="object 42"/>
          <p:cNvSpPr/>
          <p:nvPr/>
        </p:nvSpPr>
        <p:spPr>
          <a:xfrm>
            <a:off x="5796534" y="2347722"/>
            <a:ext cx="243840" cy="0"/>
          </a:xfrm>
          <a:custGeom>
            <a:rect l="l" t="t" r="r" b="b"/>
            <a:pathLst>
              <a:path w="243839">
                <a:moveTo>
                  <a:pt x="0" y="0"/>
                </a:moveTo>
                <a:lnTo>
                  <a:pt x="243839" y="0"/>
                </a:lnTo>
              </a:path>
            </a:pathLst>
          </a:custGeom>
          <a:ln w="19812">
            <a:solidFill>
              <a:srgbClr val="ABCE5A"/>
            </a:solidFill>
          </a:ln>
        </p:spPr>
        <p:txBody>
          <a:bodyPr wrap="square" lIns="0" tIns="0" rIns="0" bIns="0" rtlCol="0"/>
          <a:lstStyle/>
          <a:p/>
        </p:txBody>
      </p:sp>
      <p:sp>
        <p:nvSpPr>
          <p:cNvPr id="43" name="object 43"/>
          <p:cNvSpPr/>
          <p:nvPr/>
        </p:nvSpPr>
        <p:spPr>
          <a:xfrm>
            <a:off x="5867400" y="2296667"/>
            <a:ext cx="102235" cy="102235"/>
          </a:xfrm>
          <a:custGeom>
            <a:rect l="l" t="t" r="r" b="b"/>
            <a:pathLst>
              <a:path w="102235" h="102235">
                <a:moveTo>
                  <a:pt x="51053" y="0"/>
                </a:moveTo>
                <a:lnTo>
                  <a:pt x="31182" y="4012"/>
                </a:lnTo>
                <a:lnTo>
                  <a:pt x="14954" y="14954"/>
                </a:lnTo>
                <a:lnTo>
                  <a:pt x="4012" y="31182"/>
                </a:lnTo>
                <a:lnTo>
                  <a:pt x="0" y="51054"/>
                </a:lnTo>
                <a:lnTo>
                  <a:pt x="4012" y="70925"/>
                </a:lnTo>
                <a:lnTo>
                  <a:pt x="14954" y="87153"/>
                </a:lnTo>
                <a:lnTo>
                  <a:pt x="31182" y="98095"/>
                </a:lnTo>
                <a:lnTo>
                  <a:pt x="51053" y="102108"/>
                </a:lnTo>
                <a:lnTo>
                  <a:pt x="70925" y="98095"/>
                </a:lnTo>
                <a:lnTo>
                  <a:pt x="87153" y="87153"/>
                </a:lnTo>
                <a:lnTo>
                  <a:pt x="98095" y="70925"/>
                </a:lnTo>
                <a:lnTo>
                  <a:pt x="102108" y="51054"/>
                </a:lnTo>
                <a:lnTo>
                  <a:pt x="98095" y="31182"/>
                </a:lnTo>
                <a:lnTo>
                  <a:pt x="87153" y="14954"/>
                </a:lnTo>
                <a:lnTo>
                  <a:pt x="70925" y="4012"/>
                </a:lnTo>
                <a:lnTo>
                  <a:pt x="51053" y="0"/>
                </a:lnTo>
                <a:close/>
              </a:path>
            </a:pathLst>
          </a:custGeom>
          <a:solidFill>
            <a:srgbClr val="FFFFFF"/>
          </a:solidFill>
        </p:spPr>
        <p:txBody>
          <a:bodyPr wrap="square" lIns="0" tIns="0" rIns="0" bIns="0" rtlCol="0"/>
          <a:lstStyle/>
          <a:p/>
        </p:txBody>
      </p:sp>
      <p:sp>
        <p:nvSpPr>
          <p:cNvPr id="44" name="object 44"/>
          <p:cNvSpPr/>
          <p:nvPr/>
        </p:nvSpPr>
        <p:spPr>
          <a:xfrm>
            <a:off x="7120890" y="2347722"/>
            <a:ext cx="243840" cy="0"/>
          </a:xfrm>
          <a:custGeom>
            <a:rect l="l" t="t" r="r" b="b"/>
            <a:pathLst>
              <a:path w="243840">
                <a:moveTo>
                  <a:pt x="0" y="0"/>
                </a:moveTo>
                <a:lnTo>
                  <a:pt x="243839" y="0"/>
                </a:lnTo>
              </a:path>
            </a:pathLst>
          </a:custGeom>
          <a:ln w="19812">
            <a:solidFill>
              <a:srgbClr val="5EA2E7"/>
            </a:solidFill>
          </a:ln>
        </p:spPr>
        <p:txBody>
          <a:bodyPr wrap="square" lIns="0" tIns="0" rIns="0" bIns="0" rtlCol="0"/>
          <a:lstStyle/>
          <a:p/>
        </p:txBody>
      </p:sp>
      <p:sp>
        <p:nvSpPr>
          <p:cNvPr id="45" name="object 45"/>
          <p:cNvSpPr/>
          <p:nvPr/>
        </p:nvSpPr>
        <p:spPr>
          <a:xfrm>
            <a:off x="7191756" y="2296667"/>
            <a:ext cx="102235" cy="102235"/>
          </a:xfrm>
          <a:custGeom>
            <a:rect l="l" t="t" r="r" b="b"/>
            <a:pathLst>
              <a:path w="102234" h="102235">
                <a:moveTo>
                  <a:pt x="51053" y="0"/>
                </a:moveTo>
                <a:lnTo>
                  <a:pt x="31182" y="4012"/>
                </a:lnTo>
                <a:lnTo>
                  <a:pt x="14954" y="14954"/>
                </a:lnTo>
                <a:lnTo>
                  <a:pt x="4012" y="31182"/>
                </a:lnTo>
                <a:lnTo>
                  <a:pt x="0" y="51054"/>
                </a:lnTo>
                <a:lnTo>
                  <a:pt x="4012" y="70925"/>
                </a:lnTo>
                <a:lnTo>
                  <a:pt x="14954" y="87153"/>
                </a:lnTo>
                <a:lnTo>
                  <a:pt x="31182" y="98095"/>
                </a:lnTo>
                <a:lnTo>
                  <a:pt x="51053" y="102108"/>
                </a:lnTo>
                <a:lnTo>
                  <a:pt x="70925" y="98095"/>
                </a:lnTo>
                <a:lnTo>
                  <a:pt x="87153" y="87153"/>
                </a:lnTo>
                <a:lnTo>
                  <a:pt x="98095" y="70925"/>
                </a:lnTo>
                <a:lnTo>
                  <a:pt x="102108" y="51054"/>
                </a:lnTo>
                <a:lnTo>
                  <a:pt x="98095" y="31182"/>
                </a:lnTo>
                <a:lnTo>
                  <a:pt x="87153" y="14954"/>
                </a:lnTo>
                <a:lnTo>
                  <a:pt x="70925" y="4012"/>
                </a:lnTo>
                <a:lnTo>
                  <a:pt x="51053" y="0"/>
                </a:lnTo>
                <a:close/>
              </a:path>
            </a:pathLst>
          </a:custGeom>
          <a:solidFill>
            <a:srgbClr val="FFFFFF"/>
          </a:solidFill>
        </p:spPr>
        <p:txBody>
          <a:bodyPr wrap="square" lIns="0" tIns="0" rIns="0" bIns="0" rtlCol="0"/>
          <a:lstStyle/>
          <a:p/>
        </p:txBody>
      </p:sp>
      <p:sp>
        <p:nvSpPr>
          <p:cNvPr id="46" name="object 46"/>
          <p:cNvSpPr txBox="1"/>
          <p:nvPr/>
        </p:nvSpPr>
        <p:spPr>
          <a:xfrm>
            <a:off x="1264411" y="1269618"/>
            <a:ext cx="9664065" cy="1184275"/>
          </a:xfrm>
          <a:prstGeom prst="rect">
            <a:avLst/>
          </a:prstGeom>
        </p:spPr>
        <p:txBody>
          <a:bodyPr vert="horz" wrap="square" lIns="0" tIns="12065" rIns="0" bIns="0" rtlCol="0">
            <a:spAutoFit/>
          </a:bodyPr>
          <a:lstStyle/>
          <a:p>
            <a:pPr algn="ctr">
              <a:lnSpc>
                <a:spcPct val="100000"/>
              </a:lnSpc>
              <a:spcBef>
                <a:spcPts val="95"/>
              </a:spcBef>
            </a:pPr>
            <a:r>
              <a:rPr sz="1600" b="1" spc="-10">
                <a:latin typeface="微软雅黑"/>
                <a:cs typeface="微软雅黑"/>
              </a:rPr>
              <a:t>2023</a:t>
            </a:r>
            <a:r>
              <a:rPr sz="1600" b="1" spc="-5">
                <a:latin typeface="微软雅黑"/>
                <a:cs typeface="微软雅黑"/>
              </a:rPr>
              <a:t>年表示</a:t>
            </a:r>
            <a:r>
              <a:rPr sz="1600" b="1" spc="-5">
                <a:solidFill>
                  <a:srgbClr val="FF6300"/>
                </a:solidFill>
                <a:latin typeface="微软雅黑"/>
                <a:cs typeface="微软雅黑"/>
              </a:rPr>
              <a:t>营销推广费用会上</a:t>
            </a:r>
            <a:r>
              <a:rPr sz="1600" b="1" spc="5">
                <a:solidFill>
                  <a:srgbClr val="FF6300"/>
                </a:solidFill>
                <a:latin typeface="微软雅黑"/>
                <a:cs typeface="微软雅黑"/>
              </a:rPr>
              <a:t>升</a:t>
            </a:r>
            <a:r>
              <a:rPr sz="1600" b="1" spc="-5">
                <a:solidFill>
                  <a:srgbClr val="FF6300"/>
                </a:solidFill>
                <a:latin typeface="微软雅黑"/>
                <a:cs typeface="微软雅黑"/>
              </a:rPr>
              <a:t>的广</a:t>
            </a:r>
            <a:r>
              <a:rPr sz="1600" b="1" spc="5">
                <a:solidFill>
                  <a:srgbClr val="FF6300"/>
                </a:solidFill>
                <a:latin typeface="微软雅黑"/>
                <a:cs typeface="微软雅黑"/>
              </a:rPr>
              <a:t>告</a:t>
            </a:r>
            <a:r>
              <a:rPr sz="1600" b="1" spc="-5">
                <a:solidFill>
                  <a:srgbClr val="FF6300"/>
                </a:solidFill>
                <a:latin typeface="微软雅黑"/>
                <a:cs typeface="微软雅黑"/>
              </a:rPr>
              <a:t>主比</a:t>
            </a:r>
            <a:r>
              <a:rPr sz="1600" b="1" spc="5">
                <a:solidFill>
                  <a:srgbClr val="FF6300"/>
                </a:solidFill>
                <a:latin typeface="微软雅黑"/>
                <a:cs typeface="微软雅黑"/>
              </a:rPr>
              <a:t>例</a:t>
            </a:r>
            <a:r>
              <a:rPr sz="1600" b="1" spc="-5">
                <a:solidFill>
                  <a:srgbClr val="FF6300"/>
                </a:solidFill>
                <a:latin typeface="微软雅黑"/>
                <a:cs typeface="微软雅黑"/>
              </a:rPr>
              <a:t>微降</a:t>
            </a:r>
            <a:r>
              <a:rPr sz="1600" b="1" spc="5">
                <a:latin typeface="微软雅黑"/>
                <a:cs typeface="微软雅黑"/>
              </a:rPr>
              <a:t>，</a:t>
            </a:r>
            <a:r>
              <a:rPr sz="1600" b="1" spc="-5">
                <a:latin typeface="微软雅黑"/>
                <a:cs typeface="微软雅黑"/>
              </a:rPr>
              <a:t>下降</a:t>
            </a:r>
            <a:r>
              <a:rPr sz="1600" b="1" spc="5">
                <a:latin typeface="微软雅黑"/>
                <a:cs typeface="微软雅黑"/>
              </a:rPr>
              <a:t>与</a:t>
            </a:r>
            <a:r>
              <a:rPr sz="1600" b="1" spc="-5">
                <a:latin typeface="微软雅黑"/>
                <a:cs typeface="微软雅黑"/>
              </a:rPr>
              <a:t>持平</a:t>
            </a:r>
            <a:r>
              <a:rPr sz="1600" b="1" spc="5">
                <a:latin typeface="微软雅黑"/>
                <a:cs typeface="微软雅黑"/>
              </a:rPr>
              <a:t>的</a:t>
            </a:r>
            <a:r>
              <a:rPr sz="1600" b="1" spc="-5">
                <a:latin typeface="微软雅黑"/>
                <a:cs typeface="微软雅黑"/>
              </a:rPr>
              <a:t>比例</a:t>
            </a:r>
            <a:r>
              <a:rPr sz="1600" b="1" spc="5">
                <a:latin typeface="微软雅黑"/>
                <a:cs typeface="微软雅黑"/>
              </a:rPr>
              <a:t>相</a:t>
            </a:r>
            <a:r>
              <a:rPr sz="1600" b="1" spc="-5">
                <a:latin typeface="微软雅黑"/>
                <a:cs typeface="微软雅黑"/>
              </a:rPr>
              <a:t>较去</a:t>
            </a:r>
            <a:r>
              <a:rPr sz="1600" b="1" spc="5">
                <a:latin typeface="微软雅黑"/>
                <a:cs typeface="微软雅黑"/>
              </a:rPr>
              <a:t>年</a:t>
            </a:r>
            <a:r>
              <a:rPr sz="1600" b="1" spc="-5">
                <a:latin typeface="微软雅黑"/>
                <a:cs typeface="微软雅黑"/>
              </a:rPr>
              <a:t>持平</a:t>
            </a:r>
            <a:r>
              <a:rPr sz="1600" b="1" spc="15">
                <a:latin typeface="微软雅黑"/>
                <a:cs typeface="微软雅黑"/>
              </a:rPr>
              <a:t>，</a:t>
            </a:r>
            <a:r>
              <a:rPr sz="1600" b="1" spc="-5">
                <a:solidFill>
                  <a:srgbClr val="FF6300"/>
                </a:solidFill>
                <a:latin typeface="微软雅黑"/>
                <a:cs typeface="微软雅黑"/>
              </a:rPr>
              <a:t>净增</a:t>
            </a:r>
            <a:r>
              <a:rPr sz="1600" b="1" spc="5">
                <a:solidFill>
                  <a:srgbClr val="FF6300"/>
                </a:solidFill>
                <a:latin typeface="微软雅黑"/>
                <a:cs typeface="微软雅黑"/>
              </a:rPr>
              <a:t>幅</a:t>
            </a:r>
            <a:r>
              <a:rPr sz="1600" b="1" spc="-5">
                <a:solidFill>
                  <a:srgbClr val="FF6300"/>
                </a:solidFill>
                <a:latin typeface="微软雅黑"/>
                <a:cs typeface="微软雅黑"/>
              </a:rPr>
              <a:t>度继</a:t>
            </a:r>
            <a:r>
              <a:rPr sz="1600" b="1" spc="5">
                <a:solidFill>
                  <a:srgbClr val="FF6300"/>
                </a:solidFill>
                <a:latin typeface="微软雅黑"/>
                <a:cs typeface="微软雅黑"/>
              </a:rPr>
              <a:t>续</a:t>
            </a:r>
            <a:r>
              <a:rPr sz="1600" b="1" spc="-5">
                <a:solidFill>
                  <a:srgbClr val="FF6300"/>
                </a:solidFill>
                <a:latin typeface="微软雅黑"/>
                <a:cs typeface="微软雅黑"/>
              </a:rPr>
              <a:t>收窄。</a:t>
            </a:r>
            <a:endParaRPr sz="1600">
              <a:latin typeface="微软雅黑"/>
              <a:cs typeface="微软雅黑"/>
            </a:endParaRPr>
          </a:p>
          <a:p>
            <a:pPr>
              <a:lnSpc>
                <a:spcPct val="100000"/>
              </a:lnSpc>
            </a:pPr>
            <a:endParaRPr sz="1200">
              <a:latin typeface="微软雅黑"/>
              <a:cs typeface="微软雅黑"/>
            </a:endParaRPr>
          </a:p>
          <a:p>
            <a:pPr marR="1905" algn="ctr">
              <a:lnSpc>
                <a:spcPct val="100000"/>
              </a:lnSpc>
            </a:pPr>
            <a:r>
              <a:rPr sz="1600" b="1" spc="-5">
                <a:solidFill>
                  <a:srgbClr val="7E7E7E"/>
                </a:solidFill>
                <a:latin typeface="微软雅黑"/>
                <a:cs typeface="微软雅黑"/>
              </a:rPr>
              <a:t>历年广告主营销推广费用的变化</a:t>
            </a:r>
            <a:endParaRPr sz="1600">
              <a:latin typeface="微软雅黑"/>
              <a:cs typeface="微软雅黑"/>
            </a:endParaRPr>
          </a:p>
          <a:p>
            <a:pPr marL="296545" algn="ctr">
              <a:lnSpc>
                <a:spcPct val="100000"/>
              </a:lnSpc>
              <a:spcBef>
                <a:spcPts val="1395"/>
              </a:spcBef>
              <a:tabLst>
                <a:tab pos="1621790"/>
                <a:tab pos="2947670"/>
              </a:tabLst>
            </a:pPr>
            <a:r>
              <a:rPr sz="1400">
                <a:solidFill>
                  <a:srgbClr val="7E7E7E"/>
                </a:solidFill>
                <a:latin typeface="微软雅黑"/>
                <a:cs typeface="微软雅黑"/>
              </a:rPr>
              <a:t>上升	持平	下降</a:t>
            </a:r>
            <a:endParaRPr sz="1400">
              <a:latin typeface="微软雅黑"/>
              <a:cs typeface="微软雅黑"/>
            </a:endParaRPr>
          </a:p>
        </p:txBody>
      </p:sp>
      <p:sp>
        <p:nvSpPr>
          <p:cNvPr id="47" name="object 47"/>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8</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48" name="object 48"/>
          <p:cNvSpPr txBox="1"/>
          <p:nvPr/>
        </p:nvSpPr>
        <p:spPr>
          <a:xfrm>
            <a:off x="6733158" y="6400257"/>
            <a:ext cx="3982720"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CTR&amp;</a:t>
            </a:r>
            <a:r>
              <a:rPr sz="1000" spc="-5">
                <a:solidFill>
                  <a:srgbClr val="585858"/>
                </a:solidFill>
                <a:latin typeface="微软雅黑"/>
                <a:cs typeface="微软雅黑"/>
              </a:rPr>
              <a:t>中国传媒大学《</a:t>
            </a:r>
            <a:r>
              <a:rPr sz="1000" spc="-15">
                <a:solidFill>
                  <a:srgbClr val="585858"/>
                </a:solidFill>
                <a:latin typeface="微软雅黑"/>
                <a:cs typeface="微软雅黑"/>
              </a:rPr>
              <a:t> </a:t>
            </a:r>
            <a:r>
              <a:rPr sz="1000" spc="-10">
                <a:solidFill>
                  <a:srgbClr val="585858"/>
                </a:solidFill>
                <a:latin typeface="Arial"/>
                <a:cs typeface="Arial"/>
              </a:rPr>
              <a:t>2023</a:t>
            </a:r>
            <a:r>
              <a:rPr sz="1000" spc="-5">
                <a:solidFill>
                  <a:srgbClr val="585858"/>
                </a:solidFill>
                <a:latin typeface="微软雅黑"/>
                <a:cs typeface="微软雅黑"/>
              </a:rPr>
              <a:t>中国广告主营销趋势调查报告》</a:t>
            </a:r>
            <a:endParaRPr sz="10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5530080"/>
            <a:ext cx="12192000" cy="1327917"/>
          </a:xfrm>
          <a:prstGeom prst="rect">
            <a:avLst/>
          </a:prstGeom>
          <a:blipFill>
            <a:blip r:embed="rId2"/>
            <a:stretch>
              <a:fillRect/>
            </a:stretch>
          </a:blipFill>
        </p:spPr>
        <p:txBody>
          <a:bodyPr wrap="square" lIns="0" tIns="0" rIns="0" bIns="0" rtlCol="0"/>
          <a:lstStyle/>
          <a:p/>
        </p:txBody>
      </p:sp>
      <p:sp>
        <p:nvSpPr>
          <p:cNvPr id="3" name="object 3"/>
          <p:cNvSpPr/>
          <p:nvPr/>
        </p:nvSpPr>
        <p:spPr>
          <a:xfrm>
            <a:off x="10919839" y="6163452"/>
            <a:ext cx="566420" cy="567055"/>
          </a:xfrm>
          <a:custGeom>
            <a:rect l="l" t="t" r="r" b="b"/>
            <a:pathLst>
              <a:path w="566420" h="567054">
                <a:moveTo>
                  <a:pt x="538531" y="0"/>
                </a:moveTo>
                <a:lnTo>
                  <a:pt x="193401" y="0"/>
                </a:lnTo>
                <a:lnTo>
                  <a:pt x="176989" y="2263"/>
                </a:lnTo>
                <a:lnTo>
                  <a:pt x="133178" y="30109"/>
                </a:lnTo>
                <a:lnTo>
                  <a:pt x="30110" y="132090"/>
                </a:lnTo>
                <a:lnTo>
                  <a:pt x="24319" y="139012"/>
                </a:lnTo>
                <a:lnTo>
                  <a:pt x="20845" y="143665"/>
                </a:lnTo>
                <a:lnTo>
                  <a:pt x="12702" y="155359"/>
                </a:lnTo>
                <a:lnTo>
                  <a:pt x="6080" y="167709"/>
                </a:lnTo>
                <a:lnTo>
                  <a:pt x="1628" y="180491"/>
                </a:lnTo>
                <a:lnTo>
                  <a:pt x="0" y="193483"/>
                </a:lnTo>
                <a:lnTo>
                  <a:pt x="0" y="537592"/>
                </a:lnTo>
                <a:lnTo>
                  <a:pt x="2243" y="548961"/>
                </a:lnTo>
                <a:lnTo>
                  <a:pt x="8396" y="558157"/>
                </a:lnTo>
                <a:lnTo>
                  <a:pt x="17588" y="564312"/>
                </a:lnTo>
                <a:lnTo>
                  <a:pt x="28952" y="566557"/>
                </a:lnTo>
                <a:lnTo>
                  <a:pt x="372906" y="566557"/>
                </a:lnTo>
                <a:lnTo>
                  <a:pt x="420617" y="547494"/>
                </a:lnTo>
                <a:lnTo>
                  <a:pt x="543143" y="426366"/>
                </a:lnTo>
                <a:lnTo>
                  <a:pt x="564870" y="385560"/>
                </a:lnTo>
                <a:lnTo>
                  <a:pt x="566321" y="371911"/>
                </a:lnTo>
                <a:lnTo>
                  <a:pt x="566321" y="27802"/>
                </a:lnTo>
                <a:lnTo>
                  <a:pt x="564095" y="17107"/>
                </a:lnTo>
                <a:lnTo>
                  <a:pt x="558069" y="8255"/>
                </a:lnTo>
                <a:lnTo>
                  <a:pt x="549221" y="2227"/>
                </a:lnTo>
                <a:lnTo>
                  <a:pt x="538531" y="0"/>
                </a:lnTo>
                <a:close/>
              </a:path>
            </a:pathLst>
          </a:custGeom>
          <a:solidFill>
            <a:srgbClr val="EC6C00"/>
          </a:solidFill>
        </p:spPr>
        <p:txBody>
          <a:bodyPr wrap="square" lIns="0" tIns="0" rIns="0" bIns="0" rtlCol="0"/>
          <a:lstStyle/>
          <a:p/>
        </p:txBody>
      </p:sp>
      <p:sp>
        <p:nvSpPr>
          <p:cNvPr id="4" name="object 4"/>
          <p:cNvSpPr/>
          <p:nvPr/>
        </p:nvSpPr>
        <p:spPr>
          <a:xfrm>
            <a:off x="11387704" y="6411390"/>
            <a:ext cx="98456" cy="167999"/>
          </a:xfrm>
          <a:prstGeom prst="rect">
            <a:avLst/>
          </a:prstGeom>
          <a:blipFill>
            <a:blip r:embed="rId3"/>
            <a:stretch>
              <a:fillRect/>
            </a:stretch>
          </a:blipFill>
        </p:spPr>
        <p:txBody>
          <a:bodyPr wrap="square" lIns="0" tIns="0" rIns="0" bIns="0" rtlCol="0"/>
          <a:lstStyle/>
          <a:p/>
        </p:txBody>
      </p:sp>
      <p:sp>
        <p:nvSpPr>
          <p:cNvPr id="5" name="object 5"/>
          <p:cNvSpPr/>
          <p:nvPr/>
        </p:nvSpPr>
        <p:spPr>
          <a:xfrm>
            <a:off x="11078498" y="6405595"/>
            <a:ext cx="127387" cy="174952"/>
          </a:xfrm>
          <a:prstGeom prst="rect">
            <a:avLst/>
          </a:prstGeom>
          <a:blipFill>
            <a:blip r:embed="rId4"/>
            <a:stretch>
              <a:fillRect/>
            </a:stretch>
          </a:blipFill>
        </p:spPr>
        <p:txBody>
          <a:bodyPr wrap="square" lIns="0" tIns="0" rIns="0" bIns="0" rtlCol="0"/>
          <a:lstStyle/>
          <a:p/>
        </p:txBody>
      </p:sp>
      <p:sp>
        <p:nvSpPr>
          <p:cNvPr id="6" name="object 6"/>
          <p:cNvSpPr/>
          <p:nvPr/>
        </p:nvSpPr>
        <p:spPr>
          <a:xfrm>
            <a:off x="11233684" y="6367364"/>
            <a:ext cx="118139" cy="212025"/>
          </a:xfrm>
          <a:prstGeom prst="rect">
            <a:avLst/>
          </a:prstGeom>
          <a:blipFill>
            <a:blip r:embed="rId5"/>
            <a:stretch>
              <a:fillRect/>
            </a:stretch>
          </a:blipFill>
        </p:spPr>
        <p:txBody>
          <a:bodyPr wrap="square" lIns="0" tIns="0" rIns="0" bIns="0" rtlCol="0"/>
          <a:lstStyle/>
          <a:p/>
        </p:txBody>
      </p:sp>
      <p:sp>
        <p:nvSpPr>
          <p:cNvPr id="7" name="object 7"/>
          <p:cNvSpPr/>
          <p:nvPr/>
        </p:nvSpPr>
        <p:spPr>
          <a:xfrm>
            <a:off x="11539434" y="6163452"/>
            <a:ext cx="85675" cy="85714"/>
          </a:xfrm>
          <a:prstGeom prst="rect">
            <a:avLst/>
          </a:prstGeom>
          <a:blipFill>
            <a:blip r:embed="rId6"/>
            <a:stretch>
              <a:fillRect/>
            </a:stretch>
          </a:blipFill>
        </p:spPr>
        <p:txBody>
          <a:bodyPr wrap="square" lIns="0" tIns="0" rIns="0" bIns="0" rtlCol="0"/>
          <a:lstStyle/>
          <a:p/>
        </p:txBody>
      </p:sp>
      <p:sp>
        <p:nvSpPr>
          <p:cNvPr id="8" name="object 8"/>
          <p:cNvSpPr/>
          <p:nvPr/>
        </p:nvSpPr>
        <p:spPr>
          <a:xfrm>
            <a:off x="300227" y="6219444"/>
            <a:ext cx="1077468" cy="350520"/>
          </a:xfrm>
          <a:prstGeom prst="rect">
            <a:avLst/>
          </a:prstGeom>
          <a:blipFill>
            <a:blip r:embed="rId7"/>
            <a:stretch>
              <a:fillRect/>
            </a:stretch>
          </a:blipFill>
        </p:spPr>
        <p:txBody>
          <a:bodyPr wrap="square" lIns="0" tIns="0" rIns="0" bIns="0" rtlCol="0"/>
          <a:lstStyle/>
          <a:p/>
        </p:txBody>
      </p:sp>
      <p:sp>
        <p:nvSpPr>
          <p:cNvPr id="9" name="object 9"/>
          <p:cNvSpPr/>
          <p:nvPr/>
        </p:nvSpPr>
        <p:spPr>
          <a:xfrm>
            <a:off x="275843" y="6201155"/>
            <a:ext cx="1104900" cy="382905"/>
          </a:xfrm>
          <a:custGeom>
            <a:rect l="l" t="t" r="r" b="b"/>
            <a:pathLst>
              <a:path w="1104900" h="382904">
                <a:moveTo>
                  <a:pt x="0" y="382524"/>
                </a:moveTo>
                <a:lnTo>
                  <a:pt x="1104900" y="382524"/>
                </a:lnTo>
                <a:lnTo>
                  <a:pt x="1104900" y="0"/>
                </a:lnTo>
                <a:lnTo>
                  <a:pt x="0" y="0"/>
                </a:lnTo>
                <a:lnTo>
                  <a:pt x="0" y="382524"/>
                </a:lnTo>
                <a:close/>
              </a:path>
            </a:pathLst>
          </a:custGeom>
          <a:ln w="3175">
            <a:solidFill>
              <a:srgbClr val="D9D9D9"/>
            </a:solidFill>
          </a:ln>
        </p:spPr>
        <p:txBody>
          <a:bodyPr wrap="square" lIns="0" tIns="0" rIns="0" bIns="0" rtlCol="0"/>
          <a:lstStyle/>
          <a:p/>
        </p:txBody>
      </p:sp>
      <p:sp>
        <p:nvSpPr>
          <p:cNvPr id="10" name="object 10"/>
          <p:cNvSpPr txBox="1">
            <a:spLocks noGrp="1"/>
          </p:cNvSpPr>
          <p:nvPr>
            <p:ph type="title"/>
          </p:nvPr>
        </p:nvSpPr>
        <p:spPr>
          <a:xfrm>
            <a:off x="699008" y="535940"/>
            <a:ext cx="10783570" cy="452120"/>
          </a:xfrm>
          <a:prstGeom prst="rect">
            <a:avLst/>
          </a:prstGeom>
        </p:spPr>
        <p:txBody>
          <a:bodyPr vert="horz" wrap="square" lIns="0" tIns="12065" rIns="0" bIns="0" rtlCol="0">
            <a:spAutoFit/>
          </a:bodyPr>
          <a:lstStyle/>
          <a:p>
            <a:pPr marL="12700">
              <a:lnSpc>
                <a:spcPct val="100000"/>
              </a:lnSpc>
              <a:spcBef>
                <a:spcPts val="95"/>
              </a:spcBef>
              <a:tabLst>
                <a:tab pos="262255"/>
                <a:tab pos="10770235"/>
              </a:tabLst>
            </a:pPr>
            <a:r>
              <a:rPr b="0" u="sng" spc="-5">
                <a:uFill>
                  <a:solidFill>
                    <a:srgbClr val="707070"/>
                  </a:solidFill>
                </a:uFill>
                <a:latin typeface="Times New Roman"/>
                <a:cs typeface="Times New Roman"/>
              </a:rPr>
              <a:t> 	</a:t>
            </a:r>
            <a:r>
              <a:rPr u="sng" spc="-5">
                <a:uFill>
                  <a:solidFill>
                    <a:srgbClr val="707070"/>
                  </a:solidFill>
                </a:uFill>
              </a:rPr>
              <a:t>“降本增效”</a:t>
            </a:r>
            <a:r>
              <a:rPr u="sng" spc="-130">
                <a:uFill>
                  <a:solidFill>
                    <a:srgbClr val="707070"/>
                  </a:solidFill>
                </a:uFill>
              </a:rPr>
              <a:t> </a:t>
            </a:r>
            <a:r>
              <a:rPr u="sng" spc="-5">
                <a:uFill>
                  <a:solidFill>
                    <a:srgbClr val="707070"/>
                  </a:solidFill>
                </a:uFill>
              </a:rPr>
              <a:t>是今年营销的主题词	</a:t>
            </a:r>
          </a:p>
        </p:txBody>
      </p:sp>
      <p:sp>
        <p:nvSpPr>
          <p:cNvPr id="11" name="object 11"/>
          <p:cNvSpPr/>
          <p:nvPr/>
        </p:nvSpPr>
        <p:spPr>
          <a:xfrm>
            <a:off x="1358646" y="1523238"/>
            <a:ext cx="4177665" cy="1906905"/>
          </a:xfrm>
          <a:custGeom>
            <a:rect l="l" t="t" r="r" b="b"/>
            <a:pathLst>
              <a:path w="4177665" h="1906904">
                <a:moveTo>
                  <a:pt x="0" y="317753"/>
                </a:moveTo>
                <a:lnTo>
                  <a:pt x="3444" y="270793"/>
                </a:lnTo>
                <a:lnTo>
                  <a:pt x="13451" y="225973"/>
                </a:lnTo>
                <a:lnTo>
                  <a:pt x="29529" y="183786"/>
                </a:lnTo>
                <a:lnTo>
                  <a:pt x="51186" y="144723"/>
                </a:lnTo>
                <a:lnTo>
                  <a:pt x="77931" y="109274"/>
                </a:lnTo>
                <a:lnTo>
                  <a:pt x="109274" y="77931"/>
                </a:lnTo>
                <a:lnTo>
                  <a:pt x="144723" y="51186"/>
                </a:lnTo>
                <a:lnTo>
                  <a:pt x="183786" y="29529"/>
                </a:lnTo>
                <a:lnTo>
                  <a:pt x="225973" y="13451"/>
                </a:lnTo>
                <a:lnTo>
                  <a:pt x="270793" y="3444"/>
                </a:lnTo>
                <a:lnTo>
                  <a:pt x="317753" y="0"/>
                </a:lnTo>
                <a:lnTo>
                  <a:pt x="3859529" y="0"/>
                </a:lnTo>
                <a:lnTo>
                  <a:pt x="3906490" y="3444"/>
                </a:lnTo>
                <a:lnTo>
                  <a:pt x="3951310" y="13451"/>
                </a:lnTo>
                <a:lnTo>
                  <a:pt x="3993497" y="29529"/>
                </a:lnTo>
                <a:lnTo>
                  <a:pt x="4032560" y="51186"/>
                </a:lnTo>
                <a:lnTo>
                  <a:pt x="4068009" y="77931"/>
                </a:lnTo>
                <a:lnTo>
                  <a:pt x="4099352" y="109274"/>
                </a:lnTo>
                <a:lnTo>
                  <a:pt x="4126097" y="144723"/>
                </a:lnTo>
                <a:lnTo>
                  <a:pt x="4147754" y="183786"/>
                </a:lnTo>
                <a:lnTo>
                  <a:pt x="4163832" y="225973"/>
                </a:lnTo>
                <a:lnTo>
                  <a:pt x="4173839" y="270793"/>
                </a:lnTo>
                <a:lnTo>
                  <a:pt x="4177283" y="317753"/>
                </a:lnTo>
                <a:lnTo>
                  <a:pt x="4177283" y="1588770"/>
                </a:lnTo>
                <a:lnTo>
                  <a:pt x="4173839" y="1635730"/>
                </a:lnTo>
                <a:lnTo>
                  <a:pt x="4163832" y="1680550"/>
                </a:lnTo>
                <a:lnTo>
                  <a:pt x="4147754" y="1722737"/>
                </a:lnTo>
                <a:lnTo>
                  <a:pt x="4126097" y="1761800"/>
                </a:lnTo>
                <a:lnTo>
                  <a:pt x="4099352" y="1797249"/>
                </a:lnTo>
                <a:lnTo>
                  <a:pt x="4068009" y="1828592"/>
                </a:lnTo>
                <a:lnTo>
                  <a:pt x="4032560" y="1855337"/>
                </a:lnTo>
                <a:lnTo>
                  <a:pt x="3993497" y="1876994"/>
                </a:lnTo>
                <a:lnTo>
                  <a:pt x="3951310" y="1893072"/>
                </a:lnTo>
                <a:lnTo>
                  <a:pt x="3906490" y="1903079"/>
                </a:lnTo>
                <a:lnTo>
                  <a:pt x="3859529" y="1906524"/>
                </a:lnTo>
                <a:lnTo>
                  <a:pt x="317753" y="1906524"/>
                </a:lnTo>
                <a:lnTo>
                  <a:pt x="270793" y="1903079"/>
                </a:lnTo>
                <a:lnTo>
                  <a:pt x="225973" y="1893072"/>
                </a:lnTo>
                <a:lnTo>
                  <a:pt x="183786" y="1876994"/>
                </a:lnTo>
                <a:lnTo>
                  <a:pt x="144723" y="1855337"/>
                </a:lnTo>
                <a:lnTo>
                  <a:pt x="109274" y="1828592"/>
                </a:lnTo>
                <a:lnTo>
                  <a:pt x="77931" y="1797249"/>
                </a:lnTo>
                <a:lnTo>
                  <a:pt x="51186" y="1761800"/>
                </a:lnTo>
                <a:lnTo>
                  <a:pt x="29529" y="1722737"/>
                </a:lnTo>
                <a:lnTo>
                  <a:pt x="13451" y="1680550"/>
                </a:lnTo>
                <a:lnTo>
                  <a:pt x="3444" y="1635730"/>
                </a:lnTo>
                <a:lnTo>
                  <a:pt x="0" y="1588770"/>
                </a:lnTo>
                <a:lnTo>
                  <a:pt x="0" y="317753"/>
                </a:lnTo>
                <a:close/>
              </a:path>
            </a:pathLst>
          </a:custGeom>
          <a:ln w="38100">
            <a:solidFill>
              <a:srgbClr val="FF6300"/>
            </a:solidFill>
          </a:ln>
        </p:spPr>
        <p:txBody>
          <a:bodyPr wrap="square" lIns="0" tIns="0" rIns="0" bIns="0" rtlCol="0"/>
          <a:lstStyle/>
          <a:p/>
        </p:txBody>
      </p:sp>
      <p:sp>
        <p:nvSpPr>
          <p:cNvPr id="12" name="object 12"/>
          <p:cNvSpPr/>
          <p:nvPr/>
        </p:nvSpPr>
        <p:spPr>
          <a:xfrm>
            <a:off x="6688073" y="1523238"/>
            <a:ext cx="4177665" cy="1906905"/>
          </a:xfrm>
          <a:custGeom>
            <a:rect l="l" t="t" r="r" b="b"/>
            <a:pathLst>
              <a:path w="4177665" h="1906904">
                <a:moveTo>
                  <a:pt x="0" y="317753"/>
                </a:moveTo>
                <a:lnTo>
                  <a:pt x="3444" y="270793"/>
                </a:lnTo>
                <a:lnTo>
                  <a:pt x="13451" y="225973"/>
                </a:lnTo>
                <a:lnTo>
                  <a:pt x="29529" y="183786"/>
                </a:lnTo>
                <a:lnTo>
                  <a:pt x="51186" y="144723"/>
                </a:lnTo>
                <a:lnTo>
                  <a:pt x="77931" y="109274"/>
                </a:lnTo>
                <a:lnTo>
                  <a:pt x="109274" y="77931"/>
                </a:lnTo>
                <a:lnTo>
                  <a:pt x="144723" y="51186"/>
                </a:lnTo>
                <a:lnTo>
                  <a:pt x="183786" y="29529"/>
                </a:lnTo>
                <a:lnTo>
                  <a:pt x="225973" y="13451"/>
                </a:lnTo>
                <a:lnTo>
                  <a:pt x="270793" y="3444"/>
                </a:lnTo>
                <a:lnTo>
                  <a:pt x="317753" y="0"/>
                </a:lnTo>
                <a:lnTo>
                  <a:pt x="3859529" y="0"/>
                </a:lnTo>
                <a:lnTo>
                  <a:pt x="3906490" y="3444"/>
                </a:lnTo>
                <a:lnTo>
                  <a:pt x="3951310" y="13451"/>
                </a:lnTo>
                <a:lnTo>
                  <a:pt x="3993497" y="29529"/>
                </a:lnTo>
                <a:lnTo>
                  <a:pt x="4032560" y="51186"/>
                </a:lnTo>
                <a:lnTo>
                  <a:pt x="4068009" y="77931"/>
                </a:lnTo>
                <a:lnTo>
                  <a:pt x="4099352" y="109274"/>
                </a:lnTo>
                <a:lnTo>
                  <a:pt x="4126097" y="144723"/>
                </a:lnTo>
                <a:lnTo>
                  <a:pt x="4147754" y="183786"/>
                </a:lnTo>
                <a:lnTo>
                  <a:pt x="4163832" y="225973"/>
                </a:lnTo>
                <a:lnTo>
                  <a:pt x="4173839" y="270793"/>
                </a:lnTo>
                <a:lnTo>
                  <a:pt x="4177283" y="317753"/>
                </a:lnTo>
                <a:lnTo>
                  <a:pt x="4177283" y="1588770"/>
                </a:lnTo>
                <a:lnTo>
                  <a:pt x="4173839" y="1635730"/>
                </a:lnTo>
                <a:lnTo>
                  <a:pt x="4163832" y="1680550"/>
                </a:lnTo>
                <a:lnTo>
                  <a:pt x="4147754" y="1722737"/>
                </a:lnTo>
                <a:lnTo>
                  <a:pt x="4126097" y="1761800"/>
                </a:lnTo>
                <a:lnTo>
                  <a:pt x="4099352" y="1797249"/>
                </a:lnTo>
                <a:lnTo>
                  <a:pt x="4068009" y="1828592"/>
                </a:lnTo>
                <a:lnTo>
                  <a:pt x="4032560" y="1855337"/>
                </a:lnTo>
                <a:lnTo>
                  <a:pt x="3993497" y="1876994"/>
                </a:lnTo>
                <a:lnTo>
                  <a:pt x="3951310" y="1893072"/>
                </a:lnTo>
                <a:lnTo>
                  <a:pt x="3906490" y="1903079"/>
                </a:lnTo>
                <a:lnTo>
                  <a:pt x="3859529" y="1906524"/>
                </a:lnTo>
                <a:lnTo>
                  <a:pt x="317753" y="1906524"/>
                </a:lnTo>
                <a:lnTo>
                  <a:pt x="270793" y="1903079"/>
                </a:lnTo>
                <a:lnTo>
                  <a:pt x="225973" y="1893072"/>
                </a:lnTo>
                <a:lnTo>
                  <a:pt x="183786" y="1876994"/>
                </a:lnTo>
                <a:lnTo>
                  <a:pt x="144723" y="1855337"/>
                </a:lnTo>
                <a:lnTo>
                  <a:pt x="109274" y="1828592"/>
                </a:lnTo>
                <a:lnTo>
                  <a:pt x="77931" y="1797249"/>
                </a:lnTo>
                <a:lnTo>
                  <a:pt x="51186" y="1761800"/>
                </a:lnTo>
                <a:lnTo>
                  <a:pt x="29529" y="1722737"/>
                </a:lnTo>
                <a:lnTo>
                  <a:pt x="13451" y="1680550"/>
                </a:lnTo>
                <a:lnTo>
                  <a:pt x="3444" y="1635730"/>
                </a:lnTo>
                <a:lnTo>
                  <a:pt x="0" y="1588770"/>
                </a:lnTo>
                <a:lnTo>
                  <a:pt x="0" y="317753"/>
                </a:lnTo>
                <a:close/>
              </a:path>
            </a:pathLst>
          </a:custGeom>
          <a:ln w="38100">
            <a:solidFill>
              <a:srgbClr val="FF6300"/>
            </a:solidFill>
          </a:ln>
        </p:spPr>
        <p:txBody>
          <a:bodyPr wrap="square" lIns="0" tIns="0" rIns="0" bIns="0" rtlCol="0"/>
          <a:lstStyle/>
          <a:p/>
        </p:txBody>
      </p:sp>
      <p:sp>
        <p:nvSpPr>
          <p:cNvPr id="13" name="object 13"/>
          <p:cNvSpPr/>
          <p:nvPr/>
        </p:nvSpPr>
        <p:spPr>
          <a:xfrm>
            <a:off x="2135123" y="1338072"/>
            <a:ext cx="2514600" cy="368935"/>
          </a:xfrm>
          <a:custGeom>
            <a:rect l="l" t="t" r="r" b="b"/>
            <a:pathLst>
              <a:path w="2514600" h="368935">
                <a:moveTo>
                  <a:pt x="0" y="368808"/>
                </a:moveTo>
                <a:lnTo>
                  <a:pt x="2514600" y="368808"/>
                </a:lnTo>
                <a:lnTo>
                  <a:pt x="2514600" y="0"/>
                </a:lnTo>
                <a:lnTo>
                  <a:pt x="0" y="0"/>
                </a:lnTo>
                <a:lnTo>
                  <a:pt x="0" y="368808"/>
                </a:lnTo>
                <a:close/>
              </a:path>
            </a:pathLst>
          </a:custGeom>
          <a:solidFill>
            <a:srgbClr val="FFFFFF"/>
          </a:solidFill>
        </p:spPr>
        <p:txBody>
          <a:bodyPr wrap="square" lIns="0" tIns="0" rIns="0" bIns="0" rtlCol="0"/>
          <a:lstStyle/>
          <a:p/>
        </p:txBody>
      </p:sp>
      <p:sp>
        <p:nvSpPr>
          <p:cNvPr id="14" name="object 14"/>
          <p:cNvSpPr/>
          <p:nvPr/>
        </p:nvSpPr>
        <p:spPr>
          <a:xfrm>
            <a:off x="7519416" y="1338072"/>
            <a:ext cx="2514600" cy="368935"/>
          </a:xfrm>
          <a:custGeom>
            <a:rect l="l" t="t" r="r" b="b"/>
            <a:pathLst>
              <a:path w="2514600" h="368935">
                <a:moveTo>
                  <a:pt x="0" y="368808"/>
                </a:moveTo>
                <a:lnTo>
                  <a:pt x="2514600" y="368808"/>
                </a:lnTo>
                <a:lnTo>
                  <a:pt x="2514600" y="0"/>
                </a:lnTo>
                <a:lnTo>
                  <a:pt x="0" y="0"/>
                </a:lnTo>
                <a:lnTo>
                  <a:pt x="0" y="368808"/>
                </a:lnTo>
                <a:close/>
              </a:path>
            </a:pathLst>
          </a:custGeom>
          <a:solidFill>
            <a:srgbClr val="FFFFFF"/>
          </a:solidFill>
        </p:spPr>
        <p:txBody>
          <a:bodyPr wrap="square" lIns="0" tIns="0" rIns="0" bIns="0" rtlCol="0"/>
          <a:lstStyle/>
          <a:p/>
        </p:txBody>
      </p:sp>
      <p:sp>
        <p:nvSpPr>
          <p:cNvPr id="15" name="object 15"/>
          <p:cNvSpPr txBox="1"/>
          <p:nvPr/>
        </p:nvSpPr>
        <p:spPr>
          <a:xfrm>
            <a:off x="2350135" y="1364107"/>
            <a:ext cx="7468234" cy="299720"/>
          </a:xfrm>
          <a:prstGeom prst="rect">
            <a:avLst/>
          </a:prstGeom>
        </p:spPr>
        <p:txBody>
          <a:bodyPr vert="horz" wrap="square" lIns="0" tIns="12700" rIns="0" bIns="0" rtlCol="0">
            <a:spAutoFit/>
          </a:bodyPr>
          <a:lstStyle/>
          <a:p>
            <a:pPr marL="12700">
              <a:lnSpc>
                <a:spcPct val="100000"/>
              </a:lnSpc>
              <a:spcBef>
                <a:spcPts val="100"/>
              </a:spcBef>
              <a:tabLst>
                <a:tab pos="5397500"/>
              </a:tabLst>
            </a:pPr>
            <a:r>
              <a:rPr sz="1800" b="1">
                <a:solidFill>
                  <a:srgbClr val="FF6300"/>
                </a:solidFill>
                <a:latin typeface="微软雅黑"/>
                <a:cs typeface="微软雅黑"/>
              </a:rPr>
              <a:t>市场判断：回暖不快	消费判断：意愿不强</a:t>
            </a:r>
            <a:endParaRPr sz="1800">
              <a:latin typeface="微软雅黑"/>
              <a:cs typeface="微软雅黑"/>
            </a:endParaRPr>
          </a:p>
        </p:txBody>
      </p:sp>
      <p:sp>
        <p:nvSpPr>
          <p:cNvPr id="16" name="object 16"/>
          <p:cNvSpPr txBox="1"/>
          <p:nvPr/>
        </p:nvSpPr>
        <p:spPr>
          <a:xfrm>
            <a:off x="1596389" y="1693926"/>
            <a:ext cx="3576954" cy="1593215"/>
          </a:xfrm>
          <a:prstGeom prst="rect">
            <a:avLst/>
          </a:prstGeom>
        </p:spPr>
        <p:txBody>
          <a:bodyPr vert="horz" wrap="square" lIns="0" tIns="12700" rIns="0" bIns="0" rtlCol="0">
            <a:spAutoFit/>
          </a:bodyPr>
          <a:lstStyle/>
          <a:p>
            <a:pPr marL="12700" marR="127000" indent="457200" algn="just">
              <a:lnSpc>
                <a:spcPct val="150000"/>
              </a:lnSpc>
              <a:spcBef>
                <a:spcPts val="100"/>
              </a:spcBef>
            </a:pPr>
            <a:r>
              <a:rPr sz="1800">
                <a:latin typeface="宋体"/>
                <a:cs typeface="宋体"/>
              </a:rPr>
              <a:t>“我觉得疫情过后其实还是没 有像想象中那么快的一个回暖，所 以谨慎乐观。”</a:t>
            </a:r>
            <a:endParaRPr sz="1800">
              <a:latin typeface="宋体"/>
              <a:cs typeface="宋体"/>
            </a:endParaRPr>
          </a:p>
          <a:p>
            <a:pPr marL="2063750">
              <a:lnSpc>
                <a:spcPct val="100000"/>
              </a:lnSpc>
              <a:spcBef>
                <a:spcPts val="940"/>
              </a:spcBef>
            </a:pPr>
            <a:r>
              <a:rPr sz="1400" spc="-5">
                <a:latin typeface="微软雅黑"/>
                <a:cs typeface="微软雅黑"/>
              </a:rPr>
              <a:t>——</a:t>
            </a:r>
            <a:r>
              <a:rPr sz="1400">
                <a:latin typeface="微软雅黑"/>
                <a:cs typeface="微软雅黑"/>
              </a:rPr>
              <a:t>某数码3C品牌</a:t>
            </a:r>
            <a:endParaRPr sz="1400">
              <a:latin typeface="微软雅黑"/>
              <a:cs typeface="微软雅黑"/>
            </a:endParaRPr>
          </a:p>
        </p:txBody>
      </p:sp>
      <p:sp>
        <p:nvSpPr>
          <p:cNvPr id="17" name="object 17"/>
          <p:cNvSpPr txBox="1"/>
          <p:nvPr/>
        </p:nvSpPr>
        <p:spPr>
          <a:xfrm>
            <a:off x="7075423" y="1695785"/>
            <a:ext cx="3576954" cy="1594485"/>
          </a:xfrm>
          <a:prstGeom prst="rect">
            <a:avLst/>
          </a:prstGeom>
        </p:spPr>
        <p:txBody>
          <a:bodyPr vert="horz" wrap="square" lIns="0" tIns="13335" rIns="0" bIns="0" rtlCol="0">
            <a:spAutoFit/>
          </a:bodyPr>
          <a:lstStyle/>
          <a:p>
            <a:pPr marL="12700" marR="127000" indent="457200" algn="just">
              <a:lnSpc>
                <a:spcPct val="150100"/>
              </a:lnSpc>
              <a:spcBef>
                <a:spcPts val="105"/>
              </a:spcBef>
            </a:pPr>
            <a:r>
              <a:rPr sz="1800" spc="-5">
                <a:latin typeface="宋体"/>
                <a:cs typeface="宋体"/>
              </a:rPr>
              <a:t>“现在简单地说，大家的口袋 </a:t>
            </a:r>
            <a:r>
              <a:rPr sz="1800">
                <a:latin typeface="宋体"/>
                <a:cs typeface="宋体"/>
              </a:rPr>
              <a:t>里都不太有钱了，大家的购买力包 括消费意愿没那么强了。”</a:t>
            </a:r>
            <a:endParaRPr sz="1800">
              <a:latin typeface="宋体"/>
              <a:cs typeface="宋体"/>
            </a:endParaRPr>
          </a:p>
          <a:p>
            <a:pPr marL="2287905">
              <a:lnSpc>
                <a:spcPct val="100000"/>
              </a:lnSpc>
              <a:spcBef>
                <a:spcPts val="940"/>
              </a:spcBef>
            </a:pPr>
            <a:r>
              <a:rPr sz="1400" spc="-5">
                <a:latin typeface="微软雅黑"/>
                <a:cs typeface="微软雅黑"/>
              </a:rPr>
              <a:t>——</a:t>
            </a:r>
            <a:r>
              <a:rPr sz="1400">
                <a:latin typeface="微软雅黑"/>
                <a:cs typeface="微软雅黑"/>
              </a:rPr>
              <a:t>某汽车品牌</a:t>
            </a:r>
            <a:endParaRPr sz="1400">
              <a:latin typeface="微软雅黑"/>
              <a:cs typeface="微软雅黑"/>
            </a:endParaRPr>
          </a:p>
        </p:txBody>
      </p:sp>
      <p:sp>
        <p:nvSpPr>
          <p:cNvPr id="18" name="object 18"/>
          <p:cNvSpPr/>
          <p:nvPr/>
        </p:nvSpPr>
        <p:spPr>
          <a:xfrm>
            <a:off x="2003298" y="3512058"/>
            <a:ext cx="8267700" cy="411480"/>
          </a:xfrm>
          <a:custGeom>
            <a:rect l="l" t="t" r="r" b="b"/>
            <a:pathLst>
              <a:path w="8267700" h="411479">
                <a:moveTo>
                  <a:pt x="8267700" y="0"/>
                </a:moveTo>
                <a:lnTo>
                  <a:pt x="8267002" y="82912"/>
                </a:lnTo>
                <a:lnTo>
                  <a:pt x="8265003" y="160145"/>
                </a:lnTo>
                <a:lnTo>
                  <a:pt x="8261839" y="230039"/>
                </a:lnTo>
                <a:lnTo>
                  <a:pt x="8257651" y="290941"/>
                </a:lnTo>
                <a:lnTo>
                  <a:pt x="8252575" y="341192"/>
                </a:lnTo>
                <a:lnTo>
                  <a:pt x="8246750" y="379136"/>
                </a:lnTo>
                <a:lnTo>
                  <a:pt x="8233409" y="411479"/>
                </a:lnTo>
                <a:lnTo>
                  <a:pt x="34289" y="411479"/>
                </a:lnTo>
                <a:lnTo>
                  <a:pt x="15124" y="341192"/>
                </a:lnTo>
                <a:lnTo>
                  <a:pt x="10048" y="290941"/>
                </a:lnTo>
                <a:lnTo>
                  <a:pt x="5860" y="230039"/>
                </a:lnTo>
                <a:lnTo>
                  <a:pt x="2696" y="160145"/>
                </a:lnTo>
                <a:lnTo>
                  <a:pt x="697" y="82912"/>
                </a:lnTo>
                <a:lnTo>
                  <a:pt x="0" y="0"/>
                </a:lnTo>
              </a:path>
            </a:pathLst>
          </a:custGeom>
          <a:ln w="38099">
            <a:solidFill>
              <a:srgbClr val="FF6300"/>
            </a:solidFill>
          </a:ln>
        </p:spPr>
        <p:txBody>
          <a:bodyPr wrap="square" lIns="0" tIns="0" rIns="0" bIns="0" rtlCol="0"/>
          <a:lstStyle/>
          <a:p/>
        </p:txBody>
      </p:sp>
      <p:sp>
        <p:nvSpPr>
          <p:cNvPr id="19" name="object 19"/>
          <p:cNvSpPr/>
          <p:nvPr/>
        </p:nvSpPr>
        <p:spPr>
          <a:xfrm>
            <a:off x="3022092" y="3692652"/>
            <a:ext cx="6080760" cy="368935"/>
          </a:xfrm>
          <a:custGeom>
            <a:rect l="l" t="t" r="r" b="b"/>
            <a:pathLst>
              <a:path w="6080759" h="368935">
                <a:moveTo>
                  <a:pt x="0" y="368808"/>
                </a:moveTo>
                <a:lnTo>
                  <a:pt x="6080759" y="368808"/>
                </a:lnTo>
                <a:lnTo>
                  <a:pt x="6080759" y="0"/>
                </a:lnTo>
                <a:lnTo>
                  <a:pt x="0" y="0"/>
                </a:lnTo>
                <a:lnTo>
                  <a:pt x="0" y="368808"/>
                </a:lnTo>
                <a:close/>
              </a:path>
            </a:pathLst>
          </a:custGeom>
          <a:solidFill>
            <a:srgbClr val="FFFFFF"/>
          </a:solidFill>
        </p:spPr>
        <p:txBody>
          <a:bodyPr wrap="square" lIns="0" tIns="0" rIns="0" bIns="0" rtlCol="0"/>
          <a:lstStyle/>
          <a:p/>
        </p:txBody>
      </p:sp>
      <p:sp>
        <p:nvSpPr>
          <p:cNvPr id="20" name="object 20"/>
          <p:cNvSpPr txBox="1"/>
          <p:nvPr/>
        </p:nvSpPr>
        <p:spPr>
          <a:xfrm>
            <a:off x="3389121" y="3718686"/>
            <a:ext cx="534797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6300"/>
                </a:solidFill>
                <a:latin typeface="微软雅黑"/>
                <a:cs typeface="微软雅黑"/>
              </a:rPr>
              <a:t>近八成广告主同意“降本增效”</a:t>
            </a:r>
            <a:r>
              <a:rPr sz="1800" b="1" spc="-140">
                <a:solidFill>
                  <a:srgbClr val="FF6300"/>
                </a:solidFill>
                <a:latin typeface="微软雅黑"/>
                <a:cs typeface="微软雅黑"/>
              </a:rPr>
              <a:t> </a:t>
            </a:r>
            <a:r>
              <a:rPr sz="1800" b="1">
                <a:solidFill>
                  <a:srgbClr val="FF6300"/>
                </a:solidFill>
                <a:latin typeface="微软雅黑"/>
                <a:cs typeface="微软雅黑"/>
              </a:rPr>
              <a:t>是今年营销的主题词</a:t>
            </a:r>
            <a:endParaRPr sz="1800">
              <a:latin typeface="微软雅黑"/>
              <a:cs typeface="微软雅黑"/>
            </a:endParaRPr>
          </a:p>
        </p:txBody>
      </p:sp>
      <p:sp>
        <p:nvSpPr>
          <p:cNvPr id="21" name="object 21"/>
          <p:cNvSpPr/>
          <p:nvPr/>
        </p:nvSpPr>
        <p:spPr>
          <a:xfrm>
            <a:off x="4837176" y="5283708"/>
            <a:ext cx="1705610" cy="304800"/>
          </a:xfrm>
          <a:custGeom>
            <a:rect l="l" t="t" r="r" b="b"/>
            <a:pathLst>
              <a:path w="1705607" h="304800">
                <a:moveTo>
                  <a:pt x="0" y="304799"/>
                </a:moveTo>
                <a:lnTo>
                  <a:pt x="1705355" y="304799"/>
                </a:lnTo>
                <a:lnTo>
                  <a:pt x="1705355" y="0"/>
                </a:lnTo>
                <a:lnTo>
                  <a:pt x="0" y="0"/>
                </a:lnTo>
                <a:lnTo>
                  <a:pt x="0" y="304799"/>
                </a:lnTo>
                <a:close/>
              </a:path>
            </a:pathLst>
          </a:custGeom>
          <a:solidFill>
            <a:srgbClr val="FF6300"/>
          </a:solidFill>
        </p:spPr>
        <p:txBody>
          <a:bodyPr wrap="square" lIns="0" tIns="0" rIns="0" bIns="0" rtlCol="0"/>
          <a:lstStyle/>
          <a:p/>
        </p:txBody>
      </p:sp>
      <p:sp>
        <p:nvSpPr>
          <p:cNvPr id="22" name="object 22"/>
          <p:cNvSpPr/>
          <p:nvPr/>
        </p:nvSpPr>
        <p:spPr>
          <a:xfrm>
            <a:off x="6542531" y="5283708"/>
            <a:ext cx="1902460" cy="304800"/>
          </a:xfrm>
          <a:custGeom>
            <a:rect l="l" t="t" r="r" b="b"/>
            <a:pathLst>
              <a:path w="1902457" h="304800">
                <a:moveTo>
                  <a:pt x="0" y="304799"/>
                </a:moveTo>
                <a:lnTo>
                  <a:pt x="1901952" y="304799"/>
                </a:lnTo>
                <a:lnTo>
                  <a:pt x="1901952" y="0"/>
                </a:lnTo>
                <a:lnTo>
                  <a:pt x="0" y="0"/>
                </a:lnTo>
                <a:lnTo>
                  <a:pt x="0" y="304799"/>
                </a:lnTo>
                <a:close/>
              </a:path>
            </a:pathLst>
          </a:custGeom>
          <a:solidFill>
            <a:srgbClr val="FF6300">
              <a:alpha val="79998"/>
            </a:srgbClr>
          </a:solidFill>
        </p:spPr>
        <p:txBody>
          <a:bodyPr wrap="square" lIns="0" tIns="0" rIns="0" bIns="0" rtlCol="0"/>
          <a:lstStyle/>
          <a:p/>
        </p:txBody>
      </p:sp>
      <p:sp>
        <p:nvSpPr>
          <p:cNvPr id="23" name="object 23"/>
          <p:cNvSpPr/>
          <p:nvPr/>
        </p:nvSpPr>
        <p:spPr>
          <a:xfrm>
            <a:off x="8444483" y="5283708"/>
            <a:ext cx="455930" cy="304800"/>
          </a:xfrm>
          <a:custGeom>
            <a:rect l="l" t="t" r="r" b="b"/>
            <a:pathLst>
              <a:path w="455929" h="304800">
                <a:moveTo>
                  <a:pt x="0" y="304799"/>
                </a:moveTo>
                <a:lnTo>
                  <a:pt x="455675" y="304799"/>
                </a:lnTo>
                <a:lnTo>
                  <a:pt x="455675" y="0"/>
                </a:lnTo>
                <a:lnTo>
                  <a:pt x="0" y="0"/>
                </a:lnTo>
                <a:lnTo>
                  <a:pt x="0" y="304799"/>
                </a:lnTo>
                <a:close/>
              </a:path>
            </a:pathLst>
          </a:custGeom>
          <a:solidFill>
            <a:srgbClr val="F1F1F1"/>
          </a:solidFill>
        </p:spPr>
        <p:txBody>
          <a:bodyPr wrap="square" lIns="0" tIns="0" rIns="0" bIns="0" rtlCol="0"/>
          <a:lstStyle/>
          <a:p/>
        </p:txBody>
      </p:sp>
      <p:sp>
        <p:nvSpPr>
          <p:cNvPr id="24" name="object 24"/>
          <p:cNvSpPr/>
          <p:nvPr/>
        </p:nvSpPr>
        <p:spPr>
          <a:xfrm>
            <a:off x="8900159" y="5283708"/>
            <a:ext cx="411480" cy="304800"/>
          </a:xfrm>
          <a:custGeom>
            <a:rect l="l" t="t" r="r" b="b"/>
            <a:pathLst>
              <a:path w="411479" h="304800">
                <a:moveTo>
                  <a:pt x="0" y="304799"/>
                </a:moveTo>
                <a:lnTo>
                  <a:pt x="411479" y="304799"/>
                </a:lnTo>
                <a:lnTo>
                  <a:pt x="411479" y="0"/>
                </a:lnTo>
                <a:lnTo>
                  <a:pt x="0" y="0"/>
                </a:lnTo>
                <a:lnTo>
                  <a:pt x="0" y="304799"/>
                </a:lnTo>
                <a:close/>
              </a:path>
            </a:pathLst>
          </a:custGeom>
          <a:solidFill>
            <a:srgbClr val="B8B8B8"/>
          </a:solidFill>
        </p:spPr>
        <p:txBody>
          <a:bodyPr wrap="square" lIns="0" tIns="0" rIns="0" bIns="0" rtlCol="0"/>
          <a:lstStyle/>
          <a:p/>
        </p:txBody>
      </p:sp>
      <p:sp>
        <p:nvSpPr>
          <p:cNvPr id="25" name="object 25"/>
          <p:cNvSpPr/>
          <p:nvPr/>
        </p:nvSpPr>
        <p:spPr>
          <a:xfrm>
            <a:off x="9311640" y="5283708"/>
            <a:ext cx="137160" cy="304800"/>
          </a:xfrm>
          <a:custGeom>
            <a:rect l="l" t="t" r="r" b="b"/>
            <a:pathLst>
              <a:path w="137159" h="304800">
                <a:moveTo>
                  <a:pt x="0" y="304799"/>
                </a:moveTo>
                <a:lnTo>
                  <a:pt x="137159" y="304799"/>
                </a:lnTo>
                <a:lnTo>
                  <a:pt x="137159" y="0"/>
                </a:lnTo>
                <a:lnTo>
                  <a:pt x="0" y="0"/>
                </a:lnTo>
                <a:lnTo>
                  <a:pt x="0" y="304799"/>
                </a:lnTo>
                <a:close/>
              </a:path>
            </a:pathLst>
          </a:custGeom>
          <a:solidFill>
            <a:srgbClr val="8D8D8D"/>
          </a:solidFill>
        </p:spPr>
        <p:txBody>
          <a:bodyPr wrap="square" lIns="0" tIns="0" rIns="0" bIns="0" rtlCol="0"/>
          <a:lstStyle/>
          <a:p/>
        </p:txBody>
      </p:sp>
      <p:sp>
        <p:nvSpPr>
          <p:cNvPr id="26" name="object 26"/>
          <p:cNvSpPr/>
          <p:nvPr/>
        </p:nvSpPr>
        <p:spPr>
          <a:xfrm flipH="1">
            <a:off x="4837176" y="4978908"/>
            <a:ext cx="0" cy="914400"/>
          </a:xfrm>
          <a:custGeom>
            <a:rect l="l" t="t" r="r" b="b"/>
            <a:pathLst>
              <a:path h="914400">
                <a:moveTo>
                  <a:pt x="0" y="914400"/>
                </a:moveTo>
                <a:lnTo>
                  <a:pt x="0" y="0"/>
                </a:lnTo>
              </a:path>
            </a:pathLst>
          </a:custGeom>
          <a:ln w="9144">
            <a:solidFill>
              <a:srgbClr val="858585"/>
            </a:solidFill>
          </a:ln>
        </p:spPr>
        <p:txBody>
          <a:bodyPr wrap="square" lIns="0" tIns="0" rIns="0" bIns="0" rtlCol="0"/>
          <a:lstStyle/>
          <a:p/>
        </p:txBody>
      </p:sp>
      <p:sp>
        <p:nvSpPr>
          <p:cNvPr id="27" name="object 27"/>
          <p:cNvSpPr/>
          <p:nvPr/>
        </p:nvSpPr>
        <p:spPr>
          <a:xfrm>
            <a:off x="4774691" y="5893308"/>
            <a:ext cx="62865" cy="0"/>
          </a:xfrm>
          <a:custGeom>
            <a:rect l="l" t="t" r="r" b="b"/>
            <a:pathLst>
              <a:path w="62864">
                <a:moveTo>
                  <a:pt x="0" y="0"/>
                </a:moveTo>
                <a:lnTo>
                  <a:pt x="62484" y="0"/>
                </a:lnTo>
              </a:path>
            </a:pathLst>
          </a:custGeom>
          <a:ln w="9144">
            <a:solidFill>
              <a:srgbClr val="858585"/>
            </a:solidFill>
          </a:ln>
        </p:spPr>
        <p:txBody>
          <a:bodyPr wrap="square" lIns="0" tIns="0" rIns="0" bIns="0" rtlCol="0"/>
          <a:lstStyle/>
          <a:p/>
        </p:txBody>
      </p:sp>
      <p:sp>
        <p:nvSpPr>
          <p:cNvPr id="28" name="object 28"/>
          <p:cNvSpPr/>
          <p:nvPr/>
        </p:nvSpPr>
        <p:spPr>
          <a:xfrm>
            <a:off x="4774691" y="4978908"/>
            <a:ext cx="62865" cy="0"/>
          </a:xfrm>
          <a:custGeom>
            <a:rect l="l" t="t" r="r" b="b"/>
            <a:pathLst>
              <a:path w="62864">
                <a:moveTo>
                  <a:pt x="0" y="0"/>
                </a:moveTo>
                <a:lnTo>
                  <a:pt x="62484" y="0"/>
                </a:lnTo>
              </a:path>
            </a:pathLst>
          </a:custGeom>
          <a:ln w="9144">
            <a:solidFill>
              <a:srgbClr val="858585"/>
            </a:solidFill>
          </a:ln>
        </p:spPr>
        <p:txBody>
          <a:bodyPr wrap="square" lIns="0" tIns="0" rIns="0" bIns="0" rtlCol="0"/>
          <a:lstStyle/>
          <a:p/>
        </p:txBody>
      </p:sp>
      <p:sp>
        <p:nvSpPr>
          <p:cNvPr id="29" name="object 29"/>
          <p:cNvSpPr txBox="1"/>
          <p:nvPr/>
        </p:nvSpPr>
        <p:spPr>
          <a:xfrm>
            <a:off x="5564504" y="5316473"/>
            <a:ext cx="251460" cy="239395"/>
          </a:xfrm>
          <a:prstGeom prst="rect">
            <a:avLst/>
          </a:prstGeom>
        </p:spPr>
        <p:txBody>
          <a:bodyPr vert="horz" wrap="square" lIns="0" tIns="12700" rIns="0" bIns="0" rtlCol="0">
            <a:spAutoFit/>
          </a:bodyPr>
          <a:lstStyle/>
          <a:p>
            <a:pPr marL="12700">
              <a:lnSpc>
                <a:spcPct val="100000"/>
              </a:lnSpc>
              <a:spcBef>
                <a:spcPts val="100"/>
              </a:spcBef>
            </a:pPr>
            <a:r>
              <a:rPr sz="1400" spc="-5">
                <a:latin typeface="Verdana"/>
                <a:cs typeface="Verdana"/>
              </a:rPr>
              <a:t>37</a:t>
            </a:r>
            <a:endParaRPr sz="1400">
              <a:latin typeface="Verdana"/>
              <a:cs typeface="Verdana"/>
            </a:endParaRPr>
          </a:p>
        </p:txBody>
      </p:sp>
      <p:sp>
        <p:nvSpPr>
          <p:cNvPr id="30" name="object 30"/>
          <p:cNvSpPr txBox="1"/>
          <p:nvPr/>
        </p:nvSpPr>
        <p:spPr>
          <a:xfrm>
            <a:off x="7368285" y="5316473"/>
            <a:ext cx="251460" cy="239395"/>
          </a:xfrm>
          <a:prstGeom prst="rect">
            <a:avLst/>
          </a:prstGeom>
        </p:spPr>
        <p:txBody>
          <a:bodyPr vert="horz" wrap="square" lIns="0" tIns="12700" rIns="0" bIns="0" rtlCol="0">
            <a:spAutoFit/>
          </a:bodyPr>
          <a:lstStyle/>
          <a:p>
            <a:pPr marL="12700">
              <a:lnSpc>
                <a:spcPct val="100000"/>
              </a:lnSpc>
              <a:spcBef>
                <a:spcPts val="100"/>
              </a:spcBef>
            </a:pPr>
            <a:r>
              <a:rPr sz="1400" spc="-5">
                <a:latin typeface="Verdana"/>
                <a:cs typeface="Verdana"/>
              </a:rPr>
              <a:t>41</a:t>
            </a:r>
            <a:endParaRPr sz="1400">
              <a:latin typeface="Verdana"/>
              <a:cs typeface="Verdana"/>
            </a:endParaRPr>
          </a:p>
        </p:txBody>
      </p:sp>
      <p:sp>
        <p:nvSpPr>
          <p:cNvPr id="31" name="object 31"/>
          <p:cNvSpPr txBox="1"/>
          <p:nvPr/>
        </p:nvSpPr>
        <p:spPr>
          <a:xfrm>
            <a:off x="8547607" y="5316473"/>
            <a:ext cx="902969" cy="239395"/>
          </a:xfrm>
          <a:prstGeom prst="rect">
            <a:avLst/>
          </a:prstGeom>
        </p:spPr>
        <p:txBody>
          <a:bodyPr vert="horz" wrap="square" lIns="0" tIns="12700" rIns="0" bIns="0" rtlCol="0">
            <a:spAutoFit/>
          </a:bodyPr>
          <a:lstStyle/>
          <a:p>
            <a:pPr marL="12700">
              <a:lnSpc>
                <a:spcPct val="100000"/>
              </a:lnSpc>
              <a:spcBef>
                <a:spcPts val="100"/>
              </a:spcBef>
              <a:tabLst>
                <a:tab pos="502920"/>
                <a:tab pos="776605"/>
              </a:tabLst>
            </a:pPr>
            <a:r>
              <a:rPr sz="1400" spc="-5">
                <a:latin typeface="Verdana"/>
                <a:cs typeface="Verdana"/>
              </a:rPr>
              <a:t>1</a:t>
            </a:r>
            <a:r>
              <a:rPr sz="1400">
                <a:latin typeface="Verdana"/>
                <a:cs typeface="Verdana"/>
              </a:rPr>
              <a:t>0	9	3</a:t>
            </a:r>
            <a:endParaRPr sz="1400">
              <a:latin typeface="Verdana"/>
              <a:cs typeface="Verdana"/>
            </a:endParaRPr>
          </a:p>
        </p:txBody>
      </p:sp>
      <p:sp>
        <p:nvSpPr>
          <p:cNvPr id="32" name="object 32"/>
          <p:cNvSpPr txBox="1"/>
          <p:nvPr/>
        </p:nvSpPr>
        <p:spPr>
          <a:xfrm>
            <a:off x="1976120" y="5303266"/>
            <a:ext cx="2696845" cy="239395"/>
          </a:xfrm>
          <a:prstGeom prst="rect">
            <a:avLst/>
          </a:prstGeom>
        </p:spPr>
        <p:txBody>
          <a:bodyPr vert="horz" wrap="square" lIns="0" tIns="12700" rIns="0" bIns="0" rtlCol="0">
            <a:spAutoFit/>
          </a:bodyPr>
          <a:lstStyle/>
          <a:p>
            <a:pPr marL="12700">
              <a:lnSpc>
                <a:spcPct val="100000"/>
              </a:lnSpc>
              <a:spcBef>
                <a:spcPts val="100"/>
              </a:spcBef>
            </a:pPr>
            <a:r>
              <a:rPr sz="1400">
                <a:solidFill>
                  <a:srgbClr val="7E7E7E"/>
                </a:solidFill>
                <a:latin typeface="微软雅黑"/>
                <a:cs typeface="微软雅黑"/>
              </a:rPr>
              <a:t>“降本增效”是今年营</a:t>
            </a:r>
            <a:r>
              <a:rPr sz="1400" spc="-15">
                <a:solidFill>
                  <a:srgbClr val="7E7E7E"/>
                </a:solidFill>
                <a:latin typeface="微软雅黑"/>
                <a:cs typeface="微软雅黑"/>
              </a:rPr>
              <a:t>销</a:t>
            </a:r>
            <a:r>
              <a:rPr sz="1400">
                <a:solidFill>
                  <a:srgbClr val="7E7E7E"/>
                </a:solidFill>
                <a:latin typeface="微软雅黑"/>
                <a:cs typeface="微软雅黑"/>
              </a:rPr>
              <a:t>的主</a:t>
            </a:r>
            <a:r>
              <a:rPr sz="1400" spc="-15">
                <a:solidFill>
                  <a:srgbClr val="7E7E7E"/>
                </a:solidFill>
                <a:latin typeface="微软雅黑"/>
                <a:cs typeface="微软雅黑"/>
              </a:rPr>
              <a:t>题</a:t>
            </a:r>
            <a:r>
              <a:rPr sz="1400">
                <a:solidFill>
                  <a:srgbClr val="7E7E7E"/>
                </a:solidFill>
                <a:latin typeface="微软雅黑"/>
                <a:cs typeface="微软雅黑"/>
              </a:rPr>
              <a:t>词</a:t>
            </a:r>
            <a:endParaRPr sz="1400">
              <a:latin typeface="微软雅黑"/>
              <a:cs typeface="微软雅黑"/>
            </a:endParaRPr>
          </a:p>
        </p:txBody>
      </p:sp>
      <p:sp>
        <p:nvSpPr>
          <p:cNvPr id="33" name="object 33"/>
          <p:cNvSpPr/>
          <p:nvPr/>
        </p:nvSpPr>
        <p:spPr>
          <a:xfrm>
            <a:off x="3118104" y="4799076"/>
            <a:ext cx="82550" cy="82550"/>
          </a:xfrm>
          <a:custGeom>
            <a:rect l="l" t="t" r="r" b="b"/>
            <a:pathLst>
              <a:path w="82550" h="82550">
                <a:moveTo>
                  <a:pt x="0" y="82296"/>
                </a:moveTo>
                <a:lnTo>
                  <a:pt x="82295" y="82296"/>
                </a:lnTo>
                <a:lnTo>
                  <a:pt x="82295" y="0"/>
                </a:lnTo>
                <a:lnTo>
                  <a:pt x="0" y="0"/>
                </a:lnTo>
                <a:lnTo>
                  <a:pt x="0" y="82296"/>
                </a:lnTo>
                <a:close/>
              </a:path>
            </a:pathLst>
          </a:custGeom>
          <a:solidFill>
            <a:srgbClr val="FF6300"/>
          </a:solidFill>
        </p:spPr>
        <p:txBody>
          <a:bodyPr wrap="square" lIns="0" tIns="0" rIns="0" bIns="0" rtlCol="0"/>
          <a:lstStyle/>
          <a:p/>
        </p:txBody>
      </p:sp>
      <p:sp>
        <p:nvSpPr>
          <p:cNvPr id="34" name="object 34"/>
          <p:cNvSpPr txBox="1"/>
          <p:nvPr/>
        </p:nvSpPr>
        <p:spPr>
          <a:xfrm>
            <a:off x="3225545" y="4758309"/>
            <a:ext cx="586740" cy="193675"/>
          </a:xfrm>
          <a:prstGeom prst="rect">
            <a:avLst/>
          </a:prstGeom>
        </p:spPr>
        <p:txBody>
          <a:bodyPr vert="horz" wrap="square" lIns="0" tIns="12700" rIns="0" bIns="0" rtlCol="0">
            <a:spAutoFit/>
          </a:bodyPr>
          <a:lstStyle/>
          <a:p>
            <a:pPr marL="12700">
              <a:lnSpc>
                <a:spcPct val="100000"/>
              </a:lnSpc>
              <a:spcBef>
                <a:spcPts val="100"/>
              </a:spcBef>
            </a:pPr>
            <a:r>
              <a:rPr sz="1100">
                <a:solidFill>
                  <a:srgbClr val="7E7E7E"/>
                </a:solidFill>
                <a:latin typeface="微软雅黑"/>
                <a:cs typeface="微软雅黑"/>
              </a:rPr>
              <a:t>非常同意</a:t>
            </a:r>
            <a:endParaRPr sz="1100">
              <a:latin typeface="微软雅黑"/>
              <a:cs typeface="微软雅黑"/>
            </a:endParaRPr>
          </a:p>
        </p:txBody>
      </p:sp>
      <p:sp>
        <p:nvSpPr>
          <p:cNvPr id="35" name="object 35"/>
          <p:cNvSpPr/>
          <p:nvPr/>
        </p:nvSpPr>
        <p:spPr>
          <a:xfrm>
            <a:off x="4276344" y="4799076"/>
            <a:ext cx="82550" cy="82550"/>
          </a:xfrm>
          <a:custGeom>
            <a:rect l="l" t="t" r="r" b="b"/>
            <a:pathLst>
              <a:path w="82550" h="82550">
                <a:moveTo>
                  <a:pt x="0" y="82296"/>
                </a:moveTo>
                <a:lnTo>
                  <a:pt x="82296" y="82296"/>
                </a:lnTo>
                <a:lnTo>
                  <a:pt x="82296" y="0"/>
                </a:lnTo>
                <a:lnTo>
                  <a:pt x="0" y="0"/>
                </a:lnTo>
                <a:lnTo>
                  <a:pt x="0" y="82296"/>
                </a:lnTo>
                <a:close/>
              </a:path>
            </a:pathLst>
          </a:custGeom>
          <a:solidFill>
            <a:srgbClr val="FF6300">
              <a:alpha val="79998"/>
            </a:srgbClr>
          </a:solidFill>
        </p:spPr>
        <p:txBody>
          <a:bodyPr wrap="square" lIns="0" tIns="0" rIns="0" bIns="0" rtlCol="0"/>
          <a:lstStyle/>
          <a:p/>
        </p:txBody>
      </p:sp>
      <p:sp>
        <p:nvSpPr>
          <p:cNvPr id="36" name="object 36"/>
          <p:cNvSpPr/>
          <p:nvPr/>
        </p:nvSpPr>
        <p:spPr>
          <a:xfrm>
            <a:off x="5434584" y="4799076"/>
            <a:ext cx="82550" cy="82550"/>
          </a:xfrm>
          <a:custGeom>
            <a:rect l="l" t="t" r="r" b="b"/>
            <a:pathLst>
              <a:path w="82550" h="82550">
                <a:moveTo>
                  <a:pt x="0" y="82296"/>
                </a:moveTo>
                <a:lnTo>
                  <a:pt x="82296" y="82296"/>
                </a:lnTo>
                <a:lnTo>
                  <a:pt x="82296" y="0"/>
                </a:lnTo>
                <a:lnTo>
                  <a:pt x="0" y="0"/>
                </a:lnTo>
                <a:lnTo>
                  <a:pt x="0" y="82296"/>
                </a:lnTo>
                <a:close/>
              </a:path>
            </a:pathLst>
          </a:custGeom>
          <a:solidFill>
            <a:srgbClr val="F1F1F1"/>
          </a:solidFill>
        </p:spPr>
        <p:txBody>
          <a:bodyPr wrap="square" lIns="0" tIns="0" rIns="0" bIns="0" rtlCol="0"/>
          <a:lstStyle/>
          <a:p/>
        </p:txBody>
      </p:sp>
      <p:sp>
        <p:nvSpPr>
          <p:cNvPr id="37" name="object 37"/>
          <p:cNvSpPr/>
          <p:nvPr/>
        </p:nvSpPr>
        <p:spPr>
          <a:xfrm>
            <a:off x="6452615" y="4799076"/>
            <a:ext cx="83820" cy="82550"/>
          </a:xfrm>
          <a:custGeom>
            <a:rect l="l" t="t" r="r" b="b"/>
            <a:pathLst>
              <a:path w="83820" h="82550">
                <a:moveTo>
                  <a:pt x="0" y="82296"/>
                </a:moveTo>
                <a:lnTo>
                  <a:pt x="83819" y="82296"/>
                </a:lnTo>
                <a:lnTo>
                  <a:pt x="83819" y="0"/>
                </a:lnTo>
                <a:lnTo>
                  <a:pt x="0" y="0"/>
                </a:lnTo>
                <a:lnTo>
                  <a:pt x="0" y="82296"/>
                </a:lnTo>
                <a:close/>
              </a:path>
            </a:pathLst>
          </a:custGeom>
          <a:solidFill>
            <a:srgbClr val="B8B8B8"/>
          </a:solidFill>
        </p:spPr>
        <p:txBody>
          <a:bodyPr wrap="square" lIns="0" tIns="0" rIns="0" bIns="0" rtlCol="0"/>
          <a:lstStyle/>
          <a:p/>
        </p:txBody>
      </p:sp>
      <p:sp>
        <p:nvSpPr>
          <p:cNvPr id="38" name="object 38"/>
          <p:cNvSpPr txBox="1"/>
          <p:nvPr/>
        </p:nvSpPr>
        <p:spPr>
          <a:xfrm>
            <a:off x="4383785" y="4275201"/>
            <a:ext cx="3185160" cy="676910"/>
          </a:xfrm>
          <a:prstGeom prst="rect">
            <a:avLst/>
          </a:prstGeom>
        </p:spPr>
        <p:txBody>
          <a:bodyPr vert="horz" wrap="square" lIns="0" tIns="12065" rIns="0" bIns="0" rtlCol="0">
            <a:spAutoFit/>
          </a:bodyPr>
          <a:lstStyle/>
          <a:p>
            <a:pPr marL="347345">
              <a:lnSpc>
                <a:spcPct val="100000"/>
              </a:lnSpc>
              <a:spcBef>
                <a:spcPts val="95"/>
              </a:spcBef>
            </a:pPr>
            <a:r>
              <a:rPr sz="1600" b="1" spc="-5">
                <a:solidFill>
                  <a:srgbClr val="7E7E7E"/>
                </a:solidFill>
                <a:latin typeface="微软雅黑"/>
                <a:cs typeface="微软雅黑"/>
              </a:rPr>
              <a:t>广告主对降本增效的态度（%）</a:t>
            </a:r>
            <a:endParaRPr sz="1600">
              <a:latin typeface="微软雅黑"/>
              <a:cs typeface="微软雅黑"/>
            </a:endParaRPr>
          </a:p>
          <a:p>
            <a:pPr>
              <a:lnSpc>
                <a:spcPct val="100000"/>
              </a:lnSpc>
              <a:spcBef>
                <a:spcPts val="45"/>
              </a:spcBef>
            </a:pPr>
            <a:endParaRPr sz="1000">
              <a:latin typeface="微软雅黑"/>
              <a:cs typeface="微软雅黑"/>
            </a:endParaRPr>
          </a:p>
          <a:p>
            <a:pPr marL="12700">
              <a:lnSpc>
                <a:spcPct val="100000"/>
              </a:lnSpc>
              <a:spcBef>
                <a:spcPts val="5"/>
              </a:spcBef>
              <a:tabLst>
                <a:tab pos="1170305"/>
                <a:tab pos="2188845"/>
              </a:tabLst>
            </a:pPr>
            <a:r>
              <a:rPr sz="1100">
                <a:solidFill>
                  <a:srgbClr val="7E7E7E"/>
                </a:solidFill>
                <a:latin typeface="微软雅黑"/>
                <a:cs typeface="微软雅黑"/>
              </a:rPr>
              <a:t>比较同意	说不清	不太同意</a:t>
            </a:r>
            <a:endParaRPr sz="1100">
              <a:latin typeface="微软雅黑"/>
              <a:cs typeface="微软雅黑"/>
            </a:endParaRPr>
          </a:p>
        </p:txBody>
      </p:sp>
      <p:sp>
        <p:nvSpPr>
          <p:cNvPr id="39" name="object 39"/>
          <p:cNvSpPr/>
          <p:nvPr/>
        </p:nvSpPr>
        <p:spPr>
          <a:xfrm>
            <a:off x="7610856" y="4799076"/>
            <a:ext cx="82550" cy="82550"/>
          </a:xfrm>
          <a:custGeom>
            <a:rect l="l" t="t" r="r" b="b"/>
            <a:pathLst>
              <a:path w="82550" h="82550">
                <a:moveTo>
                  <a:pt x="0" y="82296"/>
                </a:moveTo>
                <a:lnTo>
                  <a:pt x="82296" y="82296"/>
                </a:lnTo>
                <a:lnTo>
                  <a:pt x="82296" y="0"/>
                </a:lnTo>
                <a:lnTo>
                  <a:pt x="0" y="0"/>
                </a:lnTo>
                <a:lnTo>
                  <a:pt x="0" y="82296"/>
                </a:lnTo>
                <a:close/>
              </a:path>
            </a:pathLst>
          </a:custGeom>
          <a:solidFill>
            <a:srgbClr val="8D8D8D"/>
          </a:solidFill>
        </p:spPr>
        <p:txBody>
          <a:bodyPr wrap="square" lIns="0" tIns="0" rIns="0" bIns="0" rtlCol="0"/>
          <a:lstStyle/>
          <a:p/>
        </p:txBody>
      </p:sp>
      <p:sp>
        <p:nvSpPr>
          <p:cNvPr id="40" name="object 40"/>
          <p:cNvSpPr txBox="1"/>
          <p:nvPr/>
        </p:nvSpPr>
        <p:spPr>
          <a:xfrm>
            <a:off x="7718806" y="4758309"/>
            <a:ext cx="726440" cy="193675"/>
          </a:xfrm>
          <a:prstGeom prst="rect">
            <a:avLst/>
          </a:prstGeom>
        </p:spPr>
        <p:txBody>
          <a:bodyPr vert="horz" wrap="square" lIns="0" tIns="12700" rIns="0" bIns="0" rtlCol="0">
            <a:spAutoFit/>
          </a:bodyPr>
          <a:lstStyle/>
          <a:p>
            <a:pPr marL="12700">
              <a:lnSpc>
                <a:spcPct val="100000"/>
              </a:lnSpc>
              <a:spcBef>
                <a:spcPts val="100"/>
              </a:spcBef>
            </a:pPr>
            <a:r>
              <a:rPr sz="1100">
                <a:solidFill>
                  <a:srgbClr val="7E7E7E"/>
                </a:solidFill>
                <a:latin typeface="微软雅黑"/>
                <a:cs typeface="微软雅黑"/>
              </a:rPr>
              <a:t>非常不同意</a:t>
            </a:r>
            <a:endParaRPr sz="1100">
              <a:latin typeface="微软雅黑"/>
              <a:cs typeface="微软雅黑"/>
            </a:endParaRPr>
          </a:p>
        </p:txBody>
      </p:sp>
      <p:sp>
        <p:nvSpPr>
          <p:cNvPr id="41" name="object 41"/>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9</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42" name="object 42"/>
          <p:cNvSpPr txBox="1"/>
          <p:nvPr/>
        </p:nvSpPr>
        <p:spPr>
          <a:xfrm>
            <a:off x="6733158" y="6400257"/>
            <a:ext cx="3982720"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CTR&amp;</a:t>
            </a:r>
            <a:r>
              <a:rPr sz="1000" spc="-5">
                <a:solidFill>
                  <a:srgbClr val="585858"/>
                </a:solidFill>
                <a:latin typeface="微软雅黑"/>
                <a:cs typeface="微软雅黑"/>
              </a:rPr>
              <a:t>中国传媒大学《</a:t>
            </a:r>
            <a:r>
              <a:rPr sz="1000" spc="-15">
                <a:solidFill>
                  <a:srgbClr val="585858"/>
                </a:solidFill>
                <a:latin typeface="微软雅黑"/>
                <a:cs typeface="微软雅黑"/>
              </a:rPr>
              <a:t> </a:t>
            </a:r>
            <a:r>
              <a:rPr sz="1000" spc="-10">
                <a:solidFill>
                  <a:srgbClr val="585858"/>
                </a:solidFill>
                <a:latin typeface="Arial"/>
                <a:cs typeface="Arial"/>
              </a:rPr>
              <a:t>2023</a:t>
            </a:r>
            <a:r>
              <a:rPr sz="1000" spc="-5">
                <a:solidFill>
                  <a:srgbClr val="585858"/>
                </a:solidFill>
                <a:latin typeface="微软雅黑"/>
                <a:cs typeface="微软雅黑"/>
              </a:rPr>
              <a:t>中国广告主营销趋势调查报告》</a:t>
            </a:r>
            <a:endParaRPr sz="10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5001260" cy="452120"/>
          </a:xfrm>
          <a:prstGeom prst="rect">
            <a:avLst/>
          </a:prstGeom>
        </p:spPr>
        <p:txBody>
          <a:bodyPr vert="horz" wrap="square" lIns="0" tIns="12065" rIns="0" bIns="0" rtlCol="0">
            <a:spAutoFit/>
          </a:bodyPr>
          <a:lstStyle/>
          <a:p>
            <a:pPr marL="12700">
              <a:lnSpc>
                <a:spcPct val="100000"/>
              </a:lnSpc>
              <a:spcBef>
                <a:spcPts val="95"/>
              </a:spcBef>
            </a:pPr>
            <a:r>
              <a:rPr spc="-5"/>
              <a:t>中国数字媒体营销市场概况小结</a:t>
            </a:r>
          </a:p>
        </p:txBody>
      </p:sp>
      <p:sp>
        <p:nvSpPr>
          <p:cNvPr id="3" name="object 3"/>
          <p:cNvSpPr/>
          <p:nvPr/>
        </p:nvSpPr>
        <p:spPr>
          <a:xfrm>
            <a:off x="3541776" y="3468623"/>
            <a:ext cx="2522855" cy="76200"/>
          </a:xfrm>
          <a:custGeom>
            <a:rect l="l" t="t" r="r" b="b"/>
            <a:pathLst>
              <a:path w="2522854" h="76200">
                <a:moveTo>
                  <a:pt x="50800" y="31750"/>
                </a:moveTo>
                <a:lnTo>
                  <a:pt x="0" y="31750"/>
                </a:lnTo>
                <a:lnTo>
                  <a:pt x="0" y="44450"/>
                </a:lnTo>
                <a:lnTo>
                  <a:pt x="50800" y="44450"/>
                </a:lnTo>
                <a:lnTo>
                  <a:pt x="50800" y="31750"/>
                </a:lnTo>
                <a:close/>
              </a:path>
              <a:path w="2522854" h="76200">
                <a:moveTo>
                  <a:pt x="139700" y="31750"/>
                </a:moveTo>
                <a:lnTo>
                  <a:pt x="88900" y="31750"/>
                </a:lnTo>
                <a:lnTo>
                  <a:pt x="88900" y="44450"/>
                </a:lnTo>
                <a:lnTo>
                  <a:pt x="139700" y="44450"/>
                </a:lnTo>
                <a:lnTo>
                  <a:pt x="139700" y="31750"/>
                </a:lnTo>
                <a:close/>
              </a:path>
              <a:path w="2522854" h="76200">
                <a:moveTo>
                  <a:pt x="228600" y="31750"/>
                </a:moveTo>
                <a:lnTo>
                  <a:pt x="177800" y="31750"/>
                </a:lnTo>
                <a:lnTo>
                  <a:pt x="177800" y="44450"/>
                </a:lnTo>
                <a:lnTo>
                  <a:pt x="228600" y="44450"/>
                </a:lnTo>
                <a:lnTo>
                  <a:pt x="228600" y="31750"/>
                </a:lnTo>
                <a:close/>
              </a:path>
              <a:path w="2522854" h="76200">
                <a:moveTo>
                  <a:pt x="317500" y="31750"/>
                </a:moveTo>
                <a:lnTo>
                  <a:pt x="266700" y="31750"/>
                </a:lnTo>
                <a:lnTo>
                  <a:pt x="266700" y="44450"/>
                </a:lnTo>
                <a:lnTo>
                  <a:pt x="317500" y="44450"/>
                </a:lnTo>
                <a:lnTo>
                  <a:pt x="317500" y="31750"/>
                </a:lnTo>
                <a:close/>
              </a:path>
              <a:path w="2522854" h="76200">
                <a:moveTo>
                  <a:pt x="406400" y="31750"/>
                </a:moveTo>
                <a:lnTo>
                  <a:pt x="355600" y="31750"/>
                </a:lnTo>
                <a:lnTo>
                  <a:pt x="355600" y="44450"/>
                </a:lnTo>
                <a:lnTo>
                  <a:pt x="406400" y="44450"/>
                </a:lnTo>
                <a:lnTo>
                  <a:pt x="406400" y="31750"/>
                </a:lnTo>
                <a:close/>
              </a:path>
              <a:path w="2522854" h="76200">
                <a:moveTo>
                  <a:pt x="495300" y="31750"/>
                </a:moveTo>
                <a:lnTo>
                  <a:pt x="444500" y="31750"/>
                </a:lnTo>
                <a:lnTo>
                  <a:pt x="444500" y="44450"/>
                </a:lnTo>
                <a:lnTo>
                  <a:pt x="495300" y="44450"/>
                </a:lnTo>
                <a:lnTo>
                  <a:pt x="495300" y="31750"/>
                </a:lnTo>
                <a:close/>
              </a:path>
              <a:path w="2522854" h="76200">
                <a:moveTo>
                  <a:pt x="584200" y="31750"/>
                </a:moveTo>
                <a:lnTo>
                  <a:pt x="533400" y="31750"/>
                </a:lnTo>
                <a:lnTo>
                  <a:pt x="533400" y="44450"/>
                </a:lnTo>
                <a:lnTo>
                  <a:pt x="584200" y="44450"/>
                </a:lnTo>
                <a:lnTo>
                  <a:pt x="584200" y="31750"/>
                </a:lnTo>
                <a:close/>
              </a:path>
              <a:path w="2522854" h="76200">
                <a:moveTo>
                  <a:pt x="673100" y="31750"/>
                </a:moveTo>
                <a:lnTo>
                  <a:pt x="622300" y="31750"/>
                </a:lnTo>
                <a:lnTo>
                  <a:pt x="622300" y="44450"/>
                </a:lnTo>
                <a:lnTo>
                  <a:pt x="673100" y="44450"/>
                </a:lnTo>
                <a:lnTo>
                  <a:pt x="673100" y="31750"/>
                </a:lnTo>
                <a:close/>
              </a:path>
              <a:path w="2522854" h="76200">
                <a:moveTo>
                  <a:pt x="762000" y="31750"/>
                </a:moveTo>
                <a:lnTo>
                  <a:pt x="711200" y="31750"/>
                </a:lnTo>
                <a:lnTo>
                  <a:pt x="711200" y="44450"/>
                </a:lnTo>
                <a:lnTo>
                  <a:pt x="762000" y="44450"/>
                </a:lnTo>
                <a:lnTo>
                  <a:pt x="762000" y="31750"/>
                </a:lnTo>
                <a:close/>
              </a:path>
              <a:path w="2522854" h="76200">
                <a:moveTo>
                  <a:pt x="850900" y="31750"/>
                </a:moveTo>
                <a:lnTo>
                  <a:pt x="800100" y="31750"/>
                </a:lnTo>
                <a:lnTo>
                  <a:pt x="800100" y="44450"/>
                </a:lnTo>
                <a:lnTo>
                  <a:pt x="850900" y="44450"/>
                </a:lnTo>
                <a:lnTo>
                  <a:pt x="850900" y="31750"/>
                </a:lnTo>
                <a:close/>
              </a:path>
              <a:path w="2522854" h="76200">
                <a:moveTo>
                  <a:pt x="939800" y="31750"/>
                </a:moveTo>
                <a:lnTo>
                  <a:pt x="889000" y="31750"/>
                </a:lnTo>
                <a:lnTo>
                  <a:pt x="889000" y="44450"/>
                </a:lnTo>
                <a:lnTo>
                  <a:pt x="939800" y="44450"/>
                </a:lnTo>
                <a:lnTo>
                  <a:pt x="939800" y="31750"/>
                </a:lnTo>
                <a:close/>
              </a:path>
              <a:path w="2522854" h="76200">
                <a:moveTo>
                  <a:pt x="1028700" y="31750"/>
                </a:moveTo>
                <a:lnTo>
                  <a:pt x="977900" y="31750"/>
                </a:lnTo>
                <a:lnTo>
                  <a:pt x="977900" y="44450"/>
                </a:lnTo>
                <a:lnTo>
                  <a:pt x="1028700" y="44450"/>
                </a:lnTo>
                <a:lnTo>
                  <a:pt x="1028700" y="31750"/>
                </a:lnTo>
                <a:close/>
              </a:path>
              <a:path w="2522854" h="76200">
                <a:moveTo>
                  <a:pt x="1117600" y="31750"/>
                </a:moveTo>
                <a:lnTo>
                  <a:pt x="1066800" y="31750"/>
                </a:lnTo>
                <a:lnTo>
                  <a:pt x="1066800" y="44450"/>
                </a:lnTo>
                <a:lnTo>
                  <a:pt x="1117600" y="44450"/>
                </a:lnTo>
                <a:lnTo>
                  <a:pt x="1117600" y="31750"/>
                </a:lnTo>
                <a:close/>
              </a:path>
              <a:path w="2522854" h="76200">
                <a:moveTo>
                  <a:pt x="1206500" y="31750"/>
                </a:moveTo>
                <a:lnTo>
                  <a:pt x="1155700" y="31750"/>
                </a:lnTo>
                <a:lnTo>
                  <a:pt x="1155700" y="44450"/>
                </a:lnTo>
                <a:lnTo>
                  <a:pt x="1206500" y="44450"/>
                </a:lnTo>
                <a:lnTo>
                  <a:pt x="1206500" y="31750"/>
                </a:lnTo>
                <a:close/>
              </a:path>
              <a:path w="2522854" h="76200">
                <a:moveTo>
                  <a:pt x="1295400" y="31750"/>
                </a:moveTo>
                <a:lnTo>
                  <a:pt x="1244600" y="31750"/>
                </a:lnTo>
                <a:lnTo>
                  <a:pt x="1244600" y="44450"/>
                </a:lnTo>
                <a:lnTo>
                  <a:pt x="1295400" y="44450"/>
                </a:lnTo>
                <a:lnTo>
                  <a:pt x="1295400" y="31750"/>
                </a:lnTo>
                <a:close/>
              </a:path>
              <a:path w="2522854" h="76200">
                <a:moveTo>
                  <a:pt x="1384300" y="31750"/>
                </a:moveTo>
                <a:lnTo>
                  <a:pt x="1333500" y="31750"/>
                </a:lnTo>
                <a:lnTo>
                  <a:pt x="1333500" y="44450"/>
                </a:lnTo>
                <a:lnTo>
                  <a:pt x="1384300" y="44450"/>
                </a:lnTo>
                <a:lnTo>
                  <a:pt x="1384300" y="31750"/>
                </a:lnTo>
                <a:close/>
              </a:path>
              <a:path w="2522854" h="76200">
                <a:moveTo>
                  <a:pt x="1473200" y="31750"/>
                </a:moveTo>
                <a:lnTo>
                  <a:pt x="1422400" y="31750"/>
                </a:lnTo>
                <a:lnTo>
                  <a:pt x="1422400" y="44450"/>
                </a:lnTo>
                <a:lnTo>
                  <a:pt x="1473200" y="44450"/>
                </a:lnTo>
                <a:lnTo>
                  <a:pt x="1473200" y="31750"/>
                </a:lnTo>
                <a:close/>
              </a:path>
              <a:path w="2522854" h="76200">
                <a:moveTo>
                  <a:pt x="1562100" y="31750"/>
                </a:moveTo>
                <a:lnTo>
                  <a:pt x="1511300" y="31750"/>
                </a:lnTo>
                <a:lnTo>
                  <a:pt x="1511300" y="44450"/>
                </a:lnTo>
                <a:lnTo>
                  <a:pt x="1562100" y="44450"/>
                </a:lnTo>
                <a:lnTo>
                  <a:pt x="1562100" y="31750"/>
                </a:lnTo>
                <a:close/>
              </a:path>
              <a:path w="2522854" h="76200">
                <a:moveTo>
                  <a:pt x="1651000" y="31750"/>
                </a:moveTo>
                <a:lnTo>
                  <a:pt x="1600200" y="31750"/>
                </a:lnTo>
                <a:lnTo>
                  <a:pt x="1600200" y="44450"/>
                </a:lnTo>
                <a:lnTo>
                  <a:pt x="1651000" y="44450"/>
                </a:lnTo>
                <a:lnTo>
                  <a:pt x="1651000" y="31750"/>
                </a:lnTo>
                <a:close/>
              </a:path>
              <a:path w="2522854" h="76200">
                <a:moveTo>
                  <a:pt x="1739900" y="31750"/>
                </a:moveTo>
                <a:lnTo>
                  <a:pt x="1689100" y="31750"/>
                </a:lnTo>
                <a:lnTo>
                  <a:pt x="1689100" y="44450"/>
                </a:lnTo>
                <a:lnTo>
                  <a:pt x="1739900" y="44450"/>
                </a:lnTo>
                <a:lnTo>
                  <a:pt x="1739900" y="31750"/>
                </a:lnTo>
                <a:close/>
              </a:path>
              <a:path w="2522854" h="76200">
                <a:moveTo>
                  <a:pt x="1828800" y="31750"/>
                </a:moveTo>
                <a:lnTo>
                  <a:pt x="1778000" y="31750"/>
                </a:lnTo>
                <a:lnTo>
                  <a:pt x="1778000" y="44450"/>
                </a:lnTo>
                <a:lnTo>
                  <a:pt x="1828800" y="44450"/>
                </a:lnTo>
                <a:lnTo>
                  <a:pt x="1828800" y="31750"/>
                </a:lnTo>
                <a:close/>
              </a:path>
              <a:path w="2522854" h="76200">
                <a:moveTo>
                  <a:pt x="1917700" y="31750"/>
                </a:moveTo>
                <a:lnTo>
                  <a:pt x="1866900" y="31750"/>
                </a:lnTo>
                <a:lnTo>
                  <a:pt x="1866900" y="44450"/>
                </a:lnTo>
                <a:lnTo>
                  <a:pt x="1917700" y="44450"/>
                </a:lnTo>
                <a:lnTo>
                  <a:pt x="1917700" y="31750"/>
                </a:lnTo>
                <a:close/>
              </a:path>
              <a:path w="2522854" h="76200">
                <a:moveTo>
                  <a:pt x="2006600" y="31750"/>
                </a:moveTo>
                <a:lnTo>
                  <a:pt x="1955800" y="31750"/>
                </a:lnTo>
                <a:lnTo>
                  <a:pt x="1955800" y="44450"/>
                </a:lnTo>
                <a:lnTo>
                  <a:pt x="2006600" y="44450"/>
                </a:lnTo>
                <a:lnTo>
                  <a:pt x="2006600" y="31750"/>
                </a:lnTo>
                <a:close/>
              </a:path>
              <a:path w="2522854" h="76200">
                <a:moveTo>
                  <a:pt x="2095500" y="31750"/>
                </a:moveTo>
                <a:lnTo>
                  <a:pt x="2044700" y="31750"/>
                </a:lnTo>
                <a:lnTo>
                  <a:pt x="2044700" y="44450"/>
                </a:lnTo>
                <a:lnTo>
                  <a:pt x="2095500" y="44450"/>
                </a:lnTo>
                <a:lnTo>
                  <a:pt x="2095500" y="31750"/>
                </a:lnTo>
                <a:close/>
              </a:path>
              <a:path w="2522854" h="76200">
                <a:moveTo>
                  <a:pt x="2184400" y="31750"/>
                </a:moveTo>
                <a:lnTo>
                  <a:pt x="2133600" y="31750"/>
                </a:lnTo>
                <a:lnTo>
                  <a:pt x="2133600" y="44450"/>
                </a:lnTo>
                <a:lnTo>
                  <a:pt x="2184400" y="44450"/>
                </a:lnTo>
                <a:lnTo>
                  <a:pt x="2184400" y="31750"/>
                </a:lnTo>
                <a:close/>
              </a:path>
              <a:path w="2522854" h="76200">
                <a:moveTo>
                  <a:pt x="2273300" y="31750"/>
                </a:moveTo>
                <a:lnTo>
                  <a:pt x="2222500" y="31750"/>
                </a:lnTo>
                <a:lnTo>
                  <a:pt x="2222500" y="44450"/>
                </a:lnTo>
                <a:lnTo>
                  <a:pt x="2273300" y="44450"/>
                </a:lnTo>
                <a:lnTo>
                  <a:pt x="2273300" y="31750"/>
                </a:lnTo>
                <a:close/>
              </a:path>
              <a:path w="2522854" h="76200">
                <a:moveTo>
                  <a:pt x="2362200" y="31750"/>
                </a:moveTo>
                <a:lnTo>
                  <a:pt x="2311400" y="31750"/>
                </a:lnTo>
                <a:lnTo>
                  <a:pt x="2311400" y="44450"/>
                </a:lnTo>
                <a:lnTo>
                  <a:pt x="2362200" y="44450"/>
                </a:lnTo>
                <a:lnTo>
                  <a:pt x="2362200" y="31750"/>
                </a:lnTo>
                <a:close/>
              </a:path>
              <a:path w="2522854" h="76200">
                <a:moveTo>
                  <a:pt x="2446147" y="0"/>
                </a:moveTo>
                <a:lnTo>
                  <a:pt x="2446147" y="76200"/>
                </a:lnTo>
                <a:lnTo>
                  <a:pt x="2509647" y="44450"/>
                </a:lnTo>
                <a:lnTo>
                  <a:pt x="2451100" y="44450"/>
                </a:lnTo>
                <a:lnTo>
                  <a:pt x="2451100" y="31750"/>
                </a:lnTo>
                <a:lnTo>
                  <a:pt x="2509647" y="31750"/>
                </a:lnTo>
                <a:lnTo>
                  <a:pt x="2446147" y="0"/>
                </a:lnTo>
                <a:close/>
              </a:path>
              <a:path w="2522854" h="76200">
                <a:moveTo>
                  <a:pt x="2446147" y="31750"/>
                </a:moveTo>
                <a:lnTo>
                  <a:pt x="2400300" y="31750"/>
                </a:lnTo>
                <a:lnTo>
                  <a:pt x="2400300" y="44450"/>
                </a:lnTo>
                <a:lnTo>
                  <a:pt x="2446147" y="44450"/>
                </a:lnTo>
                <a:lnTo>
                  <a:pt x="2446147" y="31750"/>
                </a:lnTo>
                <a:close/>
              </a:path>
              <a:path w="2522854" h="76200">
                <a:moveTo>
                  <a:pt x="2509647" y="31750"/>
                </a:moveTo>
                <a:lnTo>
                  <a:pt x="2451100" y="31750"/>
                </a:lnTo>
                <a:lnTo>
                  <a:pt x="2451100" y="44450"/>
                </a:lnTo>
                <a:lnTo>
                  <a:pt x="2509647" y="44450"/>
                </a:lnTo>
                <a:lnTo>
                  <a:pt x="2522347" y="38100"/>
                </a:lnTo>
                <a:lnTo>
                  <a:pt x="2509647" y="31750"/>
                </a:lnTo>
                <a:close/>
              </a:path>
            </a:pathLst>
          </a:custGeom>
          <a:solidFill>
            <a:srgbClr val="707070">
              <a:alpha val="50195"/>
            </a:srgbClr>
          </a:solidFill>
        </p:spPr>
        <p:txBody>
          <a:bodyPr wrap="square" lIns="0" tIns="0" rIns="0" bIns="0" rtlCol="0"/>
          <a:lstStyle/>
          <a:p/>
        </p:txBody>
      </p:sp>
      <p:sp>
        <p:nvSpPr>
          <p:cNvPr id="4" name="object 4"/>
          <p:cNvSpPr/>
          <p:nvPr/>
        </p:nvSpPr>
        <p:spPr>
          <a:xfrm>
            <a:off x="3384803" y="3421379"/>
            <a:ext cx="170687" cy="170687"/>
          </a:xfrm>
          <a:prstGeom prst="rect">
            <a:avLst/>
          </a:prstGeom>
          <a:blipFill>
            <a:blip r:embed="rId2"/>
            <a:stretch>
              <a:fillRect/>
            </a:stretch>
          </a:blipFill>
        </p:spPr>
        <p:txBody>
          <a:bodyPr wrap="square" lIns="0" tIns="0" rIns="0" bIns="0" rtlCol="0"/>
          <a:lstStyle/>
          <a:p/>
        </p:txBody>
      </p:sp>
      <p:sp>
        <p:nvSpPr>
          <p:cNvPr id="5" name="object 5"/>
          <p:cNvSpPr/>
          <p:nvPr/>
        </p:nvSpPr>
        <p:spPr>
          <a:xfrm>
            <a:off x="6051803" y="3421379"/>
            <a:ext cx="170687" cy="170687"/>
          </a:xfrm>
          <a:prstGeom prst="rect">
            <a:avLst/>
          </a:prstGeom>
          <a:blipFill>
            <a:blip r:embed="rId3"/>
            <a:stretch>
              <a:fillRect/>
            </a:stretch>
          </a:blipFill>
        </p:spPr>
        <p:txBody>
          <a:bodyPr wrap="square" lIns="0" tIns="0" rIns="0" bIns="0" rtlCol="0"/>
          <a:lstStyle/>
          <a:p/>
        </p:txBody>
      </p:sp>
      <p:sp>
        <p:nvSpPr>
          <p:cNvPr id="6" name="object 6"/>
          <p:cNvSpPr/>
          <p:nvPr/>
        </p:nvSpPr>
        <p:spPr>
          <a:xfrm>
            <a:off x="8537447" y="3421379"/>
            <a:ext cx="170687" cy="170687"/>
          </a:xfrm>
          <a:prstGeom prst="rect">
            <a:avLst/>
          </a:prstGeom>
          <a:blipFill>
            <a:blip r:embed="rId4"/>
            <a:stretch>
              <a:fillRect/>
            </a:stretch>
          </a:blipFill>
        </p:spPr>
        <p:txBody>
          <a:bodyPr wrap="square" lIns="0" tIns="0" rIns="0" bIns="0" rtlCol="0"/>
          <a:lstStyle/>
          <a:p/>
        </p:txBody>
      </p:sp>
      <p:sp>
        <p:nvSpPr>
          <p:cNvPr id="7" name="object 7"/>
          <p:cNvSpPr/>
          <p:nvPr/>
        </p:nvSpPr>
        <p:spPr>
          <a:xfrm flipH="1">
            <a:off x="4677155" y="4651247"/>
            <a:ext cx="0" cy="1360170"/>
          </a:xfrm>
          <a:custGeom>
            <a:rect l="l" t="t" r="r" b="b"/>
            <a:pathLst>
              <a:path h="1360170">
                <a:moveTo>
                  <a:pt x="0" y="0"/>
                </a:moveTo>
                <a:lnTo>
                  <a:pt x="0" y="1359636"/>
                </a:lnTo>
              </a:path>
            </a:pathLst>
          </a:custGeom>
          <a:ln w="12192">
            <a:solidFill>
              <a:srgbClr val="707070"/>
            </a:solidFill>
          </a:ln>
        </p:spPr>
        <p:txBody>
          <a:bodyPr wrap="square" lIns="0" tIns="0" rIns="0" bIns="0" rtlCol="0"/>
          <a:lstStyle/>
          <a:p/>
        </p:txBody>
      </p:sp>
      <p:sp>
        <p:nvSpPr>
          <p:cNvPr id="8" name="object 8"/>
          <p:cNvSpPr/>
          <p:nvPr/>
        </p:nvSpPr>
        <p:spPr>
          <a:xfrm flipH="1">
            <a:off x="7488935" y="4651247"/>
            <a:ext cx="0" cy="1360170"/>
          </a:xfrm>
          <a:custGeom>
            <a:rect l="l" t="t" r="r" b="b"/>
            <a:pathLst>
              <a:path h="1360170">
                <a:moveTo>
                  <a:pt x="0" y="0"/>
                </a:moveTo>
                <a:lnTo>
                  <a:pt x="0" y="1359636"/>
                </a:lnTo>
              </a:path>
            </a:pathLst>
          </a:custGeom>
          <a:ln w="12192">
            <a:solidFill>
              <a:srgbClr val="707070"/>
            </a:solidFill>
          </a:ln>
        </p:spPr>
        <p:txBody>
          <a:bodyPr wrap="square" lIns="0" tIns="0" rIns="0" bIns="0" rtlCol="0"/>
          <a:lstStyle/>
          <a:p/>
        </p:txBody>
      </p:sp>
      <p:sp>
        <p:nvSpPr>
          <p:cNvPr id="9" name="object 9"/>
          <p:cNvSpPr txBox="1"/>
          <p:nvPr/>
        </p:nvSpPr>
        <p:spPr>
          <a:xfrm>
            <a:off x="3306317" y="3110230"/>
            <a:ext cx="382270" cy="239395"/>
          </a:xfrm>
          <a:prstGeom prst="rect">
            <a:avLst/>
          </a:prstGeom>
        </p:spPr>
        <p:txBody>
          <a:bodyPr vert="horz" wrap="square" lIns="0" tIns="13335" rIns="0" bIns="0" rtlCol="0">
            <a:spAutoFit/>
          </a:bodyPr>
          <a:lstStyle/>
          <a:p>
            <a:pPr marL="12700">
              <a:lnSpc>
                <a:spcPct val="100000"/>
              </a:lnSpc>
              <a:spcBef>
                <a:spcPts val="105"/>
              </a:spcBef>
            </a:pPr>
            <a:r>
              <a:rPr sz="1400" b="1">
                <a:latin typeface="微软雅黑"/>
                <a:cs typeface="微软雅黑"/>
              </a:rPr>
              <a:t>复苏</a:t>
            </a:r>
            <a:endParaRPr sz="1400">
              <a:latin typeface="微软雅黑"/>
              <a:cs typeface="微软雅黑"/>
            </a:endParaRPr>
          </a:p>
        </p:txBody>
      </p:sp>
      <p:sp>
        <p:nvSpPr>
          <p:cNvPr id="10" name="object 10"/>
          <p:cNvSpPr/>
          <p:nvPr/>
        </p:nvSpPr>
        <p:spPr>
          <a:xfrm>
            <a:off x="3096773" y="2318257"/>
            <a:ext cx="802005" cy="648970"/>
          </a:xfrm>
          <a:custGeom>
            <a:rect l="l" t="t" r="r" b="b"/>
            <a:pathLst>
              <a:path w="802004" h="648969">
                <a:moveTo>
                  <a:pt x="347593" y="309880"/>
                </a:moveTo>
                <a:lnTo>
                  <a:pt x="336290" y="309880"/>
                </a:lnTo>
                <a:lnTo>
                  <a:pt x="331210" y="311150"/>
                </a:lnTo>
                <a:lnTo>
                  <a:pt x="326892" y="313690"/>
                </a:lnTo>
                <a:lnTo>
                  <a:pt x="316843" y="320040"/>
                </a:lnTo>
                <a:lnTo>
                  <a:pt x="308621" y="325120"/>
                </a:lnTo>
                <a:lnTo>
                  <a:pt x="282819" y="360680"/>
                </a:lnTo>
                <a:lnTo>
                  <a:pt x="282729" y="363220"/>
                </a:lnTo>
                <a:lnTo>
                  <a:pt x="283077" y="369570"/>
                </a:lnTo>
                <a:lnTo>
                  <a:pt x="272184" y="370840"/>
                </a:lnTo>
                <a:lnTo>
                  <a:pt x="232124" y="393700"/>
                </a:lnTo>
                <a:lnTo>
                  <a:pt x="175000" y="561340"/>
                </a:lnTo>
                <a:lnTo>
                  <a:pt x="172146" y="576580"/>
                </a:lnTo>
                <a:lnTo>
                  <a:pt x="173031" y="591820"/>
                </a:lnTo>
                <a:lnTo>
                  <a:pt x="193603" y="631190"/>
                </a:lnTo>
                <a:lnTo>
                  <a:pt x="229991" y="648970"/>
                </a:lnTo>
                <a:lnTo>
                  <a:pt x="380994" y="648970"/>
                </a:lnTo>
                <a:lnTo>
                  <a:pt x="365373" y="548640"/>
                </a:lnTo>
                <a:lnTo>
                  <a:pt x="364662" y="539750"/>
                </a:lnTo>
                <a:lnTo>
                  <a:pt x="365023" y="530860"/>
                </a:lnTo>
                <a:lnTo>
                  <a:pt x="366480" y="521970"/>
                </a:lnTo>
                <a:lnTo>
                  <a:pt x="369056" y="514350"/>
                </a:lnTo>
                <a:lnTo>
                  <a:pt x="383026" y="477520"/>
                </a:lnTo>
                <a:lnTo>
                  <a:pt x="365246" y="458470"/>
                </a:lnTo>
                <a:lnTo>
                  <a:pt x="375569" y="448310"/>
                </a:lnTo>
                <a:lnTo>
                  <a:pt x="318764" y="448310"/>
                </a:lnTo>
                <a:lnTo>
                  <a:pt x="316859" y="447040"/>
                </a:lnTo>
                <a:lnTo>
                  <a:pt x="315716" y="445770"/>
                </a:lnTo>
                <a:lnTo>
                  <a:pt x="315462" y="444500"/>
                </a:lnTo>
                <a:lnTo>
                  <a:pt x="304413" y="369570"/>
                </a:lnTo>
                <a:lnTo>
                  <a:pt x="303143" y="360680"/>
                </a:lnTo>
                <a:lnTo>
                  <a:pt x="306826" y="353060"/>
                </a:lnTo>
                <a:lnTo>
                  <a:pt x="313938" y="347980"/>
                </a:lnTo>
                <a:lnTo>
                  <a:pt x="338703" y="331470"/>
                </a:lnTo>
                <a:lnTo>
                  <a:pt x="509715" y="331470"/>
                </a:lnTo>
                <a:lnTo>
                  <a:pt x="508502" y="330200"/>
                </a:lnTo>
                <a:lnTo>
                  <a:pt x="502060" y="325120"/>
                </a:lnTo>
                <a:lnTo>
                  <a:pt x="493833" y="320040"/>
                </a:lnTo>
                <a:lnTo>
                  <a:pt x="483737" y="313690"/>
                </a:lnTo>
                <a:lnTo>
                  <a:pt x="481514" y="312420"/>
                </a:lnTo>
                <a:lnTo>
                  <a:pt x="352038" y="312420"/>
                </a:lnTo>
                <a:lnTo>
                  <a:pt x="350641" y="311150"/>
                </a:lnTo>
                <a:lnTo>
                  <a:pt x="347593" y="309880"/>
                </a:lnTo>
                <a:close/>
              </a:path>
              <a:path w="802004" h="648969">
                <a:moveTo>
                  <a:pt x="456694" y="419100"/>
                </a:moveTo>
                <a:lnTo>
                  <a:pt x="405251" y="419100"/>
                </a:lnTo>
                <a:lnTo>
                  <a:pt x="445256" y="458470"/>
                </a:lnTo>
                <a:lnTo>
                  <a:pt x="427476" y="477520"/>
                </a:lnTo>
                <a:lnTo>
                  <a:pt x="441446" y="514350"/>
                </a:lnTo>
                <a:lnTo>
                  <a:pt x="444041" y="521970"/>
                </a:lnTo>
                <a:lnTo>
                  <a:pt x="445541" y="530860"/>
                </a:lnTo>
                <a:lnTo>
                  <a:pt x="445946" y="539750"/>
                </a:lnTo>
                <a:lnTo>
                  <a:pt x="445256" y="548640"/>
                </a:lnTo>
                <a:lnTo>
                  <a:pt x="429254" y="648970"/>
                </a:lnTo>
                <a:lnTo>
                  <a:pt x="580511" y="648970"/>
                </a:lnTo>
                <a:lnTo>
                  <a:pt x="616971" y="631190"/>
                </a:lnTo>
                <a:lnTo>
                  <a:pt x="638141" y="588010"/>
                </a:lnTo>
                <a:lnTo>
                  <a:pt x="638423" y="576580"/>
                </a:lnTo>
                <a:lnTo>
                  <a:pt x="638042" y="571500"/>
                </a:lnTo>
                <a:lnTo>
                  <a:pt x="637026" y="566420"/>
                </a:lnTo>
                <a:lnTo>
                  <a:pt x="635502" y="561340"/>
                </a:lnTo>
                <a:lnTo>
                  <a:pt x="600892" y="448310"/>
                </a:lnTo>
                <a:lnTo>
                  <a:pt x="488690" y="448310"/>
                </a:lnTo>
                <a:lnTo>
                  <a:pt x="487801" y="447040"/>
                </a:lnTo>
                <a:lnTo>
                  <a:pt x="456694" y="419100"/>
                </a:lnTo>
                <a:close/>
              </a:path>
              <a:path w="802004" h="648969">
                <a:moveTo>
                  <a:pt x="141345" y="87630"/>
                </a:moveTo>
                <a:lnTo>
                  <a:pt x="102405" y="93980"/>
                </a:lnTo>
                <a:lnTo>
                  <a:pt x="76813" y="111760"/>
                </a:lnTo>
                <a:lnTo>
                  <a:pt x="61960" y="138430"/>
                </a:lnTo>
                <a:lnTo>
                  <a:pt x="55239" y="172720"/>
                </a:lnTo>
                <a:lnTo>
                  <a:pt x="54731" y="172720"/>
                </a:lnTo>
                <a:lnTo>
                  <a:pt x="45063" y="177800"/>
                </a:lnTo>
                <a:lnTo>
                  <a:pt x="38348" y="186690"/>
                </a:lnTo>
                <a:lnTo>
                  <a:pt x="35157" y="199390"/>
                </a:lnTo>
                <a:lnTo>
                  <a:pt x="36062" y="213360"/>
                </a:lnTo>
                <a:lnTo>
                  <a:pt x="39798" y="223520"/>
                </a:lnTo>
                <a:lnTo>
                  <a:pt x="45666" y="232410"/>
                </a:lnTo>
                <a:lnTo>
                  <a:pt x="53082" y="238760"/>
                </a:lnTo>
                <a:lnTo>
                  <a:pt x="61462" y="241300"/>
                </a:lnTo>
                <a:lnTo>
                  <a:pt x="68794" y="257810"/>
                </a:lnTo>
                <a:lnTo>
                  <a:pt x="77924" y="271780"/>
                </a:lnTo>
                <a:lnTo>
                  <a:pt x="88411" y="284480"/>
                </a:lnTo>
                <a:lnTo>
                  <a:pt x="99816" y="295910"/>
                </a:lnTo>
                <a:lnTo>
                  <a:pt x="103753" y="299720"/>
                </a:lnTo>
                <a:lnTo>
                  <a:pt x="105658" y="304800"/>
                </a:lnTo>
                <a:lnTo>
                  <a:pt x="88463" y="342900"/>
                </a:lnTo>
                <a:lnTo>
                  <a:pt x="64129" y="349250"/>
                </a:lnTo>
                <a:lnTo>
                  <a:pt x="46122" y="355600"/>
                </a:lnTo>
                <a:lnTo>
                  <a:pt x="13583" y="398780"/>
                </a:lnTo>
                <a:lnTo>
                  <a:pt x="756" y="463550"/>
                </a:lnTo>
                <a:lnTo>
                  <a:pt x="0" y="471170"/>
                </a:lnTo>
                <a:lnTo>
                  <a:pt x="1089" y="480060"/>
                </a:lnTo>
                <a:lnTo>
                  <a:pt x="28682" y="506730"/>
                </a:lnTo>
                <a:lnTo>
                  <a:pt x="36824" y="508000"/>
                </a:lnTo>
                <a:lnTo>
                  <a:pt x="163443" y="508000"/>
                </a:lnTo>
                <a:lnTo>
                  <a:pt x="193542" y="410210"/>
                </a:lnTo>
                <a:lnTo>
                  <a:pt x="200449" y="392430"/>
                </a:lnTo>
                <a:lnTo>
                  <a:pt x="210226" y="378460"/>
                </a:lnTo>
                <a:lnTo>
                  <a:pt x="222456" y="365760"/>
                </a:lnTo>
                <a:lnTo>
                  <a:pt x="236722" y="355600"/>
                </a:lnTo>
                <a:lnTo>
                  <a:pt x="231134" y="351790"/>
                </a:lnTo>
                <a:lnTo>
                  <a:pt x="194046" y="342900"/>
                </a:lnTo>
                <a:lnTo>
                  <a:pt x="176905" y="304800"/>
                </a:lnTo>
                <a:lnTo>
                  <a:pt x="178683" y="299720"/>
                </a:lnTo>
                <a:lnTo>
                  <a:pt x="182747" y="295910"/>
                </a:lnTo>
                <a:lnTo>
                  <a:pt x="194151" y="284480"/>
                </a:lnTo>
                <a:lnTo>
                  <a:pt x="204638" y="271780"/>
                </a:lnTo>
                <a:lnTo>
                  <a:pt x="213768" y="257810"/>
                </a:lnTo>
                <a:lnTo>
                  <a:pt x="221101" y="241300"/>
                </a:lnTo>
                <a:lnTo>
                  <a:pt x="227605" y="238760"/>
                </a:lnTo>
                <a:lnTo>
                  <a:pt x="233610" y="234950"/>
                </a:lnTo>
                <a:lnTo>
                  <a:pt x="238853" y="229870"/>
                </a:lnTo>
                <a:lnTo>
                  <a:pt x="243072" y="222250"/>
                </a:lnTo>
                <a:lnTo>
                  <a:pt x="238158" y="214630"/>
                </a:lnTo>
                <a:lnTo>
                  <a:pt x="233959" y="207010"/>
                </a:lnTo>
                <a:lnTo>
                  <a:pt x="225889" y="170180"/>
                </a:lnTo>
                <a:lnTo>
                  <a:pt x="226054" y="163830"/>
                </a:lnTo>
                <a:lnTo>
                  <a:pt x="218551" y="133350"/>
                </a:lnTo>
                <a:lnTo>
                  <a:pt x="203463" y="109220"/>
                </a:lnTo>
                <a:lnTo>
                  <a:pt x="178494" y="92710"/>
                </a:lnTo>
                <a:lnTo>
                  <a:pt x="141345" y="87630"/>
                </a:lnTo>
                <a:close/>
              </a:path>
              <a:path w="802004" h="648969">
                <a:moveTo>
                  <a:pt x="660267" y="87630"/>
                </a:moveTo>
                <a:lnTo>
                  <a:pt x="628993" y="91440"/>
                </a:lnTo>
                <a:lnTo>
                  <a:pt x="606006" y="102870"/>
                </a:lnTo>
                <a:lnTo>
                  <a:pt x="590115" y="119380"/>
                </a:lnTo>
                <a:lnTo>
                  <a:pt x="580130" y="142240"/>
                </a:lnTo>
                <a:lnTo>
                  <a:pt x="583112" y="153670"/>
                </a:lnTo>
                <a:lnTo>
                  <a:pt x="584398" y="163830"/>
                </a:lnTo>
                <a:lnTo>
                  <a:pt x="574605" y="210820"/>
                </a:lnTo>
                <a:lnTo>
                  <a:pt x="562223" y="228600"/>
                </a:lnTo>
                <a:lnTo>
                  <a:pt x="567049" y="234950"/>
                </a:lnTo>
                <a:lnTo>
                  <a:pt x="573526" y="240030"/>
                </a:lnTo>
                <a:lnTo>
                  <a:pt x="580511" y="241300"/>
                </a:lnTo>
                <a:lnTo>
                  <a:pt x="587843" y="257810"/>
                </a:lnTo>
                <a:lnTo>
                  <a:pt x="596973" y="271780"/>
                </a:lnTo>
                <a:lnTo>
                  <a:pt x="607460" y="284480"/>
                </a:lnTo>
                <a:lnTo>
                  <a:pt x="618865" y="295910"/>
                </a:lnTo>
                <a:lnTo>
                  <a:pt x="622929" y="299720"/>
                </a:lnTo>
                <a:lnTo>
                  <a:pt x="624707" y="304800"/>
                </a:lnTo>
                <a:lnTo>
                  <a:pt x="607566" y="342900"/>
                </a:lnTo>
                <a:lnTo>
                  <a:pt x="583178" y="349250"/>
                </a:lnTo>
                <a:lnTo>
                  <a:pt x="578225" y="349250"/>
                </a:lnTo>
                <a:lnTo>
                  <a:pt x="573907" y="351790"/>
                </a:lnTo>
                <a:lnTo>
                  <a:pt x="569589" y="353060"/>
                </a:lnTo>
                <a:lnTo>
                  <a:pt x="585297" y="363220"/>
                </a:lnTo>
                <a:lnTo>
                  <a:pt x="598767" y="377190"/>
                </a:lnTo>
                <a:lnTo>
                  <a:pt x="609522" y="392430"/>
                </a:lnTo>
                <a:lnTo>
                  <a:pt x="617087" y="410210"/>
                </a:lnTo>
                <a:lnTo>
                  <a:pt x="647059" y="508000"/>
                </a:lnTo>
                <a:lnTo>
                  <a:pt x="764788" y="508000"/>
                </a:lnTo>
                <a:lnTo>
                  <a:pt x="797694" y="487680"/>
                </a:lnTo>
                <a:lnTo>
                  <a:pt x="801612" y="471170"/>
                </a:lnTo>
                <a:lnTo>
                  <a:pt x="800856" y="463550"/>
                </a:lnTo>
                <a:lnTo>
                  <a:pt x="788029" y="398780"/>
                </a:lnTo>
                <a:lnTo>
                  <a:pt x="755489" y="355600"/>
                </a:lnTo>
                <a:lnTo>
                  <a:pt x="720211" y="345440"/>
                </a:lnTo>
                <a:lnTo>
                  <a:pt x="713148" y="342900"/>
                </a:lnTo>
                <a:lnTo>
                  <a:pt x="695954" y="304800"/>
                </a:lnTo>
                <a:lnTo>
                  <a:pt x="697859" y="299720"/>
                </a:lnTo>
                <a:lnTo>
                  <a:pt x="701796" y="295910"/>
                </a:lnTo>
                <a:lnTo>
                  <a:pt x="713200" y="284480"/>
                </a:lnTo>
                <a:lnTo>
                  <a:pt x="723687" y="271780"/>
                </a:lnTo>
                <a:lnTo>
                  <a:pt x="732817" y="257810"/>
                </a:lnTo>
                <a:lnTo>
                  <a:pt x="740150" y="241300"/>
                </a:lnTo>
                <a:lnTo>
                  <a:pt x="748530" y="238760"/>
                </a:lnTo>
                <a:lnTo>
                  <a:pt x="755945" y="232410"/>
                </a:lnTo>
                <a:lnTo>
                  <a:pt x="761813" y="223520"/>
                </a:lnTo>
                <a:lnTo>
                  <a:pt x="765550" y="213360"/>
                </a:lnTo>
                <a:lnTo>
                  <a:pt x="766401" y="199390"/>
                </a:lnTo>
                <a:lnTo>
                  <a:pt x="763216" y="186690"/>
                </a:lnTo>
                <a:lnTo>
                  <a:pt x="756531" y="177800"/>
                </a:lnTo>
                <a:lnTo>
                  <a:pt x="746881" y="172720"/>
                </a:lnTo>
                <a:lnTo>
                  <a:pt x="746373" y="172720"/>
                </a:lnTo>
                <a:lnTo>
                  <a:pt x="739937" y="138430"/>
                </a:lnTo>
                <a:lnTo>
                  <a:pt x="725275" y="111760"/>
                </a:lnTo>
                <a:lnTo>
                  <a:pt x="699635" y="93980"/>
                </a:lnTo>
                <a:lnTo>
                  <a:pt x="660267" y="87630"/>
                </a:lnTo>
                <a:close/>
              </a:path>
              <a:path w="802004" h="648969">
                <a:moveTo>
                  <a:pt x="465957" y="331470"/>
                </a:moveTo>
                <a:lnTo>
                  <a:pt x="344672" y="331470"/>
                </a:lnTo>
                <a:lnTo>
                  <a:pt x="345688" y="332740"/>
                </a:lnTo>
                <a:lnTo>
                  <a:pt x="387090" y="383540"/>
                </a:lnTo>
                <a:lnTo>
                  <a:pt x="388741" y="384810"/>
                </a:lnTo>
                <a:lnTo>
                  <a:pt x="388487" y="388620"/>
                </a:lnTo>
                <a:lnTo>
                  <a:pt x="386455" y="389890"/>
                </a:lnTo>
                <a:lnTo>
                  <a:pt x="322828" y="447040"/>
                </a:lnTo>
                <a:lnTo>
                  <a:pt x="321939" y="448310"/>
                </a:lnTo>
                <a:lnTo>
                  <a:pt x="375569" y="448310"/>
                </a:lnTo>
                <a:lnTo>
                  <a:pt x="405251" y="419100"/>
                </a:lnTo>
                <a:lnTo>
                  <a:pt x="456694" y="419100"/>
                </a:lnTo>
                <a:lnTo>
                  <a:pt x="424174" y="389890"/>
                </a:lnTo>
                <a:lnTo>
                  <a:pt x="422142" y="388620"/>
                </a:lnTo>
                <a:lnTo>
                  <a:pt x="421888" y="384810"/>
                </a:lnTo>
                <a:lnTo>
                  <a:pt x="423539" y="383540"/>
                </a:lnTo>
                <a:lnTo>
                  <a:pt x="464814" y="332740"/>
                </a:lnTo>
                <a:lnTo>
                  <a:pt x="465957" y="331470"/>
                </a:lnTo>
                <a:close/>
              </a:path>
              <a:path w="802004" h="648969">
                <a:moveTo>
                  <a:pt x="509715" y="331470"/>
                </a:moveTo>
                <a:lnTo>
                  <a:pt x="471926" y="331470"/>
                </a:lnTo>
                <a:lnTo>
                  <a:pt x="503676" y="353060"/>
                </a:lnTo>
                <a:lnTo>
                  <a:pt x="507486" y="360680"/>
                </a:lnTo>
                <a:lnTo>
                  <a:pt x="495167" y="444500"/>
                </a:lnTo>
                <a:lnTo>
                  <a:pt x="492246" y="448310"/>
                </a:lnTo>
                <a:lnTo>
                  <a:pt x="600892" y="448310"/>
                </a:lnTo>
                <a:lnTo>
                  <a:pt x="591560" y="417830"/>
                </a:lnTo>
                <a:lnTo>
                  <a:pt x="590109" y="412750"/>
                </a:lnTo>
                <a:lnTo>
                  <a:pt x="586527" y="405130"/>
                </a:lnTo>
                <a:lnTo>
                  <a:pt x="558609" y="377190"/>
                </a:lnTo>
                <a:lnTo>
                  <a:pt x="527552" y="369570"/>
                </a:lnTo>
                <a:lnTo>
                  <a:pt x="527629" y="365760"/>
                </a:lnTo>
                <a:lnTo>
                  <a:pt x="526170" y="355600"/>
                </a:lnTo>
                <a:lnTo>
                  <a:pt x="520640" y="342900"/>
                </a:lnTo>
                <a:lnTo>
                  <a:pt x="509715" y="331470"/>
                </a:lnTo>
                <a:close/>
              </a:path>
              <a:path w="802004" h="648969">
                <a:moveTo>
                  <a:pt x="473958" y="294640"/>
                </a:moveTo>
                <a:lnTo>
                  <a:pt x="336290" y="294640"/>
                </a:lnTo>
                <a:lnTo>
                  <a:pt x="342640" y="299720"/>
                </a:lnTo>
                <a:lnTo>
                  <a:pt x="348863" y="306070"/>
                </a:lnTo>
                <a:lnTo>
                  <a:pt x="355213" y="309880"/>
                </a:lnTo>
                <a:lnTo>
                  <a:pt x="354578" y="312420"/>
                </a:lnTo>
                <a:lnTo>
                  <a:pt x="456051" y="312420"/>
                </a:lnTo>
                <a:lnTo>
                  <a:pt x="455416" y="309880"/>
                </a:lnTo>
                <a:lnTo>
                  <a:pt x="461766" y="306070"/>
                </a:lnTo>
                <a:lnTo>
                  <a:pt x="467989" y="299720"/>
                </a:lnTo>
                <a:lnTo>
                  <a:pt x="473958" y="294640"/>
                </a:lnTo>
                <a:close/>
              </a:path>
              <a:path w="802004" h="648969">
                <a:moveTo>
                  <a:pt x="474339" y="309880"/>
                </a:moveTo>
                <a:lnTo>
                  <a:pt x="462909" y="309880"/>
                </a:lnTo>
                <a:lnTo>
                  <a:pt x="459988" y="311150"/>
                </a:lnTo>
                <a:lnTo>
                  <a:pt x="458591" y="312420"/>
                </a:lnTo>
                <a:lnTo>
                  <a:pt x="481514" y="312420"/>
                </a:lnTo>
                <a:lnTo>
                  <a:pt x="479292" y="311150"/>
                </a:lnTo>
                <a:lnTo>
                  <a:pt x="474339" y="309880"/>
                </a:lnTo>
                <a:close/>
              </a:path>
              <a:path w="802004" h="648969">
                <a:moveTo>
                  <a:pt x="491738" y="274320"/>
                </a:moveTo>
                <a:lnTo>
                  <a:pt x="318637" y="274320"/>
                </a:lnTo>
                <a:lnTo>
                  <a:pt x="322780" y="279400"/>
                </a:lnTo>
                <a:lnTo>
                  <a:pt x="327019" y="284480"/>
                </a:lnTo>
                <a:lnTo>
                  <a:pt x="331352" y="289560"/>
                </a:lnTo>
                <a:lnTo>
                  <a:pt x="336036" y="294640"/>
                </a:lnTo>
                <a:lnTo>
                  <a:pt x="474466" y="294640"/>
                </a:lnTo>
                <a:lnTo>
                  <a:pt x="479147" y="289560"/>
                </a:lnTo>
                <a:lnTo>
                  <a:pt x="483467" y="284480"/>
                </a:lnTo>
                <a:lnTo>
                  <a:pt x="487668" y="279400"/>
                </a:lnTo>
                <a:lnTo>
                  <a:pt x="491738" y="274320"/>
                </a:lnTo>
                <a:close/>
              </a:path>
              <a:path w="802004" h="648969">
                <a:moveTo>
                  <a:pt x="507613" y="251460"/>
                </a:moveTo>
                <a:lnTo>
                  <a:pt x="303016" y="251460"/>
                </a:lnTo>
                <a:lnTo>
                  <a:pt x="306466" y="256540"/>
                </a:lnTo>
                <a:lnTo>
                  <a:pt x="310143" y="262890"/>
                </a:lnTo>
                <a:lnTo>
                  <a:pt x="314035" y="267970"/>
                </a:lnTo>
                <a:lnTo>
                  <a:pt x="318129" y="274320"/>
                </a:lnTo>
                <a:lnTo>
                  <a:pt x="492500" y="274320"/>
                </a:lnTo>
                <a:lnTo>
                  <a:pt x="496522" y="267970"/>
                </a:lnTo>
                <a:lnTo>
                  <a:pt x="500389" y="262890"/>
                </a:lnTo>
                <a:lnTo>
                  <a:pt x="504090" y="256540"/>
                </a:lnTo>
                <a:lnTo>
                  <a:pt x="507613" y="251460"/>
                </a:lnTo>
                <a:close/>
              </a:path>
              <a:path w="802004" h="648969">
                <a:moveTo>
                  <a:pt x="507740" y="250190"/>
                </a:moveTo>
                <a:lnTo>
                  <a:pt x="302889" y="250190"/>
                </a:lnTo>
                <a:lnTo>
                  <a:pt x="302889" y="251460"/>
                </a:lnTo>
                <a:lnTo>
                  <a:pt x="507740" y="251460"/>
                </a:lnTo>
                <a:lnTo>
                  <a:pt x="507740" y="250190"/>
                </a:lnTo>
                <a:close/>
              </a:path>
              <a:path w="802004" h="648969">
                <a:moveTo>
                  <a:pt x="550285" y="199390"/>
                </a:moveTo>
                <a:lnTo>
                  <a:pt x="260344" y="199390"/>
                </a:lnTo>
                <a:lnTo>
                  <a:pt x="262503" y="204470"/>
                </a:lnTo>
                <a:lnTo>
                  <a:pt x="265043" y="208280"/>
                </a:lnTo>
                <a:lnTo>
                  <a:pt x="267964" y="210820"/>
                </a:lnTo>
                <a:lnTo>
                  <a:pt x="273480" y="215900"/>
                </a:lnTo>
                <a:lnTo>
                  <a:pt x="278917" y="219710"/>
                </a:lnTo>
                <a:lnTo>
                  <a:pt x="284688" y="222250"/>
                </a:lnTo>
                <a:lnTo>
                  <a:pt x="290697" y="224790"/>
                </a:lnTo>
                <a:lnTo>
                  <a:pt x="293385" y="231140"/>
                </a:lnTo>
                <a:lnTo>
                  <a:pt x="296300" y="237490"/>
                </a:lnTo>
                <a:lnTo>
                  <a:pt x="299430" y="243840"/>
                </a:lnTo>
                <a:lnTo>
                  <a:pt x="302762" y="250190"/>
                </a:lnTo>
                <a:lnTo>
                  <a:pt x="507867" y="250190"/>
                </a:lnTo>
                <a:lnTo>
                  <a:pt x="511198" y="243840"/>
                </a:lnTo>
                <a:lnTo>
                  <a:pt x="514328" y="237490"/>
                </a:lnTo>
                <a:lnTo>
                  <a:pt x="517243" y="231140"/>
                </a:lnTo>
                <a:lnTo>
                  <a:pt x="519932" y="224790"/>
                </a:lnTo>
                <a:lnTo>
                  <a:pt x="525887" y="222250"/>
                </a:lnTo>
                <a:lnTo>
                  <a:pt x="531663" y="219710"/>
                </a:lnTo>
                <a:lnTo>
                  <a:pt x="537130" y="215900"/>
                </a:lnTo>
                <a:lnTo>
                  <a:pt x="542157" y="210820"/>
                </a:lnTo>
                <a:lnTo>
                  <a:pt x="542538" y="210820"/>
                </a:lnTo>
                <a:lnTo>
                  <a:pt x="545586" y="208280"/>
                </a:lnTo>
                <a:lnTo>
                  <a:pt x="548126" y="204470"/>
                </a:lnTo>
                <a:lnTo>
                  <a:pt x="550285" y="199390"/>
                </a:lnTo>
                <a:close/>
              </a:path>
              <a:path w="802004" h="648969">
                <a:moveTo>
                  <a:pt x="551047" y="198120"/>
                </a:moveTo>
                <a:lnTo>
                  <a:pt x="259582" y="198120"/>
                </a:lnTo>
                <a:lnTo>
                  <a:pt x="259963" y="199390"/>
                </a:lnTo>
                <a:lnTo>
                  <a:pt x="550666" y="199390"/>
                </a:lnTo>
                <a:lnTo>
                  <a:pt x="551047" y="198120"/>
                </a:lnTo>
                <a:close/>
              </a:path>
              <a:path w="802004" h="648969">
                <a:moveTo>
                  <a:pt x="416808" y="0"/>
                </a:moveTo>
                <a:lnTo>
                  <a:pt x="393948" y="0"/>
                </a:lnTo>
                <a:lnTo>
                  <a:pt x="349833" y="8890"/>
                </a:lnTo>
                <a:lnTo>
                  <a:pt x="313826" y="33020"/>
                </a:lnTo>
                <a:lnTo>
                  <a:pt x="289560" y="69850"/>
                </a:lnTo>
                <a:lnTo>
                  <a:pt x="280664" y="114300"/>
                </a:lnTo>
                <a:lnTo>
                  <a:pt x="280664" y="127000"/>
                </a:lnTo>
                <a:lnTo>
                  <a:pt x="267017" y="133350"/>
                </a:lnTo>
                <a:lnTo>
                  <a:pt x="257502" y="147320"/>
                </a:lnTo>
                <a:lnTo>
                  <a:pt x="252964" y="163830"/>
                </a:lnTo>
                <a:lnTo>
                  <a:pt x="254248" y="184150"/>
                </a:lnTo>
                <a:lnTo>
                  <a:pt x="255264" y="187960"/>
                </a:lnTo>
                <a:lnTo>
                  <a:pt x="257042" y="193040"/>
                </a:lnTo>
                <a:lnTo>
                  <a:pt x="259201" y="198120"/>
                </a:lnTo>
                <a:lnTo>
                  <a:pt x="551428" y="198120"/>
                </a:lnTo>
                <a:lnTo>
                  <a:pt x="553460" y="193040"/>
                </a:lnTo>
                <a:lnTo>
                  <a:pt x="555365" y="187960"/>
                </a:lnTo>
                <a:lnTo>
                  <a:pt x="556254" y="184150"/>
                </a:lnTo>
                <a:lnTo>
                  <a:pt x="557561" y="163830"/>
                </a:lnTo>
                <a:lnTo>
                  <a:pt x="553094" y="147320"/>
                </a:lnTo>
                <a:lnTo>
                  <a:pt x="543698" y="133350"/>
                </a:lnTo>
                <a:lnTo>
                  <a:pt x="530219" y="127000"/>
                </a:lnTo>
                <a:lnTo>
                  <a:pt x="530219" y="114300"/>
                </a:lnTo>
                <a:lnTo>
                  <a:pt x="521321" y="69850"/>
                </a:lnTo>
                <a:lnTo>
                  <a:pt x="497040" y="33020"/>
                </a:lnTo>
                <a:lnTo>
                  <a:pt x="460996" y="8890"/>
                </a:lnTo>
                <a:lnTo>
                  <a:pt x="416808" y="0"/>
                </a:lnTo>
                <a:close/>
              </a:path>
            </a:pathLst>
          </a:custGeom>
          <a:solidFill>
            <a:srgbClr val="FF6300"/>
          </a:solidFill>
        </p:spPr>
        <p:txBody>
          <a:bodyPr wrap="square" lIns="0" tIns="0" rIns="0" bIns="0" rtlCol="0"/>
          <a:lstStyle/>
          <a:p/>
        </p:txBody>
      </p:sp>
      <p:sp>
        <p:nvSpPr>
          <p:cNvPr id="11" name="object 11"/>
          <p:cNvSpPr/>
          <p:nvPr/>
        </p:nvSpPr>
        <p:spPr>
          <a:xfrm>
            <a:off x="2001773" y="3761994"/>
            <a:ext cx="2676525" cy="635635"/>
          </a:xfrm>
          <a:custGeom>
            <a:rect l="l" t="t" r="r" b="b"/>
            <a:pathLst>
              <a:path w="2676525" h="635635">
                <a:moveTo>
                  <a:pt x="2358390" y="0"/>
                </a:moveTo>
                <a:lnTo>
                  <a:pt x="0" y="0"/>
                </a:lnTo>
                <a:lnTo>
                  <a:pt x="0" y="635507"/>
                </a:lnTo>
                <a:lnTo>
                  <a:pt x="2358390" y="635507"/>
                </a:lnTo>
                <a:lnTo>
                  <a:pt x="2676143" y="317753"/>
                </a:lnTo>
                <a:lnTo>
                  <a:pt x="2358390" y="0"/>
                </a:lnTo>
                <a:close/>
              </a:path>
            </a:pathLst>
          </a:custGeom>
          <a:solidFill>
            <a:srgbClr val="FF6300"/>
          </a:solidFill>
        </p:spPr>
        <p:txBody>
          <a:bodyPr wrap="square" lIns="0" tIns="0" rIns="0" bIns="0" rtlCol="0"/>
          <a:lstStyle/>
          <a:p/>
        </p:txBody>
      </p:sp>
      <p:sp>
        <p:nvSpPr>
          <p:cNvPr id="12" name="object 12"/>
          <p:cNvSpPr/>
          <p:nvPr/>
        </p:nvSpPr>
        <p:spPr>
          <a:xfrm>
            <a:off x="2001773" y="3761994"/>
            <a:ext cx="2676525" cy="635635"/>
          </a:xfrm>
          <a:custGeom>
            <a:rect l="l" t="t" r="r" b="b"/>
            <a:pathLst>
              <a:path w="2676525" h="635635">
                <a:moveTo>
                  <a:pt x="0" y="0"/>
                </a:moveTo>
                <a:lnTo>
                  <a:pt x="2358390" y="0"/>
                </a:lnTo>
                <a:lnTo>
                  <a:pt x="2676143" y="317753"/>
                </a:lnTo>
                <a:lnTo>
                  <a:pt x="2358390" y="635507"/>
                </a:lnTo>
                <a:lnTo>
                  <a:pt x="0" y="635507"/>
                </a:lnTo>
                <a:lnTo>
                  <a:pt x="0" y="0"/>
                </a:lnTo>
                <a:close/>
              </a:path>
            </a:pathLst>
          </a:custGeom>
          <a:ln w="38100">
            <a:solidFill>
              <a:srgbClr val="F1F1F1"/>
            </a:solidFill>
          </a:ln>
        </p:spPr>
        <p:txBody>
          <a:bodyPr wrap="square" lIns="0" tIns="0" rIns="0" bIns="0" rtlCol="0"/>
          <a:lstStyle/>
          <a:p/>
        </p:txBody>
      </p:sp>
      <p:sp>
        <p:nvSpPr>
          <p:cNvPr id="13" name="object 13"/>
          <p:cNvSpPr txBox="1"/>
          <p:nvPr/>
        </p:nvSpPr>
        <p:spPr>
          <a:xfrm>
            <a:off x="2332989" y="3922521"/>
            <a:ext cx="18542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微软雅黑"/>
                <a:cs typeface="微软雅黑"/>
              </a:rPr>
              <a:t>中国整体经济复苏</a:t>
            </a:r>
            <a:endParaRPr sz="1800">
              <a:latin typeface="微软雅黑"/>
              <a:cs typeface="微软雅黑"/>
            </a:endParaRPr>
          </a:p>
        </p:txBody>
      </p:sp>
      <p:sp>
        <p:nvSpPr>
          <p:cNvPr id="14" name="object 14"/>
          <p:cNvSpPr txBox="1"/>
          <p:nvPr/>
        </p:nvSpPr>
        <p:spPr>
          <a:xfrm>
            <a:off x="2276601" y="4648707"/>
            <a:ext cx="2177415" cy="848994"/>
          </a:xfrm>
          <a:prstGeom prst="rect">
            <a:avLst/>
          </a:prstGeom>
        </p:spPr>
        <p:txBody>
          <a:bodyPr vert="horz" wrap="square" lIns="0" tIns="104139" rIns="0" bIns="0" rtlCol="0">
            <a:spAutoFit/>
          </a:bodyPr>
          <a:lstStyle/>
          <a:p>
            <a:pPr marL="182880" indent="-170815">
              <a:lnSpc>
                <a:spcPct val="100000"/>
              </a:lnSpc>
              <a:spcBef>
                <a:spcPts val="819"/>
              </a:spcBef>
              <a:buFont typeface="Arial"/>
              <a:buChar char="•"/>
              <a:tabLst>
                <a:tab pos="183515"/>
              </a:tabLst>
            </a:pPr>
            <a:r>
              <a:rPr sz="1200">
                <a:latin typeface="微软雅黑"/>
                <a:cs typeface="微软雅黑"/>
              </a:rPr>
              <a:t>中国整体经济发展回暖</a:t>
            </a:r>
            <a:endParaRPr sz="1200">
              <a:latin typeface="微软雅黑"/>
              <a:cs typeface="微软雅黑"/>
            </a:endParaRPr>
          </a:p>
          <a:p>
            <a:pPr marL="182880" marR="5080" indent="-170815">
              <a:lnSpc>
                <a:spcPct val="150000"/>
              </a:lnSpc>
              <a:spcBef>
                <a:spcPts val="5"/>
              </a:spcBef>
              <a:buFont typeface="Arial"/>
              <a:buChar char="•"/>
              <a:tabLst>
                <a:tab pos="183515"/>
              </a:tabLst>
            </a:pPr>
            <a:r>
              <a:rPr sz="1200">
                <a:latin typeface="微软雅黑"/>
                <a:cs typeface="微软雅黑"/>
              </a:rPr>
              <a:t>居民消费能力提升，消费信心 增强</a:t>
            </a:r>
            <a:endParaRPr sz="1200">
              <a:latin typeface="微软雅黑"/>
              <a:cs typeface="微软雅黑"/>
            </a:endParaRPr>
          </a:p>
        </p:txBody>
      </p:sp>
      <p:sp>
        <p:nvSpPr>
          <p:cNvPr id="15" name="object 15"/>
          <p:cNvSpPr txBox="1"/>
          <p:nvPr/>
        </p:nvSpPr>
        <p:spPr>
          <a:xfrm>
            <a:off x="5932678" y="3110230"/>
            <a:ext cx="382270" cy="239395"/>
          </a:xfrm>
          <a:prstGeom prst="rect">
            <a:avLst/>
          </a:prstGeom>
        </p:spPr>
        <p:txBody>
          <a:bodyPr vert="horz" wrap="square" lIns="0" tIns="13335" rIns="0" bIns="0" rtlCol="0">
            <a:spAutoFit/>
          </a:bodyPr>
          <a:lstStyle/>
          <a:p>
            <a:pPr marL="12700">
              <a:lnSpc>
                <a:spcPct val="100000"/>
              </a:lnSpc>
              <a:spcBef>
                <a:spcPts val="105"/>
              </a:spcBef>
            </a:pPr>
            <a:r>
              <a:rPr sz="1400" b="1">
                <a:latin typeface="微软雅黑"/>
                <a:cs typeface="微软雅黑"/>
              </a:rPr>
              <a:t>谨慎</a:t>
            </a:r>
            <a:endParaRPr sz="1400">
              <a:latin typeface="微软雅黑"/>
              <a:cs typeface="微软雅黑"/>
            </a:endParaRPr>
          </a:p>
        </p:txBody>
      </p:sp>
      <p:sp>
        <p:nvSpPr>
          <p:cNvPr id="16" name="object 16"/>
          <p:cNvSpPr/>
          <p:nvPr/>
        </p:nvSpPr>
        <p:spPr>
          <a:xfrm>
            <a:off x="5744336" y="2299716"/>
            <a:ext cx="757555" cy="721360"/>
          </a:xfrm>
          <a:custGeom>
            <a:rect l="l" t="t" r="r" b="b"/>
            <a:pathLst>
              <a:path w="757554" h="721360">
                <a:moveTo>
                  <a:pt x="563245" y="529082"/>
                </a:moveTo>
                <a:lnTo>
                  <a:pt x="493522" y="529082"/>
                </a:lnTo>
                <a:lnTo>
                  <a:pt x="493522" y="686054"/>
                </a:lnTo>
                <a:lnTo>
                  <a:pt x="496264" y="699635"/>
                </a:lnTo>
                <a:lnTo>
                  <a:pt x="503745" y="710691"/>
                </a:lnTo>
                <a:lnTo>
                  <a:pt x="514846" y="718129"/>
                </a:lnTo>
                <a:lnTo>
                  <a:pt x="528447" y="720851"/>
                </a:lnTo>
                <a:lnTo>
                  <a:pt x="541974" y="718129"/>
                </a:lnTo>
                <a:lnTo>
                  <a:pt x="553037" y="710691"/>
                </a:lnTo>
                <a:lnTo>
                  <a:pt x="560504" y="699635"/>
                </a:lnTo>
                <a:lnTo>
                  <a:pt x="563245" y="686054"/>
                </a:lnTo>
                <a:lnTo>
                  <a:pt x="563245" y="529082"/>
                </a:lnTo>
                <a:close/>
              </a:path>
              <a:path w="757554" h="721360">
                <a:moveTo>
                  <a:pt x="663321" y="529082"/>
                </a:moveTo>
                <a:lnTo>
                  <a:pt x="593598" y="529082"/>
                </a:lnTo>
                <a:lnTo>
                  <a:pt x="593598" y="686054"/>
                </a:lnTo>
                <a:lnTo>
                  <a:pt x="596358" y="699635"/>
                </a:lnTo>
                <a:lnTo>
                  <a:pt x="603869" y="710691"/>
                </a:lnTo>
                <a:lnTo>
                  <a:pt x="614975" y="718129"/>
                </a:lnTo>
                <a:lnTo>
                  <a:pt x="628523" y="720851"/>
                </a:lnTo>
                <a:lnTo>
                  <a:pt x="642050" y="718129"/>
                </a:lnTo>
                <a:lnTo>
                  <a:pt x="653113" y="710691"/>
                </a:lnTo>
                <a:lnTo>
                  <a:pt x="660580" y="699635"/>
                </a:lnTo>
                <a:lnTo>
                  <a:pt x="663321" y="686054"/>
                </a:lnTo>
                <a:lnTo>
                  <a:pt x="663321" y="529082"/>
                </a:lnTo>
                <a:close/>
              </a:path>
              <a:path w="757554" h="721360">
                <a:moveTo>
                  <a:pt x="212343" y="282575"/>
                </a:moveTo>
                <a:lnTo>
                  <a:pt x="10160" y="436245"/>
                </a:lnTo>
                <a:lnTo>
                  <a:pt x="0" y="448310"/>
                </a:lnTo>
                <a:lnTo>
                  <a:pt x="1834" y="455295"/>
                </a:lnTo>
                <a:lnTo>
                  <a:pt x="2921" y="459739"/>
                </a:lnTo>
                <a:lnTo>
                  <a:pt x="8762" y="463676"/>
                </a:lnTo>
                <a:lnTo>
                  <a:pt x="46354" y="470535"/>
                </a:lnTo>
                <a:lnTo>
                  <a:pt x="46354" y="699770"/>
                </a:lnTo>
                <a:lnTo>
                  <a:pt x="53339" y="706755"/>
                </a:lnTo>
                <a:lnTo>
                  <a:pt x="371348" y="706755"/>
                </a:lnTo>
                <a:lnTo>
                  <a:pt x="378460" y="699770"/>
                </a:lnTo>
                <a:lnTo>
                  <a:pt x="378460" y="606679"/>
                </a:lnTo>
                <a:lnTo>
                  <a:pt x="203453" y="606679"/>
                </a:lnTo>
                <a:lnTo>
                  <a:pt x="199898" y="603123"/>
                </a:lnTo>
                <a:lnTo>
                  <a:pt x="199898" y="582803"/>
                </a:lnTo>
                <a:lnTo>
                  <a:pt x="198627" y="582295"/>
                </a:lnTo>
                <a:lnTo>
                  <a:pt x="194637" y="581642"/>
                </a:lnTo>
                <a:lnTo>
                  <a:pt x="162687" y="569341"/>
                </a:lnTo>
                <a:lnTo>
                  <a:pt x="164084" y="565531"/>
                </a:lnTo>
                <a:lnTo>
                  <a:pt x="167639" y="555625"/>
                </a:lnTo>
                <a:lnTo>
                  <a:pt x="168910" y="552576"/>
                </a:lnTo>
                <a:lnTo>
                  <a:pt x="171703" y="550672"/>
                </a:lnTo>
                <a:lnTo>
                  <a:pt x="228154" y="550672"/>
                </a:lnTo>
                <a:lnTo>
                  <a:pt x="230342" y="548110"/>
                </a:lnTo>
                <a:lnTo>
                  <a:pt x="232155" y="540512"/>
                </a:lnTo>
                <a:lnTo>
                  <a:pt x="230768" y="533366"/>
                </a:lnTo>
                <a:lnTo>
                  <a:pt x="226393" y="527161"/>
                </a:lnTo>
                <a:lnTo>
                  <a:pt x="218707" y="521598"/>
                </a:lnTo>
                <a:lnTo>
                  <a:pt x="207390" y="516382"/>
                </a:lnTo>
                <a:lnTo>
                  <a:pt x="191533" y="509478"/>
                </a:lnTo>
                <a:lnTo>
                  <a:pt x="178069" y="500491"/>
                </a:lnTo>
                <a:lnTo>
                  <a:pt x="168725" y="488432"/>
                </a:lnTo>
                <a:lnTo>
                  <a:pt x="165226" y="472313"/>
                </a:lnTo>
                <a:lnTo>
                  <a:pt x="167643" y="458483"/>
                </a:lnTo>
                <a:lnTo>
                  <a:pt x="174561" y="446738"/>
                </a:lnTo>
                <a:lnTo>
                  <a:pt x="185479" y="437683"/>
                </a:lnTo>
                <a:lnTo>
                  <a:pt x="199898" y="431926"/>
                </a:lnTo>
                <a:lnTo>
                  <a:pt x="200405" y="431800"/>
                </a:lnTo>
                <a:lnTo>
                  <a:pt x="201531" y="431424"/>
                </a:lnTo>
                <a:lnTo>
                  <a:pt x="201549" y="410845"/>
                </a:lnTo>
                <a:lnTo>
                  <a:pt x="205104" y="407416"/>
                </a:lnTo>
                <a:lnTo>
                  <a:pt x="379407" y="407416"/>
                </a:lnTo>
                <a:lnTo>
                  <a:pt x="367538" y="397637"/>
                </a:lnTo>
                <a:lnTo>
                  <a:pt x="367538" y="338836"/>
                </a:lnTo>
                <a:lnTo>
                  <a:pt x="295910" y="338836"/>
                </a:lnTo>
                <a:lnTo>
                  <a:pt x="238125" y="291211"/>
                </a:lnTo>
                <a:lnTo>
                  <a:pt x="232578" y="287504"/>
                </a:lnTo>
                <a:lnTo>
                  <a:pt x="226329" y="284797"/>
                </a:lnTo>
                <a:lnTo>
                  <a:pt x="219533" y="283138"/>
                </a:lnTo>
                <a:lnTo>
                  <a:pt x="212343" y="282575"/>
                </a:lnTo>
                <a:close/>
              </a:path>
              <a:path w="757554" h="721360">
                <a:moveTo>
                  <a:pt x="215391" y="453389"/>
                </a:moveTo>
                <a:lnTo>
                  <a:pt x="205341" y="454874"/>
                </a:lnTo>
                <a:lnTo>
                  <a:pt x="198707" y="458692"/>
                </a:lnTo>
                <a:lnTo>
                  <a:pt x="195050" y="463891"/>
                </a:lnTo>
                <a:lnTo>
                  <a:pt x="193928" y="469519"/>
                </a:lnTo>
                <a:lnTo>
                  <a:pt x="195212" y="475880"/>
                </a:lnTo>
                <a:lnTo>
                  <a:pt x="199628" y="481361"/>
                </a:lnTo>
                <a:lnTo>
                  <a:pt x="208020" y="486699"/>
                </a:lnTo>
                <a:lnTo>
                  <a:pt x="221234" y="492633"/>
                </a:lnTo>
                <a:lnTo>
                  <a:pt x="239198" y="501445"/>
                </a:lnTo>
                <a:lnTo>
                  <a:pt x="251602" y="511794"/>
                </a:lnTo>
                <a:lnTo>
                  <a:pt x="258792" y="524119"/>
                </a:lnTo>
                <a:lnTo>
                  <a:pt x="261112" y="538861"/>
                </a:lnTo>
                <a:lnTo>
                  <a:pt x="258556" y="553581"/>
                </a:lnTo>
                <a:lnTo>
                  <a:pt x="251237" y="566038"/>
                </a:lnTo>
                <a:lnTo>
                  <a:pt x="239680" y="575544"/>
                </a:lnTo>
                <a:lnTo>
                  <a:pt x="224409" y="581406"/>
                </a:lnTo>
                <a:lnTo>
                  <a:pt x="224154" y="581406"/>
                </a:lnTo>
                <a:lnTo>
                  <a:pt x="223012" y="581533"/>
                </a:lnTo>
                <a:lnTo>
                  <a:pt x="223012" y="603123"/>
                </a:lnTo>
                <a:lnTo>
                  <a:pt x="219455" y="606679"/>
                </a:lnTo>
                <a:lnTo>
                  <a:pt x="378460" y="606679"/>
                </a:lnTo>
                <a:lnTo>
                  <a:pt x="378460" y="470535"/>
                </a:lnTo>
                <a:lnTo>
                  <a:pt x="415925" y="463676"/>
                </a:lnTo>
                <a:lnTo>
                  <a:pt x="421390" y="459994"/>
                </a:lnTo>
                <a:lnTo>
                  <a:pt x="242697" y="459994"/>
                </a:lnTo>
                <a:lnTo>
                  <a:pt x="241426" y="459613"/>
                </a:lnTo>
                <a:lnTo>
                  <a:pt x="240284" y="459105"/>
                </a:lnTo>
                <a:lnTo>
                  <a:pt x="238377" y="458158"/>
                </a:lnTo>
                <a:lnTo>
                  <a:pt x="233124" y="456199"/>
                </a:lnTo>
                <a:lnTo>
                  <a:pt x="225228" y="454265"/>
                </a:lnTo>
                <a:lnTo>
                  <a:pt x="215391" y="453389"/>
                </a:lnTo>
                <a:close/>
              </a:path>
              <a:path w="757554" h="721360">
                <a:moveTo>
                  <a:pt x="228154" y="550672"/>
                </a:moveTo>
                <a:lnTo>
                  <a:pt x="176022" y="550672"/>
                </a:lnTo>
                <a:lnTo>
                  <a:pt x="177164" y="550926"/>
                </a:lnTo>
                <a:lnTo>
                  <a:pt x="178180" y="551434"/>
                </a:lnTo>
                <a:lnTo>
                  <a:pt x="181068" y="552664"/>
                </a:lnTo>
                <a:lnTo>
                  <a:pt x="188229" y="555371"/>
                </a:lnTo>
                <a:lnTo>
                  <a:pt x="197701" y="558077"/>
                </a:lnTo>
                <a:lnTo>
                  <a:pt x="207517" y="559308"/>
                </a:lnTo>
                <a:lnTo>
                  <a:pt x="217475" y="557924"/>
                </a:lnTo>
                <a:lnTo>
                  <a:pt x="225266" y="554053"/>
                </a:lnTo>
                <a:lnTo>
                  <a:pt x="228154" y="550672"/>
                </a:lnTo>
                <a:close/>
              </a:path>
              <a:path w="757554" h="721360">
                <a:moveTo>
                  <a:pt x="703074" y="399288"/>
                </a:moveTo>
                <a:lnTo>
                  <a:pt x="457200" y="399288"/>
                </a:lnTo>
                <a:lnTo>
                  <a:pt x="438912" y="503174"/>
                </a:lnTo>
                <a:lnTo>
                  <a:pt x="437768" y="510032"/>
                </a:lnTo>
                <a:lnTo>
                  <a:pt x="439292" y="516509"/>
                </a:lnTo>
                <a:lnTo>
                  <a:pt x="447675" y="526414"/>
                </a:lnTo>
                <a:lnTo>
                  <a:pt x="453771" y="529082"/>
                </a:lnTo>
                <a:lnTo>
                  <a:pt x="705865" y="529082"/>
                </a:lnTo>
                <a:lnTo>
                  <a:pt x="711962" y="526414"/>
                </a:lnTo>
                <a:lnTo>
                  <a:pt x="716152" y="521462"/>
                </a:lnTo>
                <a:lnTo>
                  <a:pt x="720216" y="516509"/>
                </a:lnTo>
                <a:lnTo>
                  <a:pt x="721867" y="510032"/>
                </a:lnTo>
                <a:lnTo>
                  <a:pt x="720725" y="503174"/>
                </a:lnTo>
                <a:lnTo>
                  <a:pt x="703074" y="399288"/>
                </a:lnTo>
                <a:close/>
              </a:path>
              <a:path w="757554" h="721360">
                <a:moveTo>
                  <a:pt x="379407" y="407416"/>
                </a:moveTo>
                <a:lnTo>
                  <a:pt x="220852" y="407416"/>
                </a:lnTo>
                <a:lnTo>
                  <a:pt x="224536" y="410845"/>
                </a:lnTo>
                <a:lnTo>
                  <a:pt x="224536" y="430657"/>
                </a:lnTo>
                <a:lnTo>
                  <a:pt x="225425" y="430784"/>
                </a:lnTo>
                <a:lnTo>
                  <a:pt x="225678" y="430911"/>
                </a:lnTo>
                <a:lnTo>
                  <a:pt x="228600" y="431424"/>
                </a:lnTo>
                <a:lnTo>
                  <a:pt x="256159" y="441833"/>
                </a:lnTo>
                <a:lnTo>
                  <a:pt x="254762" y="445388"/>
                </a:lnTo>
                <a:lnTo>
                  <a:pt x="250951" y="455295"/>
                </a:lnTo>
                <a:lnTo>
                  <a:pt x="249682" y="458216"/>
                </a:lnTo>
                <a:lnTo>
                  <a:pt x="247014" y="459994"/>
                </a:lnTo>
                <a:lnTo>
                  <a:pt x="421390" y="459994"/>
                </a:lnTo>
                <a:lnTo>
                  <a:pt x="421766" y="459739"/>
                </a:lnTo>
                <a:lnTo>
                  <a:pt x="423163" y="454025"/>
                </a:lnTo>
                <a:lnTo>
                  <a:pt x="424688" y="448310"/>
                </a:lnTo>
                <a:lnTo>
                  <a:pt x="421639" y="442087"/>
                </a:lnTo>
                <a:lnTo>
                  <a:pt x="414400" y="436245"/>
                </a:lnTo>
                <a:lnTo>
                  <a:pt x="379407" y="407416"/>
                </a:lnTo>
                <a:close/>
              </a:path>
              <a:path w="757554" h="721360">
                <a:moveTo>
                  <a:pt x="643509" y="197738"/>
                </a:moveTo>
                <a:lnTo>
                  <a:pt x="515874" y="197866"/>
                </a:lnTo>
                <a:lnTo>
                  <a:pt x="408559" y="355600"/>
                </a:lnTo>
                <a:lnTo>
                  <a:pt x="404237" y="374477"/>
                </a:lnTo>
                <a:lnTo>
                  <a:pt x="405384" y="381000"/>
                </a:lnTo>
                <a:lnTo>
                  <a:pt x="435101" y="405638"/>
                </a:lnTo>
                <a:lnTo>
                  <a:pt x="444626" y="405638"/>
                </a:lnTo>
                <a:lnTo>
                  <a:pt x="451612" y="403351"/>
                </a:lnTo>
                <a:lnTo>
                  <a:pt x="457200" y="399288"/>
                </a:lnTo>
                <a:lnTo>
                  <a:pt x="703074" y="399288"/>
                </a:lnTo>
                <a:lnTo>
                  <a:pt x="702945" y="398525"/>
                </a:lnTo>
                <a:lnTo>
                  <a:pt x="743922" y="398525"/>
                </a:lnTo>
                <a:lnTo>
                  <a:pt x="745545" y="397377"/>
                </a:lnTo>
                <a:lnTo>
                  <a:pt x="750030" y="392668"/>
                </a:lnTo>
                <a:lnTo>
                  <a:pt x="753514" y="387173"/>
                </a:lnTo>
                <a:lnTo>
                  <a:pt x="755903" y="381000"/>
                </a:lnTo>
                <a:lnTo>
                  <a:pt x="756977" y="374477"/>
                </a:lnTo>
                <a:lnTo>
                  <a:pt x="756777" y="367966"/>
                </a:lnTo>
                <a:lnTo>
                  <a:pt x="671957" y="214630"/>
                </a:lnTo>
                <a:lnTo>
                  <a:pt x="652454" y="199145"/>
                </a:lnTo>
                <a:lnTo>
                  <a:pt x="643509" y="197738"/>
                </a:lnTo>
                <a:close/>
              </a:path>
              <a:path w="757554" h="721360">
                <a:moveTo>
                  <a:pt x="743922" y="398525"/>
                </a:moveTo>
                <a:lnTo>
                  <a:pt x="702945" y="398525"/>
                </a:lnTo>
                <a:lnTo>
                  <a:pt x="708660" y="403098"/>
                </a:lnTo>
                <a:lnTo>
                  <a:pt x="716026" y="405638"/>
                </a:lnTo>
                <a:lnTo>
                  <a:pt x="726059" y="405638"/>
                </a:lnTo>
                <a:lnTo>
                  <a:pt x="743922" y="398525"/>
                </a:lnTo>
                <a:close/>
              </a:path>
              <a:path w="757554" h="721360">
                <a:moveTo>
                  <a:pt x="364363" y="295910"/>
                </a:moveTo>
                <a:lnTo>
                  <a:pt x="299085" y="295910"/>
                </a:lnTo>
                <a:lnTo>
                  <a:pt x="295910" y="299085"/>
                </a:lnTo>
                <a:lnTo>
                  <a:pt x="295910" y="338836"/>
                </a:lnTo>
                <a:lnTo>
                  <a:pt x="367538" y="338836"/>
                </a:lnTo>
                <a:lnTo>
                  <a:pt x="367538" y="299085"/>
                </a:lnTo>
                <a:lnTo>
                  <a:pt x="364363" y="295910"/>
                </a:lnTo>
                <a:close/>
              </a:path>
              <a:path w="757554" h="721360">
                <a:moveTo>
                  <a:pt x="575055" y="0"/>
                </a:moveTo>
                <a:lnTo>
                  <a:pt x="539424" y="7199"/>
                </a:lnTo>
                <a:lnTo>
                  <a:pt x="510317" y="26828"/>
                </a:lnTo>
                <a:lnTo>
                  <a:pt x="490688" y="55935"/>
                </a:lnTo>
                <a:lnTo>
                  <a:pt x="483488" y="91567"/>
                </a:lnTo>
                <a:lnTo>
                  <a:pt x="490688" y="127125"/>
                </a:lnTo>
                <a:lnTo>
                  <a:pt x="510317" y="156194"/>
                </a:lnTo>
                <a:lnTo>
                  <a:pt x="539424" y="175809"/>
                </a:lnTo>
                <a:lnTo>
                  <a:pt x="575055" y="183007"/>
                </a:lnTo>
                <a:lnTo>
                  <a:pt x="610687" y="175809"/>
                </a:lnTo>
                <a:lnTo>
                  <a:pt x="639794" y="156194"/>
                </a:lnTo>
                <a:lnTo>
                  <a:pt x="659423" y="127125"/>
                </a:lnTo>
                <a:lnTo>
                  <a:pt x="666623" y="91567"/>
                </a:lnTo>
                <a:lnTo>
                  <a:pt x="659423" y="55935"/>
                </a:lnTo>
                <a:lnTo>
                  <a:pt x="639794" y="26828"/>
                </a:lnTo>
                <a:lnTo>
                  <a:pt x="610687" y="7199"/>
                </a:lnTo>
                <a:lnTo>
                  <a:pt x="575055" y="0"/>
                </a:lnTo>
                <a:close/>
              </a:path>
            </a:pathLst>
          </a:custGeom>
          <a:solidFill>
            <a:srgbClr val="ABCE5A"/>
          </a:solidFill>
        </p:spPr>
        <p:txBody>
          <a:bodyPr wrap="square" lIns="0" tIns="0" rIns="0" bIns="0" rtlCol="0"/>
          <a:lstStyle/>
          <a:p/>
        </p:txBody>
      </p:sp>
      <p:sp>
        <p:nvSpPr>
          <p:cNvPr id="17" name="object 17"/>
          <p:cNvSpPr/>
          <p:nvPr/>
        </p:nvSpPr>
        <p:spPr>
          <a:xfrm>
            <a:off x="4677917" y="3761994"/>
            <a:ext cx="2811780" cy="635635"/>
          </a:xfrm>
          <a:custGeom>
            <a:rect l="l" t="t" r="r" b="b"/>
            <a:pathLst>
              <a:path w="2811779" h="635635">
                <a:moveTo>
                  <a:pt x="2494026" y="0"/>
                </a:moveTo>
                <a:lnTo>
                  <a:pt x="0" y="0"/>
                </a:lnTo>
                <a:lnTo>
                  <a:pt x="0" y="635507"/>
                </a:lnTo>
                <a:lnTo>
                  <a:pt x="2494026" y="635507"/>
                </a:lnTo>
                <a:lnTo>
                  <a:pt x="2811780" y="317753"/>
                </a:lnTo>
                <a:lnTo>
                  <a:pt x="2494026" y="0"/>
                </a:lnTo>
                <a:close/>
              </a:path>
            </a:pathLst>
          </a:custGeom>
          <a:solidFill>
            <a:srgbClr val="ABCE5A"/>
          </a:solidFill>
        </p:spPr>
        <p:txBody>
          <a:bodyPr wrap="square" lIns="0" tIns="0" rIns="0" bIns="0" rtlCol="0"/>
          <a:lstStyle/>
          <a:p/>
        </p:txBody>
      </p:sp>
      <p:sp>
        <p:nvSpPr>
          <p:cNvPr id="18" name="object 18"/>
          <p:cNvSpPr/>
          <p:nvPr/>
        </p:nvSpPr>
        <p:spPr>
          <a:xfrm>
            <a:off x="4677917" y="3761994"/>
            <a:ext cx="2811780" cy="635635"/>
          </a:xfrm>
          <a:custGeom>
            <a:rect l="l" t="t" r="r" b="b"/>
            <a:pathLst>
              <a:path w="2811779" h="635635">
                <a:moveTo>
                  <a:pt x="0" y="0"/>
                </a:moveTo>
                <a:lnTo>
                  <a:pt x="2494026" y="0"/>
                </a:lnTo>
                <a:lnTo>
                  <a:pt x="2811780" y="317753"/>
                </a:lnTo>
                <a:lnTo>
                  <a:pt x="2494026" y="635507"/>
                </a:lnTo>
                <a:lnTo>
                  <a:pt x="0" y="635507"/>
                </a:lnTo>
                <a:lnTo>
                  <a:pt x="0" y="0"/>
                </a:lnTo>
                <a:close/>
              </a:path>
            </a:pathLst>
          </a:custGeom>
          <a:ln w="38100">
            <a:solidFill>
              <a:srgbClr val="F1F1F1"/>
            </a:solidFill>
          </a:ln>
        </p:spPr>
        <p:txBody>
          <a:bodyPr wrap="square" lIns="0" tIns="0" rIns="0" bIns="0" rtlCol="0"/>
          <a:lstStyle/>
          <a:p/>
        </p:txBody>
      </p:sp>
      <p:sp>
        <p:nvSpPr>
          <p:cNvPr id="19" name="object 19"/>
          <p:cNvSpPr txBox="1"/>
          <p:nvPr/>
        </p:nvSpPr>
        <p:spPr>
          <a:xfrm>
            <a:off x="5076825" y="3922521"/>
            <a:ext cx="18542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微软雅黑"/>
                <a:cs typeface="微软雅黑"/>
              </a:rPr>
              <a:t>广告行业相对谨慎</a:t>
            </a:r>
            <a:endParaRPr sz="1800">
              <a:latin typeface="微软雅黑"/>
              <a:cs typeface="微软雅黑"/>
            </a:endParaRPr>
          </a:p>
        </p:txBody>
      </p:sp>
      <p:sp>
        <p:nvSpPr>
          <p:cNvPr id="20" name="object 20"/>
          <p:cNvSpPr txBox="1"/>
          <p:nvPr/>
        </p:nvSpPr>
        <p:spPr>
          <a:xfrm>
            <a:off x="5089652" y="4648707"/>
            <a:ext cx="2178050" cy="1123315"/>
          </a:xfrm>
          <a:prstGeom prst="rect">
            <a:avLst/>
          </a:prstGeom>
        </p:spPr>
        <p:txBody>
          <a:bodyPr vert="horz" wrap="square" lIns="0" tIns="12700" rIns="0" bIns="0" rtlCol="0">
            <a:spAutoFit/>
          </a:bodyPr>
          <a:lstStyle/>
          <a:p>
            <a:pPr marL="182880" marR="5080" indent="-170815">
              <a:lnSpc>
                <a:spcPct val="150100"/>
              </a:lnSpc>
              <a:spcBef>
                <a:spcPts val="100"/>
              </a:spcBef>
              <a:buFont typeface="Arial"/>
              <a:buChar char="•"/>
              <a:tabLst>
                <a:tab pos="183515"/>
              </a:tabLst>
            </a:pPr>
            <a:r>
              <a:rPr sz="1200">
                <a:latin typeface="微软雅黑"/>
                <a:cs typeface="微软雅黑"/>
              </a:rPr>
              <a:t>外部环境“回温”，广告主对 公司经营情况的信心略微下降</a:t>
            </a:r>
            <a:endParaRPr sz="1200">
              <a:latin typeface="微软雅黑"/>
              <a:cs typeface="微软雅黑"/>
            </a:endParaRPr>
          </a:p>
          <a:p>
            <a:pPr marL="182880" marR="5080" indent="-170815">
              <a:lnSpc>
                <a:spcPct val="150000"/>
              </a:lnSpc>
              <a:buFont typeface="Arial"/>
              <a:buChar char="•"/>
              <a:tabLst>
                <a:tab pos="183515"/>
              </a:tabLst>
            </a:pPr>
            <a:r>
              <a:rPr sz="1200">
                <a:latin typeface="微软雅黑"/>
                <a:cs typeface="微软雅黑"/>
              </a:rPr>
              <a:t>年度营销预算变化相对平稳， 广告主开支谨慎</a:t>
            </a:r>
            <a:endParaRPr sz="1200">
              <a:latin typeface="微软雅黑"/>
              <a:cs typeface="微软雅黑"/>
            </a:endParaRPr>
          </a:p>
        </p:txBody>
      </p:sp>
      <p:sp>
        <p:nvSpPr>
          <p:cNvPr id="21" name="object 21"/>
          <p:cNvSpPr txBox="1"/>
          <p:nvPr/>
        </p:nvSpPr>
        <p:spPr>
          <a:xfrm>
            <a:off x="8227821" y="3110230"/>
            <a:ext cx="739140" cy="239395"/>
          </a:xfrm>
          <a:prstGeom prst="rect">
            <a:avLst/>
          </a:prstGeom>
        </p:spPr>
        <p:txBody>
          <a:bodyPr vert="horz" wrap="square" lIns="0" tIns="13335" rIns="0" bIns="0" rtlCol="0">
            <a:spAutoFit/>
          </a:bodyPr>
          <a:lstStyle/>
          <a:p>
            <a:pPr marL="12700">
              <a:lnSpc>
                <a:spcPct val="100000"/>
              </a:lnSpc>
              <a:spcBef>
                <a:spcPts val="105"/>
              </a:spcBef>
            </a:pPr>
            <a:r>
              <a:rPr sz="1400" b="1">
                <a:latin typeface="微软雅黑"/>
                <a:cs typeface="微软雅黑"/>
              </a:rPr>
              <a:t>降本增效</a:t>
            </a:r>
            <a:endParaRPr sz="1400">
              <a:latin typeface="微软雅黑"/>
              <a:cs typeface="微软雅黑"/>
            </a:endParaRPr>
          </a:p>
        </p:txBody>
      </p:sp>
      <p:sp>
        <p:nvSpPr>
          <p:cNvPr id="22" name="object 22"/>
          <p:cNvSpPr/>
          <p:nvPr/>
        </p:nvSpPr>
        <p:spPr>
          <a:xfrm>
            <a:off x="8185404" y="2212848"/>
            <a:ext cx="822960" cy="812800"/>
          </a:xfrm>
          <a:custGeom>
            <a:rect l="l" t="t" r="r" b="b"/>
            <a:pathLst>
              <a:path w="822959" h="812800">
                <a:moveTo>
                  <a:pt x="424688" y="395604"/>
                </a:moveTo>
                <a:lnTo>
                  <a:pt x="37084" y="395604"/>
                </a:lnTo>
                <a:lnTo>
                  <a:pt x="97917" y="752728"/>
                </a:lnTo>
                <a:lnTo>
                  <a:pt x="86675" y="755630"/>
                </a:lnTo>
                <a:lnTo>
                  <a:pt x="77422" y="761841"/>
                </a:lnTo>
                <a:lnTo>
                  <a:pt x="71145" y="770766"/>
                </a:lnTo>
                <a:lnTo>
                  <a:pt x="68834" y="781812"/>
                </a:lnTo>
                <a:lnTo>
                  <a:pt x="71344" y="793861"/>
                </a:lnTo>
                <a:lnTo>
                  <a:pt x="78057" y="803529"/>
                </a:lnTo>
                <a:lnTo>
                  <a:pt x="87747" y="809958"/>
                </a:lnTo>
                <a:lnTo>
                  <a:pt x="99187" y="812291"/>
                </a:lnTo>
                <a:lnTo>
                  <a:pt x="363854" y="812291"/>
                </a:lnTo>
                <a:lnTo>
                  <a:pt x="375096" y="809958"/>
                </a:lnTo>
                <a:lnTo>
                  <a:pt x="384349" y="803529"/>
                </a:lnTo>
                <a:lnTo>
                  <a:pt x="390626" y="793861"/>
                </a:lnTo>
                <a:lnTo>
                  <a:pt x="392938" y="781812"/>
                </a:lnTo>
                <a:lnTo>
                  <a:pt x="390824" y="770766"/>
                </a:lnTo>
                <a:lnTo>
                  <a:pt x="384984" y="761841"/>
                </a:lnTo>
                <a:lnTo>
                  <a:pt x="376168" y="755630"/>
                </a:lnTo>
                <a:lnTo>
                  <a:pt x="365125" y="752728"/>
                </a:lnTo>
                <a:lnTo>
                  <a:pt x="424688" y="395604"/>
                </a:lnTo>
                <a:close/>
              </a:path>
              <a:path w="822959" h="812800">
                <a:moveTo>
                  <a:pt x="432689" y="336041"/>
                </a:moveTo>
                <a:lnTo>
                  <a:pt x="29082" y="336041"/>
                </a:lnTo>
                <a:lnTo>
                  <a:pt x="17841" y="338353"/>
                </a:lnTo>
                <a:lnTo>
                  <a:pt x="8588" y="344630"/>
                </a:lnTo>
                <a:lnTo>
                  <a:pt x="2311" y="353883"/>
                </a:lnTo>
                <a:lnTo>
                  <a:pt x="0" y="365125"/>
                </a:lnTo>
                <a:lnTo>
                  <a:pt x="2311" y="377120"/>
                </a:lnTo>
                <a:lnTo>
                  <a:pt x="8588" y="386794"/>
                </a:lnTo>
                <a:lnTo>
                  <a:pt x="17841" y="393253"/>
                </a:lnTo>
                <a:lnTo>
                  <a:pt x="29082" y="395604"/>
                </a:lnTo>
                <a:lnTo>
                  <a:pt x="432689" y="395604"/>
                </a:lnTo>
                <a:lnTo>
                  <a:pt x="444664" y="393253"/>
                </a:lnTo>
                <a:lnTo>
                  <a:pt x="454294" y="386794"/>
                </a:lnTo>
                <a:lnTo>
                  <a:pt x="460710" y="377120"/>
                </a:lnTo>
                <a:lnTo>
                  <a:pt x="463042" y="365125"/>
                </a:lnTo>
                <a:lnTo>
                  <a:pt x="460710" y="353883"/>
                </a:lnTo>
                <a:lnTo>
                  <a:pt x="454294" y="344630"/>
                </a:lnTo>
                <a:lnTo>
                  <a:pt x="444664" y="338353"/>
                </a:lnTo>
                <a:lnTo>
                  <a:pt x="432689" y="336041"/>
                </a:lnTo>
                <a:close/>
              </a:path>
              <a:path w="822959" h="812800">
                <a:moveTo>
                  <a:pt x="333375" y="202437"/>
                </a:moveTo>
                <a:lnTo>
                  <a:pt x="128397" y="202437"/>
                </a:lnTo>
                <a:lnTo>
                  <a:pt x="109539" y="206384"/>
                </a:lnTo>
                <a:lnTo>
                  <a:pt x="93932" y="217154"/>
                </a:lnTo>
                <a:lnTo>
                  <a:pt x="83302" y="233138"/>
                </a:lnTo>
                <a:lnTo>
                  <a:pt x="79375" y="252729"/>
                </a:lnTo>
                <a:lnTo>
                  <a:pt x="79375" y="336041"/>
                </a:lnTo>
                <a:lnTo>
                  <a:pt x="382397" y="336041"/>
                </a:lnTo>
                <a:lnTo>
                  <a:pt x="382397" y="252729"/>
                </a:lnTo>
                <a:lnTo>
                  <a:pt x="378648" y="233138"/>
                </a:lnTo>
                <a:lnTo>
                  <a:pt x="368315" y="217154"/>
                </a:lnTo>
                <a:lnTo>
                  <a:pt x="352768" y="206384"/>
                </a:lnTo>
                <a:lnTo>
                  <a:pt x="333375" y="202437"/>
                </a:lnTo>
                <a:close/>
              </a:path>
              <a:path w="822959" h="812800">
                <a:moveTo>
                  <a:pt x="752023" y="267207"/>
                </a:moveTo>
                <a:lnTo>
                  <a:pt x="514730" y="267207"/>
                </a:lnTo>
                <a:lnTo>
                  <a:pt x="541865" y="282068"/>
                </a:lnTo>
                <a:lnTo>
                  <a:pt x="571404" y="292846"/>
                </a:lnTo>
                <a:lnTo>
                  <a:pt x="602706" y="299408"/>
                </a:lnTo>
                <a:lnTo>
                  <a:pt x="635126" y="301625"/>
                </a:lnTo>
                <a:lnTo>
                  <a:pt x="684847" y="296243"/>
                </a:lnTo>
                <a:lnTo>
                  <a:pt x="729657" y="281055"/>
                </a:lnTo>
                <a:lnTo>
                  <a:pt x="752023" y="267207"/>
                </a:lnTo>
                <a:close/>
              </a:path>
              <a:path w="822959" h="812800">
                <a:moveTo>
                  <a:pt x="635126" y="0"/>
                </a:moveTo>
                <a:lnTo>
                  <a:pt x="584817" y="5381"/>
                </a:lnTo>
                <a:lnTo>
                  <a:pt x="539613" y="20574"/>
                </a:lnTo>
                <a:lnTo>
                  <a:pt x="501316" y="44148"/>
                </a:lnTo>
                <a:lnTo>
                  <a:pt x="471729" y="74675"/>
                </a:lnTo>
                <a:lnTo>
                  <a:pt x="452655" y="110728"/>
                </a:lnTo>
                <a:lnTo>
                  <a:pt x="445897" y="150875"/>
                </a:lnTo>
                <a:lnTo>
                  <a:pt x="446895" y="166471"/>
                </a:lnTo>
                <a:lnTo>
                  <a:pt x="449881" y="181721"/>
                </a:lnTo>
                <a:lnTo>
                  <a:pt x="454844" y="196756"/>
                </a:lnTo>
                <a:lnTo>
                  <a:pt x="461772" y="211709"/>
                </a:lnTo>
                <a:lnTo>
                  <a:pt x="411479" y="265938"/>
                </a:lnTo>
                <a:lnTo>
                  <a:pt x="408813" y="268604"/>
                </a:lnTo>
                <a:lnTo>
                  <a:pt x="408813" y="273812"/>
                </a:lnTo>
                <a:lnTo>
                  <a:pt x="410210" y="276478"/>
                </a:lnTo>
                <a:lnTo>
                  <a:pt x="412750" y="280415"/>
                </a:lnTo>
                <a:lnTo>
                  <a:pt x="416814" y="283082"/>
                </a:lnTo>
                <a:lnTo>
                  <a:pt x="420750" y="281813"/>
                </a:lnTo>
                <a:lnTo>
                  <a:pt x="514730" y="267207"/>
                </a:lnTo>
                <a:lnTo>
                  <a:pt x="752023" y="267207"/>
                </a:lnTo>
                <a:lnTo>
                  <a:pt x="767715" y="257492"/>
                </a:lnTo>
                <a:lnTo>
                  <a:pt x="783845" y="240791"/>
                </a:lnTo>
                <a:lnTo>
                  <a:pt x="553085" y="240791"/>
                </a:lnTo>
                <a:lnTo>
                  <a:pt x="545468" y="239178"/>
                </a:lnTo>
                <a:lnTo>
                  <a:pt x="539115" y="234838"/>
                </a:lnTo>
                <a:lnTo>
                  <a:pt x="534761" y="228522"/>
                </a:lnTo>
                <a:lnTo>
                  <a:pt x="533146" y="220979"/>
                </a:lnTo>
                <a:lnTo>
                  <a:pt x="534761" y="212828"/>
                </a:lnTo>
                <a:lnTo>
                  <a:pt x="539114" y="206533"/>
                </a:lnTo>
                <a:lnTo>
                  <a:pt x="545468" y="202477"/>
                </a:lnTo>
                <a:lnTo>
                  <a:pt x="553085" y="201040"/>
                </a:lnTo>
                <a:lnTo>
                  <a:pt x="810887" y="201040"/>
                </a:lnTo>
                <a:lnTo>
                  <a:pt x="816207" y="190970"/>
                </a:lnTo>
                <a:lnTo>
                  <a:pt x="818746" y="175894"/>
                </a:lnTo>
                <a:lnTo>
                  <a:pt x="553085" y="175894"/>
                </a:lnTo>
                <a:lnTo>
                  <a:pt x="545468" y="174299"/>
                </a:lnTo>
                <a:lnTo>
                  <a:pt x="539115" y="169989"/>
                </a:lnTo>
                <a:lnTo>
                  <a:pt x="534761" y="163679"/>
                </a:lnTo>
                <a:lnTo>
                  <a:pt x="533146" y="156082"/>
                </a:lnTo>
                <a:lnTo>
                  <a:pt x="534761" y="148540"/>
                </a:lnTo>
                <a:lnTo>
                  <a:pt x="539114" y="142224"/>
                </a:lnTo>
                <a:lnTo>
                  <a:pt x="545468" y="137884"/>
                </a:lnTo>
                <a:lnTo>
                  <a:pt x="553085" y="136271"/>
                </a:lnTo>
                <a:lnTo>
                  <a:pt x="820503" y="136271"/>
                </a:lnTo>
                <a:lnTo>
                  <a:pt x="816274" y="111125"/>
                </a:lnTo>
                <a:lnTo>
                  <a:pt x="553085" y="111125"/>
                </a:lnTo>
                <a:lnTo>
                  <a:pt x="545468" y="109511"/>
                </a:lnTo>
                <a:lnTo>
                  <a:pt x="539115" y="105171"/>
                </a:lnTo>
                <a:lnTo>
                  <a:pt x="534761" y="98855"/>
                </a:lnTo>
                <a:lnTo>
                  <a:pt x="533146" y="91312"/>
                </a:lnTo>
                <a:lnTo>
                  <a:pt x="534761" y="83716"/>
                </a:lnTo>
                <a:lnTo>
                  <a:pt x="539114" y="77406"/>
                </a:lnTo>
                <a:lnTo>
                  <a:pt x="545468" y="73096"/>
                </a:lnTo>
                <a:lnTo>
                  <a:pt x="553085" y="71500"/>
                </a:lnTo>
                <a:lnTo>
                  <a:pt x="794114" y="71500"/>
                </a:lnTo>
                <a:lnTo>
                  <a:pt x="767714" y="44148"/>
                </a:lnTo>
                <a:lnTo>
                  <a:pt x="729657" y="20574"/>
                </a:lnTo>
                <a:lnTo>
                  <a:pt x="684847" y="5381"/>
                </a:lnTo>
                <a:lnTo>
                  <a:pt x="635126" y="0"/>
                </a:lnTo>
                <a:close/>
              </a:path>
              <a:path w="822959" h="812800">
                <a:moveTo>
                  <a:pt x="810887" y="201040"/>
                </a:moveTo>
                <a:lnTo>
                  <a:pt x="714501" y="201040"/>
                </a:lnTo>
                <a:lnTo>
                  <a:pt x="722044" y="202477"/>
                </a:lnTo>
                <a:lnTo>
                  <a:pt x="728360" y="206533"/>
                </a:lnTo>
                <a:lnTo>
                  <a:pt x="732700" y="212828"/>
                </a:lnTo>
                <a:lnTo>
                  <a:pt x="734314" y="220979"/>
                </a:lnTo>
                <a:lnTo>
                  <a:pt x="732700" y="228522"/>
                </a:lnTo>
                <a:lnTo>
                  <a:pt x="728360" y="234838"/>
                </a:lnTo>
                <a:lnTo>
                  <a:pt x="722044" y="239178"/>
                </a:lnTo>
                <a:lnTo>
                  <a:pt x="714501" y="240791"/>
                </a:lnTo>
                <a:lnTo>
                  <a:pt x="783845" y="240791"/>
                </a:lnTo>
                <a:lnTo>
                  <a:pt x="797179" y="226986"/>
                </a:lnTo>
                <a:lnTo>
                  <a:pt x="810887" y="201040"/>
                </a:lnTo>
                <a:close/>
              </a:path>
              <a:path w="822959" h="812800">
                <a:moveTo>
                  <a:pt x="231521" y="10540"/>
                </a:moveTo>
                <a:lnTo>
                  <a:pt x="186753" y="19609"/>
                </a:lnTo>
                <a:lnTo>
                  <a:pt x="150177" y="44323"/>
                </a:lnTo>
                <a:lnTo>
                  <a:pt x="125507" y="80942"/>
                </a:lnTo>
                <a:lnTo>
                  <a:pt x="116459" y="125729"/>
                </a:lnTo>
                <a:lnTo>
                  <a:pt x="118395" y="147734"/>
                </a:lnTo>
                <a:lnTo>
                  <a:pt x="124047" y="168036"/>
                </a:lnTo>
                <a:lnTo>
                  <a:pt x="133175" y="186362"/>
                </a:lnTo>
                <a:lnTo>
                  <a:pt x="145542" y="202437"/>
                </a:lnTo>
                <a:lnTo>
                  <a:pt x="316229" y="202437"/>
                </a:lnTo>
                <a:lnTo>
                  <a:pt x="328814" y="186362"/>
                </a:lnTo>
                <a:lnTo>
                  <a:pt x="338423" y="168036"/>
                </a:lnTo>
                <a:lnTo>
                  <a:pt x="344554" y="147734"/>
                </a:lnTo>
                <a:lnTo>
                  <a:pt x="346710" y="125729"/>
                </a:lnTo>
                <a:lnTo>
                  <a:pt x="337641" y="80942"/>
                </a:lnTo>
                <a:lnTo>
                  <a:pt x="312927" y="44323"/>
                </a:lnTo>
                <a:lnTo>
                  <a:pt x="276308" y="19609"/>
                </a:lnTo>
                <a:lnTo>
                  <a:pt x="231521" y="10540"/>
                </a:lnTo>
                <a:close/>
              </a:path>
              <a:path w="822959" h="812800">
                <a:moveTo>
                  <a:pt x="820503" y="136271"/>
                </a:moveTo>
                <a:lnTo>
                  <a:pt x="714501" y="136271"/>
                </a:lnTo>
                <a:lnTo>
                  <a:pt x="722044" y="137884"/>
                </a:lnTo>
                <a:lnTo>
                  <a:pt x="728360" y="142224"/>
                </a:lnTo>
                <a:lnTo>
                  <a:pt x="732700" y="148540"/>
                </a:lnTo>
                <a:lnTo>
                  <a:pt x="734314" y="156082"/>
                </a:lnTo>
                <a:lnTo>
                  <a:pt x="732700" y="163679"/>
                </a:lnTo>
                <a:lnTo>
                  <a:pt x="728360" y="169989"/>
                </a:lnTo>
                <a:lnTo>
                  <a:pt x="722044" y="174299"/>
                </a:lnTo>
                <a:lnTo>
                  <a:pt x="714501" y="175894"/>
                </a:lnTo>
                <a:lnTo>
                  <a:pt x="818746" y="175894"/>
                </a:lnTo>
                <a:lnTo>
                  <a:pt x="822960" y="150875"/>
                </a:lnTo>
                <a:lnTo>
                  <a:pt x="820503" y="136271"/>
                </a:lnTo>
                <a:close/>
              </a:path>
              <a:path w="822959" h="812800">
                <a:moveTo>
                  <a:pt x="794114" y="71500"/>
                </a:moveTo>
                <a:lnTo>
                  <a:pt x="714501" y="71500"/>
                </a:lnTo>
                <a:lnTo>
                  <a:pt x="722044" y="73096"/>
                </a:lnTo>
                <a:lnTo>
                  <a:pt x="728360" y="77406"/>
                </a:lnTo>
                <a:lnTo>
                  <a:pt x="732700" y="83716"/>
                </a:lnTo>
                <a:lnTo>
                  <a:pt x="734314" y="91312"/>
                </a:lnTo>
                <a:lnTo>
                  <a:pt x="732700" y="98855"/>
                </a:lnTo>
                <a:lnTo>
                  <a:pt x="728360" y="105171"/>
                </a:lnTo>
                <a:lnTo>
                  <a:pt x="722044" y="109511"/>
                </a:lnTo>
                <a:lnTo>
                  <a:pt x="714501" y="111125"/>
                </a:lnTo>
                <a:lnTo>
                  <a:pt x="816274" y="111125"/>
                </a:lnTo>
                <a:lnTo>
                  <a:pt x="816207" y="110728"/>
                </a:lnTo>
                <a:lnTo>
                  <a:pt x="797178" y="74675"/>
                </a:lnTo>
                <a:lnTo>
                  <a:pt x="794114" y="71500"/>
                </a:lnTo>
                <a:close/>
              </a:path>
            </a:pathLst>
          </a:custGeom>
          <a:solidFill>
            <a:srgbClr val="5EA2E7"/>
          </a:solidFill>
        </p:spPr>
        <p:txBody>
          <a:bodyPr wrap="square" lIns="0" tIns="0" rIns="0" bIns="0" rtlCol="0"/>
          <a:lstStyle/>
          <a:p/>
        </p:txBody>
      </p:sp>
      <p:sp>
        <p:nvSpPr>
          <p:cNvPr id="23" name="object 23"/>
          <p:cNvSpPr/>
          <p:nvPr/>
        </p:nvSpPr>
        <p:spPr>
          <a:xfrm>
            <a:off x="7489697" y="3761994"/>
            <a:ext cx="2676525" cy="635635"/>
          </a:xfrm>
          <a:custGeom>
            <a:rect l="l" t="t" r="r" b="b"/>
            <a:pathLst>
              <a:path w="2676525" h="635635">
                <a:moveTo>
                  <a:pt x="2358390" y="0"/>
                </a:moveTo>
                <a:lnTo>
                  <a:pt x="0" y="0"/>
                </a:lnTo>
                <a:lnTo>
                  <a:pt x="0" y="635507"/>
                </a:lnTo>
                <a:lnTo>
                  <a:pt x="2358390" y="635507"/>
                </a:lnTo>
                <a:lnTo>
                  <a:pt x="2676144" y="317753"/>
                </a:lnTo>
                <a:lnTo>
                  <a:pt x="2358390" y="0"/>
                </a:lnTo>
                <a:close/>
              </a:path>
            </a:pathLst>
          </a:custGeom>
          <a:solidFill>
            <a:srgbClr val="5EA2E7"/>
          </a:solidFill>
        </p:spPr>
        <p:txBody>
          <a:bodyPr wrap="square" lIns="0" tIns="0" rIns="0" bIns="0" rtlCol="0"/>
          <a:lstStyle/>
          <a:p/>
        </p:txBody>
      </p:sp>
      <p:sp>
        <p:nvSpPr>
          <p:cNvPr id="24" name="object 24"/>
          <p:cNvSpPr/>
          <p:nvPr/>
        </p:nvSpPr>
        <p:spPr>
          <a:xfrm>
            <a:off x="7489697" y="3761994"/>
            <a:ext cx="2676525" cy="635635"/>
          </a:xfrm>
          <a:custGeom>
            <a:rect l="l" t="t" r="r" b="b"/>
            <a:pathLst>
              <a:path w="2676525" h="635635">
                <a:moveTo>
                  <a:pt x="0" y="0"/>
                </a:moveTo>
                <a:lnTo>
                  <a:pt x="2358390" y="0"/>
                </a:lnTo>
                <a:lnTo>
                  <a:pt x="2676144" y="317753"/>
                </a:lnTo>
                <a:lnTo>
                  <a:pt x="2358390" y="635507"/>
                </a:lnTo>
                <a:lnTo>
                  <a:pt x="0" y="635507"/>
                </a:lnTo>
                <a:lnTo>
                  <a:pt x="0" y="0"/>
                </a:lnTo>
                <a:close/>
              </a:path>
            </a:pathLst>
          </a:custGeom>
          <a:ln w="38100">
            <a:solidFill>
              <a:srgbClr val="F1F1F1"/>
            </a:solidFill>
          </a:ln>
        </p:spPr>
        <p:txBody>
          <a:bodyPr wrap="square" lIns="0" tIns="0" rIns="0" bIns="0" rtlCol="0"/>
          <a:lstStyle/>
          <a:p/>
        </p:txBody>
      </p:sp>
      <p:sp>
        <p:nvSpPr>
          <p:cNvPr id="25" name="object 25"/>
          <p:cNvSpPr txBox="1"/>
          <p:nvPr/>
        </p:nvSpPr>
        <p:spPr>
          <a:xfrm>
            <a:off x="7674609" y="3785361"/>
            <a:ext cx="2146935" cy="546735"/>
          </a:xfrm>
          <a:prstGeom prst="rect">
            <a:avLst/>
          </a:prstGeom>
        </p:spPr>
        <p:txBody>
          <a:bodyPr vert="horz" wrap="square" lIns="0" tIns="43815" rIns="0" bIns="0" rtlCol="0">
            <a:spAutoFit/>
          </a:bodyPr>
          <a:lstStyle/>
          <a:p>
            <a:pPr marL="387350" marR="5080" indent="-375285">
              <a:lnSpc>
                <a:spcPts val="1939"/>
              </a:lnSpc>
              <a:spcBef>
                <a:spcPts val="345"/>
              </a:spcBef>
            </a:pPr>
            <a:r>
              <a:rPr sz="1800" b="1">
                <a:solidFill>
                  <a:srgbClr val="FFFFFF"/>
                </a:solidFill>
                <a:latin typeface="微软雅黑"/>
                <a:cs typeface="微软雅黑"/>
              </a:rPr>
              <a:t>“降本增效”</a:t>
            </a:r>
            <a:r>
              <a:rPr sz="1800" b="1" spc="-135">
                <a:solidFill>
                  <a:srgbClr val="FFFFFF"/>
                </a:solidFill>
                <a:latin typeface="微软雅黑"/>
                <a:cs typeface="微软雅黑"/>
              </a:rPr>
              <a:t> </a:t>
            </a:r>
            <a:r>
              <a:rPr sz="1800" b="1">
                <a:solidFill>
                  <a:srgbClr val="FFFFFF"/>
                </a:solidFill>
                <a:latin typeface="微软雅黑"/>
                <a:cs typeface="微软雅黑"/>
              </a:rPr>
              <a:t>是今年 营销的主题词</a:t>
            </a:r>
            <a:endParaRPr sz="1800">
              <a:latin typeface="微软雅黑"/>
              <a:cs typeface="微软雅黑"/>
            </a:endParaRPr>
          </a:p>
        </p:txBody>
      </p:sp>
      <p:sp>
        <p:nvSpPr>
          <p:cNvPr id="26" name="object 26"/>
          <p:cNvSpPr txBox="1"/>
          <p:nvPr/>
        </p:nvSpPr>
        <p:spPr>
          <a:xfrm>
            <a:off x="7978902" y="4648707"/>
            <a:ext cx="2025014" cy="574675"/>
          </a:xfrm>
          <a:prstGeom prst="rect">
            <a:avLst/>
          </a:prstGeom>
        </p:spPr>
        <p:txBody>
          <a:bodyPr vert="horz" wrap="square" lIns="0" tIns="12700" rIns="0" bIns="0" rtlCol="0">
            <a:spAutoFit/>
          </a:bodyPr>
          <a:lstStyle/>
          <a:p>
            <a:pPr marL="182880" marR="5080" indent="-170815">
              <a:lnSpc>
                <a:spcPct val="150100"/>
              </a:lnSpc>
              <a:spcBef>
                <a:spcPts val="100"/>
              </a:spcBef>
              <a:buFont typeface="Arial"/>
              <a:buChar char="•"/>
              <a:tabLst>
                <a:tab pos="183515"/>
              </a:tabLst>
            </a:pPr>
            <a:r>
              <a:rPr sz="1200">
                <a:latin typeface="微软雅黑"/>
                <a:cs typeface="微软雅黑"/>
              </a:rPr>
              <a:t>近八成广告主同意“降本增 效”</a:t>
            </a:r>
            <a:r>
              <a:rPr sz="1200" spc="-50">
                <a:latin typeface="微软雅黑"/>
                <a:cs typeface="微软雅黑"/>
              </a:rPr>
              <a:t> </a:t>
            </a:r>
            <a:r>
              <a:rPr sz="1200">
                <a:latin typeface="微软雅黑"/>
                <a:cs typeface="微软雅黑"/>
              </a:rPr>
              <a:t>是今年营销的主题词</a:t>
            </a:r>
            <a:endParaRPr sz="1200">
              <a:latin typeface="微软雅黑"/>
              <a:cs typeface="微软雅黑"/>
            </a:endParaRPr>
          </a:p>
        </p:txBody>
      </p:sp>
      <p:sp>
        <p:nvSpPr>
          <p:cNvPr id="27" name="object 27"/>
          <p:cNvSpPr txBox="1"/>
          <p:nvPr/>
        </p:nvSpPr>
        <p:spPr>
          <a:xfrm>
            <a:off x="3148964" y="1170267"/>
            <a:ext cx="6121400" cy="836294"/>
          </a:xfrm>
          <a:prstGeom prst="rect">
            <a:avLst/>
          </a:prstGeom>
        </p:spPr>
        <p:txBody>
          <a:bodyPr vert="horz" wrap="square" lIns="0" tIns="12065" rIns="0" bIns="0" rtlCol="0">
            <a:spAutoFit/>
          </a:bodyPr>
          <a:lstStyle/>
          <a:p>
            <a:pPr marL="774700" marR="5080" indent="-762000">
              <a:lnSpc>
                <a:spcPct val="110800"/>
              </a:lnSpc>
              <a:spcBef>
                <a:spcPts val="95"/>
              </a:spcBef>
            </a:pPr>
            <a:r>
              <a:rPr sz="2400" b="1">
                <a:solidFill>
                  <a:srgbClr val="FF6300"/>
                </a:solidFill>
                <a:latin typeface="微软雅黑"/>
                <a:cs typeface="微软雅黑"/>
              </a:rPr>
              <a:t>中国经济整体复苏，广告主营销预算相对谨慎  </a:t>
            </a:r>
            <a:r>
              <a:rPr sz="2400" b="1" spc="-5">
                <a:solidFill>
                  <a:srgbClr val="FF6300"/>
                </a:solidFill>
                <a:latin typeface="微软雅黑"/>
                <a:cs typeface="微软雅黑"/>
              </a:rPr>
              <a:t>“降本增效”是今年营销的主题词</a:t>
            </a:r>
            <a:endParaRPr sz="2400">
              <a:latin typeface="微软雅黑"/>
              <a:cs typeface="微软雅黑"/>
            </a:endParaRPr>
          </a:p>
        </p:txBody>
      </p:sp>
      <p:sp>
        <p:nvSpPr>
          <p:cNvPr id="28" name="object 28"/>
          <p:cNvSpPr/>
          <p:nvPr/>
        </p:nvSpPr>
        <p:spPr>
          <a:xfrm>
            <a:off x="6208776" y="3468623"/>
            <a:ext cx="2341245" cy="76200"/>
          </a:xfrm>
          <a:custGeom>
            <a:rect l="l" t="t" r="r" b="b"/>
            <a:pathLst>
              <a:path w="2341245" h="76200">
                <a:moveTo>
                  <a:pt x="50800" y="31750"/>
                </a:moveTo>
                <a:lnTo>
                  <a:pt x="0" y="31750"/>
                </a:lnTo>
                <a:lnTo>
                  <a:pt x="0" y="44450"/>
                </a:lnTo>
                <a:lnTo>
                  <a:pt x="50800" y="44450"/>
                </a:lnTo>
                <a:lnTo>
                  <a:pt x="50800" y="31750"/>
                </a:lnTo>
                <a:close/>
              </a:path>
              <a:path w="2341245" h="76200">
                <a:moveTo>
                  <a:pt x="139700" y="31750"/>
                </a:moveTo>
                <a:lnTo>
                  <a:pt x="88900" y="31750"/>
                </a:lnTo>
                <a:lnTo>
                  <a:pt x="88900" y="44450"/>
                </a:lnTo>
                <a:lnTo>
                  <a:pt x="139700" y="44450"/>
                </a:lnTo>
                <a:lnTo>
                  <a:pt x="139700" y="31750"/>
                </a:lnTo>
                <a:close/>
              </a:path>
              <a:path w="2341245" h="76200">
                <a:moveTo>
                  <a:pt x="228600" y="31750"/>
                </a:moveTo>
                <a:lnTo>
                  <a:pt x="177800" y="31750"/>
                </a:lnTo>
                <a:lnTo>
                  <a:pt x="177800" y="44450"/>
                </a:lnTo>
                <a:lnTo>
                  <a:pt x="228600" y="44450"/>
                </a:lnTo>
                <a:lnTo>
                  <a:pt x="228600" y="31750"/>
                </a:lnTo>
                <a:close/>
              </a:path>
              <a:path w="2341245" h="76200">
                <a:moveTo>
                  <a:pt x="317500" y="31750"/>
                </a:moveTo>
                <a:lnTo>
                  <a:pt x="266700" y="31750"/>
                </a:lnTo>
                <a:lnTo>
                  <a:pt x="266700" y="44450"/>
                </a:lnTo>
                <a:lnTo>
                  <a:pt x="317500" y="44450"/>
                </a:lnTo>
                <a:lnTo>
                  <a:pt x="317500" y="31750"/>
                </a:lnTo>
                <a:close/>
              </a:path>
              <a:path w="2341245" h="76200">
                <a:moveTo>
                  <a:pt x="406400" y="31750"/>
                </a:moveTo>
                <a:lnTo>
                  <a:pt x="355600" y="31750"/>
                </a:lnTo>
                <a:lnTo>
                  <a:pt x="355600" y="44450"/>
                </a:lnTo>
                <a:lnTo>
                  <a:pt x="406400" y="44450"/>
                </a:lnTo>
                <a:lnTo>
                  <a:pt x="406400" y="31750"/>
                </a:lnTo>
                <a:close/>
              </a:path>
              <a:path w="2341245" h="76200">
                <a:moveTo>
                  <a:pt x="495300" y="31750"/>
                </a:moveTo>
                <a:lnTo>
                  <a:pt x="444500" y="31750"/>
                </a:lnTo>
                <a:lnTo>
                  <a:pt x="444500" y="44450"/>
                </a:lnTo>
                <a:lnTo>
                  <a:pt x="495300" y="44450"/>
                </a:lnTo>
                <a:lnTo>
                  <a:pt x="495300" y="31750"/>
                </a:lnTo>
                <a:close/>
              </a:path>
              <a:path w="2341245" h="76200">
                <a:moveTo>
                  <a:pt x="584200" y="31750"/>
                </a:moveTo>
                <a:lnTo>
                  <a:pt x="533400" y="31750"/>
                </a:lnTo>
                <a:lnTo>
                  <a:pt x="533400" y="44450"/>
                </a:lnTo>
                <a:lnTo>
                  <a:pt x="584200" y="44450"/>
                </a:lnTo>
                <a:lnTo>
                  <a:pt x="584200" y="31750"/>
                </a:lnTo>
                <a:close/>
              </a:path>
              <a:path w="2341245" h="76200">
                <a:moveTo>
                  <a:pt x="673100" y="31750"/>
                </a:moveTo>
                <a:lnTo>
                  <a:pt x="622300" y="31750"/>
                </a:lnTo>
                <a:lnTo>
                  <a:pt x="622300" y="44450"/>
                </a:lnTo>
                <a:lnTo>
                  <a:pt x="673100" y="44450"/>
                </a:lnTo>
                <a:lnTo>
                  <a:pt x="673100" y="31750"/>
                </a:lnTo>
                <a:close/>
              </a:path>
              <a:path w="2341245" h="76200">
                <a:moveTo>
                  <a:pt x="762000" y="31750"/>
                </a:moveTo>
                <a:lnTo>
                  <a:pt x="711200" y="31750"/>
                </a:lnTo>
                <a:lnTo>
                  <a:pt x="711200" y="44450"/>
                </a:lnTo>
                <a:lnTo>
                  <a:pt x="762000" y="44450"/>
                </a:lnTo>
                <a:lnTo>
                  <a:pt x="762000" y="31750"/>
                </a:lnTo>
                <a:close/>
              </a:path>
              <a:path w="2341245" h="76200">
                <a:moveTo>
                  <a:pt x="850900" y="31750"/>
                </a:moveTo>
                <a:lnTo>
                  <a:pt x="800100" y="31750"/>
                </a:lnTo>
                <a:lnTo>
                  <a:pt x="800100" y="44450"/>
                </a:lnTo>
                <a:lnTo>
                  <a:pt x="850900" y="44450"/>
                </a:lnTo>
                <a:lnTo>
                  <a:pt x="850900" y="31750"/>
                </a:lnTo>
                <a:close/>
              </a:path>
              <a:path w="2341245" h="76200">
                <a:moveTo>
                  <a:pt x="939800" y="31750"/>
                </a:moveTo>
                <a:lnTo>
                  <a:pt x="889000" y="31750"/>
                </a:lnTo>
                <a:lnTo>
                  <a:pt x="889000" y="44450"/>
                </a:lnTo>
                <a:lnTo>
                  <a:pt x="939800" y="44450"/>
                </a:lnTo>
                <a:lnTo>
                  <a:pt x="939800" y="31750"/>
                </a:lnTo>
                <a:close/>
              </a:path>
              <a:path w="2341245" h="76200">
                <a:moveTo>
                  <a:pt x="1028700" y="31750"/>
                </a:moveTo>
                <a:lnTo>
                  <a:pt x="977900" y="31750"/>
                </a:lnTo>
                <a:lnTo>
                  <a:pt x="977900" y="44450"/>
                </a:lnTo>
                <a:lnTo>
                  <a:pt x="1028700" y="44450"/>
                </a:lnTo>
                <a:lnTo>
                  <a:pt x="1028700" y="31750"/>
                </a:lnTo>
                <a:close/>
              </a:path>
              <a:path w="2341245" h="76200">
                <a:moveTo>
                  <a:pt x="1117600" y="31750"/>
                </a:moveTo>
                <a:lnTo>
                  <a:pt x="1066800" y="31750"/>
                </a:lnTo>
                <a:lnTo>
                  <a:pt x="1066800" y="44450"/>
                </a:lnTo>
                <a:lnTo>
                  <a:pt x="1117600" y="44450"/>
                </a:lnTo>
                <a:lnTo>
                  <a:pt x="1117600" y="31750"/>
                </a:lnTo>
                <a:close/>
              </a:path>
              <a:path w="2341245" h="76200">
                <a:moveTo>
                  <a:pt x="1206500" y="31750"/>
                </a:moveTo>
                <a:lnTo>
                  <a:pt x="1155700" y="31750"/>
                </a:lnTo>
                <a:lnTo>
                  <a:pt x="1155700" y="44450"/>
                </a:lnTo>
                <a:lnTo>
                  <a:pt x="1206500" y="44450"/>
                </a:lnTo>
                <a:lnTo>
                  <a:pt x="1206500" y="31750"/>
                </a:lnTo>
                <a:close/>
              </a:path>
              <a:path w="2341245" h="76200">
                <a:moveTo>
                  <a:pt x="1295400" y="31750"/>
                </a:moveTo>
                <a:lnTo>
                  <a:pt x="1244600" y="31750"/>
                </a:lnTo>
                <a:lnTo>
                  <a:pt x="1244600" y="44450"/>
                </a:lnTo>
                <a:lnTo>
                  <a:pt x="1295400" y="44450"/>
                </a:lnTo>
                <a:lnTo>
                  <a:pt x="1295400" y="31750"/>
                </a:lnTo>
                <a:close/>
              </a:path>
              <a:path w="2341245" h="76200">
                <a:moveTo>
                  <a:pt x="1384300" y="31750"/>
                </a:moveTo>
                <a:lnTo>
                  <a:pt x="1333500" y="31750"/>
                </a:lnTo>
                <a:lnTo>
                  <a:pt x="1333500" y="44450"/>
                </a:lnTo>
                <a:lnTo>
                  <a:pt x="1384300" y="44450"/>
                </a:lnTo>
                <a:lnTo>
                  <a:pt x="1384300" y="31750"/>
                </a:lnTo>
                <a:close/>
              </a:path>
              <a:path w="2341245" h="76200">
                <a:moveTo>
                  <a:pt x="1473200" y="31750"/>
                </a:moveTo>
                <a:lnTo>
                  <a:pt x="1422400" y="31750"/>
                </a:lnTo>
                <a:lnTo>
                  <a:pt x="1422400" y="44450"/>
                </a:lnTo>
                <a:lnTo>
                  <a:pt x="1473200" y="44450"/>
                </a:lnTo>
                <a:lnTo>
                  <a:pt x="1473200" y="31750"/>
                </a:lnTo>
                <a:close/>
              </a:path>
              <a:path w="2341245" h="76200">
                <a:moveTo>
                  <a:pt x="1562100" y="31750"/>
                </a:moveTo>
                <a:lnTo>
                  <a:pt x="1511300" y="31750"/>
                </a:lnTo>
                <a:lnTo>
                  <a:pt x="1511300" y="44450"/>
                </a:lnTo>
                <a:lnTo>
                  <a:pt x="1562100" y="44450"/>
                </a:lnTo>
                <a:lnTo>
                  <a:pt x="1562100" y="31750"/>
                </a:lnTo>
                <a:close/>
              </a:path>
              <a:path w="2341245" h="76200">
                <a:moveTo>
                  <a:pt x="1651000" y="31750"/>
                </a:moveTo>
                <a:lnTo>
                  <a:pt x="1600200" y="31750"/>
                </a:lnTo>
                <a:lnTo>
                  <a:pt x="1600200" y="44450"/>
                </a:lnTo>
                <a:lnTo>
                  <a:pt x="1651000" y="44450"/>
                </a:lnTo>
                <a:lnTo>
                  <a:pt x="1651000" y="31750"/>
                </a:lnTo>
                <a:close/>
              </a:path>
              <a:path w="2341245" h="76200">
                <a:moveTo>
                  <a:pt x="1739900" y="31750"/>
                </a:moveTo>
                <a:lnTo>
                  <a:pt x="1689100" y="31750"/>
                </a:lnTo>
                <a:lnTo>
                  <a:pt x="1689100" y="44450"/>
                </a:lnTo>
                <a:lnTo>
                  <a:pt x="1739900" y="44450"/>
                </a:lnTo>
                <a:lnTo>
                  <a:pt x="1739900" y="31750"/>
                </a:lnTo>
                <a:close/>
              </a:path>
              <a:path w="2341245" h="76200">
                <a:moveTo>
                  <a:pt x="1828800" y="31750"/>
                </a:moveTo>
                <a:lnTo>
                  <a:pt x="1778000" y="31750"/>
                </a:lnTo>
                <a:lnTo>
                  <a:pt x="1778000" y="44450"/>
                </a:lnTo>
                <a:lnTo>
                  <a:pt x="1828800" y="44450"/>
                </a:lnTo>
                <a:lnTo>
                  <a:pt x="1828800" y="31750"/>
                </a:lnTo>
                <a:close/>
              </a:path>
              <a:path w="2341245" h="76200">
                <a:moveTo>
                  <a:pt x="1917700" y="31750"/>
                </a:moveTo>
                <a:lnTo>
                  <a:pt x="1866900" y="31750"/>
                </a:lnTo>
                <a:lnTo>
                  <a:pt x="1866900" y="44450"/>
                </a:lnTo>
                <a:lnTo>
                  <a:pt x="1917700" y="44450"/>
                </a:lnTo>
                <a:lnTo>
                  <a:pt x="1917700" y="31750"/>
                </a:lnTo>
                <a:close/>
              </a:path>
              <a:path w="2341245" h="76200">
                <a:moveTo>
                  <a:pt x="2006600" y="31750"/>
                </a:moveTo>
                <a:lnTo>
                  <a:pt x="1955800" y="31750"/>
                </a:lnTo>
                <a:lnTo>
                  <a:pt x="1955800" y="44450"/>
                </a:lnTo>
                <a:lnTo>
                  <a:pt x="2006600" y="44450"/>
                </a:lnTo>
                <a:lnTo>
                  <a:pt x="2006600" y="31750"/>
                </a:lnTo>
                <a:close/>
              </a:path>
              <a:path w="2341245" h="76200">
                <a:moveTo>
                  <a:pt x="2095500" y="31750"/>
                </a:moveTo>
                <a:lnTo>
                  <a:pt x="2044700" y="31750"/>
                </a:lnTo>
                <a:lnTo>
                  <a:pt x="2044700" y="44450"/>
                </a:lnTo>
                <a:lnTo>
                  <a:pt x="2095500" y="44450"/>
                </a:lnTo>
                <a:lnTo>
                  <a:pt x="2095500" y="31750"/>
                </a:lnTo>
                <a:close/>
              </a:path>
              <a:path w="2341245" h="76200">
                <a:moveTo>
                  <a:pt x="2184400" y="31750"/>
                </a:moveTo>
                <a:lnTo>
                  <a:pt x="2133600" y="31750"/>
                </a:lnTo>
                <a:lnTo>
                  <a:pt x="2133600" y="44450"/>
                </a:lnTo>
                <a:lnTo>
                  <a:pt x="2184400" y="44450"/>
                </a:lnTo>
                <a:lnTo>
                  <a:pt x="2184400" y="31750"/>
                </a:lnTo>
                <a:close/>
              </a:path>
              <a:path w="2341245" h="76200">
                <a:moveTo>
                  <a:pt x="2264791" y="0"/>
                </a:moveTo>
                <a:lnTo>
                  <a:pt x="2264791" y="76200"/>
                </a:lnTo>
                <a:lnTo>
                  <a:pt x="2328291" y="44450"/>
                </a:lnTo>
                <a:lnTo>
                  <a:pt x="2273300" y="44450"/>
                </a:lnTo>
                <a:lnTo>
                  <a:pt x="2273300" y="31750"/>
                </a:lnTo>
                <a:lnTo>
                  <a:pt x="2328291" y="31750"/>
                </a:lnTo>
                <a:lnTo>
                  <a:pt x="2264791" y="0"/>
                </a:lnTo>
                <a:close/>
              </a:path>
              <a:path w="2341245" h="76200">
                <a:moveTo>
                  <a:pt x="2264791" y="31750"/>
                </a:moveTo>
                <a:lnTo>
                  <a:pt x="2222500" y="31750"/>
                </a:lnTo>
                <a:lnTo>
                  <a:pt x="2222500" y="44450"/>
                </a:lnTo>
                <a:lnTo>
                  <a:pt x="2264791" y="44450"/>
                </a:lnTo>
                <a:lnTo>
                  <a:pt x="2264791" y="31750"/>
                </a:lnTo>
                <a:close/>
              </a:path>
              <a:path w="2341245" h="76200">
                <a:moveTo>
                  <a:pt x="2328291" y="31750"/>
                </a:moveTo>
                <a:lnTo>
                  <a:pt x="2273300" y="31750"/>
                </a:lnTo>
                <a:lnTo>
                  <a:pt x="2273300" y="44450"/>
                </a:lnTo>
                <a:lnTo>
                  <a:pt x="2328291" y="44450"/>
                </a:lnTo>
                <a:lnTo>
                  <a:pt x="2340991" y="38100"/>
                </a:lnTo>
                <a:lnTo>
                  <a:pt x="2328291" y="31750"/>
                </a:lnTo>
                <a:close/>
              </a:path>
            </a:pathLst>
          </a:custGeom>
          <a:solidFill>
            <a:srgbClr val="707070">
              <a:alpha val="50195"/>
            </a:srgbClr>
          </a:solidFill>
        </p:spPr>
        <p:txBody>
          <a:bodyPr wrap="square" lIns="0" tIns="0" rIns="0" bIns="0" rtlCol="0"/>
          <a:lstStyle/>
          <a:p/>
        </p:txBody>
      </p:sp>
      <p:sp>
        <p:nvSpPr>
          <p:cNvPr id="29" name="object 29"/>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10</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2551556"/>
            <a:ext cx="4593590" cy="635000"/>
          </a:xfrm>
          <a:prstGeom prst="rect">
            <a:avLst/>
          </a:prstGeom>
        </p:spPr>
        <p:txBody>
          <a:bodyPr vert="horz" wrap="square" lIns="0" tIns="12065" rIns="0" bIns="0" rtlCol="0">
            <a:spAutoFit/>
          </a:bodyPr>
          <a:lstStyle/>
          <a:p>
            <a:pPr marL="12700">
              <a:lnSpc>
                <a:spcPct val="100000"/>
              </a:lnSpc>
              <a:spcBef>
                <a:spcPts val="95"/>
              </a:spcBef>
            </a:pPr>
            <a:r>
              <a:rPr sz="4000" spc="-5">
                <a:solidFill>
                  <a:srgbClr val="FFFFFF"/>
                </a:solidFill>
              </a:rPr>
              <a:t>广告主降本增效策略</a:t>
            </a:r>
            <a:endParaRPr sz="4000"/>
          </a:p>
        </p:txBody>
      </p:sp>
      <p:sp>
        <p:nvSpPr>
          <p:cNvPr id="3" name="object 3"/>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11</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4841747" y="2465832"/>
            <a:ext cx="2508885" cy="2508885"/>
          </a:xfrm>
          <a:custGeom>
            <a:rect l="l" t="t" r="r" b="b"/>
            <a:pathLst>
              <a:path w="2508884" h="2508885">
                <a:moveTo>
                  <a:pt x="0" y="1254251"/>
                </a:moveTo>
                <a:lnTo>
                  <a:pt x="905" y="1206145"/>
                </a:lnTo>
                <a:lnTo>
                  <a:pt x="3601" y="1158495"/>
                </a:lnTo>
                <a:lnTo>
                  <a:pt x="8054" y="1111337"/>
                </a:lnTo>
                <a:lnTo>
                  <a:pt x="14232" y="1064701"/>
                </a:lnTo>
                <a:lnTo>
                  <a:pt x="22102" y="1018620"/>
                </a:lnTo>
                <a:lnTo>
                  <a:pt x="31633" y="973127"/>
                </a:lnTo>
                <a:lnTo>
                  <a:pt x="42790" y="928254"/>
                </a:lnTo>
                <a:lnTo>
                  <a:pt x="55543" y="884034"/>
                </a:lnTo>
                <a:lnTo>
                  <a:pt x="69858" y="840499"/>
                </a:lnTo>
                <a:lnTo>
                  <a:pt x="85703" y="797682"/>
                </a:lnTo>
                <a:lnTo>
                  <a:pt x="103046" y="755615"/>
                </a:lnTo>
                <a:lnTo>
                  <a:pt x="121853" y="714331"/>
                </a:lnTo>
                <a:lnTo>
                  <a:pt x="142093" y="673862"/>
                </a:lnTo>
                <a:lnTo>
                  <a:pt x="163733" y="634240"/>
                </a:lnTo>
                <a:lnTo>
                  <a:pt x="186741" y="595499"/>
                </a:lnTo>
                <a:lnTo>
                  <a:pt x="211083" y="557670"/>
                </a:lnTo>
                <a:lnTo>
                  <a:pt x="236728" y="520787"/>
                </a:lnTo>
                <a:lnTo>
                  <a:pt x="263643" y="484881"/>
                </a:lnTo>
                <a:lnTo>
                  <a:pt x="291796" y="449985"/>
                </a:lnTo>
                <a:lnTo>
                  <a:pt x="321154" y="416132"/>
                </a:lnTo>
                <a:lnTo>
                  <a:pt x="351684" y="383354"/>
                </a:lnTo>
                <a:lnTo>
                  <a:pt x="383354" y="351684"/>
                </a:lnTo>
                <a:lnTo>
                  <a:pt x="416132" y="321154"/>
                </a:lnTo>
                <a:lnTo>
                  <a:pt x="449985" y="291796"/>
                </a:lnTo>
                <a:lnTo>
                  <a:pt x="484881" y="263643"/>
                </a:lnTo>
                <a:lnTo>
                  <a:pt x="520787" y="236728"/>
                </a:lnTo>
                <a:lnTo>
                  <a:pt x="557670" y="211083"/>
                </a:lnTo>
                <a:lnTo>
                  <a:pt x="595499" y="186741"/>
                </a:lnTo>
                <a:lnTo>
                  <a:pt x="634240" y="163733"/>
                </a:lnTo>
                <a:lnTo>
                  <a:pt x="673862" y="142093"/>
                </a:lnTo>
                <a:lnTo>
                  <a:pt x="714331" y="121853"/>
                </a:lnTo>
                <a:lnTo>
                  <a:pt x="755615" y="103046"/>
                </a:lnTo>
                <a:lnTo>
                  <a:pt x="797682" y="85703"/>
                </a:lnTo>
                <a:lnTo>
                  <a:pt x="840499" y="69858"/>
                </a:lnTo>
                <a:lnTo>
                  <a:pt x="884034" y="55543"/>
                </a:lnTo>
                <a:lnTo>
                  <a:pt x="928254" y="42790"/>
                </a:lnTo>
                <a:lnTo>
                  <a:pt x="973127" y="31633"/>
                </a:lnTo>
                <a:lnTo>
                  <a:pt x="1018620" y="22102"/>
                </a:lnTo>
                <a:lnTo>
                  <a:pt x="1064701" y="14232"/>
                </a:lnTo>
                <a:lnTo>
                  <a:pt x="1111337" y="8054"/>
                </a:lnTo>
                <a:lnTo>
                  <a:pt x="1158495" y="3601"/>
                </a:lnTo>
                <a:lnTo>
                  <a:pt x="1206145" y="905"/>
                </a:lnTo>
                <a:lnTo>
                  <a:pt x="1254252" y="0"/>
                </a:lnTo>
                <a:lnTo>
                  <a:pt x="1302358" y="905"/>
                </a:lnTo>
                <a:lnTo>
                  <a:pt x="1350008" y="3601"/>
                </a:lnTo>
                <a:lnTo>
                  <a:pt x="1397166" y="8054"/>
                </a:lnTo>
                <a:lnTo>
                  <a:pt x="1443802" y="14232"/>
                </a:lnTo>
                <a:lnTo>
                  <a:pt x="1489883" y="22102"/>
                </a:lnTo>
                <a:lnTo>
                  <a:pt x="1535376" y="31633"/>
                </a:lnTo>
                <a:lnTo>
                  <a:pt x="1580249" y="42790"/>
                </a:lnTo>
                <a:lnTo>
                  <a:pt x="1624469" y="55543"/>
                </a:lnTo>
                <a:lnTo>
                  <a:pt x="1668004" y="69858"/>
                </a:lnTo>
                <a:lnTo>
                  <a:pt x="1710821" y="85703"/>
                </a:lnTo>
                <a:lnTo>
                  <a:pt x="1752888" y="103046"/>
                </a:lnTo>
                <a:lnTo>
                  <a:pt x="1794172" y="121853"/>
                </a:lnTo>
                <a:lnTo>
                  <a:pt x="1834641" y="142093"/>
                </a:lnTo>
                <a:lnTo>
                  <a:pt x="1874263" y="163733"/>
                </a:lnTo>
                <a:lnTo>
                  <a:pt x="1913004" y="186741"/>
                </a:lnTo>
                <a:lnTo>
                  <a:pt x="1950833" y="211083"/>
                </a:lnTo>
                <a:lnTo>
                  <a:pt x="1987716" y="236728"/>
                </a:lnTo>
                <a:lnTo>
                  <a:pt x="2023622" y="263643"/>
                </a:lnTo>
                <a:lnTo>
                  <a:pt x="2058518" y="291796"/>
                </a:lnTo>
                <a:lnTo>
                  <a:pt x="2092371" y="321154"/>
                </a:lnTo>
                <a:lnTo>
                  <a:pt x="2125149" y="351684"/>
                </a:lnTo>
                <a:lnTo>
                  <a:pt x="2156819" y="383354"/>
                </a:lnTo>
                <a:lnTo>
                  <a:pt x="2187349" y="416132"/>
                </a:lnTo>
                <a:lnTo>
                  <a:pt x="2216707" y="449985"/>
                </a:lnTo>
                <a:lnTo>
                  <a:pt x="2244860" y="484881"/>
                </a:lnTo>
                <a:lnTo>
                  <a:pt x="2271775" y="520787"/>
                </a:lnTo>
                <a:lnTo>
                  <a:pt x="2297420" y="557670"/>
                </a:lnTo>
                <a:lnTo>
                  <a:pt x="2321762" y="595499"/>
                </a:lnTo>
                <a:lnTo>
                  <a:pt x="2344770" y="634240"/>
                </a:lnTo>
                <a:lnTo>
                  <a:pt x="2366410" y="673862"/>
                </a:lnTo>
                <a:lnTo>
                  <a:pt x="2386650" y="714331"/>
                </a:lnTo>
                <a:lnTo>
                  <a:pt x="2405457" y="755615"/>
                </a:lnTo>
                <a:lnTo>
                  <a:pt x="2422800" y="797682"/>
                </a:lnTo>
                <a:lnTo>
                  <a:pt x="2438645" y="840499"/>
                </a:lnTo>
                <a:lnTo>
                  <a:pt x="2452960" y="884034"/>
                </a:lnTo>
                <a:lnTo>
                  <a:pt x="2465713" y="928254"/>
                </a:lnTo>
                <a:lnTo>
                  <a:pt x="2476870" y="973127"/>
                </a:lnTo>
                <a:lnTo>
                  <a:pt x="2486401" y="1018620"/>
                </a:lnTo>
                <a:lnTo>
                  <a:pt x="2494271" y="1064701"/>
                </a:lnTo>
                <a:lnTo>
                  <a:pt x="2500449" y="1111337"/>
                </a:lnTo>
                <a:lnTo>
                  <a:pt x="2504902" y="1158495"/>
                </a:lnTo>
                <a:lnTo>
                  <a:pt x="2507598" y="1206145"/>
                </a:lnTo>
                <a:lnTo>
                  <a:pt x="2508504" y="1254251"/>
                </a:lnTo>
                <a:lnTo>
                  <a:pt x="2507598" y="1302358"/>
                </a:lnTo>
                <a:lnTo>
                  <a:pt x="2504902" y="1350008"/>
                </a:lnTo>
                <a:lnTo>
                  <a:pt x="2500449" y="1397166"/>
                </a:lnTo>
                <a:lnTo>
                  <a:pt x="2494271" y="1443802"/>
                </a:lnTo>
                <a:lnTo>
                  <a:pt x="2486401" y="1489883"/>
                </a:lnTo>
                <a:lnTo>
                  <a:pt x="2476870" y="1535376"/>
                </a:lnTo>
                <a:lnTo>
                  <a:pt x="2465713" y="1580249"/>
                </a:lnTo>
                <a:lnTo>
                  <a:pt x="2452960" y="1624469"/>
                </a:lnTo>
                <a:lnTo>
                  <a:pt x="2438645" y="1668004"/>
                </a:lnTo>
                <a:lnTo>
                  <a:pt x="2422800" y="1710821"/>
                </a:lnTo>
                <a:lnTo>
                  <a:pt x="2405457" y="1752888"/>
                </a:lnTo>
                <a:lnTo>
                  <a:pt x="2386650" y="1794172"/>
                </a:lnTo>
                <a:lnTo>
                  <a:pt x="2366410" y="1834641"/>
                </a:lnTo>
                <a:lnTo>
                  <a:pt x="2344770" y="1874263"/>
                </a:lnTo>
                <a:lnTo>
                  <a:pt x="2321762" y="1913004"/>
                </a:lnTo>
                <a:lnTo>
                  <a:pt x="2297420" y="1950833"/>
                </a:lnTo>
                <a:lnTo>
                  <a:pt x="2271775" y="1987716"/>
                </a:lnTo>
                <a:lnTo>
                  <a:pt x="2244860" y="2023622"/>
                </a:lnTo>
                <a:lnTo>
                  <a:pt x="2216707" y="2058518"/>
                </a:lnTo>
                <a:lnTo>
                  <a:pt x="2187349" y="2092371"/>
                </a:lnTo>
                <a:lnTo>
                  <a:pt x="2156819" y="2125149"/>
                </a:lnTo>
                <a:lnTo>
                  <a:pt x="2125149" y="2156819"/>
                </a:lnTo>
                <a:lnTo>
                  <a:pt x="2092371" y="2187349"/>
                </a:lnTo>
                <a:lnTo>
                  <a:pt x="2058518" y="2216707"/>
                </a:lnTo>
                <a:lnTo>
                  <a:pt x="2023622" y="2244860"/>
                </a:lnTo>
                <a:lnTo>
                  <a:pt x="1987716" y="2271775"/>
                </a:lnTo>
                <a:lnTo>
                  <a:pt x="1950833" y="2297420"/>
                </a:lnTo>
                <a:lnTo>
                  <a:pt x="1913004" y="2321762"/>
                </a:lnTo>
                <a:lnTo>
                  <a:pt x="1874263" y="2344770"/>
                </a:lnTo>
                <a:lnTo>
                  <a:pt x="1834641" y="2366410"/>
                </a:lnTo>
                <a:lnTo>
                  <a:pt x="1794172" y="2386650"/>
                </a:lnTo>
                <a:lnTo>
                  <a:pt x="1752888" y="2405457"/>
                </a:lnTo>
                <a:lnTo>
                  <a:pt x="1710821" y="2422800"/>
                </a:lnTo>
                <a:lnTo>
                  <a:pt x="1668004" y="2438645"/>
                </a:lnTo>
                <a:lnTo>
                  <a:pt x="1624469" y="2452960"/>
                </a:lnTo>
                <a:lnTo>
                  <a:pt x="1580249" y="2465713"/>
                </a:lnTo>
                <a:lnTo>
                  <a:pt x="1535376" y="2476870"/>
                </a:lnTo>
                <a:lnTo>
                  <a:pt x="1489883" y="2486401"/>
                </a:lnTo>
                <a:lnTo>
                  <a:pt x="1443802" y="2494271"/>
                </a:lnTo>
                <a:lnTo>
                  <a:pt x="1397166" y="2500449"/>
                </a:lnTo>
                <a:lnTo>
                  <a:pt x="1350008" y="2504902"/>
                </a:lnTo>
                <a:lnTo>
                  <a:pt x="1302358" y="2507598"/>
                </a:lnTo>
                <a:lnTo>
                  <a:pt x="1254252" y="2508504"/>
                </a:lnTo>
                <a:lnTo>
                  <a:pt x="1206145" y="2507598"/>
                </a:lnTo>
                <a:lnTo>
                  <a:pt x="1158495" y="2504902"/>
                </a:lnTo>
                <a:lnTo>
                  <a:pt x="1111337" y="2500449"/>
                </a:lnTo>
                <a:lnTo>
                  <a:pt x="1064701" y="2494271"/>
                </a:lnTo>
                <a:lnTo>
                  <a:pt x="1018620" y="2486401"/>
                </a:lnTo>
                <a:lnTo>
                  <a:pt x="973127" y="2476870"/>
                </a:lnTo>
                <a:lnTo>
                  <a:pt x="928254" y="2465713"/>
                </a:lnTo>
                <a:lnTo>
                  <a:pt x="884034" y="2452960"/>
                </a:lnTo>
                <a:lnTo>
                  <a:pt x="840499" y="2438645"/>
                </a:lnTo>
                <a:lnTo>
                  <a:pt x="797682" y="2422800"/>
                </a:lnTo>
                <a:lnTo>
                  <a:pt x="755615" y="2405457"/>
                </a:lnTo>
                <a:lnTo>
                  <a:pt x="714331" y="2386650"/>
                </a:lnTo>
                <a:lnTo>
                  <a:pt x="673862" y="2366410"/>
                </a:lnTo>
                <a:lnTo>
                  <a:pt x="634240" y="2344770"/>
                </a:lnTo>
                <a:lnTo>
                  <a:pt x="595499" y="2321762"/>
                </a:lnTo>
                <a:lnTo>
                  <a:pt x="557670" y="2297420"/>
                </a:lnTo>
                <a:lnTo>
                  <a:pt x="520787" y="2271775"/>
                </a:lnTo>
                <a:lnTo>
                  <a:pt x="484881" y="2244860"/>
                </a:lnTo>
                <a:lnTo>
                  <a:pt x="449985" y="2216707"/>
                </a:lnTo>
                <a:lnTo>
                  <a:pt x="416132" y="2187349"/>
                </a:lnTo>
                <a:lnTo>
                  <a:pt x="383354" y="2156819"/>
                </a:lnTo>
                <a:lnTo>
                  <a:pt x="351684" y="2125149"/>
                </a:lnTo>
                <a:lnTo>
                  <a:pt x="321154" y="2092371"/>
                </a:lnTo>
                <a:lnTo>
                  <a:pt x="291796" y="2058518"/>
                </a:lnTo>
                <a:lnTo>
                  <a:pt x="263643" y="2023622"/>
                </a:lnTo>
                <a:lnTo>
                  <a:pt x="236728" y="1987716"/>
                </a:lnTo>
                <a:lnTo>
                  <a:pt x="211083" y="1950833"/>
                </a:lnTo>
                <a:lnTo>
                  <a:pt x="186741" y="1913004"/>
                </a:lnTo>
                <a:lnTo>
                  <a:pt x="163733" y="1874263"/>
                </a:lnTo>
                <a:lnTo>
                  <a:pt x="142093" y="1834641"/>
                </a:lnTo>
                <a:lnTo>
                  <a:pt x="121853" y="1794172"/>
                </a:lnTo>
                <a:lnTo>
                  <a:pt x="103046" y="1752888"/>
                </a:lnTo>
                <a:lnTo>
                  <a:pt x="85703" y="1710821"/>
                </a:lnTo>
                <a:lnTo>
                  <a:pt x="69858" y="1668004"/>
                </a:lnTo>
                <a:lnTo>
                  <a:pt x="55543" y="1624469"/>
                </a:lnTo>
                <a:lnTo>
                  <a:pt x="42790" y="1580249"/>
                </a:lnTo>
                <a:lnTo>
                  <a:pt x="31633" y="1535376"/>
                </a:lnTo>
                <a:lnTo>
                  <a:pt x="22102" y="1489883"/>
                </a:lnTo>
                <a:lnTo>
                  <a:pt x="14232" y="1443802"/>
                </a:lnTo>
                <a:lnTo>
                  <a:pt x="8054" y="1397166"/>
                </a:lnTo>
                <a:lnTo>
                  <a:pt x="3601" y="1350008"/>
                </a:lnTo>
                <a:lnTo>
                  <a:pt x="905" y="1302358"/>
                </a:lnTo>
                <a:lnTo>
                  <a:pt x="0" y="1254251"/>
                </a:lnTo>
                <a:close/>
              </a:path>
            </a:pathLst>
          </a:custGeom>
          <a:ln w="15240">
            <a:solidFill>
              <a:srgbClr val="707070"/>
            </a:solidFill>
          </a:ln>
        </p:spPr>
        <p:txBody>
          <a:bodyPr wrap="square" lIns="0" tIns="0" rIns="0" bIns="0" rtlCol="0"/>
          <a:lstStyle/>
          <a:p/>
        </p:txBody>
      </p:sp>
      <p:sp>
        <p:nvSpPr>
          <p:cNvPr id="3" name="object 3"/>
          <p:cNvSpPr/>
          <p:nvPr/>
        </p:nvSpPr>
        <p:spPr>
          <a:xfrm>
            <a:off x="5487161" y="1739645"/>
            <a:ext cx="1219200" cy="1219200"/>
          </a:xfrm>
          <a:custGeom>
            <a:rect l="l" t="t" r="r" b="b"/>
            <a:pathLst>
              <a:path w="1219200" h="1219200">
                <a:moveTo>
                  <a:pt x="609600" y="0"/>
                </a:moveTo>
                <a:lnTo>
                  <a:pt x="561959" y="1834"/>
                </a:lnTo>
                <a:lnTo>
                  <a:pt x="515322" y="7245"/>
                </a:lnTo>
                <a:lnTo>
                  <a:pt x="469822" y="16099"/>
                </a:lnTo>
                <a:lnTo>
                  <a:pt x="425597" y="28260"/>
                </a:lnTo>
                <a:lnTo>
                  <a:pt x="382782" y="43592"/>
                </a:lnTo>
                <a:lnTo>
                  <a:pt x="341511" y="61959"/>
                </a:lnTo>
                <a:lnTo>
                  <a:pt x="301921" y="83227"/>
                </a:lnTo>
                <a:lnTo>
                  <a:pt x="264147" y="107259"/>
                </a:lnTo>
                <a:lnTo>
                  <a:pt x="228324" y="133920"/>
                </a:lnTo>
                <a:lnTo>
                  <a:pt x="194588" y="163075"/>
                </a:lnTo>
                <a:lnTo>
                  <a:pt x="163075" y="194588"/>
                </a:lnTo>
                <a:lnTo>
                  <a:pt x="133920" y="228324"/>
                </a:lnTo>
                <a:lnTo>
                  <a:pt x="107259" y="264147"/>
                </a:lnTo>
                <a:lnTo>
                  <a:pt x="83227" y="301921"/>
                </a:lnTo>
                <a:lnTo>
                  <a:pt x="61959" y="341511"/>
                </a:lnTo>
                <a:lnTo>
                  <a:pt x="43592" y="382782"/>
                </a:lnTo>
                <a:lnTo>
                  <a:pt x="28260" y="425597"/>
                </a:lnTo>
                <a:lnTo>
                  <a:pt x="16099" y="469822"/>
                </a:lnTo>
                <a:lnTo>
                  <a:pt x="7245" y="515322"/>
                </a:lnTo>
                <a:lnTo>
                  <a:pt x="1834" y="561959"/>
                </a:lnTo>
                <a:lnTo>
                  <a:pt x="0" y="609600"/>
                </a:lnTo>
                <a:lnTo>
                  <a:pt x="1834" y="657240"/>
                </a:lnTo>
                <a:lnTo>
                  <a:pt x="7245" y="703877"/>
                </a:lnTo>
                <a:lnTo>
                  <a:pt x="16099" y="749377"/>
                </a:lnTo>
                <a:lnTo>
                  <a:pt x="28260" y="793602"/>
                </a:lnTo>
                <a:lnTo>
                  <a:pt x="43592" y="836417"/>
                </a:lnTo>
                <a:lnTo>
                  <a:pt x="61959" y="877688"/>
                </a:lnTo>
                <a:lnTo>
                  <a:pt x="83227" y="917278"/>
                </a:lnTo>
                <a:lnTo>
                  <a:pt x="107259" y="955052"/>
                </a:lnTo>
                <a:lnTo>
                  <a:pt x="133920" y="990875"/>
                </a:lnTo>
                <a:lnTo>
                  <a:pt x="163075" y="1024611"/>
                </a:lnTo>
                <a:lnTo>
                  <a:pt x="194588" y="1056124"/>
                </a:lnTo>
                <a:lnTo>
                  <a:pt x="228324" y="1085279"/>
                </a:lnTo>
                <a:lnTo>
                  <a:pt x="264147" y="1111940"/>
                </a:lnTo>
                <a:lnTo>
                  <a:pt x="301921" y="1135972"/>
                </a:lnTo>
                <a:lnTo>
                  <a:pt x="341511" y="1157240"/>
                </a:lnTo>
                <a:lnTo>
                  <a:pt x="382782" y="1175607"/>
                </a:lnTo>
                <a:lnTo>
                  <a:pt x="425597" y="1190939"/>
                </a:lnTo>
                <a:lnTo>
                  <a:pt x="469822" y="1203100"/>
                </a:lnTo>
                <a:lnTo>
                  <a:pt x="515322" y="1211954"/>
                </a:lnTo>
                <a:lnTo>
                  <a:pt x="561959" y="1217365"/>
                </a:lnTo>
                <a:lnTo>
                  <a:pt x="609600" y="1219200"/>
                </a:lnTo>
                <a:lnTo>
                  <a:pt x="657240" y="1217365"/>
                </a:lnTo>
                <a:lnTo>
                  <a:pt x="703877" y="1211954"/>
                </a:lnTo>
                <a:lnTo>
                  <a:pt x="749377" y="1203100"/>
                </a:lnTo>
                <a:lnTo>
                  <a:pt x="793602" y="1190939"/>
                </a:lnTo>
                <a:lnTo>
                  <a:pt x="836417" y="1175607"/>
                </a:lnTo>
                <a:lnTo>
                  <a:pt x="877688" y="1157240"/>
                </a:lnTo>
                <a:lnTo>
                  <a:pt x="917278" y="1135972"/>
                </a:lnTo>
                <a:lnTo>
                  <a:pt x="955052" y="1111940"/>
                </a:lnTo>
                <a:lnTo>
                  <a:pt x="990875" y="1085279"/>
                </a:lnTo>
                <a:lnTo>
                  <a:pt x="1024611" y="1056124"/>
                </a:lnTo>
                <a:lnTo>
                  <a:pt x="1056124" y="1024611"/>
                </a:lnTo>
                <a:lnTo>
                  <a:pt x="1085279" y="990875"/>
                </a:lnTo>
                <a:lnTo>
                  <a:pt x="1111940" y="955052"/>
                </a:lnTo>
                <a:lnTo>
                  <a:pt x="1135972" y="917278"/>
                </a:lnTo>
                <a:lnTo>
                  <a:pt x="1157240" y="877688"/>
                </a:lnTo>
                <a:lnTo>
                  <a:pt x="1175607" y="836417"/>
                </a:lnTo>
                <a:lnTo>
                  <a:pt x="1190939" y="793602"/>
                </a:lnTo>
                <a:lnTo>
                  <a:pt x="1203100" y="749377"/>
                </a:lnTo>
                <a:lnTo>
                  <a:pt x="1211954" y="703877"/>
                </a:lnTo>
                <a:lnTo>
                  <a:pt x="1217365" y="657240"/>
                </a:lnTo>
                <a:lnTo>
                  <a:pt x="1219199" y="609600"/>
                </a:lnTo>
                <a:lnTo>
                  <a:pt x="1217365" y="561959"/>
                </a:lnTo>
                <a:lnTo>
                  <a:pt x="1211954" y="515322"/>
                </a:lnTo>
                <a:lnTo>
                  <a:pt x="1203100" y="469822"/>
                </a:lnTo>
                <a:lnTo>
                  <a:pt x="1190939" y="425597"/>
                </a:lnTo>
                <a:lnTo>
                  <a:pt x="1175607" y="382782"/>
                </a:lnTo>
                <a:lnTo>
                  <a:pt x="1157240" y="341511"/>
                </a:lnTo>
                <a:lnTo>
                  <a:pt x="1135972" y="301921"/>
                </a:lnTo>
                <a:lnTo>
                  <a:pt x="1111940" y="264147"/>
                </a:lnTo>
                <a:lnTo>
                  <a:pt x="1085279" y="228324"/>
                </a:lnTo>
                <a:lnTo>
                  <a:pt x="1056124" y="194588"/>
                </a:lnTo>
                <a:lnTo>
                  <a:pt x="1024611" y="163075"/>
                </a:lnTo>
                <a:lnTo>
                  <a:pt x="990875" y="133920"/>
                </a:lnTo>
                <a:lnTo>
                  <a:pt x="955052" y="107259"/>
                </a:lnTo>
                <a:lnTo>
                  <a:pt x="917278" y="83227"/>
                </a:lnTo>
                <a:lnTo>
                  <a:pt x="877688" y="61959"/>
                </a:lnTo>
                <a:lnTo>
                  <a:pt x="836417" y="43592"/>
                </a:lnTo>
                <a:lnTo>
                  <a:pt x="793602" y="28260"/>
                </a:lnTo>
                <a:lnTo>
                  <a:pt x="749377" y="16099"/>
                </a:lnTo>
                <a:lnTo>
                  <a:pt x="703877" y="7245"/>
                </a:lnTo>
                <a:lnTo>
                  <a:pt x="657240" y="1834"/>
                </a:lnTo>
                <a:lnTo>
                  <a:pt x="609600" y="0"/>
                </a:lnTo>
                <a:close/>
              </a:path>
            </a:pathLst>
          </a:custGeom>
          <a:solidFill>
            <a:srgbClr val="E2E2E2"/>
          </a:solidFill>
        </p:spPr>
        <p:txBody>
          <a:bodyPr wrap="square" lIns="0" tIns="0" rIns="0" bIns="0" rtlCol="0"/>
          <a:lstStyle/>
          <a:p/>
        </p:txBody>
      </p:sp>
      <p:sp>
        <p:nvSpPr>
          <p:cNvPr id="4" name="object 4"/>
          <p:cNvSpPr/>
          <p:nvPr/>
        </p:nvSpPr>
        <p:spPr>
          <a:xfrm>
            <a:off x="5487161" y="1739645"/>
            <a:ext cx="1219200" cy="1219200"/>
          </a:xfrm>
          <a:custGeom>
            <a:rect l="l" t="t" r="r" b="b"/>
            <a:pathLst>
              <a:path w="1219200" h="1219200">
                <a:moveTo>
                  <a:pt x="0" y="609600"/>
                </a:moveTo>
                <a:lnTo>
                  <a:pt x="1834" y="561959"/>
                </a:lnTo>
                <a:lnTo>
                  <a:pt x="7245" y="515322"/>
                </a:lnTo>
                <a:lnTo>
                  <a:pt x="16099" y="469822"/>
                </a:lnTo>
                <a:lnTo>
                  <a:pt x="28260" y="425597"/>
                </a:lnTo>
                <a:lnTo>
                  <a:pt x="43592" y="382782"/>
                </a:lnTo>
                <a:lnTo>
                  <a:pt x="61959" y="341511"/>
                </a:lnTo>
                <a:lnTo>
                  <a:pt x="83227" y="301921"/>
                </a:lnTo>
                <a:lnTo>
                  <a:pt x="107259" y="264147"/>
                </a:lnTo>
                <a:lnTo>
                  <a:pt x="133920" y="228324"/>
                </a:lnTo>
                <a:lnTo>
                  <a:pt x="163075" y="194588"/>
                </a:lnTo>
                <a:lnTo>
                  <a:pt x="194588" y="163075"/>
                </a:lnTo>
                <a:lnTo>
                  <a:pt x="228324" y="133920"/>
                </a:lnTo>
                <a:lnTo>
                  <a:pt x="264147" y="107259"/>
                </a:lnTo>
                <a:lnTo>
                  <a:pt x="301921" y="83227"/>
                </a:lnTo>
                <a:lnTo>
                  <a:pt x="341511" y="61959"/>
                </a:lnTo>
                <a:lnTo>
                  <a:pt x="382782" y="43592"/>
                </a:lnTo>
                <a:lnTo>
                  <a:pt x="425597" y="28260"/>
                </a:lnTo>
                <a:lnTo>
                  <a:pt x="469822" y="16099"/>
                </a:lnTo>
                <a:lnTo>
                  <a:pt x="515322" y="7245"/>
                </a:lnTo>
                <a:lnTo>
                  <a:pt x="561959" y="1834"/>
                </a:lnTo>
                <a:lnTo>
                  <a:pt x="609600" y="0"/>
                </a:lnTo>
                <a:lnTo>
                  <a:pt x="657240" y="1834"/>
                </a:lnTo>
                <a:lnTo>
                  <a:pt x="703877" y="7245"/>
                </a:lnTo>
                <a:lnTo>
                  <a:pt x="749377" y="16099"/>
                </a:lnTo>
                <a:lnTo>
                  <a:pt x="793602" y="28260"/>
                </a:lnTo>
                <a:lnTo>
                  <a:pt x="836417" y="43592"/>
                </a:lnTo>
                <a:lnTo>
                  <a:pt x="877688" y="61959"/>
                </a:lnTo>
                <a:lnTo>
                  <a:pt x="917278" y="83227"/>
                </a:lnTo>
                <a:lnTo>
                  <a:pt x="955052" y="107259"/>
                </a:lnTo>
                <a:lnTo>
                  <a:pt x="990875" y="133920"/>
                </a:lnTo>
                <a:lnTo>
                  <a:pt x="1024611" y="163075"/>
                </a:lnTo>
                <a:lnTo>
                  <a:pt x="1056124" y="194588"/>
                </a:lnTo>
                <a:lnTo>
                  <a:pt x="1085279" y="228324"/>
                </a:lnTo>
                <a:lnTo>
                  <a:pt x="1111940" y="264147"/>
                </a:lnTo>
                <a:lnTo>
                  <a:pt x="1135972" y="301921"/>
                </a:lnTo>
                <a:lnTo>
                  <a:pt x="1157240" y="341511"/>
                </a:lnTo>
                <a:lnTo>
                  <a:pt x="1175607" y="382782"/>
                </a:lnTo>
                <a:lnTo>
                  <a:pt x="1190939" y="425597"/>
                </a:lnTo>
                <a:lnTo>
                  <a:pt x="1203100" y="469822"/>
                </a:lnTo>
                <a:lnTo>
                  <a:pt x="1211954" y="515322"/>
                </a:lnTo>
                <a:lnTo>
                  <a:pt x="1217365" y="561959"/>
                </a:lnTo>
                <a:lnTo>
                  <a:pt x="1219199" y="609600"/>
                </a:lnTo>
                <a:lnTo>
                  <a:pt x="1217365" y="657240"/>
                </a:lnTo>
                <a:lnTo>
                  <a:pt x="1211954" y="703877"/>
                </a:lnTo>
                <a:lnTo>
                  <a:pt x="1203100" y="749377"/>
                </a:lnTo>
                <a:lnTo>
                  <a:pt x="1190939" y="793602"/>
                </a:lnTo>
                <a:lnTo>
                  <a:pt x="1175607" y="836417"/>
                </a:lnTo>
                <a:lnTo>
                  <a:pt x="1157240" y="877688"/>
                </a:lnTo>
                <a:lnTo>
                  <a:pt x="1135972" y="917278"/>
                </a:lnTo>
                <a:lnTo>
                  <a:pt x="1111940" y="955052"/>
                </a:lnTo>
                <a:lnTo>
                  <a:pt x="1085279" y="990875"/>
                </a:lnTo>
                <a:lnTo>
                  <a:pt x="1056124" y="1024611"/>
                </a:lnTo>
                <a:lnTo>
                  <a:pt x="1024611" y="1056124"/>
                </a:lnTo>
                <a:lnTo>
                  <a:pt x="990875" y="1085279"/>
                </a:lnTo>
                <a:lnTo>
                  <a:pt x="955052" y="1111940"/>
                </a:lnTo>
                <a:lnTo>
                  <a:pt x="917278" y="1135972"/>
                </a:lnTo>
                <a:lnTo>
                  <a:pt x="877688" y="1157240"/>
                </a:lnTo>
                <a:lnTo>
                  <a:pt x="836417" y="1175607"/>
                </a:lnTo>
                <a:lnTo>
                  <a:pt x="793602" y="1190939"/>
                </a:lnTo>
                <a:lnTo>
                  <a:pt x="749377" y="1203100"/>
                </a:lnTo>
                <a:lnTo>
                  <a:pt x="703877" y="1211954"/>
                </a:lnTo>
                <a:lnTo>
                  <a:pt x="657240" y="1217365"/>
                </a:lnTo>
                <a:lnTo>
                  <a:pt x="609600" y="1219200"/>
                </a:lnTo>
                <a:lnTo>
                  <a:pt x="561959" y="1217365"/>
                </a:lnTo>
                <a:lnTo>
                  <a:pt x="515322" y="1211954"/>
                </a:lnTo>
                <a:lnTo>
                  <a:pt x="469822" y="1203100"/>
                </a:lnTo>
                <a:lnTo>
                  <a:pt x="425597" y="1190939"/>
                </a:lnTo>
                <a:lnTo>
                  <a:pt x="382782" y="1175607"/>
                </a:lnTo>
                <a:lnTo>
                  <a:pt x="341511" y="1157240"/>
                </a:lnTo>
                <a:lnTo>
                  <a:pt x="301921" y="1135972"/>
                </a:lnTo>
                <a:lnTo>
                  <a:pt x="264147" y="1111940"/>
                </a:lnTo>
                <a:lnTo>
                  <a:pt x="228324" y="1085279"/>
                </a:lnTo>
                <a:lnTo>
                  <a:pt x="194588" y="1056124"/>
                </a:lnTo>
                <a:lnTo>
                  <a:pt x="163075" y="1024611"/>
                </a:lnTo>
                <a:lnTo>
                  <a:pt x="133920" y="990875"/>
                </a:lnTo>
                <a:lnTo>
                  <a:pt x="107259" y="955052"/>
                </a:lnTo>
                <a:lnTo>
                  <a:pt x="83227" y="917278"/>
                </a:lnTo>
                <a:lnTo>
                  <a:pt x="61959" y="877688"/>
                </a:lnTo>
                <a:lnTo>
                  <a:pt x="43592" y="836417"/>
                </a:lnTo>
                <a:lnTo>
                  <a:pt x="28260" y="793602"/>
                </a:lnTo>
                <a:lnTo>
                  <a:pt x="16099" y="749377"/>
                </a:lnTo>
                <a:lnTo>
                  <a:pt x="7245" y="703877"/>
                </a:lnTo>
                <a:lnTo>
                  <a:pt x="1834" y="657240"/>
                </a:lnTo>
                <a:lnTo>
                  <a:pt x="0" y="609600"/>
                </a:lnTo>
                <a:close/>
              </a:path>
            </a:pathLst>
          </a:custGeom>
          <a:ln w="25908">
            <a:solidFill>
              <a:srgbClr val="FFFFFF"/>
            </a:solidFill>
          </a:ln>
        </p:spPr>
        <p:txBody>
          <a:bodyPr wrap="square" lIns="0" tIns="0" rIns="0" bIns="0" rtlCol="0"/>
          <a:lstStyle/>
          <a:p/>
        </p:txBody>
      </p:sp>
      <p:sp>
        <p:nvSpPr>
          <p:cNvPr id="5" name="object 5"/>
          <p:cNvSpPr/>
          <p:nvPr/>
        </p:nvSpPr>
        <p:spPr>
          <a:xfrm>
            <a:off x="1214627" y="2465832"/>
            <a:ext cx="2508885" cy="2508885"/>
          </a:xfrm>
          <a:custGeom>
            <a:rect l="l" t="t" r="r" b="b"/>
            <a:pathLst>
              <a:path w="2508885" h="2508885">
                <a:moveTo>
                  <a:pt x="0" y="1254251"/>
                </a:moveTo>
                <a:lnTo>
                  <a:pt x="905" y="1206145"/>
                </a:lnTo>
                <a:lnTo>
                  <a:pt x="3601" y="1158495"/>
                </a:lnTo>
                <a:lnTo>
                  <a:pt x="8054" y="1111337"/>
                </a:lnTo>
                <a:lnTo>
                  <a:pt x="14232" y="1064701"/>
                </a:lnTo>
                <a:lnTo>
                  <a:pt x="22102" y="1018620"/>
                </a:lnTo>
                <a:lnTo>
                  <a:pt x="31633" y="973127"/>
                </a:lnTo>
                <a:lnTo>
                  <a:pt x="42790" y="928254"/>
                </a:lnTo>
                <a:lnTo>
                  <a:pt x="55543" y="884034"/>
                </a:lnTo>
                <a:lnTo>
                  <a:pt x="69858" y="840499"/>
                </a:lnTo>
                <a:lnTo>
                  <a:pt x="85703" y="797682"/>
                </a:lnTo>
                <a:lnTo>
                  <a:pt x="103046" y="755615"/>
                </a:lnTo>
                <a:lnTo>
                  <a:pt x="121853" y="714331"/>
                </a:lnTo>
                <a:lnTo>
                  <a:pt x="142093" y="673862"/>
                </a:lnTo>
                <a:lnTo>
                  <a:pt x="163733" y="634240"/>
                </a:lnTo>
                <a:lnTo>
                  <a:pt x="186741" y="595499"/>
                </a:lnTo>
                <a:lnTo>
                  <a:pt x="211083" y="557670"/>
                </a:lnTo>
                <a:lnTo>
                  <a:pt x="236728" y="520787"/>
                </a:lnTo>
                <a:lnTo>
                  <a:pt x="263643" y="484881"/>
                </a:lnTo>
                <a:lnTo>
                  <a:pt x="291796" y="449985"/>
                </a:lnTo>
                <a:lnTo>
                  <a:pt x="321154" y="416132"/>
                </a:lnTo>
                <a:lnTo>
                  <a:pt x="351684" y="383354"/>
                </a:lnTo>
                <a:lnTo>
                  <a:pt x="383354" y="351684"/>
                </a:lnTo>
                <a:lnTo>
                  <a:pt x="416132" y="321154"/>
                </a:lnTo>
                <a:lnTo>
                  <a:pt x="449985" y="291796"/>
                </a:lnTo>
                <a:lnTo>
                  <a:pt x="484881" y="263643"/>
                </a:lnTo>
                <a:lnTo>
                  <a:pt x="520787" y="236728"/>
                </a:lnTo>
                <a:lnTo>
                  <a:pt x="557670" y="211083"/>
                </a:lnTo>
                <a:lnTo>
                  <a:pt x="595499" y="186741"/>
                </a:lnTo>
                <a:lnTo>
                  <a:pt x="634240" y="163733"/>
                </a:lnTo>
                <a:lnTo>
                  <a:pt x="673862" y="142093"/>
                </a:lnTo>
                <a:lnTo>
                  <a:pt x="714331" y="121853"/>
                </a:lnTo>
                <a:lnTo>
                  <a:pt x="755615" y="103046"/>
                </a:lnTo>
                <a:lnTo>
                  <a:pt x="797682" y="85703"/>
                </a:lnTo>
                <a:lnTo>
                  <a:pt x="840499" y="69858"/>
                </a:lnTo>
                <a:lnTo>
                  <a:pt x="884034" y="55543"/>
                </a:lnTo>
                <a:lnTo>
                  <a:pt x="928254" y="42790"/>
                </a:lnTo>
                <a:lnTo>
                  <a:pt x="973127" y="31633"/>
                </a:lnTo>
                <a:lnTo>
                  <a:pt x="1018620" y="22102"/>
                </a:lnTo>
                <a:lnTo>
                  <a:pt x="1064701" y="14232"/>
                </a:lnTo>
                <a:lnTo>
                  <a:pt x="1111337" y="8054"/>
                </a:lnTo>
                <a:lnTo>
                  <a:pt x="1158495" y="3601"/>
                </a:lnTo>
                <a:lnTo>
                  <a:pt x="1206145" y="905"/>
                </a:lnTo>
                <a:lnTo>
                  <a:pt x="1254252" y="0"/>
                </a:lnTo>
                <a:lnTo>
                  <a:pt x="1302358" y="905"/>
                </a:lnTo>
                <a:lnTo>
                  <a:pt x="1350008" y="3601"/>
                </a:lnTo>
                <a:lnTo>
                  <a:pt x="1397166" y="8054"/>
                </a:lnTo>
                <a:lnTo>
                  <a:pt x="1443802" y="14232"/>
                </a:lnTo>
                <a:lnTo>
                  <a:pt x="1489883" y="22102"/>
                </a:lnTo>
                <a:lnTo>
                  <a:pt x="1535376" y="31633"/>
                </a:lnTo>
                <a:lnTo>
                  <a:pt x="1580249" y="42790"/>
                </a:lnTo>
                <a:lnTo>
                  <a:pt x="1624469" y="55543"/>
                </a:lnTo>
                <a:lnTo>
                  <a:pt x="1668004" y="69858"/>
                </a:lnTo>
                <a:lnTo>
                  <a:pt x="1710821" y="85703"/>
                </a:lnTo>
                <a:lnTo>
                  <a:pt x="1752888" y="103046"/>
                </a:lnTo>
                <a:lnTo>
                  <a:pt x="1794172" y="121853"/>
                </a:lnTo>
                <a:lnTo>
                  <a:pt x="1834641" y="142093"/>
                </a:lnTo>
                <a:lnTo>
                  <a:pt x="1874263" y="163733"/>
                </a:lnTo>
                <a:lnTo>
                  <a:pt x="1913004" y="186741"/>
                </a:lnTo>
                <a:lnTo>
                  <a:pt x="1950833" y="211083"/>
                </a:lnTo>
                <a:lnTo>
                  <a:pt x="1987716" y="236728"/>
                </a:lnTo>
                <a:lnTo>
                  <a:pt x="2023622" y="263643"/>
                </a:lnTo>
                <a:lnTo>
                  <a:pt x="2058518" y="291796"/>
                </a:lnTo>
                <a:lnTo>
                  <a:pt x="2092371" y="321154"/>
                </a:lnTo>
                <a:lnTo>
                  <a:pt x="2125149" y="351684"/>
                </a:lnTo>
                <a:lnTo>
                  <a:pt x="2156819" y="383354"/>
                </a:lnTo>
                <a:lnTo>
                  <a:pt x="2187349" y="416132"/>
                </a:lnTo>
                <a:lnTo>
                  <a:pt x="2216707" y="449985"/>
                </a:lnTo>
                <a:lnTo>
                  <a:pt x="2244860" y="484881"/>
                </a:lnTo>
                <a:lnTo>
                  <a:pt x="2271775" y="520787"/>
                </a:lnTo>
                <a:lnTo>
                  <a:pt x="2297420" y="557670"/>
                </a:lnTo>
                <a:lnTo>
                  <a:pt x="2321762" y="595499"/>
                </a:lnTo>
                <a:lnTo>
                  <a:pt x="2344770" y="634240"/>
                </a:lnTo>
                <a:lnTo>
                  <a:pt x="2366410" y="673862"/>
                </a:lnTo>
                <a:lnTo>
                  <a:pt x="2386650" y="714331"/>
                </a:lnTo>
                <a:lnTo>
                  <a:pt x="2405457" y="755615"/>
                </a:lnTo>
                <a:lnTo>
                  <a:pt x="2422800" y="797682"/>
                </a:lnTo>
                <a:lnTo>
                  <a:pt x="2438645" y="840499"/>
                </a:lnTo>
                <a:lnTo>
                  <a:pt x="2452960" y="884034"/>
                </a:lnTo>
                <a:lnTo>
                  <a:pt x="2465713" y="928254"/>
                </a:lnTo>
                <a:lnTo>
                  <a:pt x="2476870" y="973127"/>
                </a:lnTo>
                <a:lnTo>
                  <a:pt x="2486401" y="1018620"/>
                </a:lnTo>
                <a:lnTo>
                  <a:pt x="2494271" y="1064701"/>
                </a:lnTo>
                <a:lnTo>
                  <a:pt x="2500449" y="1111337"/>
                </a:lnTo>
                <a:lnTo>
                  <a:pt x="2504902" y="1158495"/>
                </a:lnTo>
                <a:lnTo>
                  <a:pt x="2507598" y="1206145"/>
                </a:lnTo>
                <a:lnTo>
                  <a:pt x="2508504" y="1254251"/>
                </a:lnTo>
                <a:lnTo>
                  <a:pt x="2507598" y="1302358"/>
                </a:lnTo>
                <a:lnTo>
                  <a:pt x="2504902" y="1350008"/>
                </a:lnTo>
                <a:lnTo>
                  <a:pt x="2500449" y="1397166"/>
                </a:lnTo>
                <a:lnTo>
                  <a:pt x="2494271" y="1443802"/>
                </a:lnTo>
                <a:lnTo>
                  <a:pt x="2486401" y="1489883"/>
                </a:lnTo>
                <a:lnTo>
                  <a:pt x="2476870" y="1535376"/>
                </a:lnTo>
                <a:lnTo>
                  <a:pt x="2465713" y="1580249"/>
                </a:lnTo>
                <a:lnTo>
                  <a:pt x="2452960" y="1624469"/>
                </a:lnTo>
                <a:lnTo>
                  <a:pt x="2438645" y="1668004"/>
                </a:lnTo>
                <a:lnTo>
                  <a:pt x="2422800" y="1710821"/>
                </a:lnTo>
                <a:lnTo>
                  <a:pt x="2405457" y="1752888"/>
                </a:lnTo>
                <a:lnTo>
                  <a:pt x="2386650" y="1794172"/>
                </a:lnTo>
                <a:lnTo>
                  <a:pt x="2366410" y="1834641"/>
                </a:lnTo>
                <a:lnTo>
                  <a:pt x="2344770" y="1874263"/>
                </a:lnTo>
                <a:lnTo>
                  <a:pt x="2321762" y="1913004"/>
                </a:lnTo>
                <a:lnTo>
                  <a:pt x="2297420" y="1950833"/>
                </a:lnTo>
                <a:lnTo>
                  <a:pt x="2271775" y="1987716"/>
                </a:lnTo>
                <a:lnTo>
                  <a:pt x="2244860" y="2023622"/>
                </a:lnTo>
                <a:lnTo>
                  <a:pt x="2216707" y="2058518"/>
                </a:lnTo>
                <a:lnTo>
                  <a:pt x="2187349" y="2092371"/>
                </a:lnTo>
                <a:lnTo>
                  <a:pt x="2156819" y="2125149"/>
                </a:lnTo>
                <a:lnTo>
                  <a:pt x="2125149" y="2156819"/>
                </a:lnTo>
                <a:lnTo>
                  <a:pt x="2092371" y="2187349"/>
                </a:lnTo>
                <a:lnTo>
                  <a:pt x="2058518" y="2216707"/>
                </a:lnTo>
                <a:lnTo>
                  <a:pt x="2023622" y="2244860"/>
                </a:lnTo>
                <a:lnTo>
                  <a:pt x="1987716" y="2271775"/>
                </a:lnTo>
                <a:lnTo>
                  <a:pt x="1950833" y="2297420"/>
                </a:lnTo>
                <a:lnTo>
                  <a:pt x="1913004" y="2321762"/>
                </a:lnTo>
                <a:lnTo>
                  <a:pt x="1874263" y="2344770"/>
                </a:lnTo>
                <a:lnTo>
                  <a:pt x="1834641" y="2366410"/>
                </a:lnTo>
                <a:lnTo>
                  <a:pt x="1794172" y="2386650"/>
                </a:lnTo>
                <a:lnTo>
                  <a:pt x="1752888" y="2405457"/>
                </a:lnTo>
                <a:lnTo>
                  <a:pt x="1710821" y="2422800"/>
                </a:lnTo>
                <a:lnTo>
                  <a:pt x="1668004" y="2438645"/>
                </a:lnTo>
                <a:lnTo>
                  <a:pt x="1624469" y="2452960"/>
                </a:lnTo>
                <a:lnTo>
                  <a:pt x="1580249" y="2465713"/>
                </a:lnTo>
                <a:lnTo>
                  <a:pt x="1535376" y="2476870"/>
                </a:lnTo>
                <a:lnTo>
                  <a:pt x="1489883" y="2486401"/>
                </a:lnTo>
                <a:lnTo>
                  <a:pt x="1443802" y="2494271"/>
                </a:lnTo>
                <a:lnTo>
                  <a:pt x="1397166" y="2500449"/>
                </a:lnTo>
                <a:lnTo>
                  <a:pt x="1350008" y="2504902"/>
                </a:lnTo>
                <a:lnTo>
                  <a:pt x="1302358" y="2507598"/>
                </a:lnTo>
                <a:lnTo>
                  <a:pt x="1254252" y="2508504"/>
                </a:lnTo>
                <a:lnTo>
                  <a:pt x="1206145" y="2507598"/>
                </a:lnTo>
                <a:lnTo>
                  <a:pt x="1158495" y="2504902"/>
                </a:lnTo>
                <a:lnTo>
                  <a:pt x="1111337" y="2500449"/>
                </a:lnTo>
                <a:lnTo>
                  <a:pt x="1064701" y="2494271"/>
                </a:lnTo>
                <a:lnTo>
                  <a:pt x="1018620" y="2486401"/>
                </a:lnTo>
                <a:lnTo>
                  <a:pt x="973127" y="2476870"/>
                </a:lnTo>
                <a:lnTo>
                  <a:pt x="928254" y="2465713"/>
                </a:lnTo>
                <a:lnTo>
                  <a:pt x="884034" y="2452960"/>
                </a:lnTo>
                <a:lnTo>
                  <a:pt x="840499" y="2438645"/>
                </a:lnTo>
                <a:lnTo>
                  <a:pt x="797682" y="2422800"/>
                </a:lnTo>
                <a:lnTo>
                  <a:pt x="755615" y="2405457"/>
                </a:lnTo>
                <a:lnTo>
                  <a:pt x="714331" y="2386650"/>
                </a:lnTo>
                <a:lnTo>
                  <a:pt x="673862" y="2366410"/>
                </a:lnTo>
                <a:lnTo>
                  <a:pt x="634240" y="2344770"/>
                </a:lnTo>
                <a:lnTo>
                  <a:pt x="595499" y="2321762"/>
                </a:lnTo>
                <a:lnTo>
                  <a:pt x="557670" y="2297420"/>
                </a:lnTo>
                <a:lnTo>
                  <a:pt x="520787" y="2271775"/>
                </a:lnTo>
                <a:lnTo>
                  <a:pt x="484881" y="2244860"/>
                </a:lnTo>
                <a:lnTo>
                  <a:pt x="449985" y="2216707"/>
                </a:lnTo>
                <a:lnTo>
                  <a:pt x="416132" y="2187349"/>
                </a:lnTo>
                <a:lnTo>
                  <a:pt x="383354" y="2156819"/>
                </a:lnTo>
                <a:lnTo>
                  <a:pt x="351684" y="2125149"/>
                </a:lnTo>
                <a:lnTo>
                  <a:pt x="321154" y="2092371"/>
                </a:lnTo>
                <a:lnTo>
                  <a:pt x="291796" y="2058518"/>
                </a:lnTo>
                <a:lnTo>
                  <a:pt x="263643" y="2023622"/>
                </a:lnTo>
                <a:lnTo>
                  <a:pt x="236728" y="1987716"/>
                </a:lnTo>
                <a:lnTo>
                  <a:pt x="211083" y="1950833"/>
                </a:lnTo>
                <a:lnTo>
                  <a:pt x="186741" y="1913004"/>
                </a:lnTo>
                <a:lnTo>
                  <a:pt x="163733" y="1874263"/>
                </a:lnTo>
                <a:lnTo>
                  <a:pt x="142093" y="1834641"/>
                </a:lnTo>
                <a:lnTo>
                  <a:pt x="121853" y="1794172"/>
                </a:lnTo>
                <a:lnTo>
                  <a:pt x="103046" y="1752888"/>
                </a:lnTo>
                <a:lnTo>
                  <a:pt x="85703" y="1710821"/>
                </a:lnTo>
                <a:lnTo>
                  <a:pt x="69858" y="1668004"/>
                </a:lnTo>
                <a:lnTo>
                  <a:pt x="55543" y="1624469"/>
                </a:lnTo>
                <a:lnTo>
                  <a:pt x="42790" y="1580249"/>
                </a:lnTo>
                <a:lnTo>
                  <a:pt x="31633" y="1535376"/>
                </a:lnTo>
                <a:lnTo>
                  <a:pt x="22102" y="1489883"/>
                </a:lnTo>
                <a:lnTo>
                  <a:pt x="14232" y="1443802"/>
                </a:lnTo>
                <a:lnTo>
                  <a:pt x="8054" y="1397166"/>
                </a:lnTo>
                <a:lnTo>
                  <a:pt x="3601" y="1350008"/>
                </a:lnTo>
                <a:lnTo>
                  <a:pt x="905" y="1302358"/>
                </a:lnTo>
                <a:lnTo>
                  <a:pt x="0" y="1254251"/>
                </a:lnTo>
                <a:close/>
              </a:path>
            </a:pathLst>
          </a:custGeom>
          <a:ln w="15240">
            <a:solidFill>
              <a:srgbClr val="FF6300"/>
            </a:solidFill>
          </a:ln>
        </p:spPr>
        <p:txBody>
          <a:bodyPr wrap="square" lIns="0" tIns="0" rIns="0" bIns="0" rtlCol="0"/>
          <a:lstStyle/>
          <a:p/>
        </p:txBody>
      </p:sp>
      <p:sp>
        <p:nvSpPr>
          <p:cNvPr id="6" name="object 6"/>
          <p:cNvSpPr/>
          <p:nvPr/>
        </p:nvSpPr>
        <p:spPr>
          <a:xfrm>
            <a:off x="1860042" y="1739645"/>
            <a:ext cx="1219200" cy="1219200"/>
          </a:xfrm>
          <a:custGeom>
            <a:rect l="l" t="t" r="r" b="b"/>
            <a:pathLst>
              <a:path w="1219200" h="1219200">
                <a:moveTo>
                  <a:pt x="609600" y="0"/>
                </a:moveTo>
                <a:lnTo>
                  <a:pt x="561959" y="1834"/>
                </a:lnTo>
                <a:lnTo>
                  <a:pt x="515322" y="7245"/>
                </a:lnTo>
                <a:lnTo>
                  <a:pt x="469822" y="16099"/>
                </a:lnTo>
                <a:lnTo>
                  <a:pt x="425597" y="28260"/>
                </a:lnTo>
                <a:lnTo>
                  <a:pt x="382782" y="43592"/>
                </a:lnTo>
                <a:lnTo>
                  <a:pt x="341511" y="61959"/>
                </a:lnTo>
                <a:lnTo>
                  <a:pt x="301921" y="83227"/>
                </a:lnTo>
                <a:lnTo>
                  <a:pt x="264147" y="107259"/>
                </a:lnTo>
                <a:lnTo>
                  <a:pt x="228324" y="133920"/>
                </a:lnTo>
                <a:lnTo>
                  <a:pt x="194588" y="163075"/>
                </a:lnTo>
                <a:lnTo>
                  <a:pt x="163075" y="194588"/>
                </a:lnTo>
                <a:lnTo>
                  <a:pt x="133920" y="228324"/>
                </a:lnTo>
                <a:lnTo>
                  <a:pt x="107259" y="264147"/>
                </a:lnTo>
                <a:lnTo>
                  <a:pt x="83227" y="301921"/>
                </a:lnTo>
                <a:lnTo>
                  <a:pt x="61959" y="341511"/>
                </a:lnTo>
                <a:lnTo>
                  <a:pt x="43592" y="382782"/>
                </a:lnTo>
                <a:lnTo>
                  <a:pt x="28260" y="425597"/>
                </a:lnTo>
                <a:lnTo>
                  <a:pt x="16099" y="469822"/>
                </a:lnTo>
                <a:lnTo>
                  <a:pt x="7245" y="515322"/>
                </a:lnTo>
                <a:lnTo>
                  <a:pt x="1834" y="561959"/>
                </a:lnTo>
                <a:lnTo>
                  <a:pt x="0" y="609600"/>
                </a:lnTo>
                <a:lnTo>
                  <a:pt x="1834" y="657240"/>
                </a:lnTo>
                <a:lnTo>
                  <a:pt x="7245" y="703877"/>
                </a:lnTo>
                <a:lnTo>
                  <a:pt x="16099" y="749377"/>
                </a:lnTo>
                <a:lnTo>
                  <a:pt x="28260" y="793602"/>
                </a:lnTo>
                <a:lnTo>
                  <a:pt x="43592" y="836417"/>
                </a:lnTo>
                <a:lnTo>
                  <a:pt x="61959" y="877688"/>
                </a:lnTo>
                <a:lnTo>
                  <a:pt x="83227" y="917278"/>
                </a:lnTo>
                <a:lnTo>
                  <a:pt x="107259" y="955052"/>
                </a:lnTo>
                <a:lnTo>
                  <a:pt x="133920" y="990875"/>
                </a:lnTo>
                <a:lnTo>
                  <a:pt x="163075" y="1024611"/>
                </a:lnTo>
                <a:lnTo>
                  <a:pt x="194588" y="1056124"/>
                </a:lnTo>
                <a:lnTo>
                  <a:pt x="228324" y="1085279"/>
                </a:lnTo>
                <a:lnTo>
                  <a:pt x="264147" y="1111940"/>
                </a:lnTo>
                <a:lnTo>
                  <a:pt x="301921" y="1135972"/>
                </a:lnTo>
                <a:lnTo>
                  <a:pt x="341511" y="1157240"/>
                </a:lnTo>
                <a:lnTo>
                  <a:pt x="382782" y="1175607"/>
                </a:lnTo>
                <a:lnTo>
                  <a:pt x="425597" y="1190939"/>
                </a:lnTo>
                <a:lnTo>
                  <a:pt x="469822" y="1203100"/>
                </a:lnTo>
                <a:lnTo>
                  <a:pt x="515322" y="1211954"/>
                </a:lnTo>
                <a:lnTo>
                  <a:pt x="561959" y="1217365"/>
                </a:lnTo>
                <a:lnTo>
                  <a:pt x="609600" y="1219200"/>
                </a:lnTo>
                <a:lnTo>
                  <a:pt x="657240" y="1217365"/>
                </a:lnTo>
                <a:lnTo>
                  <a:pt x="703877" y="1211954"/>
                </a:lnTo>
                <a:lnTo>
                  <a:pt x="749377" y="1203100"/>
                </a:lnTo>
                <a:lnTo>
                  <a:pt x="793602" y="1190939"/>
                </a:lnTo>
                <a:lnTo>
                  <a:pt x="836417" y="1175607"/>
                </a:lnTo>
                <a:lnTo>
                  <a:pt x="877688" y="1157240"/>
                </a:lnTo>
                <a:lnTo>
                  <a:pt x="917278" y="1135972"/>
                </a:lnTo>
                <a:lnTo>
                  <a:pt x="955052" y="1111940"/>
                </a:lnTo>
                <a:lnTo>
                  <a:pt x="990875" y="1085279"/>
                </a:lnTo>
                <a:lnTo>
                  <a:pt x="1024611" y="1056124"/>
                </a:lnTo>
                <a:lnTo>
                  <a:pt x="1056124" y="1024611"/>
                </a:lnTo>
                <a:lnTo>
                  <a:pt x="1085279" y="990875"/>
                </a:lnTo>
                <a:lnTo>
                  <a:pt x="1111940" y="955052"/>
                </a:lnTo>
                <a:lnTo>
                  <a:pt x="1135972" y="917278"/>
                </a:lnTo>
                <a:lnTo>
                  <a:pt x="1157240" y="877688"/>
                </a:lnTo>
                <a:lnTo>
                  <a:pt x="1175607" y="836417"/>
                </a:lnTo>
                <a:lnTo>
                  <a:pt x="1190939" y="793602"/>
                </a:lnTo>
                <a:lnTo>
                  <a:pt x="1203100" y="749377"/>
                </a:lnTo>
                <a:lnTo>
                  <a:pt x="1211954" y="703877"/>
                </a:lnTo>
                <a:lnTo>
                  <a:pt x="1217365" y="657240"/>
                </a:lnTo>
                <a:lnTo>
                  <a:pt x="1219200" y="609600"/>
                </a:lnTo>
                <a:lnTo>
                  <a:pt x="1217365" y="561959"/>
                </a:lnTo>
                <a:lnTo>
                  <a:pt x="1211954" y="515322"/>
                </a:lnTo>
                <a:lnTo>
                  <a:pt x="1203100" y="469822"/>
                </a:lnTo>
                <a:lnTo>
                  <a:pt x="1190939" y="425597"/>
                </a:lnTo>
                <a:lnTo>
                  <a:pt x="1175607" y="382782"/>
                </a:lnTo>
                <a:lnTo>
                  <a:pt x="1157240" y="341511"/>
                </a:lnTo>
                <a:lnTo>
                  <a:pt x="1135972" y="301921"/>
                </a:lnTo>
                <a:lnTo>
                  <a:pt x="1111940" y="264147"/>
                </a:lnTo>
                <a:lnTo>
                  <a:pt x="1085279" y="228324"/>
                </a:lnTo>
                <a:lnTo>
                  <a:pt x="1056124" y="194588"/>
                </a:lnTo>
                <a:lnTo>
                  <a:pt x="1024611" y="163075"/>
                </a:lnTo>
                <a:lnTo>
                  <a:pt x="990875" y="133920"/>
                </a:lnTo>
                <a:lnTo>
                  <a:pt x="955052" y="107259"/>
                </a:lnTo>
                <a:lnTo>
                  <a:pt x="917278" y="83227"/>
                </a:lnTo>
                <a:lnTo>
                  <a:pt x="877688" y="61959"/>
                </a:lnTo>
                <a:lnTo>
                  <a:pt x="836417" y="43592"/>
                </a:lnTo>
                <a:lnTo>
                  <a:pt x="793602" y="28260"/>
                </a:lnTo>
                <a:lnTo>
                  <a:pt x="749377" y="16099"/>
                </a:lnTo>
                <a:lnTo>
                  <a:pt x="703877" y="7245"/>
                </a:lnTo>
                <a:lnTo>
                  <a:pt x="657240" y="1834"/>
                </a:lnTo>
                <a:lnTo>
                  <a:pt x="609600" y="0"/>
                </a:lnTo>
                <a:close/>
              </a:path>
            </a:pathLst>
          </a:custGeom>
          <a:solidFill>
            <a:srgbClr val="FFDFCC"/>
          </a:solidFill>
        </p:spPr>
        <p:txBody>
          <a:bodyPr wrap="square" lIns="0" tIns="0" rIns="0" bIns="0" rtlCol="0"/>
          <a:lstStyle/>
          <a:p/>
        </p:txBody>
      </p:sp>
      <p:sp>
        <p:nvSpPr>
          <p:cNvPr id="7" name="object 7"/>
          <p:cNvSpPr/>
          <p:nvPr/>
        </p:nvSpPr>
        <p:spPr>
          <a:xfrm>
            <a:off x="1860042" y="1739645"/>
            <a:ext cx="1219200" cy="1219200"/>
          </a:xfrm>
          <a:custGeom>
            <a:rect l="l" t="t" r="r" b="b"/>
            <a:pathLst>
              <a:path w="1219200" h="1219200">
                <a:moveTo>
                  <a:pt x="0" y="609600"/>
                </a:moveTo>
                <a:lnTo>
                  <a:pt x="1834" y="561959"/>
                </a:lnTo>
                <a:lnTo>
                  <a:pt x="7245" y="515322"/>
                </a:lnTo>
                <a:lnTo>
                  <a:pt x="16099" y="469822"/>
                </a:lnTo>
                <a:lnTo>
                  <a:pt x="28260" y="425597"/>
                </a:lnTo>
                <a:lnTo>
                  <a:pt x="43592" y="382782"/>
                </a:lnTo>
                <a:lnTo>
                  <a:pt x="61959" y="341511"/>
                </a:lnTo>
                <a:lnTo>
                  <a:pt x="83227" y="301921"/>
                </a:lnTo>
                <a:lnTo>
                  <a:pt x="107259" y="264147"/>
                </a:lnTo>
                <a:lnTo>
                  <a:pt x="133920" y="228324"/>
                </a:lnTo>
                <a:lnTo>
                  <a:pt x="163075" y="194588"/>
                </a:lnTo>
                <a:lnTo>
                  <a:pt x="194588" y="163075"/>
                </a:lnTo>
                <a:lnTo>
                  <a:pt x="228324" y="133920"/>
                </a:lnTo>
                <a:lnTo>
                  <a:pt x="264147" y="107259"/>
                </a:lnTo>
                <a:lnTo>
                  <a:pt x="301921" y="83227"/>
                </a:lnTo>
                <a:lnTo>
                  <a:pt x="341511" y="61959"/>
                </a:lnTo>
                <a:lnTo>
                  <a:pt x="382782" y="43592"/>
                </a:lnTo>
                <a:lnTo>
                  <a:pt x="425597" y="28260"/>
                </a:lnTo>
                <a:lnTo>
                  <a:pt x="469822" y="16099"/>
                </a:lnTo>
                <a:lnTo>
                  <a:pt x="515322" y="7245"/>
                </a:lnTo>
                <a:lnTo>
                  <a:pt x="561959" y="1834"/>
                </a:lnTo>
                <a:lnTo>
                  <a:pt x="609600" y="0"/>
                </a:lnTo>
                <a:lnTo>
                  <a:pt x="657240" y="1834"/>
                </a:lnTo>
                <a:lnTo>
                  <a:pt x="703877" y="7245"/>
                </a:lnTo>
                <a:lnTo>
                  <a:pt x="749377" y="16099"/>
                </a:lnTo>
                <a:lnTo>
                  <a:pt x="793602" y="28260"/>
                </a:lnTo>
                <a:lnTo>
                  <a:pt x="836417" y="43592"/>
                </a:lnTo>
                <a:lnTo>
                  <a:pt x="877688" y="61959"/>
                </a:lnTo>
                <a:lnTo>
                  <a:pt x="917278" y="83227"/>
                </a:lnTo>
                <a:lnTo>
                  <a:pt x="955052" y="107259"/>
                </a:lnTo>
                <a:lnTo>
                  <a:pt x="990875" y="133920"/>
                </a:lnTo>
                <a:lnTo>
                  <a:pt x="1024611" y="163075"/>
                </a:lnTo>
                <a:lnTo>
                  <a:pt x="1056124" y="194588"/>
                </a:lnTo>
                <a:lnTo>
                  <a:pt x="1085279" y="228324"/>
                </a:lnTo>
                <a:lnTo>
                  <a:pt x="1111940" y="264147"/>
                </a:lnTo>
                <a:lnTo>
                  <a:pt x="1135972" y="301921"/>
                </a:lnTo>
                <a:lnTo>
                  <a:pt x="1157240" y="341511"/>
                </a:lnTo>
                <a:lnTo>
                  <a:pt x="1175607" y="382782"/>
                </a:lnTo>
                <a:lnTo>
                  <a:pt x="1190939" y="425597"/>
                </a:lnTo>
                <a:lnTo>
                  <a:pt x="1203100" y="469822"/>
                </a:lnTo>
                <a:lnTo>
                  <a:pt x="1211954" y="515322"/>
                </a:lnTo>
                <a:lnTo>
                  <a:pt x="1217365" y="561959"/>
                </a:lnTo>
                <a:lnTo>
                  <a:pt x="1219200" y="609600"/>
                </a:lnTo>
                <a:lnTo>
                  <a:pt x="1217365" y="657240"/>
                </a:lnTo>
                <a:lnTo>
                  <a:pt x="1211954" y="703877"/>
                </a:lnTo>
                <a:lnTo>
                  <a:pt x="1203100" y="749377"/>
                </a:lnTo>
                <a:lnTo>
                  <a:pt x="1190939" y="793602"/>
                </a:lnTo>
                <a:lnTo>
                  <a:pt x="1175607" y="836417"/>
                </a:lnTo>
                <a:lnTo>
                  <a:pt x="1157240" y="877688"/>
                </a:lnTo>
                <a:lnTo>
                  <a:pt x="1135972" y="917278"/>
                </a:lnTo>
                <a:lnTo>
                  <a:pt x="1111940" y="955052"/>
                </a:lnTo>
                <a:lnTo>
                  <a:pt x="1085279" y="990875"/>
                </a:lnTo>
                <a:lnTo>
                  <a:pt x="1056124" y="1024611"/>
                </a:lnTo>
                <a:lnTo>
                  <a:pt x="1024611" y="1056124"/>
                </a:lnTo>
                <a:lnTo>
                  <a:pt x="990875" y="1085279"/>
                </a:lnTo>
                <a:lnTo>
                  <a:pt x="955052" y="1111940"/>
                </a:lnTo>
                <a:lnTo>
                  <a:pt x="917278" y="1135972"/>
                </a:lnTo>
                <a:lnTo>
                  <a:pt x="877688" y="1157240"/>
                </a:lnTo>
                <a:lnTo>
                  <a:pt x="836417" y="1175607"/>
                </a:lnTo>
                <a:lnTo>
                  <a:pt x="793602" y="1190939"/>
                </a:lnTo>
                <a:lnTo>
                  <a:pt x="749377" y="1203100"/>
                </a:lnTo>
                <a:lnTo>
                  <a:pt x="703877" y="1211954"/>
                </a:lnTo>
                <a:lnTo>
                  <a:pt x="657240" y="1217365"/>
                </a:lnTo>
                <a:lnTo>
                  <a:pt x="609600" y="1219200"/>
                </a:lnTo>
                <a:lnTo>
                  <a:pt x="561959" y="1217365"/>
                </a:lnTo>
                <a:lnTo>
                  <a:pt x="515322" y="1211954"/>
                </a:lnTo>
                <a:lnTo>
                  <a:pt x="469822" y="1203100"/>
                </a:lnTo>
                <a:lnTo>
                  <a:pt x="425597" y="1190939"/>
                </a:lnTo>
                <a:lnTo>
                  <a:pt x="382782" y="1175607"/>
                </a:lnTo>
                <a:lnTo>
                  <a:pt x="341511" y="1157240"/>
                </a:lnTo>
                <a:lnTo>
                  <a:pt x="301921" y="1135972"/>
                </a:lnTo>
                <a:lnTo>
                  <a:pt x="264147" y="1111940"/>
                </a:lnTo>
                <a:lnTo>
                  <a:pt x="228324" y="1085279"/>
                </a:lnTo>
                <a:lnTo>
                  <a:pt x="194588" y="1056124"/>
                </a:lnTo>
                <a:lnTo>
                  <a:pt x="163075" y="1024611"/>
                </a:lnTo>
                <a:lnTo>
                  <a:pt x="133920" y="990875"/>
                </a:lnTo>
                <a:lnTo>
                  <a:pt x="107259" y="955052"/>
                </a:lnTo>
                <a:lnTo>
                  <a:pt x="83227" y="917278"/>
                </a:lnTo>
                <a:lnTo>
                  <a:pt x="61959" y="877688"/>
                </a:lnTo>
                <a:lnTo>
                  <a:pt x="43592" y="836417"/>
                </a:lnTo>
                <a:lnTo>
                  <a:pt x="28260" y="793602"/>
                </a:lnTo>
                <a:lnTo>
                  <a:pt x="16099" y="749377"/>
                </a:lnTo>
                <a:lnTo>
                  <a:pt x="7245" y="703877"/>
                </a:lnTo>
                <a:lnTo>
                  <a:pt x="1834" y="657240"/>
                </a:lnTo>
                <a:lnTo>
                  <a:pt x="0" y="609600"/>
                </a:lnTo>
                <a:close/>
              </a:path>
            </a:pathLst>
          </a:custGeom>
          <a:ln w="25908">
            <a:solidFill>
              <a:srgbClr val="FFFFFF"/>
            </a:solidFill>
          </a:ln>
        </p:spPr>
        <p:txBody>
          <a:bodyPr wrap="square" lIns="0" tIns="0" rIns="0" bIns="0" rtlCol="0"/>
          <a:lstStyle/>
          <a:p/>
        </p:txBody>
      </p:sp>
      <p:sp>
        <p:nvSpPr>
          <p:cNvPr id="8" name="object 8"/>
          <p:cNvSpPr txBox="1"/>
          <p:nvPr/>
        </p:nvSpPr>
        <p:spPr>
          <a:xfrm>
            <a:off x="5372861" y="3480942"/>
            <a:ext cx="1445895" cy="452120"/>
          </a:xfrm>
          <a:prstGeom prst="rect">
            <a:avLst/>
          </a:prstGeom>
        </p:spPr>
        <p:txBody>
          <a:bodyPr vert="horz" wrap="square" lIns="0" tIns="12065" rIns="0" bIns="0" rtlCol="0">
            <a:spAutoFit/>
          </a:bodyPr>
          <a:lstStyle/>
          <a:p>
            <a:pPr marL="12700">
              <a:lnSpc>
                <a:spcPct val="100000"/>
              </a:lnSpc>
              <a:spcBef>
                <a:spcPts val="95"/>
              </a:spcBef>
            </a:pPr>
            <a:r>
              <a:rPr sz="2800" b="1" spc="-5">
                <a:latin typeface="微软雅黑"/>
                <a:cs typeface="微软雅黑"/>
              </a:rPr>
              <a:t>深耕场景</a:t>
            </a:r>
            <a:endParaRPr sz="2800">
              <a:latin typeface="微软雅黑"/>
              <a:cs typeface="微软雅黑"/>
            </a:endParaRPr>
          </a:p>
        </p:txBody>
      </p:sp>
      <p:sp>
        <p:nvSpPr>
          <p:cNvPr id="9" name="object 9"/>
          <p:cNvSpPr txBox="1">
            <a:spLocks noGrp="1"/>
          </p:cNvSpPr>
          <p:nvPr>
            <p:ph type="title"/>
          </p:nvPr>
        </p:nvSpPr>
        <p:spPr>
          <a:xfrm>
            <a:off x="828852" y="516381"/>
            <a:ext cx="4997450" cy="452120"/>
          </a:xfrm>
          <a:prstGeom prst="rect">
            <a:avLst/>
          </a:prstGeom>
        </p:spPr>
        <p:txBody>
          <a:bodyPr vert="horz" wrap="square" lIns="0" tIns="12065" rIns="0" bIns="0" rtlCol="0">
            <a:spAutoFit/>
          </a:bodyPr>
          <a:lstStyle/>
          <a:p>
            <a:pPr marL="12700">
              <a:lnSpc>
                <a:spcPct val="100000"/>
              </a:lnSpc>
              <a:spcBef>
                <a:spcPts val="95"/>
              </a:spcBef>
            </a:pPr>
            <a:r>
              <a:rPr spc="-5"/>
              <a:t>广告主进行降本增效的三大策略</a:t>
            </a:r>
          </a:p>
        </p:txBody>
      </p:sp>
      <p:sp>
        <p:nvSpPr>
          <p:cNvPr id="10" name="object 10"/>
          <p:cNvSpPr/>
          <p:nvPr/>
        </p:nvSpPr>
        <p:spPr>
          <a:xfrm>
            <a:off x="8468868" y="2465832"/>
            <a:ext cx="2508885" cy="2508885"/>
          </a:xfrm>
          <a:custGeom>
            <a:rect l="l" t="t" r="r" b="b"/>
            <a:pathLst>
              <a:path w="2508884" h="2508885">
                <a:moveTo>
                  <a:pt x="0" y="1254251"/>
                </a:moveTo>
                <a:lnTo>
                  <a:pt x="905" y="1206145"/>
                </a:lnTo>
                <a:lnTo>
                  <a:pt x="3601" y="1158495"/>
                </a:lnTo>
                <a:lnTo>
                  <a:pt x="8054" y="1111337"/>
                </a:lnTo>
                <a:lnTo>
                  <a:pt x="14232" y="1064701"/>
                </a:lnTo>
                <a:lnTo>
                  <a:pt x="22102" y="1018620"/>
                </a:lnTo>
                <a:lnTo>
                  <a:pt x="31633" y="973127"/>
                </a:lnTo>
                <a:lnTo>
                  <a:pt x="42790" y="928254"/>
                </a:lnTo>
                <a:lnTo>
                  <a:pt x="55543" y="884034"/>
                </a:lnTo>
                <a:lnTo>
                  <a:pt x="69858" y="840499"/>
                </a:lnTo>
                <a:lnTo>
                  <a:pt x="85703" y="797682"/>
                </a:lnTo>
                <a:lnTo>
                  <a:pt x="103046" y="755615"/>
                </a:lnTo>
                <a:lnTo>
                  <a:pt x="121853" y="714331"/>
                </a:lnTo>
                <a:lnTo>
                  <a:pt x="142093" y="673862"/>
                </a:lnTo>
                <a:lnTo>
                  <a:pt x="163733" y="634240"/>
                </a:lnTo>
                <a:lnTo>
                  <a:pt x="186741" y="595499"/>
                </a:lnTo>
                <a:lnTo>
                  <a:pt x="211083" y="557670"/>
                </a:lnTo>
                <a:lnTo>
                  <a:pt x="236728" y="520787"/>
                </a:lnTo>
                <a:lnTo>
                  <a:pt x="263643" y="484881"/>
                </a:lnTo>
                <a:lnTo>
                  <a:pt x="291796" y="449985"/>
                </a:lnTo>
                <a:lnTo>
                  <a:pt x="321154" y="416132"/>
                </a:lnTo>
                <a:lnTo>
                  <a:pt x="351684" y="383354"/>
                </a:lnTo>
                <a:lnTo>
                  <a:pt x="383354" y="351684"/>
                </a:lnTo>
                <a:lnTo>
                  <a:pt x="416132" y="321154"/>
                </a:lnTo>
                <a:lnTo>
                  <a:pt x="449985" y="291796"/>
                </a:lnTo>
                <a:lnTo>
                  <a:pt x="484881" y="263643"/>
                </a:lnTo>
                <a:lnTo>
                  <a:pt x="520787" y="236728"/>
                </a:lnTo>
                <a:lnTo>
                  <a:pt x="557670" y="211083"/>
                </a:lnTo>
                <a:lnTo>
                  <a:pt x="595499" y="186741"/>
                </a:lnTo>
                <a:lnTo>
                  <a:pt x="634240" y="163733"/>
                </a:lnTo>
                <a:lnTo>
                  <a:pt x="673862" y="142093"/>
                </a:lnTo>
                <a:lnTo>
                  <a:pt x="714331" y="121853"/>
                </a:lnTo>
                <a:lnTo>
                  <a:pt x="755615" y="103046"/>
                </a:lnTo>
                <a:lnTo>
                  <a:pt x="797682" y="85703"/>
                </a:lnTo>
                <a:lnTo>
                  <a:pt x="840499" y="69858"/>
                </a:lnTo>
                <a:lnTo>
                  <a:pt x="884034" y="55543"/>
                </a:lnTo>
                <a:lnTo>
                  <a:pt x="928254" y="42790"/>
                </a:lnTo>
                <a:lnTo>
                  <a:pt x="973127" y="31633"/>
                </a:lnTo>
                <a:lnTo>
                  <a:pt x="1018620" y="22102"/>
                </a:lnTo>
                <a:lnTo>
                  <a:pt x="1064701" y="14232"/>
                </a:lnTo>
                <a:lnTo>
                  <a:pt x="1111337" y="8054"/>
                </a:lnTo>
                <a:lnTo>
                  <a:pt x="1158495" y="3601"/>
                </a:lnTo>
                <a:lnTo>
                  <a:pt x="1206145" y="905"/>
                </a:lnTo>
                <a:lnTo>
                  <a:pt x="1254252" y="0"/>
                </a:lnTo>
                <a:lnTo>
                  <a:pt x="1302358" y="905"/>
                </a:lnTo>
                <a:lnTo>
                  <a:pt x="1350008" y="3601"/>
                </a:lnTo>
                <a:lnTo>
                  <a:pt x="1397166" y="8054"/>
                </a:lnTo>
                <a:lnTo>
                  <a:pt x="1443802" y="14232"/>
                </a:lnTo>
                <a:lnTo>
                  <a:pt x="1489883" y="22102"/>
                </a:lnTo>
                <a:lnTo>
                  <a:pt x="1535376" y="31633"/>
                </a:lnTo>
                <a:lnTo>
                  <a:pt x="1580249" y="42790"/>
                </a:lnTo>
                <a:lnTo>
                  <a:pt x="1624469" y="55543"/>
                </a:lnTo>
                <a:lnTo>
                  <a:pt x="1668004" y="69858"/>
                </a:lnTo>
                <a:lnTo>
                  <a:pt x="1710821" y="85703"/>
                </a:lnTo>
                <a:lnTo>
                  <a:pt x="1752888" y="103046"/>
                </a:lnTo>
                <a:lnTo>
                  <a:pt x="1794172" y="121853"/>
                </a:lnTo>
                <a:lnTo>
                  <a:pt x="1834641" y="142093"/>
                </a:lnTo>
                <a:lnTo>
                  <a:pt x="1874263" y="163733"/>
                </a:lnTo>
                <a:lnTo>
                  <a:pt x="1913004" y="186741"/>
                </a:lnTo>
                <a:lnTo>
                  <a:pt x="1950833" y="211083"/>
                </a:lnTo>
                <a:lnTo>
                  <a:pt x="1987716" y="236728"/>
                </a:lnTo>
                <a:lnTo>
                  <a:pt x="2023622" y="263643"/>
                </a:lnTo>
                <a:lnTo>
                  <a:pt x="2058518" y="291796"/>
                </a:lnTo>
                <a:lnTo>
                  <a:pt x="2092371" y="321154"/>
                </a:lnTo>
                <a:lnTo>
                  <a:pt x="2125149" y="351684"/>
                </a:lnTo>
                <a:lnTo>
                  <a:pt x="2156819" y="383354"/>
                </a:lnTo>
                <a:lnTo>
                  <a:pt x="2187349" y="416132"/>
                </a:lnTo>
                <a:lnTo>
                  <a:pt x="2216707" y="449985"/>
                </a:lnTo>
                <a:lnTo>
                  <a:pt x="2244860" y="484881"/>
                </a:lnTo>
                <a:lnTo>
                  <a:pt x="2271775" y="520787"/>
                </a:lnTo>
                <a:lnTo>
                  <a:pt x="2297420" y="557670"/>
                </a:lnTo>
                <a:lnTo>
                  <a:pt x="2321762" y="595499"/>
                </a:lnTo>
                <a:lnTo>
                  <a:pt x="2344770" y="634240"/>
                </a:lnTo>
                <a:lnTo>
                  <a:pt x="2366410" y="673862"/>
                </a:lnTo>
                <a:lnTo>
                  <a:pt x="2386650" y="714331"/>
                </a:lnTo>
                <a:lnTo>
                  <a:pt x="2405457" y="755615"/>
                </a:lnTo>
                <a:lnTo>
                  <a:pt x="2422800" y="797682"/>
                </a:lnTo>
                <a:lnTo>
                  <a:pt x="2438645" y="840499"/>
                </a:lnTo>
                <a:lnTo>
                  <a:pt x="2452960" y="884034"/>
                </a:lnTo>
                <a:lnTo>
                  <a:pt x="2465713" y="928254"/>
                </a:lnTo>
                <a:lnTo>
                  <a:pt x="2476870" y="973127"/>
                </a:lnTo>
                <a:lnTo>
                  <a:pt x="2486401" y="1018620"/>
                </a:lnTo>
                <a:lnTo>
                  <a:pt x="2494271" y="1064701"/>
                </a:lnTo>
                <a:lnTo>
                  <a:pt x="2500449" y="1111337"/>
                </a:lnTo>
                <a:lnTo>
                  <a:pt x="2504902" y="1158495"/>
                </a:lnTo>
                <a:lnTo>
                  <a:pt x="2507598" y="1206145"/>
                </a:lnTo>
                <a:lnTo>
                  <a:pt x="2508504" y="1254251"/>
                </a:lnTo>
                <a:lnTo>
                  <a:pt x="2507598" y="1302358"/>
                </a:lnTo>
                <a:lnTo>
                  <a:pt x="2504902" y="1350008"/>
                </a:lnTo>
                <a:lnTo>
                  <a:pt x="2500449" y="1397166"/>
                </a:lnTo>
                <a:lnTo>
                  <a:pt x="2494271" y="1443802"/>
                </a:lnTo>
                <a:lnTo>
                  <a:pt x="2486401" y="1489883"/>
                </a:lnTo>
                <a:lnTo>
                  <a:pt x="2476870" y="1535376"/>
                </a:lnTo>
                <a:lnTo>
                  <a:pt x="2465713" y="1580249"/>
                </a:lnTo>
                <a:lnTo>
                  <a:pt x="2452960" y="1624469"/>
                </a:lnTo>
                <a:lnTo>
                  <a:pt x="2438645" y="1668004"/>
                </a:lnTo>
                <a:lnTo>
                  <a:pt x="2422800" y="1710821"/>
                </a:lnTo>
                <a:lnTo>
                  <a:pt x="2405457" y="1752888"/>
                </a:lnTo>
                <a:lnTo>
                  <a:pt x="2386650" y="1794172"/>
                </a:lnTo>
                <a:lnTo>
                  <a:pt x="2366410" y="1834641"/>
                </a:lnTo>
                <a:lnTo>
                  <a:pt x="2344770" y="1874263"/>
                </a:lnTo>
                <a:lnTo>
                  <a:pt x="2321762" y="1913004"/>
                </a:lnTo>
                <a:lnTo>
                  <a:pt x="2297420" y="1950833"/>
                </a:lnTo>
                <a:lnTo>
                  <a:pt x="2271775" y="1987716"/>
                </a:lnTo>
                <a:lnTo>
                  <a:pt x="2244860" y="2023622"/>
                </a:lnTo>
                <a:lnTo>
                  <a:pt x="2216707" y="2058518"/>
                </a:lnTo>
                <a:lnTo>
                  <a:pt x="2187349" y="2092371"/>
                </a:lnTo>
                <a:lnTo>
                  <a:pt x="2156819" y="2125149"/>
                </a:lnTo>
                <a:lnTo>
                  <a:pt x="2125149" y="2156819"/>
                </a:lnTo>
                <a:lnTo>
                  <a:pt x="2092371" y="2187349"/>
                </a:lnTo>
                <a:lnTo>
                  <a:pt x="2058518" y="2216707"/>
                </a:lnTo>
                <a:lnTo>
                  <a:pt x="2023622" y="2244860"/>
                </a:lnTo>
                <a:lnTo>
                  <a:pt x="1987716" y="2271775"/>
                </a:lnTo>
                <a:lnTo>
                  <a:pt x="1950833" y="2297420"/>
                </a:lnTo>
                <a:lnTo>
                  <a:pt x="1913004" y="2321762"/>
                </a:lnTo>
                <a:lnTo>
                  <a:pt x="1874263" y="2344770"/>
                </a:lnTo>
                <a:lnTo>
                  <a:pt x="1834641" y="2366410"/>
                </a:lnTo>
                <a:lnTo>
                  <a:pt x="1794172" y="2386650"/>
                </a:lnTo>
                <a:lnTo>
                  <a:pt x="1752888" y="2405457"/>
                </a:lnTo>
                <a:lnTo>
                  <a:pt x="1710821" y="2422800"/>
                </a:lnTo>
                <a:lnTo>
                  <a:pt x="1668004" y="2438645"/>
                </a:lnTo>
                <a:lnTo>
                  <a:pt x="1624469" y="2452960"/>
                </a:lnTo>
                <a:lnTo>
                  <a:pt x="1580249" y="2465713"/>
                </a:lnTo>
                <a:lnTo>
                  <a:pt x="1535376" y="2476870"/>
                </a:lnTo>
                <a:lnTo>
                  <a:pt x="1489883" y="2486401"/>
                </a:lnTo>
                <a:lnTo>
                  <a:pt x="1443802" y="2494271"/>
                </a:lnTo>
                <a:lnTo>
                  <a:pt x="1397166" y="2500449"/>
                </a:lnTo>
                <a:lnTo>
                  <a:pt x="1350008" y="2504902"/>
                </a:lnTo>
                <a:lnTo>
                  <a:pt x="1302358" y="2507598"/>
                </a:lnTo>
                <a:lnTo>
                  <a:pt x="1254252" y="2508504"/>
                </a:lnTo>
                <a:lnTo>
                  <a:pt x="1206145" y="2507598"/>
                </a:lnTo>
                <a:lnTo>
                  <a:pt x="1158495" y="2504902"/>
                </a:lnTo>
                <a:lnTo>
                  <a:pt x="1111337" y="2500449"/>
                </a:lnTo>
                <a:lnTo>
                  <a:pt x="1064701" y="2494271"/>
                </a:lnTo>
                <a:lnTo>
                  <a:pt x="1018620" y="2486401"/>
                </a:lnTo>
                <a:lnTo>
                  <a:pt x="973127" y="2476870"/>
                </a:lnTo>
                <a:lnTo>
                  <a:pt x="928254" y="2465713"/>
                </a:lnTo>
                <a:lnTo>
                  <a:pt x="884034" y="2452960"/>
                </a:lnTo>
                <a:lnTo>
                  <a:pt x="840499" y="2438645"/>
                </a:lnTo>
                <a:lnTo>
                  <a:pt x="797682" y="2422800"/>
                </a:lnTo>
                <a:lnTo>
                  <a:pt x="755615" y="2405457"/>
                </a:lnTo>
                <a:lnTo>
                  <a:pt x="714331" y="2386650"/>
                </a:lnTo>
                <a:lnTo>
                  <a:pt x="673862" y="2366410"/>
                </a:lnTo>
                <a:lnTo>
                  <a:pt x="634240" y="2344770"/>
                </a:lnTo>
                <a:lnTo>
                  <a:pt x="595499" y="2321762"/>
                </a:lnTo>
                <a:lnTo>
                  <a:pt x="557670" y="2297420"/>
                </a:lnTo>
                <a:lnTo>
                  <a:pt x="520787" y="2271775"/>
                </a:lnTo>
                <a:lnTo>
                  <a:pt x="484881" y="2244860"/>
                </a:lnTo>
                <a:lnTo>
                  <a:pt x="449985" y="2216707"/>
                </a:lnTo>
                <a:lnTo>
                  <a:pt x="416132" y="2187349"/>
                </a:lnTo>
                <a:lnTo>
                  <a:pt x="383354" y="2156819"/>
                </a:lnTo>
                <a:lnTo>
                  <a:pt x="351684" y="2125149"/>
                </a:lnTo>
                <a:lnTo>
                  <a:pt x="321154" y="2092371"/>
                </a:lnTo>
                <a:lnTo>
                  <a:pt x="291796" y="2058518"/>
                </a:lnTo>
                <a:lnTo>
                  <a:pt x="263643" y="2023622"/>
                </a:lnTo>
                <a:lnTo>
                  <a:pt x="236728" y="1987716"/>
                </a:lnTo>
                <a:lnTo>
                  <a:pt x="211083" y="1950833"/>
                </a:lnTo>
                <a:lnTo>
                  <a:pt x="186741" y="1913004"/>
                </a:lnTo>
                <a:lnTo>
                  <a:pt x="163733" y="1874263"/>
                </a:lnTo>
                <a:lnTo>
                  <a:pt x="142093" y="1834641"/>
                </a:lnTo>
                <a:lnTo>
                  <a:pt x="121853" y="1794172"/>
                </a:lnTo>
                <a:lnTo>
                  <a:pt x="103046" y="1752888"/>
                </a:lnTo>
                <a:lnTo>
                  <a:pt x="85703" y="1710821"/>
                </a:lnTo>
                <a:lnTo>
                  <a:pt x="69858" y="1668004"/>
                </a:lnTo>
                <a:lnTo>
                  <a:pt x="55543" y="1624469"/>
                </a:lnTo>
                <a:lnTo>
                  <a:pt x="42790" y="1580249"/>
                </a:lnTo>
                <a:lnTo>
                  <a:pt x="31633" y="1535376"/>
                </a:lnTo>
                <a:lnTo>
                  <a:pt x="22102" y="1489883"/>
                </a:lnTo>
                <a:lnTo>
                  <a:pt x="14232" y="1443802"/>
                </a:lnTo>
                <a:lnTo>
                  <a:pt x="8054" y="1397166"/>
                </a:lnTo>
                <a:lnTo>
                  <a:pt x="3601" y="1350008"/>
                </a:lnTo>
                <a:lnTo>
                  <a:pt x="905" y="1302358"/>
                </a:lnTo>
                <a:lnTo>
                  <a:pt x="0" y="1254251"/>
                </a:lnTo>
                <a:close/>
              </a:path>
            </a:pathLst>
          </a:custGeom>
          <a:ln w="15240">
            <a:solidFill>
              <a:srgbClr val="707070"/>
            </a:solidFill>
          </a:ln>
        </p:spPr>
        <p:txBody>
          <a:bodyPr wrap="square" lIns="0" tIns="0" rIns="0" bIns="0" rtlCol="0"/>
          <a:lstStyle/>
          <a:p/>
        </p:txBody>
      </p:sp>
      <p:sp>
        <p:nvSpPr>
          <p:cNvPr id="11" name="object 11"/>
          <p:cNvSpPr txBox="1"/>
          <p:nvPr/>
        </p:nvSpPr>
        <p:spPr>
          <a:xfrm>
            <a:off x="9000490" y="3480942"/>
            <a:ext cx="1445895" cy="452120"/>
          </a:xfrm>
          <a:prstGeom prst="rect">
            <a:avLst/>
          </a:prstGeom>
        </p:spPr>
        <p:txBody>
          <a:bodyPr vert="horz" wrap="square" lIns="0" tIns="12065" rIns="0" bIns="0" rtlCol="0">
            <a:spAutoFit/>
          </a:bodyPr>
          <a:lstStyle/>
          <a:p>
            <a:pPr marL="12700">
              <a:lnSpc>
                <a:spcPct val="100000"/>
              </a:lnSpc>
              <a:spcBef>
                <a:spcPts val="95"/>
              </a:spcBef>
            </a:pPr>
            <a:r>
              <a:rPr sz="2800" b="1" spc="-5">
                <a:latin typeface="微软雅黑"/>
                <a:cs typeface="微软雅黑"/>
              </a:rPr>
              <a:t>技术红利</a:t>
            </a:r>
            <a:endParaRPr sz="2800">
              <a:latin typeface="微软雅黑"/>
              <a:cs typeface="微软雅黑"/>
            </a:endParaRPr>
          </a:p>
        </p:txBody>
      </p:sp>
      <p:sp>
        <p:nvSpPr>
          <p:cNvPr id="12" name="object 12"/>
          <p:cNvSpPr/>
          <p:nvPr/>
        </p:nvSpPr>
        <p:spPr>
          <a:xfrm>
            <a:off x="9114281" y="1739645"/>
            <a:ext cx="1219200" cy="1219200"/>
          </a:xfrm>
          <a:custGeom>
            <a:rect l="l" t="t" r="r" b="b"/>
            <a:pathLst>
              <a:path w="1219200" h="1219200">
                <a:moveTo>
                  <a:pt x="609600" y="0"/>
                </a:moveTo>
                <a:lnTo>
                  <a:pt x="561959" y="1834"/>
                </a:lnTo>
                <a:lnTo>
                  <a:pt x="515322" y="7245"/>
                </a:lnTo>
                <a:lnTo>
                  <a:pt x="469822" y="16099"/>
                </a:lnTo>
                <a:lnTo>
                  <a:pt x="425597" y="28260"/>
                </a:lnTo>
                <a:lnTo>
                  <a:pt x="382782" y="43592"/>
                </a:lnTo>
                <a:lnTo>
                  <a:pt x="341511" y="61959"/>
                </a:lnTo>
                <a:lnTo>
                  <a:pt x="301921" y="83227"/>
                </a:lnTo>
                <a:lnTo>
                  <a:pt x="264147" y="107259"/>
                </a:lnTo>
                <a:lnTo>
                  <a:pt x="228324" y="133920"/>
                </a:lnTo>
                <a:lnTo>
                  <a:pt x="194588" y="163075"/>
                </a:lnTo>
                <a:lnTo>
                  <a:pt x="163075" y="194588"/>
                </a:lnTo>
                <a:lnTo>
                  <a:pt x="133920" y="228324"/>
                </a:lnTo>
                <a:lnTo>
                  <a:pt x="107259" y="264147"/>
                </a:lnTo>
                <a:lnTo>
                  <a:pt x="83227" y="301921"/>
                </a:lnTo>
                <a:lnTo>
                  <a:pt x="61959" y="341511"/>
                </a:lnTo>
                <a:lnTo>
                  <a:pt x="43592" y="382782"/>
                </a:lnTo>
                <a:lnTo>
                  <a:pt x="28260" y="425597"/>
                </a:lnTo>
                <a:lnTo>
                  <a:pt x="16099" y="469822"/>
                </a:lnTo>
                <a:lnTo>
                  <a:pt x="7245" y="515322"/>
                </a:lnTo>
                <a:lnTo>
                  <a:pt x="1834" y="561959"/>
                </a:lnTo>
                <a:lnTo>
                  <a:pt x="0" y="609600"/>
                </a:lnTo>
                <a:lnTo>
                  <a:pt x="1834" y="657240"/>
                </a:lnTo>
                <a:lnTo>
                  <a:pt x="7245" y="703877"/>
                </a:lnTo>
                <a:lnTo>
                  <a:pt x="16099" y="749377"/>
                </a:lnTo>
                <a:lnTo>
                  <a:pt x="28260" y="793602"/>
                </a:lnTo>
                <a:lnTo>
                  <a:pt x="43592" y="836417"/>
                </a:lnTo>
                <a:lnTo>
                  <a:pt x="61959" y="877688"/>
                </a:lnTo>
                <a:lnTo>
                  <a:pt x="83227" y="917278"/>
                </a:lnTo>
                <a:lnTo>
                  <a:pt x="107259" y="955052"/>
                </a:lnTo>
                <a:lnTo>
                  <a:pt x="133920" y="990875"/>
                </a:lnTo>
                <a:lnTo>
                  <a:pt x="163075" y="1024611"/>
                </a:lnTo>
                <a:lnTo>
                  <a:pt x="194588" y="1056124"/>
                </a:lnTo>
                <a:lnTo>
                  <a:pt x="228324" y="1085279"/>
                </a:lnTo>
                <a:lnTo>
                  <a:pt x="264147" y="1111940"/>
                </a:lnTo>
                <a:lnTo>
                  <a:pt x="301921" y="1135972"/>
                </a:lnTo>
                <a:lnTo>
                  <a:pt x="341511" y="1157240"/>
                </a:lnTo>
                <a:lnTo>
                  <a:pt x="382782" y="1175607"/>
                </a:lnTo>
                <a:lnTo>
                  <a:pt x="425597" y="1190939"/>
                </a:lnTo>
                <a:lnTo>
                  <a:pt x="469822" y="1203100"/>
                </a:lnTo>
                <a:lnTo>
                  <a:pt x="515322" y="1211954"/>
                </a:lnTo>
                <a:lnTo>
                  <a:pt x="561959" y="1217365"/>
                </a:lnTo>
                <a:lnTo>
                  <a:pt x="609600" y="1219200"/>
                </a:lnTo>
                <a:lnTo>
                  <a:pt x="657240" y="1217365"/>
                </a:lnTo>
                <a:lnTo>
                  <a:pt x="703877" y="1211954"/>
                </a:lnTo>
                <a:lnTo>
                  <a:pt x="749377" y="1203100"/>
                </a:lnTo>
                <a:lnTo>
                  <a:pt x="793602" y="1190939"/>
                </a:lnTo>
                <a:lnTo>
                  <a:pt x="836417" y="1175607"/>
                </a:lnTo>
                <a:lnTo>
                  <a:pt x="877688" y="1157240"/>
                </a:lnTo>
                <a:lnTo>
                  <a:pt x="917278" y="1135972"/>
                </a:lnTo>
                <a:lnTo>
                  <a:pt x="955052" y="1111940"/>
                </a:lnTo>
                <a:lnTo>
                  <a:pt x="990875" y="1085279"/>
                </a:lnTo>
                <a:lnTo>
                  <a:pt x="1024611" y="1056124"/>
                </a:lnTo>
                <a:lnTo>
                  <a:pt x="1056124" y="1024611"/>
                </a:lnTo>
                <a:lnTo>
                  <a:pt x="1085279" y="990875"/>
                </a:lnTo>
                <a:lnTo>
                  <a:pt x="1111940" y="955052"/>
                </a:lnTo>
                <a:lnTo>
                  <a:pt x="1135972" y="917278"/>
                </a:lnTo>
                <a:lnTo>
                  <a:pt x="1157240" y="877688"/>
                </a:lnTo>
                <a:lnTo>
                  <a:pt x="1175607" y="836417"/>
                </a:lnTo>
                <a:lnTo>
                  <a:pt x="1190939" y="793602"/>
                </a:lnTo>
                <a:lnTo>
                  <a:pt x="1203100" y="749377"/>
                </a:lnTo>
                <a:lnTo>
                  <a:pt x="1211954" y="703877"/>
                </a:lnTo>
                <a:lnTo>
                  <a:pt x="1217365" y="657240"/>
                </a:lnTo>
                <a:lnTo>
                  <a:pt x="1219200" y="609600"/>
                </a:lnTo>
                <a:lnTo>
                  <a:pt x="1217365" y="561959"/>
                </a:lnTo>
                <a:lnTo>
                  <a:pt x="1211954" y="515322"/>
                </a:lnTo>
                <a:lnTo>
                  <a:pt x="1203100" y="469822"/>
                </a:lnTo>
                <a:lnTo>
                  <a:pt x="1190939" y="425597"/>
                </a:lnTo>
                <a:lnTo>
                  <a:pt x="1175607" y="382782"/>
                </a:lnTo>
                <a:lnTo>
                  <a:pt x="1157240" y="341511"/>
                </a:lnTo>
                <a:lnTo>
                  <a:pt x="1135972" y="301921"/>
                </a:lnTo>
                <a:lnTo>
                  <a:pt x="1111940" y="264147"/>
                </a:lnTo>
                <a:lnTo>
                  <a:pt x="1085279" y="228324"/>
                </a:lnTo>
                <a:lnTo>
                  <a:pt x="1056124" y="194588"/>
                </a:lnTo>
                <a:lnTo>
                  <a:pt x="1024611" y="163075"/>
                </a:lnTo>
                <a:lnTo>
                  <a:pt x="990875" y="133920"/>
                </a:lnTo>
                <a:lnTo>
                  <a:pt x="955052" y="107259"/>
                </a:lnTo>
                <a:lnTo>
                  <a:pt x="917278" y="83227"/>
                </a:lnTo>
                <a:lnTo>
                  <a:pt x="877688" y="61959"/>
                </a:lnTo>
                <a:lnTo>
                  <a:pt x="836417" y="43592"/>
                </a:lnTo>
                <a:lnTo>
                  <a:pt x="793602" y="28260"/>
                </a:lnTo>
                <a:lnTo>
                  <a:pt x="749377" y="16099"/>
                </a:lnTo>
                <a:lnTo>
                  <a:pt x="703877" y="7245"/>
                </a:lnTo>
                <a:lnTo>
                  <a:pt x="657240" y="1834"/>
                </a:lnTo>
                <a:lnTo>
                  <a:pt x="609600" y="0"/>
                </a:lnTo>
                <a:close/>
              </a:path>
            </a:pathLst>
          </a:custGeom>
          <a:solidFill>
            <a:srgbClr val="E2E2E2"/>
          </a:solidFill>
        </p:spPr>
        <p:txBody>
          <a:bodyPr wrap="square" lIns="0" tIns="0" rIns="0" bIns="0" rtlCol="0"/>
          <a:lstStyle/>
          <a:p/>
        </p:txBody>
      </p:sp>
      <p:sp>
        <p:nvSpPr>
          <p:cNvPr id="13" name="object 13"/>
          <p:cNvSpPr/>
          <p:nvPr/>
        </p:nvSpPr>
        <p:spPr>
          <a:xfrm>
            <a:off x="9114281" y="1739645"/>
            <a:ext cx="1219200" cy="1219200"/>
          </a:xfrm>
          <a:custGeom>
            <a:rect l="l" t="t" r="r" b="b"/>
            <a:pathLst>
              <a:path w="1219200" h="1219200">
                <a:moveTo>
                  <a:pt x="0" y="609600"/>
                </a:moveTo>
                <a:lnTo>
                  <a:pt x="1834" y="561959"/>
                </a:lnTo>
                <a:lnTo>
                  <a:pt x="7245" y="515322"/>
                </a:lnTo>
                <a:lnTo>
                  <a:pt x="16099" y="469822"/>
                </a:lnTo>
                <a:lnTo>
                  <a:pt x="28260" y="425597"/>
                </a:lnTo>
                <a:lnTo>
                  <a:pt x="43592" y="382782"/>
                </a:lnTo>
                <a:lnTo>
                  <a:pt x="61959" y="341511"/>
                </a:lnTo>
                <a:lnTo>
                  <a:pt x="83227" y="301921"/>
                </a:lnTo>
                <a:lnTo>
                  <a:pt x="107259" y="264147"/>
                </a:lnTo>
                <a:lnTo>
                  <a:pt x="133920" y="228324"/>
                </a:lnTo>
                <a:lnTo>
                  <a:pt x="163075" y="194588"/>
                </a:lnTo>
                <a:lnTo>
                  <a:pt x="194588" y="163075"/>
                </a:lnTo>
                <a:lnTo>
                  <a:pt x="228324" y="133920"/>
                </a:lnTo>
                <a:lnTo>
                  <a:pt x="264147" y="107259"/>
                </a:lnTo>
                <a:lnTo>
                  <a:pt x="301921" y="83227"/>
                </a:lnTo>
                <a:lnTo>
                  <a:pt x="341511" y="61959"/>
                </a:lnTo>
                <a:lnTo>
                  <a:pt x="382782" y="43592"/>
                </a:lnTo>
                <a:lnTo>
                  <a:pt x="425597" y="28260"/>
                </a:lnTo>
                <a:lnTo>
                  <a:pt x="469822" y="16099"/>
                </a:lnTo>
                <a:lnTo>
                  <a:pt x="515322" y="7245"/>
                </a:lnTo>
                <a:lnTo>
                  <a:pt x="561959" y="1834"/>
                </a:lnTo>
                <a:lnTo>
                  <a:pt x="609600" y="0"/>
                </a:lnTo>
                <a:lnTo>
                  <a:pt x="657240" y="1834"/>
                </a:lnTo>
                <a:lnTo>
                  <a:pt x="703877" y="7245"/>
                </a:lnTo>
                <a:lnTo>
                  <a:pt x="749377" y="16099"/>
                </a:lnTo>
                <a:lnTo>
                  <a:pt x="793602" y="28260"/>
                </a:lnTo>
                <a:lnTo>
                  <a:pt x="836417" y="43592"/>
                </a:lnTo>
                <a:lnTo>
                  <a:pt x="877688" y="61959"/>
                </a:lnTo>
                <a:lnTo>
                  <a:pt x="917278" y="83227"/>
                </a:lnTo>
                <a:lnTo>
                  <a:pt x="955052" y="107259"/>
                </a:lnTo>
                <a:lnTo>
                  <a:pt x="990875" y="133920"/>
                </a:lnTo>
                <a:lnTo>
                  <a:pt x="1024611" y="163075"/>
                </a:lnTo>
                <a:lnTo>
                  <a:pt x="1056124" y="194588"/>
                </a:lnTo>
                <a:lnTo>
                  <a:pt x="1085279" y="228324"/>
                </a:lnTo>
                <a:lnTo>
                  <a:pt x="1111940" y="264147"/>
                </a:lnTo>
                <a:lnTo>
                  <a:pt x="1135972" y="301921"/>
                </a:lnTo>
                <a:lnTo>
                  <a:pt x="1157240" y="341511"/>
                </a:lnTo>
                <a:lnTo>
                  <a:pt x="1175607" y="382782"/>
                </a:lnTo>
                <a:lnTo>
                  <a:pt x="1190939" y="425597"/>
                </a:lnTo>
                <a:lnTo>
                  <a:pt x="1203100" y="469822"/>
                </a:lnTo>
                <a:lnTo>
                  <a:pt x="1211954" y="515322"/>
                </a:lnTo>
                <a:lnTo>
                  <a:pt x="1217365" y="561959"/>
                </a:lnTo>
                <a:lnTo>
                  <a:pt x="1219200" y="609600"/>
                </a:lnTo>
                <a:lnTo>
                  <a:pt x="1217365" y="657240"/>
                </a:lnTo>
                <a:lnTo>
                  <a:pt x="1211954" y="703877"/>
                </a:lnTo>
                <a:lnTo>
                  <a:pt x="1203100" y="749377"/>
                </a:lnTo>
                <a:lnTo>
                  <a:pt x="1190939" y="793602"/>
                </a:lnTo>
                <a:lnTo>
                  <a:pt x="1175607" y="836417"/>
                </a:lnTo>
                <a:lnTo>
                  <a:pt x="1157240" y="877688"/>
                </a:lnTo>
                <a:lnTo>
                  <a:pt x="1135972" y="917278"/>
                </a:lnTo>
                <a:lnTo>
                  <a:pt x="1111940" y="955052"/>
                </a:lnTo>
                <a:lnTo>
                  <a:pt x="1085279" y="990875"/>
                </a:lnTo>
                <a:lnTo>
                  <a:pt x="1056124" y="1024611"/>
                </a:lnTo>
                <a:lnTo>
                  <a:pt x="1024611" y="1056124"/>
                </a:lnTo>
                <a:lnTo>
                  <a:pt x="990875" y="1085279"/>
                </a:lnTo>
                <a:lnTo>
                  <a:pt x="955052" y="1111940"/>
                </a:lnTo>
                <a:lnTo>
                  <a:pt x="917278" y="1135972"/>
                </a:lnTo>
                <a:lnTo>
                  <a:pt x="877688" y="1157240"/>
                </a:lnTo>
                <a:lnTo>
                  <a:pt x="836417" y="1175607"/>
                </a:lnTo>
                <a:lnTo>
                  <a:pt x="793602" y="1190939"/>
                </a:lnTo>
                <a:lnTo>
                  <a:pt x="749377" y="1203100"/>
                </a:lnTo>
                <a:lnTo>
                  <a:pt x="703877" y="1211954"/>
                </a:lnTo>
                <a:lnTo>
                  <a:pt x="657240" y="1217365"/>
                </a:lnTo>
                <a:lnTo>
                  <a:pt x="609600" y="1219200"/>
                </a:lnTo>
                <a:lnTo>
                  <a:pt x="561959" y="1217365"/>
                </a:lnTo>
                <a:lnTo>
                  <a:pt x="515322" y="1211954"/>
                </a:lnTo>
                <a:lnTo>
                  <a:pt x="469822" y="1203100"/>
                </a:lnTo>
                <a:lnTo>
                  <a:pt x="425597" y="1190939"/>
                </a:lnTo>
                <a:lnTo>
                  <a:pt x="382782" y="1175607"/>
                </a:lnTo>
                <a:lnTo>
                  <a:pt x="341511" y="1157240"/>
                </a:lnTo>
                <a:lnTo>
                  <a:pt x="301921" y="1135972"/>
                </a:lnTo>
                <a:lnTo>
                  <a:pt x="264147" y="1111940"/>
                </a:lnTo>
                <a:lnTo>
                  <a:pt x="228324" y="1085279"/>
                </a:lnTo>
                <a:lnTo>
                  <a:pt x="194588" y="1056124"/>
                </a:lnTo>
                <a:lnTo>
                  <a:pt x="163075" y="1024611"/>
                </a:lnTo>
                <a:lnTo>
                  <a:pt x="133920" y="990875"/>
                </a:lnTo>
                <a:lnTo>
                  <a:pt x="107259" y="955052"/>
                </a:lnTo>
                <a:lnTo>
                  <a:pt x="83227" y="917278"/>
                </a:lnTo>
                <a:lnTo>
                  <a:pt x="61959" y="877688"/>
                </a:lnTo>
                <a:lnTo>
                  <a:pt x="43592" y="836417"/>
                </a:lnTo>
                <a:lnTo>
                  <a:pt x="28260" y="793602"/>
                </a:lnTo>
                <a:lnTo>
                  <a:pt x="16099" y="749377"/>
                </a:lnTo>
                <a:lnTo>
                  <a:pt x="7245" y="703877"/>
                </a:lnTo>
                <a:lnTo>
                  <a:pt x="1834" y="657240"/>
                </a:lnTo>
                <a:lnTo>
                  <a:pt x="0" y="609600"/>
                </a:lnTo>
                <a:close/>
              </a:path>
            </a:pathLst>
          </a:custGeom>
          <a:ln w="25908">
            <a:solidFill>
              <a:srgbClr val="FFFFFF"/>
            </a:solidFill>
          </a:ln>
        </p:spPr>
        <p:txBody>
          <a:bodyPr wrap="square" lIns="0" tIns="0" rIns="0" bIns="0" rtlCol="0"/>
          <a:lstStyle/>
          <a:p/>
        </p:txBody>
      </p:sp>
      <p:sp>
        <p:nvSpPr>
          <p:cNvPr id="14" name="object 14"/>
          <p:cNvSpPr/>
          <p:nvPr/>
        </p:nvSpPr>
        <p:spPr>
          <a:xfrm>
            <a:off x="9453371" y="2049272"/>
            <a:ext cx="539750" cy="599440"/>
          </a:xfrm>
          <a:custGeom>
            <a:rect l="l" t="t" r="r" b="b"/>
            <a:pathLst>
              <a:path w="539750" h="599439">
                <a:moveTo>
                  <a:pt x="446912" y="415289"/>
                </a:moveTo>
                <a:lnTo>
                  <a:pt x="92455" y="415289"/>
                </a:lnTo>
                <a:lnTo>
                  <a:pt x="56524" y="422910"/>
                </a:lnTo>
                <a:lnTo>
                  <a:pt x="27130" y="441960"/>
                </a:lnTo>
                <a:lnTo>
                  <a:pt x="7284" y="471169"/>
                </a:lnTo>
                <a:lnTo>
                  <a:pt x="0" y="508000"/>
                </a:lnTo>
                <a:lnTo>
                  <a:pt x="7284" y="543560"/>
                </a:lnTo>
                <a:lnTo>
                  <a:pt x="27130" y="572769"/>
                </a:lnTo>
                <a:lnTo>
                  <a:pt x="56524" y="593089"/>
                </a:lnTo>
                <a:lnTo>
                  <a:pt x="92455" y="599439"/>
                </a:lnTo>
                <a:lnTo>
                  <a:pt x="446912" y="599439"/>
                </a:lnTo>
                <a:lnTo>
                  <a:pt x="482917" y="593089"/>
                </a:lnTo>
                <a:lnTo>
                  <a:pt x="512349" y="572769"/>
                </a:lnTo>
                <a:lnTo>
                  <a:pt x="525301" y="553719"/>
                </a:lnTo>
                <a:lnTo>
                  <a:pt x="92455" y="553719"/>
                </a:lnTo>
                <a:lnTo>
                  <a:pt x="74517" y="549910"/>
                </a:lnTo>
                <a:lnTo>
                  <a:pt x="59817" y="539750"/>
                </a:lnTo>
                <a:lnTo>
                  <a:pt x="49879" y="525779"/>
                </a:lnTo>
                <a:lnTo>
                  <a:pt x="46227" y="508000"/>
                </a:lnTo>
                <a:lnTo>
                  <a:pt x="49879" y="490219"/>
                </a:lnTo>
                <a:lnTo>
                  <a:pt x="59816" y="474979"/>
                </a:lnTo>
                <a:lnTo>
                  <a:pt x="74517" y="464819"/>
                </a:lnTo>
                <a:lnTo>
                  <a:pt x="92455" y="461010"/>
                </a:lnTo>
                <a:lnTo>
                  <a:pt x="525301" y="461010"/>
                </a:lnTo>
                <a:lnTo>
                  <a:pt x="512349" y="441960"/>
                </a:lnTo>
                <a:lnTo>
                  <a:pt x="482917" y="422910"/>
                </a:lnTo>
                <a:lnTo>
                  <a:pt x="446912" y="415289"/>
                </a:lnTo>
                <a:close/>
              </a:path>
              <a:path w="539750" h="599439">
                <a:moveTo>
                  <a:pt x="525301" y="461010"/>
                </a:moveTo>
                <a:lnTo>
                  <a:pt x="446912" y="461010"/>
                </a:lnTo>
                <a:lnTo>
                  <a:pt x="464905" y="464819"/>
                </a:lnTo>
                <a:lnTo>
                  <a:pt x="479599" y="474979"/>
                </a:lnTo>
                <a:lnTo>
                  <a:pt x="489507" y="490219"/>
                </a:lnTo>
                <a:lnTo>
                  <a:pt x="493141" y="508000"/>
                </a:lnTo>
                <a:lnTo>
                  <a:pt x="489507" y="525779"/>
                </a:lnTo>
                <a:lnTo>
                  <a:pt x="479599" y="539750"/>
                </a:lnTo>
                <a:lnTo>
                  <a:pt x="464905" y="549910"/>
                </a:lnTo>
                <a:lnTo>
                  <a:pt x="446912" y="553719"/>
                </a:lnTo>
                <a:lnTo>
                  <a:pt x="525301" y="553719"/>
                </a:lnTo>
                <a:lnTo>
                  <a:pt x="532209" y="543560"/>
                </a:lnTo>
                <a:lnTo>
                  <a:pt x="539496" y="508000"/>
                </a:lnTo>
                <a:lnTo>
                  <a:pt x="532209" y="471169"/>
                </a:lnTo>
                <a:lnTo>
                  <a:pt x="525301" y="461010"/>
                </a:lnTo>
                <a:close/>
              </a:path>
              <a:path w="539750" h="599439">
                <a:moveTo>
                  <a:pt x="123317" y="485139"/>
                </a:moveTo>
                <a:lnTo>
                  <a:pt x="114347" y="486410"/>
                </a:lnTo>
                <a:lnTo>
                  <a:pt x="106997" y="491489"/>
                </a:lnTo>
                <a:lnTo>
                  <a:pt x="102028" y="499110"/>
                </a:lnTo>
                <a:lnTo>
                  <a:pt x="100202" y="508000"/>
                </a:lnTo>
                <a:lnTo>
                  <a:pt x="102028" y="516889"/>
                </a:lnTo>
                <a:lnTo>
                  <a:pt x="106997" y="524510"/>
                </a:lnTo>
                <a:lnTo>
                  <a:pt x="114347" y="529589"/>
                </a:lnTo>
                <a:lnTo>
                  <a:pt x="123317" y="530860"/>
                </a:lnTo>
                <a:lnTo>
                  <a:pt x="132339" y="529589"/>
                </a:lnTo>
                <a:lnTo>
                  <a:pt x="139684" y="524510"/>
                </a:lnTo>
                <a:lnTo>
                  <a:pt x="144623" y="516889"/>
                </a:lnTo>
                <a:lnTo>
                  <a:pt x="146430" y="508000"/>
                </a:lnTo>
                <a:lnTo>
                  <a:pt x="144623" y="499110"/>
                </a:lnTo>
                <a:lnTo>
                  <a:pt x="139684" y="491489"/>
                </a:lnTo>
                <a:lnTo>
                  <a:pt x="132339" y="486410"/>
                </a:lnTo>
                <a:lnTo>
                  <a:pt x="123317" y="485139"/>
                </a:lnTo>
                <a:close/>
              </a:path>
              <a:path w="539750" h="599439">
                <a:moveTo>
                  <a:pt x="220979" y="485139"/>
                </a:moveTo>
                <a:lnTo>
                  <a:pt x="211937" y="486410"/>
                </a:lnTo>
                <a:lnTo>
                  <a:pt x="204549" y="491489"/>
                </a:lnTo>
                <a:lnTo>
                  <a:pt x="199566" y="499110"/>
                </a:lnTo>
                <a:lnTo>
                  <a:pt x="197738" y="508000"/>
                </a:lnTo>
                <a:lnTo>
                  <a:pt x="199566" y="516889"/>
                </a:lnTo>
                <a:lnTo>
                  <a:pt x="204549" y="524510"/>
                </a:lnTo>
                <a:lnTo>
                  <a:pt x="211937" y="529589"/>
                </a:lnTo>
                <a:lnTo>
                  <a:pt x="220979" y="530860"/>
                </a:lnTo>
                <a:lnTo>
                  <a:pt x="230002" y="529589"/>
                </a:lnTo>
                <a:lnTo>
                  <a:pt x="237347" y="524510"/>
                </a:lnTo>
                <a:lnTo>
                  <a:pt x="242286" y="516889"/>
                </a:lnTo>
                <a:lnTo>
                  <a:pt x="244094" y="508000"/>
                </a:lnTo>
                <a:lnTo>
                  <a:pt x="242286" y="499110"/>
                </a:lnTo>
                <a:lnTo>
                  <a:pt x="237347" y="491489"/>
                </a:lnTo>
                <a:lnTo>
                  <a:pt x="230002" y="486410"/>
                </a:lnTo>
                <a:lnTo>
                  <a:pt x="220979" y="485139"/>
                </a:lnTo>
                <a:close/>
              </a:path>
              <a:path w="539750" h="599439">
                <a:moveTo>
                  <a:pt x="318516" y="485139"/>
                </a:moveTo>
                <a:lnTo>
                  <a:pt x="309546" y="486410"/>
                </a:lnTo>
                <a:lnTo>
                  <a:pt x="302196" y="491489"/>
                </a:lnTo>
                <a:lnTo>
                  <a:pt x="297227" y="499110"/>
                </a:lnTo>
                <a:lnTo>
                  <a:pt x="295401" y="508000"/>
                </a:lnTo>
                <a:lnTo>
                  <a:pt x="297227" y="516889"/>
                </a:lnTo>
                <a:lnTo>
                  <a:pt x="302196" y="524510"/>
                </a:lnTo>
                <a:lnTo>
                  <a:pt x="309546" y="529589"/>
                </a:lnTo>
                <a:lnTo>
                  <a:pt x="318516" y="530860"/>
                </a:lnTo>
                <a:lnTo>
                  <a:pt x="327538" y="529589"/>
                </a:lnTo>
                <a:lnTo>
                  <a:pt x="334883" y="524510"/>
                </a:lnTo>
                <a:lnTo>
                  <a:pt x="339822" y="516889"/>
                </a:lnTo>
                <a:lnTo>
                  <a:pt x="341629" y="508000"/>
                </a:lnTo>
                <a:lnTo>
                  <a:pt x="339822" y="499110"/>
                </a:lnTo>
                <a:lnTo>
                  <a:pt x="334883" y="491489"/>
                </a:lnTo>
                <a:lnTo>
                  <a:pt x="327538" y="486410"/>
                </a:lnTo>
                <a:lnTo>
                  <a:pt x="318516" y="485139"/>
                </a:lnTo>
                <a:close/>
              </a:path>
              <a:path w="539750" h="599439">
                <a:moveTo>
                  <a:pt x="416178" y="485139"/>
                </a:moveTo>
                <a:lnTo>
                  <a:pt x="407209" y="486410"/>
                </a:lnTo>
                <a:lnTo>
                  <a:pt x="399859" y="491489"/>
                </a:lnTo>
                <a:lnTo>
                  <a:pt x="394890" y="499110"/>
                </a:lnTo>
                <a:lnTo>
                  <a:pt x="393064" y="508000"/>
                </a:lnTo>
                <a:lnTo>
                  <a:pt x="394890" y="516889"/>
                </a:lnTo>
                <a:lnTo>
                  <a:pt x="399859" y="524510"/>
                </a:lnTo>
                <a:lnTo>
                  <a:pt x="407209" y="529589"/>
                </a:lnTo>
                <a:lnTo>
                  <a:pt x="416178" y="530860"/>
                </a:lnTo>
                <a:lnTo>
                  <a:pt x="425201" y="529589"/>
                </a:lnTo>
                <a:lnTo>
                  <a:pt x="432546" y="524510"/>
                </a:lnTo>
                <a:lnTo>
                  <a:pt x="437485" y="516889"/>
                </a:lnTo>
                <a:lnTo>
                  <a:pt x="439293" y="508000"/>
                </a:lnTo>
                <a:lnTo>
                  <a:pt x="437485" y="499110"/>
                </a:lnTo>
                <a:lnTo>
                  <a:pt x="432546" y="491489"/>
                </a:lnTo>
                <a:lnTo>
                  <a:pt x="425201" y="486410"/>
                </a:lnTo>
                <a:lnTo>
                  <a:pt x="416178" y="485139"/>
                </a:lnTo>
                <a:close/>
              </a:path>
              <a:path w="539750" h="599439">
                <a:moveTo>
                  <a:pt x="278921" y="370839"/>
                </a:moveTo>
                <a:lnTo>
                  <a:pt x="195706" y="370839"/>
                </a:lnTo>
                <a:lnTo>
                  <a:pt x="262762" y="415289"/>
                </a:lnTo>
                <a:lnTo>
                  <a:pt x="346075" y="415289"/>
                </a:lnTo>
                <a:lnTo>
                  <a:pt x="278921" y="370839"/>
                </a:lnTo>
                <a:close/>
              </a:path>
              <a:path w="539750" h="599439">
                <a:moveTo>
                  <a:pt x="154177" y="246379"/>
                </a:moveTo>
                <a:lnTo>
                  <a:pt x="127162" y="251460"/>
                </a:lnTo>
                <a:lnTo>
                  <a:pt x="105124" y="266700"/>
                </a:lnTo>
                <a:lnTo>
                  <a:pt x="90277" y="288289"/>
                </a:lnTo>
                <a:lnTo>
                  <a:pt x="84835" y="314960"/>
                </a:lnTo>
                <a:lnTo>
                  <a:pt x="90277" y="341629"/>
                </a:lnTo>
                <a:lnTo>
                  <a:pt x="105124" y="364489"/>
                </a:lnTo>
                <a:lnTo>
                  <a:pt x="127162" y="379729"/>
                </a:lnTo>
                <a:lnTo>
                  <a:pt x="154177" y="384810"/>
                </a:lnTo>
                <a:lnTo>
                  <a:pt x="165578" y="383539"/>
                </a:lnTo>
                <a:lnTo>
                  <a:pt x="176418" y="381000"/>
                </a:lnTo>
                <a:lnTo>
                  <a:pt x="186521" y="375919"/>
                </a:lnTo>
                <a:lnTo>
                  <a:pt x="195706" y="370839"/>
                </a:lnTo>
                <a:lnTo>
                  <a:pt x="278921" y="370839"/>
                </a:lnTo>
                <a:lnTo>
                  <a:pt x="229035" y="337819"/>
                </a:lnTo>
                <a:lnTo>
                  <a:pt x="154177" y="337819"/>
                </a:lnTo>
                <a:lnTo>
                  <a:pt x="145155" y="336550"/>
                </a:lnTo>
                <a:lnTo>
                  <a:pt x="137810" y="331469"/>
                </a:lnTo>
                <a:lnTo>
                  <a:pt x="132871" y="323850"/>
                </a:lnTo>
                <a:lnTo>
                  <a:pt x="131063" y="314960"/>
                </a:lnTo>
                <a:lnTo>
                  <a:pt x="132871" y="306069"/>
                </a:lnTo>
                <a:lnTo>
                  <a:pt x="137810" y="298450"/>
                </a:lnTo>
                <a:lnTo>
                  <a:pt x="145155" y="293369"/>
                </a:lnTo>
                <a:lnTo>
                  <a:pt x="154177" y="292100"/>
                </a:lnTo>
                <a:lnTo>
                  <a:pt x="449980" y="292100"/>
                </a:lnTo>
                <a:lnTo>
                  <a:pt x="449200" y="288289"/>
                </a:lnTo>
                <a:lnTo>
                  <a:pt x="441324" y="276860"/>
                </a:lnTo>
                <a:lnTo>
                  <a:pt x="211708" y="276860"/>
                </a:lnTo>
                <a:lnTo>
                  <a:pt x="200898" y="264160"/>
                </a:lnTo>
                <a:lnTo>
                  <a:pt x="187325" y="254000"/>
                </a:lnTo>
                <a:lnTo>
                  <a:pt x="171561" y="247650"/>
                </a:lnTo>
                <a:lnTo>
                  <a:pt x="154177" y="246379"/>
                </a:lnTo>
                <a:close/>
              </a:path>
              <a:path w="539750" h="599439">
                <a:moveTo>
                  <a:pt x="363753" y="322579"/>
                </a:moveTo>
                <a:lnTo>
                  <a:pt x="316356" y="322579"/>
                </a:lnTo>
                <a:lnTo>
                  <a:pt x="323774" y="346710"/>
                </a:lnTo>
                <a:lnTo>
                  <a:pt x="338931" y="367029"/>
                </a:lnTo>
                <a:lnTo>
                  <a:pt x="360041" y="379729"/>
                </a:lnTo>
                <a:lnTo>
                  <a:pt x="385318" y="384810"/>
                </a:lnTo>
                <a:lnTo>
                  <a:pt x="412279" y="379729"/>
                </a:lnTo>
                <a:lnTo>
                  <a:pt x="434324" y="364489"/>
                </a:lnTo>
                <a:lnTo>
                  <a:pt x="449200" y="341629"/>
                </a:lnTo>
                <a:lnTo>
                  <a:pt x="449980" y="337819"/>
                </a:lnTo>
                <a:lnTo>
                  <a:pt x="385318" y="337819"/>
                </a:lnTo>
                <a:lnTo>
                  <a:pt x="376295" y="336550"/>
                </a:lnTo>
                <a:lnTo>
                  <a:pt x="368950" y="331469"/>
                </a:lnTo>
                <a:lnTo>
                  <a:pt x="364011" y="323850"/>
                </a:lnTo>
                <a:lnTo>
                  <a:pt x="363753" y="322579"/>
                </a:lnTo>
                <a:close/>
              </a:path>
              <a:path w="539750" h="599439">
                <a:moveTo>
                  <a:pt x="385318" y="292100"/>
                </a:moveTo>
                <a:lnTo>
                  <a:pt x="154177" y="292100"/>
                </a:lnTo>
                <a:lnTo>
                  <a:pt x="163147" y="293369"/>
                </a:lnTo>
                <a:lnTo>
                  <a:pt x="170497" y="298450"/>
                </a:lnTo>
                <a:lnTo>
                  <a:pt x="175466" y="306069"/>
                </a:lnTo>
                <a:lnTo>
                  <a:pt x="177292" y="314960"/>
                </a:lnTo>
                <a:lnTo>
                  <a:pt x="175466" y="323850"/>
                </a:lnTo>
                <a:lnTo>
                  <a:pt x="170497" y="331469"/>
                </a:lnTo>
                <a:lnTo>
                  <a:pt x="163147" y="336550"/>
                </a:lnTo>
                <a:lnTo>
                  <a:pt x="154177" y="337819"/>
                </a:lnTo>
                <a:lnTo>
                  <a:pt x="229035" y="337819"/>
                </a:lnTo>
                <a:lnTo>
                  <a:pt x="221360" y="332739"/>
                </a:lnTo>
                <a:lnTo>
                  <a:pt x="222630" y="326389"/>
                </a:lnTo>
                <a:lnTo>
                  <a:pt x="223011" y="322579"/>
                </a:lnTo>
                <a:lnTo>
                  <a:pt x="363753" y="322579"/>
                </a:lnTo>
                <a:lnTo>
                  <a:pt x="362203" y="314960"/>
                </a:lnTo>
                <a:lnTo>
                  <a:pt x="364011" y="306069"/>
                </a:lnTo>
                <a:lnTo>
                  <a:pt x="368950" y="298450"/>
                </a:lnTo>
                <a:lnTo>
                  <a:pt x="376295" y="293369"/>
                </a:lnTo>
                <a:lnTo>
                  <a:pt x="385318" y="292100"/>
                </a:lnTo>
                <a:close/>
              </a:path>
              <a:path w="539750" h="599439">
                <a:moveTo>
                  <a:pt x="449980" y="292100"/>
                </a:moveTo>
                <a:lnTo>
                  <a:pt x="385318" y="292100"/>
                </a:lnTo>
                <a:lnTo>
                  <a:pt x="394340" y="293369"/>
                </a:lnTo>
                <a:lnTo>
                  <a:pt x="401685" y="298450"/>
                </a:lnTo>
                <a:lnTo>
                  <a:pt x="406624" y="306069"/>
                </a:lnTo>
                <a:lnTo>
                  <a:pt x="408431" y="314960"/>
                </a:lnTo>
                <a:lnTo>
                  <a:pt x="406624" y="323850"/>
                </a:lnTo>
                <a:lnTo>
                  <a:pt x="401685" y="331469"/>
                </a:lnTo>
                <a:lnTo>
                  <a:pt x="394340" y="336550"/>
                </a:lnTo>
                <a:lnTo>
                  <a:pt x="385318" y="337819"/>
                </a:lnTo>
                <a:lnTo>
                  <a:pt x="449980" y="337819"/>
                </a:lnTo>
                <a:lnTo>
                  <a:pt x="454659" y="314960"/>
                </a:lnTo>
                <a:lnTo>
                  <a:pt x="449980" y="292100"/>
                </a:lnTo>
                <a:close/>
              </a:path>
              <a:path w="539750" h="599439">
                <a:moveTo>
                  <a:pt x="340995" y="214629"/>
                </a:moveTo>
                <a:lnTo>
                  <a:pt x="282321" y="214629"/>
                </a:lnTo>
                <a:lnTo>
                  <a:pt x="328929" y="274319"/>
                </a:lnTo>
                <a:lnTo>
                  <a:pt x="328549" y="275589"/>
                </a:lnTo>
                <a:lnTo>
                  <a:pt x="328041" y="275589"/>
                </a:lnTo>
                <a:lnTo>
                  <a:pt x="327786" y="276860"/>
                </a:lnTo>
                <a:lnTo>
                  <a:pt x="441324" y="276860"/>
                </a:lnTo>
                <a:lnTo>
                  <a:pt x="434324" y="266700"/>
                </a:lnTo>
                <a:lnTo>
                  <a:pt x="412279" y="251460"/>
                </a:lnTo>
                <a:lnTo>
                  <a:pt x="398798" y="248919"/>
                </a:lnTo>
                <a:lnTo>
                  <a:pt x="366902" y="248919"/>
                </a:lnTo>
                <a:lnTo>
                  <a:pt x="340995" y="214629"/>
                </a:lnTo>
                <a:close/>
              </a:path>
              <a:path w="539750" h="599439">
                <a:moveTo>
                  <a:pt x="385318" y="246379"/>
                </a:moveTo>
                <a:lnTo>
                  <a:pt x="372872" y="246379"/>
                </a:lnTo>
                <a:lnTo>
                  <a:pt x="366902" y="248919"/>
                </a:lnTo>
                <a:lnTo>
                  <a:pt x="398798" y="248919"/>
                </a:lnTo>
                <a:lnTo>
                  <a:pt x="385318" y="246379"/>
                </a:lnTo>
                <a:close/>
              </a:path>
              <a:path w="539750" h="599439">
                <a:moveTo>
                  <a:pt x="377698" y="0"/>
                </a:moveTo>
                <a:lnTo>
                  <a:pt x="161798" y="0"/>
                </a:lnTo>
                <a:lnTo>
                  <a:pt x="134836" y="5079"/>
                </a:lnTo>
                <a:lnTo>
                  <a:pt x="112791" y="20319"/>
                </a:lnTo>
                <a:lnTo>
                  <a:pt x="97915" y="41910"/>
                </a:lnTo>
                <a:lnTo>
                  <a:pt x="92455" y="68579"/>
                </a:lnTo>
                <a:lnTo>
                  <a:pt x="92455" y="146050"/>
                </a:lnTo>
                <a:lnTo>
                  <a:pt x="97915" y="172719"/>
                </a:lnTo>
                <a:lnTo>
                  <a:pt x="112791" y="194310"/>
                </a:lnTo>
                <a:lnTo>
                  <a:pt x="134836" y="209550"/>
                </a:lnTo>
                <a:lnTo>
                  <a:pt x="161798" y="214629"/>
                </a:lnTo>
                <a:lnTo>
                  <a:pt x="377698" y="214629"/>
                </a:lnTo>
                <a:lnTo>
                  <a:pt x="404639" y="209550"/>
                </a:lnTo>
                <a:lnTo>
                  <a:pt x="426640" y="194310"/>
                </a:lnTo>
                <a:lnTo>
                  <a:pt x="441473" y="172719"/>
                </a:lnTo>
                <a:lnTo>
                  <a:pt x="442250" y="168910"/>
                </a:lnTo>
                <a:lnTo>
                  <a:pt x="161798" y="168910"/>
                </a:lnTo>
                <a:lnTo>
                  <a:pt x="152828" y="167639"/>
                </a:lnTo>
                <a:lnTo>
                  <a:pt x="145478" y="162560"/>
                </a:lnTo>
                <a:lnTo>
                  <a:pt x="140509" y="154939"/>
                </a:lnTo>
                <a:lnTo>
                  <a:pt x="138683" y="146050"/>
                </a:lnTo>
                <a:lnTo>
                  <a:pt x="138683" y="68579"/>
                </a:lnTo>
                <a:lnTo>
                  <a:pt x="140509" y="59689"/>
                </a:lnTo>
                <a:lnTo>
                  <a:pt x="145478" y="52069"/>
                </a:lnTo>
                <a:lnTo>
                  <a:pt x="152828" y="48260"/>
                </a:lnTo>
                <a:lnTo>
                  <a:pt x="161798" y="45719"/>
                </a:lnTo>
                <a:lnTo>
                  <a:pt x="442250" y="45719"/>
                </a:lnTo>
                <a:lnTo>
                  <a:pt x="441473" y="41910"/>
                </a:lnTo>
                <a:lnTo>
                  <a:pt x="426640" y="20319"/>
                </a:lnTo>
                <a:lnTo>
                  <a:pt x="404639" y="5079"/>
                </a:lnTo>
                <a:lnTo>
                  <a:pt x="377698" y="0"/>
                </a:lnTo>
                <a:close/>
              </a:path>
              <a:path w="539750" h="599439">
                <a:moveTo>
                  <a:pt x="442250" y="45719"/>
                </a:moveTo>
                <a:lnTo>
                  <a:pt x="377698" y="45719"/>
                </a:lnTo>
                <a:lnTo>
                  <a:pt x="386647" y="48260"/>
                </a:lnTo>
                <a:lnTo>
                  <a:pt x="393953" y="52069"/>
                </a:lnTo>
                <a:lnTo>
                  <a:pt x="398879" y="59689"/>
                </a:lnTo>
                <a:lnTo>
                  <a:pt x="400684" y="68579"/>
                </a:lnTo>
                <a:lnTo>
                  <a:pt x="400684" y="146050"/>
                </a:lnTo>
                <a:lnTo>
                  <a:pt x="398879" y="154939"/>
                </a:lnTo>
                <a:lnTo>
                  <a:pt x="393953" y="162560"/>
                </a:lnTo>
                <a:lnTo>
                  <a:pt x="386647" y="167639"/>
                </a:lnTo>
                <a:lnTo>
                  <a:pt x="377698" y="168910"/>
                </a:lnTo>
                <a:lnTo>
                  <a:pt x="442250" y="168910"/>
                </a:lnTo>
                <a:lnTo>
                  <a:pt x="446912" y="146050"/>
                </a:lnTo>
                <a:lnTo>
                  <a:pt x="446912" y="68579"/>
                </a:lnTo>
                <a:lnTo>
                  <a:pt x="442250" y="45719"/>
                </a:lnTo>
                <a:close/>
              </a:path>
              <a:path w="539750" h="599439">
                <a:moveTo>
                  <a:pt x="200405" y="83819"/>
                </a:moveTo>
                <a:lnTo>
                  <a:pt x="191383" y="86360"/>
                </a:lnTo>
                <a:lnTo>
                  <a:pt x="184038" y="91439"/>
                </a:lnTo>
                <a:lnTo>
                  <a:pt x="179099" y="97789"/>
                </a:lnTo>
                <a:lnTo>
                  <a:pt x="177292" y="107950"/>
                </a:lnTo>
                <a:lnTo>
                  <a:pt x="179099" y="116839"/>
                </a:lnTo>
                <a:lnTo>
                  <a:pt x="184038" y="123189"/>
                </a:lnTo>
                <a:lnTo>
                  <a:pt x="191383" y="128269"/>
                </a:lnTo>
                <a:lnTo>
                  <a:pt x="200405" y="130810"/>
                </a:lnTo>
                <a:lnTo>
                  <a:pt x="209428" y="128269"/>
                </a:lnTo>
                <a:lnTo>
                  <a:pt x="216773" y="123189"/>
                </a:lnTo>
                <a:lnTo>
                  <a:pt x="221712" y="116839"/>
                </a:lnTo>
                <a:lnTo>
                  <a:pt x="223520" y="107950"/>
                </a:lnTo>
                <a:lnTo>
                  <a:pt x="221712" y="97789"/>
                </a:lnTo>
                <a:lnTo>
                  <a:pt x="216773" y="91439"/>
                </a:lnTo>
                <a:lnTo>
                  <a:pt x="209428" y="86360"/>
                </a:lnTo>
                <a:lnTo>
                  <a:pt x="200405" y="83819"/>
                </a:lnTo>
                <a:close/>
              </a:path>
              <a:path w="539750" h="599439">
                <a:moveTo>
                  <a:pt x="339089" y="83819"/>
                </a:moveTo>
                <a:lnTo>
                  <a:pt x="330067" y="86360"/>
                </a:lnTo>
                <a:lnTo>
                  <a:pt x="322722" y="91439"/>
                </a:lnTo>
                <a:lnTo>
                  <a:pt x="317783" y="97789"/>
                </a:lnTo>
                <a:lnTo>
                  <a:pt x="315975" y="107950"/>
                </a:lnTo>
                <a:lnTo>
                  <a:pt x="317783" y="116839"/>
                </a:lnTo>
                <a:lnTo>
                  <a:pt x="322722" y="123189"/>
                </a:lnTo>
                <a:lnTo>
                  <a:pt x="330067" y="128269"/>
                </a:lnTo>
                <a:lnTo>
                  <a:pt x="339089" y="130810"/>
                </a:lnTo>
                <a:lnTo>
                  <a:pt x="348112" y="128269"/>
                </a:lnTo>
                <a:lnTo>
                  <a:pt x="355457" y="123189"/>
                </a:lnTo>
                <a:lnTo>
                  <a:pt x="360396" y="116839"/>
                </a:lnTo>
                <a:lnTo>
                  <a:pt x="362203" y="107950"/>
                </a:lnTo>
                <a:lnTo>
                  <a:pt x="360396" y="97789"/>
                </a:lnTo>
                <a:lnTo>
                  <a:pt x="355457" y="91439"/>
                </a:lnTo>
                <a:lnTo>
                  <a:pt x="348112" y="86360"/>
                </a:lnTo>
                <a:lnTo>
                  <a:pt x="339089" y="83819"/>
                </a:lnTo>
                <a:close/>
              </a:path>
            </a:pathLst>
          </a:custGeom>
          <a:solidFill>
            <a:srgbClr val="7E7E7E"/>
          </a:solidFill>
        </p:spPr>
        <p:txBody>
          <a:bodyPr wrap="square" lIns="0" tIns="0" rIns="0" bIns="0" rtlCol="0"/>
          <a:lstStyle/>
          <a:p/>
        </p:txBody>
      </p:sp>
      <p:sp>
        <p:nvSpPr>
          <p:cNvPr id="15" name="object 15"/>
          <p:cNvSpPr txBox="1"/>
          <p:nvPr/>
        </p:nvSpPr>
        <p:spPr>
          <a:xfrm>
            <a:off x="1745107" y="3480942"/>
            <a:ext cx="1445895" cy="452120"/>
          </a:xfrm>
          <a:prstGeom prst="rect">
            <a:avLst/>
          </a:prstGeom>
        </p:spPr>
        <p:txBody>
          <a:bodyPr vert="horz" wrap="square" lIns="0" tIns="12065" rIns="0" bIns="0" rtlCol="0">
            <a:spAutoFit/>
          </a:bodyPr>
          <a:lstStyle/>
          <a:p>
            <a:pPr marL="12700">
              <a:lnSpc>
                <a:spcPct val="100000"/>
              </a:lnSpc>
              <a:spcBef>
                <a:spcPts val="95"/>
              </a:spcBef>
            </a:pPr>
            <a:r>
              <a:rPr sz="2800" b="1" spc="-5">
                <a:solidFill>
                  <a:srgbClr val="FF6300"/>
                </a:solidFill>
                <a:latin typeface="微软雅黑"/>
                <a:cs typeface="微软雅黑"/>
              </a:rPr>
              <a:t>精准触达</a:t>
            </a:r>
            <a:endParaRPr sz="2800">
              <a:latin typeface="微软雅黑"/>
              <a:cs typeface="微软雅黑"/>
            </a:endParaRPr>
          </a:p>
        </p:txBody>
      </p:sp>
      <p:sp>
        <p:nvSpPr>
          <p:cNvPr id="16" name="object 16"/>
          <p:cNvSpPr/>
          <p:nvPr/>
        </p:nvSpPr>
        <p:spPr>
          <a:xfrm>
            <a:off x="2164365" y="2093976"/>
            <a:ext cx="609600" cy="509270"/>
          </a:xfrm>
          <a:custGeom>
            <a:rect l="l" t="t" r="r" b="b"/>
            <a:pathLst>
              <a:path w="609600" h="509269">
                <a:moveTo>
                  <a:pt x="242665" y="20447"/>
                </a:moveTo>
                <a:lnTo>
                  <a:pt x="195168" y="28123"/>
                </a:lnTo>
                <a:lnTo>
                  <a:pt x="153864" y="49492"/>
                </a:lnTo>
                <a:lnTo>
                  <a:pt x="121260" y="82059"/>
                </a:lnTo>
                <a:lnTo>
                  <a:pt x="99860" y="123331"/>
                </a:lnTo>
                <a:lnTo>
                  <a:pt x="92170" y="170814"/>
                </a:lnTo>
                <a:lnTo>
                  <a:pt x="97391" y="209865"/>
                </a:lnTo>
                <a:lnTo>
                  <a:pt x="112220" y="245665"/>
                </a:lnTo>
                <a:lnTo>
                  <a:pt x="135693" y="276488"/>
                </a:lnTo>
                <a:lnTo>
                  <a:pt x="166846" y="300609"/>
                </a:lnTo>
                <a:lnTo>
                  <a:pt x="149729" y="305413"/>
                </a:lnTo>
                <a:lnTo>
                  <a:pt x="100044" y="324612"/>
                </a:lnTo>
                <a:lnTo>
                  <a:pt x="48006" y="355822"/>
                </a:lnTo>
                <a:lnTo>
                  <a:pt x="4921" y="407415"/>
                </a:lnTo>
                <a:lnTo>
                  <a:pt x="0" y="427297"/>
                </a:lnTo>
                <a:lnTo>
                  <a:pt x="1365" y="446643"/>
                </a:lnTo>
                <a:lnTo>
                  <a:pt x="22574" y="481964"/>
                </a:lnTo>
                <a:lnTo>
                  <a:pt x="67990" y="498520"/>
                </a:lnTo>
                <a:lnTo>
                  <a:pt x="134062" y="505747"/>
                </a:lnTo>
                <a:lnTo>
                  <a:pt x="201558" y="508640"/>
                </a:lnTo>
                <a:lnTo>
                  <a:pt x="238093" y="509015"/>
                </a:lnTo>
                <a:lnTo>
                  <a:pt x="239871" y="509015"/>
                </a:lnTo>
                <a:lnTo>
                  <a:pt x="310832" y="507618"/>
                </a:lnTo>
                <a:lnTo>
                  <a:pt x="372840" y="503554"/>
                </a:lnTo>
                <a:lnTo>
                  <a:pt x="410787" y="498683"/>
                </a:lnTo>
                <a:lnTo>
                  <a:pt x="450296" y="488035"/>
                </a:lnTo>
                <a:lnTo>
                  <a:pt x="482774" y="450738"/>
                </a:lnTo>
                <a:lnTo>
                  <a:pt x="485689" y="432317"/>
                </a:lnTo>
                <a:lnTo>
                  <a:pt x="482187" y="413003"/>
                </a:lnTo>
                <a:lnTo>
                  <a:pt x="440039" y="360029"/>
                </a:lnTo>
                <a:lnTo>
                  <a:pt x="386175" y="327151"/>
                </a:lnTo>
                <a:lnTo>
                  <a:pt x="334793" y="306685"/>
                </a:lnTo>
                <a:lnTo>
                  <a:pt x="317087" y="301498"/>
                </a:lnTo>
                <a:lnTo>
                  <a:pt x="348797" y="277364"/>
                </a:lnTo>
                <a:lnTo>
                  <a:pt x="372744" y="246348"/>
                </a:lnTo>
                <a:lnTo>
                  <a:pt x="387881" y="210236"/>
                </a:lnTo>
                <a:lnTo>
                  <a:pt x="393160" y="170814"/>
                </a:lnTo>
                <a:lnTo>
                  <a:pt x="385482" y="123331"/>
                </a:lnTo>
                <a:lnTo>
                  <a:pt x="364106" y="82059"/>
                </a:lnTo>
                <a:lnTo>
                  <a:pt x="331520" y="49492"/>
                </a:lnTo>
                <a:lnTo>
                  <a:pt x="290211" y="28123"/>
                </a:lnTo>
                <a:lnTo>
                  <a:pt x="242665" y="20447"/>
                </a:lnTo>
                <a:close/>
              </a:path>
              <a:path w="609600" h="509269">
                <a:moveTo>
                  <a:pt x="366744" y="0"/>
                </a:moveTo>
                <a:lnTo>
                  <a:pt x="359505" y="0"/>
                </a:lnTo>
                <a:lnTo>
                  <a:pt x="353663" y="5841"/>
                </a:lnTo>
                <a:lnTo>
                  <a:pt x="353790" y="20447"/>
                </a:lnTo>
                <a:lnTo>
                  <a:pt x="359505" y="26162"/>
                </a:lnTo>
                <a:lnTo>
                  <a:pt x="366744" y="26162"/>
                </a:lnTo>
                <a:lnTo>
                  <a:pt x="413410" y="35587"/>
                </a:lnTo>
                <a:lnTo>
                  <a:pt x="451564" y="61277"/>
                </a:lnTo>
                <a:lnTo>
                  <a:pt x="477311" y="99349"/>
                </a:lnTo>
                <a:lnTo>
                  <a:pt x="486759" y="145923"/>
                </a:lnTo>
                <a:lnTo>
                  <a:pt x="480429" y="186374"/>
                </a:lnTo>
                <a:lnTo>
                  <a:pt x="462692" y="221599"/>
                </a:lnTo>
                <a:lnTo>
                  <a:pt x="435431" y="248989"/>
                </a:lnTo>
                <a:lnTo>
                  <a:pt x="400526" y="265938"/>
                </a:lnTo>
                <a:lnTo>
                  <a:pt x="394811" y="267588"/>
                </a:lnTo>
                <a:lnTo>
                  <a:pt x="390874" y="272923"/>
                </a:lnTo>
                <a:lnTo>
                  <a:pt x="391128" y="284861"/>
                </a:lnTo>
                <a:lnTo>
                  <a:pt x="395319" y="289940"/>
                </a:lnTo>
                <a:lnTo>
                  <a:pt x="401288" y="291211"/>
                </a:lnTo>
                <a:lnTo>
                  <a:pt x="401669" y="291338"/>
                </a:lnTo>
                <a:lnTo>
                  <a:pt x="401923" y="291338"/>
                </a:lnTo>
                <a:lnTo>
                  <a:pt x="402304" y="291464"/>
                </a:lnTo>
                <a:lnTo>
                  <a:pt x="402558" y="291464"/>
                </a:lnTo>
                <a:lnTo>
                  <a:pt x="461787" y="305292"/>
                </a:lnTo>
                <a:lnTo>
                  <a:pt x="518636" y="330453"/>
                </a:lnTo>
                <a:lnTo>
                  <a:pt x="561308" y="361426"/>
                </a:lnTo>
                <a:lnTo>
                  <a:pt x="583130" y="399357"/>
                </a:lnTo>
                <a:lnTo>
                  <a:pt x="582152" y="407781"/>
                </a:lnTo>
                <a:lnTo>
                  <a:pt x="546250" y="434736"/>
                </a:lnTo>
                <a:lnTo>
                  <a:pt x="520287" y="439165"/>
                </a:lnTo>
                <a:lnTo>
                  <a:pt x="515461" y="445262"/>
                </a:lnTo>
                <a:lnTo>
                  <a:pt x="516477" y="458850"/>
                </a:lnTo>
                <a:lnTo>
                  <a:pt x="522065" y="464185"/>
                </a:lnTo>
                <a:lnTo>
                  <a:pt x="530193" y="464185"/>
                </a:lnTo>
                <a:lnTo>
                  <a:pt x="568213" y="455818"/>
                </a:lnTo>
                <a:lnTo>
                  <a:pt x="599332" y="431591"/>
                </a:lnTo>
                <a:lnTo>
                  <a:pt x="609278" y="399091"/>
                </a:lnTo>
                <a:lnTo>
                  <a:pt x="607155" y="385318"/>
                </a:lnTo>
                <a:lnTo>
                  <a:pt x="586489" y="350029"/>
                </a:lnTo>
                <a:lnTo>
                  <a:pt x="548703" y="318277"/>
                </a:lnTo>
                <a:lnTo>
                  <a:pt x="499820" y="292074"/>
                </a:lnTo>
                <a:lnTo>
                  <a:pt x="445865" y="273431"/>
                </a:lnTo>
                <a:lnTo>
                  <a:pt x="456545" y="265630"/>
                </a:lnTo>
                <a:lnTo>
                  <a:pt x="483584" y="237109"/>
                </a:lnTo>
                <a:lnTo>
                  <a:pt x="505396" y="193801"/>
                </a:lnTo>
                <a:lnTo>
                  <a:pt x="512921" y="145923"/>
                </a:lnTo>
                <a:lnTo>
                  <a:pt x="505460" y="99876"/>
                </a:lnTo>
                <a:lnTo>
                  <a:pt x="484692" y="59829"/>
                </a:lnTo>
                <a:lnTo>
                  <a:pt x="453037" y="28212"/>
                </a:lnTo>
                <a:lnTo>
                  <a:pt x="412914" y="7458"/>
                </a:lnTo>
                <a:lnTo>
                  <a:pt x="366744" y="0"/>
                </a:lnTo>
                <a:close/>
              </a:path>
            </a:pathLst>
          </a:custGeom>
          <a:solidFill>
            <a:srgbClr val="FF6300"/>
          </a:solidFill>
        </p:spPr>
        <p:txBody>
          <a:bodyPr wrap="square" lIns="0" tIns="0" rIns="0" bIns="0" rtlCol="0"/>
          <a:lstStyle/>
          <a:p/>
        </p:txBody>
      </p:sp>
      <p:sp>
        <p:nvSpPr>
          <p:cNvPr id="17" name="object 17"/>
          <p:cNvSpPr/>
          <p:nvPr/>
        </p:nvSpPr>
        <p:spPr>
          <a:xfrm>
            <a:off x="5791200" y="2065020"/>
            <a:ext cx="609600" cy="533400"/>
          </a:xfrm>
          <a:custGeom>
            <a:rect l="l" t="t" r="r" b="b"/>
            <a:pathLst>
              <a:path w="609600" h="533400">
                <a:moveTo>
                  <a:pt x="532257" y="421639"/>
                </a:moveTo>
                <a:lnTo>
                  <a:pt x="355853" y="421639"/>
                </a:lnTo>
                <a:lnTo>
                  <a:pt x="348869" y="428497"/>
                </a:lnTo>
                <a:lnTo>
                  <a:pt x="348869" y="446150"/>
                </a:lnTo>
                <a:lnTo>
                  <a:pt x="355980" y="453135"/>
                </a:lnTo>
                <a:lnTo>
                  <a:pt x="532257" y="453008"/>
                </a:lnTo>
                <a:lnTo>
                  <a:pt x="539369" y="446150"/>
                </a:lnTo>
                <a:lnTo>
                  <a:pt x="539369" y="428625"/>
                </a:lnTo>
                <a:lnTo>
                  <a:pt x="532257" y="421639"/>
                </a:lnTo>
                <a:close/>
              </a:path>
              <a:path w="609600" h="533400">
                <a:moveTo>
                  <a:pt x="158876" y="241680"/>
                </a:moveTo>
                <a:lnTo>
                  <a:pt x="86106" y="262159"/>
                </a:lnTo>
                <a:lnTo>
                  <a:pt x="58400" y="288615"/>
                </a:lnTo>
                <a:lnTo>
                  <a:pt x="42672" y="326643"/>
                </a:lnTo>
                <a:lnTo>
                  <a:pt x="22733" y="434085"/>
                </a:lnTo>
                <a:lnTo>
                  <a:pt x="21971" y="438784"/>
                </a:lnTo>
                <a:lnTo>
                  <a:pt x="23113" y="443610"/>
                </a:lnTo>
                <a:lnTo>
                  <a:pt x="26288" y="447166"/>
                </a:lnTo>
                <a:lnTo>
                  <a:pt x="29210" y="450850"/>
                </a:lnTo>
                <a:lnTo>
                  <a:pt x="33782" y="452881"/>
                </a:lnTo>
                <a:lnTo>
                  <a:pt x="205866" y="452881"/>
                </a:lnTo>
                <a:lnTo>
                  <a:pt x="213105" y="445896"/>
                </a:lnTo>
                <a:lnTo>
                  <a:pt x="213105" y="428116"/>
                </a:lnTo>
                <a:lnTo>
                  <a:pt x="205866" y="421131"/>
                </a:lnTo>
                <a:lnTo>
                  <a:pt x="57785" y="421131"/>
                </a:lnTo>
                <a:lnTo>
                  <a:pt x="74167" y="332485"/>
                </a:lnTo>
                <a:lnTo>
                  <a:pt x="85385" y="306079"/>
                </a:lnTo>
                <a:lnTo>
                  <a:pt x="105521" y="287734"/>
                </a:lnTo>
                <a:lnTo>
                  <a:pt x="131157" y="277032"/>
                </a:lnTo>
                <a:lnTo>
                  <a:pt x="158876" y="273557"/>
                </a:lnTo>
                <a:lnTo>
                  <a:pt x="243467" y="273557"/>
                </a:lnTo>
                <a:lnTo>
                  <a:pt x="231536" y="262159"/>
                </a:lnTo>
                <a:lnTo>
                  <a:pt x="196534" y="246705"/>
                </a:lnTo>
                <a:lnTo>
                  <a:pt x="158876" y="241680"/>
                </a:lnTo>
                <a:close/>
              </a:path>
              <a:path w="609600" h="533400">
                <a:moveTo>
                  <a:pt x="243467" y="273557"/>
                </a:moveTo>
                <a:lnTo>
                  <a:pt x="158876" y="273557"/>
                </a:lnTo>
                <a:lnTo>
                  <a:pt x="186471" y="277032"/>
                </a:lnTo>
                <a:lnTo>
                  <a:pt x="212089" y="287734"/>
                </a:lnTo>
                <a:lnTo>
                  <a:pt x="232279" y="306079"/>
                </a:lnTo>
                <a:lnTo>
                  <a:pt x="243586" y="332485"/>
                </a:lnTo>
                <a:lnTo>
                  <a:pt x="263398" y="439800"/>
                </a:lnTo>
                <a:lnTo>
                  <a:pt x="264795" y="447547"/>
                </a:lnTo>
                <a:lnTo>
                  <a:pt x="271525" y="452881"/>
                </a:lnTo>
                <a:lnTo>
                  <a:pt x="281050" y="452881"/>
                </a:lnTo>
                <a:lnTo>
                  <a:pt x="282066" y="452627"/>
                </a:lnTo>
                <a:lnTo>
                  <a:pt x="290702" y="451103"/>
                </a:lnTo>
                <a:lnTo>
                  <a:pt x="296417" y="442721"/>
                </a:lnTo>
                <a:lnTo>
                  <a:pt x="294766" y="434085"/>
                </a:lnTo>
                <a:lnTo>
                  <a:pt x="274954" y="326643"/>
                </a:lnTo>
                <a:lnTo>
                  <a:pt x="259228" y="288615"/>
                </a:lnTo>
                <a:lnTo>
                  <a:pt x="243467" y="273557"/>
                </a:lnTo>
                <a:close/>
              </a:path>
              <a:path w="609600" h="533400">
                <a:moveTo>
                  <a:pt x="459739" y="377063"/>
                </a:moveTo>
                <a:lnTo>
                  <a:pt x="427736" y="377063"/>
                </a:lnTo>
                <a:lnTo>
                  <a:pt x="427736" y="421639"/>
                </a:lnTo>
                <a:lnTo>
                  <a:pt x="459739" y="421639"/>
                </a:lnTo>
                <a:lnTo>
                  <a:pt x="459739" y="377063"/>
                </a:lnTo>
                <a:close/>
              </a:path>
              <a:path w="609600" h="533400">
                <a:moveTo>
                  <a:pt x="595502" y="198500"/>
                </a:moveTo>
                <a:lnTo>
                  <a:pt x="563499" y="198500"/>
                </a:lnTo>
                <a:lnTo>
                  <a:pt x="563499" y="345058"/>
                </a:lnTo>
                <a:lnTo>
                  <a:pt x="336803" y="345058"/>
                </a:lnTo>
                <a:lnTo>
                  <a:pt x="329819" y="352297"/>
                </a:lnTo>
                <a:lnTo>
                  <a:pt x="329819" y="369824"/>
                </a:lnTo>
                <a:lnTo>
                  <a:pt x="336803" y="377063"/>
                </a:lnTo>
                <a:lnTo>
                  <a:pt x="587883" y="377063"/>
                </a:lnTo>
                <a:lnTo>
                  <a:pt x="595502" y="369188"/>
                </a:lnTo>
                <a:lnTo>
                  <a:pt x="595502" y="198500"/>
                </a:lnTo>
                <a:close/>
              </a:path>
              <a:path w="609600" h="533400">
                <a:moveTo>
                  <a:pt x="190246" y="327659"/>
                </a:moveTo>
                <a:lnTo>
                  <a:pt x="172465" y="327659"/>
                </a:lnTo>
                <a:lnTo>
                  <a:pt x="165353" y="334644"/>
                </a:lnTo>
                <a:lnTo>
                  <a:pt x="165353" y="352425"/>
                </a:lnTo>
                <a:lnTo>
                  <a:pt x="172465" y="359409"/>
                </a:lnTo>
                <a:lnTo>
                  <a:pt x="190246" y="359409"/>
                </a:lnTo>
                <a:lnTo>
                  <a:pt x="197358" y="352425"/>
                </a:lnTo>
                <a:lnTo>
                  <a:pt x="197358" y="334644"/>
                </a:lnTo>
                <a:lnTo>
                  <a:pt x="190246" y="327659"/>
                </a:lnTo>
                <a:close/>
              </a:path>
              <a:path w="609600" h="533400">
                <a:moveTo>
                  <a:pt x="587883" y="166496"/>
                </a:moveTo>
                <a:lnTo>
                  <a:pt x="300227" y="166496"/>
                </a:lnTo>
                <a:lnTo>
                  <a:pt x="293624" y="174370"/>
                </a:lnTo>
                <a:lnTo>
                  <a:pt x="293624" y="239902"/>
                </a:lnTo>
                <a:lnTo>
                  <a:pt x="300736" y="246887"/>
                </a:lnTo>
                <a:lnTo>
                  <a:pt x="318388" y="246887"/>
                </a:lnTo>
                <a:lnTo>
                  <a:pt x="325627" y="239902"/>
                </a:lnTo>
                <a:lnTo>
                  <a:pt x="325627" y="198500"/>
                </a:lnTo>
                <a:lnTo>
                  <a:pt x="595502" y="198500"/>
                </a:lnTo>
                <a:lnTo>
                  <a:pt x="595502" y="174370"/>
                </a:lnTo>
                <a:lnTo>
                  <a:pt x="587883" y="166496"/>
                </a:lnTo>
                <a:close/>
              </a:path>
              <a:path w="609600" h="533400">
                <a:moveTo>
                  <a:pt x="159385" y="0"/>
                </a:moveTo>
                <a:lnTo>
                  <a:pt x="158241" y="0"/>
                </a:lnTo>
                <a:lnTo>
                  <a:pt x="124962" y="6292"/>
                </a:lnTo>
                <a:lnTo>
                  <a:pt x="94789" y="23098"/>
                </a:lnTo>
                <a:lnTo>
                  <a:pt x="72499" y="50738"/>
                </a:lnTo>
                <a:lnTo>
                  <a:pt x="62864" y="89534"/>
                </a:lnTo>
                <a:lnTo>
                  <a:pt x="65200" y="123950"/>
                </a:lnTo>
                <a:lnTo>
                  <a:pt x="90636" y="178635"/>
                </a:lnTo>
                <a:lnTo>
                  <a:pt x="123783" y="202551"/>
                </a:lnTo>
                <a:lnTo>
                  <a:pt x="158876" y="209676"/>
                </a:lnTo>
                <a:lnTo>
                  <a:pt x="170757" y="208889"/>
                </a:lnTo>
                <a:lnTo>
                  <a:pt x="227044" y="178635"/>
                </a:lnTo>
                <a:lnTo>
                  <a:pt x="227606" y="177768"/>
                </a:lnTo>
                <a:lnTo>
                  <a:pt x="158813" y="177768"/>
                </a:lnTo>
                <a:lnTo>
                  <a:pt x="143569" y="175744"/>
                </a:lnTo>
                <a:lnTo>
                  <a:pt x="102806" y="138604"/>
                </a:lnTo>
                <a:lnTo>
                  <a:pt x="94741" y="90677"/>
                </a:lnTo>
                <a:lnTo>
                  <a:pt x="101048" y="65291"/>
                </a:lnTo>
                <a:lnTo>
                  <a:pt x="115760" y="47228"/>
                </a:lnTo>
                <a:lnTo>
                  <a:pt x="135997" y="36189"/>
                </a:lnTo>
                <a:lnTo>
                  <a:pt x="158876" y="31876"/>
                </a:lnTo>
                <a:lnTo>
                  <a:pt x="229917" y="31876"/>
                </a:lnTo>
                <a:lnTo>
                  <a:pt x="222837" y="23098"/>
                </a:lnTo>
                <a:lnTo>
                  <a:pt x="192664" y="6292"/>
                </a:lnTo>
                <a:lnTo>
                  <a:pt x="159385" y="0"/>
                </a:lnTo>
                <a:close/>
              </a:path>
              <a:path w="609600" h="533400">
                <a:moveTo>
                  <a:pt x="229917" y="31876"/>
                </a:moveTo>
                <a:lnTo>
                  <a:pt x="158876" y="31876"/>
                </a:lnTo>
                <a:lnTo>
                  <a:pt x="181681" y="36189"/>
                </a:lnTo>
                <a:lnTo>
                  <a:pt x="201866" y="47228"/>
                </a:lnTo>
                <a:lnTo>
                  <a:pt x="216527" y="65291"/>
                </a:lnTo>
                <a:lnTo>
                  <a:pt x="222758" y="90677"/>
                </a:lnTo>
                <a:lnTo>
                  <a:pt x="221311" y="116397"/>
                </a:lnTo>
                <a:lnTo>
                  <a:pt x="203844" y="156596"/>
                </a:lnTo>
                <a:lnTo>
                  <a:pt x="158813" y="177768"/>
                </a:lnTo>
                <a:lnTo>
                  <a:pt x="227606" y="177768"/>
                </a:lnTo>
                <a:lnTo>
                  <a:pt x="243046" y="153971"/>
                </a:lnTo>
                <a:lnTo>
                  <a:pt x="252428" y="123950"/>
                </a:lnTo>
                <a:lnTo>
                  <a:pt x="254762" y="89534"/>
                </a:lnTo>
                <a:lnTo>
                  <a:pt x="245127" y="50738"/>
                </a:lnTo>
                <a:lnTo>
                  <a:pt x="229917" y="31876"/>
                </a:lnTo>
                <a:close/>
              </a:path>
              <a:path w="609600" h="533400">
                <a:moveTo>
                  <a:pt x="602361" y="501522"/>
                </a:moveTo>
                <a:lnTo>
                  <a:pt x="7238" y="501522"/>
                </a:lnTo>
                <a:lnTo>
                  <a:pt x="0" y="508634"/>
                </a:lnTo>
                <a:lnTo>
                  <a:pt x="0" y="526160"/>
                </a:lnTo>
                <a:lnTo>
                  <a:pt x="7238" y="533400"/>
                </a:lnTo>
                <a:lnTo>
                  <a:pt x="602361" y="533400"/>
                </a:lnTo>
                <a:lnTo>
                  <a:pt x="609600" y="526160"/>
                </a:lnTo>
                <a:lnTo>
                  <a:pt x="609600" y="508634"/>
                </a:lnTo>
                <a:lnTo>
                  <a:pt x="602361" y="501522"/>
                </a:lnTo>
                <a:close/>
              </a:path>
            </a:pathLst>
          </a:custGeom>
          <a:solidFill>
            <a:srgbClr val="707070"/>
          </a:solidFill>
        </p:spPr>
        <p:txBody>
          <a:bodyPr wrap="square" lIns="0" tIns="0" rIns="0" bIns="0" rtlCol="0"/>
          <a:lstStyle/>
          <a:p/>
        </p:txBody>
      </p:sp>
      <p:sp>
        <p:nvSpPr>
          <p:cNvPr id="18" name="object 18"/>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12</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5716523" y="2046732"/>
            <a:ext cx="5400040" cy="0"/>
          </a:xfrm>
          <a:custGeom>
            <a:rect l="l" t="t" r="r" b="b"/>
            <a:pathLst>
              <a:path w="5400040">
                <a:moveTo>
                  <a:pt x="0" y="0"/>
                </a:moveTo>
                <a:lnTo>
                  <a:pt x="5400040" y="0"/>
                </a:lnTo>
              </a:path>
            </a:pathLst>
          </a:custGeom>
          <a:ln w="6096">
            <a:solidFill>
              <a:srgbClr val="A6A6A6"/>
            </a:solidFill>
            <a:prstDash val="sysDot"/>
          </a:ln>
        </p:spPr>
        <p:txBody>
          <a:bodyPr wrap="square" lIns="0" tIns="0" rIns="0" bIns="0" rtlCol="0"/>
          <a:lstStyle/>
          <a:p/>
        </p:txBody>
      </p:sp>
      <p:sp>
        <p:nvSpPr>
          <p:cNvPr id="3" name="object 3"/>
          <p:cNvSpPr/>
          <p:nvPr/>
        </p:nvSpPr>
        <p:spPr>
          <a:xfrm>
            <a:off x="6076188" y="3541776"/>
            <a:ext cx="5039995" cy="0"/>
          </a:xfrm>
          <a:custGeom>
            <a:rect l="l" t="t" r="r" b="b"/>
            <a:pathLst>
              <a:path w="5039995">
                <a:moveTo>
                  <a:pt x="0" y="0"/>
                </a:moveTo>
                <a:lnTo>
                  <a:pt x="5039995" y="0"/>
                </a:lnTo>
              </a:path>
            </a:pathLst>
          </a:custGeom>
          <a:ln w="6096">
            <a:solidFill>
              <a:srgbClr val="A6A6A6"/>
            </a:solidFill>
            <a:prstDash val="sysDot"/>
          </a:ln>
        </p:spPr>
        <p:txBody>
          <a:bodyPr wrap="square" lIns="0" tIns="0" rIns="0" bIns="0" rtlCol="0"/>
          <a:lstStyle/>
          <a:p/>
        </p:txBody>
      </p:sp>
      <p:sp>
        <p:nvSpPr>
          <p:cNvPr id="4" name="object 4"/>
          <p:cNvSpPr/>
          <p:nvPr/>
        </p:nvSpPr>
        <p:spPr>
          <a:xfrm>
            <a:off x="6797040" y="4581144"/>
            <a:ext cx="4320540" cy="0"/>
          </a:xfrm>
          <a:custGeom>
            <a:rect l="l" t="t" r="r" b="b"/>
            <a:pathLst>
              <a:path w="4320540">
                <a:moveTo>
                  <a:pt x="0" y="0"/>
                </a:moveTo>
                <a:lnTo>
                  <a:pt x="4320032" y="0"/>
                </a:lnTo>
              </a:path>
            </a:pathLst>
          </a:custGeom>
          <a:ln w="6096">
            <a:solidFill>
              <a:srgbClr val="A6A6A6"/>
            </a:solidFill>
            <a:prstDash val="sysDot"/>
          </a:ln>
        </p:spPr>
        <p:txBody>
          <a:bodyPr wrap="square" lIns="0" tIns="0" rIns="0" bIns="0" rtlCol="0"/>
          <a:lstStyle/>
          <a:p/>
        </p:txBody>
      </p:sp>
      <p:sp>
        <p:nvSpPr>
          <p:cNvPr id="5" name="object 5"/>
          <p:cNvSpPr txBox="1">
            <a:spLocks noGrp="1"/>
          </p:cNvSpPr>
          <p:nvPr>
            <p:ph type="title"/>
          </p:nvPr>
        </p:nvSpPr>
        <p:spPr>
          <a:xfrm>
            <a:off x="828852" y="516381"/>
            <a:ext cx="8914130" cy="452120"/>
          </a:xfrm>
          <a:prstGeom prst="rect">
            <a:avLst/>
          </a:prstGeom>
        </p:spPr>
        <p:txBody>
          <a:bodyPr vert="horz" wrap="square" lIns="0" tIns="12065" rIns="0" bIns="0" rtlCol="0">
            <a:spAutoFit/>
          </a:bodyPr>
          <a:lstStyle/>
          <a:p>
            <a:pPr marL="12700">
              <a:lnSpc>
                <a:spcPct val="100000"/>
              </a:lnSpc>
              <a:spcBef>
                <a:spcPts val="95"/>
              </a:spcBef>
            </a:pPr>
            <a:r>
              <a:rPr spc="-5"/>
              <a:t>消费者需求向更高层次升级，需要</a:t>
            </a:r>
            <a:r>
              <a:rPr spc="5"/>
              <a:t>更</a:t>
            </a:r>
            <a:r>
              <a:rPr spc="-5"/>
              <a:t>细致</a:t>
            </a:r>
            <a:r>
              <a:rPr spc="5"/>
              <a:t>的</a:t>
            </a:r>
            <a:r>
              <a:rPr spc="-5"/>
              <a:t>标签</a:t>
            </a:r>
            <a:r>
              <a:rPr spc="5"/>
              <a:t>进</a:t>
            </a:r>
            <a:r>
              <a:rPr spc="-5"/>
              <a:t>行区分</a:t>
            </a:r>
          </a:p>
        </p:txBody>
      </p:sp>
      <p:sp>
        <p:nvSpPr>
          <p:cNvPr id="6" name="object 6"/>
          <p:cNvSpPr/>
          <p:nvPr/>
        </p:nvSpPr>
        <p:spPr>
          <a:xfrm>
            <a:off x="1190244" y="5608320"/>
            <a:ext cx="4320540" cy="0"/>
          </a:xfrm>
          <a:custGeom>
            <a:rect l="l" t="t" r="r" b="b"/>
            <a:pathLst>
              <a:path w="4320540">
                <a:moveTo>
                  <a:pt x="0" y="0"/>
                </a:moveTo>
                <a:lnTo>
                  <a:pt x="4320032" y="0"/>
                </a:lnTo>
              </a:path>
            </a:pathLst>
          </a:custGeom>
          <a:ln w="6096">
            <a:solidFill>
              <a:srgbClr val="A6A6A6"/>
            </a:solidFill>
            <a:prstDash val="sysDot"/>
          </a:ln>
        </p:spPr>
        <p:txBody>
          <a:bodyPr wrap="square" lIns="0" tIns="0" rIns="0" bIns="0" rtlCol="0"/>
          <a:lstStyle/>
          <a:p/>
        </p:txBody>
      </p:sp>
      <p:sp>
        <p:nvSpPr>
          <p:cNvPr id="7" name="object 7"/>
          <p:cNvSpPr/>
          <p:nvPr/>
        </p:nvSpPr>
        <p:spPr>
          <a:xfrm>
            <a:off x="1190244" y="2526792"/>
            <a:ext cx="4320540" cy="0"/>
          </a:xfrm>
          <a:custGeom>
            <a:rect l="l" t="t" r="r" b="b"/>
            <a:pathLst>
              <a:path w="4320540">
                <a:moveTo>
                  <a:pt x="0" y="0"/>
                </a:moveTo>
                <a:lnTo>
                  <a:pt x="4320032" y="0"/>
                </a:lnTo>
              </a:path>
            </a:pathLst>
          </a:custGeom>
          <a:ln w="6096">
            <a:solidFill>
              <a:srgbClr val="A6A6A6"/>
            </a:solidFill>
            <a:prstDash val="sysDot"/>
          </a:ln>
        </p:spPr>
        <p:txBody>
          <a:bodyPr wrap="square" lIns="0" tIns="0" rIns="0" bIns="0" rtlCol="0"/>
          <a:lstStyle/>
          <a:p/>
        </p:txBody>
      </p:sp>
      <p:sp>
        <p:nvSpPr>
          <p:cNvPr id="8" name="object 8"/>
          <p:cNvSpPr/>
          <p:nvPr/>
        </p:nvSpPr>
        <p:spPr>
          <a:xfrm>
            <a:off x="1190244" y="3028188"/>
            <a:ext cx="4320540" cy="0"/>
          </a:xfrm>
          <a:custGeom>
            <a:rect l="l" t="t" r="r" b="b"/>
            <a:pathLst>
              <a:path w="4320540">
                <a:moveTo>
                  <a:pt x="0" y="0"/>
                </a:moveTo>
                <a:lnTo>
                  <a:pt x="4320032" y="0"/>
                </a:lnTo>
              </a:path>
            </a:pathLst>
          </a:custGeom>
          <a:ln w="6096">
            <a:solidFill>
              <a:srgbClr val="A6A6A6"/>
            </a:solidFill>
            <a:prstDash val="sysDot"/>
          </a:ln>
        </p:spPr>
        <p:txBody>
          <a:bodyPr wrap="square" lIns="0" tIns="0" rIns="0" bIns="0" rtlCol="0"/>
          <a:lstStyle/>
          <a:p/>
        </p:txBody>
      </p:sp>
      <p:sp>
        <p:nvSpPr>
          <p:cNvPr id="9" name="object 9"/>
          <p:cNvSpPr/>
          <p:nvPr/>
        </p:nvSpPr>
        <p:spPr>
          <a:xfrm>
            <a:off x="1190244" y="3531108"/>
            <a:ext cx="4320540" cy="0"/>
          </a:xfrm>
          <a:custGeom>
            <a:rect l="l" t="t" r="r" b="b"/>
            <a:pathLst>
              <a:path w="4320540">
                <a:moveTo>
                  <a:pt x="0" y="0"/>
                </a:moveTo>
                <a:lnTo>
                  <a:pt x="4320032" y="0"/>
                </a:lnTo>
              </a:path>
            </a:pathLst>
          </a:custGeom>
          <a:ln w="6096">
            <a:solidFill>
              <a:srgbClr val="A6A6A6"/>
            </a:solidFill>
            <a:prstDash val="sysDot"/>
          </a:ln>
        </p:spPr>
        <p:txBody>
          <a:bodyPr wrap="square" lIns="0" tIns="0" rIns="0" bIns="0" rtlCol="0"/>
          <a:lstStyle/>
          <a:p/>
        </p:txBody>
      </p:sp>
      <p:sp>
        <p:nvSpPr>
          <p:cNvPr id="10" name="object 10"/>
          <p:cNvSpPr/>
          <p:nvPr/>
        </p:nvSpPr>
        <p:spPr>
          <a:xfrm>
            <a:off x="1190244" y="4069079"/>
            <a:ext cx="4320540" cy="0"/>
          </a:xfrm>
          <a:custGeom>
            <a:rect l="l" t="t" r="r" b="b"/>
            <a:pathLst>
              <a:path w="4320540">
                <a:moveTo>
                  <a:pt x="0" y="0"/>
                </a:moveTo>
                <a:lnTo>
                  <a:pt x="4320032" y="0"/>
                </a:lnTo>
              </a:path>
            </a:pathLst>
          </a:custGeom>
          <a:ln w="6096">
            <a:solidFill>
              <a:srgbClr val="A6A6A6"/>
            </a:solidFill>
            <a:prstDash val="sysDot"/>
          </a:ln>
        </p:spPr>
        <p:txBody>
          <a:bodyPr wrap="square" lIns="0" tIns="0" rIns="0" bIns="0" rtlCol="0"/>
          <a:lstStyle/>
          <a:p/>
        </p:txBody>
      </p:sp>
      <p:sp>
        <p:nvSpPr>
          <p:cNvPr id="11" name="object 11"/>
          <p:cNvSpPr/>
          <p:nvPr/>
        </p:nvSpPr>
        <p:spPr>
          <a:xfrm>
            <a:off x="1190244" y="4570476"/>
            <a:ext cx="4320540" cy="0"/>
          </a:xfrm>
          <a:custGeom>
            <a:rect l="l" t="t" r="r" b="b"/>
            <a:pathLst>
              <a:path w="4320540">
                <a:moveTo>
                  <a:pt x="0" y="0"/>
                </a:moveTo>
                <a:lnTo>
                  <a:pt x="4320032" y="0"/>
                </a:lnTo>
              </a:path>
            </a:pathLst>
          </a:custGeom>
          <a:ln w="6096">
            <a:solidFill>
              <a:srgbClr val="A6A6A6"/>
            </a:solidFill>
            <a:prstDash val="sysDot"/>
          </a:ln>
        </p:spPr>
        <p:txBody>
          <a:bodyPr wrap="square" lIns="0" tIns="0" rIns="0" bIns="0" rtlCol="0"/>
          <a:lstStyle/>
          <a:p/>
        </p:txBody>
      </p:sp>
      <p:sp>
        <p:nvSpPr>
          <p:cNvPr id="12" name="object 12"/>
          <p:cNvSpPr/>
          <p:nvPr/>
        </p:nvSpPr>
        <p:spPr>
          <a:xfrm>
            <a:off x="1190244" y="5073396"/>
            <a:ext cx="4320540" cy="0"/>
          </a:xfrm>
          <a:custGeom>
            <a:rect l="l" t="t" r="r" b="b"/>
            <a:pathLst>
              <a:path w="4320540">
                <a:moveTo>
                  <a:pt x="0" y="0"/>
                </a:moveTo>
                <a:lnTo>
                  <a:pt x="4320032" y="0"/>
                </a:lnTo>
              </a:path>
            </a:pathLst>
          </a:custGeom>
          <a:ln w="6096">
            <a:solidFill>
              <a:srgbClr val="A6A6A6"/>
            </a:solidFill>
            <a:prstDash val="sysDot"/>
          </a:ln>
        </p:spPr>
        <p:txBody>
          <a:bodyPr wrap="square" lIns="0" tIns="0" rIns="0" bIns="0" rtlCol="0"/>
          <a:lstStyle/>
          <a:p/>
        </p:txBody>
      </p:sp>
      <p:sp>
        <p:nvSpPr>
          <p:cNvPr id="13" name="object 13"/>
          <p:cNvSpPr/>
          <p:nvPr/>
        </p:nvSpPr>
        <p:spPr>
          <a:xfrm>
            <a:off x="5298947" y="2526792"/>
            <a:ext cx="885825" cy="501650"/>
          </a:xfrm>
          <a:custGeom>
            <a:rect l="l" t="t" r="r" b="b"/>
            <a:pathLst>
              <a:path w="885825" h="501650">
                <a:moveTo>
                  <a:pt x="664082" y="0"/>
                </a:moveTo>
                <a:lnTo>
                  <a:pt x="221361" y="0"/>
                </a:lnTo>
                <a:lnTo>
                  <a:pt x="0" y="501396"/>
                </a:lnTo>
                <a:lnTo>
                  <a:pt x="885443" y="501396"/>
                </a:lnTo>
                <a:lnTo>
                  <a:pt x="664082" y="0"/>
                </a:lnTo>
                <a:close/>
              </a:path>
            </a:pathLst>
          </a:custGeom>
          <a:solidFill>
            <a:srgbClr val="FFDFCC">
              <a:alpha val="50195"/>
            </a:srgbClr>
          </a:solidFill>
        </p:spPr>
        <p:txBody>
          <a:bodyPr wrap="square" lIns="0" tIns="0" rIns="0" bIns="0" rtlCol="0"/>
          <a:lstStyle/>
          <a:p/>
        </p:txBody>
      </p:sp>
      <p:sp>
        <p:nvSpPr>
          <p:cNvPr id="14" name="object 14"/>
          <p:cNvSpPr/>
          <p:nvPr/>
        </p:nvSpPr>
        <p:spPr>
          <a:xfrm>
            <a:off x="4838700" y="3531108"/>
            <a:ext cx="1805939" cy="538480"/>
          </a:xfrm>
          <a:custGeom>
            <a:rect l="l" t="t" r="r" b="b"/>
            <a:pathLst>
              <a:path w="1805939" h="538479">
                <a:moveTo>
                  <a:pt x="1568323" y="0"/>
                </a:moveTo>
                <a:lnTo>
                  <a:pt x="237616" y="0"/>
                </a:lnTo>
                <a:lnTo>
                  <a:pt x="0" y="537971"/>
                </a:lnTo>
                <a:lnTo>
                  <a:pt x="1805940" y="537971"/>
                </a:lnTo>
                <a:lnTo>
                  <a:pt x="1568323" y="0"/>
                </a:lnTo>
                <a:close/>
              </a:path>
            </a:pathLst>
          </a:custGeom>
          <a:solidFill>
            <a:srgbClr val="FFC199"/>
          </a:solidFill>
        </p:spPr>
        <p:txBody>
          <a:bodyPr wrap="square" lIns="0" tIns="0" rIns="0" bIns="0" rtlCol="0"/>
          <a:lstStyle/>
          <a:p/>
        </p:txBody>
      </p:sp>
      <p:sp>
        <p:nvSpPr>
          <p:cNvPr id="15" name="object 15"/>
          <p:cNvSpPr txBox="1"/>
          <p:nvPr/>
        </p:nvSpPr>
        <p:spPr>
          <a:xfrm>
            <a:off x="5373370" y="3791534"/>
            <a:ext cx="739140" cy="240029"/>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尊重需求</a:t>
            </a:r>
            <a:endParaRPr sz="1400">
              <a:latin typeface="微软雅黑"/>
              <a:cs typeface="微软雅黑"/>
            </a:endParaRPr>
          </a:p>
        </p:txBody>
      </p:sp>
      <p:sp>
        <p:nvSpPr>
          <p:cNvPr id="16" name="object 16"/>
          <p:cNvSpPr/>
          <p:nvPr/>
        </p:nvSpPr>
        <p:spPr>
          <a:xfrm>
            <a:off x="4396740" y="4571238"/>
            <a:ext cx="2689860" cy="502284"/>
          </a:xfrm>
          <a:custGeom>
            <a:rect l="l" t="t" r="r" b="b"/>
            <a:pathLst>
              <a:path w="2689859" h="502284">
                <a:moveTo>
                  <a:pt x="2468371" y="0"/>
                </a:moveTo>
                <a:lnTo>
                  <a:pt x="221487" y="0"/>
                </a:lnTo>
                <a:lnTo>
                  <a:pt x="0" y="502157"/>
                </a:lnTo>
                <a:lnTo>
                  <a:pt x="2689860" y="502157"/>
                </a:lnTo>
                <a:lnTo>
                  <a:pt x="2468371" y="0"/>
                </a:lnTo>
                <a:close/>
              </a:path>
            </a:pathLst>
          </a:custGeom>
          <a:solidFill>
            <a:srgbClr val="BE4A00"/>
          </a:solidFill>
        </p:spPr>
        <p:txBody>
          <a:bodyPr wrap="square" lIns="0" tIns="0" rIns="0" bIns="0" rtlCol="0"/>
          <a:lstStyle/>
          <a:p/>
        </p:txBody>
      </p:sp>
      <p:sp>
        <p:nvSpPr>
          <p:cNvPr id="17" name="object 17"/>
          <p:cNvSpPr txBox="1"/>
          <p:nvPr/>
        </p:nvSpPr>
        <p:spPr>
          <a:xfrm>
            <a:off x="5372480" y="4796790"/>
            <a:ext cx="73914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FFFFF"/>
                </a:solidFill>
                <a:latin typeface="微软雅黑"/>
                <a:cs typeface="微软雅黑"/>
              </a:rPr>
              <a:t>安全需求</a:t>
            </a:r>
            <a:endParaRPr sz="1400">
              <a:latin typeface="微软雅黑"/>
              <a:cs typeface="微软雅黑"/>
            </a:endParaRPr>
          </a:p>
        </p:txBody>
      </p:sp>
      <p:sp>
        <p:nvSpPr>
          <p:cNvPr id="18" name="object 18"/>
          <p:cNvSpPr/>
          <p:nvPr/>
        </p:nvSpPr>
        <p:spPr>
          <a:xfrm>
            <a:off x="5519928" y="2023872"/>
            <a:ext cx="443865" cy="502920"/>
          </a:xfrm>
          <a:custGeom>
            <a:rect l="l" t="t" r="r" b="b"/>
            <a:pathLst>
              <a:path w="443864" h="502919">
                <a:moveTo>
                  <a:pt x="221742" y="0"/>
                </a:moveTo>
                <a:lnTo>
                  <a:pt x="0" y="502919"/>
                </a:lnTo>
                <a:lnTo>
                  <a:pt x="443484" y="502919"/>
                </a:lnTo>
                <a:lnTo>
                  <a:pt x="221742" y="0"/>
                </a:lnTo>
                <a:close/>
              </a:path>
            </a:pathLst>
          </a:custGeom>
          <a:solidFill>
            <a:srgbClr val="FFDFCC"/>
          </a:solidFill>
        </p:spPr>
        <p:txBody>
          <a:bodyPr wrap="square" lIns="0" tIns="0" rIns="0" bIns="0" rtlCol="0"/>
          <a:lstStyle/>
          <a:p/>
        </p:txBody>
      </p:sp>
      <p:sp>
        <p:nvSpPr>
          <p:cNvPr id="19" name="object 19"/>
          <p:cNvSpPr/>
          <p:nvPr/>
        </p:nvSpPr>
        <p:spPr>
          <a:xfrm>
            <a:off x="5076444" y="3028188"/>
            <a:ext cx="1330960" cy="502920"/>
          </a:xfrm>
          <a:custGeom>
            <a:rect l="l" t="t" r="r" b="b"/>
            <a:pathLst>
              <a:path w="1330960" h="502920">
                <a:moveTo>
                  <a:pt x="1108709" y="0"/>
                </a:moveTo>
                <a:lnTo>
                  <a:pt x="221741" y="0"/>
                </a:lnTo>
                <a:lnTo>
                  <a:pt x="0" y="502920"/>
                </a:lnTo>
                <a:lnTo>
                  <a:pt x="1330452" y="502920"/>
                </a:lnTo>
                <a:lnTo>
                  <a:pt x="1108709" y="0"/>
                </a:lnTo>
                <a:close/>
              </a:path>
            </a:pathLst>
          </a:custGeom>
          <a:solidFill>
            <a:srgbClr val="FFDFCC"/>
          </a:solidFill>
        </p:spPr>
        <p:txBody>
          <a:bodyPr wrap="square" lIns="0" tIns="0" rIns="0" bIns="0" rtlCol="0"/>
          <a:lstStyle/>
          <a:p/>
        </p:txBody>
      </p:sp>
      <p:sp>
        <p:nvSpPr>
          <p:cNvPr id="20" name="object 20"/>
          <p:cNvSpPr txBox="1"/>
          <p:nvPr/>
        </p:nvSpPr>
        <p:spPr>
          <a:xfrm>
            <a:off x="5373115" y="3253866"/>
            <a:ext cx="73914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认知需要</a:t>
            </a:r>
            <a:endParaRPr sz="1400">
              <a:latin typeface="微软雅黑"/>
              <a:cs typeface="微软雅黑"/>
            </a:endParaRPr>
          </a:p>
        </p:txBody>
      </p:sp>
      <p:sp>
        <p:nvSpPr>
          <p:cNvPr id="21" name="object 21"/>
          <p:cNvSpPr/>
          <p:nvPr/>
        </p:nvSpPr>
        <p:spPr>
          <a:xfrm>
            <a:off x="4158996" y="4571238"/>
            <a:ext cx="3165475" cy="1040130"/>
          </a:xfrm>
          <a:custGeom>
            <a:rect l="l" t="t" r="r" b="b"/>
            <a:pathLst>
              <a:path w="3165475" h="1040128">
                <a:moveTo>
                  <a:pt x="2927984" y="502157"/>
                </a:moveTo>
                <a:lnTo>
                  <a:pt x="237390" y="502157"/>
                </a:lnTo>
                <a:lnTo>
                  <a:pt x="0" y="1040130"/>
                </a:lnTo>
                <a:lnTo>
                  <a:pt x="3165348" y="1040130"/>
                </a:lnTo>
                <a:lnTo>
                  <a:pt x="2927984" y="502157"/>
                </a:lnTo>
                <a:close/>
              </a:path>
              <a:path w="3165475" h="1040128">
                <a:moveTo>
                  <a:pt x="458977" y="0"/>
                </a:moveTo>
                <a:lnTo>
                  <a:pt x="237362" y="502157"/>
                </a:lnTo>
                <a:lnTo>
                  <a:pt x="458977" y="0"/>
                </a:lnTo>
                <a:close/>
              </a:path>
            </a:pathLst>
          </a:custGeom>
          <a:solidFill>
            <a:srgbClr val="7E3100"/>
          </a:solidFill>
        </p:spPr>
        <p:txBody>
          <a:bodyPr wrap="square" lIns="0" tIns="0" rIns="0" bIns="0" rtlCol="0"/>
          <a:lstStyle/>
          <a:p/>
        </p:txBody>
      </p:sp>
      <p:sp>
        <p:nvSpPr>
          <p:cNvPr id="22" name="object 22"/>
          <p:cNvSpPr txBox="1"/>
          <p:nvPr/>
        </p:nvSpPr>
        <p:spPr>
          <a:xfrm>
            <a:off x="5372227" y="5334761"/>
            <a:ext cx="73914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FFFFF"/>
                </a:solidFill>
                <a:latin typeface="微软雅黑"/>
                <a:cs typeface="微软雅黑"/>
              </a:rPr>
              <a:t>生理需求</a:t>
            </a:r>
            <a:endParaRPr sz="1400">
              <a:latin typeface="微软雅黑"/>
              <a:cs typeface="微软雅黑"/>
            </a:endParaRPr>
          </a:p>
        </p:txBody>
      </p:sp>
      <p:sp>
        <p:nvSpPr>
          <p:cNvPr id="23" name="object 23"/>
          <p:cNvSpPr/>
          <p:nvPr/>
        </p:nvSpPr>
        <p:spPr>
          <a:xfrm>
            <a:off x="4617720" y="4069079"/>
            <a:ext cx="2247900" cy="501650"/>
          </a:xfrm>
          <a:custGeom>
            <a:rect l="l" t="t" r="r" b="b"/>
            <a:pathLst>
              <a:path w="2247900" h="501650">
                <a:moveTo>
                  <a:pt x="2026284" y="0"/>
                </a:moveTo>
                <a:lnTo>
                  <a:pt x="221614" y="0"/>
                </a:lnTo>
                <a:lnTo>
                  <a:pt x="0" y="501396"/>
                </a:lnTo>
                <a:lnTo>
                  <a:pt x="2247900" y="501396"/>
                </a:lnTo>
                <a:lnTo>
                  <a:pt x="2026284" y="0"/>
                </a:lnTo>
                <a:close/>
              </a:path>
            </a:pathLst>
          </a:custGeom>
          <a:solidFill>
            <a:srgbClr val="FFA166"/>
          </a:solidFill>
        </p:spPr>
        <p:txBody>
          <a:bodyPr wrap="square" lIns="0" tIns="0" rIns="0" bIns="0" rtlCol="0"/>
          <a:lstStyle/>
          <a:p/>
        </p:txBody>
      </p:sp>
      <p:sp>
        <p:nvSpPr>
          <p:cNvPr id="24" name="object 24"/>
          <p:cNvSpPr txBox="1"/>
          <p:nvPr/>
        </p:nvSpPr>
        <p:spPr>
          <a:xfrm>
            <a:off x="5372861" y="4293819"/>
            <a:ext cx="739140" cy="240029"/>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社交需求</a:t>
            </a:r>
            <a:endParaRPr sz="1400">
              <a:latin typeface="微软雅黑"/>
              <a:cs typeface="微软雅黑"/>
            </a:endParaRPr>
          </a:p>
        </p:txBody>
      </p:sp>
      <p:sp>
        <p:nvSpPr>
          <p:cNvPr id="25" name="object 25"/>
          <p:cNvSpPr txBox="1"/>
          <p:nvPr/>
        </p:nvSpPr>
        <p:spPr>
          <a:xfrm>
            <a:off x="1268349" y="5192395"/>
            <a:ext cx="2921000" cy="391160"/>
          </a:xfrm>
          <a:prstGeom prst="rect">
            <a:avLst/>
          </a:prstGeom>
        </p:spPr>
        <p:txBody>
          <a:bodyPr vert="horz" wrap="square" lIns="0" tIns="12700" rIns="0" bIns="0" rtlCol="0">
            <a:spAutoFit/>
          </a:bodyPr>
          <a:lstStyle/>
          <a:p>
            <a:pPr marL="12700" marR="5080">
              <a:lnSpc>
                <a:spcPct val="100000"/>
              </a:lnSpc>
              <a:spcBef>
                <a:spcPts val="100"/>
              </a:spcBef>
            </a:pPr>
            <a:r>
              <a:rPr sz="1200">
                <a:latin typeface="微软雅黑"/>
                <a:cs typeface="微软雅黑"/>
              </a:rPr>
              <a:t>生理需求：人们最原始、最基本的需要，如 衣食住行。</a:t>
            </a:r>
            <a:endParaRPr sz="1200">
              <a:latin typeface="微软雅黑"/>
              <a:cs typeface="微软雅黑"/>
            </a:endParaRPr>
          </a:p>
        </p:txBody>
      </p:sp>
      <p:sp>
        <p:nvSpPr>
          <p:cNvPr id="26" name="object 26"/>
          <p:cNvSpPr txBox="1"/>
          <p:nvPr/>
        </p:nvSpPr>
        <p:spPr>
          <a:xfrm>
            <a:off x="1268349" y="4656582"/>
            <a:ext cx="2921000" cy="391160"/>
          </a:xfrm>
          <a:prstGeom prst="rect">
            <a:avLst/>
          </a:prstGeom>
        </p:spPr>
        <p:txBody>
          <a:bodyPr vert="horz" wrap="square" lIns="0" tIns="12700" rIns="0" bIns="0" rtlCol="0">
            <a:spAutoFit/>
          </a:bodyPr>
          <a:lstStyle/>
          <a:p>
            <a:pPr marL="12700" marR="5080">
              <a:lnSpc>
                <a:spcPct val="100000"/>
              </a:lnSpc>
              <a:spcBef>
                <a:spcPts val="100"/>
              </a:spcBef>
            </a:pPr>
            <a:r>
              <a:rPr sz="1200">
                <a:latin typeface="微软雅黑"/>
                <a:cs typeface="微软雅黑"/>
              </a:rPr>
              <a:t>安全需求：劳动安全、生活稳定、希望免于 灾难、希望未来有保障等。</a:t>
            </a:r>
            <a:endParaRPr sz="1200">
              <a:latin typeface="微软雅黑"/>
              <a:cs typeface="微软雅黑"/>
            </a:endParaRPr>
          </a:p>
        </p:txBody>
      </p:sp>
      <p:sp>
        <p:nvSpPr>
          <p:cNvPr id="27" name="object 27"/>
          <p:cNvSpPr txBox="1"/>
          <p:nvPr/>
        </p:nvSpPr>
        <p:spPr>
          <a:xfrm>
            <a:off x="1268349" y="3123057"/>
            <a:ext cx="2921000" cy="391795"/>
          </a:xfrm>
          <a:prstGeom prst="rect">
            <a:avLst/>
          </a:prstGeom>
        </p:spPr>
        <p:txBody>
          <a:bodyPr vert="horz" wrap="square" lIns="0" tIns="12700" rIns="0" bIns="0" rtlCol="0">
            <a:spAutoFit/>
          </a:bodyPr>
          <a:lstStyle/>
          <a:p>
            <a:pPr marL="12700" marR="5080">
              <a:lnSpc>
                <a:spcPct val="100000"/>
              </a:lnSpc>
              <a:spcBef>
                <a:spcPts val="100"/>
              </a:spcBef>
            </a:pPr>
            <a:r>
              <a:rPr sz="1200">
                <a:latin typeface="微软雅黑"/>
                <a:cs typeface="微软雅黑"/>
              </a:rPr>
              <a:t>认知需要：对自身和周围世界的探索、理解 及解决问题的需要。</a:t>
            </a:r>
            <a:endParaRPr sz="1200">
              <a:latin typeface="微软雅黑"/>
              <a:cs typeface="微软雅黑"/>
            </a:endParaRPr>
          </a:p>
        </p:txBody>
      </p:sp>
      <p:sp>
        <p:nvSpPr>
          <p:cNvPr id="28" name="object 28"/>
          <p:cNvSpPr txBox="1"/>
          <p:nvPr/>
        </p:nvSpPr>
        <p:spPr>
          <a:xfrm>
            <a:off x="1287525" y="2686939"/>
            <a:ext cx="2768600" cy="208279"/>
          </a:xfrm>
          <a:prstGeom prst="rect">
            <a:avLst/>
          </a:prstGeom>
        </p:spPr>
        <p:txBody>
          <a:bodyPr vert="horz" wrap="square" lIns="0" tIns="12700" rIns="0" bIns="0" rtlCol="0">
            <a:spAutoFit/>
          </a:bodyPr>
          <a:lstStyle/>
          <a:p>
            <a:pPr marL="12700">
              <a:lnSpc>
                <a:spcPct val="100000"/>
              </a:lnSpc>
              <a:spcBef>
                <a:spcPts val="100"/>
              </a:spcBef>
            </a:pPr>
            <a:r>
              <a:rPr sz="1200">
                <a:latin typeface="微软雅黑"/>
                <a:cs typeface="微软雅黑"/>
              </a:rPr>
              <a:t>审美需要：对美好事物的追求以及欣赏。</a:t>
            </a:r>
            <a:endParaRPr sz="1200">
              <a:latin typeface="微软雅黑"/>
              <a:cs typeface="微软雅黑"/>
            </a:endParaRPr>
          </a:p>
        </p:txBody>
      </p:sp>
      <p:sp>
        <p:nvSpPr>
          <p:cNvPr id="29" name="object 29"/>
          <p:cNvSpPr txBox="1"/>
          <p:nvPr/>
        </p:nvSpPr>
        <p:spPr>
          <a:xfrm>
            <a:off x="1268349" y="2108961"/>
            <a:ext cx="2921635" cy="391795"/>
          </a:xfrm>
          <a:prstGeom prst="rect">
            <a:avLst/>
          </a:prstGeom>
        </p:spPr>
        <p:txBody>
          <a:bodyPr vert="horz" wrap="square" lIns="0" tIns="12700" rIns="0" bIns="0" rtlCol="0">
            <a:spAutoFit/>
          </a:bodyPr>
          <a:lstStyle/>
          <a:p>
            <a:pPr marL="12700" marR="5080">
              <a:lnSpc>
                <a:spcPct val="100000"/>
              </a:lnSpc>
              <a:spcBef>
                <a:spcPts val="100"/>
              </a:spcBef>
            </a:pPr>
            <a:r>
              <a:rPr sz="1200">
                <a:latin typeface="微软雅黑"/>
                <a:cs typeface="微软雅黑"/>
              </a:rPr>
              <a:t>自我实现：竭尽所能，使自己趋于完美，实 现理想和目标，获得成就感。</a:t>
            </a:r>
            <a:endParaRPr sz="1200">
              <a:latin typeface="微软雅黑"/>
              <a:cs typeface="微软雅黑"/>
            </a:endParaRPr>
          </a:p>
        </p:txBody>
      </p:sp>
      <p:sp>
        <p:nvSpPr>
          <p:cNvPr id="30" name="object 30"/>
          <p:cNvSpPr txBox="1"/>
          <p:nvPr/>
        </p:nvSpPr>
        <p:spPr>
          <a:xfrm>
            <a:off x="1268349" y="4305045"/>
            <a:ext cx="2007235" cy="208279"/>
          </a:xfrm>
          <a:prstGeom prst="rect">
            <a:avLst/>
          </a:prstGeom>
        </p:spPr>
        <p:txBody>
          <a:bodyPr vert="horz" wrap="square" lIns="0" tIns="12700" rIns="0" bIns="0" rtlCol="0">
            <a:spAutoFit/>
          </a:bodyPr>
          <a:lstStyle/>
          <a:p>
            <a:pPr marL="12700">
              <a:lnSpc>
                <a:spcPct val="100000"/>
              </a:lnSpc>
              <a:spcBef>
                <a:spcPts val="100"/>
              </a:spcBef>
            </a:pPr>
            <a:r>
              <a:rPr sz="1200">
                <a:latin typeface="微软雅黑"/>
                <a:cs typeface="微软雅黑"/>
              </a:rPr>
              <a:t>社交需求：归属与爱的需要。</a:t>
            </a:r>
            <a:endParaRPr sz="1200">
              <a:latin typeface="微软雅黑"/>
              <a:cs typeface="微软雅黑"/>
            </a:endParaRPr>
          </a:p>
        </p:txBody>
      </p:sp>
      <p:sp>
        <p:nvSpPr>
          <p:cNvPr id="31" name="object 31"/>
          <p:cNvSpPr txBox="1"/>
          <p:nvPr/>
        </p:nvSpPr>
        <p:spPr>
          <a:xfrm>
            <a:off x="1268349" y="3774440"/>
            <a:ext cx="2312035" cy="208279"/>
          </a:xfrm>
          <a:prstGeom prst="rect">
            <a:avLst/>
          </a:prstGeom>
        </p:spPr>
        <p:txBody>
          <a:bodyPr vert="horz" wrap="square" lIns="0" tIns="12700" rIns="0" bIns="0" rtlCol="0">
            <a:spAutoFit/>
          </a:bodyPr>
          <a:lstStyle/>
          <a:p>
            <a:pPr marL="12700">
              <a:lnSpc>
                <a:spcPct val="100000"/>
              </a:lnSpc>
              <a:spcBef>
                <a:spcPts val="100"/>
              </a:spcBef>
            </a:pPr>
            <a:r>
              <a:rPr sz="1200">
                <a:latin typeface="微软雅黑"/>
                <a:cs typeface="微软雅黑"/>
              </a:rPr>
              <a:t>尊重需求：自尊、他尊和权力欲。</a:t>
            </a:r>
            <a:endParaRPr sz="1200">
              <a:latin typeface="微软雅黑"/>
              <a:cs typeface="微软雅黑"/>
            </a:endParaRPr>
          </a:p>
        </p:txBody>
      </p:sp>
      <p:sp>
        <p:nvSpPr>
          <p:cNvPr id="32" name="object 32"/>
          <p:cNvSpPr txBox="1"/>
          <p:nvPr/>
        </p:nvSpPr>
        <p:spPr>
          <a:xfrm>
            <a:off x="691692" y="997051"/>
            <a:ext cx="10733405" cy="665480"/>
          </a:xfrm>
          <a:prstGeom prst="rect">
            <a:avLst/>
          </a:prstGeom>
        </p:spPr>
        <p:txBody>
          <a:bodyPr vert="horz" wrap="square" lIns="0" tIns="12700" rIns="0" bIns="0" rtlCol="0">
            <a:spAutoFit/>
          </a:bodyPr>
          <a:lstStyle/>
          <a:p>
            <a:pPr marL="225425" marR="5080" indent="-213360">
              <a:lnSpc>
                <a:spcPct val="150000"/>
              </a:lnSpc>
              <a:spcBef>
                <a:spcPts val="100"/>
              </a:spcBef>
              <a:buFont typeface="Arial"/>
              <a:buChar char="•"/>
              <a:tabLst>
                <a:tab pos="225425"/>
                <a:tab pos="226060"/>
              </a:tabLst>
            </a:pPr>
            <a:r>
              <a:rPr sz="1400">
                <a:latin typeface="微软雅黑"/>
                <a:cs typeface="微软雅黑"/>
              </a:rPr>
              <a:t>在马斯洛需求层次中，</a:t>
            </a:r>
            <a:r>
              <a:rPr sz="1400" spc="-15">
                <a:latin typeface="微软雅黑"/>
                <a:cs typeface="微软雅黑"/>
              </a:rPr>
              <a:t>基</a:t>
            </a:r>
            <a:r>
              <a:rPr sz="1400">
                <a:latin typeface="微软雅黑"/>
                <a:cs typeface="微软雅黑"/>
              </a:rPr>
              <a:t>础需</a:t>
            </a:r>
            <a:r>
              <a:rPr sz="1400" spc="-15">
                <a:latin typeface="微软雅黑"/>
                <a:cs typeface="微软雅黑"/>
              </a:rPr>
              <a:t>求</a:t>
            </a:r>
            <a:r>
              <a:rPr sz="1400">
                <a:latin typeface="微软雅黑"/>
                <a:cs typeface="微软雅黑"/>
              </a:rPr>
              <a:t>通常</a:t>
            </a:r>
            <a:r>
              <a:rPr sz="1400" spc="-15">
                <a:latin typeface="微软雅黑"/>
                <a:cs typeface="微软雅黑"/>
              </a:rPr>
              <a:t>具</a:t>
            </a:r>
            <a:r>
              <a:rPr sz="1400">
                <a:latin typeface="微软雅黑"/>
                <a:cs typeface="微软雅黑"/>
              </a:rPr>
              <a:t>有普</a:t>
            </a:r>
            <a:r>
              <a:rPr sz="1400" spc="-15">
                <a:latin typeface="微软雅黑"/>
                <a:cs typeface="微软雅黑"/>
              </a:rPr>
              <a:t>遍</a:t>
            </a:r>
            <a:r>
              <a:rPr sz="1400">
                <a:latin typeface="微软雅黑"/>
                <a:cs typeface="微软雅黑"/>
              </a:rPr>
              <a:t>性，</a:t>
            </a:r>
            <a:r>
              <a:rPr sz="1400" spc="-15">
                <a:latin typeface="微软雅黑"/>
                <a:cs typeface="微软雅黑"/>
              </a:rPr>
              <a:t>中</a:t>
            </a:r>
            <a:r>
              <a:rPr sz="1400">
                <a:latin typeface="微软雅黑"/>
                <a:cs typeface="微软雅黑"/>
              </a:rPr>
              <a:t>层需</a:t>
            </a:r>
            <a:r>
              <a:rPr sz="1400" spc="-15">
                <a:latin typeface="微软雅黑"/>
                <a:cs typeface="微软雅黑"/>
              </a:rPr>
              <a:t>求</a:t>
            </a:r>
            <a:r>
              <a:rPr sz="1400">
                <a:latin typeface="微软雅黑"/>
                <a:cs typeface="微软雅黑"/>
              </a:rPr>
              <a:t>可按</a:t>
            </a:r>
            <a:r>
              <a:rPr sz="1400" spc="-15">
                <a:latin typeface="微软雅黑"/>
                <a:cs typeface="微软雅黑"/>
              </a:rPr>
              <a:t>基</a:t>
            </a:r>
            <a:r>
              <a:rPr sz="1400">
                <a:latin typeface="微软雅黑"/>
                <a:cs typeface="微软雅黑"/>
              </a:rPr>
              <a:t>础属</a:t>
            </a:r>
            <a:r>
              <a:rPr sz="1400" spc="-15">
                <a:latin typeface="微软雅黑"/>
                <a:cs typeface="微软雅黑"/>
              </a:rPr>
              <a:t>性</a:t>
            </a:r>
            <a:r>
              <a:rPr sz="1400">
                <a:latin typeface="微软雅黑"/>
                <a:cs typeface="微软雅黑"/>
              </a:rPr>
              <a:t>划分</a:t>
            </a:r>
            <a:r>
              <a:rPr sz="1400" spc="-15">
                <a:latin typeface="微软雅黑"/>
                <a:cs typeface="微软雅黑"/>
              </a:rPr>
              <a:t>，</a:t>
            </a:r>
            <a:r>
              <a:rPr sz="1400">
                <a:latin typeface="微软雅黑"/>
                <a:cs typeface="微软雅黑"/>
              </a:rPr>
              <a:t>而高</a:t>
            </a:r>
            <a:r>
              <a:rPr sz="1400" spc="-15">
                <a:latin typeface="微软雅黑"/>
                <a:cs typeface="微软雅黑"/>
              </a:rPr>
              <a:t>级</a:t>
            </a:r>
            <a:r>
              <a:rPr sz="1400">
                <a:latin typeface="微软雅黑"/>
                <a:cs typeface="微软雅黑"/>
              </a:rPr>
              <a:t>需求</a:t>
            </a:r>
            <a:r>
              <a:rPr sz="1400" spc="-15">
                <a:latin typeface="微软雅黑"/>
                <a:cs typeface="微软雅黑"/>
              </a:rPr>
              <a:t>则</a:t>
            </a:r>
            <a:r>
              <a:rPr sz="1400">
                <a:latin typeface="微软雅黑"/>
                <a:cs typeface="微软雅黑"/>
              </a:rPr>
              <a:t>更为</a:t>
            </a:r>
            <a:r>
              <a:rPr sz="1400" spc="-15">
                <a:latin typeface="微软雅黑"/>
                <a:cs typeface="微软雅黑"/>
              </a:rPr>
              <a:t>复</a:t>
            </a:r>
            <a:r>
              <a:rPr sz="1400">
                <a:latin typeface="微软雅黑"/>
                <a:cs typeface="微软雅黑"/>
              </a:rPr>
              <a:t>杂，</a:t>
            </a:r>
            <a:r>
              <a:rPr sz="1400" spc="-15">
                <a:latin typeface="微软雅黑"/>
                <a:cs typeface="微软雅黑"/>
              </a:rPr>
              <a:t>需</a:t>
            </a:r>
            <a:r>
              <a:rPr sz="1400">
                <a:latin typeface="微软雅黑"/>
                <a:cs typeface="微软雅黑"/>
              </a:rPr>
              <a:t>要更</a:t>
            </a:r>
            <a:r>
              <a:rPr sz="1400" spc="-15">
                <a:latin typeface="微软雅黑"/>
                <a:cs typeface="微软雅黑"/>
              </a:rPr>
              <a:t>细</a:t>
            </a:r>
            <a:r>
              <a:rPr sz="1400">
                <a:latin typeface="微软雅黑"/>
                <a:cs typeface="微软雅黑"/>
              </a:rPr>
              <a:t>致、</a:t>
            </a:r>
            <a:r>
              <a:rPr sz="1400" spc="-15">
                <a:latin typeface="微软雅黑"/>
                <a:cs typeface="微软雅黑"/>
              </a:rPr>
              <a:t>个</a:t>
            </a:r>
            <a:r>
              <a:rPr sz="1400">
                <a:latin typeface="微软雅黑"/>
                <a:cs typeface="微软雅黑"/>
              </a:rPr>
              <a:t>性化</a:t>
            </a:r>
            <a:r>
              <a:rPr sz="1400" spc="-15">
                <a:latin typeface="微软雅黑"/>
                <a:cs typeface="微软雅黑"/>
              </a:rPr>
              <a:t>的</a:t>
            </a:r>
            <a:r>
              <a:rPr sz="1400">
                <a:latin typeface="微软雅黑"/>
                <a:cs typeface="微软雅黑"/>
              </a:rPr>
              <a:t>标签来 准确区分和满足不同个</a:t>
            </a:r>
            <a:r>
              <a:rPr sz="1400" spc="-15">
                <a:latin typeface="微软雅黑"/>
                <a:cs typeface="微软雅黑"/>
              </a:rPr>
              <a:t>体</a:t>
            </a:r>
            <a:r>
              <a:rPr sz="1400">
                <a:latin typeface="微软雅黑"/>
                <a:cs typeface="微软雅黑"/>
              </a:rPr>
              <a:t>的需</a:t>
            </a:r>
            <a:r>
              <a:rPr sz="1400" spc="-15">
                <a:latin typeface="微软雅黑"/>
                <a:cs typeface="微软雅黑"/>
              </a:rPr>
              <a:t>求</a:t>
            </a:r>
            <a:r>
              <a:rPr sz="1400">
                <a:latin typeface="微软雅黑"/>
                <a:cs typeface="微软雅黑"/>
              </a:rPr>
              <a:t>。</a:t>
            </a:r>
            <a:endParaRPr sz="1400">
              <a:latin typeface="微软雅黑"/>
              <a:cs typeface="微软雅黑"/>
            </a:endParaRPr>
          </a:p>
        </p:txBody>
      </p:sp>
      <p:sp>
        <p:nvSpPr>
          <p:cNvPr id="33" name="object 33"/>
          <p:cNvSpPr/>
          <p:nvPr/>
        </p:nvSpPr>
        <p:spPr>
          <a:xfrm>
            <a:off x="7751064" y="2081783"/>
            <a:ext cx="509270" cy="1449705"/>
          </a:xfrm>
          <a:custGeom>
            <a:rect l="l" t="t" r="r" b="b"/>
            <a:pathLst>
              <a:path w="509270" h="1449704">
                <a:moveTo>
                  <a:pt x="509015" y="1194815"/>
                </a:moveTo>
                <a:lnTo>
                  <a:pt x="0" y="1194815"/>
                </a:lnTo>
                <a:lnTo>
                  <a:pt x="254507" y="1449324"/>
                </a:lnTo>
                <a:lnTo>
                  <a:pt x="509015" y="1194815"/>
                </a:lnTo>
                <a:close/>
              </a:path>
              <a:path w="509270" h="1449704">
                <a:moveTo>
                  <a:pt x="381761" y="254507"/>
                </a:moveTo>
                <a:lnTo>
                  <a:pt x="127253" y="254507"/>
                </a:lnTo>
                <a:lnTo>
                  <a:pt x="127253" y="1194815"/>
                </a:lnTo>
                <a:lnTo>
                  <a:pt x="381761" y="1194815"/>
                </a:lnTo>
                <a:lnTo>
                  <a:pt x="381761" y="254507"/>
                </a:lnTo>
                <a:close/>
              </a:path>
              <a:path w="509270" h="1449704">
                <a:moveTo>
                  <a:pt x="254507" y="0"/>
                </a:moveTo>
                <a:lnTo>
                  <a:pt x="0" y="254507"/>
                </a:lnTo>
                <a:lnTo>
                  <a:pt x="509015" y="254507"/>
                </a:lnTo>
                <a:lnTo>
                  <a:pt x="254507" y="0"/>
                </a:lnTo>
                <a:close/>
              </a:path>
            </a:pathLst>
          </a:custGeom>
          <a:solidFill>
            <a:srgbClr val="E2E2E2"/>
          </a:solidFill>
        </p:spPr>
        <p:txBody>
          <a:bodyPr wrap="square" lIns="0" tIns="0" rIns="0" bIns="0" rtlCol="0"/>
          <a:lstStyle/>
          <a:p/>
        </p:txBody>
      </p:sp>
      <p:sp>
        <p:nvSpPr>
          <p:cNvPr id="34" name="object 34"/>
          <p:cNvSpPr/>
          <p:nvPr/>
        </p:nvSpPr>
        <p:spPr>
          <a:xfrm>
            <a:off x="7751064" y="3531108"/>
            <a:ext cx="509270" cy="1056640"/>
          </a:xfrm>
          <a:custGeom>
            <a:rect l="l" t="t" r="r" b="b"/>
            <a:pathLst>
              <a:path w="509270" h="1056639">
                <a:moveTo>
                  <a:pt x="509015" y="801623"/>
                </a:moveTo>
                <a:lnTo>
                  <a:pt x="0" y="801623"/>
                </a:lnTo>
                <a:lnTo>
                  <a:pt x="254507" y="1056131"/>
                </a:lnTo>
                <a:lnTo>
                  <a:pt x="509015" y="801623"/>
                </a:lnTo>
                <a:close/>
              </a:path>
              <a:path w="509270" h="1056639">
                <a:moveTo>
                  <a:pt x="381761" y="254507"/>
                </a:moveTo>
                <a:lnTo>
                  <a:pt x="127253" y="254507"/>
                </a:lnTo>
                <a:lnTo>
                  <a:pt x="127253" y="801623"/>
                </a:lnTo>
                <a:lnTo>
                  <a:pt x="381761" y="801623"/>
                </a:lnTo>
                <a:lnTo>
                  <a:pt x="381761" y="254507"/>
                </a:lnTo>
                <a:close/>
              </a:path>
              <a:path w="509270" h="1056639">
                <a:moveTo>
                  <a:pt x="254507" y="0"/>
                </a:moveTo>
                <a:lnTo>
                  <a:pt x="0" y="254507"/>
                </a:lnTo>
                <a:lnTo>
                  <a:pt x="509015" y="254507"/>
                </a:lnTo>
                <a:lnTo>
                  <a:pt x="254507" y="0"/>
                </a:lnTo>
                <a:close/>
              </a:path>
            </a:pathLst>
          </a:custGeom>
          <a:solidFill>
            <a:srgbClr val="E2E2E2"/>
          </a:solidFill>
        </p:spPr>
        <p:txBody>
          <a:bodyPr wrap="square" lIns="0" tIns="0" rIns="0" bIns="0" rtlCol="0"/>
          <a:lstStyle/>
          <a:p/>
        </p:txBody>
      </p:sp>
      <p:sp>
        <p:nvSpPr>
          <p:cNvPr id="35" name="object 35"/>
          <p:cNvSpPr/>
          <p:nvPr/>
        </p:nvSpPr>
        <p:spPr>
          <a:xfrm>
            <a:off x="7751064" y="4570476"/>
            <a:ext cx="509270" cy="1054735"/>
          </a:xfrm>
          <a:custGeom>
            <a:rect l="l" t="t" r="r" b="b"/>
            <a:pathLst>
              <a:path w="509270" h="1054735">
                <a:moveTo>
                  <a:pt x="509015" y="800100"/>
                </a:moveTo>
                <a:lnTo>
                  <a:pt x="0" y="800100"/>
                </a:lnTo>
                <a:lnTo>
                  <a:pt x="254507" y="1054608"/>
                </a:lnTo>
                <a:lnTo>
                  <a:pt x="509015" y="800100"/>
                </a:lnTo>
                <a:close/>
              </a:path>
              <a:path w="509270" h="1054735">
                <a:moveTo>
                  <a:pt x="381761" y="254507"/>
                </a:moveTo>
                <a:lnTo>
                  <a:pt x="127253" y="254507"/>
                </a:lnTo>
                <a:lnTo>
                  <a:pt x="127253" y="800100"/>
                </a:lnTo>
                <a:lnTo>
                  <a:pt x="381761" y="800100"/>
                </a:lnTo>
                <a:lnTo>
                  <a:pt x="381761" y="254507"/>
                </a:lnTo>
                <a:close/>
              </a:path>
              <a:path w="509270" h="1054735">
                <a:moveTo>
                  <a:pt x="254507" y="0"/>
                </a:moveTo>
                <a:lnTo>
                  <a:pt x="0" y="254507"/>
                </a:lnTo>
                <a:lnTo>
                  <a:pt x="509015" y="254507"/>
                </a:lnTo>
                <a:lnTo>
                  <a:pt x="254507" y="0"/>
                </a:lnTo>
                <a:close/>
              </a:path>
            </a:pathLst>
          </a:custGeom>
          <a:solidFill>
            <a:srgbClr val="E2E2E2"/>
          </a:solidFill>
        </p:spPr>
        <p:txBody>
          <a:bodyPr wrap="square" lIns="0" tIns="0" rIns="0" bIns="0" rtlCol="0"/>
          <a:lstStyle/>
          <a:p/>
        </p:txBody>
      </p:sp>
      <p:sp>
        <p:nvSpPr>
          <p:cNvPr id="36" name="object 36"/>
          <p:cNvSpPr txBox="1"/>
          <p:nvPr/>
        </p:nvSpPr>
        <p:spPr>
          <a:xfrm>
            <a:off x="6784340" y="4839485"/>
            <a:ext cx="4387215" cy="734695"/>
          </a:xfrm>
          <a:prstGeom prst="rect">
            <a:avLst/>
          </a:prstGeom>
        </p:spPr>
        <p:txBody>
          <a:bodyPr vert="horz" wrap="square" lIns="0" tIns="146050" rIns="0" bIns="0" rtlCol="0">
            <a:spAutoFit/>
          </a:bodyPr>
          <a:lstStyle/>
          <a:p>
            <a:pPr marL="1567180">
              <a:lnSpc>
                <a:spcPct val="100000"/>
              </a:lnSpc>
              <a:spcBef>
                <a:spcPts val="1150"/>
              </a:spcBef>
            </a:pPr>
            <a:r>
              <a:rPr sz="1600" b="1" spc="-5">
                <a:solidFill>
                  <a:srgbClr val="FF0000"/>
                </a:solidFill>
                <a:latin typeface="微软雅黑"/>
                <a:cs typeface="微软雅黑"/>
              </a:rPr>
              <a:t>不需要分人群</a:t>
            </a:r>
            <a:r>
              <a:rPr sz="1400" b="1">
                <a:solidFill>
                  <a:srgbClr val="707070"/>
                </a:solidFill>
                <a:latin typeface="微软雅黑"/>
                <a:cs typeface="微软雅黑"/>
              </a:rPr>
              <a:t>即可满足的需求</a:t>
            </a:r>
            <a:endParaRPr sz="1400">
              <a:latin typeface="微软雅黑"/>
              <a:cs typeface="微软雅黑"/>
            </a:endParaRPr>
          </a:p>
          <a:p>
            <a:pPr marL="12700">
              <a:lnSpc>
                <a:spcPct val="100000"/>
              </a:lnSpc>
              <a:spcBef>
                <a:spcPts val="930"/>
              </a:spcBef>
              <a:tabLst>
                <a:tab pos="4373880"/>
              </a:tabLst>
            </a:pPr>
            <a:r>
              <a:rPr sz="1400" u="dash">
                <a:solidFill>
                  <a:srgbClr val="FFFFFF"/>
                </a:solidFill>
                <a:uFill>
                  <a:solidFill>
                    <a:srgbClr val="A6A6A6"/>
                  </a:solidFill>
                </a:uFill>
                <a:latin typeface="Times New Roman"/>
                <a:cs typeface="Times New Roman"/>
              </a:rPr>
              <a:t> 	</a:t>
            </a:r>
            <a:endParaRPr sz="1400">
              <a:latin typeface="Times New Roman"/>
              <a:cs typeface="Times New Roman"/>
            </a:endParaRPr>
          </a:p>
        </p:txBody>
      </p:sp>
      <p:sp>
        <p:nvSpPr>
          <p:cNvPr id="40" name="object 40"/>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13</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37" name="object 37"/>
          <p:cNvSpPr txBox="1"/>
          <p:nvPr/>
        </p:nvSpPr>
        <p:spPr>
          <a:xfrm>
            <a:off x="8343645" y="3625446"/>
            <a:ext cx="2717165" cy="758190"/>
          </a:xfrm>
          <a:prstGeom prst="rect">
            <a:avLst/>
          </a:prstGeom>
        </p:spPr>
        <p:txBody>
          <a:bodyPr vert="horz" wrap="square" lIns="0" tIns="135255" rIns="0" bIns="0" rtlCol="0">
            <a:spAutoFit/>
          </a:bodyPr>
          <a:lstStyle/>
          <a:p>
            <a:pPr marL="12700">
              <a:lnSpc>
                <a:spcPct val="100000"/>
              </a:lnSpc>
              <a:spcBef>
                <a:spcPts val="1065"/>
              </a:spcBef>
            </a:pPr>
            <a:r>
              <a:rPr sz="1400" b="1" spc="5">
                <a:solidFill>
                  <a:srgbClr val="707070"/>
                </a:solidFill>
                <a:latin typeface="微软雅黑"/>
                <a:cs typeface="微软雅黑"/>
              </a:rPr>
              <a:t>按不同人群</a:t>
            </a:r>
            <a:r>
              <a:rPr sz="1400" b="1" spc="-10">
                <a:solidFill>
                  <a:srgbClr val="707070"/>
                </a:solidFill>
                <a:latin typeface="微软雅黑"/>
                <a:cs typeface="微软雅黑"/>
              </a:rPr>
              <a:t>的</a:t>
            </a:r>
            <a:r>
              <a:rPr sz="1600" b="1" spc="-10">
                <a:solidFill>
                  <a:srgbClr val="FF0000"/>
                </a:solidFill>
                <a:latin typeface="微软雅黑"/>
                <a:cs typeface="微软雅黑"/>
              </a:rPr>
              <a:t>自然属性、社会阶</a:t>
            </a:r>
            <a:endParaRPr sz="1600">
              <a:latin typeface="微软雅黑"/>
              <a:cs typeface="微软雅黑"/>
            </a:endParaRPr>
          </a:p>
          <a:p>
            <a:pPr marL="12700">
              <a:lnSpc>
                <a:spcPct val="100000"/>
              </a:lnSpc>
              <a:spcBef>
                <a:spcPts val="965"/>
              </a:spcBef>
            </a:pPr>
            <a:r>
              <a:rPr sz="1600" b="1" spc="-5">
                <a:solidFill>
                  <a:srgbClr val="FF0000"/>
                </a:solidFill>
                <a:latin typeface="微软雅黑"/>
                <a:cs typeface="微软雅黑"/>
              </a:rPr>
              <a:t>层、圈</a:t>
            </a:r>
            <a:r>
              <a:rPr sz="1600" b="1" spc="-10">
                <a:solidFill>
                  <a:srgbClr val="FF0000"/>
                </a:solidFill>
                <a:latin typeface="微软雅黑"/>
                <a:cs typeface="微软雅黑"/>
              </a:rPr>
              <a:t>层</a:t>
            </a:r>
            <a:r>
              <a:rPr sz="1400" b="1">
                <a:solidFill>
                  <a:srgbClr val="707070"/>
                </a:solidFill>
                <a:latin typeface="微软雅黑"/>
                <a:cs typeface="微软雅黑"/>
              </a:rPr>
              <a:t>分别满足其需求</a:t>
            </a:r>
            <a:endParaRPr sz="1400">
              <a:latin typeface="微软雅黑"/>
              <a:cs typeface="微软雅黑"/>
            </a:endParaRPr>
          </a:p>
        </p:txBody>
      </p:sp>
      <p:sp>
        <p:nvSpPr>
          <p:cNvPr id="38" name="object 38"/>
          <p:cNvSpPr txBox="1"/>
          <p:nvPr/>
        </p:nvSpPr>
        <p:spPr>
          <a:xfrm>
            <a:off x="8343645" y="2373528"/>
            <a:ext cx="2717165" cy="756920"/>
          </a:xfrm>
          <a:prstGeom prst="rect">
            <a:avLst/>
          </a:prstGeom>
        </p:spPr>
        <p:txBody>
          <a:bodyPr vert="horz" wrap="square" lIns="0" tIns="12700" rIns="0" bIns="0" rtlCol="0">
            <a:spAutoFit/>
          </a:bodyPr>
          <a:lstStyle/>
          <a:p>
            <a:pPr marL="12700" marR="5080">
              <a:lnSpc>
                <a:spcPct val="150000"/>
              </a:lnSpc>
              <a:spcBef>
                <a:spcPts val="100"/>
              </a:spcBef>
            </a:pPr>
            <a:r>
              <a:rPr sz="1400" b="1">
                <a:solidFill>
                  <a:srgbClr val="707070"/>
                </a:solidFill>
                <a:latin typeface="微软雅黑"/>
                <a:cs typeface="微软雅黑"/>
              </a:rPr>
              <a:t>按不同人群</a:t>
            </a:r>
            <a:r>
              <a:rPr sz="1400" b="1" spc="-10">
                <a:solidFill>
                  <a:srgbClr val="707070"/>
                </a:solidFill>
                <a:latin typeface="微软雅黑"/>
                <a:cs typeface="微软雅黑"/>
              </a:rPr>
              <a:t>的</a:t>
            </a:r>
            <a:r>
              <a:rPr sz="1600" b="1" spc="-5">
                <a:solidFill>
                  <a:srgbClr val="FF0000"/>
                </a:solidFill>
                <a:latin typeface="微软雅黑"/>
                <a:cs typeface="微软雅黑"/>
              </a:rPr>
              <a:t>情感诉求、兴趣偏 好、生活态</a:t>
            </a:r>
            <a:r>
              <a:rPr sz="1600" b="1" spc="-15">
                <a:solidFill>
                  <a:srgbClr val="FF0000"/>
                </a:solidFill>
                <a:latin typeface="微软雅黑"/>
                <a:cs typeface="微软雅黑"/>
              </a:rPr>
              <a:t>度</a:t>
            </a:r>
            <a:r>
              <a:rPr sz="1400" b="1">
                <a:solidFill>
                  <a:srgbClr val="707070"/>
                </a:solidFill>
                <a:latin typeface="微软雅黑"/>
                <a:cs typeface="微软雅黑"/>
              </a:rPr>
              <a:t>分别满足其需求</a:t>
            </a:r>
            <a:endParaRPr sz="1400">
              <a:latin typeface="微软雅黑"/>
              <a:cs typeface="微软雅黑"/>
            </a:endParaRPr>
          </a:p>
        </p:txBody>
      </p:sp>
      <p:sp>
        <p:nvSpPr>
          <p:cNvPr id="39" name="object 39"/>
          <p:cNvSpPr txBox="1"/>
          <p:nvPr/>
        </p:nvSpPr>
        <p:spPr>
          <a:xfrm>
            <a:off x="5550153" y="2049272"/>
            <a:ext cx="382270" cy="941705"/>
          </a:xfrm>
          <a:prstGeom prst="rect">
            <a:avLst/>
          </a:prstGeom>
        </p:spPr>
        <p:txBody>
          <a:bodyPr vert="horz" wrap="square" lIns="0" tIns="13335" rIns="0" bIns="0" rtlCol="0">
            <a:spAutoFit/>
          </a:bodyPr>
          <a:lstStyle/>
          <a:p>
            <a:pPr marL="12700" marR="5080">
              <a:lnSpc>
                <a:spcPct val="100000"/>
              </a:lnSpc>
              <a:spcBef>
                <a:spcPts val="105"/>
              </a:spcBef>
            </a:pPr>
            <a:r>
              <a:rPr sz="1400" b="1">
                <a:solidFill>
                  <a:srgbClr val="FF6300"/>
                </a:solidFill>
                <a:latin typeface="微软雅黑"/>
                <a:cs typeface="微软雅黑"/>
              </a:rPr>
              <a:t>自我 实现</a:t>
            </a:r>
            <a:endParaRPr sz="1400">
              <a:latin typeface="微软雅黑"/>
              <a:cs typeface="微软雅黑"/>
            </a:endParaRPr>
          </a:p>
          <a:p>
            <a:pPr marL="12700" marR="5080">
              <a:lnSpc>
                <a:spcPct val="100000"/>
              </a:lnSpc>
              <a:spcBef>
                <a:spcPts val="484"/>
              </a:spcBef>
            </a:pPr>
            <a:r>
              <a:rPr sz="1400" b="1">
                <a:solidFill>
                  <a:srgbClr val="FF6300"/>
                </a:solidFill>
                <a:latin typeface="微软雅黑"/>
                <a:cs typeface="微软雅黑"/>
              </a:rPr>
              <a:t>审美 需要</a:t>
            </a:r>
            <a:endParaRPr sz="140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8912225" cy="452120"/>
          </a:xfrm>
          <a:prstGeom prst="rect">
            <a:avLst/>
          </a:prstGeom>
        </p:spPr>
        <p:txBody>
          <a:bodyPr vert="horz" wrap="square" lIns="0" tIns="12065" rIns="0" bIns="0" rtlCol="0">
            <a:spAutoFit/>
          </a:bodyPr>
          <a:lstStyle/>
          <a:p>
            <a:pPr marL="12700">
              <a:lnSpc>
                <a:spcPct val="100000"/>
              </a:lnSpc>
              <a:spcBef>
                <a:spcPts val="95"/>
              </a:spcBef>
            </a:pPr>
            <a:r>
              <a:rPr spc="-5"/>
              <a:t>粗犷的经营方式，难以精确匹配更</a:t>
            </a:r>
            <a:r>
              <a:rPr spc="5"/>
              <a:t>高</a:t>
            </a:r>
            <a:r>
              <a:rPr spc="-5"/>
              <a:t>层级</a:t>
            </a:r>
            <a:r>
              <a:rPr spc="5"/>
              <a:t>需</a:t>
            </a:r>
            <a:r>
              <a:rPr spc="-5"/>
              <a:t>求的</a:t>
            </a:r>
            <a:r>
              <a:rPr spc="5"/>
              <a:t>目</a:t>
            </a:r>
            <a:r>
              <a:rPr spc="-5"/>
              <a:t>标人群</a:t>
            </a:r>
          </a:p>
        </p:txBody>
      </p:sp>
      <p:sp>
        <p:nvSpPr>
          <p:cNvPr id="3" name="object 3"/>
          <p:cNvSpPr/>
          <p:nvPr/>
        </p:nvSpPr>
        <p:spPr>
          <a:xfrm>
            <a:off x="674369" y="2337054"/>
            <a:ext cx="2083435" cy="2664460"/>
          </a:xfrm>
          <a:custGeom>
            <a:rect l="l" t="t" r="r" b="b"/>
            <a:pathLst>
              <a:path w="2083435" h="2664460">
                <a:moveTo>
                  <a:pt x="0" y="2663952"/>
                </a:moveTo>
                <a:lnTo>
                  <a:pt x="2083308" y="2663952"/>
                </a:lnTo>
                <a:lnTo>
                  <a:pt x="2083308" y="0"/>
                </a:lnTo>
                <a:lnTo>
                  <a:pt x="0" y="0"/>
                </a:lnTo>
                <a:lnTo>
                  <a:pt x="0" y="2663952"/>
                </a:lnTo>
                <a:close/>
              </a:path>
            </a:pathLst>
          </a:custGeom>
          <a:ln w="22860">
            <a:solidFill>
              <a:srgbClr val="FF6300"/>
            </a:solidFill>
          </a:ln>
        </p:spPr>
        <p:txBody>
          <a:bodyPr wrap="square" lIns="0" tIns="0" rIns="0" bIns="0" rtlCol="0"/>
          <a:lstStyle/>
          <a:p/>
        </p:txBody>
      </p:sp>
      <p:sp>
        <p:nvSpPr>
          <p:cNvPr id="4" name="object 4"/>
          <p:cNvSpPr txBox="1"/>
          <p:nvPr/>
        </p:nvSpPr>
        <p:spPr>
          <a:xfrm>
            <a:off x="816051" y="3253485"/>
            <a:ext cx="1797050" cy="1282700"/>
          </a:xfrm>
          <a:prstGeom prst="rect">
            <a:avLst/>
          </a:prstGeom>
        </p:spPr>
        <p:txBody>
          <a:bodyPr vert="horz" wrap="square" lIns="0" tIns="12700" rIns="0" bIns="0" rtlCol="0">
            <a:spAutoFit/>
          </a:bodyPr>
          <a:lstStyle/>
          <a:p>
            <a:pPr algn="ctr">
              <a:lnSpc>
                <a:spcPct val="100000"/>
              </a:lnSpc>
              <a:spcBef>
                <a:spcPts val="100"/>
              </a:spcBef>
            </a:pPr>
            <a:r>
              <a:rPr sz="1800" b="1">
                <a:latin typeface="微软雅黑"/>
                <a:cs typeface="微软雅黑"/>
              </a:rPr>
              <a:t>广告浪费</a:t>
            </a:r>
            <a:endParaRPr sz="1800">
              <a:latin typeface="微软雅黑"/>
              <a:cs typeface="微软雅黑"/>
            </a:endParaRPr>
          </a:p>
          <a:p>
            <a:pPr marL="12700" marR="5080" indent="-635" algn="ctr">
              <a:lnSpc>
                <a:spcPct val="150000"/>
              </a:lnSpc>
              <a:spcBef>
                <a:spcPts val="535"/>
              </a:spcBef>
            </a:pPr>
            <a:r>
              <a:rPr sz="1000" spc="-5">
                <a:latin typeface="微软雅黑"/>
                <a:cs typeface="微软雅黑"/>
              </a:rPr>
              <a:t>广告投放到大范围、不明确的受 众群体中，会包含许多对产品或 服务不感兴趣的人，导致广告费 用的浪费</a:t>
            </a:r>
            <a:endParaRPr sz="1000">
              <a:latin typeface="微软雅黑"/>
              <a:cs typeface="微软雅黑"/>
            </a:endParaRPr>
          </a:p>
        </p:txBody>
      </p:sp>
      <p:sp>
        <p:nvSpPr>
          <p:cNvPr id="5" name="object 5"/>
          <p:cNvSpPr/>
          <p:nvPr/>
        </p:nvSpPr>
        <p:spPr>
          <a:xfrm>
            <a:off x="1322832" y="1962911"/>
            <a:ext cx="784860" cy="784860"/>
          </a:xfrm>
          <a:custGeom>
            <a:rect l="l" t="t" r="r" b="b"/>
            <a:pathLst>
              <a:path w="784860" h="784860">
                <a:moveTo>
                  <a:pt x="392430" y="0"/>
                </a:moveTo>
                <a:lnTo>
                  <a:pt x="343193" y="3056"/>
                </a:lnTo>
                <a:lnTo>
                  <a:pt x="295785" y="11981"/>
                </a:lnTo>
                <a:lnTo>
                  <a:pt x="250572" y="26408"/>
                </a:lnTo>
                <a:lnTo>
                  <a:pt x="207921" y="45968"/>
                </a:lnTo>
                <a:lnTo>
                  <a:pt x="168201" y="70295"/>
                </a:lnTo>
                <a:lnTo>
                  <a:pt x="131779" y="99021"/>
                </a:lnTo>
                <a:lnTo>
                  <a:pt x="99021" y="131779"/>
                </a:lnTo>
                <a:lnTo>
                  <a:pt x="70295" y="168201"/>
                </a:lnTo>
                <a:lnTo>
                  <a:pt x="45968" y="207921"/>
                </a:lnTo>
                <a:lnTo>
                  <a:pt x="26408" y="250572"/>
                </a:lnTo>
                <a:lnTo>
                  <a:pt x="11981" y="295785"/>
                </a:lnTo>
                <a:lnTo>
                  <a:pt x="3056" y="343193"/>
                </a:lnTo>
                <a:lnTo>
                  <a:pt x="0" y="392429"/>
                </a:lnTo>
                <a:lnTo>
                  <a:pt x="3056" y="441666"/>
                </a:lnTo>
                <a:lnTo>
                  <a:pt x="11981" y="489074"/>
                </a:lnTo>
                <a:lnTo>
                  <a:pt x="26408" y="534287"/>
                </a:lnTo>
                <a:lnTo>
                  <a:pt x="45968" y="576938"/>
                </a:lnTo>
                <a:lnTo>
                  <a:pt x="70295" y="616658"/>
                </a:lnTo>
                <a:lnTo>
                  <a:pt x="99021" y="653080"/>
                </a:lnTo>
                <a:lnTo>
                  <a:pt x="131779" y="685838"/>
                </a:lnTo>
                <a:lnTo>
                  <a:pt x="168201" y="714564"/>
                </a:lnTo>
                <a:lnTo>
                  <a:pt x="207921" y="738891"/>
                </a:lnTo>
                <a:lnTo>
                  <a:pt x="250572" y="758451"/>
                </a:lnTo>
                <a:lnTo>
                  <a:pt x="295785" y="772878"/>
                </a:lnTo>
                <a:lnTo>
                  <a:pt x="343193" y="781803"/>
                </a:lnTo>
                <a:lnTo>
                  <a:pt x="392430" y="784860"/>
                </a:lnTo>
                <a:lnTo>
                  <a:pt x="441666" y="781803"/>
                </a:lnTo>
                <a:lnTo>
                  <a:pt x="489074" y="772878"/>
                </a:lnTo>
                <a:lnTo>
                  <a:pt x="534287" y="758451"/>
                </a:lnTo>
                <a:lnTo>
                  <a:pt x="576938" y="738891"/>
                </a:lnTo>
                <a:lnTo>
                  <a:pt x="616658" y="714564"/>
                </a:lnTo>
                <a:lnTo>
                  <a:pt x="653080" y="685838"/>
                </a:lnTo>
                <a:lnTo>
                  <a:pt x="685838" y="653080"/>
                </a:lnTo>
                <a:lnTo>
                  <a:pt x="714564" y="616658"/>
                </a:lnTo>
                <a:lnTo>
                  <a:pt x="738891" y="576938"/>
                </a:lnTo>
                <a:lnTo>
                  <a:pt x="758451" y="534287"/>
                </a:lnTo>
                <a:lnTo>
                  <a:pt x="772878" y="489074"/>
                </a:lnTo>
                <a:lnTo>
                  <a:pt x="781803" y="441666"/>
                </a:lnTo>
                <a:lnTo>
                  <a:pt x="784860" y="392429"/>
                </a:lnTo>
                <a:lnTo>
                  <a:pt x="781803" y="343193"/>
                </a:lnTo>
                <a:lnTo>
                  <a:pt x="772878" y="295785"/>
                </a:lnTo>
                <a:lnTo>
                  <a:pt x="758451" y="250572"/>
                </a:lnTo>
                <a:lnTo>
                  <a:pt x="738891" y="207921"/>
                </a:lnTo>
                <a:lnTo>
                  <a:pt x="714564" y="168201"/>
                </a:lnTo>
                <a:lnTo>
                  <a:pt x="685838" y="131779"/>
                </a:lnTo>
                <a:lnTo>
                  <a:pt x="653080" y="99021"/>
                </a:lnTo>
                <a:lnTo>
                  <a:pt x="616658" y="70295"/>
                </a:lnTo>
                <a:lnTo>
                  <a:pt x="576938" y="45968"/>
                </a:lnTo>
                <a:lnTo>
                  <a:pt x="534287" y="26408"/>
                </a:lnTo>
                <a:lnTo>
                  <a:pt x="489074" y="11981"/>
                </a:lnTo>
                <a:lnTo>
                  <a:pt x="441666" y="3056"/>
                </a:lnTo>
                <a:lnTo>
                  <a:pt x="392430" y="0"/>
                </a:lnTo>
                <a:close/>
              </a:path>
            </a:pathLst>
          </a:custGeom>
          <a:solidFill>
            <a:srgbClr val="FF6300"/>
          </a:solidFill>
        </p:spPr>
        <p:txBody>
          <a:bodyPr wrap="square" lIns="0" tIns="0" rIns="0" bIns="0" rtlCol="0"/>
          <a:lstStyle/>
          <a:p/>
        </p:txBody>
      </p:sp>
      <p:sp>
        <p:nvSpPr>
          <p:cNvPr id="6" name="object 6"/>
          <p:cNvSpPr/>
          <p:nvPr/>
        </p:nvSpPr>
        <p:spPr>
          <a:xfrm>
            <a:off x="1322832" y="1962911"/>
            <a:ext cx="784860" cy="784860"/>
          </a:xfrm>
          <a:custGeom>
            <a:rect l="l" t="t" r="r" b="b"/>
            <a:pathLst>
              <a:path w="784860" h="784860">
                <a:moveTo>
                  <a:pt x="0" y="392429"/>
                </a:moveTo>
                <a:lnTo>
                  <a:pt x="3056" y="343193"/>
                </a:lnTo>
                <a:lnTo>
                  <a:pt x="11981" y="295785"/>
                </a:lnTo>
                <a:lnTo>
                  <a:pt x="26408" y="250572"/>
                </a:lnTo>
                <a:lnTo>
                  <a:pt x="45968" y="207921"/>
                </a:lnTo>
                <a:lnTo>
                  <a:pt x="70295" y="168201"/>
                </a:lnTo>
                <a:lnTo>
                  <a:pt x="99021" y="131779"/>
                </a:lnTo>
                <a:lnTo>
                  <a:pt x="131779" y="99021"/>
                </a:lnTo>
                <a:lnTo>
                  <a:pt x="168201" y="70295"/>
                </a:lnTo>
                <a:lnTo>
                  <a:pt x="207921" y="45968"/>
                </a:lnTo>
                <a:lnTo>
                  <a:pt x="250572" y="26408"/>
                </a:lnTo>
                <a:lnTo>
                  <a:pt x="295785" y="11981"/>
                </a:lnTo>
                <a:lnTo>
                  <a:pt x="343193" y="3056"/>
                </a:lnTo>
                <a:lnTo>
                  <a:pt x="392430" y="0"/>
                </a:lnTo>
                <a:lnTo>
                  <a:pt x="441666" y="3056"/>
                </a:lnTo>
                <a:lnTo>
                  <a:pt x="489074" y="11981"/>
                </a:lnTo>
                <a:lnTo>
                  <a:pt x="534287" y="26408"/>
                </a:lnTo>
                <a:lnTo>
                  <a:pt x="576938" y="45968"/>
                </a:lnTo>
                <a:lnTo>
                  <a:pt x="616658" y="70295"/>
                </a:lnTo>
                <a:lnTo>
                  <a:pt x="653080" y="99021"/>
                </a:lnTo>
                <a:lnTo>
                  <a:pt x="685838" y="131779"/>
                </a:lnTo>
                <a:lnTo>
                  <a:pt x="714564" y="168201"/>
                </a:lnTo>
                <a:lnTo>
                  <a:pt x="738891" y="207921"/>
                </a:lnTo>
                <a:lnTo>
                  <a:pt x="758451" y="250572"/>
                </a:lnTo>
                <a:lnTo>
                  <a:pt x="772878" y="295785"/>
                </a:lnTo>
                <a:lnTo>
                  <a:pt x="781803" y="343193"/>
                </a:lnTo>
                <a:lnTo>
                  <a:pt x="784860" y="392429"/>
                </a:lnTo>
                <a:lnTo>
                  <a:pt x="781803" y="441666"/>
                </a:lnTo>
                <a:lnTo>
                  <a:pt x="772878" y="489074"/>
                </a:lnTo>
                <a:lnTo>
                  <a:pt x="758451" y="534287"/>
                </a:lnTo>
                <a:lnTo>
                  <a:pt x="738891" y="576938"/>
                </a:lnTo>
                <a:lnTo>
                  <a:pt x="714564" y="616658"/>
                </a:lnTo>
                <a:lnTo>
                  <a:pt x="685838" y="653080"/>
                </a:lnTo>
                <a:lnTo>
                  <a:pt x="653080" y="685838"/>
                </a:lnTo>
                <a:lnTo>
                  <a:pt x="616658" y="714564"/>
                </a:lnTo>
                <a:lnTo>
                  <a:pt x="576938" y="738891"/>
                </a:lnTo>
                <a:lnTo>
                  <a:pt x="534287" y="758451"/>
                </a:lnTo>
                <a:lnTo>
                  <a:pt x="489074" y="772878"/>
                </a:lnTo>
                <a:lnTo>
                  <a:pt x="441666" y="781803"/>
                </a:lnTo>
                <a:lnTo>
                  <a:pt x="392430" y="784860"/>
                </a:lnTo>
                <a:lnTo>
                  <a:pt x="343193" y="781803"/>
                </a:lnTo>
                <a:lnTo>
                  <a:pt x="295785" y="772878"/>
                </a:lnTo>
                <a:lnTo>
                  <a:pt x="250572" y="758451"/>
                </a:lnTo>
                <a:lnTo>
                  <a:pt x="207921" y="738891"/>
                </a:lnTo>
                <a:lnTo>
                  <a:pt x="168201" y="714564"/>
                </a:lnTo>
                <a:lnTo>
                  <a:pt x="131779" y="685838"/>
                </a:lnTo>
                <a:lnTo>
                  <a:pt x="99021" y="653080"/>
                </a:lnTo>
                <a:lnTo>
                  <a:pt x="70295" y="616658"/>
                </a:lnTo>
                <a:lnTo>
                  <a:pt x="45968" y="576938"/>
                </a:lnTo>
                <a:lnTo>
                  <a:pt x="26408" y="534287"/>
                </a:lnTo>
                <a:lnTo>
                  <a:pt x="11981" y="489074"/>
                </a:lnTo>
                <a:lnTo>
                  <a:pt x="3056" y="441666"/>
                </a:lnTo>
                <a:lnTo>
                  <a:pt x="0" y="392429"/>
                </a:lnTo>
                <a:close/>
              </a:path>
            </a:pathLst>
          </a:custGeom>
          <a:ln w="12192">
            <a:solidFill>
              <a:srgbClr val="FFFFFF"/>
            </a:solidFill>
          </a:ln>
        </p:spPr>
        <p:txBody>
          <a:bodyPr wrap="square" lIns="0" tIns="0" rIns="0" bIns="0" rtlCol="0"/>
          <a:lstStyle/>
          <a:p/>
        </p:txBody>
      </p:sp>
      <p:sp>
        <p:nvSpPr>
          <p:cNvPr id="7" name="object 7"/>
          <p:cNvSpPr/>
          <p:nvPr/>
        </p:nvSpPr>
        <p:spPr>
          <a:xfrm>
            <a:off x="1502663" y="2132838"/>
            <a:ext cx="425450" cy="445770"/>
          </a:xfrm>
          <a:custGeom>
            <a:rect l="l" t="t" r="r" b="b"/>
            <a:pathLst>
              <a:path w="425450" h="445769">
                <a:moveTo>
                  <a:pt x="181991" y="34290"/>
                </a:moveTo>
                <a:lnTo>
                  <a:pt x="158115" y="34290"/>
                </a:lnTo>
                <a:lnTo>
                  <a:pt x="129460" y="40640"/>
                </a:lnTo>
                <a:lnTo>
                  <a:pt x="106045" y="55880"/>
                </a:lnTo>
                <a:lnTo>
                  <a:pt x="90249" y="78740"/>
                </a:lnTo>
                <a:lnTo>
                  <a:pt x="84455" y="107950"/>
                </a:lnTo>
                <a:lnTo>
                  <a:pt x="84455" y="130810"/>
                </a:lnTo>
                <a:lnTo>
                  <a:pt x="81788" y="134620"/>
                </a:lnTo>
                <a:lnTo>
                  <a:pt x="80264" y="139700"/>
                </a:lnTo>
                <a:lnTo>
                  <a:pt x="80264" y="167640"/>
                </a:lnTo>
                <a:lnTo>
                  <a:pt x="83312" y="173990"/>
                </a:lnTo>
                <a:lnTo>
                  <a:pt x="88392" y="177800"/>
                </a:lnTo>
                <a:lnTo>
                  <a:pt x="89662" y="181610"/>
                </a:lnTo>
                <a:lnTo>
                  <a:pt x="111760" y="224790"/>
                </a:lnTo>
                <a:lnTo>
                  <a:pt x="119761" y="233680"/>
                </a:lnTo>
                <a:lnTo>
                  <a:pt x="115824" y="236220"/>
                </a:lnTo>
                <a:lnTo>
                  <a:pt x="113030" y="240030"/>
                </a:lnTo>
                <a:lnTo>
                  <a:pt x="111760" y="243840"/>
                </a:lnTo>
                <a:lnTo>
                  <a:pt x="59182" y="260350"/>
                </a:lnTo>
                <a:lnTo>
                  <a:pt x="34417" y="290830"/>
                </a:lnTo>
                <a:lnTo>
                  <a:pt x="15843" y="349250"/>
                </a:lnTo>
                <a:lnTo>
                  <a:pt x="4175" y="405130"/>
                </a:lnTo>
                <a:lnTo>
                  <a:pt x="0" y="431800"/>
                </a:lnTo>
                <a:lnTo>
                  <a:pt x="0" y="440690"/>
                </a:lnTo>
                <a:lnTo>
                  <a:pt x="6223" y="445770"/>
                </a:lnTo>
                <a:lnTo>
                  <a:pt x="333883" y="445770"/>
                </a:lnTo>
                <a:lnTo>
                  <a:pt x="340106" y="440690"/>
                </a:lnTo>
                <a:lnTo>
                  <a:pt x="340106" y="431800"/>
                </a:lnTo>
                <a:lnTo>
                  <a:pt x="336038" y="403860"/>
                </a:lnTo>
                <a:lnTo>
                  <a:pt x="324326" y="347980"/>
                </a:lnTo>
                <a:lnTo>
                  <a:pt x="310673" y="306070"/>
                </a:lnTo>
                <a:lnTo>
                  <a:pt x="149860" y="306070"/>
                </a:lnTo>
                <a:lnTo>
                  <a:pt x="148336" y="304800"/>
                </a:lnTo>
                <a:lnTo>
                  <a:pt x="147447" y="303530"/>
                </a:lnTo>
                <a:lnTo>
                  <a:pt x="134238" y="285750"/>
                </a:lnTo>
                <a:lnTo>
                  <a:pt x="133604" y="285750"/>
                </a:lnTo>
                <a:lnTo>
                  <a:pt x="133223" y="284480"/>
                </a:lnTo>
                <a:lnTo>
                  <a:pt x="133350" y="252730"/>
                </a:lnTo>
                <a:lnTo>
                  <a:pt x="134238" y="251460"/>
                </a:lnTo>
                <a:lnTo>
                  <a:pt x="135509" y="251460"/>
                </a:lnTo>
                <a:lnTo>
                  <a:pt x="137033" y="250190"/>
                </a:lnTo>
                <a:lnTo>
                  <a:pt x="248568" y="250190"/>
                </a:lnTo>
                <a:lnTo>
                  <a:pt x="228346" y="243840"/>
                </a:lnTo>
                <a:lnTo>
                  <a:pt x="227075" y="240030"/>
                </a:lnTo>
                <a:lnTo>
                  <a:pt x="224281" y="236220"/>
                </a:lnTo>
                <a:lnTo>
                  <a:pt x="220344" y="233680"/>
                </a:lnTo>
                <a:lnTo>
                  <a:pt x="224662" y="229870"/>
                </a:lnTo>
                <a:lnTo>
                  <a:pt x="157353" y="229870"/>
                </a:lnTo>
                <a:lnTo>
                  <a:pt x="152255" y="228600"/>
                </a:lnTo>
                <a:lnTo>
                  <a:pt x="123130" y="195580"/>
                </a:lnTo>
                <a:lnTo>
                  <a:pt x="112268" y="165100"/>
                </a:lnTo>
                <a:lnTo>
                  <a:pt x="107569" y="161290"/>
                </a:lnTo>
                <a:lnTo>
                  <a:pt x="106299" y="161290"/>
                </a:lnTo>
                <a:lnTo>
                  <a:pt x="105537" y="158750"/>
                </a:lnTo>
                <a:lnTo>
                  <a:pt x="105537" y="147320"/>
                </a:lnTo>
                <a:lnTo>
                  <a:pt x="107569" y="144780"/>
                </a:lnTo>
                <a:lnTo>
                  <a:pt x="112141" y="144780"/>
                </a:lnTo>
                <a:lnTo>
                  <a:pt x="112141" y="134620"/>
                </a:lnTo>
                <a:lnTo>
                  <a:pt x="113157" y="133350"/>
                </a:lnTo>
                <a:lnTo>
                  <a:pt x="120782" y="129540"/>
                </a:lnTo>
                <a:lnTo>
                  <a:pt x="128603" y="127000"/>
                </a:lnTo>
                <a:lnTo>
                  <a:pt x="137685" y="124460"/>
                </a:lnTo>
                <a:lnTo>
                  <a:pt x="255650" y="124460"/>
                </a:lnTo>
                <a:lnTo>
                  <a:pt x="255650" y="107950"/>
                </a:lnTo>
                <a:lnTo>
                  <a:pt x="249856" y="78740"/>
                </a:lnTo>
                <a:lnTo>
                  <a:pt x="234061" y="55880"/>
                </a:lnTo>
                <a:lnTo>
                  <a:pt x="210645" y="40640"/>
                </a:lnTo>
                <a:lnTo>
                  <a:pt x="181991" y="34290"/>
                </a:lnTo>
                <a:close/>
              </a:path>
              <a:path w="425450" h="445769">
                <a:moveTo>
                  <a:pt x="188087" y="304800"/>
                </a:moveTo>
                <a:lnTo>
                  <a:pt x="152146" y="304800"/>
                </a:lnTo>
                <a:lnTo>
                  <a:pt x="151637" y="306070"/>
                </a:lnTo>
                <a:lnTo>
                  <a:pt x="188468" y="306070"/>
                </a:lnTo>
                <a:lnTo>
                  <a:pt x="188087" y="304800"/>
                </a:lnTo>
                <a:close/>
              </a:path>
              <a:path w="425450" h="445769">
                <a:moveTo>
                  <a:pt x="248568" y="250190"/>
                </a:moveTo>
                <a:lnTo>
                  <a:pt x="203200" y="250190"/>
                </a:lnTo>
                <a:lnTo>
                  <a:pt x="204597" y="251460"/>
                </a:lnTo>
                <a:lnTo>
                  <a:pt x="205994" y="251460"/>
                </a:lnTo>
                <a:lnTo>
                  <a:pt x="206756" y="252730"/>
                </a:lnTo>
                <a:lnTo>
                  <a:pt x="206756" y="284480"/>
                </a:lnTo>
                <a:lnTo>
                  <a:pt x="206502" y="285750"/>
                </a:lnTo>
                <a:lnTo>
                  <a:pt x="205994" y="285750"/>
                </a:lnTo>
                <a:lnTo>
                  <a:pt x="192659" y="303530"/>
                </a:lnTo>
                <a:lnTo>
                  <a:pt x="191769" y="304800"/>
                </a:lnTo>
                <a:lnTo>
                  <a:pt x="190246" y="306070"/>
                </a:lnTo>
                <a:lnTo>
                  <a:pt x="310673" y="306070"/>
                </a:lnTo>
                <a:lnTo>
                  <a:pt x="305708" y="290830"/>
                </a:lnTo>
                <a:lnTo>
                  <a:pt x="280924" y="260350"/>
                </a:lnTo>
                <a:lnTo>
                  <a:pt x="248568" y="250190"/>
                </a:lnTo>
                <a:close/>
              </a:path>
              <a:path w="425450" h="445769">
                <a:moveTo>
                  <a:pt x="181991" y="273050"/>
                </a:moveTo>
                <a:lnTo>
                  <a:pt x="158242" y="273050"/>
                </a:lnTo>
                <a:lnTo>
                  <a:pt x="158623" y="274320"/>
                </a:lnTo>
                <a:lnTo>
                  <a:pt x="155702" y="303530"/>
                </a:lnTo>
                <a:lnTo>
                  <a:pt x="154305" y="304800"/>
                </a:lnTo>
                <a:lnTo>
                  <a:pt x="185800" y="304800"/>
                </a:lnTo>
                <a:lnTo>
                  <a:pt x="184404" y="303530"/>
                </a:lnTo>
                <a:lnTo>
                  <a:pt x="181483" y="274320"/>
                </a:lnTo>
                <a:lnTo>
                  <a:pt x="181991" y="273050"/>
                </a:lnTo>
                <a:close/>
              </a:path>
              <a:path w="425450" h="445769">
                <a:moveTo>
                  <a:pt x="183261" y="271780"/>
                </a:moveTo>
                <a:lnTo>
                  <a:pt x="156844" y="271780"/>
                </a:lnTo>
                <a:lnTo>
                  <a:pt x="157353" y="273050"/>
                </a:lnTo>
                <a:lnTo>
                  <a:pt x="182753" y="273050"/>
                </a:lnTo>
                <a:lnTo>
                  <a:pt x="183261" y="271780"/>
                </a:lnTo>
                <a:close/>
              </a:path>
              <a:path w="425450" h="445769">
                <a:moveTo>
                  <a:pt x="199898" y="250190"/>
                </a:moveTo>
                <a:lnTo>
                  <a:pt x="140208" y="250190"/>
                </a:lnTo>
                <a:lnTo>
                  <a:pt x="144018" y="252730"/>
                </a:lnTo>
                <a:lnTo>
                  <a:pt x="147955" y="254000"/>
                </a:lnTo>
                <a:lnTo>
                  <a:pt x="153924" y="255270"/>
                </a:lnTo>
                <a:lnTo>
                  <a:pt x="155575" y="257810"/>
                </a:lnTo>
                <a:lnTo>
                  <a:pt x="155575" y="271780"/>
                </a:lnTo>
                <a:lnTo>
                  <a:pt x="184531" y="271780"/>
                </a:lnTo>
                <a:lnTo>
                  <a:pt x="184531" y="257810"/>
                </a:lnTo>
                <a:lnTo>
                  <a:pt x="186181" y="255270"/>
                </a:lnTo>
                <a:lnTo>
                  <a:pt x="192278" y="254000"/>
                </a:lnTo>
                <a:lnTo>
                  <a:pt x="196087" y="252730"/>
                </a:lnTo>
                <a:lnTo>
                  <a:pt x="199898" y="250190"/>
                </a:lnTo>
                <a:close/>
              </a:path>
              <a:path w="425450" h="445769">
                <a:moveTo>
                  <a:pt x="264668" y="205740"/>
                </a:moveTo>
                <a:lnTo>
                  <a:pt x="262241" y="212090"/>
                </a:lnTo>
                <a:lnTo>
                  <a:pt x="259540" y="217170"/>
                </a:lnTo>
                <a:lnTo>
                  <a:pt x="256577" y="223520"/>
                </a:lnTo>
                <a:lnTo>
                  <a:pt x="253365" y="228600"/>
                </a:lnTo>
                <a:lnTo>
                  <a:pt x="265422" y="233680"/>
                </a:lnTo>
                <a:lnTo>
                  <a:pt x="278098" y="237490"/>
                </a:lnTo>
                <a:lnTo>
                  <a:pt x="291298" y="240030"/>
                </a:lnTo>
                <a:lnTo>
                  <a:pt x="304927" y="240030"/>
                </a:lnTo>
                <a:lnTo>
                  <a:pt x="351686" y="231140"/>
                </a:lnTo>
                <a:lnTo>
                  <a:pt x="376539" y="214630"/>
                </a:lnTo>
                <a:lnTo>
                  <a:pt x="294296" y="214630"/>
                </a:lnTo>
                <a:lnTo>
                  <a:pt x="283987" y="212090"/>
                </a:lnTo>
                <a:lnTo>
                  <a:pt x="274083" y="209550"/>
                </a:lnTo>
                <a:lnTo>
                  <a:pt x="264668" y="205740"/>
                </a:lnTo>
                <a:close/>
              </a:path>
              <a:path w="425450" h="445769">
                <a:moveTo>
                  <a:pt x="259842" y="142240"/>
                </a:moveTo>
                <a:lnTo>
                  <a:pt x="224536" y="142240"/>
                </a:lnTo>
                <a:lnTo>
                  <a:pt x="225806" y="143510"/>
                </a:lnTo>
                <a:lnTo>
                  <a:pt x="226441" y="143510"/>
                </a:lnTo>
                <a:lnTo>
                  <a:pt x="226949" y="144780"/>
                </a:lnTo>
                <a:lnTo>
                  <a:pt x="232537" y="144780"/>
                </a:lnTo>
                <a:lnTo>
                  <a:pt x="234696" y="147320"/>
                </a:lnTo>
                <a:lnTo>
                  <a:pt x="234696" y="158750"/>
                </a:lnTo>
                <a:lnTo>
                  <a:pt x="233806" y="161290"/>
                </a:lnTo>
                <a:lnTo>
                  <a:pt x="232537" y="161290"/>
                </a:lnTo>
                <a:lnTo>
                  <a:pt x="227837" y="165100"/>
                </a:lnTo>
                <a:lnTo>
                  <a:pt x="210693" y="205740"/>
                </a:lnTo>
                <a:lnTo>
                  <a:pt x="182753" y="229870"/>
                </a:lnTo>
                <a:lnTo>
                  <a:pt x="224662" y="229870"/>
                </a:lnTo>
                <a:lnTo>
                  <a:pt x="228346" y="224790"/>
                </a:lnTo>
                <a:lnTo>
                  <a:pt x="231140" y="219710"/>
                </a:lnTo>
                <a:lnTo>
                  <a:pt x="235817" y="213360"/>
                </a:lnTo>
                <a:lnTo>
                  <a:pt x="240077" y="205740"/>
                </a:lnTo>
                <a:lnTo>
                  <a:pt x="243838" y="198120"/>
                </a:lnTo>
                <a:lnTo>
                  <a:pt x="248793" y="186690"/>
                </a:lnTo>
                <a:lnTo>
                  <a:pt x="250444" y="181610"/>
                </a:lnTo>
                <a:lnTo>
                  <a:pt x="251713" y="177800"/>
                </a:lnTo>
                <a:lnTo>
                  <a:pt x="256794" y="173990"/>
                </a:lnTo>
                <a:lnTo>
                  <a:pt x="259842" y="167640"/>
                </a:lnTo>
                <a:lnTo>
                  <a:pt x="259842" y="142240"/>
                </a:lnTo>
                <a:close/>
              </a:path>
              <a:path w="425450" h="445769">
                <a:moveTo>
                  <a:pt x="375356" y="25400"/>
                </a:moveTo>
                <a:lnTo>
                  <a:pt x="304927" y="25400"/>
                </a:lnTo>
                <a:lnTo>
                  <a:pt x="341784" y="33020"/>
                </a:lnTo>
                <a:lnTo>
                  <a:pt x="371856" y="53340"/>
                </a:lnTo>
                <a:lnTo>
                  <a:pt x="392116" y="83820"/>
                </a:lnTo>
                <a:lnTo>
                  <a:pt x="399542" y="120650"/>
                </a:lnTo>
                <a:lnTo>
                  <a:pt x="392116" y="157480"/>
                </a:lnTo>
                <a:lnTo>
                  <a:pt x="371856" y="186690"/>
                </a:lnTo>
                <a:lnTo>
                  <a:pt x="341784" y="207010"/>
                </a:lnTo>
                <a:lnTo>
                  <a:pt x="304927" y="214630"/>
                </a:lnTo>
                <a:lnTo>
                  <a:pt x="376539" y="214630"/>
                </a:lnTo>
                <a:lnTo>
                  <a:pt x="389921" y="205740"/>
                </a:lnTo>
                <a:lnTo>
                  <a:pt x="415726" y="166370"/>
                </a:lnTo>
                <a:lnTo>
                  <a:pt x="425196" y="120650"/>
                </a:lnTo>
                <a:lnTo>
                  <a:pt x="415726" y="73660"/>
                </a:lnTo>
                <a:lnTo>
                  <a:pt x="389921" y="35560"/>
                </a:lnTo>
                <a:lnTo>
                  <a:pt x="375356" y="25400"/>
                </a:lnTo>
                <a:close/>
              </a:path>
              <a:path w="425450" h="445769">
                <a:moveTo>
                  <a:pt x="294640" y="132080"/>
                </a:moveTo>
                <a:lnTo>
                  <a:pt x="284099" y="134620"/>
                </a:lnTo>
                <a:lnTo>
                  <a:pt x="280924" y="134620"/>
                </a:lnTo>
                <a:lnTo>
                  <a:pt x="278384" y="137160"/>
                </a:lnTo>
                <a:lnTo>
                  <a:pt x="277241" y="139700"/>
                </a:lnTo>
                <a:lnTo>
                  <a:pt x="275971" y="142240"/>
                </a:lnTo>
                <a:lnTo>
                  <a:pt x="276225" y="146050"/>
                </a:lnTo>
                <a:lnTo>
                  <a:pt x="304165" y="163830"/>
                </a:lnTo>
                <a:lnTo>
                  <a:pt x="304165" y="182880"/>
                </a:lnTo>
                <a:lnTo>
                  <a:pt x="308356" y="187960"/>
                </a:lnTo>
                <a:lnTo>
                  <a:pt x="318643" y="187960"/>
                </a:lnTo>
                <a:lnTo>
                  <a:pt x="322706" y="182880"/>
                </a:lnTo>
                <a:lnTo>
                  <a:pt x="322706" y="163830"/>
                </a:lnTo>
                <a:lnTo>
                  <a:pt x="330835" y="161290"/>
                </a:lnTo>
                <a:lnTo>
                  <a:pt x="337312" y="158750"/>
                </a:lnTo>
                <a:lnTo>
                  <a:pt x="342265" y="153670"/>
                </a:lnTo>
                <a:lnTo>
                  <a:pt x="347980" y="148590"/>
                </a:lnTo>
                <a:lnTo>
                  <a:pt x="350900" y="142240"/>
                </a:lnTo>
                <a:lnTo>
                  <a:pt x="307467" y="142240"/>
                </a:lnTo>
                <a:lnTo>
                  <a:pt x="303022" y="140970"/>
                </a:lnTo>
                <a:lnTo>
                  <a:pt x="300355" y="137160"/>
                </a:lnTo>
                <a:lnTo>
                  <a:pt x="298323" y="133350"/>
                </a:lnTo>
                <a:lnTo>
                  <a:pt x="294640" y="132080"/>
                </a:lnTo>
                <a:close/>
              </a:path>
              <a:path w="425450" h="445769">
                <a:moveTo>
                  <a:pt x="255650" y="124460"/>
                </a:moveTo>
                <a:lnTo>
                  <a:pt x="155108" y="124460"/>
                </a:lnTo>
                <a:lnTo>
                  <a:pt x="162067" y="127000"/>
                </a:lnTo>
                <a:lnTo>
                  <a:pt x="168288" y="129540"/>
                </a:lnTo>
                <a:lnTo>
                  <a:pt x="173736" y="134620"/>
                </a:lnTo>
                <a:lnTo>
                  <a:pt x="180278" y="139700"/>
                </a:lnTo>
                <a:lnTo>
                  <a:pt x="187309" y="144780"/>
                </a:lnTo>
                <a:lnTo>
                  <a:pt x="194792" y="147320"/>
                </a:lnTo>
                <a:lnTo>
                  <a:pt x="208787" y="147320"/>
                </a:lnTo>
                <a:lnTo>
                  <a:pt x="215011" y="146050"/>
                </a:lnTo>
                <a:lnTo>
                  <a:pt x="221361" y="143510"/>
                </a:lnTo>
                <a:lnTo>
                  <a:pt x="222758" y="142240"/>
                </a:lnTo>
                <a:lnTo>
                  <a:pt x="259842" y="142240"/>
                </a:lnTo>
                <a:lnTo>
                  <a:pt x="259842" y="139700"/>
                </a:lnTo>
                <a:lnTo>
                  <a:pt x="258444" y="134620"/>
                </a:lnTo>
                <a:lnTo>
                  <a:pt x="255650" y="130810"/>
                </a:lnTo>
                <a:lnTo>
                  <a:pt x="255650" y="124460"/>
                </a:lnTo>
                <a:close/>
              </a:path>
              <a:path w="425450" h="445769">
                <a:moveTo>
                  <a:pt x="318643" y="52070"/>
                </a:moveTo>
                <a:lnTo>
                  <a:pt x="308356" y="52070"/>
                </a:lnTo>
                <a:lnTo>
                  <a:pt x="304165" y="57150"/>
                </a:lnTo>
                <a:lnTo>
                  <a:pt x="304165" y="72390"/>
                </a:lnTo>
                <a:lnTo>
                  <a:pt x="295275" y="73660"/>
                </a:lnTo>
                <a:lnTo>
                  <a:pt x="288417" y="77470"/>
                </a:lnTo>
                <a:lnTo>
                  <a:pt x="284099" y="82550"/>
                </a:lnTo>
                <a:lnTo>
                  <a:pt x="279400" y="87630"/>
                </a:lnTo>
                <a:lnTo>
                  <a:pt x="277113" y="93980"/>
                </a:lnTo>
                <a:lnTo>
                  <a:pt x="277113" y="107950"/>
                </a:lnTo>
                <a:lnTo>
                  <a:pt x="313055" y="130810"/>
                </a:lnTo>
                <a:lnTo>
                  <a:pt x="316865" y="132080"/>
                </a:lnTo>
                <a:lnTo>
                  <a:pt x="319531" y="132080"/>
                </a:lnTo>
                <a:lnTo>
                  <a:pt x="321056" y="133350"/>
                </a:lnTo>
                <a:lnTo>
                  <a:pt x="322453" y="134620"/>
                </a:lnTo>
                <a:lnTo>
                  <a:pt x="323215" y="135890"/>
                </a:lnTo>
                <a:lnTo>
                  <a:pt x="323215" y="142240"/>
                </a:lnTo>
                <a:lnTo>
                  <a:pt x="350900" y="142240"/>
                </a:lnTo>
                <a:lnTo>
                  <a:pt x="350900" y="128270"/>
                </a:lnTo>
                <a:lnTo>
                  <a:pt x="349377" y="123190"/>
                </a:lnTo>
                <a:lnTo>
                  <a:pt x="330835" y="107950"/>
                </a:lnTo>
                <a:lnTo>
                  <a:pt x="323596" y="105410"/>
                </a:lnTo>
                <a:lnTo>
                  <a:pt x="304165" y="99060"/>
                </a:lnTo>
                <a:lnTo>
                  <a:pt x="304165" y="93980"/>
                </a:lnTo>
                <a:lnTo>
                  <a:pt x="308737" y="92710"/>
                </a:lnTo>
                <a:lnTo>
                  <a:pt x="343471" y="92710"/>
                </a:lnTo>
                <a:lnTo>
                  <a:pt x="343916" y="91440"/>
                </a:lnTo>
                <a:lnTo>
                  <a:pt x="322706" y="72390"/>
                </a:lnTo>
                <a:lnTo>
                  <a:pt x="322706" y="57150"/>
                </a:lnTo>
                <a:lnTo>
                  <a:pt x="318643" y="52070"/>
                </a:lnTo>
                <a:close/>
              </a:path>
              <a:path w="425450" h="445769">
                <a:moveTo>
                  <a:pt x="343471" y="92710"/>
                </a:moveTo>
                <a:lnTo>
                  <a:pt x="317119" y="92710"/>
                </a:lnTo>
                <a:lnTo>
                  <a:pt x="320675" y="93980"/>
                </a:lnTo>
                <a:lnTo>
                  <a:pt x="323215" y="96520"/>
                </a:lnTo>
                <a:lnTo>
                  <a:pt x="325500" y="99060"/>
                </a:lnTo>
                <a:lnTo>
                  <a:pt x="329311" y="100330"/>
                </a:lnTo>
                <a:lnTo>
                  <a:pt x="337693" y="97790"/>
                </a:lnTo>
                <a:lnTo>
                  <a:pt x="340741" y="96520"/>
                </a:lnTo>
                <a:lnTo>
                  <a:pt x="343027" y="93980"/>
                </a:lnTo>
                <a:lnTo>
                  <a:pt x="343471" y="92710"/>
                </a:lnTo>
                <a:close/>
              </a:path>
              <a:path w="425450" h="445769">
                <a:moveTo>
                  <a:pt x="304927" y="0"/>
                </a:moveTo>
                <a:lnTo>
                  <a:pt x="283789" y="1270"/>
                </a:lnTo>
                <a:lnTo>
                  <a:pt x="263842" y="7620"/>
                </a:lnTo>
                <a:lnTo>
                  <a:pt x="245419" y="15240"/>
                </a:lnTo>
                <a:lnTo>
                  <a:pt x="228854" y="26670"/>
                </a:lnTo>
                <a:lnTo>
                  <a:pt x="234330" y="30480"/>
                </a:lnTo>
                <a:lnTo>
                  <a:pt x="239522" y="34290"/>
                </a:lnTo>
                <a:lnTo>
                  <a:pt x="244427" y="39370"/>
                </a:lnTo>
                <a:lnTo>
                  <a:pt x="249047" y="43180"/>
                </a:lnTo>
                <a:lnTo>
                  <a:pt x="261493" y="35560"/>
                </a:lnTo>
                <a:lnTo>
                  <a:pt x="275081" y="30480"/>
                </a:lnTo>
                <a:lnTo>
                  <a:pt x="289623" y="26670"/>
                </a:lnTo>
                <a:lnTo>
                  <a:pt x="304927" y="25400"/>
                </a:lnTo>
                <a:lnTo>
                  <a:pt x="375356" y="25400"/>
                </a:lnTo>
                <a:lnTo>
                  <a:pt x="351686" y="8890"/>
                </a:lnTo>
                <a:lnTo>
                  <a:pt x="304927" y="0"/>
                </a:lnTo>
                <a:close/>
              </a:path>
            </a:pathLst>
          </a:custGeom>
          <a:solidFill>
            <a:srgbClr val="FFFFFF"/>
          </a:solidFill>
        </p:spPr>
        <p:txBody>
          <a:bodyPr wrap="square" lIns="0" tIns="0" rIns="0" bIns="0" rtlCol="0"/>
          <a:lstStyle/>
          <a:p/>
        </p:txBody>
      </p:sp>
      <p:sp>
        <p:nvSpPr>
          <p:cNvPr id="8" name="object 8"/>
          <p:cNvSpPr/>
          <p:nvPr/>
        </p:nvSpPr>
        <p:spPr>
          <a:xfrm>
            <a:off x="2864357" y="2337054"/>
            <a:ext cx="2083435" cy="2664460"/>
          </a:xfrm>
          <a:custGeom>
            <a:rect l="l" t="t" r="r" b="b"/>
            <a:pathLst>
              <a:path w="2083435" h="2664460">
                <a:moveTo>
                  <a:pt x="0" y="2663952"/>
                </a:moveTo>
                <a:lnTo>
                  <a:pt x="2083308" y="2663952"/>
                </a:lnTo>
                <a:lnTo>
                  <a:pt x="2083308" y="0"/>
                </a:lnTo>
                <a:lnTo>
                  <a:pt x="0" y="0"/>
                </a:lnTo>
                <a:lnTo>
                  <a:pt x="0" y="2663952"/>
                </a:lnTo>
                <a:close/>
              </a:path>
            </a:pathLst>
          </a:custGeom>
          <a:ln w="22860">
            <a:solidFill>
              <a:srgbClr val="ABCE5A"/>
            </a:solidFill>
          </a:ln>
        </p:spPr>
        <p:txBody>
          <a:bodyPr wrap="square" lIns="0" tIns="0" rIns="0" bIns="0" rtlCol="0"/>
          <a:lstStyle/>
          <a:p/>
        </p:txBody>
      </p:sp>
      <p:sp>
        <p:nvSpPr>
          <p:cNvPr id="9" name="object 9"/>
          <p:cNvSpPr txBox="1"/>
          <p:nvPr/>
        </p:nvSpPr>
        <p:spPr>
          <a:xfrm>
            <a:off x="2977642" y="3253485"/>
            <a:ext cx="1854200" cy="1511300"/>
          </a:xfrm>
          <a:prstGeom prst="rect">
            <a:avLst/>
          </a:prstGeom>
        </p:spPr>
        <p:txBody>
          <a:bodyPr vert="horz" wrap="square" lIns="0" tIns="12700" rIns="0" bIns="0" rtlCol="0">
            <a:spAutoFit/>
          </a:bodyPr>
          <a:lstStyle/>
          <a:p>
            <a:pPr algn="ctr">
              <a:lnSpc>
                <a:spcPct val="100000"/>
              </a:lnSpc>
              <a:spcBef>
                <a:spcPts val="100"/>
              </a:spcBef>
            </a:pPr>
            <a:r>
              <a:rPr sz="1800" b="1">
                <a:latin typeface="微软雅黑"/>
                <a:cs typeface="微软雅黑"/>
              </a:rPr>
              <a:t>低点击率和转化率</a:t>
            </a:r>
            <a:endParaRPr sz="1800">
              <a:latin typeface="微软雅黑"/>
              <a:cs typeface="微软雅黑"/>
            </a:endParaRPr>
          </a:p>
          <a:p>
            <a:pPr marL="41275" marR="33655" algn="ctr">
              <a:lnSpc>
                <a:spcPct val="150100"/>
              </a:lnSpc>
              <a:spcBef>
                <a:spcPts val="535"/>
              </a:spcBef>
            </a:pPr>
            <a:r>
              <a:rPr sz="1000" spc="-5">
                <a:latin typeface="微软雅黑"/>
                <a:cs typeface="微软雅黑"/>
              </a:rPr>
              <a:t>粗犷的人群细分导致广告内容不 够精准，无法吸引目标受众的注 意，进一步导致广告的点击率和 转化率较低，无法充分发挥广告 的潜在效果</a:t>
            </a:r>
            <a:endParaRPr sz="1000">
              <a:latin typeface="微软雅黑"/>
              <a:cs typeface="微软雅黑"/>
            </a:endParaRPr>
          </a:p>
        </p:txBody>
      </p:sp>
      <p:sp>
        <p:nvSpPr>
          <p:cNvPr id="10" name="object 10"/>
          <p:cNvSpPr/>
          <p:nvPr/>
        </p:nvSpPr>
        <p:spPr>
          <a:xfrm>
            <a:off x="3512820" y="1962911"/>
            <a:ext cx="784860" cy="784860"/>
          </a:xfrm>
          <a:custGeom>
            <a:rect l="l" t="t" r="r" b="b"/>
            <a:pathLst>
              <a:path w="784860" h="784860">
                <a:moveTo>
                  <a:pt x="392429" y="0"/>
                </a:moveTo>
                <a:lnTo>
                  <a:pt x="343193" y="3056"/>
                </a:lnTo>
                <a:lnTo>
                  <a:pt x="295785" y="11981"/>
                </a:lnTo>
                <a:lnTo>
                  <a:pt x="250572" y="26408"/>
                </a:lnTo>
                <a:lnTo>
                  <a:pt x="207921" y="45968"/>
                </a:lnTo>
                <a:lnTo>
                  <a:pt x="168201" y="70295"/>
                </a:lnTo>
                <a:lnTo>
                  <a:pt x="131779" y="99021"/>
                </a:lnTo>
                <a:lnTo>
                  <a:pt x="99021" y="131779"/>
                </a:lnTo>
                <a:lnTo>
                  <a:pt x="70295" y="168201"/>
                </a:lnTo>
                <a:lnTo>
                  <a:pt x="45968" y="207921"/>
                </a:lnTo>
                <a:lnTo>
                  <a:pt x="26408" y="250572"/>
                </a:lnTo>
                <a:lnTo>
                  <a:pt x="11981" y="295785"/>
                </a:lnTo>
                <a:lnTo>
                  <a:pt x="3056" y="343193"/>
                </a:lnTo>
                <a:lnTo>
                  <a:pt x="0" y="392429"/>
                </a:lnTo>
                <a:lnTo>
                  <a:pt x="3056" y="441666"/>
                </a:lnTo>
                <a:lnTo>
                  <a:pt x="11981" y="489074"/>
                </a:lnTo>
                <a:lnTo>
                  <a:pt x="26408" y="534287"/>
                </a:lnTo>
                <a:lnTo>
                  <a:pt x="45968" y="576938"/>
                </a:lnTo>
                <a:lnTo>
                  <a:pt x="70295" y="616658"/>
                </a:lnTo>
                <a:lnTo>
                  <a:pt x="99021" y="653080"/>
                </a:lnTo>
                <a:lnTo>
                  <a:pt x="131779" y="685838"/>
                </a:lnTo>
                <a:lnTo>
                  <a:pt x="168201" y="714564"/>
                </a:lnTo>
                <a:lnTo>
                  <a:pt x="207921" y="738891"/>
                </a:lnTo>
                <a:lnTo>
                  <a:pt x="250572" y="758451"/>
                </a:lnTo>
                <a:lnTo>
                  <a:pt x="295785" y="772878"/>
                </a:lnTo>
                <a:lnTo>
                  <a:pt x="343193" y="781803"/>
                </a:lnTo>
                <a:lnTo>
                  <a:pt x="392429" y="784860"/>
                </a:lnTo>
                <a:lnTo>
                  <a:pt x="441666" y="781803"/>
                </a:lnTo>
                <a:lnTo>
                  <a:pt x="489074" y="772878"/>
                </a:lnTo>
                <a:lnTo>
                  <a:pt x="534287" y="758451"/>
                </a:lnTo>
                <a:lnTo>
                  <a:pt x="576938" y="738891"/>
                </a:lnTo>
                <a:lnTo>
                  <a:pt x="616658" y="714564"/>
                </a:lnTo>
                <a:lnTo>
                  <a:pt x="653080" y="685838"/>
                </a:lnTo>
                <a:lnTo>
                  <a:pt x="685838" y="653080"/>
                </a:lnTo>
                <a:lnTo>
                  <a:pt x="714564" y="616658"/>
                </a:lnTo>
                <a:lnTo>
                  <a:pt x="738891" y="576938"/>
                </a:lnTo>
                <a:lnTo>
                  <a:pt x="758451" y="534287"/>
                </a:lnTo>
                <a:lnTo>
                  <a:pt x="772878" y="489074"/>
                </a:lnTo>
                <a:lnTo>
                  <a:pt x="781803" y="441666"/>
                </a:lnTo>
                <a:lnTo>
                  <a:pt x="784859" y="392429"/>
                </a:lnTo>
                <a:lnTo>
                  <a:pt x="781803" y="343193"/>
                </a:lnTo>
                <a:lnTo>
                  <a:pt x="772878" y="295785"/>
                </a:lnTo>
                <a:lnTo>
                  <a:pt x="758451" y="250572"/>
                </a:lnTo>
                <a:lnTo>
                  <a:pt x="738891" y="207921"/>
                </a:lnTo>
                <a:lnTo>
                  <a:pt x="714564" y="168201"/>
                </a:lnTo>
                <a:lnTo>
                  <a:pt x="685838" y="131779"/>
                </a:lnTo>
                <a:lnTo>
                  <a:pt x="653080" y="99021"/>
                </a:lnTo>
                <a:lnTo>
                  <a:pt x="616658" y="70295"/>
                </a:lnTo>
                <a:lnTo>
                  <a:pt x="576938" y="45968"/>
                </a:lnTo>
                <a:lnTo>
                  <a:pt x="534287" y="26408"/>
                </a:lnTo>
                <a:lnTo>
                  <a:pt x="489074" y="11981"/>
                </a:lnTo>
                <a:lnTo>
                  <a:pt x="441666" y="3056"/>
                </a:lnTo>
                <a:lnTo>
                  <a:pt x="392429" y="0"/>
                </a:lnTo>
                <a:close/>
              </a:path>
            </a:pathLst>
          </a:custGeom>
          <a:solidFill>
            <a:srgbClr val="ABCE5A"/>
          </a:solidFill>
        </p:spPr>
        <p:txBody>
          <a:bodyPr wrap="square" lIns="0" tIns="0" rIns="0" bIns="0" rtlCol="0"/>
          <a:lstStyle/>
          <a:p/>
        </p:txBody>
      </p:sp>
      <p:sp>
        <p:nvSpPr>
          <p:cNvPr id="11" name="object 11"/>
          <p:cNvSpPr/>
          <p:nvPr/>
        </p:nvSpPr>
        <p:spPr>
          <a:xfrm>
            <a:off x="3512820" y="1962911"/>
            <a:ext cx="784860" cy="784860"/>
          </a:xfrm>
          <a:custGeom>
            <a:rect l="l" t="t" r="r" b="b"/>
            <a:pathLst>
              <a:path w="784860" h="784860">
                <a:moveTo>
                  <a:pt x="0" y="392429"/>
                </a:moveTo>
                <a:lnTo>
                  <a:pt x="3056" y="343193"/>
                </a:lnTo>
                <a:lnTo>
                  <a:pt x="11981" y="295785"/>
                </a:lnTo>
                <a:lnTo>
                  <a:pt x="26408" y="250572"/>
                </a:lnTo>
                <a:lnTo>
                  <a:pt x="45968" y="207921"/>
                </a:lnTo>
                <a:lnTo>
                  <a:pt x="70295" y="168201"/>
                </a:lnTo>
                <a:lnTo>
                  <a:pt x="99021" y="131779"/>
                </a:lnTo>
                <a:lnTo>
                  <a:pt x="131779" y="99021"/>
                </a:lnTo>
                <a:lnTo>
                  <a:pt x="168201" y="70295"/>
                </a:lnTo>
                <a:lnTo>
                  <a:pt x="207921" y="45968"/>
                </a:lnTo>
                <a:lnTo>
                  <a:pt x="250572" y="26408"/>
                </a:lnTo>
                <a:lnTo>
                  <a:pt x="295785" y="11981"/>
                </a:lnTo>
                <a:lnTo>
                  <a:pt x="343193" y="3056"/>
                </a:lnTo>
                <a:lnTo>
                  <a:pt x="392429" y="0"/>
                </a:lnTo>
                <a:lnTo>
                  <a:pt x="441666" y="3056"/>
                </a:lnTo>
                <a:lnTo>
                  <a:pt x="489074" y="11981"/>
                </a:lnTo>
                <a:lnTo>
                  <a:pt x="534287" y="26408"/>
                </a:lnTo>
                <a:lnTo>
                  <a:pt x="576938" y="45968"/>
                </a:lnTo>
                <a:lnTo>
                  <a:pt x="616658" y="70295"/>
                </a:lnTo>
                <a:lnTo>
                  <a:pt x="653080" y="99021"/>
                </a:lnTo>
                <a:lnTo>
                  <a:pt x="685838" y="131779"/>
                </a:lnTo>
                <a:lnTo>
                  <a:pt x="714564" y="168201"/>
                </a:lnTo>
                <a:lnTo>
                  <a:pt x="738891" y="207921"/>
                </a:lnTo>
                <a:lnTo>
                  <a:pt x="758451" y="250572"/>
                </a:lnTo>
                <a:lnTo>
                  <a:pt x="772878" y="295785"/>
                </a:lnTo>
                <a:lnTo>
                  <a:pt x="781803" y="343193"/>
                </a:lnTo>
                <a:lnTo>
                  <a:pt x="784859" y="392429"/>
                </a:lnTo>
                <a:lnTo>
                  <a:pt x="781803" y="441666"/>
                </a:lnTo>
                <a:lnTo>
                  <a:pt x="772878" y="489074"/>
                </a:lnTo>
                <a:lnTo>
                  <a:pt x="758451" y="534287"/>
                </a:lnTo>
                <a:lnTo>
                  <a:pt x="738891" y="576938"/>
                </a:lnTo>
                <a:lnTo>
                  <a:pt x="714564" y="616658"/>
                </a:lnTo>
                <a:lnTo>
                  <a:pt x="685838" y="653080"/>
                </a:lnTo>
                <a:lnTo>
                  <a:pt x="653080" y="685838"/>
                </a:lnTo>
                <a:lnTo>
                  <a:pt x="616658" y="714564"/>
                </a:lnTo>
                <a:lnTo>
                  <a:pt x="576938" y="738891"/>
                </a:lnTo>
                <a:lnTo>
                  <a:pt x="534287" y="758451"/>
                </a:lnTo>
                <a:lnTo>
                  <a:pt x="489074" y="772878"/>
                </a:lnTo>
                <a:lnTo>
                  <a:pt x="441666" y="781803"/>
                </a:lnTo>
                <a:lnTo>
                  <a:pt x="392429" y="784860"/>
                </a:lnTo>
                <a:lnTo>
                  <a:pt x="343193" y="781803"/>
                </a:lnTo>
                <a:lnTo>
                  <a:pt x="295785" y="772878"/>
                </a:lnTo>
                <a:lnTo>
                  <a:pt x="250572" y="758451"/>
                </a:lnTo>
                <a:lnTo>
                  <a:pt x="207921" y="738891"/>
                </a:lnTo>
                <a:lnTo>
                  <a:pt x="168201" y="714564"/>
                </a:lnTo>
                <a:lnTo>
                  <a:pt x="131779" y="685838"/>
                </a:lnTo>
                <a:lnTo>
                  <a:pt x="99021" y="653080"/>
                </a:lnTo>
                <a:lnTo>
                  <a:pt x="70295" y="616658"/>
                </a:lnTo>
                <a:lnTo>
                  <a:pt x="45968" y="576938"/>
                </a:lnTo>
                <a:lnTo>
                  <a:pt x="26408" y="534287"/>
                </a:lnTo>
                <a:lnTo>
                  <a:pt x="11981" y="489074"/>
                </a:lnTo>
                <a:lnTo>
                  <a:pt x="3056" y="441666"/>
                </a:lnTo>
                <a:lnTo>
                  <a:pt x="0" y="392429"/>
                </a:lnTo>
                <a:close/>
              </a:path>
            </a:pathLst>
          </a:custGeom>
          <a:ln w="12192">
            <a:solidFill>
              <a:srgbClr val="FFFFFF"/>
            </a:solidFill>
          </a:ln>
        </p:spPr>
        <p:txBody>
          <a:bodyPr wrap="square" lIns="0" tIns="0" rIns="0" bIns="0" rtlCol="0"/>
          <a:lstStyle/>
          <a:p/>
        </p:txBody>
      </p:sp>
      <p:sp>
        <p:nvSpPr>
          <p:cNvPr id="12" name="object 12"/>
          <p:cNvSpPr/>
          <p:nvPr/>
        </p:nvSpPr>
        <p:spPr>
          <a:xfrm>
            <a:off x="3685381" y="2132355"/>
            <a:ext cx="440690" cy="446405"/>
          </a:xfrm>
          <a:custGeom>
            <a:rect l="l" t="t" r="r" b="b"/>
            <a:pathLst>
              <a:path w="440689" h="446405">
                <a:moveTo>
                  <a:pt x="346868" y="259689"/>
                </a:moveTo>
                <a:lnTo>
                  <a:pt x="310677" y="267039"/>
                </a:lnTo>
                <a:lnTo>
                  <a:pt x="281082" y="287057"/>
                </a:lnTo>
                <a:lnTo>
                  <a:pt x="261104" y="316712"/>
                </a:lnTo>
                <a:lnTo>
                  <a:pt x="253777" y="352907"/>
                </a:lnTo>
                <a:lnTo>
                  <a:pt x="261108" y="389191"/>
                </a:lnTo>
                <a:lnTo>
                  <a:pt x="281082" y="418867"/>
                </a:lnTo>
                <a:lnTo>
                  <a:pt x="310677" y="438900"/>
                </a:lnTo>
                <a:lnTo>
                  <a:pt x="346868" y="446252"/>
                </a:lnTo>
                <a:lnTo>
                  <a:pt x="383133" y="438900"/>
                </a:lnTo>
                <a:lnTo>
                  <a:pt x="411897" y="419455"/>
                </a:lnTo>
                <a:lnTo>
                  <a:pt x="340010" y="419455"/>
                </a:lnTo>
                <a:lnTo>
                  <a:pt x="337501" y="416661"/>
                </a:lnTo>
                <a:lnTo>
                  <a:pt x="319436" y="416661"/>
                </a:lnTo>
                <a:lnTo>
                  <a:pt x="309344" y="411279"/>
                </a:lnTo>
                <a:lnTo>
                  <a:pt x="300323" y="404373"/>
                </a:lnTo>
                <a:lnTo>
                  <a:pt x="292540" y="396087"/>
                </a:lnTo>
                <a:lnTo>
                  <a:pt x="286162" y="386562"/>
                </a:lnTo>
                <a:lnTo>
                  <a:pt x="433285" y="386562"/>
                </a:lnTo>
                <a:lnTo>
                  <a:pt x="436083" y="372719"/>
                </a:lnTo>
                <a:lnTo>
                  <a:pt x="353980" y="372719"/>
                </a:lnTo>
                <a:lnTo>
                  <a:pt x="280447" y="372592"/>
                </a:lnTo>
                <a:lnTo>
                  <a:pt x="278542" y="366369"/>
                </a:lnTo>
                <a:lnTo>
                  <a:pt x="277687" y="360019"/>
                </a:lnTo>
                <a:lnTo>
                  <a:pt x="277807" y="344906"/>
                </a:lnTo>
                <a:lnTo>
                  <a:pt x="278542" y="339445"/>
                </a:lnTo>
                <a:lnTo>
                  <a:pt x="280447" y="333095"/>
                </a:lnTo>
                <a:lnTo>
                  <a:pt x="436075" y="333095"/>
                </a:lnTo>
                <a:lnTo>
                  <a:pt x="433272" y="319252"/>
                </a:lnTo>
                <a:lnTo>
                  <a:pt x="286162" y="319252"/>
                </a:lnTo>
                <a:lnTo>
                  <a:pt x="292540" y="309778"/>
                </a:lnTo>
                <a:lnTo>
                  <a:pt x="300323" y="301472"/>
                </a:lnTo>
                <a:lnTo>
                  <a:pt x="309344" y="294499"/>
                </a:lnTo>
                <a:lnTo>
                  <a:pt x="319436" y="289026"/>
                </a:lnTo>
                <a:lnTo>
                  <a:pt x="337578" y="289026"/>
                </a:lnTo>
                <a:lnTo>
                  <a:pt x="340010" y="286359"/>
                </a:lnTo>
                <a:lnTo>
                  <a:pt x="411731" y="286359"/>
                </a:lnTo>
                <a:lnTo>
                  <a:pt x="383133" y="267039"/>
                </a:lnTo>
                <a:lnTo>
                  <a:pt x="346868" y="259689"/>
                </a:lnTo>
                <a:close/>
              </a:path>
              <a:path w="440689" h="446405">
                <a:moveTo>
                  <a:pt x="113950" y="238861"/>
                </a:moveTo>
                <a:lnTo>
                  <a:pt x="107602" y="243006"/>
                </a:lnTo>
                <a:lnTo>
                  <a:pt x="90312" y="252974"/>
                </a:lnTo>
                <a:lnTo>
                  <a:pt x="64712" y="265060"/>
                </a:lnTo>
                <a:lnTo>
                  <a:pt x="33432" y="275564"/>
                </a:lnTo>
                <a:lnTo>
                  <a:pt x="14033" y="286771"/>
                </a:lnTo>
                <a:lnTo>
                  <a:pt x="3778" y="304551"/>
                </a:lnTo>
                <a:lnTo>
                  <a:pt x="0" y="324284"/>
                </a:lnTo>
                <a:lnTo>
                  <a:pt x="31" y="341350"/>
                </a:lnTo>
                <a:lnTo>
                  <a:pt x="15636" y="384897"/>
                </a:lnTo>
                <a:lnTo>
                  <a:pt x="104139" y="413936"/>
                </a:lnTo>
                <a:lnTo>
                  <a:pt x="176942" y="420598"/>
                </a:lnTo>
                <a:lnTo>
                  <a:pt x="196871" y="420117"/>
                </a:lnTo>
                <a:lnTo>
                  <a:pt x="215693" y="418756"/>
                </a:lnTo>
                <a:lnTo>
                  <a:pt x="233396" y="416633"/>
                </a:lnTo>
                <a:lnTo>
                  <a:pt x="249967" y="413867"/>
                </a:lnTo>
                <a:lnTo>
                  <a:pt x="242514" y="400055"/>
                </a:lnTo>
                <a:lnTo>
                  <a:pt x="237013" y="385196"/>
                </a:lnTo>
                <a:lnTo>
                  <a:pt x="233608" y="369433"/>
                </a:lnTo>
                <a:lnTo>
                  <a:pt x="232863" y="358876"/>
                </a:lnTo>
                <a:lnTo>
                  <a:pt x="152177" y="358876"/>
                </a:lnTo>
                <a:lnTo>
                  <a:pt x="147562" y="344906"/>
                </a:lnTo>
                <a:lnTo>
                  <a:pt x="147351" y="344906"/>
                </a:lnTo>
                <a:lnTo>
                  <a:pt x="142144" y="328142"/>
                </a:lnTo>
                <a:lnTo>
                  <a:pt x="113950" y="238861"/>
                </a:lnTo>
                <a:close/>
              </a:path>
              <a:path w="440689" h="446405">
                <a:moveTo>
                  <a:pt x="353980" y="386562"/>
                </a:moveTo>
                <a:lnTo>
                  <a:pt x="340010" y="386562"/>
                </a:lnTo>
                <a:lnTo>
                  <a:pt x="340010" y="419455"/>
                </a:lnTo>
                <a:lnTo>
                  <a:pt x="353980" y="419455"/>
                </a:lnTo>
                <a:lnTo>
                  <a:pt x="353980" y="386562"/>
                </a:lnTo>
                <a:close/>
              </a:path>
              <a:path w="440689" h="446405">
                <a:moveTo>
                  <a:pt x="389286" y="386562"/>
                </a:moveTo>
                <a:lnTo>
                  <a:pt x="374681" y="386562"/>
                </a:lnTo>
                <a:lnTo>
                  <a:pt x="370089" y="397238"/>
                </a:lnTo>
                <a:lnTo>
                  <a:pt x="364807" y="406247"/>
                </a:lnTo>
                <a:lnTo>
                  <a:pt x="359286" y="413637"/>
                </a:lnTo>
                <a:lnTo>
                  <a:pt x="353980" y="419455"/>
                </a:lnTo>
                <a:lnTo>
                  <a:pt x="411897" y="419455"/>
                </a:lnTo>
                <a:lnTo>
                  <a:pt x="412765" y="418867"/>
                </a:lnTo>
                <a:lnTo>
                  <a:pt x="414252" y="416661"/>
                </a:lnTo>
                <a:lnTo>
                  <a:pt x="374427" y="416661"/>
                </a:lnTo>
                <a:lnTo>
                  <a:pt x="378571" y="410368"/>
                </a:lnTo>
                <a:lnTo>
                  <a:pt x="382524" y="403278"/>
                </a:lnTo>
                <a:lnTo>
                  <a:pt x="386143" y="395354"/>
                </a:lnTo>
                <a:lnTo>
                  <a:pt x="389286" y="386562"/>
                </a:lnTo>
                <a:close/>
              </a:path>
              <a:path w="440689" h="446405">
                <a:moveTo>
                  <a:pt x="319309" y="386562"/>
                </a:moveTo>
                <a:lnTo>
                  <a:pt x="304577" y="386562"/>
                </a:lnTo>
                <a:lnTo>
                  <a:pt x="307721" y="395354"/>
                </a:lnTo>
                <a:lnTo>
                  <a:pt x="311340" y="403278"/>
                </a:lnTo>
                <a:lnTo>
                  <a:pt x="315293" y="410368"/>
                </a:lnTo>
                <a:lnTo>
                  <a:pt x="319436" y="416661"/>
                </a:lnTo>
                <a:lnTo>
                  <a:pt x="337501" y="416661"/>
                </a:lnTo>
                <a:lnTo>
                  <a:pt x="334704" y="413547"/>
                </a:lnTo>
                <a:lnTo>
                  <a:pt x="329183" y="406104"/>
                </a:lnTo>
                <a:lnTo>
                  <a:pt x="323901" y="397113"/>
                </a:lnTo>
                <a:lnTo>
                  <a:pt x="319309" y="386562"/>
                </a:lnTo>
                <a:close/>
              </a:path>
              <a:path w="440689" h="446405">
                <a:moveTo>
                  <a:pt x="433285" y="386562"/>
                </a:moveTo>
                <a:lnTo>
                  <a:pt x="407701" y="386562"/>
                </a:lnTo>
                <a:lnTo>
                  <a:pt x="401323" y="396087"/>
                </a:lnTo>
                <a:lnTo>
                  <a:pt x="393541" y="404373"/>
                </a:lnTo>
                <a:lnTo>
                  <a:pt x="384520" y="411279"/>
                </a:lnTo>
                <a:lnTo>
                  <a:pt x="374427" y="416661"/>
                </a:lnTo>
                <a:lnTo>
                  <a:pt x="414252" y="416661"/>
                </a:lnTo>
                <a:lnTo>
                  <a:pt x="432754" y="389191"/>
                </a:lnTo>
                <a:lnTo>
                  <a:pt x="433285" y="386562"/>
                </a:lnTo>
                <a:close/>
              </a:path>
              <a:path w="440689" h="446405">
                <a:moveTo>
                  <a:pt x="392588" y="333222"/>
                </a:moveTo>
                <a:lnTo>
                  <a:pt x="378364" y="333222"/>
                </a:lnTo>
                <a:lnTo>
                  <a:pt x="379634" y="339191"/>
                </a:lnTo>
                <a:lnTo>
                  <a:pt x="380159" y="344652"/>
                </a:lnTo>
                <a:lnTo>
                  <a:pt x="380269" y="360019"/>
                </a:lnTo>
                <a:lnTo>
                  <a:pt x="379634" y="366623"/>
                </a:lnTo>
                <a:lnTo>
                  <a:pt x="378491" y="372719"/>
                </a:lnTo>
                <a:lnTo>
                  <a:pt x="392588" y="372719"/>
                </a:lnTo>
                <a:lnTo>
                  <a:pt x="393731" y="366623"/>
                </a:lnTo>
                <a:lnTo>
                  <a:pt x="394239" y="360019"/>
                </a:lnTo>
                <a:lnTo>
                  <a:pt x="394142" y="344652"/>
                </a:lnTo>
                <a:lnTo>
                  <a:pt x="393741" y="339445"/>
                </a:lnTo>
                <a:lnTo>
                  <a:pt x="393707" y="339191"/>
                </a:lnTo>
                <a:lnTo>
                  <a:pt x="392588" y="333222"/>
                </a:lnTo>
                <a:close/>
              </a:path>
              <a:path w="440689" h="446405">
                <a:moveTo>
                  <a:pt x="436100" y="333222"/>
                </a:moveTo>
                <a:lnTo>
                  <a:pt x="413543" y="333222"/>
                </a:lnTo>
                <a:lnTo>
                  <a:pt x="415321" y="339445"/>
                </a:lnTo>
                <a:lnTo>
                  <a:pt x="416378" y="345553"/>
                </a:lnTo>
                <a:lnTo>
                  <a:pt x="416420" y="360019"/>
                </a:lnTo>
                <a:lnTo>
                  <a:pt x="415321" y="366369"/>
                </a:lnTo>
                <a:lnTo>
                  <a:pt x="413543" y="372719"/>
                </a:lnTo>
                <a:lnTo>
                  <a:pt x="436083" y="372719"/>
                </a:lnTo>
                <a:lnTo>
                  <a:pt x="440086" y="352907"/>
                </a:lnTo>
                <a:lnTo>
                  <a:pt x="436100" y="333222"/>
                </a:lnTo>
                <a:close/>
              </a:path>
              <a:path w="440689" h="446405">
                <a:moveTo>
                  <a:pt x="315499" y="333095"/>
                </a:moveTo>
                <a:lnTo>
                  <a:pt x="301275" y="333095"/>
                </a:lnTo>
                <a:lnTo>
                  <a:pt x="300259" y="339191"/>
                </a:lnTo>
                <a:lnTo>
                  <a:pt x="299734" y="344652"/>
                </a:lnTo>
                <a:lnTo>
                  <a:pt x="299636" y="360019"/>
                </a:lnTo>
                <a:lnTo>
                  <a:pt x="300280" y="366623"/>
                </a:lnTo>
                <a:lnTo>
                  <a:pt x="301275" y="372592"/>
                </a:lnTo>
                <a:lnTo>
                  <a:pt x="315499" y="372592"/>
                </a:lnTo>
                <a:lnTo>
                  <a:pt x="314356" y="366623"/>
                </a:lnTo>
                <a:lnTo>
                  <a:pt x="313594" y="360019"/>
                </a:lnTo>
                <a:lnTo>
                  <a:pt x="313697" y="344906"/>
                </a:lnTo>
                <a:lnTo>
                  <a:pt x="314356" y="339191"/>
                </a:lnTo>
                <a:lnTo>
                  <a:pt x="315499" y="333095"/>
                </a:lnTo>
                <a:close/>
              </a:path>
              <a:path w="440689" h="446405">
                <a:moveTo>
                  <a:pt x="436075" y="333095"/>
                </a:moveTo>
                <a:lnTo>
                  <a:pt x="340010" y="333095"/>
                </a:lnTo>
                <a:lnTo>
                  <a:pt x="340010" y="372592"/>
                </a:lnTo>
                <a:lnTo>
                  <a:pt x="353980" y="372592"/>
                </a:lnTo>
                <a:lnTo>
                  <a:pt x="353980" y="333222"/>
                </a:lnTo>
                <a:lnTo>
                  <a:pt x="436100" y="333222"/>
                </a:lnTo>
                <a:close/>
              </a:path>
              <a:path w="440689" h="446405">
                <a:moveTo>
                  <a:pt x="176942" y="266166"/>
                </a:moveTo>
                <a:lnTo>
                  <a:pt x="169197" y="266884"/>
                </a:lnTo>
                <a:lnTo>
                  <a:pt x="157368" y="272293"/>
                </a:lnTo>
                <a:lnTo>
                  <a:pt x="152850" y="287275"/>
                </a:lnTo>
                <a:lnTo>
                  <a:pt x="167036" y="316712"/>
                </a:lnTo>
                <a:lnTo>
                  <a:pt x="152177" y="358876"/>
                </a:lnTo>
                <a:lnTo>
                  <a:pt x="201580" y="358876"/>
                </a:lnTo>
                <a:lnTo>
                  <a:pt x="186729" y="316696"/>
                </a:lnTo>
                <a:lnTo>
                  <a:pt x="200910" y="287275"/>
                </a:lnTo>
                <a:lnTo>
                  <a:pt x="196405" y="272293"/>
                </a:lnTo>
                <a:lnTo>
                  <a:pt x="184614" y="266884"/>
                </a:lnTo>
                <a:lnTo>
                  <a:pt x="176942" y="266166"/>
                </a:lnTo>
                <a:close/>
              </a:path>
              <a:path w="440689" h="446405">
                <a:moveTo>
                  <a:pt x="239934" y="238861"/>
                </a:moveTo>
                <a:lnTo>
                  <a:pt x="211613" y="328142"/>
                </a:lnTo>
                <a:lnTo>
                  <a:pt x="206406" y="344906"/>
                </a:lnTo>
                <a:lnTo>
                  <a:pt x="206195" y="344906"/>
                </a:lnTo>
                <a:lnTo>
                  <a:pt x="201580" y="358876"/>
                </a:lnTo>
                <a:lnTo>
                  <a:pt x="232863" y="358876"/>
                </a:lnTo>
                <a:lnTo>
                  <a:pt x="232441" y="352907"/>
                </a:lnTo>
                <a:lnTo>
                  <a:pt x="233403" y="344906"/>
                </a:lnTo>
                <a:lnTo>
                  <a:pt x="206406" y="344906"/>
                </a:lnTo>
                <a:lnTo>
                  <a:pt x="206279" y="344652"/>
                </a:lnTo>
                <a:lnTo>
                  <a:pt x="233434" y="344652"/>
                </a:lnTo>
                <a:lnTo>
                  <a:pt x="235741" y="325463"/>
                </a:lnTo>
                <a:lnTo>
                  <a:pt x="245125" y="300424"/>
                </a:lnTo>
                <a:lnTo>
                  <a:pt x="259820" y="278576"/>
                </a:lnTo>
                <a:lnTo>
                  <a:pt x="279050" y="260705"/>
                </a:lnTo>
                <a:lnTo>
                  <a:pt x="263080" y="252737"/>
                </a:lnTo>
                <a:lnTo>
                  <a:pt x="250704" y="245719"/>
                </a:lnTo>
                <a:lnTo>
                  <a:pt x="242760" y="240756"/>
                </a:lnTo>
                <a:lnTo>
                  <a:pt x="239934" y="238861"/>
                </a:lnTo>
                <a:close/>
              </a:path>
              <a:path w="440689" h="446405">
                <a:moveTo>
                  <a:pt x="147478" y="344652"/>
                </a:moveTo>
                <a:lnTo>
                  <a:pt x="147351" y="344906"/>
                </a:lnTo>
                <a:lnTo>
                  <a:pt x="147562" y="344906"/>
                </a:lnTo>
                <a:lnTo>
                  <a:pt x="147478" y="344652"/>
                </a:lnTo>
                <a:close/>
              </a:path>
              <a:path w="440689" h="446405">
                <a:moveTo>
                  <a:pt x="337578" y="289026"/>
                </a:moveTo>
                <a:lnTo>
                  <a:pt x="319436" y="289026"/>
                </a:lnTo>
                <a:lnTo>
                  <a:pt x="315293" y="295409"/>
                </a:lnTo>
                <a:lnTo>
                  <a:pt x="311340" y="302567"/>
                </a:lnTo>
                <a:lnTo>
                  <a:pt x="307721" y="310511"/>
                </a:lnTo>
                <a:lnTo>
                  <a:pt x="304577" y="319252"/>
                </a:lnTo>
                <a:lnTo>
                  <a:pt x="319309" y="319252"/>
                </a:lnTo>
                <a:lnTo>
                  <a:pt x="323901" y="308576"/>
                </a:lnTo>
                <a:lnTo>
                  <a:pt x="329184" y="299567"/>
                </a:lnTo>
                <a:lnTo>
                  <a:pt x="334704" y="292177"/>
                </a:lnTo>
                <a:lnTo>
                  <a:pt x="337578" y="289026"/>
                </a:lnTo>
                <a:close/>
              </a:path>
              <a:path w="440689" h="446405">
                <a:moveTo>
                  <a:pt x="411731" y="286359"/>
                </a:moveTo>
                <a:lnTo>
                  <a:pt x="340010" y="286359"/>
                </a:lnTo>
                <a:lnTo>
                  <a:pt x="340010" y="319252"/>
                </a:lnTo>
                <a:lnTo>
                  <a:pt x="353980" y="319252"/>
                </a:lnTo>
                <a:lnTo>
                  <a:pt x="353980" y="286486"/>
                </a:lnTo>
                <a:lnTo>
                  <a:pt x="411919" y="286486"/>
                </a:lnTo>
                <a:lnTo>
                  <a:pt x="411731" y="286359"/>
                </a:lnTo>
                <a:close/>
              </a:path>
              <a:path w="440689" h="446405">
                <a:moveTo>
                  <a:pt x="411919" y="286486"/>
                </a:moveTo>
                <a:lnTo>
                  <a:pt x="353980" y="286486"/>
                </a:lnTo>
                <a:lnTo>
                  <a:pt x="359267" y="292373"/>
                </a:lnTo>
                <a:lnTo>
                  <a:pt x="364743" y="299773"/>
                </a:lnTo>
                <a:lnTo>
                  <a:pt x="369982" y="308721"/>
                </a:lnTo>
                <a:lnTo>
                  <a:pt x="374554" y="319252"/>
                </a:lnTo>
                <a:lnTo>
                  <a:pt x="389286" y="319252"/>
                </a:lnTo>
                <a:lnTo>
                  <a:pt x="386143" y="310511"/>
                </a:lnTo>
                <a:lnTo>
                  <a:pt x="382524" y="302567"/>
                </a:lnTo>
                <a:lnTo>
                  <a:pt x="378571" y="295409"/>
                </a:lnTo>
                <a:lnTo>
                  <a:pt x="374427" y="289026"/>
                </a:lnTo>
                <a:lnTo>
                  <a:pt x="414093" y="289026"/>
                </a:lnTo>
                <a:lnTo>
                  <a:pt x="412765" y="287057"/>
                </a:lnTo>
                <a:lnTo>
                  <a:pt x="411919" y="286486"/>
                </a:lnTo>
                <a:close/>
              </a:path>
              <a:path w="440689" h="446405">
                <a:moveTo>
                  <a:pt x="414093" y="289026"/>
                </a:moveTo>
                <a:lnTo>
                  <a:pt x="374427" y="289026"/>
                </a:lnTo>
                <a:lnTo>
                  <a:pt x="384520" y="294499"/>
                </a:lnTo>
                <a:lnTo>
                  <a:pt x="393541" y="301472"/>
                </a:lnTo>
                <a:lnTo>
                  <a:pt x="401323" y="309778"/>
                </a:lnTo>
                <a:lnTo>
                  <a:pt x="407701" y="319252"/>
                </a:lnTo>
                <a:lnTo>
                  <a:pt x="433272" y="319252"/>
                </a:lnTo>
                <a:lnTo>
                  <a:pt x="432754" y="316696"/>
                </a:lnTo>
                <a:lnTo>
                  <a:pt x="414093" y="289026"/>
                </a:lnTo>
                <a:close/>
              </a:path>
              <a:path w="440689" h="446405">
                <a:moveTo>
                  <a:pt x="185223" y="0"/>
                </a:moveTo>
                <a:lnTo>
                  <a:pt x="146208" y="5943"/>
                </a:lnTo>
                <a:lnTo>
                  <a:pt x="113315" y="30581"/>
                </a:lnTo>
                <a:lnTo>
                  <a:pt x="91217" y="69189"/>
                </a:lnTo>
                <a:lnTo>
                  <a:pt x="89201" y="87524"/>
                </a:lnTo>
                <a:lnTo>
                  <a:pt x="89878" y="97067"/>
                </a:lnTo>
                <a:lnTo>
                  <a:pt x="91471" y="106908"/>
                </a:lnTo>
                <a:lnTo>
                  <a:pt x="92233" y="110845"/>
                </a:lnTo>
                <a:lnTo>
                  <a:pt x="93122" y="114782"/>
                </a:lnTo>
                <a:lnTo>
                  <a:pt x="94646" y="118719"/>
                </a:lnTo>
                <a:lnTo>
                  <a:pt x="89038" y="119455"/>
                </a:lnTo>
                <a:lnTo>
                  <a:pt x="84740" y="123846"/>
                </a:lnTo>
                <a:lnTo>
                  <a:pt x="83395" y="133738"/>
                </a:lnTo>
                <a:lnTo>
                  <a:pt x="86645" y="150977"/>
                </a:lnTo>
                <a:lnTo>
                  <a:pt x="90959" y="164008"/>
                </a:lnTo>
                <a:lnTo>
                  <a:pt x="95059" y="172265"/>
                </a:lnTo>
                <a:lnTo>
                  <a:pt x="98825" y="176641"/>
                </a:lnTo>
                <a:lnTo>
                  <a:pt x="102139" y="178028"/>
                </a:lnTo>
                <a:lnTo>
                  <a:pt x="107906" y="197608"/>
                </a:lnTo>
                <a:lnTo>
                  <a:pt x="135536" y="234053"/>
                </a:lnTo>
                <a:lnTo>
                  <a:pt x="176926" y="249259"/>
                </a:lnTo>
                <a:lnTo>
                  <a:pt x="187041" y="248364"/>
                </a:lnTo>
                <a:lnTo>
                  <a:pt x="234600" y="217017"/>
                </a:lnTo>
                <a:lnTo>
                  <a:pt x="251745" y="178028"/>
                </a:lnTo>
                <a:lnTo>
                  <a:pt x="255115" y="176641"/>
                </a:lnTo>
                <a:lnTo>
                  <a:pt x="258889" y="172265"/>
                </a:lnTo>
                <a:lnTo>
                  <a:pt x="262997" y="164008"/>
                </a:lnTo>
                <a:lnTo>
                  <a:pt x="267366" y="150977"/>
                </a:lnTo>
                <a:lnTo>
                  <a:pt x="270603" y="133738"/>
                </a:lnTo>
                <a:lnTo>
                  <a:pt x="269255" y="123846"/>
                </a:lnTo>
                <a:lnTo>
                  <a:pt x="265027" y="119455"/>
                </a:lnTo>
                <a:lnTo>
                  <a:pt x="259619" y="118719"/>
                </a:lnTo>
                <a:lnTo>
                  <a:pt x="260889" y="114782"/>
                </a:lnTo>
                <a:lnTo>
                  <a:pt x="262032" y="110845"/>
                </a:lnTo>
                <a:lnTo>
                  <a:pt x="262794" y="106908"/>
                </a:lnTo>
                <a:lnTo>
                  <a:pt x="264201" y="63559"/>
                </a:lnTo>
                <a:lnTo>
                  <a:pt x="255285" y="40630"/>
                </a:lnTo>
                <a:lnTo>
                  <a:pt x="244060" y="31630"/>
                </a:lnTo>
                <a:lnTo>
                  <a:pt x="238537" y="30073"/>
                </a:lnTo>
                <a:lnTo>
                  <a:pt x="237355" y="28110"/>
                </a:lnTo>
                <a:lnTo>
                  <a:pt x="197342" y="1863"/>
                </a:lnTo>
                <a:lnTo>
                  <a:pt x="185223" y="0"/>
                </a:lnTo>
                <a:close/>
              </a:path>
            </a:pathLst>
          </a:custGeom>
          <a:solidFill>
            <a:srgbClr val="FFFFFF"/>
          </a:solidFill>
        </p:spPr>
        <p:txBody>
          <a:bodyPr wrap="square" lIns="0" tIns="0" rIns="0" bIns="0" rtlCol="0"/>
          <a:lstStyle/>
          <a:p/>
        </p:txBody>
      </p:sp>
      <p:sp>
        <p:nvSpPr>
          <p:cNvPr id="13" name="object 13"/>
          <p:cNvSpPr/>
          <p:nvPr/>
        </p:nvSpPr>
        <p:spPr>
          <a:xfrm>
            <a:off x="5055870" y="2337054"/>
            <a:ext cx="2083435" cy="2664460"/>
          </a:xfrm>
          <a:custGeom>
            <a:rect l="l" t="t" r="r" b="b"/>
            <a:pathLst>
              <a:path w="2083432" h="2664460">
                <a:moveTo>
                  <a:pt x="0" y="2663952"/>
                </a:moveTo>
                <a:lnTo>
                  <a:pt x="2083307" y="2663952"/>
                </a:lnTo>
                <a:lnTo>
                  <a:pt x="2083307" y="0"/>
                </a:lnTo>
                <a:lnTo>
                  <a:pt x="0" y="0"/>
                </a:lnTo>
                <a:lnTo>
                  <a:pt x="0" y="2663952"/>
                </a:lnTo>
                <a:close/>
              </a:path>
            </a:pathLst>
          </a:custGeom>
          <a:ln w="22860">
            <a:solidFill>
              <a:srgbClr val="FF6300"/>
            </a:solidFill>
          </a:ln>
        </p:spPr>
        <p:txBody>
          <a:bodyPr wrap="square" lIns="0" tIns="0" rIns="0" bIns="0" rtlCol="0"/>
          <a:lstStyle/>
          <a:p/>
        </p:txBody>
      </p:sp>
      <p:sp>
        <p:nvSpPr>
          <p:cNvPr id="14" name="object 14"/>
          <p:cNvSpPr txBox="1"/>
          <p:nvPr/>
        </p:nvSpPr>
        <p:spPr>
          <a:xfrm>
            <a:off x="5169534" y="3253485"/>
            <a:ext cx="1854200" cy="1054100"/>
          </a:xfrm>
          <a:prstGeom prst="rect">
            <a:avLst/>
          </a:prstGeom>
        </p:spPr>
        <p:txBody>
          <a:bodyPr vert="horz" wrap="square" lIns="0" tIns="12700" rIns="0" bIns="0" rtlCol="0">
            <a:spAutoFit/>
          </a:bodyPr>
          <a:lstStyle/>
          <a:p>
            <a:pPr algn="ctr">
              <a:lnSpc>
                <a:spcPct val="100000"/>
              </a:lnSpc>
              <a:spcBef>
                <a:spcPts val="100"/>
              </a:spcBef>
            </a:pPr>
            <a:r>
              <a:rPr sz="1800" b="1">
                <a:latin typeface="微软雅黑"/>
                <a:cs typeface="微软雅黑"/>
              </a:rPr>
              <a:t>难以满足受众需求</a:t>
            </a:r>
            <a:endParaRPr sz="1800">
              <a:latin typeface="微软雅黑"/>
              <a:cs typeface="微软雅黑"/>
            </a:endParaRPr>
          </a:p>
          <a:p>
            <a:pPr marL="41275" marR="33655" indent="-635" algn="ctr">
              <a:lnSpc>
                <a:spcPct val="150000"/>
              </a:lnSpc>
              <a:spcBef>
                <a:spcPts val="535"/>
              </a:spcBef>
            </a:pPr>
            <a:r>
              <a:rPr sz="1000" spc="-5">
                <a:latin typeface="微软雅黑"/>
                <a:cs typeface="微软雅黑"/>
              </a:rPr>
              <a:t>个性化和定制化的广告更容易引 起受众的共鸣，而缺乏这些特点 会使广告失去吸引力</a:t>
            </a:r>
            <a:endParaRPr sz="1000">
              <a:latin typeface="微软雅黑"/>
              <a:cs typeface="微软雅黑"/>
            </a:endParaRPr>
          </a:p>
        </p:txBody>
      </p:sp>
      <p:sp>
        <p:nvSpPr>
          <p:cNvPr id="15" name="object 15"/>
          <p:cNvSpPr/>
          <p:nvPr/>
        </p:nvSpPr>
        <p:spPr>
          <a:xfrm>
            <a:off x="5704332" y="1962911"/>
            <a:ext cx="783590" cy="784860"/>
          </a:xfrm>
          <a:custGeom>
            <a:rect l="l" t="t" r="r" b="b"/>
            <a:pathLst>
              <a:path w="783589" h="784860">
                <a:moveTo>
                  <a:pt x="391667" y="0"/>
                </a:moveTo>
                <a:lnTo>
                  <a:pt x="342544" y="3056"/>
                </a:lnTo>
                <a:lnTo>
                  <a:pt x="295239" y="11981"/>
                </a:lnTo>
                <a:lnTo>
                  <a:pt x="250121" y="26408"/>
                </a:lnTo>
                <a:lnTo>
                  <a:pt x="207556" y="45968"/>
                </a:lnTo>
                <a:lnTo>
                  <a:pt x="167913" y="70295"/>
                </a:lnTo>
                <a:lnTo>
                  <a:pt x="131558" y="99021"/>
                </a:lnTo>
                <a:lnTo>
                  <a:pt x="98858" y="131779"/>
                </a:lnTo>
                <a:lnTo>
                  <a:pt x="70182" y="168201"/>
                </a:lnTo>
                <a:lnTo>
                  <a:pt x="45896" y="207921"/>
                </a:lnTo>
                <a:lnTo>
                  <a:pt x="26367" y="250572"/>
                </a:lnTo>
                <a:lnTo>
                  <a:pt x="11963" y="295785"/>
                </a:lnTo>
                <a:lnTo>
                  <a:pt x="3052" y="343193"/>
                </a:lnTo>
                <a:lnTo>
                  <a:pt x="0" y="392429"/>
                </a:lnTo>
                <a:lnTo>
                  <a:pt x="3052" y="441666"/>
                </a:lnTo>
                <a:lnTo>
                  <a:pt x="11963" y="489074"/>
                </a:lnTo>
                <a:lnTo>
                  <a:pt x="26367" y="534287"/>
                </a:lnTo>
                <a:lnTo>
                  <a:pt x="45896" y="576938"/>
                </a:lnTo>
                <a:lnTo>
                  <a:pt x="70182" y="616658"/>
                </a:lnTo>
                <a:lnTo>
                  <a:pt x="98858" y="653080"/>
                </a:lnTo>
                <a:lnTo>
                  <a:pt x="131558" y="685838"/>
                </a:lnTo>
                <a:lnTo>
                  <a:pt x="167913" y="714564"/>
                </a:lnTo>
                <a:lnTo>
                  <a:pt x="207556" y="738891"/>
                </a:lnTo>
                <a:lnTo>
                  <a:pt x="250121" y="758451"/>
                </a:lnTo>
                <a:lnTo>
                  <a:pt x="295239" y="772878"/>
                </a:lnTo>
                <a:lnTo>
                  <a:pt x="342544" y="781803"/>
                </a:lnTo>
                <a:lnTo>
                  <a:pt x="391667" y="784860"/>
                </a:lnTo>
                <a:lnTo>
                  <a:pt x="440791" y="781803"/>
                </a:lnTo>
                <a:lnTo>
                  <a:pt x="488096" y="772878"/>
                </a:lnTo>
                <a:lnTo>
                  <a:pt x="533214" y="758451"/>
                </a:lnTo>
                <a:lnTo>
                  <a:pt x="575779" y="738891"/>
                </a:lnTo>
                <a:lnTo>
                  <a:pt x="615422" y="714564"/>
                </a:lnTo>
                <a:lnTo>
                  <a:pt x="651777" y="685838"/>
                </a:lnTo>
                <a:lnTo>
                  <a:pt x="684477" y="653080"/>
                </a:lnTo>
                <a:lnTo>
                  <a:pt x="713153" y="616658"/>
                </a:lnTo>
                <a:lnTo>
                  <a:pt x="737439" y="576938"/>
                </a:lnTo>
                <a:lnTo>
                  <a:pt x="756968" y="534287"/>
                </a:lnTo>
                <a:lnTo>
                  <a:pt x="771372" y="489074"/>
                </a:lnTo>
                <a:lnTo>
                  <a:pt x="780283" y="441666"/>
                </a:lnTo>
                <a:lnTo>
                  <a:pt x="783335" y="392429"/>
                </a:lnTo>
                <a:lnTo>
                  <a:pt x="780283" y="343193"/>
                </a:lnTo>
                <a:lnTo>
                  <a:pt x="771372" y="295785"/>
                </a:lnTo>
                <a:lnTo>
                  <a:pt x="756968" y="250572"/>
                </a:lnTo>
                <a:lnTo>
                  <a:pt x="737439" y="207921"/>
                </a:lnTo>
                <a:lnTo>
                  <a:pt x="713153" y="168201"/>
                </a:lnTo>
                <a:lnTo>
                  <a:pt x="684477" y="131779"/>
                </a:lnTo>
                <a:lnTo>
                  <a:pt x="651777" y="99021"/>
                </a:lnTo>
                <a:lnTo>
                  <a:pt x="615422" y="70295"/>
                </a:lnTo>
                <a:lnTo>
                  <a:pt x="575779" y="45968"/>
                </a:lnTo>
                <a:lnTo>
                  <a:pt x="533214" y="26408"/>
                </a:lnTo>
                <a:lnTo>
                  <a:pt x="488096" y="11981"/>
                </a:lnTo>
                <a:lnTo>
                  <a:pt x="440791" y="3056"/>
                </a:lnTo>
                <a:lnTo>
                  <a:pt x="391667" y="0"/>
                </a:lnTo>
                <a:close/>
              </a:path>
            </a:pathLst>
          </a:custGeom>
          <a:solidFill>
            <a:srgbClr val="FF6300"/>
          </a:solidFill>
        </p:spPr>
        <p:txBody>
          <a:bodyPr wrap="square" lIns="0" tIns="0" rIns="0" bIns="0" rtlCol="0"/>
          <a:lstStyle/>
          <a:p/>
        </p:txBody>
      </p:sp>
      <p:sp>
        <p:nvSpPr>
          <p:cNvPr id="16" name="object 16"/>
          <p:cNvSpPr/>
          <p:nvPr/>
        </p:nvSpPr>
        <p:spPr>
          <a:xfrm>
            <a:off x="5704332" y="1962911"/>
            <a:ext cx="783590" cy="784860"/>
          </a:xfrm>
          <a:custGeom>
            <a:rect l="l" t="t" r="r" b="b"/>
            <a:pathLst>
              <a:path w="783589" h="784860">
                <a:moveTo>
                  <a:pt x="0" y="392429"/>
                </a:moveTo>
                <a:lnTo>
                  <a:pt x="3052" y="343193"/>
                </a:lnTo>
                <a:lnTo>
                  <a:pt x="11963" y="295785"/>
                </a:lnTo>
                <a:lnTo>
                  <a:pt x="26367" y="250572"/>
                </a:lnTo>
                <a:lnTo>
                  <a:pt x="45896" y="207921"/>
                </a:lnTo>
                <a:lnTo>
                  <a:pt x="70182" y="168201"/>
                </a:lnTo>
                <a:lnTo>
                  <a:pt x="98858" y="131779"/>
                </a:lnTo>
                <a:lnTo>
                  <a:pt x="131558" y="99021"/>
                </a:lnTo>
                <a:lnTo>
                  <a:pt x="167913" y="70295"/>
                </a:lnTo>
                <a:lnTo>
                  <a:pt x="207556" y="45968"/>
                </a:lnTo>
                <a:lnTo>
                  <a:pt x="250121" y="26408"/>
                </a:lnTo>
                <a:lnTo>
                  <a:pt x="295239" y="11981"/>
                </a:lnTo>
                <a:lnTo>
                  <a:pt x="342544" y="3056"/>
                </a:lnTo>
                <a:lnTo>
                  <a:pt x="391667" y="0"/>
                </a:lnTo>
                <a:lnTo>
                  <a:pt x="440791" y="3056"/>
                </a:lnTo>
                <a:lnTo>
                  <a:pt x="488096" y="11981"/>
                </a:lnTo>
                <a:lnTo>
                  <a:pt x="533214" y="26408"/>
                </a:lnTo>
                <a:lnTo>
                  <a:pt x="575779" y="45968"/>
                </a:lnTo>
                <a:lnTo>
                  <a:pt x="615422" y="70295"/>
                </a:lnTo>
                <a:lnTo>
                  <a:pt x="651777" y="99021"/>
                </a:lnTo>
                <a:lnTo>
                  <a:pt x="684477" y="131779"/>
                </a:lnTo>
                <a:lnTo>
                  <a:pt x="713153" y="168201"/>
                </a:lnTo>
                <a:lnTo>
                  <a:pt x="737439" y="207921"/>
                </a:lnTo>
                <a:lnTo>
                  <a:pt x="756968" y="250572"/>
                </a:lnTo>
                <a:lnTo>
                  <a:pt x="771372" y="295785"/>
                </a:lnTo>
                <a:lnTo>
                  <a:pt x="780283" y="343193"/>
                </a:lnTo>
                <a:lnTo>
                  <a:pt x="783335" y="392429"/>
                </a:lnTo>
                <a:lnTo>
                  <a:pt x="780283" y="441666"/>
                </a:lnTo>
                <a:lnTo>
                  <a:pt x="771372" y="489074"/>
                </a:lnTo>
                <a:lnTo>
                  <a:pt x="756968" y="534287"/>
                </a:lnTo>
                <a:lnTo>
                  <a:pt x="737439" y="576938"/>
                </a:lnTo>
                <a:lnTo>
                  <a:pt x="713153" y="616658"/>
                </a:lnTo>
                <a:lnTo>
                  <a:pt x="684477" y="653080"/>
                </a:lnTo>
                <a:lnTo>
                  <a:pt x="651777" y="685838"/>
                </a:lnTo>
                <a:lnTo>
                  <a:pt x="615422" y="714564"/>
                </a:lnTo>
                <a:lnTo>
                  <a:pt x="575779" y="738891"/>
                </a:lnTo>
                <a:lnTo>
                  <a:pt x="533214" y="758451"/>
                </a:lnTo>
                <a:lnTo>
                  <a:pt x="488096" y="772878"/>
                </a:lnTo>
                <a:lnTo>
                  <a:pt x="440791" y="781803"/>
                </a:lnTo>
                <a:lnTo>
                  <a:pt x="391667" y="784860"/>
                </a:lnTo>
                <a:lnTo>
                  <a:pt x="342544" y="781803"/>
                </a:lnTo>
                <a:lnTo>
                  <a:pt x="295239" y="772878"/>
                </a:lnTo>
                <a:lnTo>
                  <a:pt x="250121" y="758451"/>
                </a:lnTo>
                <a:lnTo>
                  <a:pt x="207556" y="738891"/>
                </a:lnTo>
                <a:lnTo>
                  <a:pt x="167913" y="714564"/>
                </a:lnTo>
                <a:lnTo>
                  <a:pt x="131558" y="685838"/>
                </a:lnTo>
                <a:lnTo>
                  <a:pt x="98858" y="653080"/>
                </a:lnTo>
                <a:lnTo>
                  <a:pt x="70182" y="616658"/>
                </a:lnTo>
                <a:lnTo>
                  <a:pt x="45896" y="576938"/>
                </a:lnTo>
                <a:lnTo>
                  <a:pt x="26367" y="534287"/>
                </a:lnTo>
                <a:lnTo>
                  <a:pt x="11963" y="489074"/>
                </a:lnTo>
                <a:lnTo>
                  <a:pt x="3052" y="441666"/>
                </a:lnTo>
                <a:lnTo>
                  <a:pt x="0" y="392429"/>
                </a:lnTo>
                <a:close/>
              </a:path>
            </a:pathLst>
          </a:custGeom>
          <a:ln w="12192">
            <a:solidFill>
              <a:srgbClr val="FFFFFF"/>
            </a:solidFill>
          </a:ln>
        </p:spPr>
        <p:txBody>
          <a:bodyPr wrap="square" lIns="0" tIns="0" rIns="0" bIns="0" rtlCol="0"/>
          <a:lstStyle/>
          <a:p/>
        </p:txBody>
      </p:sp>
      <p:sp>
        <p:nvSpPr>
          <p:cNvPr id="17" name="object 17"/>
          <p:cNvSpPr/>
          <p:nvPr/>
        </p:nvSpPr>
        <p:spPr>
          <a:xfrm>
            <a:off x="5894832" y="2132312"/>
            <a:ext cx="403860" cy="446405"/>
          </a:xfrm>
          <a:custGeom>
            <a:rect l="l" t="t" r="r" b="b"/>
            <a:pathLst>
              <a:path w="403860" h="446405">
                <a:moveTo>
                  <a:pt x="355679" y="275861"/>
                </a:moveTo>
                <a:lnTo>
                  <a:pt x="315223" y="286077"/>
                </a:lnTo>
                <a:lnTo>
                  <a:pt x="285305" y="319121"/>
                </a:lnTo>
                <a:lnTo>
                  <a:pt x="280288" y="332122"/>
                </a:lnTo>
                <a:lnTo>
                  <a:pt x="259333" y="332122"/>
                </a:lnTo>
                <a:lnTo>
                  <a:pt x="256920" y="334535"/>
                </a:lnTo>
                <a:lnTo>
                  <a:pt x="257047" y="352061"/>
                </a:lnTo>
                <a:lnTo>
                  <a:pt x="259333" y="354347"/>
                </a:lnTo>
                <a:lnTo>
                  <a:pt x="276478" y="354347"/>
                </a:lnTo>
                <a:lnTo>
                  <a:pt x="276478" y="363745"/>
                </a:lnTo>
                <a:lnTo>
                  <a:pt x="259333" y="363745"/>
                </a:lnTo>
                <a:lnTo>
                  <a:pt x="256920" y="366158"/>
                </a:lnTo>
                <a:lnTo>
                  <a:pt x="257047" y="383684"/>
                </a:lnTo>
                <a:lnTo>
                  <a:pt x="259333" y="385970"/>
                </a:lnTo>
                <a:lnTo>
                  <a:pt x="279400" y="385970"/>
                </a:lnTo>
                <a:lnTo>
                  <a:pt x="280669" y="390161"/>
                </a:lnTo>
                <a:lnTo>
                  <a:pt x="301132" y="425499"/>
                </a:lnTo>
                <a:lnTo>
                  <a:pt x="342519" y="445146"/>
                </a:lnTo>
                <a:lnTo>
                  <a:pt x="356235" y="446311"/>
                </a:lnTo>
                <a:lnTo>
                  <a:pt x="369950" y="445404"/>
                </a:lnTo>
                <a:lnTo>
                  <a:pt x="403225" y="432071"/>
                </a:lnTo>
                <a:lnTo>
                  <a:pt x="401446" y="427880"/>
                </a:lnTo>
                <a:lnTo>
                  <a:pt x="397637" y="418482"/>
                </a:lnTo>
                <a:lnTo>
                  <a:pt x="396220" y="415482"/>
                </a:lnTo>
                <a:lnTo>
                  <a:pt x="353393" y="415482"/>
                </a:lnTo>
                <a:lnTo>
                  <a:pt x="345144" y="414801"/>
                </a:lnTo>
                <a:lnTo>
                  <a:pt x="311657" y="386097"/>
                </a:lnTo>
                <a:lnTo>
                  <a:pt x="351408" y="386097"/>
                </a:lnTo>
                <a:lnTo>
                  <a:pt x="353821" y="383684"/>
                </a:lnTo>
                <a:lnTo>
                  <a:pt x="353821" y="366285"/>
                </a:lnTo>
                <a:lnTo>
                  <a:pt x="351408" y="363999"/>
                </a:lnTo>
                <a:lnTo>
                  <a:pt x="308101" y="363999"/>
                </a:lnTo>
                <a:lnTo>
                  <a:pt x="308101" y="354474"/>
                </a:lnTo>
                <a:lnTo>
                  <a:pt x="351408" y="354474"/>
                </a:lnTo>
                <a:lnTo>
                  <a:pt x="353821" y="352061"/>
                </a:lnTo>
                <a:lnTo>
                  <a:pt x="353821" y="334789"/>
                </a:lnTo>
                <a:lnTo>
                  <a:pt x="351408" y="332376"/>
                </a:lnTo>
                <a:lnTo>
                  <a:pt x="313308" y="332376"/>
                </a:lnTo>
                <a:lnTo>
                  <a:pt x="313308" y="331995"/>
                </a:lnTo>
                <a:lnTo>
                  <a:pt x="342840" y="307873"/>
                </a:lnTo>
                <a:lnTo>
                  <a:pt x="351821" y="306786"/>
                </a:lnTo>
                <a:lnTo>
                  <a:pt x="396249" y="306786"/>
                </a:lnTo>
                <a:lnTo>
                  <a:pt x="397637" y="303928"/>
                </a:lnTo>
                <a:lnTo>
                  <a:pt x="399541" y="299229"/>
                </a:lnTo>
                <a:lnTo>
                  <a:pt x="401446" y="294657"/>
                </a:lnTo>
                <a:lnTo>
                  <a:pt x="403351" y="290212"/>
                </a:lnTo>
                <a:lnTo>
                  <a:pt x="402208" y="287164"/>
                </a:lnTo>
                <a:lnTo>
                  <a:pt x="397128" y="284243"/>
                </a:lnTo>
                <a:lnTo>
                  <a:pt x="395985" y="283735"/>
                </a:lnTo>
                <a:lnTo>
                  <a:pt x="394969" y="283227"/>
                </a:lnTo>
                <a:lnTo>
                  <a:pt x="362336" y="276004"/>
                </a:lnTo>
                <a:lnTo>
                  <a:pt x="355679" y="275861"/>
                </a:lnTo>
                <a:close/>
              </a:path>
              <a:path w="403860" h="446405">
                <a:moveTo>
                  <a:pt x="391159" y="408576"/>
                </a:moveTo>
                <a:lnTo>
                  <a:pt x="386841" y="409592"/>
                </a:lnTo>
                <a:lnTo>
                  <a:pt x="381126" y="410862"/>
                </a:lnTo>
                <a:lnTo>
                  <a:pt x="375538" y="412640"/>
                </a:lnTo>
                <a:lnTo>
                  <a:pt x="369950" y="413783"/>
                </a:lnTo>
                <a:lnTo>
                  <a:pt x="361666" y="415091"/>
                </a:lnTo>
                <a:lnTo>
                  <a:pt x="353393" y="415482"/>
                </a:lnTo>
                <a:lnTo>
                  <a:pt x="396220" y="415482"/>
                </a:lnTo>
                <a:lnTo>
                  <a:pt x="395424" y="413783"/>
                </a:lnTo>
                <a:lnTo>
                  <a:pt x="393700" y="409719"/>
                </a:lnTo>
                <a:lnTo>
                  <a:pt x="391159" y="408576"/>
                </a:lnTo>
                <a:close/>
              </a:path>
              <a:path w="403860" h="446405">
                <a:moveTo>
                  <a:pt x="109092" y="231792"/>
                </a:moveTo>
                <a:lnTo>
                  <a:pt x="104600" y="234559"/>
                </a:lnTo>
                <a:lnTo>
                  <a:pt x="91630" y="241825"/>
                </a:lnTo>
                <a:lnTo>
                  <a:pt x="70945" y="252045"/>
                </a:lnTo>
                <a:lnTo>
                  <a:pt x="43306" y="263669"/>
                </a:lnTo>
                <a:lnTo>
                  <a:pt x="17609" y="280195"/>
                </a:lnTo>
                <a:lnTo>
                  <a:pt x="5079" y="305579"/>
                </a:lnTo>
                <a:lnTo>
                  <a:pt x="837" y="340965"/>
                </a:lnTo>
                <a:lnTo>
                  <a:pt x="0" y="387494"/>
                </a:lnTo>
                <a:lnTo>
                  <a:pt x="236219" y="387494"/>
                </a:lnTo>
                <a:lnTo>
                  <a:pt x="235584" y="385462"/>
                </a:lnTo>
                <a:lnTo>
                  <a:pt x="235387" y="383684"/>
                </a:lnTo>
                <a:lnTo>
                  <a:pt x="235330" y="365777"/>
                </a:lnTo>
                <a:lnTo>
                  <a:pt x="235965" y="362348"/>
                </a:lnTo>
                <a:lnTo>
                  <a:pt x="237235" y="359300"/>
                </a:lnTo>
                <a:lnTo>
                  <a:pt x="236092" y="356125"/>
                </a:lnTo>
                <a:lnTo>
                  <a:pt x="235330" y="352823"/>
                </a:lnTo>
                <a:lnTo>
                  <a:pt x="235330" y="345711"/>
                </a:lnTo>
                <a:lnTo>
                  <a:pt x="145033" y="345711"/>
                </a:lnTo>
                <a:lnTo>
                  <a:pt x="140675" y="331995"/>
                </a:lnTo>
                <a:lnTo>
                  <a:pt x="109092" y="231792"/>
                </a:lnTo>
                <a:close/>
              </a:path>
              <a:path w="403860" h="446405">
                <a:moveTo>
                  <a:pt x="168147" y="257700"/>
                </a:moveTo>
                <a:lnTo>
                  <a:pt x="167893" y="257700"/>
                </a:lnTo>
                <a:lnTo>
                  <a:pt x="159383" y="258768"/>
                </a:lnTo>
                <a:lnTo>
                  <a:pt x="149050" y="264527"/>
                </a:lnTo>
                <a:lnTo>
                  <a:pt x="145980" y="278810"/>
                </a:lnTo>
                <a:lnTo>
                  <a:pt x="159257" y="305452"/>
                </a:lnTo>
                <a:lnTo>
                  <a:pt x="145033" y="345711"/>
                </a:lnTo>
                <a:lnTo>
                  <a:pt x="235330" y="345711"/>
                </a:lnTo>
                <a:lnTo>
                  <a:pt x="190880" y="345584"/>
                </a:lnTo>
                <a:lnTo>
                  <a:pt x="176656" y="305452"/>
                </a:lnTo>
                <a:lnTo>
                  <a:pt x="189954" y="278810"/>
                </a:lnTo>
                <a:lnTo>
                  <a:pt x="186928" y="264527"/>
                </a:lnTo>
                <a:lnTo>
                  <a:pt x="176639" y="258768"/>
                </a:lnTo>
                <a:lnTo>
                  <a:pt x="168147" y="257700"/>
                </a:lnTo>
                <a:close/>
              </a:path>
              <a:path w="403860" h="446405">
                <a:moveTo>
                  <a:pt x="226948" y="231792"/>
                </a:moveTo>
                <a:lnTo>
                  <a:pt x="194343" y="334789"/>
                </a:lnTo>
                <a:lnTo>
                  <a:pt x="190880" y="345584"/>
                </a:lnTo>
                <a:lnTo>
                  <a:pt x="235330" y="345584"/>
                </a:lnTo>
                <a:lnTo>
                  <a:pt x="235330" y="337583"/>
                </a:lnTo>
                <a:lnTo>
                  <a:pt x="237428" y="327108"/>
                </a:lnTo>
                <a:lnTo>
                  <a:pt x="243157" y="318549"/>
                </a:lnTo>
                <a:lnTo>
                  <a:pt x="251672" y="312777"/>
                </a:lnTo>
                <a:lnTo>
                  <a:pt x="262127" y="310659"/>
                </a:lnTo>
                <a:lnTo>
                  <a:pt x="265429" y="310659"/>
                </a:lnTo>
                <a:lnTo>
                  <a:pt x="271000" y="300182"/>
                </a:lnTo>
                <a:lnTo>
                  <a:pt x="299846" y="270146"/>
                </a:lnTo>
                <a:lnTo>
                  <a:pt x="303148" y="268241"/>
                </a:lnTo>
                <a:lnTo>
                  <a:pt x="296544" y="264939"/>
                </a:lnTo>
                <a:lnTo>
                  <a:pt x="292607" y="263542"/>
                </a:lnTo>
                <a:lnTo>
                  <a:pt x="264989" y="251991"/>
                </a:lnTo>
                <a:lnTo>
                  <a:pt x="244347" y="241809"/>
                </a:lnTo>
                <a:lnTo>
                  <a:pt x="231421" y="234557"/>
                </a:lnTo>
                <a:lnTo>
                  <a:pt x="226948" y="231792"/>
                </a:lnTo>
                <a:close/>
              </a:path>
              <a:path w="403860" h="446405">
                <a:moveTo>
                  <a:pt x="396249" y="306786"/>
                </a:moveTo>
                <a:lnTo>
                  <a:pt x="351821" y="306786"/>
                </a:lnTo>
                <a:lnTo>
                  <a:pt x="360850" y="307032"/>
                </a:lnTo>
                <a:lnTo>
                  <a:pt x="369950" y="308373"/>
                </a:lnTo>
                <a:lnTo>
                  <a:pt x="375792" y="309516"/>
                </a:lnTo>
                <a:lnTo>
                  <a:pt x="381380" y="311421"/>
                </a:lnTo>
                <a:lnTo>
                  <a:pt x="387095" y="312564"/>
                </a:lnTo>
                <a:lnTo>
                  <a:pt x="391287" y="313580"/>
                </a:lnTo>
                <a:lnTo>
                  <a:pt x="393826" y="312310"/>
                </a:lnTo>
                <a:lnTo>
                  <a:pt x="395477" y="308373"/>
                </a:lnTo>
                <a:lnTo>
                  <a:pt x="396249" y="306786"/>
                </a:lnTo>
                <a:close/>
              </a:path>
              <a:path w="403860" h="446405">
                <a:moveTo>
                  <a:pt x="175946" y="0"/>
                </a:moveTo>
                <a:lnTo>
                  <a:pt x="132968" y="9034"/>
                </a:lnTo>
                <a:lnTo>
                  <a:pt x="127380" y="12844"/>
                </a:lnTo>
                <a:lnTo>
                  <a:pt x="120522" y="17289"/>
                </a:lnTo>
                <a:lnTo>
                  <a:pt x="91023" y="54473"/>
                </a:lnTo>
                <a:lnTo>
                  <a:pt x="85597" y="82424"/>
                </a:lnTo>
                <a:lnTo>
                  <a:pt x="86236" y="91439"/>
                </a:lnTo>
                <a:lnTo>
                  <a:pt x="87756" y="100728"/>
                </a:lnTo>
                <a:lnTo>
                  <a:pt x="88391" y="104411"/>
                </a:lnTo>
                <a:lnTo>
                  <a:pt x="89407" y="108094"/>
                </a:lnTo>
                <a:lnTo>
                  <a:pt x="90677" y="111904"/>
                </a:lnTo>
                <a:lnTo>
                  <a:pt x="85580" y="112575"/>
                </a:lnTo>
                <a:lnTo>
                  <a:pt x="81613" y="116699"/>
                </a:lnTo>
                <a:lnTo>
                  <a:pt x="80337" y="126013"/>
                </a:lnTo>
                <a:lnTo>
                  <a:pt x="83312" y="142257"/>
                </a:lnTo>
                <a:lnTo>
                  <a:pt x="87344" y="154515"/>
                </a:lnTo>
                <a:lnTo>
                  <a:pt x="91185" y="162307"/>
                </a:lnTo>
                <a:lnTo>
                  <a:pt x="94741" y="166457"/>
                </a:lnTo>
                <a:lnTo>
                  <a:pt x="97916" y="167784"/>
                </a:lnTo>
                <a:lnTo>
                  <a:pt x="103328" y="186142"/>
                </a:lnTo>
                <a:lnTo>
                  <a:pt x="129295" y="220523"/>
                </a:lnTo>
                <a:lnTo>
                  <a:pt x="168211" y="234888"/>
                </a:lnTo>
                <a:lnTo>
                  <a:pt x="177748" y="234041"/>
                </a:lnTo>
                <a:lnTo>
                  <a:pt x="222424" y="204471"/>
                </a:lnTo>
                <a:lnTo>
                  <a:pt x="238632" y="167784"/>
                </a:lnTo>
                <a:lnTo>
                  <a:pt x="241809" y="166455"/>
                </a:lnTo>
                <a:lnTo>
                  <a:pt x="245379" y="162292"/>
                </a:lnTo>
                <a:lnTo>
                  <a:pt x="249259" y="154461"/>
                </a:lnTo>
                <a:lnTo>
                  <a:pt x="253364" y="142130"/>
                </a:lnTo>
                <a:lnTo>
                  <a:pt x="256339" y="125940"/>
                </a:lnTo>
                <a:lnTo>
                  <a:pt x="255063" y="116619"/>
                </a:lnTo>
                <a:lnTo>
                  <a:pt x="251096" y="112466"/>
                </a:lnTo>
                <a:lnTo>
                  <a:pt x="245998" y="111777"/>
                </a:lnTo>
                <a:lnTo>
                  <a:pt x="247268" y="107967"/>
                </a:lnTo>
                <a:lnTo>
                  <a:pt x="248284" y="104411"/>
                </a:lnTo>
                <a:lnTo>
                  <a:pt x="248919" y="100601"/>
                </a:lnTo>
                <a:lnTo>
                  <a:pt x="250297" y="59842"/>
                </a:lnTo>
                <a:lnTo>
                  <a:pt x="241935" y="38276"/>
                </a:lnTo>
                <a:lnTo>
                  <a:pt x="231382" y="29807"/>
                </a:lnTo>
                <a:lnTo>
                  <a:pt x="226187" y="28338"/>
                </a:lnTo>
                <a:lnTo>
                  <a:pt x="225059" y="26503"/>
                </a:lnTo>
                <a:lnTo>
                  <a:pt x="187356" y="1748"/>
                </a:lnTo>
                <a:lnTo>
                  <a:pt x="175946" y="0"/>
                </a:lnTo>
                <a:close/>
              </a:path>
            </a:pathLst>
          </a:custGeom>
          <a:solidFill>
            <a:srgbClr val="FFFFFF"/>
          </a:solidFill>
        </p:spPr>
        <p:txBody>
          <a:bodyPr wrap="square" lIns="0" tIns="0" rIns="0" bIns="0" rtlCol="0"/>
          <a:lstStyle/>
          <a:p/>
        </p:txBody>
      </p:sp>
      <p:sp>
        <p:nvSpPr>
          <p:cNvPr id="18" name="object 18"/>
          <p:cNvSpPr/>
          <p:nvPr/>
        </p:nvSpPr>
        <p:spPr>
          <a:xfrm>
            <a:off x="7245857" y="2337054"/>
            <a:ext cx="2083435" cy="2664460"/>
          </a:xfrm>
          <a:custGeom>
            <a:rect l="l" t="t" r="r" b="b"/>
            <a:pathLst>
              <a:path w="2083432" h="2664460">
                <a:moveTo>
                  <a:pt x="0" y="2663952"/>
                </a:moveTo>
                <a:lnTo>
                  <a:pt x="2083307" y="2663952"/>
                </a:lnTo>
                <a:lnTo>
                  <a:pt x="2083307" y="0"/>
                </a:lnTo>
                <a:lnTo>
                  <a:pt x="0" y="0"/>
                </a:lnTo>
                <a:lnTo>
                  <a:pt x="0" y="2663952"/>
                </a:lnTo>
                <a:close/>
              </a:path>
            </a:pathLst>
          </a:custGeom>
          <a:ln w="22860">
            <a:solidFill>
              <a:srgbClr val="ABCE5A"/>
            </a:solidFill>
          </a:ln>
        </p:spPr>
        <p:txBody>
          <a:bodyPr wrap="square" lIns="0" tIns="0" rIns="0" bIns="0" rtlCol="0"/>
          <a:lstStyle/>
          <a:p/>
        </p:txBody>
      </p:sp>
      <p:sp>
        <p:nvSpPr>
          <p:cNvPr id="19" name="object 19"/>
          <p:cNvSpPr txBox="1"/>
          <p:nvPr/>
        </p:nvSpPr>
        <p:spPr>
          <a:xfrm>
            <a:off x="7389114" y="3253485"/>
            <a:ext cx="1796414" cy="1054100"/>
          </a:xfrm>
          <a:prstGeom prst="rect">
            <a:avLst/>
          </a:prstGeom>
        </p:spPr>
        <p:txBody>
          <a:bodyPr vert="horz" wrap="square" lIns="0" tIns="12700" rIns="0" bIns="0" rtlCol="0">
            <a:spAutoFit/>
          </a:bodyPr>
          <a:lstStyle/>
          <a:p>
            <a:pPr algn="ctr">
              <a:lnSpc>
                <a:spcPct val="100000"/>
              </a:lnSpc>
              <a:spcBef>
                <a:spcPts val="100"/>
              </a:spcBef>
            </a:pPr>
            <a:r>
              <a:rPr sz="1800" b="1">
                <a:latin typeface="微软雅黑"/>
                <a:cs typeface="微软雅黑"/>
              </a:rPr>
              <a:t>竞争力下降</a:t>
            </a:r>
            <a:endParaRPr sz="1800">
              <a:latin typeface="微软雅黑"/>
              <a:cs typeface="微软雅黑"/>
            </a:endParaRPr>
          </a:p>
          <a:p>
            <a:pPr marL="12700" marR="5080" algn="ctr">
              <a:lnSpc>
                <a:spcPct val="150000"/>
              </a:lnSpc>
              <a:spcBef>
                <a:spcPts val="535"/>
              </a:spcBef>
            </a:pPr>
            <a:r>
              <a:rPr sz="1000" spc="-5">
                <a:latin typeface="微软雅黑"/>
                <a:cs typeface="微软雅黑"/>
              </a:rPr>
              <a:t>在竞争激烈的市场中，粗犷的人 群细分的广告缺乏针对性，难以 在目标受众中脱颖而出</a:t>
            </a:r>
            <a:endParaRPr sz="1000">
              <a:latin typeface="微软雅黑"/>
              <a:cs typeface="微软雅黑"/>
            </a:endParaRPr>
          </a:p>
        </p:txBody>
      </p:sp>
      <p:sp>
        <p:nvSpPr>
          <p:cNvPr id="20" name="object 20"/>
          <p:cNvSpPr/>
          <p:nvPr/>
        </p:nvSpPr>
        <p:spPr>
          <a:xfrm>
            <a:off x="7894319" y="1962911"/>
            <a:ext cx="784860" cy="784860"/>
          </a:xfrm>
          <a:custGeom>
            <a:rect l="l" t="t" r="r" b="b"/>
            <a:pathLst>
              <a:path w="784859" h="784860">
                <a:moveTo>
                  <a:pt x="392429" y="0"/>
                </a:moveTo>
                <a:lnTo>
                  <a:pt x="343193" y="3056"/>
                </a:lnTo>
                <a:lnTo>
                  <a:pt x="295785" y="11981"/>
                </a:lnTo>
                <a:lnTo>
                  <a:pt x="250572" y="26408"/>
                </a:lnTo>
                <a:lnTo>
                  <a:pt x="207921" y="45968"/>
                </a:lnTo>
                <a:lnTo>
                  <a:pt x="168201" y="70295"/>
                </a:lnTo>
                <a:lnTo>
                  <a:pt x="131779" y="99021"/>
                </a:lnTo>
                <a:lnTo>
                  <a:pt x="99021" y="131779"/>
                </a:lnTo>
                <a:lnTo>
                  <a:pt x="70295" y="168201"/>
                </a:lnTo>
                <a:lnTo>
                  <a:pt x="45968" y="207921"/>
                </a:lnTo>
                <a:lnTo>
                  <a:pt x="26408" y="250572"/>
                </a:lnTo>
                <a:lnTo>
                  <a:pt x="11981" y="295785"/>
                </a:lnTo>
                <a:lnTo>
                  <a:pt x="3056" y="343193"/>
                </a:lnTo>
                <a:lnTo>
                  <a:pt x="0" y="392429"/>
                </a:lnTo>
                <a:lnTo>
                  <a:pt x="3056" y="441666"/>
                </a:lnTo>
                <a:lnTo>
                  <a:pt x="11981" y="489074"/>
                </a:lnTo>
                <a:lnTo>
                  <a:pt x="26408" y="534287"/>
                </a:lnTo>
                <a:lnTo>
                  <a:pt x="45968" y="576938"/>
                </a:lnTo>
                <a:lnTo>
                  <a:pt x="70295" y="616658"/>
                </a:lnTo>
                <a:lnTo>
                  <a:pt x="99021" y="653080"/>
                </a:lnTo>
                <a:lnTo>
                  <a:pt x="131779" y="685838"/>
                </a:lnTo>
                <a:lnTo>
                  <a:pt x="168201" y="714564"/>
                </a:lnTo>
                <a:lnTo>
                  <a:pt x="207921" y="738891"/>
                </a:lnTo>
                <a:lnTo>
                  <a:pt x="250572" y="758451"/>
                </a:lnTo>
                <a:lnTo>
                  <a:pt x="295785" y="772878"/>
                </a:lnTo>
                <a:lnTo>
                  <a:pt x="343193" y="781803"/>
                </a:lnTo>
                <a:lnTo>
                  <a:pt x="392429" y="784860"/>
                </a:lnTo>
                <a:lnTo>
                  <a:pt x="441666" y="781803"/>
                </a:lnTo>
                <a:lnTo>
                  <a:pt x="489074" y="772878"/>
                </a:lnTo>
                <a:lnTo>
                  <a:pt x="534287" y="758451"/>
                </a:lnTo>
                <a:lnTo>
                  <a:pt x="576938" y="738891"/>
                </a:lnTo>
                <a:lnTo>
                  <a:pt x="616658" y="714564"/>
                </a:lnTo>
                <a:lnTo>
                  <a:pt x="653080" y="685838"/>
                </a:lnTo>
                <a:lnTo>
                  <a:pt x="685838" y="653080"/>
                </a:lnTo>
                <a:lnTo>
                  <a:pt x="714564" y="616658"/>
                </a:lnTo>
                <a:lnTo>
                  <a:pt x="738891" y="576938"/>
                </a:lnTo>
                <a:lnTo>
                  <a:pt x="758451" y="534287"/>
                </a:lnTo>
                <a:lnTo>
                  <a:pt x="772878" y="489074"/>
                </a:lnTo>
                <a:lnTo>
                  <a:pt x="781803" y="441666"/>
                </a:lnTo>
                <a:lnTo>
                  <a:pt x="784859" y="392429"/>
                </a:lnTo>
                <a:lnTo>
                  <a:pt x="781803" y="343193"/>
                </a:lnTo>
                <a:lnTo>
                  <a:pt x="772878" y="295785"/>
                </a:lnTo>
                <a:lnTo>
                  <a:pt x="758451" y="250572"/>
                </a:lnTo>
                <a:lnTo>
                  <a:pt x="738891" y="207921"/>
                </a:lnTo>
                <a:lnTo>
                  <a:pt x="714564" y="168201"/>
                </a:lnTo>
                <a:lnTo>
                  <a:pt x="685838" y="131779"/>
                </a:lnTo>
                <a:lnTo>
                  <a:pt x="653080" y="99021"/>
                </a:lnTo>
                <a:lnTo>
                  <a:pt x="616658" y="70295"/>
                </a:lnTo>
                <a:lnTo>
                  <a:pt x="576938" y="45968"/>
                </a:lnTo>
                <a:lnTo>
                  <a:pt x="534287" y="26408"/>
                </a:lnTo>
                <a:lnTo>
                  <a:pt x="489074" y="11981"/>
                </a:lnTo>
                <a:lnTo>
                  <a:pt x="441666" y="3056"/>
                </a:lnTo>
                <a:lnTo>
                  <a:pt x="392429" y="0"/>
                </a:lnTo>
                <a:close/>
              </a:path>
            </a:pathLst>
          </a:custGeom>
          <a:solidFill>
            <a:srgbClr val="ABCE5A"/>
          </a:solidFill>
        </p:spPr>
        <p:txBody>
          <a:bodyPr wrap="square" lIns="0" tIns="0" rIns="0" bIns="0" rtlCol="0"/>
          <a:lstStyle/>
          <a:p/>
        </p:txBody>
      </p:sp>
      <p:sp>
        <p:nvSpPr>
          <p:cNvPr id="21" name="object 21"/>
          <p:cNvSpPr/>
          <p:nvPr/>
        </p:nvSpPr>
        <p:spPr>
          <a:xfrm>
            <a:off x="7894319" y="1962911"/>
            <a:ext cx="784860" cy="784860"/>
          </a:xfrm>
          <a:custGeom>
            <a:rect l="l" t="t" r="r" b="b"/>
            <a:pathLst>
              <a:path w="784859" h="784860">
                <a:moveTo>
                  <a:pt x="0" y="392429"/>
                </a:moveTo>
                <a:lnTo>
                  <a:pt x="3056" y="343193"/>
                </a:lnTo>
                <a:lnTo>
                  <a:pt x="11981" y="295785"/>
                </a:lnTo>
                <a:lnTo>
                  <a:pt x="26408" y="250572"/>
                </a:lnTo>
                <a:lnTo>
                  <a:pt x="45968" y="207921"/>
                </a:lnTo>
                <a:lnTo>
                  <a:pt x="70295" y="168201"/>
                </a:lnTo>
                <a:lnTo>
                  <a:pt x="99021" y="131779"/>
                </a:lnTo>
                <a:lnTo>
                  <a:pt x="131779" y="99021"/>
                </a:lnTo>
                <a:lnTo>
                  <a:pt x="168201" y="70295"/>
                </a:lnTo>
                <a:lnTo>
                  <a:pt x="207921" y="45968"/>
                </a:lnTo>
                <a:lnTo>
                  <a:pt x="250572" y="26408"/>
                </a:lnTo>
                <a:lnTo>
                  <a:pt x="295785" y="11981"/>
                </a:lnTo>
                <a:lnTo>
                  <a:pt x="343193" y="3056"/>
                </a:lnTo>
                <a:lnTo>
                  <a:pt x="392429" y="0"/>
                </a:lnTo>
                <a:lnTo>
                  <a:pt x="441666" y="3056"/>
                </a:lnTo>
                <a:lnTo>
                  <a:pt x="489074" y="11981"/>
                </a:lnTo>
                <a:lnTo>
                  <a:pt x="534287" y="26408"/>
                </a:lnTo>
                <a:lnTo>
                  <a:pt x="576938" y="45968"/>
                </a:lnTo>
                <a:lnTo>
                  <a:pt x="616658" y="70295"/>
                </a:lnTo>
                <a:lnTo>
                  <a:pt x="653080" y="99021"/>
                </a:lnTo>
                <a:lnTo>
                  <a:pt x="685838" y="131779"/>
                </a:lnTo>
                <a:lnTo>
                  <a:pt x="714564" y="168201"/>
                </a:lnTo>
                <a:lnTo>
                  <a:pt x="738891" y="207921"/>
                </a:lnTo>
                <a:lnTo>
                  <a:pt x="758451" y="250572"/>
                </a:lnTo>
                <a:lnTo>
                  <a:pt x="772878" y="295785"/>
                </a:lnTo>
                <a:lnTo>
                  <a:pt x="781803" y="343193"/>
                </a:lnTo>
                <a:lnTo>
                  <a:pt x="784859" y="392429"/>
                </a:lnTo>
                <a:lnTo>
                  <a:pt x="781803" y="441666"/>
                </a:lnTo>
                <a:lnTo>
                  <a:pt x="772878" y="489074"/>
                </a:lnTo>
                <a:lnTo>
                  <a:pt x="758451" y="534287"/>
                </a:lnTo>
                <a:lnTo>
                  <a:pt x="738891" y="576938"/>
                </a:lnTo>
                <a:lnTo>
                  <a:pt x="714564" y="616658"/>
                </a:lnTo>
                <a:lnTo>
                  <a:pt x="685838" y="653080"/>
                </a:lnTo>
                <a:lnTo>
                  <a:pt x="653080" y="685838"/>
                </a:lnTo>
                <a:lnTo>
                  <a:pt x="616658" y="714564"/>
                </a:lnTo>
                <a:lnTo>
                  <a:pt x="576938" y="738891"/>
                </a:lnTo>
                <a:lnTo>
                  <a:pt x="534287" y="758451"/>
                </a:lnTo>
                <a:lnTo>
                  <a:pt x="489074" y="772878"/>
                </a:lnTo>
                <a:lnTo>
                  <a:pt x="441666" y="781803"/>
                </a:lnTo>
                <a:lnTo>
                  <a:pt x="392429" y="784860"/>
                </a:lnTo>
                <a:lnTo>
                  <a:pt x="343193" y="781803"/>
                </a:lnTo>
                <a:lnTo>
                  <a:pt x="295785" y="772878"/>
                </a:lnTo>
                <a:lnTo>
                  <a:pt x="250572" y="758451"/>
                </a:lnTo>
                <a:lnTo>
                  <a:pt x="207921" y="738891"/>
                </a:lnTo>
                <a:lnTo>
                  <a:pt x="168201" y="714564"/>
                </a:lnTo>
                <a:lnTo>
                  <a:pt x="131779" y="685838"/>
                </a:lnTo>
                <a:lnTo>
                  <a:pt x="99021" y="653080"/>
                </a:lnTo>
                <a:lnTo>
                  <a:pt x="70295" y="616658"/>
                </a:lnTo>
                <a:lnTo>
                  <a:pt x="45968" y="576938"/>
                </a:lnTo>
                <a:lnTo>
                  <a:pt x="26408" y="534287"/>
                </a:lnTo>
                <a:lnTo>
                  <a:pt x="11981" y="489074"/>
                </a:lnTo>
                <a:lnTo>
                  <a:pt x="3056" y="441666"/>
                </a:lnTo>
                <a:lnTo>
                  <a:pt x="0" y="392429"/>
                </a:lnTo>
                <a:close/>
              </a:path>
            </a:pathLst>
          </a:custGeom>
          <a:ln w="12192">
            <a:solidFill>
              <a:srgbClr val="FFFFFF"/>
            </a:solidFill>
          </a:ln>
        </p:spPr>
        <p:txBody>
          <a:bodyPr wrap="square" lIns="0" tIns="0" rIns="0" bIns="0" rtlCol="0"/>
          <a:lstStyle/>
          <a:p/>
        </p:txBody>
      </p:sp>
      <p:sp>
        <p:nvSpPr>
          <p:cNvPr id="22" name="object 22"/>
          <p:cNvSpPr/>
          <p:nvPr/>
        </p:nvSpPr>
        <p:spPr>
          <a:xfrm>
            <a:off x="8063483" y="2155162"/>
            <a:ext cx="447040" cy="400685"/>
          </a:xfrm>
          <a:custGeom>
            <a:rect l="l" t="t" r="r" b="b"/>
            <a:pathLst>
              <a:path w="447040" h="400685">
                <a:moveTo>
                  <a:pt x="201650" y="0"/>
                </a:moveTo>
                <a:lnTo>
                  <a:pt x="187706" y="154"/>
                </a:lnTo>
                <a:lnTo>
                  <a:pt x="181356" y="408"/>
                </a:lnTo>
                <a:lnTo>
                  <a:pt x="175260" y="1678"/>
                </a:lnTo>
                <a:lnTo>
                  <a:pt x="169672" y="3583"/>
                </a:lnTo>
                <a:lnTo>
                  <a:pt x="162433" y="5869"/>
                </a:lnTo>
                <a:lnTo>
                  <a:pt x="155701" y="9552"/>
                </a:lnTo>
                <a:lnTo>
                  <a:pt x="149733" y="13743"/>
                </a:lnTo>
                <a:lnTo>
                  <a:pt x="144214" y="17436"/>
                </a:lnTo>
                <a:lnTo>
                  <a:pt x="115824" y="47716"/>
                </a:lnTo>
                <a:lnTo>
                  <a:pt x="104981" y="87657"/>
                </a:lnTo>
                <a:lnTo>
                  <a:pt x="105650" y="97230"/>
                </a:lnTo>
                <a:lnTo>
                  <a:pt x="107216" y="107215"/>
                </a:lnTo>
                <a:lnTo>
                  <a:pt x="108204" y="111660"/>
                </a:lnTo>
                <a:lnTo>
                  <a:pt x="108839" y="113946"/>
                </a:lnTo>
                <a:lnTo>
                  <a:pt x="103921" y="115381"/>
                </a:lnTo>
                <a:lnTo>
                  <a:pt x="100361" y="120280"/>
                </a:lnTo>
                <a:lnTo>
                  <a:pt x="99516" y="130109"/>
                </a:lnTo>
                <a:lnTo>
                  <a:pt x="102743" y="146331"/>
                </a:lnTo>
                <a:lnTo>
                  <a:pt x="107132" y="159438"/>
                </a:lnTo>
                <a:lnTo>
                  <a:pt x="111283" y="167747"/>
                </a:lnTo>
                <a:lnTo>
                  <a:pt x="115101" y="172174"/>
                </a:lnTo>
                <a:lnTo>
                  <a:pt x="118491" y="173636"/>
                </a:lnTo>
                <a:lnTo>
                  <a:pt x="119965" y="180945"/>
                </a:lnTo>
                <a:lnTo>
                  <a:pt x="122285" y="188479"/>
                </a:lnTo>
                <a:lnTo>
                  <a:pt x="125438" y="196086"/>
                </a:lnTo>
                <a:lnTo>
                  <a:pt x="129413" y="203608"/>
                </a:lnTo>
                <a:lnTo>
                  <a:pt x="129286" y="242470"/>
                </a:lnTo>
                <a:lnTo>
                  <a:pt x="128524" y="243613"/>
                </a:lnTo>
                <a:lnTo>
                  <a:pt x="127381" y="244248"/>
                </a:lnTo>
                <a:lnTo>
                  <a:pt x="112075" y="252057"/>
                </a:lnTo>
                <a:lnTo>
                  <a:pt x="85232" y="267188"/>
                </a:lnTo>
                <a:lnTo>
                  <a:pt x="51175" y="288915"/>
                </a:lnTo>
                <a:lnTo>
                  <a:pt x="14224" y="316511"/>
                </a:lnTo>
                <a:lnTo>
                  <a:pt x="0" y="346229"/>
                </a:lnTo>
                <a:lnTo>
                  <a:pt x="0" y="381027"/>
                </a:lnTo>
                <a:lnTo>
                  <a:pt x="1557" y="388637"/>
                </a:lnTo>
                <a:lnTo>
                  <a:pt x="5794" y="394854"/>
                </a:lnTo>
                <a:lnTo>
                  <a:pt x="12055" y="399047"/>
                </a:lnTo>
                <a:lnTo>
                  <a:pt x="19685" y="400585"/>
                </a:lnTo>
                <a:lnTo>
                  <a:pt x="276225" y="400585"/>
                </a:lnTo>
                <a:lnTo>
                  <a:pt x="258333" y="382148"/>
                </a:lnTo>
                <a:lnTo>
                  <a:pt x="244728" y="360247"/>
                </a:lnTo>
                <a:lnTo>
                  <a:pt x="236077" y="335559"/>
                </a:lnTo>
                <a:lnTo>
                  <a:pt x="233045" y="308764"/>
                </a:lnTo>
                <a:lnTo>
                  <a:pt x="234735" y="288641"/>
                </a:lnTo>
                <a:lnTo>
                  <a:pt x="239617" y="269601"/>
                </a:lnTo>
                <a:lnTo>
                  <a:pt x="247403" y="251918"/>
                </a:lnTo>
                <a:lnTo>
                  <a:pt x="257810" y="235866"/>
                </a:lnTo>
                <a:lnTo>
                  <a:pt x="257810" y="203608"/>
                </a:lnTo>
                <a:lnTo>
                  <a:pt x="261733" y="196086"/>
                </a:lnTo>
                <a:lnTo>
                  <a:pt x="264906" y="188479"/>
                </a:lnTo>
                <a:lnTo>
                  <a:pt x="267293" y="180945"/>
                </a:lnTo>
                <a:lnTo>
                  <a:pt x="268859" y="173636"/>
                </a:lnTo>
                <a:lnTo>
                  <a:pt x="272228" y="172174"/>
                </a:lnTo>
                <a:lnTo>
                  <a:pt x="276002" y="167747"/>
                </a:lnTo>
                <a:lnTo>
                  <a:pt x="280110" y="159438"/>
                </a:lnTo>
                <a:lnTo>
                  <a:pt x="284480" y="146331"/>
                </a:lnTo>
                <a:lnTo>
                  <a:pt x="287736" y="129913"/>
                </a:lnTo>
                <a:lnTo>
                  <a:pt x="286813" y="120042"/>
                </a:lnTo>
                <a:lnTo>
                  <a:pt x="283104" y="115220"/>
                </a:lnTo>
                <a:lnTo>
                  <a:pt x="278002" y="113946"/>
                </a:lnTo>
                <a:lnTo>
                  <a:pt x="279273" y="109374"/>
                </a:lnTo>
                <a:lnTo>
                  <a:pt x="279654" y="107215"/>
                </a:lnTo>
                <a:lnTo>
                  <a:pt x="281094" y="63793"/>
                </a:lnTo>
                <a:lnTo>
                  <a:pt x="272129" y="40826"/>
                </a:lnTo>
                <a:lnTo>
                  <a:pt x="260830" y="31813"/>
                </a:lnTo>
                <a:lnTo>
                  <a:pt x="255270" y="30253"/>
                </a:lnTo>
                <a:lnTo>
                  <a:pt x="254067" y="28289"/>
                </a:lnTo>
                <a:lnTo>
                  <a:pt x="213820" y="1869"/>
                </a:lnTo>
                <a:lnTo>
                  <a:pt x="201650" y="0"/>
                </a:lnTo>
                <a:close/>
              </a:path>
              <a:path w="447040" h="400685">
                <a:moveTo>
                  <a:pt x="353949" y="216054"/>
                </a:moveTo>
                <a:lnTo>
                  <a:pt x="317871" y="223299"/>
                </a:lnTo>
                <a:lnTo>
                  <a:pt x="288401" y="243058"/>
                </a:lnTo>
                <a:lnTo>
                  <a:pt x="268527" y="272365"/>
                </a:lnTo>
                <a:lnTo>
                  <a:pt x="261239" y="308256"/>
                </a:lnTo>
                <a:lnTo>
                  <a:pt x="268527" y="344221"/>
                </a:lnTo>
                <a:lnTo>
                  <a:pt x="288401" y="373566"/>
                </a:lnTo>
                <a:lnTo>
                  <a:pt x="317871" y="393338"/>
                </a:lnTo>
                <a:lnTo>
                  <a:pt x="353949" y="400585"/>
                </a:lnTo>
                <a:lnTo>
                  <a:pt x="390007" y="393338"/>
                </a:lnTo>
                <a:lnTo>
                  <a:pt x="419433" y="373566"/>
                </a:lnTo>
                <a:lnTo>
                  <a:pt x="433014" y="353468"/>
                </a:lnTo>
                <a:lnTo>
                  <a:pt x="341375" y="353468"/>
                </a:lnTo>
                <a:lnTo>
                  <a:pt x="341375" y="320956"/>
                </a:lnTo>
                <a:lnTo>
                  <a:pt x="308737" y="320956"/>
                </a:lnTo>
                <a:lnTo>
                  <a:pt x="308737" y="295810"/>
                </a:lnTo>
                <a:lnTo>
                  <a:pt x="341375" y="295810"/>
                </a:lnTo>
                <a:lnTo>
                  <a:pt x="341375" y="263298"/>
                </a:lnTo>
                <a:lnTo>
                  <a:pt x="433128" y="263298"/>
                </a:lnTo>
                <a:lnTo>
                  <a:pt x="419433" y="243058"/>
                </a:lnTo>
                <a:lnTo>
                  <a:pt x="390007" y="223299"/>
                </a:lnTo>
                <a:lnTo>
                  <a:pt x="353949" y="216054"/>
                </a:lnTo>
                <a:close/>
              </a:path>
              <a:path w="447040" h="400685">
                <a:moveTo>
                  <a:pt x="433128" y="263298"/>
                </a:moveTo>
                <a:lnTo>
                  <a:pt x="366522" y="263298"/>
                </a:lnTo>
                <a:lnTo>
                  <a:pt x="366522" y="295810"/>
                </a:lnTo>
                <a:lnTo>
                  <a:pt x="399161" y="295810"/>
                </a:lnTo>
                <a:lnTo>
                  <a:pt x="399161" y="320956"/>
                </a:lnTo>
                <a:lnTo>
                  <a:pt x="366522" y="320956"/>
                </a:lnTo>
                <a:lnTo>
                  <a:pt x="366522" y="353468"/>
                </a:lnTo>
                <a:lnTo>
                  <a:pt x="433014" y="353468"/>
                </a:lnTo>
                <a:lnTo>
                  <a:pt x="439263" y="344221"/>
                </a:lnTo>
                <a:lnTo>
                  <a:pt x="446532" y="308256"/>
                </a:lnTo>
                <a:lnTo>
                  <a:pt x="439263" y="272365"/>
                </a:lnTo>
                <a:lnTo>
                  <a:pt x="433128" y="263298"/>
                </a:lnTo>
                <a:close/>
              </a:path>
            </a:pathLst>
          </a:custGeom>
          <a:solidFill>
            <a:srgbClr val="FFFFFF"/>
          </a:solidFill>
        </p:spPr>
        <p:txBody>
          <a:bodyPr wrap="square" lIns="0" tIns="0" rIns="0" bIns="0" rtlCol="0"/>
          <a:lstStyle/>
          <a:p/>
        </p:txBody>
      </p:sp>
      <p:sp>
        <p:nvSpPr>
          <p:cNvPr id="23" name="object 23"/>
          <p:cNvSpPr/>
          <p:nvPr/>
        </p:nvSpPr>
        <p:spPr>
          <a:xfrm>
            <a:off x="9435845" y="2337054"/>
            <a:ext cx="2083435" cy="2664460"/>
          </a:xfrm>
          <a:custGeom>
            <a:rect l="l" t="t" r="r" b="b"/>
            <a:pathLst>
              <a:path w="2083432" h="2664460">
                <a:moveTo>
                  <a:pt x="0" y="2663952"/>
                </a:moveTo>
                <a:lnTo>
                  <a:pt x="2083307" y="2663952"/>
                </a:lnTo>
                <a:lnTo>
                  <a:pt x="2083307" y="0"/>
                </a:lnTo>
                <a:lnTo>
                  <a:pt x="0" y="0"/>
                </a:lnTo>
                <a:lnTo>
                  <a:pt x="0" y="2663952"/>
                </a:lnTo>
                <a:close/>
              </a:path>
            </a:pathLst>
          </a:custGeom>
          <a:ln w="22860">
            <a:solidFill>
              <a:srgbClr val="FF6300"/>
            </a:solidFill>
          </a:ln>
        </p:spPr>
        <p:txBody>
          <a:bodyPr wrap="square" lIns="0" tIns="0" rIns="0" bIns="0" rtlCol="0"/>
          <a:lstStyle/>
          <a:p/>
        </p:txBody>
      </p:sp>
      <p:sp>
        <p:nvSpPr>
          <p:cNvPr id="24" name="object 24"/>
          <p:cNvSpPr txBox="1"/>
          <p:nvPr/>
        </p:nvSpPr>
        <p:spPr>
          <a:xfrm>
            <a:off x="9550654" y="3253485"/>
            <a:ext cx="1854200" cy="1054100"/>
          </a:xfrm>
          <a:prstGeom prst="rect">
            <a:avLst/>
          </a:prstGeom>
        </p:spPr>
        <p:txBody>
          <a:bodyPr vert="horz" wrap="square" lIns="0" tIns="12700" rIns="0" bIns="0" rtlCol="0">
            <a:spAutoFit/>
          </a:bodyPr>
          <a:lstStyle/>
          <a:p>
            <a:pPr algn="ctr">
              <a:lnSpc>
                <a:spcPct val="100000"/>
              </a:lnSpc>
              <a:spcBef>
                <a:spcPts val="100"/>
              </a:spcBef>
            </a:pPr>
            <a:r>
              <a:rPr sz="1800" b="1">
                <a:latin typeface="微软雅黑"/>
                <a:cs typeface="微软雅黑"/>
              </a:rPr>
              <a:t>难以建立品牌忠诚</a:t>
            </a:r>
            <a:endParaRPr sz="1800">
              <a:latin typeface="微软雅黑"/>
              <a:cs typeface="微软雅黑"/>
            </a:endParaRPr>
          </a:p>
          <a:p>
            <a:pPr marL="41275" marR="33655" algn="ctr">
              <a:lnSpc>
                <a:spcPct val="150000"/>
              </a:lnSpc>
              <a:spcBef>
                <a:spcPts val="535"/>
              </a:spcBef>
            </a:pPr>
            <a:r>
              <a:rPr sz="1000" spc="-5">
                <a:latin typeface="微软雅黑"/>
                <a:cs typeface="微软雅黑"/>
              </a:rPr>
              <a:t>没有个性化会导致难以建立品牌 忠诚度，客户更容易被其他更符 合他们需求的品牌吸引</a:t>
            </a:r>
            <a:endParaRPr sz="1000">
              <a:latin typeface="微软雅黑"/>
              <a:cs typeface="微软雅黑"/>
            </a:endParaRPr>
          </a:p>
        </p:txBody>
      </p:sp>
      <p:sp>
        <p:nvSpPr>
          <p:cNvPr id="25" name="object 25"/>
          <p:cNvSpPr/>
          <p:nvPr/>
        </p:nvSpPr>
        <p:spPr>
          <a:xfrm>
            <a:off x="10084307" y="1962911"/>
            <a:ext cx="784860" cy="784860"/>
          </a:xfrm>
          <a:custGeom>
            <a:rect l="l" t="t" r="r" b="b"/>
            <a:pathLst>
              <a:path w="784859" h="784860">
                <a:moveTo>
                  <a:pt x="392430" y="0"/>
                </a:moveTo>
                <a:lnTo>
                  <a:pt x="343193" y="3056"/>
                </a:lnTo>
                <a:lnTo>
                  <a:pt x="295785" y="11981"/>
                </a:lnTo>
                <a:lnTo>
                  <a:pt x="250572" y="26408"/>
                </a:lnTo>
                <a:lnTo>
                  <a:pt x="207921" y="45968"/>
                </a:lnTo>
                <a:lnTo>
                  <a:pt x="168201" y="70295"/>
                </a:lnTo>
                <a:lnTo>
                  <a:pt x="131779" y="99021"/>
                </a:lnTo>
                <a:lnTo>
                  <a:pt x="99021" y="131779"/>
                </a:lnTo>
                <a:lnTo>
                  <a:pt x="70295" y="168201"/>
                </a:lnTo>
                <a:lnTo>
                  <a:pt x="45968" y="207921"/>
                </a:lnTo>
                <a:lnTo>
                  <a:pt x="26408" y="250572"/>
                </a:lnTo>
                <a:lnTo>
                  <a:pt x="11981" y="295785"/>
                </a:lnTo>
                <a:lnTo>
                  <a:pt x="3056" y="343193"/>
                </a:lnTo>
                <a:lnTo>
                  <a:pt x="0" y="392429"/>
                </a:lnTo>
                <a:lnTo>
                  <a:pt x="3056" y="441666"/>
                </a:lnTo>
                <a:lnTo>
                  <a:pt x="11981" y="489074"/>
                </a:lnTo>
                <a:lnTo>
                  <a:pt x="26408" y="534287"/>
                </a:lnTo>
                <a:lnTo>
                  <a:pt x="45968" y="576938"/>
                </a:lnTo>
                <a:lnTo>
                  <a:pt x="70295" y="616658"/>
                </a:lnTo>
                <a:lnTo>
                  <a:pt x="99021" y="653080"/>
                </a:lnTo>
                <a:lnTo>
                  <a:pt x="131779" y="685838"/>
                </a:lnTo>
                <a:lnTo>
                  <a:pt x="168201" y="714564"/>
                </a:lnTo>
                <a:lnTo>
                  <a:pt x="207921" y="738891"/>
                </a:lnTo>
                <a:lnTo>
                  <a:pt x="250572" y="758451"/>
                </a:lnTo>
                <a:lnTo>
                  <a:pt x="295785" y="772878"/>
                </a:lnTo>
                <a:lnTo>
                  <a:pt x="343193" y="781803"/>
                </a:lnTo>
                <a:lnTo>
                  <a:pt x="392430" y="784860"/>
                </a:lnTo>
                <a:lnTo>
                  <a:pt x="441666" y="781803"/>
                </a:lnTo>
                <a:lnTo>
                  <a:pt x="489074" y="772878"/>
                </a:lnTo>
                <a:lnTo>
                  <a:pt x="534287" y="758451"/>
                </a:lnTo>
                <a:lnTo>
                  <a:pt x="576938" y="738891"/>
                </a:lnTo>
                <a:lnTo>
                  <a:pt x="616658" y="714564"/>
                </a:lnTo>
                <a:lnTo>
                  <a:pt x="653080" y="685838"/>
                </a:lnTo>
                <a:lnTo>
                  <a:pt x="685838" y="653080"/>
                </a:lnTo>
                <a:lnTo>
                  <a:pt x="714564" y="616658"/>
                </a:lnTo>
                <a:lnTo>
                  <a:pt x="738891" y="576938"/>
                </a:lnTo>
                <a:lnTo>
                  <a:pt x="758451" y="534287"/>
                </a:lnTo>
                <a:lnTo>
                  <a:pt x="772878" y="489074"/>
                </a:lnTo>
                <a:lnTo>
                  <a:pt x="781803" y="441666"/>
                </a:lnTo>
                <a:lnTo>
                  <a:pt x="784860" y="392429"/>
                </a:lnTo>
                <a:lnTo>
                  <a:pt x="781803" y="343193"/>
                </a:lnTo>
                <a:lnTo>
                  <a:pt x="772878" y="295785"/>
                </a:lnTo>
                <a:lnTo>
                  <a:pt x="758451" y="250572"/>
                </a:lnTo>
                <a:lnTo>
                  <a:pt x="738891" y="207921"/>
                </a:lnTo>
                <a:lnTo>
                  <a:pt x="714564" y="168201"/>
                </a:lnTo>
                <a:lnTo>
                  <a:pt x="685838" y="131779"/>
                </a:lnTo>
                <a:lnTo>
                  <a:pt x="653080" y="99021"/>
                </a:lnTo>
                <a:lnTo>
                  <a:pt x="616658" y="70295"/>
                </a:lnTo>
                <a:lnTo>
                  <a:pt x="576938" y="45968"/>
                </a:lnTo>
                <a:lnTo>
                  <a:pt x="534287" y="26408"/>
                </a:lnTo>
                <a:lnTo>
                  <a:pt x="489074" y="11981"/>
                </a:lnTo>
                <a:lnTo>
                  <a:pt x="441666" y="3056"/>
                </a:lnTo>
                <a:lnTo>
                  <a:pt x="392430" y="0"/>
                </a:lnTo>
                <a:close/>
              </a:path>
            </a:pathLst>
          </a:custGeom>
          <a:solidFill>
            <a:srgbClr val="FF6300"/>
          </a:solidFill>
        </p:spPr>
        <p:txBody>
          <a:bodyPr wrap="square" lIns="0" tIns="0" rIns="0" bIns="0" rtlCol="0"/>
          <a:lstStyle/>
          <a:p/>
        </p:txBody>
      </p:sp>
      <p:sp>
        <p:nvSpPr>
          <p:cNvPr id="26" name="object 26"/>
          <p:cNvSpPr/>
          <p:nvPr/>
        </p:nvSpPr>
        <p:spPr>
          <a:xfrm>
            <a:off x="10084307" y="1962911"/>
            <a:ext cx="784860" cy="784860"/>
          </a:xfrm>
          <a:custGeom>
            <a:rect l="l" t="t" r="r" b="b"/>
            <a:pathLst>
              <a:path w="784859" h="784860">
                <a:moveTo>
                  <a:pt x="0" y="392429"/>
                </a:moveTo>
                <a:lnTo>
                  <a:pt x="3056" y="343193"/>
                </a:lnTo>
                <a:lnTo>
                  <a:pt x="11981" y="295785"/>
                </a:lnTo>
                <a:lnTo>
                  <a:pt x="26408" y="250572"/>
                </a:lnTo>
                <a:lnTo>
                  <a:pt x="45968" y="207921"/>
                </a:lnTo>
                <a:lnTo>
                  <a:pt x="70295" y="168201"/>
                </a:lnTo>
                <a:lnTo>
                  <a:pt x="99021" y="131779"/>
                </a:lnTo>
                <a:lnTo>
                  <a:pt x="131779" y="99021"/>
                </a:lnTo>
                <a:lnTo>
                  <a:pt x="168201" y="70295"/>
                </a:lnTo>
                <a:lnTo>
                  <a:pt x="207921" y="45968"/>
                </a:lnTo>
                <a:lnTo>
                  <a:pt x="250572" y="26408"/>
                </a:lnTo>
                <a:lnTo>
                  <a:pt x="295785" y="11981"/>
                </a:lnTo>
                <a:lnTo>
                  <a:pt x="343193" y="3056"/>
                </a:lnTo>
                <a:lnTo>
                  <a:pt x="392430" y="0"/>
                </a:lnTo>
                <a:lnTo>
                  <a:pt x="441666" y="3056"/>
                </a:lnTo>
                <a:lnTo>
                  <a:pt x="489074" y="11981"/>
                </a:lnTo>
                <a:lnTo>
                  <a:pt x="534287" y="26408"/>
                </a:lnTo>
                <a:lnTo>
                  <a:pt x="576938" y="45968"/>
                </a:lnTo>
                <a:lnTo>
                  <a:pt x="616658" y="70295"/>
                </a:lnTo>
                <a:lnTo>
                  <a:pt x="653080" y="99021"/>
                </a:lnTo>
                <a:lnTo>
                  <a:pt x="685838" y="131779"/>
                </a:lnTo>
                <a:lnTo>
                  <a:pt x="714564" y="168201"/>
                </a:lnTo>
                <a:lnTo>
                  <a:pt x="738891" y="207921"/>
                </a:lnTo>
                <a:lnTo>
                  <a:pt x="758451" y="250572"/>
                </a:lnTo>
                <a:lnTo>
                  <a:pt x="772878" y="295785"/>
                </a:lnTo>
                <a:lnTo>
                  <a:pt x="781803" y="343193"/>
                </a:lnTo>
                <a:lnTo>
                  <a:pt x="784860" y="392429"/>
                </a:lnTo>
                <a:lnTo>
                  <a:pt x="781803" y="441666"/>
                </a:lnTo>
                <a:lnTo>
                  <a:pt x="772878" y="489074"/>
                </a:lnTo>
                <a:lnTo>
                  <a:pt x="758451" y="534287"/>
                </a:lnTo>
                <a:lnTo>
                  <a:pt x="738891" y="576938"/>
                </a:lnTo>
                <a:lnTo>
                  <a:pt x="714564" y="616658"/>
                </a:lnTo>
                <a:lnTo>
                  <a:pt x="685838" y="653080"/>
                </a:lnTo>
                <a:lnTo>
                  <a:pt x="653080" y="685838"/>
                </a:lnTo>
                <a:lnTo>
                  <a:pt x="616658" y="714564"/>
                </a:lnTo>
                <a:lnTo>
                  <a:pt x="576938" y="738891"/>
                </a:lnTo>
                <a:lnTo>
                  <a:pt x="534287" y="758451"/>
                </a:lnTo>
                <a:lnTo>
                  <a:pt x="489074" y="772878"/>
                </a:lnTo>
                <a:lnTo>
                  <a:pt x="441666" y="781803"/>
                </a:lnTo>
                <a:lnTo>
                  <a:pt x="392430" y="784860"/>
                </a:lnTo>
                <a:lnTo>
                  <a:pt x="343193" y="781803"/>
                </a:lnTo>
                <a:lnTo>
                  <a:pt x="295785" y="772878"/>
                </a:lnTo>
                <a:lnTo>
                  <a:pt x="250572" y="758451"/>
                </a:lnTo>
                <a:lnTo>
                  <a:pt x="207921" y="738891"/>
                </a:lnTo>
                <a:lnTo>
                  <a:pt x="168201" y="714564"/>
                </a:lnTo>
                <a:lnTo>
                  <a:pt x="131779" y="685838"/>
                </a:lnTo>
                <a:lnTo>
                  <a:pt x="99021" y="653080"/>
                </a:lnTo>
                <a:lnTo>
                  <a:pt x="70295" y="616658"/>
                </a:lnTo>
                <a:lnTo>
                  <a:pt x="45968" y="576938"/>
                </a:lnTo>
                <a:lnTo>
                  <a:pt x="26408" y="534287"/>
                </a:lnTo>
                <a:lnTo>
                  <a:pt x="11981" y="489074"/>
                </a:lnTo>
                <a:lnTo>
                  <a:pt x="3056" y="441666"/>
                </a:lnTo>
                <a:lnTo>
                  <a:pt x="0" y="392429"/>
                </a:lnTo>
                <a:close/>
              </a:path>
            </a:pathLst>
          </a:custGeom>
          <a:ln w="12192">
            <a:solidFill>
              <a:srgbClr val="FFFFFF"/>
            </a:solidFill>
          </a:ln>
        </p:spPr>
        <p:txBody>
          <a:bodyPr wrap="square" lIns="0" tIns="0" rIns="0" bIns="0" rtlCol="0"/>
          <a:lstStyle/>
          <a:p/>
        </p:txBody>
      </p:sp>
      <p:sp>
        <p:nvSpPr>
          <p:cNvPr id="27" name="object 27"/>
          <p:cNvSpPr/>
          <p:nvPr/>
        </p:nvSpPr>
        <p:spPr>
          <a:xfrm>
            <a:off x="10273538" y="2132333"/>
            <a:ext cx="408305" cy="446405"/>
          </a:xfrm>
          <a:custGeom>
            <a:rect l="l" t="t" r="r" b="b"/>
            <a:pathLst>
              <a:path w="408304" h="446405">
                <a:moveTo>
                  <a:pt x="338708" y="307336"/>
                </a:moveTo>
                <a:lnTo>
                  <a:pt x="311727" y="312797"/>
                </a:lnTo>
                <a:lnTo>
                  <a:pt x="289639" y="327687"/>
                </a:lnTo>
                <a:lnTo>
                  <a:pt x="274718" y="349769"/>
                </a:lnTo>
                <a:lnTo>
                  <a:pt x="269239" y="376805"/>
                </a:lnTo>
                <a:lnTo>
                  <a:pt x="274718" y="403840"/>
                </a:lnTo>
                <a:lnTo>
                  <a:pt x="289639" y="425922"/>
                </a:lnTo>
                <a:lnTo>
                  <a:pt x="311727" y="440813"/>
                </a:lnTo>
                <a:lnTo>
                  <a:pt x="338708" y="446274"/>
                </a:lnTo>
                <a:lnTo>
                  <a:pt x="365744" y="440813"/>
                </a:lnTo>
                <a:lnTo>
                  <a:pt x="387826" y="425922"/>
                </a:lnTo>
                <a:lnTo>
                  <a:pt x="402717" y="403840"/>
                </a:lnTo>
                <a:lnTo>
                  <a:pt x="403226" y="401316"/>
                </a:lnTo>
                <a:lnTo>
                  <a:pt x="327278" y="401316"/>
                </a:lnTo>
                <a:lnTo>
                  <a:pt x="324992" y="400427"/>
                </a:lnTo>
                <a:lnTo>
                  <a:pt x="310387" y="385822"/>
                </a:lnTo>
                <a:lnTo>
                  <a:pt x="306831" y="382139"/>
                </a:lnTo>
                <a:lnTo>
                  <a:pt x="306831" y="376170"/>
                </a:lnTo>
                <a:lnTo>
                  <a:pt x="310387" y="372487"/>
                </a:lnTo>
                <a:lnTo>
                  <a:pt x="314070" y="368804"/>
                </a:lnTo>
                <a:lnTo>
                  <a:pt x="339904" y="368804"/>
                </a:lnTo>
                <a:lnTo>
                  <a:pt x="357504" y="351278"/>
                </a:lnTo>
                <a:lnTo>
                  <a:pt x="403038" y="351278"/>
                </a:lnTo>
                <a:lnTo>
                  <a:pt x="402734" y="349769"/>
                </a:lnTo>
                <a:lnTo>
                  <a:pt x="387873" y="327687"/>
                </a:lnTo>
                <a:lnTo>
                  <a:pt x="365797" y="312797"/>
                </a:lnTo>
                <a:lnTo>
                  <a:pt x="338708" y="307336"/>
                </a:lnTo>
                <a:close/>
              </a:path>
              <a:path w="408304" h="446405">
                <a:moveTo>
                  <a:pt x="111125" y="232406"/>
                </a:moveTo>
                <a:lnTo>
                  <a:pt x="104918" y="236466"/>
                </a:lnTo>
                <a:lnTo>
                  <a:pt x="88005" y="246217"/>
                </a:lnTo>
                <a:lnTo>
                  <a:pt x="63118" y="257962"/>
                </a:lnTo>
                <a:lnTo>
                  <a:pt x="32511" y="268220"/>
                </a:lnTo>
                <a:lnTo>
                  <a:pt x="13698" y="279114"/>
                </a:lnTo>
                <a:lnTo>
                  <a:pt x="3730" y="296414"/>
                </a:lnTo>
                <a:lnTo>
                  <a:pt x="25" y="315618"/>
                </a:lnTo>
                <a:lnTo>
                  <a:pt x="0" y="332228"/>
                </a:lnTo>
                <a:lnTo>
                  <a:pt x="327" y="336309"/>
                </a:lnTo>
                <a:lnTo>
                  <a:pt x="15323" y="374687"/>
                </a:lnTo>
                <a:lnTo>
                  <a:pt x="101643" y="402853"/>
                </a:lnTo>
                <a:lnTo>
                  <a:pt x="172592" y="409317"/>
                </a:lnTo>
                <a:lnTo>
                  <a:pt x="193161" y="408793"/>
                </a:lnTo>
                <a:lnTo>
                  <a:pt x="212550" y="407316"/>
                </a:lnTo>
                <a:lnTo>
                  <a:pt x="230725" y="405030"/>
                </a:lnTo>
                <a:lnTo>
                  <a:pt x="247650" y="402078"/>
                </a:lnTo>
                <a:lnTo>
                  <a:pt x="246149" y="395914"/>
                </a:lnTo>
                <a:lnTo>
                  <a:pt x="245078" y="389632"/>
                </a:lnTo>
                <a:lnTo>
                  <a:pt x="244435" y="383254"/>
                </a:lnTo>
                <a:lnTo>
                  <a:pt x="244284" y="378710"/>
                </a:lnTo>
                <a:lnTo>
                  <a:pt x="244334" y="376170"/>
                </a:lnTo>
                <a:lnTo>
                  <a:pt x="249109" y="349500"/>
                </a:lnTo>
                <a:lnTo>
                  <a:pt x="196595" y="349500"/>
                </a:lnTo>
                <a:lnTo>
                  <a:pt x="148462" y="349373"/>
                </a:lnTo>
                <a:lnTo>
                  <a:pt x="143932" y="335657"/>
                </a:lnTo>
                <a:lnTo>
                  <a:pt x="143763" y="335657"/>
                </a:lnTo>
                <a:lnTo>
                  <a:pt x="138556" y="319274"/>
                </a:lnTo>
                <a:lnTo>
                  <a:pt x="111125" y="232406"/>
                </a:lnTo>
                <a:close/>
              </a:path>
              <a:path w="408304" h="446405">
                <a:moveTo>
                  <a:pt x="403038" y="351278"/>
                </a:moveTo>
                <a:lnTo>
                  <a:pt x="363473" y="351278"/>
                </a:lnTo>
                <a:lnTo>
                  <a:pt x="367156" y="354961"/>
                </a:lnTo>
                <a:lnTo>
                  <a:pt x="370712" y="358644"/>
                </a:lnTo>
                <a:lnTo>
                  <a:pt x="370712" y="364613"/>
                </a:lnTo>
                <a:lnTo>
                  <a:pt x="367029" y="368169"/>
                </a:lnTo>
                <a:lnTo>
                  <a:pt x="334644" y="400427"/>
                </a:lnTo>
                <a:lnTo>
                  <a:pt x="332358" y="401316"/>
                </a:lnTo>
                <a:lnTo>
                  <a:pt x="403226" y="401316"/>
                </a:lnTo>
                <a:lnTo>
                  <a:pt x="408177" y="376805"/>
                </a:lnTo>
                <a:lnTo>
                  <a:pt x="403038" y="351278"/>
                </a:lnTo>
                <a:close/>
              </a:path>
              <a:path w="408304" h="446405">
                <a:moveTo>
                  <a:pt x="339904" y="368804"/>
                </a:moveTo>
                <a:lnTo>
                  <a:pt x="320039" y="368804"/>
                </a:lnTo>
                <a:lnTo>
                  <a:pt x="329945" y="378710"/>
                </a:lnTo>
                <a:lnTo>
                  <a:pt x="339904" y="368804"/>
                </a:lnTo>
                <a:close/>
              </a:path>
              <a:path w="408304" h="446405">
                <a:moveTo>
                  <a:pt x="233933" y="232406"/>
                </a:moveTo>
                <a:lnTo>
                  <a:pt x="206501" y="319401"/>
                </a:lnTo>
                <a:lnTo>
                  <a:pt x="201294" y="335784"/>
                </a:lnTo>
                <a:lnTo>
                  <a:pt x="201126" y="335784"/>
                </a:lnTo>
                <a:lnTo>
                  <a:pt x="196595" y="349500"/>
                </a:lnTo>
                <a:lnTo>
                  <a:pt x="249109" y="349500"/>
                </a:lnTo>
                <a:lnTo>
                  <a:pt x="250104" y="343939"/>
                </a:lnTo>
                <a:lnTo>
                  <a:pt x="254859" y="335784"/>
                </a:lnTo>
                <a:lnTo>
                  <a:pt x="201294" y="335784"/>
                </a:lnTo>
                <a:lnTo>
                  <a:pt x="254933" y="335657"/>
                </a:lnTo>
                <a:lnTo>
                  <a:pt x="266334" y="316099"/>
                </a:lnTo>
                <a:lnTo>
                  <a:pt x="290780" y="295401"/>
                </a:lnTo>
                <a:lnTo>
                  <a:pt x="321309" y="283968"/>
                </a:lnTo>
                <a:lnTo>
                  <a:pt x="326770" y="282952"/>
                </a:lnTo>
                <a:lnTo>
                  <a:pt x="328167" y="275586"/>
                </a:lnTo>
                <a:lnTo>
                  <a:pt x="320166" y="270760"/>
                </a:lnTo>
                <a:lnTo>
                  <a:pt x="316610" y="269363"/>
                </a:lnTo>
                <a:lnTo>
                  <a:pt x="312546" y="268220"/>
                </a:lnTo>
                <a:lnTo>
                  <a:pt x="281939" y="258016"/>
                </a:lnTo>
                <a:lnTo>
                  <a:pt x="256870" y="246169"/>
                </a:lnTo>
                <a:lnTo>
                  <a:pt x="240082" y="236448"/>
                </a:lnTo>
                <a:lnTo>
                  <a:pt x="233933" y="232406"/>
                </a:lnTo>
                <a:close/>
              </a:path>
              <a:path w="408304" h="446405">
                <a:moveTo>
                  <a:pt x="172592" y="259203"/>
                </a:moveTo>
                <a:lnTo>
                  <a:pt x="165068" y="259845"/>
                </a:lnTo>
                <a:lnTo>
                  <a:pt x="153543" y="265108"/>
                </a:lnTo>
                <a:lnTo>
                  <a:pt x="149161" y="279705"/>
                </a:lnTo>
                <a:lnTo>
                  <a:pt x="163067" y="308352"/>
                </a:lnTo>
                <a:lnTo>
                  <a:pt x="148462" y="349373"/>
                </a:lnTo>
                <a:lnTo>
                  <a:pt x="196551" y="349373"/>
                </a:lnTo>
                <a:lnTo>
                  <a:pt x="182117" y="308352"/>
                </a:lnTo>
                <a:lnTo>
                  <a:pt x="195953" y="279705"/>
                </a:lnTo>
                <a:lnTo>
                  <a:pt x="191547" y="265108"/>
                </a:lnTo>
                <a:lnTo>
                  <a:pt x="180046" y="259845"/>
                </a:lnTo>
                <a:lnTo>
                  <a:pt x="172592" y="259203"/>
                </a:lnTo>
                <a:close/>
              </a:path>
              <a:path w="408304" h="446405">
                <a:moveTo>
                  <a:pt x="143890" y="335530"/>
                </a:moveTo>
                <a:close/>
              </a:path>
              <a:path w="408304" h="446405">
                <a:moveTo>
                  <a:pt x="180590" y="0"/>
                </a:moveTo>
                <a:lnTo>
                  <a:pt x="142493" y="5838"/>
                </a:lnTo>
                <a:lnTo>
                  <a:pt x="130301" y="13331"/>
                </a:lnTo>
                <a:lnTo>
                  <a:pt x="124971" y="16926"/>
                </a:lnTo>
                <a:lnTo>
                  <a:pt x="97440" y="46335"/>
                </a:lnTo>
                <a:lnTo>
                  <a:pt x="86915" y="85308"/>
                </a:lnTo>
                <a:lnTo>
                  <a:pt x="87560" y="94579"/>
                </a:lnTo>
                <a:lnTo>
                  <a:pt x="89026" y="104136"/>
                </a:lnTo>
                <a:lnTo>
                  <a:pt x="89788" y="107946"/>
                </a:lnTo>
                <a:lnTo>
                  <a:pt x="90804" y="111883"/>
                </a:lnTo>
                <a:lnTo>
                  <a:pt x="92201" y="115693"/>
                </a:lnTo>
                <a:lnTo>
                  <a:pt x="86830" y="116324"/>
                </a:lnTo>
                <a:lnTo>
                  <a:pt x="82661" y="120550"/>
                </a:lnTo>
                <a:lnTo>
                  <a:pt x="81325" y="130159"/>
                </a:lnTo>
                <a:lnTo>
                  <a:pt x="84454" y="146935"/>
                </a:lnTo>
                <a:lnTo>
                  <a:pt x="88755" y="159708"/>
                </a:lnTo>
                <a:lnTo>
                  <a:pt x="92741" y="167731"/>
                </a:lnTo>
                <a:lnTo>
                  <a:pt x="96420" y="172045"/>
                </a:lnTo>
                <a:lnTo>
                  <a:pt x="99694" y="173478"/>
                </a:lnTo>
                <a:lnTo>
                  <a:pt x="105296" y="192492"/>
                </a:lnTo>
                <a:lnTo>
                  <a:pt x="132216" y="227949"/>
                </a:lnTo>
                <a:lnTo>
                  <a:pt x="172529" y="242820"/>
                </a:lnTo>
                <a:lnTo>
                  <a:pt x="182395" y="241962"/>
                </a:lnTo>
                <a:lnTo>
                  <a:pt x="228711" y="211387"/>
                </a:lnTo>
                <a:lnTo>
                  <a:pt x="245490" y="173478"/>
                </a:lnTo>
                <a:lnTo>
                  <a:pt x="248778" y="172045"/>
                </a:lnTo>
                <a:lnTo>
                  <a:pt x="252428" y="167778"/>
                </a:lnTo>
                <a:lnTo>
                  <a:pt x="256420" y="159654"/>
                </a:lnTo>
                <a:lnTo>
                  <a:pt x="260603" y="146935"/>
                </a:lnTo>
                <a:lnTo>
                  <a:pt x="263808" y="130157"/>
                </a:lnTo>
                <a:lnTo>
                  <a:pt x="262524" y="120534"/>
                </a:lnTo>
                <a:lnTo>
                  <a:pt x="258407" y="116270"/>
                </a:lnTo>
                <a:lnTo>
                  <a:pt x="253110" y="115566"/>
                </a:lnTo>
                <a:lnTo>
                  <a:pt x="254507" y="111756"/>
                </a:lnTo>
                <a:lnTo>
                  <a:pt x="255523" y="107946"/>
                </a:lnTo>
                <a:lnTo>
                  <a:pt x="256158" y="104136"/>
                </a:lnTo>
                <a:lnTo>
                  <a:pt x="257577" y="61962"/>
                </a:lnTo>
                <a:lnTo>
                  <a:pt x="248935" y="39635"/>
                </a:lnTo>
                <a:lnTo>
                  <a:pt x="238031" y="30859"/>
                </a:lnTo>
                <a:lnTo>
                  <a:pt x="232663" y="29333"/>
                </a:lnTo>
                <a:lnTo>
                  <a:pt x="231489" y="27414"/>
                </a:lnTo>
                <a:lnTo>
                  <a:pt x="192404" y="1805"/>
                </a:lnTo>
                <a:lnTo>
                  <a:pt x="180590" y="0"/>
                </a:lnTo>
                <a:close/>
              </a:path>
            </a:pathLst>
          </a:custGeom>
          <a:solidFill>
            <a:srgbClr val="FFFFFF"/>
          </a:solidFill>
        </p:spPr>
        <p:txBody>
          <a:bodyPr wrap="square" lIns="0" tIns="0" rIns="0" bIns="0" rtlCol="0"/>
          <a:lstStyle/>
          <a:p/>
        </p:txBody>
      </p:sp>
      <p:sp>
        <p:nvSpPr>
          <p:cNvPr id="28" name="object 28"/>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14</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875776" y="4738115"/>
            <a:ext cx="447040" cy="287020"/>
          </a:xfrm>
          <a:custGeom>
            <a:rect l="l" t="t" r="r" b="b"/>
            <a:pathLst>
              <a:path w="447040" h="287020">
                <a:moveTo>
                  <a:pt x="446531" y="143255"/>
                </a:moveTo>
                <a:lnTo>
                  <a:pt x="0" y="143255"/>
                </a:lnTo>
                <a:lnTo>
                  <a:pt x="223266" y="286511"/>
                </a:lnTo>
                <a:lnTo>
                  <a:pt x="446531" y="143255"/>
                </a:lnTo>
                <a:close/>
              </a:path>
              <a:path w="447040" h="287020">
                <a:moveTo>
                  <a:pt x="334899" y="0"/>
                </a:moveTo>
                <a:lnTo>
                  <a:pt x="111632" y="0"/>
                </a:lnTo>
                <a:lnTo>
                  <a:pt x="111632" y="143255"/>
                </a:lnTo>
                <a:lnTo>
                  <a:pt x="334899" y="143255"/>
                </a:lnTo>
                <a:lnTo>
                  <a:pt x="334899" y="0"/>
                </a:lnTo>
                <a:close/>
              </a:path>
            </a:pathLst>
          </a:custGeom>
          <a:solidFill>
            <a:srgbClr val="FFC199"/>
          </a:solidFill>
        </p:spPr>
        <p:txBody>
          <a:bodyPr wrap="square" lIns="0" tIns="0" rIns="0" bIns="0" rtlCol="0"/>
          <a:lstStyle/>
          <a:p/>
        </p:txBody>
      </p:sp>
      <p:sp>
        <p:nvSpPr>
          <p:cNvPr id="3" name="object 3"/>
          <p:cNvSpPr txBox="1"/>
          <p:nvPr/>
        </p:nvSpPr>
        <p:spPr>
          <a:xfrm>
            <a:off x="7785354" y="5140197"/>
            <a:ext cx="2622550" cy="208279"/>
          </a:xfrm>
          <a:prstGeom prst="rect">
            <a:avLst/>
          </a:prstGeom>
        </p:spPr>
        <p:txBody>
          <a:bodyPr vert="horz" wrap="square" lIns="0" tIns="12700" rIns="0" bIns="0" rtlCol="0">
            <a:spAutoFit/>
          </a:bodyPr>
          <a:lstStyle/>
          <a:p>
            <a:pPr marL="12700">
              <a:lnSpc>
                <a:spcPct val="100000"/>
              </a:lnSpc>
              <a:spcBef>
                <a:spcPts val="100"/>
              </a:spcBef>
            </a:pPr>
            <a:r>
              <a:rPr sz="1200" spc="10">
                <a:latin typeface="宋体"/>
                <a:cs typeface="宋体"/>
              </a:rPr>
              <a:t>依据用</a:t>
            </a:r>
            <a:r>
              <a:rPr sz="1200">
                <a:latin typeface="宋体"/>
                <a:cs typeface="宋体"/>
              </a:rPr>
              <a:t>户的需求差异，对</a:t>
            </a:r>
            <a:r>
              <a:rPr sz="1200" spc="10">
                <a:latin typeface="宋体"/>
                <a:cs typeface="宋体"/>
              </a:rPr>
              <a:t>人</a:t>
            </a:r>
            <a:r>
              <a:rPr sz="1200">
                <a:latin typeface="宋体"/>
                <a:cs typeface="宋体"/>
              </a:rPr>
              <a:t>群进行细分</a:t>
            </a:r>
            <a:endParaRPr sz="1200">
              <a:latin typeface="宋体"/>
              <a:cs typeface="宋体"/>
            </a:endParaRPr>
          </a:p>
        </p:txBody>
      </p:sp>
      <p:sp>
        <p:nvSpPr>
          <p:cNvPr id="4" name="object 4"/>
          <p:cNvSpPr/>
          <p:nvPr/>
        </p:nvSpPr>
        <p:spPr>
          <a:xfrm>
            <a:off x="7772400" y="2113788"/>
            <a:ext cx="2705100" cy="2570723"/>
          </a:xfrm>
          <a:prstGeom prst="rect">
            <a:avLst/>
          </a:prstGeom>
          <a:blipFill>
            <a:blip r:embed="rId2"/>
            <a:stretch>
              <a:fillRect/>
            </a:stretch>
          </a:blipFill>
        </p:spPr>
        <p:txBody>
          <a:bodyPr wrap="square" lIns="0" tIns="0" rIns="0" bIns="0" rtlCol="0"/>
          <a:lstStyle/>
          <a:p/>
        </p:txBody>
      </p:sp>
      <p:sp>
        <p:nvSpPr>
          <p:cNvPr id="5" name="object 5"/>
          <p:cNvSpPr txBox="1"/>
          <p:nvPr/>
        </p:nvSpPr>
        <p:spPr>
          <a:xfrm>
            <a:off x="8477250" y="3003041"/>
            <a:ext cx="333375" cy="525780"/>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宋体"/>
                <a:cs typeface="宋体"/>
              </a:rPr>
              <a:t>健康</a:t>
            </a:r>
            <a:endParaRPr sz="1200">
              <a:latin typeface="宋体"/>
              <a:cs typeface="宋体"/>
            </a:endParaRPr>
          </a:p>
          <a:p>
            <a:pPr marL="12700">
              <a:lnSpc>
                <a:spcPct val="100000"/>
              </a:lnSpc>
              <a:spcBef>
                <a:spcPts val="1055"/>
              </a:spcBef>
            </a:pPr>
            <a:r>
              <a:rPr sz="1200" spc="10">
                <a:solidFill>
                  <a:srgbClr val="FFFFFF"/>
                </a:solidFill>
                <a:latin typeface="宋体"/>
                <a:cs typeface="宋体"/>
              </a:rPr>
              <a:t>观念</a:t>
            </a:r>
            <a:endParaRPr sz="1200">
              <a:latin typeface="宋体"/>
              <a:cs typeface="宋体"/>
            </a:endParaRPr>
          </a:p>
        </p:txBody>
      </p:sp>
      <p:sp>
        <p:nvSpPr>
          <p:cNvPr id="6" name="object 6"/>
          <p:cNvSpPr txBox="1"/>
          <p:nvPr/>
        </p:nvSpPr>
        <p:spPr>
          <a:xfrm>
            <a:off x="9263633" y="2972561"/>
            <a:ext cx="333375" cy="525780"/>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宋体"/>
                <a:cs typeface="宋体"/>
              </a:rPr>
              <a:t>环保</a:t>
            </a:r>
            <a:endParaRPr sz="1200">
              <a:latin typeface="宋体"/>
              <a:cs typeface="宋体"/>
            </a:endParaRPr>
          </a:p>
          <a:p>
            <a:pPr marL="12700">
              <a:lnSpc>
                <a:spcPct val="100000"/>
              </a:lnSpc>
              <a:spcBef>
                <a:spcPts val="1055"/>
              </a:spcBef>
            </a:pPr>
            <a:r>
              <a:rPr sz="1200" spc="10">
                <a:solidFill>
                  <a:srgbClr val="FFFFFF"/>
                </a:solidFill>
                <a:latin typeface="宋体"/>
                <a:cs typeface="宋体"/>
              </a:rPr>
              <a:t>需求</a:t>
            </a:r>
            <a:endParaRPr sz="1200">
              <a:latin typeface="宋体"/>
              <a:cs typeface="宋体"/>
            </a:endParaRPr>
          </a:p>
        </p:txBody>
      </p:sp>
      <p:sp>
        <p:nvSpPr>
          <p:cNvPr id="7" name="object 7"/>
          <p:cNvSpPr txBox="1"/>
          <p:nvPr/>
        </p:nvSpPr>
        <p:spPr>
          <a:xfrm>
            <a:off x="7957566" y="2718308"/>
            <a:ext cx="33337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宋体"/>
                <a:cs typeface="宋体"/>
              </a:rPr>
              <a:t>美白</a:t>
            </a:r>
            <a:endParaRPr sz="1200">
              <a:latin typeface="宋体"/>
              <a:cs typeface="宋体"/>
            </a:endParaRPr>
          </a:p>
        </p:txBody>
      </p:sp>
      <p:sp>
        <p:nvSpPr>
          <p:cNvPr id="8" name="object 8"/>
          <p:cNvSpPr txBox="1"/>
          <p:nvPr/>
        </p:nvSpPr>
        <p:spPr>
          <a:xfrm>
            <a:off x="8494903" y="2490342"/>
            <a:ext cx="33337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宋体"/>
                <a:cs typeface="宋体"/>
              </a:rPr>
              <a:t>保湿</a:t>
            </a:r>
            <a:endParaRPr sz="1200">
              <a:latin typeface="宋体"/>
              <a:cs typeface="宋体"/>
            </a:endParaRPr>
          </a:p>
        </p:txBody>
      </p:sp>
      <p:sp>
        <p:nvSpPr>
          <p:cNvPr id="9" name="object 9"/>
          <p:cNvSpPr txBox="1"/>
          <p:nvPr/>
        </p:nvSpPr>
        <p:spPr>
          <a:xfrm>
            <a:off x="9068816" y="2341626"/>
            <a:ext cx="33337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FFFFFF"/>
                </a:solidFill>
                <a:latin typeface="宋体"/>
                <a:cs typeface="宋体"/>
              </a:rPr>
              <a:t>美黑</a:t>
            </a:r>
            <a:endParaRPr sz="1200">
              <a:latin typeface="宋体"/>
              <a:cs typeface="宋体"/>
            </a:endParaRPr>
          </a:p>
        </p:txBody>
      </p:sp>
      <p:sp>
        <p:nvSpPr>
          <p:cNvPr id="10" name="object 10"/>
          <p:cNvSpPr txBox="1"/>
          <p:nvPr/>
        </p:nvSpPr>
        <p:spPr>
          <a:xfrm>
            <a:off x="9528809" y="2542794"/>
            <a:ext cx="4826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FFFFFF"/>
                </a:solidFill>
                <a:latin typeface="宋体"/>
                <a:cs typeface="宋体"/>
              </a:rPr>
              <a:t>抗衰老</a:t>
            </a:r>
            <a:endParaRPr sz="1200">
              <a:latin typeface="宋体"/>
              <a:cs typeface="宋体"/>
            </a:endParaRPr>
          </a:p>
        </p:txBody>
      </p:sp>
      <p:sp>
        <p:nvSpPr>
          <p:cNvPr id="11" name="object 11"/>
          <p:cNvSpPr txBox="1"/>
          <p:nvPr/>
        </p:nvSpPr>
        <p:spPr>
          <a:xfrm>
            <a:off x="10003917" y="3059938"/>
            <a:ext cx="248285" cy="208279"/>
          </a:xfrm>
          <a:prstGeom prst="rect">
            <a:avLst/>
          </a:prstGeom>
        </p:spPr>
        <p:txBody>
          <a:bodyPr vert="horz" wrap="square" lIns="0" tIns="12700" rIns="0" bIns="0" rtlCol="0">
            <a:spAutoFit/>
          </a:bodyPr>
          <a:lstStyle/>
          <a:p>
            <a:pPr marL="12700">
              <a:lnSpc>
                <a:spcPct val="100000"/>
              </a:lnSpc>
              <a:spcBef>
                <a:spcPts val="100"/>
              </a:spcBef>
            </a:pPr>
            <a:r>
              <a:rPr sz="1200" spc="-330">
                <a:solidFill>
                  <a:srgbClr val="FFFFFF"/>
                </a:solidFill>
                <a:latin typeface="宋体"/>
                <a:cs typeface="宋体"/>
              </a:rPr>
              <a:t>……</a:t>
            </a:r>
            <a:endParaRPr sz="1200">
              <a:latin typeface="宋体"/>
              <a:cs typeface="宋体"/>
            </a:endParaRPr>
          </a:p>
        </p:txBody>
      </p:sp>
      <p:sp>
        <p:nvSpPr>
          <p:cNvPr id="12" name="object 12"/>
          <p:cNvSpPr txBox="1"/>
          <p:nvPr/>
        </p:nvSpPr>
        <p:spPr>
          <a:xfrm>
            <a:off x="8749410" y="3690365"/>
            <a:ext cx="742315" cy="921385"/>
          </a:xfrm>
          <a:prstGeom prst="rect">
            <a:avLst/>
          </a:prstGeom>
        </p:spPr>
        <p:txBody>
          <a:bodyPr vert="horz" wrap="square" lIns="0" tIns="12700" rIns="0" bIns="0" rtlCol="0">
            <a:spAutoFit/>
          </a:bodyPr>
          <a:lstStyle/>
          <a:p>
            <a:pPr algn="ctr">
              <a:lnSpc>
                <a:spcPct val="100000"/>
              </a:lnSpc>
              <a:spcBef>
                <a:spcPts val="100"/>
              </a:spcBef>
            </a:pPr>
            <a:r>
              <a:rPr sz="1400" spc="10">
                <a:solidFill>
                  <a:srgbClr val="FFFFFF"/>
                </a:solidFill>
                <a:latin typeface="宋体"/>
                <a:cs typeface="宋体"/>
              </a:rPr>
              <a:t>单一</a:t>
            </a:r>
            <a:r>
              <a:rPr sz="1400">
                <a:solidFill>
                  <a:srgbClr val="FFFFFF"/>
                </a:solidFill>
                <a:latin typeface="宋体"/>
                <a:cs typeface="宋体"/>
              </a:rPr>
              <a:t>需求</a:t>
            </a:r>
            <a:endParaRPr sz="1400">
              <a:latin typeface="宋体"/>
              <a:cs typeface="宋体"/>
            </a:endParaRPr>
          </a:p>
          <a:p>
            <a:pPr algn="ctr">
              <a:lnSpc>
                <a:spcPct val="100000"/>
              </a:lnSpc>
              <a:spcBef>
                <a:spcPts val="5"/>
              </a:spcBef>
            </a:pPr>
            <a:r>
              <a:rPr sz="1400" spc="10">
                <a:solidFill>
                  <a:srgbClr val="FFFFFF"/>
                </a:solidFill>
                <a:latin typeface="宋体"/>
                <a:cs typeface="宋体"/>
              </a:rPr>
              <a:t>细分</a:t>
            </a:r>
            <a:endParaRPr sz="1400">
              <a:latin typeface="宋体"/>
              <a:cs typeface="宋体"/>
            </a:endParaRPr>
          </a:p>
          <a:p>
            <a:pPr marL="180975" marR="193040" algn="ctr">
              <a:lnSpc>
                <a:spcPct val="100000"/>
              </a:lnSpc>
              <a:spcBef>
                <a:spcPts val="325"/>
              </a:spcBef>
            </a:pPr>
            <a:r>
              <a:rPr sz="1400" spc="10">
                <a:solidFill>
                  <a:srgbClr val="FFFFFF"/>
                </a:solidFill>
                <a:latin typeface="宋体"/>
                <a:cs typeface="宋体"/>
              </a:rPr>
              <a:t>需求 叠加</a:t>
            </a:r>
            <a:endParaRPr sz="1400">
              <a:latin typeface="宋体"/>
              <a:cs typeface="宋体"/>
            </a:endParaRPr>
          </a:p>
        </p:txBody>
      </p:sp>
      <p:sp>
        <p:nvSpPr>
          <p:cNvPr id="13" name="object 13"/>
          <p:cNvSpPr txBox="1">
            <a:spLocks noGrp="1"/>
          </p:cNvSpPr>
          <p:nvPr>
            <p:ph type="title"/>
          </p:nvPr>
        </p:nvSpPr>
        <p:spPr>
          <a:xfrm>
            <a:off x="828852" y="516381"/>
            <a:ext cx="6063615" cy="452120"/>
          </a:xfrm>
          <a:prstGeom prst="rect">
            <a:avLst/>
          </a:prstGeom>
        </p:spPr>
        <p:txBody>
          <a:bodyPr vert="horz" wrap="square" lIns="0" tIns="12065" rIns="0" bIns="0" rtlCol="0">
            <a:spAutoFit/>
          </a:bodyPr>
          <a:lstStyle/>
          <a:p>
            <a:pPr marL="12700">
              <a:lnSpc>
                <a:spcPct val="100000"/>
              </a:lnSpc>
              <a:spcBef>
                <a:spcPts val="95"/>
              </a:spcBef>
            </a:pPr>
            <a:r>
              <a:rPr spc="-5"/>
              <a:t>人群细分的维度更丰富、颗粒度更</a:t>
            </a:r>
            <a:r>
              <a:rPr/>
              <a:t>精</a:t>
            </a:r>
            <a:r>
              <a:rPr spc="-5"/>
              <a:t>细</a:t>
            </a:r>
          </a:p>
        </p:txBody>
      </p:sp>
      <p:sp>
        <p:nvSpPr>
          <p:cNvPr id="14" name="object 14"/>
          <p:cNvSpPr txBox="1"/>
          <p:nvPr/>
        </p:nvSpPr>
        <p:spPr>
          <a:xfrm>
            <a:off x="691692" y="997051"/>
            <a:ext cx="10734040" cy="665480"/>
          </a:xfrm>
          <a:prstGeom prst="rect">
            <a:avLst/>
          </a:prstGeom>
        </p:spPr>
        <p:txBody>
          <a:bodyPr vert="horz" wrap="square" lIns="0" tIns="12700" rIns="0" bIns="0" rtlCol="0">
            <a:spAutoFit/>
          </a:bodyPr>
          <a:lstStyle/>
          <a:p>
            <a:pPr marL="225425" marR="5080" indent="-213360">
              <a:lnSpc>
                <a:spcPct val="150000"/>
              </a:lnSpc>
              <a:spcBef>
                <a:spcPts val="100"/>
              </a:spcBef>
              <a:buFont typeface="Arial"/>
              <a:buChar char="•"/>
              <a:tabLst>
                <a:tab pos="225425"/>
                <a:tab pos="226060"/>
              </a:tabLst>
            </a:pPr>
            <a:r>
              <a:rPr sz="1400">
                <a:latin typeface="微软雅黑"/>
                <a:cs typeface="微软雅黑"/>
              </a:rPr>
              <a:t>通过进一步了解不同细</a:t>
            </a:r>
            <a:r>
              <a:rPr sz="1400" spc="-15">
                <a:latin typeface="微软雅黑"/>
                <a:cs typeface="微软雅黑"/>
              </a:rPr>
              <a:t>分</a:t>
            </a:r>
            <a:r>
              <a:rPr sz="1400">
                <a:latin typeface="微软雅黑"/>
                <a:cs typeface="微软雅黑"/>
              </a:rPr>
              <a:t>颗粒</a:t>
            </a:r>
            <a:r>
              <a:rPr sz="1400" spc="-15">
                <a:latin typeface="微软雅黑"/>
                <a:cs typeface="微软雅黑"/>
              </a:rPr>
              <a:t>度</a:t>
            </a:r>
            <a:r>
              <a:rPr sz="1400">
                <a:latin typeface="微软雅黑"/>
                <a:cs typeface="微软雅黑"/>
              </a:rPr>
              <a:t>群体</a:t>
            </a:r>
            <a:r>
              <a:rPr sz="1400" spc="-15">
                <a:latin typeface="微软雅黑"/>
                <a:cs typeface="微软雅黑"/>
              </a:rPr>
              <a:t>的</a:t>
            </a:r>
            <a:r>
              <a:rPr sz="1400">
                <a:latin typeface="微软雅黑"/>
                <a:cs typeface="微软雅黑"/>
              </a:rPr>
              <a:t>独特</a:t>
            </a:r>
            <a:r>
              <a:rPr sz="1400" spc="-15">
                <a:latin typeface="微软雅黑"/>
                <a:cs typeface="微软雅黑"/>
              </a:rPr>
              <a:t>需</a:t>
            </a:r>
            <a:r>
              <a:rPr sz="1400">
                <a:latin typeface="微软雅黑"/>
                <a:cs typeface="微软雅黑"/>
              </a:rPr>
              <a:t>求，</a:t>
            </a:r>
            <a:r>
              <a:rPr sz="1400" spc="-15">
                <a:latin typeface="微软雅黑"/>
                <a:cs typeface="微软雅黑"/>
              </a:rPr>
              <a:t>企</a:t>
            </a:r>
            <a:r>
              <a:rPr sz="1400">
                <a:latin typeface="微软雅黑"/>
                <a:cs typeface="微软雅黑"/>
              </a:rPr>
              <a:t>业可</a:t>
            </a:r>
            <a:r>
              <a:rPr sz="1400" spc="-15">
                <a:latin typeface="微软雅黑"/>
                <a:cs typeface="微软雅黑"/>
              </a:rPr>
              <a:t>以</a:t>
            </a:r>
            <a:r>
              <a:rPr sz="1400">
                <a:latin typeface="微软雅黑"/>
                <a:cs typeface="微软雅黑"/>
              </a:rPr>
              <a:t>更有</a:t>
            </a:r>
            <a:r>
              <a:rPr sz="1400" spc="-15">
                <a:latin typeface="微软雅黑"/>
                <a:cs typeface="微软雅黑"/>
              </a:rPr>
              <a:t>针</a:t>
            </a:r>
            <a:r>
              <a:rPr sz="1400">
                <a:latin typeface="微软雅黑"/>
                <a:cs typeface="微软雅黑"/>
              </a:rPr>
              <a:t>对性</a:t>
            </a:r>
            <a:r>
              <a:rPr sz="1400" spc="-15">
                <a:latin typeface="微软雅黑"/>
                <a:cs typeface="微软雅黑"/>
              </a:rPr>
              <a:t>地</a:t>
            </a:r>
            <a:r>
              <a:rPr sz="1400">
                <a:latin typeface="微软雅黑"/>
                <a:cs typeface="微软雅黑"/>
              </a:rPr>
              <a:t>推出</a:t>
            </a:r>
            <a:r>
              <a:rPr sz="1400" spc="-15">
                <a:latin typeface="微软雅黑"/>
                <a:cs typeface="微软雅黑"/>
              </a:rPr>
              <a:t>产</a:t>
            </a:r>
            <a:r>
              <a:rPr sz="1400">
                <a:latin typeface="微软雅黑"/>
                <a:cs typeface="微软雅黑"/>
              </a:rPr>
              <a:t>品、</a:t>
            </a:r>
            <a:r>
              <a:rPr sz="1400" spc="-15">
                <a:latin typeface="微软雅黑"/>
                <a:cs typeface="微软雅黑"/>
              </a:rPr>
              <a:t>开</a:t>
            </a:r>
            <a:r>
              <a:rPr sz="1400">
                <a:latin typeface="微软雅黑"/>
                <a:cs typeface="微软雅黑"/>
              </a:rPr>
              <a:t>展市</a:t>
            </a:r>
            <a:r>
              <a:rPr sz="1400" spc="-15">
                <a:latin typeface="微软雅黑"/>
                <a:cs typeface="微软雅黑"/>
              </a:rPr>
              <a:t>场</a:t>
            </a:r>
            <a:r>
              <a:rPr sz="1400">
                <a:latin typeface="微软雅黑"/>
                <a:cs typeface="微软雅黑"/>
              </a:rPr>
              <a:t>活动</a:t>
            </a:r>
            <a:r>
              <a:rPr sz="1400" spc="-15">
                <a:latin typeface="微软雅黑"/>
                <a:cs typeface="微软雅黑"/>
              </a:rPr>
              <a:t>，</a:t>
            </a:r>
            <a:r>
              <a:rPr sz="1400">
                <a:latin typeface="微软雅黑"/>
                <a:cs typeface="微软雅黑"/>
              </a:rPr>
              <a:t>并提</a:t>
            </a:r>
            <a:r>
              <a:rPr sz="1400" spc="-15">
                <a:latin typeface="微软雅黑"/>
                <a:cs typeface="微软雅黑"/>
              </a:rPr>
              <a:t>供</a:t>
            </a:r>
            <a:r>
              <a:rPr sz="1400">
                <a:latin typeface="微软雅黑"/>
                <a:cs typeface="微软雅黑"/>
              </a:rPr>
              <a:t>个性</a:t>
            </a:r>
            <a:r>
              <a:rPr sz="1400" spc="-15">
                <a:latin typeface="微软雅黑"/>
                <a:cs typeface="微软雅黑"/>
              </a:rPr>
              <a:t>化</a:t>
            </a:r>
            <a:r>
              <a:rPr sz="1400">
                <a:latin typeface="微软雅黑"/>
                <a:cs typeface="微软雅黑"/>
              </a:rPr>
              <a:t>的购</a:t>
            </a:r>
            <a:r>
              <a:rPr sz="1400" spc="-15">
                <a:latin typeface="微软雅黑"/>
                <a:cs typeface="微软雅黑"/>
              </a:rPr>
              <a:t>物</a:t>
            </a:r>
            <a:r>
              <a:rPr sz="1400">
                <a:latin typeface="微软雅黑"/>
                <a:cs typeface="微软雅黑"/>
              </a:rPr>
              <a:t>体验</a:t>
            </a:r>
            <a:r>
              <a:rPr sz="1400" spc="-15">
                <a:latin typeface="微软雅黑"/>
                <a:cs typeface="微软雅黑"/>
              </a:rPr>
              <a:t>，</a:t>
            </a:r>
            <a:r>
              <a:rPr sz="1400">
                <a:latin typeface="微软雅黑"/>
                <a:cs typeface="微软雅黑"/>
              </a:rPr>
              <a:t>从而更 好地满足多元化的市场</a:t>
            </a:r>
            <a:r>
              <a:rPr sz="1400" spc="-15">
                <a:latin typeface="微软雅黑"/>
                <a:cs typeface="微软雅黑"/>
              </a:rPr>
              <a:t>需</a:t>
            </a:r>
            <a:r>
              <a:rPr sz="1400">
                <a:latin typeface="微软雅黑"/>
                <a:cs typeface="微软雅黑"/>
              </a:rPr>
              <a:t>求。</a:t>
            </a:r>
            <a:endParaRPr sz="1400">
              <a:latin typeface="微软雅黑"/>
              <a:cs typeface="微软雅黑"/>
            </a:endParaRPr>
          </a:p>
        </p:txBody>
      </p:sp>
      <p:sp>
        <p:nvSpPr>
          <p:cNvPr id="15" name="object 15"/>
          <p:cNvSpPr/>
          <p:nvPr/>
        </p:nvSpPr>
        <p:spPr>
          <a:xfrm>
            <a:off x="4946903" y="2740151"/>
            <a:ext cx="2329180" cy="2329180"/>
          </a:xfrm>
          <a:custGeom>
            <a:rect l="l" t="t" r="r" b="b"/>
            <a:pathLst>
              <a:path w="2329179" h="2329179">
                <a:moveTo>
                  <a:pt x="1164336" y="0"/>
                </a:moveTo>
                <a:lnTo>
                  <a:pt x="1116345" y="971"/>
                </a:lnTo>
                <a:lnTo>
                  <a:pt x="1068848" y="3860"/>
                </a:lnTo>
                <a:lnTo>
                  <a:pt x="1021882" y="8628"/>
                </a:lnTo>
                <a:lnTo>
                  <a:pt x="975485" y="15240"/>
                </a:lnTo>
                <a:lnTo>
                  <a:pt x="929694" y="23656"/>
                </a:lnTo>
                <a:lnTo>
                  <a:pt x="884546" y="33841"/>
                </a:lnTo>
                <a:lnTo>
                  <a:pt x="840080" y="45755"/>
                </a:lnTo>
                <a:lnTo>
                  <a:pt x="796332" y="59362"/>
                </a:lnTo>
                <a:lnTo>
                  <a:pt x="753340" y="74625"/>
                </a:lnTo>
                <a:lnTo>
                  <a:pt x="711142" y="91505"/>
                </a:lnTo>
                <a:lnTo>
                  <a:pt x="669775" y="109966"/>
                </a:lnTo>
                <a:lnTo>
                  <a:pt x="629275" y="129969"/>
                </a:lnTo>
                <a:lnTo>
                  <a:pt x="589682" y="151478"/>
                </a:lnTo>
                <a:lnTo>
                  <a:pt x="551033" y="174454"/>
                </a:lnTo>
                <a:lnTo>
                  <a:pt x="513364" y="198861"/>
                </a:lnTo>
                <a:lnTo>
                  <a:pt x="476713" y="224661"/>
                </a:lnTo>
                <a:lnTo>
                  <a:pt x="441118" y="251817"/>
                </a:lnTo>
                <a:lnTo>
                  <a:pt x="406616" y="280291"/>
                </a:lnTo>
                <a:lnTo>
                  <a:pt x="373245" y="310045"/>
                </a:lnTo>
                <a:lnTo>
                  <a:pt x="341042" y="341042"/>
                </a:lnTo>
                <a:lnTo>
                  <a:pt x="310045" y="373245"/>
                </a:lnTo>
                <a:lnTo>
                  <a:pt x="280291" y="406616"/>
                </a:lnTo>
                <a:lnTo>
                  <a:pt x="251817" y="441118"/>
                </a:lnTo>
                <a:lnTo>
                  <a:pt x="224661" y="476713"/>
                </a:lnTo>
                <a:lnTo>
                  <a:pt x="198861" y="513364"/>
                </a:lnTo>
                <a:lnTo>
                  <a:pt x="174454" y="551033"/>
                </a:lnTo>
                <a:lnTo>
                  <a:pt x="151478" y="589682"/>
                </a:lnTo>
                <a:lnTo>
                  <a:pt x="129969" y="629275"/>
                </a:lnTo>
                <a:lnTo>
                  <a:pt x="109966" y="669775"/>
                </a:lnTo>
                <a:lnTo>
                  <a:pt x="91505" y="711142"/>
                </a:lnTo>
                <a:lnTo>
                  <a:pt x="74625" y="753340"/>
                </a:lnTo>
                <a:lnTo>
                  <a:pt x="59362" y="796332"/>
                </a:lnTo>
                <a:lnTo>
                  <a:pt x="45755" y="840080"/>
                </a:lnTo>
                <a:lnTo>
                  <a:pt x="33841" y="884546"/>
                </a:lnTo>
                <a:lnTo>
                  <a:pt x="23656" y="929694"/>
                </a:lnTo>
                <a:lnTo>
                  <a:pt x="15240" y="975485"/>
                </a:lnTo>
                <a:lnTo>
                  <a:pt x="8628" y="1021882"/>
                </a:lnTo>
                <a:lnTo>
                  <a:pt x="3860" y="1068848"/>
                </a:lnTo>
                <a:lnTo>
                  <a:pt x="971" y="1116345"/>
                </a:lnTo>
                <a:lnTo>
                  <a:pt x="0" y="1164336"/>
                </a:lnTo>
                <a:lnTo>
                  <a:pt x="971" y="1212326"/>
                </a:lnTo>
                <a:lnTo>
                  <a:pt x="3860" y="1259823"/>
                </a:lnTo>
                <a:lnTo>
                  <a:pt x="8628" y="1306789"/>
                </a:lnTo>
                <a:lnTo>
                  <a:pt x="15240" y="1353186"/>
                </a:lnTo>
                <a:lnTo>
                  <a:pt x="23656" y="1398977"/>
                </a:lnTo>
                <a:lnTo>
                  <a:pt x="33841" y="1444125"/>
                </a:lnTo>
                <a:lnTo>
                  <a:pt x="45755" y="1488591"/>
                </a:lnTo>
                <a:lnTo>
                  <a:pt x="59362" y="1532339"/>
                </a:lnTo>
                <a:lnTo>
                  <a:pt x="74625" y="1575331"/>
                </a:lnTo>
                <a:lnTo>
                  <a:pt x="91505" y="1617529"/>
                </a:lnTo>
                <a:lnTo>
                  <a:pt x="109966" y="1658896"/>
                </a:lnTo>
                <a:lnTo>
                  <a:pt x="129969" y="1699396"/>
                </a:lnTo>
                <a:lnTo>
                  <a:pt x="151478" y="1738989"/>
                </a:lnTo>
                <a:lnTo>
                  <a:pt x="174454" y="1777638"/>
                </a:lnTo>
                <a:lnTo>
                  <a:pt x="198861" y="1815307"/>
                </a:lnTo>
                <a:lnTo>
                  <a:pt x="224661" y="1851958"/>
                </a:lnTo>
                <a:lnTo>
                  <a:pt x="251817" y="1887553"/>
                </a:lnTo>
                <a:lnTo>
                  <a:pt x="280291" y="1922055"/>
                </a:lnTo>
                <a:lnTo>
                  <a:pt x="310045" y="1955426"/>
                </a:lnTo>
                <a:lnTo>
                  <a:pt x="341042" y="1987629"/>
                </a:lnTo>
                <a:lnTo>
                  <a:pt x="373245" y="2018626"/>
                </a:lnTo>
                <a:lnTo>
                  <a:pt x="406616" y="2048380"/>
                </a:lnTo>
                <a:lnTo>
                  <a:pt x="441118" y="2076854"/>
                </a:lnTo>
                <a:lnTo>
                  <a:pt x="476713" y="2104010"/>
                </a:lnTo>
                <a:lnTo>
                  <a:pt x="513364" y="2129810"/>
                </a:lnTo>
                <a:lnTo>
                  <a:pt x="551033" y="2154217"/>
                </a:lnTo>
                <a:lnTo>
                  <a:pt x="589682" y="2177193"/>
                </a:lnTo>
                <a:lnTo>
                  <a:pt x="629275" y="2198702"/>
                </a:lnTo>
                <a:lnTo>
                  <a:pt x="669775" y="2218705"/>
                </a:lnTo>
                <a:lnTo>
                  <a:pt x="711142" y="2237166"/>
                </a:lnTo>
                <a:lnTo>
                  <a:pt x="753340" y="2254046"/>
                </a:lnTo>
                <a:lnTo>
                  <a:pt x="796332" y="2269309"/>
                </a:lnTo>
                <a:lnTo>
                  <a:pt x="840080" y="2282916"/>
                </a:lnTo>
                <a:lnTo>
                  <a:pt x="884546" y="2294830"/>
                </a:lnTo>
                <a:lnTo>
                  <a:pt x="929694" y="2305015"/>
                </a:lnTo>
                <a:lnTo>
                  <a:pt x="975485" y="2313431"/>
                </a:lnTo>
                <a:lnTo>
                  <a:pt x="1021882" y="2320043"/>
                </a:lnTo>
                <a:lnTo>
                  <a:pt x="1068848" y="2324811"/>
                </a:lnTo>
                <a:lnTo>
                  <a:pt x="1116345" y="2327700"/>
                </a:lnTo>
                <a:lnTo>
                  <a:pt x="1164336" y="2328672"/>
                </a:lnTo>
                <a:lnTo>
                  <a:pt x="1212326" y="2327700"/>
                </a:lnTo>
                <a:lnTo>
                  <a:pt x="1259823" y="2324811"/>
                </a:lnTo>
                <a:lnTo>
                  <a:pt x="1306789" y="2320043"/>
                </a:lnTo>
                <a:lnTo>
                  <a:pt x="1353186" y="2313431"/>
                </a:lnTo>
                <a:lnTo>
                  <a:pt x="1398977" y="2305015"/>
                </a:lnTo>
                <a:lnTo>
                  <a:pt x="1444125" y="2294830"/>
                </a:lnTo>
                <a:lnTo>
                  <a:pt x="1488591" y="2282916"/>
                </a:lnTo>
                <a:lnTo>
                  <a:pt x="1532339" y="2269309"/>
                </a:lnTo>
                <a:lnTo>
                  <a:pt x="1575331" y="2254046"/>
                </a:lnTo>
                <a:lnTo>
                  <a:pt x="1617529" y="2237166"/>
                </a:lnTo>
                <a:lnTo>
                  <a:pt x="1658896" y="2218705"/>
                </a:lnTo>
                <a:lnTo>
                  <a:pt x="1699396" y="2198702"/>
                </a:lnTo>
                <a:lnTo>
                  <a:pt x="1738989" y="2177193"/>
                </a:lnTo>
                <a:lnTo>
                  <a:pt x="1777638" y="2154217"/>
                </a:lnTo>
                <a:lnTo>
                  <a:pt x="1815307" y="2129810"/>
                </a:lnTo>
                <a:lnTo>
                  <a:pt x="1851958" y="2104010"/>
                </a:lnTo>
                <a:lnTo>
                  <a:pt x="1887553" y="2076854"/>
                </a:lnTo>
                <a:lnTo>
                  <a:pt x="1922055" y="2048380"/>
                </a:lnTo>
                <a:lnTo>
                  <a:pt x="1955426" y="2018626"/>
                </a:lnTo>
                <a:lnTo>
                  <a:pt x="1987629" y="1987629"/>
                </a:lnTo>
                <a:lnTo>
                  <a:pt x="2018626" y="1955426"/>
                </a:lnTo>
                <a:lnTo>
                  <a:pt x="2048380" y="1922055"/>
                </a:lnTo>
                <a:lnTo>
                  <a:pt x="2076854" y="1887553"/>
                </a:lnTo>
                <a:lnTo>
                  <a:pt x="2104010" y="1851958"/>
                </a:lnTo>
                <a:lnTo>
                  <a:pt x="2129810" y="1815307"/>
                </a:lnTo>
                <a:lnTo>
                  <a:pt x="2154217" y="1777638"/>
                </a:lnTo>
                <a:lnTo>
                  <a:pt x="2177193" y="1738989"/>
                </a:lnTo>
                <a:lnTo>
                  <a:pt x="2198702" y="1699396"/>
                </a:lnTo>
                <a:lnTo>
                  <a:pt x="2218705" y="1658896"/>
                </a:lnTo>
                <a:lnTo>
                  <a:pt x="2237166" y="1617529"/>
                </a:lnTo>
                <a:lnTo>
                  <a:pt x="2254046" y="1575331"/>
                </a:lnTo>
                <a:lnTo>
                  <a:pt x="2269309" y="1532339"/>
                </a:lnTo>
                <a:lnTo>
                  <a:pt x="2282916" y="1488591"/>
                </a:lnTo>
                <a:lnTo>
                  <a:pt x="2294830" y="1444125"/>
                </a:lnTo>
                <a:lnTo>
                  <a:pt x="2305015" y="1398977"/>
                </a:lnTo>
                <a:lnTo>
                  <a:pt x="2313431" y="1353186"/>
                </a:lnTo>
                <a:lnTo>
                  <a:pt x="2320043" y="1306789"/>
                </a:lnTo>
                <a:lnTo>
                  <a:pt x="2324811" y="1259823"/>
                </a:lnTo>
                <a:lnTo>
                  <a:pt x="2327700" y="1212326"/>
                </a:lnTo>
                <a:lnTo>
                  <a:pt x="2328672" y="1164336"/>
                </a:lnTo>
                <a:lnTo>
                  <a:pt x="2327700" y="1116345"/>
                </a:lnTo>
                <a:lnTo>
                  <a:pt x="2324811" y="1068848"/>
                </a:lnTo>
                <a:lnTo>
                  <a:pt x="2320043" y="1021882"/>
                </a:lnTo>
                <a:lnTo>
                  <a:pt x="2313431" y="975485"/>
                </a:lnTo>
                <a:lnTo>
                  <a:pt x="2305015" y="929694"/>
                </a:lnTo>
                <a:lnTo>
                  <a:pt x="2294830" y="884546"/>
                </a:lnTo>
                <a:lnTo>
                  <a:pt x="2282916" y="840080"/>
                </a:lnTo>
                <a:lnTo>
                  <a:pt x="2269309" y="796332"/>
                </a:lnTo>
                <a:lnTo>
                  <a:pt x="2254046" y="753340"/>
                </a:lnTo>
                <a:lnTo>
                  <a:pt x="2237166" y="711142"/>
                </a:lnTo>
                <a:lnTo>
                  <a:pt x="2218705" y="669775"/>
                </a:lnTo>
                <a:lnTo>
                  <a:pt x="2198702" y="629275"/>
                </a:lnTo>
                <a:lnTo>
                  <a:pt x="2177193" y="589682"/>
                </a:lnTo>
                <a:lnTo>
                  <a:pt x="2154217" y="551033"/>
                </a:lnTo>
                <a:lnTo>
                  <a:pt x="2129810" y="513364"/>
                </a:lnTo>
                <a:lnTo>
                  <a:pt x="2104010" y="476713"/>
                </a:lnTo>
                <a:lnTo>
                  <a:pt x="2076854" y="441118"/>
                </a:lnTo>
                <a:lnTo>
                  <a:pt x="2048380" y="406616"/>
                </a:lnTo>
                <a:lnTo>
                  <a:pt x="2018626" y="373245"/>
                </a:lnTo>
                <a:lnTo>
                  <a:pt x="1987629" y="341042"/>
                </a:lnTo>
                <a:lnTo>
                  <a:pt x="1955426" y="310045"/>
                </a:lnTo>
                <a:lnTo>
                  <a:pt x="1922055" y="280291"/>
                </a:lnTo>
                <a:lnTo>
                  <a:pt x="1887553" y="251817"/>
                </a:lnTo>
                <a:lnTo>
                  <a:pt x="1851958" y="224661"/>
                </a:lnTo>
                <a:lnTo>
                  <a:pt x="1815307" y="198861"/>
                </a:lnTo>
                <a:lnTo>
                  <a:pt x="1777638" y="174454"/>
                </a:lnTo>
                <a:lnTo>
                  <a:pt x="1738989" y="151478"/>
                </a:lnTo>
                <a:lnTo>
                  <a:pt x="1699396" y="129969"/>
                </a:lnTo>
                <a:lnTo>
                  <a:pt x="1658896" y="109966"/>
                </a:lnTo>
                <a:lnTo>
                  <a:pt x="1617529" y="91505"/>
                </a:lnTo>
                <a:lnTo>
                  <a:pt x="1575331" y="74625"/>
                </a:lnTo>
                <a:lnTo>
                  <a:pt x="1532339" y="59362"/>
                </a:lnTo>
                <a:lnTo>
                  <a:pt x="1488591" y="45755"/>
                </a:lnTo>
                <a:lnTo>
                  <a:pt x="1444125" y="33841"/>
                </a:lnTo>
                <a:lnTo>
                  <a:pt x="1398977" y="23656"/>
                </a:lnTo>
                <a:lnTo>
                  <a:pt x="1353186" y="15240"/>
                </a:lnTo>
                <a:lnTo>
                  <a:pt x="1306789" y="8628"/>
                </a:lnTo>
                <a:lnTo>
                  <a:pt x="1259823" y="3860"/>
                </a:lnTo>
                <a:lnTo>
                  <a:pt x="1212326" y="971"/>
                </a:lnTo>
                <a:lnTo>
                  <a:pt x="1164336" y="0"/>
                </a:lnTo>
                <a:close/>
              </a:path>
            </a:pathLst>
          </a:custGeom>
          <a:solidFill>
            <a:srgbClr val="FF6300"/>
          </a:solidFill>
        </p:spPr>
        <p:txBody>
          <a:bodyPr wrap="square" lIns="0" tIns="0" rIns="0" bIns="0" rtlCol="0"/>
          <a:lstStyle/>
          <a:p/>
        </p:txBody>
      </p:sp>
      <p:sp>
        <p:nvSpPr>
          <p:cNvPr id="16" name="object 16"/>
          <p:cNvSpPr/>
          <p:nvPr/>
        </p:nvSpPr>
        <p:spPr>
          <a:xfrm>
            <a:off x="6720840" y="1871217"/>
            <a:ext cx="4756785" cy="907415"/>
          </a:xfrm>
          <a:custGeom>
            <a:rect l="l" t="t" r="r" b="b"/>
            <a:pathLst>
              <a:path w="4756784" h="907414">
                <a:moveTo>
                  <a:pt x="48005" y="783463"/>
                </a:moveTo>
                <a:lnTo>
                  <a:pt x="0" y="907034"/>
                </a:lnTo>
                <a:lnTo>
                  <a:pt x="108076" y="830326"/>
                </a:lnTo>
                <a:lnTo>
                  <a:pt x="95867" y="820801"/>
                </a:lnTo>
                <a:lnTo>
                  <a:pt x="75310" y="820801"/>
                </a:lnTo>
                <a:lnTo>
                  <a:pt x="65277" y="812927"/>
                </a:lnTo>
                <a:lnTo>
                  <a:pt x="73026" y="802982"/>
                </a:lnTo>
                <a:lnTo>
                  <a:pt x="48005" y="783463"/>
                </a:lnTo>
                <a:close/>
              </a:path>
              <a:path w="4756784" h="907414">
                <a:moveTo>
                  <a:pt x="73026" y="802982"/>
                </a:moveTo>
                <a:lnTo>
                  <a:pt x="65277" y="812927"/>
                </a:lnTo>
                <a:lnTo>
                  <a:pt x="75310" y="820801"/>
                </a:lnTo>
                <a:lnTo>
                  <a:pt x="83082" y="810827"/>
                </a:lnTo>
                <a:lnTo>
                  <a:pt x="73026" y="802982"/>
                </a:lnTo>
                <a:close/>
              </a:path>
              <a:path w="4756784" h="907414">
                <a:moveTo>
                  <a:pt x="83082" y="810827"/>
                </a:moveTo>
                <a:lnTo>
                  <a:pt x="75310" y="820801"/>
                </a:lnTo>
                <a:lnTo>
                  <a:pt x="95867" y="820801"/>
                </a:lnTo>
                <a:lnTo>
                  <a:pt x="83082" y="810827"/>
                </a:lnTo>
                <a:close/>
              </a:path>
              <a:path w="4756784" h="907414">
                <a:moveTo>
                  <a:pt x="4756404" y="0"/>
                </a:moveTo>
                <a:lnTo>
                  <a:pt x="699896" y="0"/>
                </a:lnTo>
                <a:lnTo>
                  <a:pt x="698118" y="889"/>
                </a:lnTo>
                <a:lnTo>
                  <a:pt x="696849" y="2412"/>
                </a:lnTo>
                <a:lnTo>
                  <a:pt x="73026" y="802982"/>
                </a:lnTo>
                <a:lnTo>
                  <a:pt x="83082" y="810827"/>
                </a:lnTo>
                <a:lnTo>
                  <a:pt x="705001" y="12700"/>
                </a:lnTo>
                <a:lnTo>
                  <a:pt x="701928" y="12700"/>
                </a:lnTo>
                <a:lnTo>
                  <a:pt x="706881" y="10287"/>
                </a:lnTo>
                <a:lnTo>
                  <a:pt x="4756404" y="10287"/>
                </a:lnTo>
                <a:lnTo>
                  <a:pt x="4756404" y="0"/>
                </a:lnTo>
                <a:close/>
              </a:path>
              <a:path w="4756784" h="907414">
                <a:moveTo>
                  <a:pt x="706881" y="10287"/>
                </a:moveTo>
                <a:lnTo>
                  <a:pt x="701928" y="12700"/>
                </a:lnTo>
                <a:lnTo>
                  <a:pt x="705001" y="12700"/>
                </a:lnTo>
                <a:lnTo>
                  <a:pt x="706881" y="10287"/>
                </a:lnTo>
                <a:close/>
              </a:path>
              <a:path w="4756784" h="907414">
                <a:moveTo>
                  <a:pt x="4756404" y="10287"/>
                </a:moveTo>
                <a:lnTo>
                  <a:pt x="706881" y="10287"/>
                </a:lnTo>
                <a:lnTo>
                  <a:pt x="705001" y="12700"/>
                </a:lnTo>
                <a:lnTo>
                  <a:pt x="4756404" y="12700"/>
                </a:lnTo>
                <a:lnTo>
                  <a:pt x="4756404" y="10287"/>
                </a:lnTo>
                <a:close/>
              </a:path>
            </a:pathLst>
          </a:custGeom>
          <a:solidFill>
            <a:srgbClr val="707070">
              <a:alpha val="50195"/>
            </a:srgbClr>
          </a:solidFill>
        </p:spPr>
        <p:txBody>
          <a:bodyPr wrap="square" lIns="0" tIns="0" rIns="0" bIns="0" rtlCol="0"/>
          <a:lstStyle/>
          <a:p/>
        </p:txBody>
      </p:sp>
      <p:sp>
        <p:nvSpPr>
          <p:cNvPr id="17" name="object 17"/>
          <p:cNvSpPr/>
          <p:nvPr/>
        </p:nvSpPr>
        <p:spPr>
          <a:xfrm>
            <a:off x="653795" y="1871217"/>
            <a:ext cx="4758055" cy="907415"/>
          </a:xfrm>
          <a:custGeom>
            <a:rect l="l" t="t" r="r" b="b"/>
            <a:pathLst>
              <a:path w="4758055" h="907414">
                <a:moveTo>
                  <a:pt x="4674843" y="810828"/>
                </a:moveTo>
                <a:lnTo>
                  <a:pt x="4649851" y="830326"/>
                </a:lnTo>
                <a:lnTo>
                  <a:pt x="4757928" y="907034"/>
                </a:lnTo>
                <a:lnTo>
                  <a:pt x="4724427" y="820801"/>
                </a:lnTo>
                <a:lnTo>
                  <a:pt x="4682617" y="820801"/>
                </a:lnTo>
                <a:lnTo>
                  <a:pt x="4674843" y="810828"/>
                </a:lnTo>
                <a:close/>
              </a:path>
              <a:path w="4758055" h="907414">
                <a:moveTo>
                  <a:pt x="4684899" y="802984"/>
                </a:moveTo>
                <a:lnTo>
                  <a:pt x="4674843" y="810828"/>
                </a:lnTo>
                <a:lnTo>
                  <a:pt x="4682617" y="820801"/>
                </a:lnTo>
                <a:lnTo>
                  <a:pt x="4692650" y="812927"/>
                </a:lnTo>
                <a:lnTo>
                  <a:pt x="4684899" y="802984"/>
                </a:lnTo>
                <a:close/>
              </a:path>
              <a:path w="4758055" h="907414">
                <a:moveTo>
                  <a:pt x="4709921" y="783463"/>
                </a:moveTo>
                <a:lnTo>
                  <a:pt x="4684899" y="802984"/>
                </a:lnTo>
                <a:lnTo>
                  <a:pt x="4692650" y="812927"/>
                </a:lnTo>
                <a:lnTo>
                  <a:pt x="4682617" y="820801"/>
                </a:lnTo>
                <a:lnTo>
                  <a:pt x="4724427" y="820801"/>
                </a:lnTo>
                <a:lnTo>
                  <a:pt x="4709921" y="783463"/>
                </a:lnTo>
                <a:close/>
              </a:path>
              <a:path w="4758055" h="907414">
                <a:moveTo>
                  <a:pt x="4050791" y="10287"/>
                </a:moveTo>
                <a:lnTo>
                  <a:pt x="4674843" y="810828"/>
                </a:lnTo>
                <a:lnTo>
                  <a:pt x="4684899" y="802984"/>
                </a:lnTo>
                <a:lnTo>
                  <a:pt x="4068844" y="12700"/>
                </a:lnTo>
                <a:lnTo>
                  <a:pt x="4055744" y="12700"/>
                </a:lnTo>
                <a:lnTo>
                  <a:pt x="4050791" y="10287"/>
                </a:lnTo>
                <a:close/>
              </a:path>
              <a:path w="4758055" h="907414">
                <a:moveTo>
                  <a:pt x="4057777" y="0"/>
                </a:moveTo>
                <a:lnTo>
                  <a:pt x="0" y="0"/>
                </a:lnTo>
                <a:lnTo>
                  <a:pt x="0" y="12700"/>
                </a:lnTo>
                <a:lnTo>
                  <a:pt x="4052673" y="12700"/>
                </a:lnTo>
                <a:lnTo>
                  <a:pt x="4050791" y="10287"/>
                </a:lnTo>
                <a:lnTo>
                  <a:pt x="4066963" y="10287"/>
                </a:lnTo>
                <a:lnTo>
                  <a:pt x="4060825" y="2412"/>
                </a:lnTo>
                <a:lnTo>
                  <a:pt x="4059554" y="889"/>
                </a:lnTo>
                <a:lnTo>
                  <a:pt x="4057777" y="0"/>
                </a:lnTo>
                <a:close/>
              </a:path>
              <a:path w="4758055" h="907414">
                <a:moveTo>
                  <a:pt x="4066963" y="10287"/>
                </a:moveTo>
                <a:lnTo>
                  <a:pt x="4050791" y="10287"/>
                </a:lnTo>
                <a:lnTo>
                  <a:pt x="4055744" y="12700"/>
                </a:lnTo>
                <a:lnTo>
                  <a:pt x="4068844" y="12700"/>
                </a:lnTo>
                <a:lnTo>
                  <a:pt x="4066963" y="10287"/>
                </a:lnTo>
                <a:close/>
              </a:path>
            </a:pathLst>
          </a:custGeom>
          <a:solidFill>
            <a:srgbClr val="707070">
              <a:alpha val="50195"/>
            </a:srgbClr>
          </a:solidFill>
        </p:spPr>
        <p:txBody>
          <a:bodyPr wrap="square" lIns="0" tIns="0" rIns="0" bIns="0" rtlCol="0"/>
          <a:lstStyle/>
          <a:p/>
        </p:txBody>
      </p:sp>
      <p:sp>
        <p:nvSpPr>
          <p:cNvPr id="18" name="object 18"/>
          <p:cNvSpPr/>
          <p:nvPr/>
        </p:nvSpPr>
        <p:spPr>
          <a:xfrm>
            <a:off x="6720840" y="4893564"/>
            <a:ext cx="4756785" cy="908685"/>
          </a:xfrm>
          <a:custGeom>
            <a:rect l="l" t="t" r="r" b="b"/>
            <a:pathLst>
              <a:path w="4756784" h="908685">
                <a:moveTo>
                  <a:pt x="82950" y="96342"/>
                </a:moveTo>
                <a:lnTo>
                  <a:pt x="72937" y="104116"/>
                </a:lnTo>
                <a:lnTo>
                  <a:pt x="696849" y="906106"/>
                </a:lnTo>
                <a:lnTo>
                  <a:pt x="698118" y="907656"/>
                </a:lnTo>
                <a:lnTo>
                  <a:pt x="699896" y="908558"/>
                </a:lnTo>
                <a:lnTo>
                  <a:pt x="4756404" y="908558"/>
                </a:lnTo>
                <a:lnTo>
                  <a:pt x="4756404" y="898309"/>
                </a:lnTo>
                <a:lnTo>
                  <a:pt x="706881" y="898309"/>
                </a:lnTo>
                <a:lnTo>
                  <a:pt x="701928" y="895858"/>
                </a:lnTo>
                <a:lnTo>
                  <a:pt x="704975" y="895858"/>
                </a:lnTo>
                <a:lnTo>
                  <a:pt x="82950" y="96342"/>
                </a:lnTo>
                <a:close/>
              </a:path>
              <a:path w="4756784" h="908685">
                <a:moveTo>
                  <a:pt x="704975" y="895858"/>
                </a:moveTo>
                <a:lnTo>
                  <a:pt x="701928" y="895858"/>
                </a:lnTo>
                <a:lnTo>
                  <a:pt x="706881" y="898309"/>
                </a:lnTo>
                <a:lnTo>
                  <a:pt x="704975" y="895858"/>
                </a:lnTo>
                <a:close/>
              </a:path>
              <a:path w="4756784" h="908685">
                <a:moveTo>
                  <a:pt x="4756404" y="895858"/>
                </a:moveTo>
                <a:lnTo>
                  <a:pt x="704975" y="895858"/>
                </a:lnTo>
                <a:lnTo>
                  <a:pt x="706881" y="898309"/>
                </a:lnTo>
                <a:lnTo>
                  <a:pt x="4756404" y="898309"/>
                </a:lnTo>
                <a:lnTo>
                  <a:pt x="4756404" y="895858"/>
                </a:lnTo>
                <a:close/>
              </a:path>
              <a:path w="4756784" h="908685">
                <a:moveTo>
                  <a:pt x="0" y="0"/>
                </a:moveTo>
                <a:lnTo>
                  <a:pt x="47878" y="123571"/>
                </a:lnTo>
                <a:lnTo>
                  <a:pt x="72937" y="104116"/>
                </a:lnTo>
                <a:lnTo>
                  <a:pt x="65150" y="94106"/>
                </a:lnTo>
                <a:lnTo>
                  <a:pt x="75183" y="86360"/>
                </a:lnTo>
                <a:lnTo>
                  <a:pt x="95808" y="86360"/>
                </a:lnTo>
                <a:lnTo>
                  <a:pt x="108076" y="76835"/>
                </a:lnTo>
                <a:lnTo>
                  <a:pt x="0" y="0"/>
                </a:lnTo>
                <a:close/>
              </a:path>
              <a:path w="4756784" h="908685">
                <a:moveTo>
                  <a:pt x="75183" y="86360"/>
                </a:moveTo>
                <a:lnTo>
                  <a:pt x="65150" y="94106"/>
                </a:lnTo>
                <a:lnTo>
                  <a:pt x="72937" y="104116"/>
                </a:lnTo>
                <a:lnTo>
                  <a:pt x="82950" y="96342"/>
                </a:lnTo>
                <a:lnTo>
                  <a:pt x="75183" y="86360"/>
                </a:lnTo>
                <a:close/>
              </a:path>
              <a:path w="4756784" h="908685">
                <a:moveTo>
                  <a:pt x="95808" y="86360"/>
                </a:moveTo>
                <a:lnTo>
                  <a:pt x="75183" y="86360"/>
                </a:lnTo>
                <a:lnTo>
                  <a:pt x="82950" y="96342"/>
                </a:lnTo>
                <a:lnTo>
                  <a:pt x="95808" y="86360"/>
                </a:lnTo>
                <a:close/>
              </a:path>
            </a:pathLst>
          </a:custGeom>
          <a:solidFill>
            <a:srgbClr val="707070">
              <a:alpha val="50195"/>
            </a:srgbClr>
          </a:solidFill>
        </p:spPr>
        <p:txBody>
          <a:bodyPr wrap="square" lIns="0" tIns="0" rIns="0" bIns="0" rtlCol="0"/>
          <a:lstStyle/>
          <a:p/>
        </p:txBody>
      </p:sp>
      <p:sp>
        <p:nvSpPr>
          <p:cNvPr id="19" name="object 19"/>
          <p:cNvSpPr/>
          <p:nvPr/>
        </p:nvSpPr>
        <p:spPr>
          <a:xfrm>
            <a:off x="653795" y="4893564"/>
            <a:ext cx="4758055" cy="908685"/>
          </a:xfrm>
          <a:custGeom>
            <a:rect l="l" t="t" r="r" b="b"/>
            <a:pathLst>
              <a:path w="4758055" h="908685">
                <a:moveTo>
                  <a:pt x="4052699" y="895858"/>
                </a:moveTo>
                <a:lnTo>
                  <a:pt x="0" y="895858"/>
                </a:lnTo>
                <a:lnTo>
                  <a:pt x="0" y="908558"/>
                </a:lnTo>
                <a:lnTo>
                  <a:pt x="4057777" y="908558"/>
                </a:lnTo>
                <a:lnTo>
                  <a:pt x="4059554" y="907656"/>
                </a:lnTo>
                <a:lnTo>
                  <a:pt x="4060825" y="906106"/>
                </a:lnTo>
                <a:lnTo>
                  <a:pt x="4066893" y="898309"/>
                </a:lnTo>
                <a:lnTo>
                  <a:pt x="4050791" y="898309"/>
                </a:lnTo>
                <a:lnTo>
                  <a:pt x="4052699" y="895858"/>
                </a:lnTo>
                <a:close/>
              </a:path>
              <a:path w="4758055" h="908685">
                <a:moveTo>
                  <a:pt x="4674975" y="96341"/>
                </a:moveTo>
                <a:lnTo>
                  <a:pt x="4050791" y="898309"/>
                </a:lnTo>
                <a:lnTo>
                  <a:pt x="4055744" y="895858"/>
                </a:lnTo>
                <a:lnTo>
                  <a:pt x="4068801" y="895857"/>
                </a:lnTo>
                <a:lnTo>
                  <a:pt x="4684988" y="104114"/>
                </a:lnTo>
                <a:lnTo>
                  <a:pt x="4674975" y="96341"/>
                </a:lnTo>
                <a:close/>
              </a:path>
              <a:path w="4758055" h="908685">
                <a:moveTo>
                  <a:pt x="4068801" y="895857"/>
                </a:moveTo>
                <a:lnTo>
                  <a:pt x="4055744" y="895858"/>
                </a:lnTo>
                <a:lnTo>
                  <a:pt x="4050791" y="898309"/>
                </a:lnTo>
                <a:lnTo>
                  <a:pt x="4066893" y="898309"/>
                </a:lnTo>
                <a:lnTo>
                  <a:pt x="4068801" y="895857"/>
                </a:lnTo>
                <a:close/>
              </a:path>
              <a:path w="4758055" h="908685">
                <a:moveTo>
                  <a:pt x="4724466" y="86360"/>
                </a:moveTo>
                <a:lnTo>
                  <a:pt x="4682744" y="86360"/>
                </a:lnTo>
                <a:lnTo>
                  <a:pt x="4692777" y="94106"/>
                </a:lnTo>
                <a:lnTo>
                  <a:pt x="4684988" y="104114"/>
                </a:lnTo>
                <a:lnTo>
                  <a:pt x="4710049" y="123571"/>
                </a:lnTo>
                <a:lnTo>
                  <a:pt x="4724466" y="86360"/>
                </a:lnTo>
                <a:close/>
              </a:path>
              <a:path w="4758055" h="908685">
                <a:moveTo>
                  <a:pt x="4682744" y="86360"/>
                </a:moveTo>
                <a:lnTo>
                  <a:pt x="4674975" y="96341"/>
                </a:lnTo>
                <a:lnTo>
                  <a:pt x="4684988" y="104114"/>
                </a:lnTo>
                <a:lnTo>
                  <a:pt x="4692777" y="94106"/>
                </a:lnTo>
                <a:lnTo>
                  <a:pt x="4682744" y="86360"/>
                </a:lnTo>
                <a:close/>
              </a:path>
              <a:path w="4758055" h="908685">
                <a:moveTo>
                  <a:pt x="4757928" y="0"/>
                </a:moveTo>
                <a:lnTo>
                  <a:pt x="4649851" y="76835"/>
                </a:lnTo>
                <a:lnTo>
                  <a:pt x="4674975" y="96341"/>
                </a:lnTo>
                <a:lnTo>
                  <a:pt x="4682744" y="86360"/>
                </a:lnTo>
                <a:lnTo>
                  <a:pt x="4724466" y="86360"/>
                </a:lnTo>
                <a:lnTo>
                  <a:pt x="4757928" y="0"/>
                </a:lnTo>
                <a:close/>
              </a:path>
            </a:pathLst>
          </a:custGeom>
          <a:solidFill>
            <a:srgbClr val="707070">
              <a:alpha val="50195"/>
            </a:srgbClr>
          </a:solidFill>
        </p:spPr>
        <p:txBody>
          <a:bodyPr wrap="square" lIns="0" tIns="0" rIns="0" bIns="0" rtlCol="0"/>
          <a:lstStyle/>
          <a:p/>
        </p:txBody>
      </p:sp>
      <p:sp>
        <p:nvSpPr>
          <p:cNvPr id="20" name="object 20"/>
          <p:cNvSpPr/>
          <p:nvPr/>
        </p:nvSpPr>
        <p:spPr>
          <a:xfrm>
            <a:off x="5062728" y="2855976"/>
            <a:ext cx="2097405" cy="2097405"/>
          </a:xfrm>
          <a:custGeom>
            <a:rect l="l" t="t" r="r" b="b"/>
            <a:pathLst>
              <a:path w="2097404" h="2097404">
                <a:moveTo>
                  <a:pt x="1048512" y="0"/>
                </a:moveTo>
                <a:lnTo>
                  <a:pt x="1000513" y="1078"/>
                </a:lnTo>
                <a:lnTo>
                  <a:pt x="953069" y="4284"/>
                </a:lnTo>
                <a:lnTo>
                  <a:pt x="906226" y="9570"/>
                </a:lnTo>
                <a:lnTo>
                  <a:pt x="860029" y="16891"/>
                </a:lnTo>
                <a:lnTo>
                  <a:pt x="814525" y="26200"/>
                </a:lnTo>
                <a:lnTo>
                  <a:pt x="769761" y="37450"/>
                </a:lnTo>
                <a:lnTo>
                  <a:pt x="725782" y="50597"/>
                </a:lnTo>
                <a:lnTo>
                  <a:pt x="682634" y="65592"/>
                </a:lnTo>
                <a:lnTo>
                  <a:pt x="640365" y="82391"/>
                </a:lnTo>
                <a:lnTo>
                  <a:pt x="599020" y="100946"/>
                </a:lnTo>
                <a:lnTo>
                  <a:pt x="558646" y="121212"/>
                </a:lnTo>
                <a:lnTo>
                  <a:pt x="519288" y="143143"/>
                </a:lnTo>
                <a:lnTo>
                  <a:pt x="480994" y="166691"/>
                </a:lnTo>
                <a:lnTo>
                  <a:pt x="443809" y="191811"/>
                </a:lnTo>
                <a:lnTo>
                  <a:pt x="407779" y="218457"/>
                </a:lnTo>
                <a:lnTo>
                  <a:pt x="372951" y="246582"/>
                </a:lnTo>
                <a:lnTo>
                  <a:pt x="339371" y="276140"/>
                </a:lnTo>
                <a:lnTo>
                  <a:pt x="307085" y="307086"/>
                </a:lnTo>
                <a:lnTo>
                  <a:pt x="276140" y="339371"/>
                </a:lnTo>
                <a:lnTo>
                  <a:pt x="246582" y="372951"/>
                </a:lnTo>
                <a:lnTo>
                  <a:pt x="218457" y="407779"/>
                </a:lnTo>
                <a:lnTo>
                  <a:pt x="191811" y="443809"/>
                </a:lnTo>
                <a:lnTo>
                  <a:pt x="166691" y="480994"/>
                </a:lnTo>
                <a:lnTo>
                  <a:pt x="143143" y="519288"/>
                </a:lnTo>
                <a:lnTo>
                  <a:pt x="121212" y="558646"/>
                </a:lnTo>
                <a:lnTo>
                  <a:pt x="100946" y="599020"/>
                </a:lnTo>
                <a:lnTo>
                  <a:pt x="82391" y="640365"/>
                </a:lnTo>
                <a:lnTo>
                  <a:pt x="65592" y="682634"/>
                </a:lnTo>
                <a:lnTo>
                  <a:pt x="50597" y="725782"/>
                </a:lnTo>
                <a:lnTo>
                  <a:pt x="37450" y="769761"/>
                </a:lnTo>
                <a:lnTo>
                  <a:pt x="26200" y="814525"/>
                </a:lnTo>
                <a:lnTo>
                  <a:pt x="16891" y="860029"/>
                </a:lnTo>
                <a:lnTo>
                  <a:pt x="9570" y="906226"/>
                </a:lnTo>
                <a:lnTo>
                  <a:pt x="4284" y="953069"/>
                </a:lnTo>
                <a:lnTo>
                  <a:pt x="1078" y="1000513"/>
                </a:lnTo>
                <a:lnTo>
                  <a:pt x="0" y="1048512"/>
                </a:lnTo>
                <a:lnTo>
                  <a:pt x="1078" y="1096510"/>
                </a:lnTo>
                <a:lnTo>
                  <a:pt x="4284" y="1143954"/>
                </a:lnTo>
                <a:lnTo>
                  <a:pt x="9570" y="1190797"/>
                </a:lnTo>
                <a:lnTo>
                  <a:pt x="16891" y="1236994"/>
                </a:lnTo>
                <a:lnTo>
                  <a:pt x="26200" y="1282498"/>
                </a:lnTo>
                <a:lnTo>
                  <a:pt x="37450" y="1327262"/>
                </a:lnTo>
                <a:lnTo>
                  <a:pt x="50597" y="1371241"/>
                </a:lnTo>
                <a:lnTo>
                  <a:pt x="65592" y="1414389"/>
                </a:lnTo>
                <a:lnTo>
                  <a:pt x="82391" y="1456658"/>
                </a:lnTo>
                <a:lnTo>
                  <a:pt x="100946" y="1498003"/>
                </a:lnTo>
                <a:lnTo>
                  <a:pt x="121212" y="1538377"/>
                </a:lnTo>
                <a:lnTo>
                  <a:pt x="143143" y="1577735"/>
                </a:lnTo>
                <a:lnTo>
                  <a:pt x="166691" y="1616029"/>
                </a:lnTo>
                <a:lnTo>
                  <a:pt x="191811" y="1653214"/>
                </a:lnTo>
                <a:lnTo>
                  <a:pt x="218457" y="1689244"/>
                </a:lnTo>
                <a:lnTo>
                  <a:pt x="246582" y="1724072"/>
                </a:lnTo>
                <a:lnTo>
                  <a:pt x="276140" y="1757652"/>
                </a:lnTo>
                <a:lnTo>
                  <a:pt x="307086" y="1789938"/>
                </a:lnTo>
                <a:lnTo>
                  <a:pt x="339371" y="1820883"/>
                </a:lnTo>
                <a:lnTo>
                  <a:pt x="372951" y="1850441"/>
                </a:lnTo>
                <a:lnTo>
                  <a:pt x="407779" y="1878566"/>
                </a:lnTo>
                <a:lnTo>
                  <a:pt x="443809" y="1905212"/>
                </a:lnTo>
                <a:lnTo>
                  <a:pt x="480994" y="1930332"/>
                </a:lnTo>
                <a:lnTo>
                  <a:pt x="519288" y="1953880"/>
                </a:lnTo>
                <a:lnTo>
                  <a:pt x="558646" y="1975811"/>
                </a:lnTo>
                <a:lnTo>
                  <a:pt x="599020" y="1996077"/>
                </a:lnTo>
                <a:lnTo>
                  <a:pt x="640365" y="2014632"/>
                </a:lnTo>
                <a:lnTo>
                  <a:pt x="682634" y="2031431"/>
                </a:lnTo>
                <a:lnTo>
                  <a:pt x="725782" y="2046426"/>
                </a:lnTo>
                <a:lnTo>
                  <a:pt x="769761" y="2059573"/>
                </a:lnTo>
                <a:lnTo>
                  <a:pt x="814525" y="2070823"/>
                </a:lnTo>
                <a:lnTo>
                  <a:pt x="860029" y="2080132"/>
                </a:lnTo>
                <a:lnTo>
                  <a:pt x="906226" y="2087453"/>
                </a:lnTo>
                <a:lnTo>
                  <a:pt x="953069" y="2092739"/>
                </a:lnTo>
                <a:lnTo>
                  <a:pt x="1000513" y="2095945"/>
                </a:lnTo>
                <a:lnTo>
                  <a:pt x="1048512" y="2097024"/>
                </a:lnTo>
                <a:lnTo>
                  <a:pt x="1096510" y="2095945"/>
                </a:lnTo>
                <a:lnTo>
                  <a:pt x="1143954" y="2092739"/>
                </a:lnTo>
                <a:lnTo>
                  <a:pt x="1190797" y="2087453"/>
                </a:lnTo>
                <a:lnTo>
                  <a:pt x="1236994" y="2080132"/>
                </a:lnTo>
                <a:lnTo>
                  <a:pt x="1282498" y="2070823"/>
                </a:lnTo>
                <a:lnTo>
                  <a:pt x="1327262" y="2059573"/>
                </a:lnTo>
                <a:lnTo>
                  <a:pt x="1371241" y="2046426"/>
                </a:lnTo>
                <a:lnTo>
                  <a:pt x="1414389" y="2031431"/>
                </a:lnTo>
                <a:lnTo>
                  <a:pt x="1456658" y="2014632"/>
                </a:lnTo>
                <a:lnTo>
                  <a:pt x="1498003" y="1996077"/>
                </a:lnTo>
                <a:lnTo>
                  <a:pt x="1538377" y="1975811"/>
                </a:lnTo>
                <a:lnTo>
                  <a:pt x="1577735" y="1953880"/>
                </a:lnTo>
                <a:lnTo>
                  <a:pt x="1616029" y="1930332"/>
                </a:lnTo>
                <a:lnTo>
                  <a:pt x="1653214" y="1905212"/>
                </a:lnTo>
                <a:lnTo>
                  <a:pt x="1689244" y="1878566"/>
                </a:lnTo>
                <a:lnTo>
                  <a:pt x="1724072" y="1850441"/>
                </a:lnTo>
                <a:lnTo>
                  <a:pt x="1757652" y="1820883"/>
                </a:lnTo>
                <a:lnTo>
                  <a:pt x="1789937" y="1789938"/>
                </a:lnTo>
                <a:lnTo>
                  <a:pt x="1820883" y="1757652"/>
                </a:lnTo>
                <a:lnTo>
                  <a:pt x="1850441" y="1724072"/>
                </a:lnTo>
                <a:lnTo>
                  <a:pt x="1878566" y="1689244"/>
                </a:lnTo>
                <a:lnTo>
                  <a:pt x="1905212" y="1653214"/>
                </a:lnTo>
                <a:lnTo>
                  <a:pt x="1930332" y="1616029"/>
                </a:lnTo>
                <a:lnTo>
                  <a:pt x="1953880" y="1577735"/>
                </a:lnTo>
                <a:lnTo>
                  <a:pt x="1975811" y="1538377"/>
                </a:lnTo>
                <a:lnTo>
                  <a:pt x="1996077" y="1498003"/>
                </a:lnTo>
                <a:lnTo>
                  <a:pt x="2014632" y="1456658"/>
                </a:lnTo>
                <a:lnTo>
                  <a:pt x="2031431" y="1414389"/>
                </a:lnTo>
                <a:lnTo>
                  <a:pt x="2046426" y="1371241"/>
                </a:lnTo>
                <a:lnTo>
                  <a:pt x="2059573" y="1327262"/>
                </a:lnTo>
                <a:lnTo>
                  <a:pt x="2070823" y="1282498"/>
                </a:lnTo>
                <a:lnTo>
                  <a:pt x="2080132" y="1236994"/>
                </a:lnTo>
                <a:lnTo>
                  <a:pt x="2087453" y="1190797"/>
                </a:lnTo>
                <a:lnTo>
                  <a:pt x="2092739" y="1143954"/>
                </a:lnTo>
                <a:lnTo>
                  <a:pt x="2095945" y="1096510"/>
                </a:lnTo>
                <a:lnTo>
                  <a:pt x="2097024" y="1048512"/>
                </a:lnTo>
                <a:lnTo>
                  <a:pt x="2095945" y="1000513"/>
                </a:lnTo>
                <a:lnTo>
                  <a:pt x="2092739" y="953069"/>
                </a:lnTo>
                <a:lnTo>
                  <a:pt x="2087453" y="906226"/>
                </a:lnTo>
                <a:lnTo>
                  <a:pt x="2080132" y="860029"/>
                </a:lnTo>
                <a:lnTo>
                  <a:pt x="2070823" y="814525"/>
                </a:lnTo>
                <a:lnTo>
                  <a:pt x="2059573" y="769761"/>
                </a:lnTo>
                <a:lnTo>
                  <a:pt x="2046426" y="725782"/>
                </a:lnTo>
                <a:lnTo>
                  <a:pt x="2031431" y="682634"/>
                </a:lnTo>
                <a:lnTo>
                  <a:pt x="2014632" y="640365"/>
                </a:lnTo>
                <a:lnTo>
                  <a:pt x="1996077" y="599020"/>
                </a:lnTo>
                <a:lnTo>
                  <a:pt x="1975811" y="558646"/>
                </a:lnTo>
                <a:lnTo>
                  <a:pt x="1953880" y="519288"/>
                </a:lnTo>
                <a:lnTo>
                  <a:pt x="1930332" y="480994"/>
                </a:lnTo>
                <a:lnTo>
                  <a:pt x="1905212" y="443809"/>
                </a:lnTo>
                <a:lnTo>
                  <a:pt x="1878566" y="407779"/>
                </a:lnTo>
                <a:lnTo>
                  <a:pt x="1850441" y="372951"/>
                </a:lnTo>
                <a:lnTo>
                  <a:pt x="1820883" y="339371"/>
                </a:lnTo>
                <a:lnTo>
                  <a:pt x="1789938" y="307086"/>
                </a:lnTo>
                <a:lnTo>
                  <a:pt x="1757652" y="276140"/>
                </a:lnTo>
                <a:lnTo>
                  <a:pt x="1724072" y="246582"/>
                </a:lnTo>
                <a:lnTo>
                  <a:pt x="1689244" y="218457"/>
                </a:lnTo>
                <a:lnTo>
                  <a:pt x="1653214" y="191811"/>
                </a:lnTo>
                <a:lnTo>
                  <a:pt x="1616029" y="166691"/>
                </a:lnTo>
                <a:lnTo>
                  <a:pt x="1577735" y="143143"/>
                </a:lnTo>
                <a:lnTo>
                  <a:pt x="1538377" y="121212"/>
                </a:lnTo>
                <a:lnTo>
                  <a:pt x="1498003" y="100946"/>
                </a:lnTo>
                <a:lnTo>
                  <a:pt x="1456658" y="82391"/>
                </a:lnTo>
                <a:lnTo>
                  <a:pt x="1414389" y="65592"/>
                </a:lnTo>
                <a:lnTo>
                  <a:pt x="1371241" y="50597"/>
                </a:lnTo>
                <a:lnTo>
                  <a:pt x="1327262" y="37450"/>
                </a:lnTo>
                <a:lnTo>
                  <a:pt x="1282498" y="26200"/>
                </a:lnTo>
                <a:lnTo>
                  <a:pt x="1236994" y="16891"/>
                </a:lnTo>
                <a:lnTo>
                  <a:pt x="1190797" y="9570"/>
                </a:lnTo>
                <a:lnTo>
                  <a:pt x="1143954" y="4284"/>
                </a:lnTo>
                <a:lnTo>
                  <a:pt x="1096510" y="1078"/>
                </a:lnTo>
                <a:lnTo>
                  <a:pt x="1048512" y="0"/>
                </a:lnTo>
                <a:close/>
              </a:path>
            </a:pathLst>
          </a:custGeom>
          <a:solidFill>
            <a:srgbClr val="F1F1F1">
              <a:alpha val="79998"/>
            </a:srgbClr>
          </a:solidFill>
        </p:spPr>
        <p:txBody>
          <a:bodyPr wrap="square" lIns="0" tIns="0" rIns="0" bIns="0" rtlCol="0"/>
          <a:lstStyle/>
          <a:p/>
        </p:txBody>
      </p:sp>
      <p:sp>
        <p:nvSpPr>
          <p:cNvPr id="21" name="object 21"/>
          <p:cNvSpPr txBox="1"/>
          <p:nvPr/>
        </p:nvSpPr>
        <p:spPr>
          <a:xfrm>
            <a:off x="5489828" y="3515690"/>
            <a:ext cx="1244600" cy="757555"/>
          </a:xfrm>
          <a:prstGeom prst="rect">
            <a:avLst/>
          </a:prstGeom>
        </p:spPr>
        <p:txBody>
          <a:bodyPr vert="horz" wrap="square" lIns="0" tIns="12700" rIns="0" bIns="0" rtlCol="0">
            <a:spAutoFit/>
          </a:bodyPr>
          <a:lstStyle/>
          <a:p>
            <a:pPr marL="12700">
              <a:lnSpc>
                <a:spcPct val="100000"/>
              </a:lnSpc>
              <a:spcBef>
                <a:spcPts val="100"/>
              </a:spcBef>
            </a:pPr>
            <a:r>
              <a:rPr sz="2400" b="1" spc="-5">
                <a:solidFill>
                  <a:srgbClr val="FFFFFF"/>
                </a:solidFill>
                <a:latin typeface="微软雅黑"/>
                <a:cs typeface="微软雅黑"/>
              </a:rPr>
              <a:t>人群细分</a:t>
            </a:r>
            <a:endParaRPr sz="2400">
              <a:latin typeface="微软雅黑"/>
              <a:cs typeface="微软雅黑"/>
            </a:endParaRPr>
          </a:p>
          <a:p>
            <a:pPr marL="165100">
              <a:lnSpc>
                <a:spcPct val="100000"/>
              </a:lnSpc>
              <a:spcBef>
                <a:spcPts val="5"/>
              </a:spcBef>
            </a:pPr>
            <a:r>
              <a:rPr sz="2400" b="1">
                <a:solidFill>
                  <a:srgbClr val="FFFFFF"/>
                </a:solidFill>
                <a:latin typeface="微软雅黑"/>
                <a:cs typeface="微软雅黑"/>
              </a:rPr>
              <a:t>颗粒度</a:t>
            </a:r>
            <a:endParaRPr sz="2400">
              <a:latin typeface="微软雅黑"/>
              <a:cs typeface="微软雅黑"/>
            </a:endParaRPr>
          </a:p>
        </p:txBody>
      </p:sp>
      <p:sp>
        <p:nvSpPr>
          <p:cNvPr id="22" name="object 22"/>
          <p:cNvSpPr/>
          <p:nvPr/>
        </p:nvSpPr>
        <p:spPr>
          <a:xfrm>
            <a:off x="629412" y="2487167"/>
            <a:ext cx="1931035" cy="405765"/>
          </a:xfrm>
          <a:custGeom>
            <a:rect l="l" t="t" r="r" b="b"/>
            <a:pathLst>
              <a:path w="1931035" h="405764">
                <a:moveTo>
                  <a:pt x="0" y="405384"/>
                </a:moveTo>
                <a:lnTo>
                  <a:pt x="1930908" y="405384"/>
                </a:lnTo>
                <a:lnTo>
                  <a:pt x="1930908" y="0"/>
                </a:lnTo>
                <a:lnTo>
                  <a:pt x="0" y="0"/>
                </a:lnTo>
                <a:lnTo>
                  <a:pt x="0" y="405384"/>
                </a:lnTo>
                <a:close/>
              </a:path>
            </a:pathLst>
          </a:custGeom>
          <a:solidFill>
            <a:srgbClr val="FFFFFF"/>
          </a:solidFill>
        </p:spPr>
        <p:txBody>
          <a:bodyPr wrap="square" lIns="0" tIns="0" rIns="0" bIns="0" rtlCol="0"/>
          <a:lstStyle/>
          <a:p/>
        </p:txBody>
      </p:sp>
      <p:sp>
        <p:nvSpPr>
          <p:cNvPr id="23" name="object 23"/>
          <p:cNvSpPr txBox="1"/>
          <p:nvPr/>
        </p:nvSpPr>
        <p:spPr>
          <a:xfrm>
            <a:off x="629412" y="2487167"/>
            <a:ext cx="1931035" cy="405765"/>
          </a:xfrm>
          <a:prstGeom prst="rect">
            <a:avLst/>
          </a:prstGeom>
          <a:ln w="9144">
            <a:solidFill>
              <a:srgbClr val="707070"/>
            </a:solidFill>
          </a:ln>
        </p:spPr>
        <p:txBody>
          <a:bodyPr vert="horz" wrap="square" lIns="0" tIns="105410" rIns="0" bIns="0" rtlCol="0">
            <a:spAutoFit/>
          </a:bodyPr>
          <a:lstStyle/>
          <a:p>
            <a:pPr algn="ctr">
              <a:lnSpc>
                <a:spcPct val="100000"/>
              </a:lnSpc>
              <a:spcBef>
                <a:spcPts val="830"/>
              </a:spcBef>
            </a:pPr>
            <a:r>
              <a:rPr sz="1200" b="1">
                <a:latin typeface="微软雅黑"/>
                <a:cs typeface="微软雅黑"/>
              </a:rPr>
              <a:t>性别</a:t>
            </a:r>
            <a:endParaRPr sz="1200">
              <a:latin typeface="微软雅黑"/>
              <a:cs typeface="微软雅黑"/>
            </a:endParaRPr>
          </a:p>
        </p:txBody>
      </p:sp>
      <p:sp>
        <p:nvSpPr>
          <p:cNvPr id="24" name="object 24"/>
          <p:cNvSpPr txBox="1"/>
          <p:nvPr/>
        </p:nvSpPr>
        <p:spPr>
          <a:xfrm>
            <a:off x="629412" y="2961132"/>
            <a:ext cx="1931035" cy="405765"/>
          </a:xfrm>
          <a:prstGeom prst="rect">
            <a:avLst/>
          </a:prstGeom>
          <a:ln w="9144">
            <a:solidFill>
              <a:srgbClr val="707070"/>
            </a:solidFill>
          </a:ln>
        </p:spPr>
        <p:txBody>
          <a:bodyPr vert="horz" wrap="square" lIns="0" tIns="105410" rIns="0" bIns="0" rtlCol="0">
            <a:spAutoFit/>
          </a:bodyPr>
          <a:lstStyle/>
          <a:p>
            <a:pPr algn="ctr">
              <a:lnSpc>
                <a:spcPct val="100000"/>
              </a:lnSpc>
              <a:spcBef>
                <a:spcPts val="830"/>
              </a:spcBef>
            </a:pPr>
            <a:r>
              <a:rPr sz="1200" b="1">
                <a:latin typeface="微软雅黑"/>
                <a:cs typeface="微软雅黑"/>
              </a:rPr>
              <a:t>收入水平</a:t>
            </a:r>
            <a:endParaRPr sz="1200">
              <a:latin typeface="微软雅黑"/>
              <a:cs typeface="微软雅黑"/>
            </a:endParaRPr>
          </a:p>
        </p:txBody>
      </p:sp>
      <p:sp>
        <p:nvSpPr>
          <p:cNvPr id="25" name="object 25"/>
          <p:cNvSpPr txBox="1"/>
          <p:nvPr/>
        </p:nvSpPr>
        <p:spPr>
          <a:xfrm>
            <a:off x="629412" y="3433571"/>
            <a:ext cx="1931035" cy="405765"/>
          </a:xfrm>
          <a:prstGeom prst="rect">
            <a:avLst/>
          </a:prstGeom>
          <a:ln w="9144">
            <a:solidFill>
              <a:srgbClr val="707070"/>
            </a:solidFill>
          </a:ln>
        </p:spPr>
        <p:txBody>
          <a:bodyPr vert="horz" wrap="square" lIns="0" tIns="106680" rIns="0" bIns="0" rtlCol="0">
            <a:spAutoFit/>
          </a:bodyPr>
          <a:lstStyle/>
          <a:p>
            <a:pPr marL="582930">
              <a:lnSpc>
                <a:spcPct val="100000"/>
              </a:lnSpc>
              <a:spcBef>
                <a:spcPts val="840"/>
              </a:spcBef>
            </a:pPr>
            <a:r>
              <a:rPr sz="1200" b="1">
                <a:latin typeface="微软雅黑"/>
                <a:cs typeface="微软雅黑"/>
              </a:rPr>
              <a:t>职业与行业</a:t>
            </a:r>
            <a:endParaRPr sz="1200">
              <a:latin typeface="微软雅黑"/>
              <a:cs typeface="微软雅黑"/>
            </a:endParaRPr>
          </a:p>
        </p:txBody>
      </p:sp>
      <p:sp>
        <p:nvSpPr>
          <p:cNvPr id="26" name="object 26"/>
          <p:cNvSpPr txBox="1"/>
          <p:nvPr/>
        </p:nvSpPr>
        <p:spPr>
          <a:xfrm>
            <a:off x="629412" y="3907535"/>
            <a:ext cx="1931035" cy="405765"/>
          </a:xfrm>
          <a:prstGeom prst="rect">
            <a:avLst/>
          </a:prstGeom>
          <a:ln w="9144">
            <a:solidFill>
              <a:srgbClr val="707070"/>
            </a:solidFill>
          </a:ln>
        </p:spPr>
        <p:txBody>
          <a:bodyPr vert="horz" wrap="square" lIns="0" tIns="106045" rIns="0" bIns="0" rtlCol="0">
            <a:spAutoFit/>
          </a:bodyPr>
          <a:lstStyle/>
          <a:p>
            <a:pPr algn="ctr">
              <a:lnSpc>
                <a:spcPct val="100000"/>
              </a:lnSpc>
              <a:spcBef>
                <a:spcPts val="835"/>
              </a:spcBef>
            </a:pPr>
            <a:r>
              <a:rPr sz="1200" b="1">
                <a:latin typeface="微软雅黑"/>
                <a:cs typeface="微软雅黑"/>
              </a:rPr>
              <a:t>家庭状况</a:t>
            </a:r>
            <a:endParaRPr sz="1200">
              <a:latin typeface="微软雅黑"/>
              <a:cs typeface="微软雅黑"/>
            </a:endParaRPr>
          </a:p>
        </p:txBody>
      </p:sp>
      <p:sp>
        <p:nvSpPr>
          <p:cNvPr id="27" name="object 27"/>
          <p:cNvSpPr/>
          <p:nvPr/>
        </p:nvSpPr>
        <p:spPr>
          <a:xfrm>
            <a:off x="2796539" y="2487167"/>
            <a:ext cx="1931035" cy="405765"/>
          </a:xfrm>
          <a:custGeom>
            <a:rect l="l" t="t" r="r" b="b"/>
            <a:pathLst>
              <a:path w="1931035" h="405764">
                <a:moveTo>
                  <a:pt x="0" y="405384"/>
                </a:moveTo>
                <a:lnTo>
                  <a:pt x="1930908" y="405384"/>
                </a:lnTo>
                <a:lnTo>
                  <a:pt x="1930908" y="0"/>
                </a:lnTo>
                <a:lnTo>
                  <a:pt x="0" y="0"/>
                </a:lnTo>
                <a:lnTo>
                  <a:pt x="0" y="405384"/>
                </a:lnTo>
                <a:close/>
              </a:path>
            </a:pathLst>
          </a:custGeom>
          <a:solidFill>
            <a:srgbClr val="FFFFFF"/>
          </a:solidFill>
        </p:spPr>
        <p:txBody>
          <a:bodyPr wrap="square" lIns="0" tIns="0" rIns="0" bIns="0" rtlCol="0"/>
          <a:lstStyle/>
          <a:p/>
        </p:txBody>
      </p:sp>
      <p:sp>
        <p:nvSpPr>
          <p:cNvPr id="28" name="object 28"/>
          <p:cNvSpPr txBox="1"/>
          <p:nvPr/>
        </p:nvSpPr>
        <p:spPr>
          <a:xfrm>
            <a:off x="2796539" y="2487167"/>
            <a:ext cx="1931035" cy="405765"/>
          </a:xfrm>
          <a:prstGeom prst="rect">
            <a:avLst/>
          </a:prstGeom>
          <a:ln w="9144">
            <a:solidFill>
              <a:srgbClr val="707070"/>
            </a:solidFill>
          </a:ln>
        </p:spPr>
        <p:txBody>
          <a:bodyPr vert="horz" wrap="square" lIns="0" tIns="105410" rIns="0" bIns="0" rtlCol="0">
            <a:spAutoFit/>
          </a:bodyPr>
          <a:lstStyle/>
          <a:p>
            <a:pPr algn="ctr">
              <a:lnSpc>
                <a:spcPct val="100000"/>
              </a:lnSpc>
              <a:spcBef>
                <a:spcPts val="830"/>
              </a:spcBef>
            </a:pPr>
            <a:r>
              <a:rPr sz="1200" b="1">
                <a:latin typeface="微软雅黑"/>
                <a:cs typeface="微软雅黑"/>
              </a:rPr>
              <a:t>年龄</a:t>
            </a:r>
            <a:endParaRPr sz="1200">
              <a:latin typeface="微软雅黑"/>
              <a:cs typeface="微软雅黑"/>
            </a:endParaRPr>
          </a:p>
        </p:txBody>
      </p:sp>
      <p:sp>
        <p:nvSpPr>
          <p:cNvPr id="29" name="object 29"/>
          <p:cNvSpPr txBox="1"/>
          <p:nvPr/>
        </p:nvSpPr>
        <p:spPr>
          <a:xfrm>
            <a:off x="2796539" y="2961132"/>
            <a:ext cx="1931035" cy="405765"/>
          </a:xfrm>
          <a:prstGeom prst="rect">
            <a:avLst/>
          </a:prstGeom>
          <a:ln w="9144">
            <a:solidFill>
              <a:srgbClr val="707070"/>
            </a:solidFill>
          </a:ln>
        </p:spPr>
        <p:txBody>
          <a:bodyPr vert="horz" wrap="square" lIns="0" tIns="105410" rIns="0" bIns="0" rtlCol="0">
            <a:spAutoFit/>
          </a:bodyPr>
          <a:lstStyle/>
          <a:p>
            <a:pPr algn="ctr">
              <a:lnSpc>
                <a:spcPct val="100000"/>
              </a:lnSpc>
              <a:spcBef>
                <a:spcPts val="830"/>
              </a:spcBef>
            </a:pPr>
            <a:r>
              <a:rPr sz="1200" b="1">
                <a:latin typeface="微软雅黑"/>
                <a:cs typeface="微软雅黑"/>
              </a:rPr>
              <a:t>教育水平</a:t>
            </a:r>
            <a:endParaRPr sz="1200">
              <a:latin typeface="微软雅黑"/>
              <a:cs typeface="微软雅黑"/>
            </a:endParaRPr>
          </a:p>
        </p:txBody>
      </p:sp>
      <p:sp>
        <p:nvSpPr>
          <p:cNvPr id="30" name="object 30"/>
          <p:cNvSpPr txBox="1"/>
          <p:nvPr/>
        </p:nvSpPr>
        <p:spPr>
          <a:xfrm>
            <a:off x="2796539" y="3433571"/>
            <a:ext cx="1931035" cy="405765"/>
          </a:xfrm>
          <a:prstGeom prst="rect">
            <a:avLst/>
          </a:prstGeom>
          <a:ln w="9144">
            <a:solidFill>
              <a:srgbClr val="707070"/>
            </a:solidFill>
          </a:ln>
        </p:spPr>
        <p:txBody>
          <a:bodyPr vert="horz" wrap="square" lIns="0" tIns="106680" rIns="0" bIns="0" rtlCol="0">
            <a:spAutoFit/>
          </a:bodyPr>
          <a:lstStyle/>
          <a:p>
            <a:pPr algn="ctr">
              <a:lnSpc>
                <a:spcPct val="100000"/>
              </a:lnSpc>
              <a:spcBef>
                <a:spcPts val="840"/>
              </a:spcBef>
            </a:pPr>
            <a:r>
              <a:rPr sz="1200" b="1">
                <a:latin typeface="微软雅黑"/>
                <a:cs typeface="微软雅黑"/>
              </a:rPr>
              <a:t>地域</a:t>
            </a:r>
            <a:endParaRPr sz="1200">
              <a:latin typeface="微软雅黑"/>
              <a:cs typeface="微软雅黑"/>
            </a:endParaRPr>
          </a:p>
        </p:txBody>
      </p:sp>
      <p:sp>
        <p:nvSpPr>
          <p:cNvPr id="31" name="object 31"/>
          <p:cNvSpPr txBox="1"/>
          <p:nvPr/>
        </p:nvSpPr>
        <p:spPr>
          <a:xfrm>
            <a:off x="2796539" y="3907535"/>
            <a:ext cx="1931035" cy="405765"/>
          </a:xfrm>
          <a:prstGeom prst="rect">
            <a:avLst/>
          </a:prstGeom>
          <a:ln w="9144">
            <a:solidFill>
              <a:srgbClr val="707070"/>
            </a:solidFill>
          </a:ln>
        </p:spPr>
        <p:txBody>
          <a:bodyPr vert="horz" wrap="square" lIns="0" tIns="106045" rIns="0" bIns="0" rtlCol="0">
            <a:spAutoFit/>
          </a:bodyPr>
          <a:lstStyle/>
          <a:p>
            <a:pPr algn="ctr">
              <a:lnSpc>
                <a:spcPct val="100000"/>
              </a:lnSpc>
              <a:spcBef>
                <a:spcPts val="835"/>
              </a:spcBef>
            </a:pPr>
            <a:r>
              <a:rPr sz="1200" b="1">
                <a:latin typeface="微软雅黑"/>
                <a:cs typeface="微软雅黑"/>
              </a:rPr>
              <a:t>健康状况</a:t>
            </a:r>
            <a:endParaRPr sz="1200">
              <a:latin typeface="微软雅黑"/>
              <a:cs typeface="微软雅黑"/>
            </a:endParaRPr>
          </a:p>
        </p:txBody>
      </p:sp>
      <p:sp>
        <p:nvSpPr>
          <p:cNvPr id="32" name="object 32"/>
          <p:cNvSpPr txBox="1"/>
          <p:nvPr/>
        </p:nvSpPr>
        <p:spPr>
          <a:xfrm>
            <a:off x="629412" y="4381500"/>
            <a:ext cx="1931035" cy="405765"/>
          </a:xfrm>
          <a:prstGeom prst="rect">
            <a:avLst/>
          </a:prstGeom>
          <a:ln w="9144">
            <a:solidFill>
              <a:srgbClr val="707070"/>
            </a:solidFill>
          </a:ln>
        </p:spPr>
        <p:txBody>
          <a:bodyPr vert="horz" wrap="square" lIns="0" tIns="105410" rIns="0" bIns="0" rtlCol="0">
            <a:spAutoFit/>
          </a:bodyPr>
          <a:lstStyle/>
          <a:p>
            <a:pPr algn="ctr">
              <a:lnSpc>
                <a:spcPct val="100000"/>
              </a:lnSpc>
              <a:spcBef>
                <a:spcPts val="830"/>
              </a:spcBef>
            </a:pPr>
            <a:r>
              <a:rPr sz="1200" b="1" spc="-5">
                <a:latin typeface="微软雅黑"/>
                <a:cs typeface="微软雅黑"/>
              </a:rPr>
              <a:t>文化背景</a:t>
            </a:r>
            <a:endParaRPr sz="1200">
              <a:latin typeface="微软雅黑"/>
              <a:cs typeface="微软雅黑"/>
            </a:endParaRPr>
          </a:p>
        </p:txBody>
      </p:sp>
      <p:sp>
        <p:nvSpPr>
          <p:cNvPr id="33" name="object 33"/>
          <p:cNvSpPr/>
          <p:nvPr/>
        </p:nvSpPr>
        <p:spPr>
          <a:xfrm>
            <a:off x="629412" y="4853940"/>
            <a:ext cx="1931035" cy="407034"/>
          </a:xfrm>
          <a:custGeom>
            <a:rect l="l" t="t" r="r" b="b"/>
            <a:pathLst>
              <a:path w="1931035" h="407034">
                <a:moveTo>
                  <a:pt x="0" y="406908"/>
                </a:moveTo>
                <a:lnTo>
                  <a:pt x="1930908" y="406908"/>
                </a:lnTo>
                <a:lnTo>
                  <a:pt x="1930908" y="0"/>
                </a:lnTo>
                <a:lnTo>
                  <a:pt x="0" y="0"/>
                </a:lnTo>
                <a:lnTo>
                  <a:pt x="0" y="406908"/>
                </a:lnTo>
                <a:close/>
              </a:path>
            </a:pathLst>
          </a:custGeom>
          <a:solidFill>
            <a:srgbClr val="FFFFFF"/>
          </a:solidFill>
        </p:spPr>
        <p:txBody>
          <a:bodyPr wrap="square" lIns="0" tIns="0" rIns="0" bIns="0" rtlCol="0"/>
          <a:lstStyle/>
          <a:p/>
        </p:txBody>
      </p:sp>
      <p:sp>
        <p:nvSpPr>
          <p:cNvPr id="34" name="object 34"/>
          <p:cNvSpPr txBox="1"/>
          <p:nvPr/>
        </p:nvSpPr>
        <p:spPr>
          <a:xfrm>
            <a:off x="629412" y="4853940"/>
            <a:ext cx="1931035" cy="407034"/>
          </a:xfrm>
          <a:prstGeom prst="rect">
            <a:avLst/>
          </a:prstGeom>
          <a:ln w="9144">
            <a:solidFill>
              <a:srgbClr val="707070"/>
            </a:solidFill>
          </a:ln>
        </p:spPr>
        <p:txBody>
          <a:bodyPr vert="horz" wrap="square" lIns="0" tIns="106680" rIns="0" bIns="0" rtlCol="0">
            <a:spAutoFit/>
          </a:bodyPr>
          <a:lstStyle/>
          <a:p>
            <a:pPr algn="ctr">
              <a:lnSpc>
                <a:spcPct val="100000"/>
              </a:lnSpc>
              <a:spcBef>
                <a:spcPts val="840"/>
              </a:spcBef>
            </a:pPr>
            <a:r>
              <a:rPr sz="1200" b="1">
                <a:latin typeface="微软雅黑"/>
                <a:cs typeface="微软雅黑"/>
              </a:rPr>
              <a:t>兴趣爱好</a:t>
            </a:r>
            <a:endParaRPr sz="1200">
              <a:latin typeface="微软雅黑"/>
              <a:cs typeface="微软雅黑"/>
            </a:endParaRPr>
          </a:p>
        </p:txBody>
      </p:sp>
      <p:sp>
        <p:nvSpPr>
          <p:cNvPr id="35" name="object 35"/>
          <p:cNvSpPr txBox="1"/>
          <p:nvPr/>
        </p:nvSpPr>
        <p:spPr>
          <a:xfrm>
            <a:off x="629412" y="5327903"/>
            <a:ext cx="1931035" cy="405765"/>
          </a:xfrm>
          <a:prstGeom prst="rect">
            <a:avLst/>
          </a:prstGeom>
          <a:ln w="9144">
            <a:solidFill>
              <a:srgbClr val="707070"/>
            </a:solidFill>
          </a:ln>
        </p:spPr>
        <p:txBody>
          <a:bodyPr vert="horz" wrap="square" lIns="0" tIns="106680" rIns="0" bIns="0" rtlCol="0">
            <a:spAutoFit/>
          </a:bodyPr>
          <a:lstStyle/>
          <a:p>
            <a:pPr algn="ctr">
              <a:lnSpc>
                <a:spcPct val="100000"/>
              </a:lnSpc>
              <a:spcBef>
                <a:spcPts val="840"/>
              </a:spcBef>
            </a:pPr>
            <a:r>
              <a:rPr sz="1200" b="1">
                <a:latin typeface="微软雅黑"/>
                <a:cs typeface="微软雅黑"/>
              </a:rPr>
              <a:t>购买行为</a:t>
            </a:r>
            <a:endParaRPr sz="1200">
              <a:latin typeface="微软雅黑"/>
              <a:cs typeface="微软雅黑"/>
            </a:endParaRPr>
          </a:p>
        </p:txBody>
      </p:sp>
      <p:sp>
        <p:nvSpPr>
          <p:cNvPr id="36" name="object 36"/>
          <p:cNvSpPr txBox="1"/>
          <p:nvPr/>
        </p:nvSpPr>
        <p:spPr>
          <a:xfrm>
            <a:off x="2796539" y="4381500"/>
            <a:ext cx="1931035" cy="405765"/>
          </a:xfrm>
          <a:prstGeom prst="rect">
            <a:avLst/>
          </a:prstGeom>
          <a:ln w="9144">
            <a:solidFill>
              <a:srgbClr val="707070"/>
            </a:solidFill>
          </a:ln>
        </p:spPr>
        <p:txBody>
          <a:bodyPr vert="horz" wrap="square" lIns="0" tIns="105410" rIns="0" bIns="0" rtlCol="0">
            <a:spAutoFit/>
          </a:bodyPr>
          <a:lstStyle/>
          <a:p>
            <a:pPr algn="ctr">
              <a:lnSpc>
                <a:spcPct val="100000"/>
              </a:lnSpc>
              <a:spcBef>
                <a:spcPts val="830"/>
              </a:spcBef>
            </a:pPr>
            <a:r>
              <a:rPr sz="1200" b="1" spc="-5">
                <a:latin typeface="微软雅黑"/>
                <a:cs typeface="微软雅黑"/>
              </a:rPr>
              <a:t>人生阶段</a:t>
            </a:r>
            <a:endParaRPr sz="1200">
              <a:latin typeface="微软雅黑"/>
              <a:cs typeface="微软雅黑"/>
            </a:endParaRPr>
          </a:p>
        </p:txBody>
      </p:sp>
      <p:sp>
        <p:nvSpPr>
          <p:cNvPr id="37" name="object 37"/>
          <p:cNvSpPr/>
          <p:nvPr/>
        </p:nvSpPr>
        <p:spPr>
          <a:xfrm>
            <a:off x="2796539" y="4853940"/>
            <a:ext cx="1931035" cy="407034"/>
          </a:xfrm>
          <a:custGeom>
            <a:rect l="l" t="t" r="r" b="b"/>
            <a:pathLst>
              <a:path w="1931035" h="407034">
                <a:moveTo>
                  <a:pt x="0" y="406908"/>
                </a:moveTo>
                <a:lnTo>
                  <a:pt x="1930908" y="406908"/>
                </a:lnTo>
                <a:lnTo>
                  <a:pt x="1930908" y="0"/>
                </a:lnTo>
                <a:lnTo>
                  <a:pt x="0" y="0"/>
                </a:lnTo>
                <a:lnTo>
                  <a:pt x="0" y="406908"/>
                </a:lnTo>
                <a:close/>
              </a:path>
            </a:pathLst>
          </a:custGeom>
          <a:solidFill>
            <a:srgbClr val="FFFFFF"/>
          </a:solidFill>
        </p:spPr>
        <p:txBody>
          <a:bodyPr wrap="square" lIns="0" tIns="0" rIns="0" bIns="0" rtlCol="0"/>
          <a:lstStyle/>
          <a:p/>
        </p:txBody>
      </p:sp>
      <p:sp>
        <p:nvSpPr>
          <p:cNvPr id="38" name="object 38"/>
          <p:cNvSpPr txBox="1"/>
          <p:nvPr/>
        </p:nvSpPr>
        <p:spPr>
          <a:xfrm>
            <a:off x="2796539" y="4853940"/>
            <a:ext cx="1931035" cy="407034"/>
          </a:xfrm>
          <a:prstGeom prst="rect">
            <a:avLst/>
          </a:prstGeom>
          <a:ln w="9144">
            <a:solidFill>
              <a:srgbClr val="707070"/>
            </a:solidFill>
          </a:ln>
        </p:spPr>
        <p:txBody>
          <a:bodyPr vert="horz" wrap="square" lIns="0" tIns="106680" rIns="0" bIns="0" rtlCol="0">
            <a:spAutoFit/>
          </a:bodyPr>
          <a:lstStyle/>
          <a:p>
            <a:pPr algn="ctr">
              <a:lnSpc>
                <a:spcPct val="100000"/>
              </a:lnSpc>
              <a:spcBef>
                <a:spcPts val="840"/>
              </a:spcBef>
            </a:pPr>
            <a:r>
              <a:rPr sz="1200" b="1">
                <a:latin typeface="微软雅黑"/>
                <a:cs typeface="微软雅黑"/>
              </a:rPr>
              <a:t>社交影响</a:t>
            </a:r>
            <a:endParaRPr sz="1200">
              <a:latin typeface="微软雅黑"/>
              <a:cs typeface="微软雅黑"/>
            </a:endParaRPr>
          </a:p>
        </p:txBody>
      </p:sp>
      <p:sp>
        <p:nvSpPr>
          <p:cNvPr id="39" name="object 39"/>
          <p:cNvSpPr/>
          <p:nvPr/>
        </p:nvSpPr>
        <p:spPr>
          <a:xfrm>
            <a:off x="2796539" y="5327903"/>
            <a:ext cx="1931035" cy="405765"/>
          </a:xfrm>
          <a:custGeom>
            <a:rect l="l" t="t" r="r" b="b"/>
            <a:pathLst>
              <a:path w="1931035" h="405764">
                <a:moveTo>
                  <a:pt x="0" y="405384"/>
                </a:moveTo>
                <a:lnTo>
                  <a:pt x="1930908" y="405384"/>
                </a:lnTo>
                <a:lnTo>
                  <a:pt x="1930908" y="0"/>
                </a:lnTo>
                <a:lnTo>
                  <a:pt x="0" y="0"/>
                </a:lnTo>
                <a:lnTo>
                  <a:pt x="0" y="405384"/>
                </a:lnTo>
                <a:close/>
              </a:path>
            </a:pathLst>
          </a:custGeom>
          <a:ln w="9144">
            <a:solidFill>
              <a:srgbClr val="707070"/>
            </a:solidFill>
          </a:ln>
        </p:spPr>
        <p:txBody>
          <a:bodyPr wrap="square" lIns="0" tIns="0" rIns="0" bIns="0" rtlCol="0"/>
          <a:lstStyle/>
          <a:p/>
        </p:txBody>
      </p:sp>
      <p:sp>
        <p:nvSpPr>
          <p:cNvPr id="40" name="object 40"/>
          <p:cNvSpPr txBox="1"/>
          <p:nvPr/>
        </p:nvSpPr>
        <p:spPr>
          <a:xfrm>
            <a:off x="3602228" y="5421883"/>
            <a:ext cx="318135" cy="208279"/>
          </a:xfrm>
          <a:prstGeom prst="rect">
            <a:avLst/>
          </a:prstGeom>
        </p:spPr>
        <p:txBody>
          <a:bodyPr vert="horz" wrap="square" lIns="0" tIns="12700" rIns="0" bIns="0" rtlCol="0">
            <a:spAutoFit/>
          </a:bodyPr>
          <a:lstStyle/>
          <a:p>
            <a:pPr marL="12700">
              <a:lnSpc>
                <a:spcPct val="100000"/>
              </a:lnSpc>
              <a:spcBef>
                <a:spcPts val="100"/>
              </a:spcBef>
            </a:pPr>
            <a:r>
              <a:rPr sz="1200" b="1" spc="-5">
                <a:latin typeface="微软雅黑"/>
                <a:cs typeface="微软雅黑"/>
              </a:rPr>
              <a:t>……</a:t>
            </a:r>
            <a:endParaRPr sz="1200">
              <a:latin typeface="微软雅黑"/>
              <a:cs typeface="微软雅黑"/>
            </a:endParaRPr>
          </a:p>
        </p:txBody>
      </p:sp>
      <p:sp>
        <p:nvSpPr>
          <p:cNvPr id="43" name="object 43"/>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15</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41" name="object 41"/>
          <p:cNvSpPr txBox="1"/>
          <p:nvPr/>
        </p:nvSpPr>
        <p:spPr>
          <a:xfrm>
            <a:off x="629412" y="1920239"/>
            <a:ext cx="4098290" cy="433070"/>
          </a:xfrm>
          <a:prstGeom prst="rect">
            <a:avLst/>
          </a:prstGeom>
          <a:solidFill>
            <a:srgbClr val="7E7E7E"/>
          </a:solidFill>
        </p:spPr>
        <p:txBody>
          <a:bodyPr vert="horz" wrap="square" lIns="0" tIns="72390" rIns="0" bIns="0" rtlCol="0">
            <a:spAutoFit/>
          </a:bodyPr>
          <a:lstStyle/>
          <a:p>
            <a:pPr marL="1247775">
              <a:lnSpc>
                <a:spcPct val="100000"/>
              </a:lnSpc>
              <a:spcBef>
                <a:spcPts val="570"/>
              </a:spcBef>
            </a:pPr>
            <a:r>
              <a:rPr sz="1800" b="1">
                <a:solidFill>
                  <a:srgbClr val="FFFFFF"/>
                </a:solidFill>
                <a:latin typeface="微软雅黑"/>
                <a:cs typeface="微软雅黑"/>
              </a:rPr>
              <a:t>按圈层划分人群</a:t>
            </a:r>
            <a:endParaRPr sz="1800">
              <a:latin typeface="微软雅黑"/>
              <a:cs typeface="微软雅黑"/>
            </a:endParaRPr>
          </a:p>
        </p:txBody>
      </p:sp>
      <p:sp>
        <p:nvSpPr>
          <p:cNvPr id="42" name="object 42"/>
          <p:cNvSpPr txBox="1"/>
          <p:nvPr/>
        </p:nvSpPr>
        <p:spPr>
          <a:xfrm>
            <a:off x="10878311" y="1956816"/>
            <a:ext cx="563880" cy="3758565"/>
          </a:xfrm>
          <a:prstGeom prst="rect">
            <a:avLst/>
          </a:prstGeom>
          <a:solidFill>
            <a:srgbClr val="FF6300"/>
          </a:solidFill>
        </p:spPr>
        <p:txBody>
          <a:bodyPr vert="horz" wrap="square" lIns="0" tIns="0" rIns="0" bIns="0" rtlCol="0">
            <a:spAutoFit/>
          </a:bodyPr>
          <a:lstStyle/>
          <a:p>
            <a:pPr>
              <a:lnSpc>
                <a:spcPct val="100000"/>
              </a:lnSpc>
            </a:pPr>
            <a:endParaRPr sz="2400">
              <a:latin typeface="Times New Roman"/>
              <a:cs typeface="Times New Roman"/>
            </a:endParaRPr>
          </a:p>
          <a:p>
            <a:pPr>
              <a:lnSpc>
                <a:spcPct val="100000"/>
              </a:lnSpc>
            </a:pPr>
            <a:endParaRPr sz="2400">
              <a:latin typeface="Times New Roman"/>
              <a:cs typeface="Times New Roman"/>
            </a:endParaRPr>
          </a:p>
          <a:p>
            <a:pPr marL="167640" marR="159385" algn="just">
              <a:lnSpc>
                <a:spcPct val="100099"/>
              </a:lnSpc>
              <a:spcBef>
                <a:spcPts val="1650"/>
              </a:spcBef>
            </a:pPr>
            <a:r>
              <a:rPr sz="1800" b="1">
                <a:solidFill>
                  <a:srgbClr val="FFFFFF"/>
                </a:solidFill>
                <a:latin typeface="微软雅黑"/>
                <a:cs typeface="微软雅黑"/>
              </a:rPr>
              <a:t>按 需 求 划 分 人 群</a:t>
            </a:r>
            <a:endParaRPr sz="1800">
              <a:latin typeface="微软雅黑"/>
              <a:cs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9980930" cy="452120"/>
          </a:xfrm>
          <a:prstGeom prst="rect">
            <a:avLst/>
          </a:prstGeom>
        </p:spPr>
        <p:txBody>
          <a:bodyPr vert="horz" wrap="square" lIns="0" tIns="12065" rIns="0" bIns="0" rtlCol="0">
            <a:spAutoFit/>
          </a:bodyPr>
          <a:lstStyle/>
          <a:p>
            <a:pPr marL="12700">
              <a:lnSpc>
                <a:spcPct val="100000"/>
              </a:lnSpc>
              <a:spcBef>
                <a:spcPts val="95"/>
              </a:spcBef>
            </a:pPr>
            <a:r>
              <a:rPr spc="-5"/>
              <a:t>广告主通过更聚焦的人群细分精准</a:t>
            </a:r>
            <a:r>
              <a:rPr spc="5"/>
              <a:t>定</a:t>
            </a:r>
            <a:r>
              <a:rPr spc="-5"/>
              <a:t>位目</a:t>
            </a:r>
            <a:r>
              <a:rPr spc="5"/>
              <a:t>标</a:t>
            </a:r>
            <a:r>
              <a:rPr spc="-5"/>
              <a:t>受众</a:t>
            </a:r>
            <a:r>
              <a:rPr spc="5"/>
              <a:t>，</a:t>
            </a:r>
            <a:r>
              <a:rPr spc="-5"/>
              <a:t>实现</a:t>
            </a:r>
            <a:r>
              <a:rPr spc="5"/>
              <a:t>降</a:t>
            </a:r>
            <a:r>
              <a:rPr spc="-5"/>
              <a:t>本增效</a:t>
            </a:r>
          </a:p>
        </p:txBody>
      </p:sp>
      <p:sp>
        <p:nvSpPr>
          <p:cNvPr id="3" name="object 3"/>
          <p:cNvSpPr/>
          <p:nvPr/>
        </p:nvSpPr>
        <p:spPr>
          <a:xfrm>
            <a:off x="856393" y="1622660"/>
            <a:ext cx="4505895" cy="985937"/>
          </a:xfrm>
          <a:prstGeom prst="rect">
            <a:avLst/>
          </a:prstGeom>
          <a:blipFill>
            <a:blip r:embed="rId2"/>
            <a:stretch>
              <a:fillRect/>
            </a:stretch>
          </a:blipFill>
        </p:spPr>
        <p:txBody>
          <a:bodyPr wrap="square" lIns="0" tIns="0" rIns="0" bIns="0" rtlCol="0"/>
          <a:lstStyle/>
          <a:p/>
        </p:txBody>
      </p:sp>
      <p:sp>
        <p:nvSpPr>
          <p:cNvPr id="4" name="object 4"/>
          <p:cNvSpPr/>
          <p:nvPr/>
        </p:nvSpPr>
        <p:spPr>
          <a:xfrm>
            <a:off x="922019" y="1815083"/>
            <a:ext cx="4137660" cy="617220"/>
          </a:xfrm>
          <a:custGeom>
            <a:rect l="l" t="t" r="r" b="b"/>
            <a:pathLst>
              <a:path w="4137660" h="617219">
                <a:moveTo>
                  <a:pt x="3829050" y="0"/>
                </a:moveTo>
                <a:lnTo>
                  <a:pt x="308610" y="0"/>
                </a:lnTo>
                <a:lnTo>
                  <a:pt x="263004" y="3346"/>
                </a:lnTo>
                <a:lnTo>
                  <a:pt x="219477" y="13066"/>
                </a:lnTo>
                <a:lnTo>
                  <a:pt x="178505" y="28684"/>
                </a:lnTo>
                <a:lnTo>
                  <a:pt x="140565" y="49720"/>
                </a:lnTo>
                <a:lnTo>
                  <a:pt x="106136" y="75699"/>
                </a:lnTo>
                <a:lnTo>
                  <a:pt x="75694" y="106141"/>
                </a:lnTo>
                <a:lnTo>
                  <a:pt x="49717" y="140571"/>
                </a:lnTo>
                <a:lnTo>
                  <a:pt x="28682" y="178510"/>
                </a:lnTo>
                <a:lnTo>
                  <a:pt x="13065" y="219481"/>
                </a:lnTo>
                <a:lnTo>
                  <a:pt x="3345" y="263007"/>
                </a:lnTo>
                <a:lnTo>
                  <a:pt x="0" y="308610"/>
                </a:lnTo>
                <a:lnTo>
                  <a:pt x="3345" y="354212"/>
                </a:lnTo>
                <a:lnTo>
                  <a:pt x="13065" y="397738"/>
                </a:lnTo>
                <a:lnTo>
                  <a:pt x="28682" y="438709"/>
                </a:lnTo>
                <a:lnTo>
                  <a:pt x="49717" y="476648"/>
                </a:lnTo>
                <a:lnTo>
                  <a:pt x="75694" y="511078"/>
                </a:lnTo>
                <a:lnTo>
                  <a:pt x="106136" y="541520"/>
                </a:lnTo>
                <a:lnTo>
                  <a:pt x="140565" y="567499"/>
                </a:lnTo>
                <a:lnTo>
                  <a:pt x="178505" y="588535"/>
                </a:lnTo>
                <a:lnTo>
                  <a:pt x="219477" y="604153"/>
                </a:lnTo>
                <a:lnTo>
                  <a:pt x="263004" y="613873"/>
                </a:lnTo>
                <a:lnTo>
                  <a:pt x="308610" y="617219"/>
                </a:lnTo>
                <a:lnTo>
                  <a:pt x="3829050" y="617219"/>
                </a:lnTo>
                <a:lnTo>
                  <a:pt x="3874652" y="613873"/>
                </a:lnTo>
                <a:lnTo>
                  <a:pt x="3918178" y="604153"/>
                </a:lnTo>
                <a:lnTo>
                  <a:pt x="3959149" y="588535"/>
                </a:lnTo>
                <a:lnTo>
                  <a:pt x="3997088" y="567499"/>
                </a:lnTo>
                <a:lnTo>
                  <a:pt x="4031518" y="541520"/>
                </a:lnTo>
                <a:lnTo>
                  <a:pt x="4061960" y="511078"/>
                </a:lnTo>
                <a:lnTo>
                  <a:pt x="4087939" y="476648"/>
                </a:lnTo>
                <a:lnTo>
                  <a:pt x="4108975" y="438709"/>
                </a:lnTo>
                <a:lnTo>
                  <a:pt x="4124593" y="397738"/>
                </a:lnTo>
                <a:lnTo>
                  <a:pt x="4134313" y="354212"/>
                </a:lnTo>
                <a:lnTo>
                  <a:pt x="4137659" y="308610"/>
                </a:lnTo>
                <a:lnTo>
                  <a:pt x="4134313" y="263007"/>
                </a:lnTo>
                <a:lnTo>
                  <a:pt x="4124593" y="219481"/>
                </a:lnTo>
                <a:lnTo>
                  <a:pt x="4108975" y="178510"/>
                </a:lnTo>
                <a:lnTo>
                  <a:pt x="4087939" y="140571"/>
                </a:lnTo>
                <a:lnTo>
                  <a:pt x="4061960" y="106141"/>
                </a:lnTo>
                <a:lnTo>
                  <a:pt x="4031518" y="75699"/>
                </a:lnTo>
                <a:lnTo>
                  <a:pt x="3997088" y="49720"/>
                </a:lnTo>
                <a:lnTo>
                  <a:pt x="3959149" y="28684"/>
                </a:lnTo>
                <a:lnTo>
                  <a:pt x="3918178" y="13066"/>
                </a:lnTo>
                <a:lnTo>
                  <a:pt x="3874652" y="3346"/>
                </a:lnTo>
                <a:lnTo>
                  <a:pt x="3829050" y="0"/>
                </a:lnTo>
                <a:close/>
              </a:path>
            </a:pathLst>
          </a:custGeom>
          <a:solidFill>
            <a:srgbClr val="FFFFFF"/>
          </a:solidFill>
        </p:spPr>
        <p:txBody>
          <a:bodyPr wrap="square" lIns="0" tIns="0" rIns="0" bIns="0" rtlCol="0"/>
          <a:lstStyle/>
          <a:p/>
        </p:txBody>
      </p:sp>
      <p:sp>
        <p:nvSpPr>
          <p:cNvPr id="5" name="object 5"/>
          <p:cNvSpPr txBox="1"/>
          <p:nvPr/>
        </p:nvSpPr>
        <p:spPr>
          <a:xfrm>
            <a:off x="1146149" y="2584195"/>
            <a:ext cx="4716780" cy="482600"/>
          </a:xfrm>
          <a:prstGeom prst="rect">
            <a:avLst/>
          </a:prstGeom>
        </p:spPr>
        <p:txBody>
          <a:bodyPr vert="horz" wrap="square" lIns="0" tIns="12065" rIns="0" bIns="0" rtlCol="0">
            <a:spAutoFit/>
          </a:bodyPr>
          <a:lstStyle/>
          <a:p>
            <a:pPr marL="12700" marR="5080" algn="just">
              <a:lnSpc>
                <a:spcPct val="100000"/>
              </a:lnSpc>
              <a:spcBef>
                <a:spcPts val="95"/>
              </a:spcBef>
            </a:pPr>
            <a:r>
              <a:rPr sz="1000" spc="-5">
                <a:latin typeface="微软雅黑"/>
                <a:cs typeface="微软雅黑"/>
              </a:rPr>
              <a:t>更聚焦的人群细分能够帮助广告主</a:t>
            </a:r>
            <a:r>
              <a:rPr sz="1000" spc="5">
                <a:latin typeface="微软雅黑"/>
                <a:cs typeface="微软雅黑"/>
              </a:rPr>
              <a:t>更</a:t>
            </a:r>
            <a:r>
              <a:rPr sz="1000" spc="-5">
                <a:latin typeface="微软雅黑"/>
                <a:cs typeface="微软雅黑"/>
              </a:rPr>
              <a:t>准确</a:t>
            </a:r>
            <a:r>
              <a:rPr sz="1000" spc="5">
                <a:latin typeface="微软雅黑"/>
                <a:cs typeface="微软雅黑"/>
              </a:rPr>
              <a:t>地</a:t>
            </a:r>
            <a:r>
              <a:rPr sz="1000" spc="-5">
                <a:latin typeface="微软雅黑"/>
                <a:cs typeface="微软雅黑"/>
              </a:rPr>
              <a:t>定位</a:t>
            </a:r>
            <a:r>
              <a:rPr sz="1000" spc="5">
                <a:latin typeface="微软雅黑"/>
                <a:cs typeface="微软雅黑"/>
              </a:rPr>
              <a:t>目</a:t>
            </a:r>
            <a:r>
              <a:rPr sz="1000" spc="-5">
                <a:latin typeface="微软雅黑"/>
                <a:cs typeface="微软雅黑"/>
              </a:rPr>
              <a:t>标受</a:t>
            </a:r>
            <a:r>
              <a:rPr sz="1000" spc="10">
                <a:latin typeface="微软雅黑"/>
                <a:cs typeface="微软雅黑"/>
              </a:rPr>
              <a:t>众</a:t>
            </a:r>
            <a:r>
              <a:rPr sz="1000" spc="-5">
                <a:latin typeface="微软雅黑"/>
                <a:cs typeface="微软雅黑"/>
              </a:rPr>
              <a:t>，通</a:t>
            </a:r>
            <a:r>
              <a:rPr sz="1000" spc="5">
                <a:latin typeface="微软雅黑"/>
                <a:cs typeface="微软雅黑"/>
              </a:rPr>
              <a:t>过</a:t>
            </a:r>
            <a:r>
              <a:rPr sz="1000" spc="-5">
                <a:latin typeface="微软雅黑"/>
                <a:cs typeface="微软雅黑"/>
              </a:rPr>
              <a:t>精准</a:t>
            </a:r>
            <a:r>
              <a:rPr sz="1000" spc="5">
                <a:latin typeface="微软雅黑"/>
                <a:cs typeface="微软雅黑"/>
              </a:rPr>
              <a:t>定</a:t>
            </a:r>
            <a:r>
              <a:rPr sz="1000" spc="-5">
                <a:latin typeface="微软雅黑"/>
                <a:cs typeface="微软雅黑"/>
              </a:rPr>
              <a:t>位，</a:t>
            </a:r>
            <a:r>
              <a:rPr sz="1000" spc="5">
                <a:latin typeface="微软雅黑"/>
                <a:cs typeface="微软雅黑"/>
              </a:rPr>
              <a:t>广</a:t>
            </a:r>
            <a:r>
              <a:rPr sz="1000" spc="-5">
                <a:latin typeface="微软雅黑"/>
                <a:cs typeface="微软雅黑"/>
              </a:rPr>
              <a:t>告主能 够避免广告浪费，将有限的广告预</a:t>
            </a:r>
            <a:r>
              <a:rPr sz="1000" spc="5">
                <a:latin typeface="微软雅黑"/>
                <a:cs typeface="微软雅黑"/>
              </a:rPr>
              <a:t>算</a:t>
            </a:r>
            <a:r>
              <a:rPr sz="1000" spc="-5">
                <a:latin typeface="微软雅黑"/>
                <a:cs typeface="微软雅黑"/>
              </a:rPr>
              <a:t>投放</a:t>
            </a:r>
            <a:r>
              <a:rPr sz="1000" spc="5">
                <a:latin typeface="微软雅黑"/>
                <a:cs typeface="微软雅黑"/>
              </a:rPr>
              <a:t>在</a:t>
            </a:r>
            <a:r>
              <a:rPr sz="1000" spc="-5">
                <a:latin typeface="微软雅黑"/>
                <a:cs typeface="微软雅黑"/>
              </a:rPr>
              <a:t>最有</a:t>
            </a:r>
            <a:r>
              <a:rPr sz="1000" spc="5">
                <a:latin typeface="微软雅黑"/>
                <a:cs typeface="微软雅黑"/>
              </a:rPr>
              <a:t>潜</a:t>
            </a:r>
            <a:r>
              <a:rPr sz="1000" spc="-5">
                <a:latin typeface="微软雅黑"/>
                <a:cs typeface="微软雅黑"/>
              </a:rPr>
              <a:t>力的</a:t>
            </a:r>
            <a:r>
              <a:rPr sz="1000" spc="5">
                <a:latin typeface="微软雅黑"/>
                <a:cs typeface="微软雅黑"/>
              </a:rPr>
              <a:t>客</a:t>
            </a:r>
            <a:r>
              <a:rPr sz="1000" spc="-5">
                <a:latin typeface="微软雅黑"/>
                <a:cs typeface="微软雅黑"/>
              </a:rPr>
              <a:t>户群</a:t>
            </a:r>
            <a:r>
              <a:rPr sz="1000" spc="5">
                <a:latin typeface="微软雅黑"/>
                <a:cs typeface="微软雅黑"/>
              </a:rPr>
              <a:t>体</a:t>
            </a:r>
            <a:r>
              <a:rPr sz="1000" spc="-5">
                <a:latin typeface="微软雅黑"/>
                <a:cs typeface="微软雅黑"/>
              </a:rPr>
              <a:t>上，</a:t>
            </a:r>
            <a:r>
              <a:rPr sz="1000" spc="5">
                <a:latin typeface="微软雅黑"/>
                <a:cs typeface="微软雅黑"/>
              </a:rPr>
              <a:t>提</a:t>
            </a:r>
            <a:r>
              <a:rPr sz="1000" spc="-5">
                <a:latin typeface="微软雅黑"/>
                <a:cs typeface="微软雅黑"/>
              </a:rPr>
              <a:t>高广</a:t>
            </a:r>
            <a:r>
              <a:rPr sz="1000" spc="5">
                <a:latin typeface="微软雅黑"/>
                <a:cs typeface="微软雅黑"/>
              </a:rPr>
              <a:t>告</a:t>
            </a:r>
            <a:r>
              <a:rPr sz="1000" spc="-5">
                <a:latin typeface="微软雅黑"/>
                <a:cs typeface="微软雅黑"/>
              </a:rPr>
              <a:t>的投放 效果。</a:t>
            </a:r>
            <a:endParaRPr sz="1000">
              <a:latin typeface="微软雅黑"/>
              <a:cs typeface="微软雅黑"/>
            </a:endParaRPr>
          </a:p>
        </p:txBody>
      </p:sp>
      <p:sp>
        <p:nvSpPr>
          <p:cNvPr id="6" name="object 6"/>
          <p:cNvSpPr/>
          <p:nvPr/>
        </p:nvSpPr>
        <p:spPr>
          <a:xfrm>
            <a:off x="1175003" y="1746504"/>
            <a:ext cx="762000" cy="762000"/>
          </a:xfrm>
          <a:custGeom>
            <a:rect l="l" t="t" r="r" b="b"/>
            <a:pathLst>
              <a:path w="762000" h="762000">
                <a:moveTo>
                  <a:pt x="712470" y="0"/>
                </a:moveTo>
                <a:lnTo>
                  <a:pt x="49530" y="0"/>
                </a:lnTo>
                <a:lnTo>
                  <a:pt x="30250" y="3899"/>
                </a:lnTo>
                <a:lnTo>
                  <a:pt x="14506" y="14525"/>
                </a:lnTo>
                <a:lnTo>
                  <a:pt x="3892" y="30271"/>
                </a:lnTo>
                <a:lnTo>
                  <a:pt x="0" y="49530"/>
                </a:lnTo>
                <a:lnTo>
                  <a:pt x="0" y="712470"/>
                </a:lnTo>
                <a:lnTo>
                  <a:pt x="3892" y="731728"/>
                </a:lnTo>
                <a:lnTo>
                  <a:pt x="14506" y="747474"/>
                </a:lnTo>
                <a:lnTo>
                  <a:pt x="30250" y="758100"/>
                </a:lnTo>
                <a:lnTo>
                  <a:pt x="49530" y="762000"/>
                </a:lnTo>
                <a:lnTo>
                  <a:pt x="712470" y="762000"/>
                </a:lnTo>
                <a:lnTo>
                  <a:pt x="731728" y="758100"/>
                </a:lnTo>
                <a:lnTo>
                  <a:pt x="747474" y="747474"/>
                </a:lnTo>
                <a:lnTo>
                  <a:pt x="758100" y="731728"/>
                </a:lnTo>
                <a:lnTo>
                  <a:pt x="762000" y="712470"/>
                </a:lnTo>
                <a:lnTo>
                  <a:pt x="762000" y="49530"/>
                </a:lnTo>
                <a:lnTo>
                  <a:pt x="758100" y="30271"/>
                </a:lnTo>
                <a:lnTo>
                  <a:pt x="747474" y="14525"/>
                </a:lnTo>
                <a:lnTo>
                  <a:pt x="731728" y="3899"/>
                </a:lnTo>
                <a:lnTo>
                  <a:pt x="712470" y="0"/>
                </a:lnTo>
                <a:close/>
              </a:path>
            </a:pathLst>
          </a:custGeom>
          <a:solidFill>
            <a:srgbClr val="FF6300"/>
          </a:solidFill>
        </p:spPr>
        <p:txBody>
          <a:bodyPr wrap="square" lIns="0" tIns="0" rIns="0" bIns="0" rtlCol="0"/>
          <a:lstStyle/>
          <a:p/>
        </p:txBody>
      </p:sp>
      <p:sp>
        <p:nvSpPr>
          <p:cNvPr id="7" name="object 7"/>
          <p:cNvSpPr/>
          <p:nvPr/>
        </p:nvSpPr>
        <p:spPr>
          <a:xfrm>
            <a:off x="1414652" y="2021204"/>
            <a:ext cx="285115" cy="213360"/>
          </a:xfrm>
          <a:custGeom>
            <a:rect l="l" t="t" r="r" b="b"/>
            <a:pathLst>
              <a:path w="285114" h="213360">
                <a:moveTo>
                  <a:pt x="278129" y="0"/>
                </a:moveTo>
                <a:lnTo>
                  <a:pt x="6731" y="0"/>
                </a:lnTo>
                <a:lnTo>
                  <a:pt x="0" y="6731"/>
                </a:lnTo>
                <a:lnTo>
                  <a:pt x="0" y="206502"/>
                </a:lnTo>
                <a:lnTo>
                  <a:pt x="6731" y="213360"/>
                </a:lnTo>
                <a:lnTo>
                  <a:pt x="278129" y="213360"/>
                </a:lnTo>
                <a:lnTo>
                  <a:pt x="284988" y="206502"/>
                </a:lnTo>
                <a:lnTo>
                  <a:pt x="284988" y="203200"/>
                </a:lnTo>
                <a:lnTo>
                  <a:pt x="18160" y="203200"/>
                </a:lnTo>
                <a:lnTo>
                  <a:pt x="15875" y="200914"/>
                </a:lnTo>
                <a:lnTo>
                  <a:pt x="15875" y="196850"/>
                </a:lnTo>
                <a:lnTo>
                  <a:pt x="16256" y="195834"/>
                </a:lnTo>
                <a:lnTo>
                  <a:pt x="17018" y="194818"/>
                </a:lnTo>
                <a:lnTo>
                  <a:pt x="69087" y="131572"/>
                </a:lnTo>
                <a:lnTo>
                  <a:pt x="78740" y="130683"/>
                </a:lnTo>
                <a:lnTo>
                  <a:pt x="170513" y="130683"/>
                </a:lnTo>
                <a:lnTo>
                  <a:pt x="187325" y="108458"/>
                </a:lnTo>
                <a:lnTo>
                  <a:pt x="192405" y="101854"/>
                </a:lnTo>
                <a:lnTo>
                  <a:pt x="202056" y="100457"/>
                </a:lnTo>
                <a:lnTo>
                  <a:pt x="284988" y="100457"/>
                </a:lnTo>
                <a:lnTo>
                  <a:pt x="284988" y="71120"/>
                </a:lnTo>
                <a:lnTo>
                  <a:pt x="50800" y="71120"/>
                </a:lnTo>
                <a:lnTo>
                  <a:pt x="42910" y="69516"/>
                </a:lnTo>
                <a:lnTo>
                  <a:pt x="36449" y="65150"/>
                </a:lnTo>
                <a:lnTo>
                  <a:pt x="32083" y="58689"/>
                </a:lnTo>
                <a:lnTo>
                  <a:pt x="30480" y="50800"/>
                </a:lnTo>
                <a:lnTo>
                  <a:pt x="32083" y="42856"/>
                </a:lnTo>
                <a:lnTo>
                  <a:pt x="36449" y="36401"/>
                </a:lnTo>
                <a:lnTo>
                  <a:pt x="42910" y="32065"/>
                </a:lnTo>
                <a:lnTo>
                  <a:pt x="50800" y="30480"/>
                </a:lnTo>
                <a:lnTo>
                  <a:pt x="284988" y="30480"/>
                </a:lnTo>
                <a:lnTo>
                  <a:pt x="284988" y="6731"/>
                </a:lnTo>
                <a:lnTo>
                  <a:pt x="278129" y="0"/>
                </a:lnTo>
                <a:close/>
              </a:path>
              <a:path w="285114" h="213360">
                <a:moveTo>
                  <a:pt x="284988" y="100457"/>
                </a:moveTo>
                <a:lnTo>
                  <a:pt x="202056" y="100457"/>
                </a:lnTo>
                <a:lnTo>
                  <a:pt x="208787" y="105537"/>
                </a:lnTo>
                <a:lnTo>
                  <a:pt x="210184" y="106553"/>
                </a:lnTo>
                <a:lnTo>
                  <a:pt x="211328" y="107823"/>
                </a:lnTo>
                <a:lnTo>
                  <a:pt x="212216" y="109220"/>
                </a:lnTo>
                <a:lnTo>
                  <a:pt x="269494" y="195199"/>
                </a:lnTo>
                <a:lnTo>
                  <a:pt x="271017" y="197612"/>
                </a:lnTo>
                <a:lnTo>
                  <a:pt x="270383" y="200660"/>
                </a:lnTo>
                <a:lnTo>
                  <a:pt x="268097" y="202311"/>
                </a:lnTo>
                <a:lnTo>
                  <a:pt x="267334" y="202819"/>
                </a:lnTo>
                <a:lnTo>
                  <a:pt x="266319" y="203200"/>
                </a:lnTo>
                <a:lnTo>
                  <a:pt x="284988" y="203200"/>
                </a:lnTo>
                <a:lnTo>
                  <a:pt x="284988" y="100457"/>
                </a:lnTo>
                <a:close/>
              </a:path>
              <a:path w="285114" h="213360">
                <a:moveTo>
                  <a:pt x="170513" y="130683"/>
                </a:moveTo>
                <a:lnTo>
                  <a:pt x="78740" y="130683"/>
                </a:lnTo>
                <a:lnTo>
                  <a:pt x="85216" y="136017"/>
                </a:lnTo>
                <a:lnTo>
                  <a:pt x="85597" y="136271"/>
                </a:lnTo>
                <a:lnTo>
                  <a:pt x="85852" y="136652"/>
                </a:lnTo>
                <a:lnTo>
                  <a:pt x="86233" y="136906"/>
                </a:lnTo>
                <a:lnTo>
                  <a:pt x="119380" y="169672"/>
                </a:lnTo>
                <a:lnTo>
                  <a:pt x="125475" y="175514"/>
                </a:lnTo>
                <a:lnTo>
                  <a:pt x="135128" y="175514"/>
                </a:lnTo>
                <a:lnTo>
                  <a:pt x="140969" y="169418"/>
                </a:lnTo>
                <a:lnTo>
                  <a:pt x="141478" y="168910"/>
                </a:lnTo>
                <a:lnTo>
                  <a:pt x="141985" y="168529"/>
                </a:lnTo>
                <a:lnTo>
                  <a:pt x="142366" y="167894"/>
                </a:lnTo>
                <a:lnTo>
                  <a:pt x="170513" y="130683"/>
                </a:lnTo>
                <a:close/>
              </a:path>
              <a:path w="285114" h="213360">
                <a:moveTo>
                  <a:pt x="284988" y="30480"/>
                </a:moveTo>
                <a:lnTo>
                  <a:pt x="50800" y="30480"/>
                </a:lnTo>
                <a:lnTo>
                  <a:pt x="58763" y="32065"/>
                </a:lnTo>
                <a:lnTo>
                  <a:pt x="65262" y="36401"/>
                </a:lnTo>
                <a:lnTo>
                  <a:pt x="69641" y="42856"/>
                </a:lnTo>
                <a:lnTo>
                  <a:pt x="71247" y="50800"/>
                </a:lnTo>
                <a:lnTo>
                  <a:pt x="69641" y="58689"/>
                </a:lnTo>
                <a:lnTo>
                  <a:pt x="65262" y="65150"/>
                </a:lnTo>
                <a:lnTo>
                  <a:pt x="58763" y="69516"/>
                </a:lnTo>
                <a:lnTo>
                  <a:pt x="50800" y="71120"/>
                </a:lnTo>
                <a:lnTo>
                  <a:pt x="284988" y="71120"/>
                </a:lnTo>
                <a:lnTo>
                  <a:pt x="284988" y="30480"/>
                </a:lnTo>
                <a:close/>
              </a:path>
            </a:pathLst>
          </a:custGeom>
          <a:solidFill>
            <a:srgbClr val="FFFFFF"/>
          </a:solidFill>
        </p:spPr>
        <p:txBody>
          <a:bodyPr wrap="square" lIns="0" tIns="0" rIns="0" bIns="0" rtlCol="0"/>
          <a:lstStyle/>
          <a:p/>
        </p:txBody>
      </p:sp>
      <p:sp>
        <p:nvSpPr>
          <p:cNvPr id="8" name="object 8"/>
          <p:cNvSpPr/>
          <p:nvPr/>
        </p:nvSpPr>
        <p:spPr>
          <a:xfrm>
            <a:off x="856393" y="3193904"/>
            <a:ext cx="4505895" cy="985937"/>
          </a:xfrm>
          <a:prstGeom prst="rect">
            <a:avLst/>
          </a:prstGeom>
          <a:blipFill>
            <a:blip r:embed="rId2"/>
            <a:stretch>
              <a:fillRect/>
            </a:stretch>
          </a:blipFill>
        </p:spPr>
        <p:txBody>
          <a:bodyPr wrap="square" lIns="0" tIns="0" rIns="0" bIns="0" rtlCol="0"/>
          <a:lstStyle/>
          <a:p/>
        </p:txBody>
      </p:sp>
      <p:sp>
        <p:nvSpPr>
          <p:cNvPr id="9" name="object 9"/>
          <p:cNvSpPr/>
          <p:nvPr/>
        </p:nvSpPr>
        <p:spPr>
          <a:xfrm>
            <a:off x="922019" y="3386328"/>
            <a:ext cx="4137660" cy="617220"/>
          </a:xfrm>
          <a:custGeom>
            <a:rect l="l" t="t" r="r" b="b"/>
            <a:pathLst>
              <a:path w="4137660" h="617220">
                <a:moveTo>
                  <a:pt x="3829050" y="0"/>
                </a:moveTo>
                <a:lnTo>
                  <a:pt x="308610" y="0"/>
                </a:lnTo>
                <a:lnTo>
                  <a:pt x="263004" y="3346"/>
                </a:lnTo>
                <a:lnTo>
                  <a:pt x="219477" y="13066"/>
                </a:lnTo>
                <a:lnTo>
                  <a:pt x="178505" y="28684"/>
                </a:lnTo>
                <a:lnTo>
                  <a:pt x="140565" y="49720"/>
                </a:lnTo>
                <a:lnTo>
                  <a:pt x="106136" y="75699"/>
                </a:lnTo>
                <a:lnTo>
                  <a:pt x="75694" y="106141"/>
                </a:lnTo>
                <a:lnTo>
                  <a:pt x="49717" y="140571"/>
                </a:lnTo>
                <a:lnTo>
                  <a:pt x="28682" y="178510"/>
                </a:lnTo>
                <a:lnTo>
                  <a:pt x="13065" y="219481"/>
                </a:lnTo>
                <a:lnTo>
                  <a:pt x="3345" y="263007"/>
                </a:lnTo>
                <a:lnTo>
                  <a:pt x="0" y="308610"/>
                </a:lnTo>
                <a:lnTo>
                  <a:pt x="3345" y="354212"/>
                </a:lnTo>
                <a:lnTo>
                  <a:pt x="13065" y="397738"/>
                </a:lnTo>
                <a:lnTo>
                  <a:pt x="28682" y="438709"/>
                </a:lnTo>
                <a:lnTo>
                  <a:pt x="49717" y="476648"/>
                </a:lnTo>
                <a:lnTo>
                  <a:pt x="75694" y="511078"/>
                </a:lnTo>
                <a:lnTo>
                  <a:pt x="106136" y="541520"/>
                </a:lnTo>
                <a:lnTo>
                  <a:pt x="140565" y="567499"/>
                </a:lnTo>
                <a:lnTo>
                  <a:pt x="178505" y="588535"/>
                </a:lnTo>
                <a:lnTo>
                  <a:pt x="219477" y="604153"/>
                </a:lnTo>
                <a:lnTo>
                  <a:pt x="263004" y="613873"/>
                </a:lnTo>
                <a:lnTo>
                  <a:pt x="308610" y="617220"/>
                </a:lnTo>
                <a:lnTo>
                  <a:pt x="3829050" y="617220"/>
                </a:lnTo>
                <a:lnTo>
                  <a:pt x="3874652" y="613873"/>
                </a:lnTo>
                <a:lnTo>
                  <a:pt x="3918178" y="604153"/>
                </a:lnTo>
                <a:lnTo>
                  <a:pt x="3959149" y="588535"/>
                </a:lnTo>
                <a:lnTo>
                  <a:pt x="3997088" y="567499"/>
                </a:lnTo>
                <a:lnTo>
                  <a:pt x="4031518" y="541520"/>
                </a:lnTo>
                <a:lnTo>
                  <a:pt x="4061960" y="511078"/>
                </a:lnTo>
                <a:lnTo>
                  <a:pt x="4087939" y="476648"/>
                </a:lnTo>
                <a:lnTo>
                  <a:pt x="4108975" y="438709"/>
                </a:lnTo>
                <a:lnTo>
                  <a:pt x="4124593" y="397738"/>
                </a:lnTo>
                <a:lnTo>
                  <a:pt x="4134313" y="354212"/>
                </a:lnTo>
                <a:lnTo>
                  <a:pt x="4137659" y="308610"/>
                </a:lnTo>
                <a:lnTo>
                  <a:pt x="4134313" y="263007"/>
                </a:lnTo>
                <a:lnTo>
                  <a:pt x="4124593" y="219481"/>
                </a:lnTo>
                <a:lnTo>
                  <a:pt x="4108975" y="178510"/>
                </a:lnTo>
                <a:lnTo>
                  <a:pt x="4087939" y="140571"/>
                </a:lnTo>
                <a:lnTo>
                  <a:pt x="4061960" y="106141"/>
                </a:lnTo>
                <a:lnTo>
                  <a:pt x="4031518" y="75699"/>
                </a:lnTo>
                <a:lnTo>
                  <a:pt x="3997088" y="49720"/>
                </a:lnTo>
                <a:lnTo>
                  <a:pt x="3959149" y="28684"/>
                </a:lnTo>
                <a:lnTo>
                  <a:pt x="3918178" y="13066"/>
                </a:lnTo>
                <a:lnTo>
                  <a:pt x="3874652" y="3346"/>
                </a:lnTo>
                <a:lnTo>
                  <a:pt x="3829050" y="0"/>
                </a:lnTo>
                <a:close/>
              </a:path>
            </a:pathLst>
          </a:custGeom>
          <a:solidFill>
            <a:srgbClr val="FFFFFF"/>
          </a:solidFill>
        </p:spPr>
        <p:txBody>
          <a:bodyPr wrap="square" lIns="0" tIns="0" rIns="0" bIns="0" rtlCol="0"/>
          <a:lstStyle/>
          <a:p/>
        </p:txBody>
      </p:sp>
      <p:sp>
        <p:nvSpPr>
          <p:cNvPr id="10" name="object 10"/>
          <p:cNvSpPr txBox="1"/>
          <p:nvPr/>
        </p:nvSpPr>
        <p:spPr>
          <a:xfrm>
            <a:off x="2016632" y="3538854"/>
            <a:ext cx="16256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微软雅黑"/>
                <a:cs typeface="微软雅黑"/>
              </a:rPr>
              <a:t>定制化广告内容</a:t>
            </a:r>
            <a:endParaRPr sz="1800">
              <a:latin typeface="微软雅黑"/>
              <a:cs typeface="微软雅黑"/>
            </a:endParaRPr>
          </a:p>
        </p:txBody>
      </p:sp>
      <p:sp>
        <p:nvSpPr>
          <p:cNvPr id="11" name="object 11"/>
          <p:cNvSpPr txBox="1"/>
          <p:nvPr/>
        </p:nvSpPr>
        <p:spPr>
          <a:xfrm>
            <a:off x="1146149" y="4156964"/>
            <a:ext cx="4717415" cy="330200"/>
          </a:xfrm>
          <a:prstGeom prst="rect">
            <a:avLst/>
          </a:prstGeom>
        </p:spPr>
        <p:txBody>
          <a:bodyPr vert="horz" wrap="square" lIns="0" tIns="12065" rIns="0" bIns="0" rtlCol="0">
            <a:spAutoFit/>
          </a:bodyPr>
          <a:lstStyle/>
          <a:p>
            <a:pPr marL="12700" marR="5080">
              <a:lnSpc>
                <a:spcPct val="100000"/>
              </a:lnSpc>
              <a:spcBef>
                <a:spcPts val="95"/>
              </a:spcBef>
            </a:pPr>
            <a:r>
              <a:rPr sz="1000" spc="-5">
                <a:latin typeface="微软雅黑"/>
                <a:cs typeface="微软雅黑"/>
              </a:rPr>
              <a:t>了解不同人群的需求和兴趣，广告</a:t>
            </a:r>
            <a:r>
              <a:rPr sz="1000" spc="5">
                <a:latin typeface="微软雅黑"/>
                <a:cs typeface="微软雅黑"/>
              </a:rPr>
              <a:t>主</a:t>
            </a:r>
            <a:r>
              <a:rPr sz="1000" spc="-5">
                <a:latin typeface="微软雅黑"/>
                <a:cs typeface="微软雅黑"/>
              </a:rPr>
              <a:t>可以</a:t>
            </a:r>
            <a:r>
              <a:rPr sz="1000" spc="5">
                <a:latin typeface="微软雅黑"/>
                <a:cs typeface="微软雅黑"/>
              </a:rPr>
              <a:t>根</a:t>
            </a:r>
            <a:r>
              <a:rPr sz="1000" spc="-5">
                <a:latin typeface="微软雅黑"/>
                <a:cs typeface="微软雅黑"/>
              </a:rPr>
              <a:t>据不</a:t>
            </a:r>
            <a:r>
              <a:rPr sz="1000" spc="5">
                <a:latin typeface="微软雅黑"/>
                <a:cs typeface="微软雅黑"/>
              </a:rPr>
              <a:t>同</a:t>
            </a:r>
            <a:r>
              <a:rPr sz="1000" spc="-5">
                <a:latin typeface="微软雅黑"/>
                <a:cs typeface="微软雅黑"/>
              </a:rPr>
              <a:t>细分</a:t>
            </a:r>
            <a:r>
              <a:rPr sz="1000" spc="5">
                <a:latin typeface="微软雅黑"/>
                <a:cs typeface="微软雅黑"/>
              </a:rPr>
              <a:t>群</a:t>
            </a:r>
            <a:r>
              <a:rPr sz="1000" spc="-5">
                <a:latin typeface="微软雅黑"/>
                <a:cs typeface="微软雅黑"/>
              </a:rPr>
              <a:t>体的</a:t>
            </a:r>
            <a:r>
              <a:rPr sz="1000" spc="5">
                <a:latin typeface="微软雅黑"/>
                <a:cs typeface="微软雅黑"/>
              </a:rPr>
              <a:t>特</a:t>
            </a:r>
            <a:r>
              <a:rPr sz="1000" spc="-5">
                <a:latin typeface="微软雅黑"/>
                <a:cs typeface="微软雅黑"/>
              </a:rPr>
              <a:t>点定</a:t>
            </a:r>
            <a:r>
              <a:rPr sz="1000" spc="5">
                <a:latin typeface="微软雅黑"/>
                <a:cs typeface="微软雅黑"/>
              </a:rPr>
              <a:t>制</a:t>
            </a:r>
            <a:r>
              <a:rPr sz="1000" spc="-5">
                <a:latin typeface="微软雅黑"/>
                <a:cs typeface="微软雅黑"/>
              </a:rPr>
              <a:t>化广</a:t>
            </a:r>
            <a:r>
              <a:rPr sz="1000" spc="15">
                <a:latin typeface="微软雅黑"/>
                <a:cs typeface="微软雅黑"/>
              </a:rPr>
              <a:t>告</a:t>
            </a:r>
            <a:r>
              <a:rPr sz="1000" spc="-5">
                <a:latin typeface="微软雅黑"/>
                <a:cs typeface="微软雅黑"/>
              </a:rPr>
              <a:t>内容， 更有可能引起受众的共鸣，提高广</a:t>
            </a:r>
            <a:r>
              <a:rPr sz="1000" spc="5">
                <a:latin typeface="微软雅黑"/>
                <a:cs typeface="微软雅黑"/>
              </a:rPr>
              <a:t>告</a:t>
            </a:r>
            <a:r>
              <a:rPr sz="1000" spc="-5">
                <a:latin typeface="微软雅黑"/>
                <a:cs typeface="微软雅黑"/>
              </a:rPr>
              <a:t>的点</a:t>
            </a:r>
            <a:r>
              <a:rPr sz="1000" spc="5">
                <a:latin typeface="微软雅黑"/>
                <a:cs typeface="微软雅黑"/>
              </a:rPr>
              <a:t>击</a:t>
            </a:r>
            <a:r>
              <a:rPr sz="1000" spc="-5">
                <a:latin typeface="微软雅黑"/>
                <a:cs typeface="微软雅黑"/>
              </a:rPr>
              <a:t>率和</a:t>
            </a:r>
            <a:r>
              <a:rPr sz="1000" spc="5">
                <a:latin typeface="微软雅黑"/>
                <a:cs typeface="微软雅黑"/>
              </a:rPr>
              <a:t>转</a:t>
            </a:r>
            <a:r>
              <a:rPr sz="1000" spc="-5">
                <a:latin typeface="微软雅黑"/>
                <a:cs typeface="微软雅黑"/>
              </a:rPr>
              <a:t>化率。</a:t>
            </a:r>
            <a:endParaRPr sz="1000">
              <a:latin typeface="微软雅黑"/>
              <a:cs typeface="微软雅黑"/>
            </a:endParaRPr>
          </a:p>
        </p:txBody>
      </p:sp>
      <p:sp>
        <p:nvSpPr>
          <p:cNvPr id="12" name="object 12"/>
          <p:cNvSpPr/>
          <p:nvPr/>
        </p:nvSpPr>
        <p:spPr>
          <a:xfrm>
            <a:off x="1175003" y="3314700"/>
            <a:ext cx="762000" cy="762000"/>
          </a:xfrm>
          <a:custGeom>
            <a:rect l="l" t="t" r="r" b="b"/>
            <a:pathLst>
              <a:path w="762000" h="762000">
                <a:moveTo>
                  <a:pt x="712470" y="0"/>
                </a:moveTo>
                <a:lnTo>
                  <a:pt x="49530" y="0"/>
                </a:lnTo>
                <a:lnTo>
                  <a:pt x="30250" y="3899"/>
                </a:lnTo>
                <a:lnTo>
                  <a:pt x="14506" y="14525"/>
                </a:lnTo>
                <a:lnTo>
                  <a:pt x="3892" y="30271"/>
                </a:lnTo>
                <a:lnTo>
                  <a:pt x="0" y="49529"/>
                </a:lnTo>
                <a:lnTo>
                  <a:pt x="0" y="712469"/>
                </a:lnTo>
                <a:lnTo>
                  <a:pt x="3892" y="731728"/>
                </a:lnTo>
                <a:lnTo>
                  <a:pt x="14506" y="747474"/>
                </a:lnTo>
                <a:lnTo>
                  <a:pt x="30250" y="758100"/>
                </a:lnTo>
                <a:lnTo>
                  <a:pt x="49530" y="762000"/>
                </a:lnTo>
                <a:lnTo>
                  <a:pt x="712470" y="762000"/>
                </a:lnTo>
                <a:lnTo>
                  <a:pt x="731728" y="758100"/>
                </a:lnTo>
                <a:lnTo>
                  <a:pt x="747474" y="747474"/>
                </a:lnTo>
                <a:lnTo>
                  <a:pt x="758100" y="731728"/>
                </a:lnTo>
                <a:lnTo>
                  <a:pt x="762000" y="712469"/>
                </a:lnTo>
                <a:lnTo>
                  <a:pt x="762000" y="49529"/>
                </a:lnTo>
                <a:lnTo>
                  <a:pt x="758100" y="30271"/>
                </a:lnTo>
                <a:lnTo>
                  <a:pt x="747474" y="14525"/>
                </a:lnTo>
                <a:lnTo>
                  <a:pt x="731728" y="3899"/>
                </a:lnTo>
                <a:lnTo>
                  <a:pt x="712470" y="0"/>
                </a:lnTo>
                <a:close/>
              </a:path>
            </a:pathLst>
          </a:custGeom>
          <a:solidFill>
            <a:srgbClr val="D75649"/>
          </a:solidFill>
        </p:spPr>
        <p:txBody>
          <a:bodyPr wrap="square" lIns="0" tIns="0" rIns="0" bIns="0" rtlCol="0"/>
          <a:lstStyle/>
          <a:p/>
        </p:txBody>
      </p:sp>
      <p:sp>
        <p:nvSpPr>
          <p:cNvPr id="13" name="object 13"/>
          <p:cNvSpPr/>
          <p:nvPr/>
        </p:nvSpPr>
        <p:spPr>
          <a:xfrm>
            <a:off x="1414907" y="3545204"/>
            <a:ext cx="274320" cy="302260"/>
          </a:xfrm>
          <a:custGeom>
            <a:rect l="l" t="t" r="r" b="b"/>
            <a:pathLst>
              <a:path w="274319" h="302260">
                <a:moveTo>
                  <a:pt x="232156" y="291084"/>
                </a:moveTo>
                <a:lnTo>
                  <a:pt x="42164" y="291084"/>
                </a:lnTo>
                <a:lnTo>
                  <a:pt x="42164" y="301752"/>
                </a:lnTo>
                <a:lnTo>
                  <a:pt x="232156" y="301752"/>
                </a:lnTo>
                <a:lnTo>
                  <a:pt x="232156" y="291084"/>
                </a:lnTo>
                <a:close/>
              </a:path>
              <a:path w="274319" h="302260">
                <a:moveTo>
                  <a:pt x="137159" y="0"/>
                </a:moveTo>
                <a:lnTo>
                  <a:pt x="93780" y="7014"/>
                </a:lnTo>
                <a:lnTo>
                  <a:pt x="56125" y="26550"/>
                </a:lnTo>
                <a:lnTo>
                  <a:pt x="26444" y="56345"/>
                </a:lnTo>
                <a:lnTo>
                  <a:pt x="6986" y="94138"/>
                </a:lnTo>
                <a:lnTo>
                  <a:pt x="0" y="137668"/>
                </a:lnTo>
                <a:lnTo>
                  <a:pt x="7137" y="181562"/>
                </a:lnTo>
                <a:lnTo>
                  <a:pt x="27003" y="219646"/>
                </a:lnTo>
                <a:lnTo>
                  <a:pt x="57275" y="249539"/>
                </a:lnTo>
                <a:lnTo>
                  <a:pt x="95631" y="268859"/>
                </a:lnTo>
                <a:lnTo>
                  <a:pt x="82804" y="291084"/>
                </a:lnTo>
                <a:lnTo>
                  <a:pt x="94996" y="291084"/>
                </a:lnTo>
                <a:lnTo>
                  <a:pt x="106172" y="271653"/>
                </a:lnTo>
                <a:lnTo>
                  <a:pt x="180301" y="271653"/>
                </a:lnTo>
                <a:lnTo>
                  <a:pt x="178689" y="268859"/>
                </a:lnTo>
                <a:lnTo>
                  <a:pt x="217044" y="249539"/>
                </a:lnTo>
                <a:lnTo>
                  <a:pt x="247316" y="219646"/>
                </a:lnTo>
                <a:lnTo>
                  <a:pt x="259737" y="195834"/>
                </a:lnTo>
                <a:lnTo>
                  <a:pt x="137159" y="195834"/>
                </a:lnTo>
                <a:lnTo>
                  <a:pt x="114536" y="191263"/>
                </a:lnTo>
                <a:lnTo>
                  <a:pt x="96091" y="178800"/>
                </a:lnTo>
                <a:lnTo>
                  <a:pt x="83671" y="160311"/>
                </a:lnTo>
                <a:lnTo>
                  <a:pt x="79121" y="137668"/>
                </a:lnTo>
                <a:lnTo>
                  <a:pt x="83671" y="114950"/>
                </a:lnTo>
                <a:lnTo>
                  <a:pt x="96091" y="96424"/>
                </a:lnTo>
                <a:lnTo>
                  <a:pt x="114536" y="83947"/>
                </a:lnTo>
                <a:lnTo>
                  <a:pt x="137159" y="79375"/>
                </a:lnTo>
                <a:lnTo>
                  <a:pt x="198755" y="79375"/>
                </a:lnTo>
                <a:lnTo>
                  <a:pt x="195199" y="75819"/>
                </a:lnTo>
                <a:lnTo>
                  <a:pt x="195199" y="67056"/>
                </a:lnTo>
                <a:lnTo>
                  <a:pt x="198755" y="63500"/>
                </a:lnTo>
                <a:lnTo>
                  <a:pt x="251527" y="63500"/>
                </a:lnTo>
                <a:lnTo>
                  <a:pt x="247838" y="56345"/>
                </a:lnTo>
                <a:lnTo>
                  <a:pt x="218139" y="26550"/>
                </a:lnTo>
                <a:lnTo>
                  <a:pt x="180490" y="7014"/>
                </a:lnTo>
                <a:lnTo>
                  <a:pt x="137159" y="0"/>
                </a:lnTo>
                <a:close/>
              </a:path>
              <a:path w="274319" h="302260">
                <a:moveTo>
                  <a:pt x="180301" y="271653"/>
                </a:moveTo>
                <a:lnTo>
                  <a:pt x="168148" y="271653"/>
                </a:lnTo>
                <a:lnTo>
                  <a:pt x="179324" y="291084"/>
                </a:lnTo>
                <a:lnTo>
                  <a:pt x="191515" y="291084"/>
                </a:lnTo>
                <a:lnTo>
                  <a:pt x="180301" y="271653"/>
                </a:lnTo>
                <a:close/>
              </a:path>
              <a:path w="274319" h="302260">
                <a:moveTo>
                  <a:pt x="168148" y="271653"/>
                </a:moveTo>
                <a:lnTo>
                  <a:pt x="106172" y="271653"/>
                </a:lnTo>
                <a:lnTo>
                  <a:pt x="113692" y="273226"/>
                </a:lnTo>
                <a:lnTo>
                  <a:pt x="121380" y="274335"/>
                </a:lnTo>
                <a:lnTo>
                  <a:pt x="129210" y="274992"/>
                </a:lnTo>
                <a:lnTo>
                  <a:pt x="137159" y="275209"/>
                </a:lnTo>
                <a:lnTo>
                  <a:pt x="145109" y="274992"/>
                </a:lnTo>
                <a:lnTo>
                  <a:pt x="152939" y="274335"/>
                </a:lnTo>
                <a:lnTo>
                  <a:pt x="160627" y="273226"/>
                </a:lnTo>
                <a:lnTo>
                  <a:pt x="168148" y="271653"/>
                </a:lnTo>
                <a:close/>
              </a:path>
              <a:path w="274319" h="302260">
                <a:moveTo>
                  <a:pt x="251527" y="63500"/>
                </a:moveTo>
                <a:lnTo>
                  <a:pt x="207518" y="63500"/>
                </a:lnTo>
                <a:lnTo>
                  <a:pt x="210947" y="67056"/>
                </a:lnTo>
                <a:lnTo>
                  <a:pt x="210947" y="75819"/>
                </a:lnTo>
                <a:lnTo>
                  <a:pt x="207518" y="79375"/>
                </a:lnTo>
                <a:lnTo>
                  <a:pt x="137159" y="79375"/>
                </a:lnTo>
                <a:lnTo>
                  <a:pt x="159730" y="83947"/>
                </a:lnTo>
                <a:lnTo>
                  <a:pt x="178181" y="96424"/>
                </a:lnTo>
                <a:lnTo>
                  <a:pt x="190630" y="114950"/>
                </a:lnTo>
                <a:lnTo>
                  <a:pt x="195199" y="137668"/>
                </a:lnTo>
                <a:lnTo>
                  <a:pt x="190630" y="160311"/>
                </a:lnTo>
                <a:lnTo>
                  <a:pt x="178180" y="178800"/>
                </a:lnTo>
                <a:lnTo>
                  <a:pt x="159730" y="191263"/>
                </a:lnTo>
                <a:lnTo>
                  <a:pt x="137159" y="195834"/>
                </a:lnTo>
                <a:lnTo>
                  <a:pt x="259737" y="195834"/>
                </a:lnTo>
                <a:lnTo>
                  <a:pt x="267182" y="181562"/>
                </a:lnTo>
                <a:lnTo>
                  <a:pt x="274319" y="137668"/>
                </a:lnTo>
                <a:lnTo>
                  <a:pt x="267321" y="94138"/>
                </a:lnTo>
                <a:lnTo>
                  <a:pt x="251527" y="63500"/>
                </a:lnTo>
                <a:close/>
              </a:path>
            </a:pathLst>
          </a:custGeom>
          <a:solidFill>
            <a:srgbClr val="FFFFFF"/>
          </a:solidFill>
        </p:spPr>
        <p:txBody>
          <a:bodyPr wrap="square" lIns="0" tIns="0" rIns="0" bIns="0" rtlCol="0"/>
          <a:lstStyle/>
          <a:p/>
        </p:txBody>
      </p:sp>
      <p:sp>
        <p:nvSpPr>
          <p:cNvPr id="14" name="object 14"/>
          <p:cNvSpPr/>
          <p:nvPr/>
        </p:nvSpPr>
        <p:spPr>
          <a:xfrm>
            <a:off x="792480" y="4672584"/>
            <a:ext cx="4633722" cy="1113155"/>
          </a:xfrm>
          <a:prstGeom prst="rect">
            <a:avLst/>
          </a:prstGeom>
          <a:blipFill>
            <a:blip r:embed="rId3"/>
            <a:stretch>
              <a:fillRect/>
            </a:stretch>
          </a:blipFill>
        </p:spPr>
        <p:txBody>
          <a:bodyPr wrap="square" lIns="0" tIns="0" rIns="0" bIns="0" rtlCol="0"/>
          <a:lstStyle/>
          <a:p/>
        </p:txBody>
      </p:sp>
      <p:sp>
        <p:nvSpPr>
          <p:cNvPr id="15" name="object 15"/>
          <p:cNvSpPr/>
          <p:nvPr/>
        </p:nvSpPr>
        <p:spPr>
          <a:xfrm>
            <a:off x="922019" y="4928615"/>
            <a:ext cx="4137660" cy="617220"/>
          </a:xfrm>
          <a:custGeom>
            <a:rect l="l" t="t" r="r" b="b"/>
            <a:pathLst>
              <a:path w="4137660" h="617220">
                <a:moveTo>
                  <a:pt x="3829050" y="0"/>
                </a:moveTo>
                <a:lnTo>
                  <a:pt x="308610" y="0"/>
                </a:lnTo>
                <a:lnTo>
                  <a:pt x="263004" y="3346"/>
                </a:lnTo>
                <a:lnTo>
                  <a:pt x="219477" y="13066"/>
                </a:lnTo>
                <a:lnTo>
                  <a:pt x="178505" y="28684"/>
                </a:lnTo>
                <a:lnTo>
                  <a:pt x="140565" y="49720"/>
                </a:lnTo>
                <a:lnTo>
                  <a:pt x="106136" y="75699"/>
                </a:lnTo>
                <a:lnTo>
                  <a:pt x="75694" y="106141"/>
                </a:lnTo>
                <a:lnTo>
                  <a:pt x="49717" y="140571"/>
                </a:lnTo>
                <a:lnTo>
                  <a:pt x="28682" y="178510"/>
                </a:lnTo>
                <a:lnTo>
                  <a:pt x="13065" y="219481"/>
                </a:lnTo>
                <a:lnTo>
                  <a:pt x="3345" y="263007"/>
                </a:lnTo>
                <a:lnTo>
                  <a:pt x="0" y="308609"/>
                </a:lnTo>
                <a:lnTo>
                  <a:pt x="3345" y="354212"/>
                </a:lnTo>
                <a:lnTo>
                  <a:pt x="13065" y="397738"/>
                </a:lnTo>
                <a:lnTo>
                  <a:pt x="28682" y="438709"/>
                </a:lnTo>
                <a:lnTo>
                  <a:pt x="49717" y="476648"/>
                </a:lnTo>
                <a:lnTo>
                  <a:pt x="75694" y="511078"/>
                </a:lnTo>
                <a:lnTo>
                  <a:pt x="106136" y="541520"/>
                </a:lnTo>
                <a:lnTo>
                  <a:pt x="140565" y="567499"/>
                </a:lnTo>
                <a:lnTo>
                  <a:pt x="178505" y="588535"/>
                </a:lnTo>
                <a:lnTo>
                  <a:pt x="219477" y="604153"/>
                </a:lnTo>
                <a:lnTo>
                  <a:pt x="263004" y="613873"/>
                </a:lnTo>
                <a:lnTo>
                  <a:pt x="308610" y="617219"/>
                </a:lnTo>
                <a:lnTo>
                  <a:pt x="3829050" y="617219"/>
                </a:lnTo>
                <a:lnTo>
                  <a:pt x="3874652" y="613873"/>
                </a:lnTo>
                <a:lnTo>
                  <a:pt x="3918178" y="604153"/>
                </a:lnTo>
                <a:lnTo>
                  <a:pt x="3959149" y="588535"/>
                </a:lnTo>
                <a:lnTo>
                  <a:pt x="3997088" y="567499"/>
                </a:lnTo>
                <a:lnTo>
                  <a:pt x="4031518" y="541520"/>
                </a:lnTo>
                <a:lnTo>
                  <a:pt x="4061960" y="511078"/>
                </a:lnTo>
                <a:lnTo>
                  <a:pt x="4087939" y="476648"/>
                </a:lnTo>
                <a:lnTo>
                  <a:pt x="4108975" y="438709"/>
                </a:lnTo>
                <a:lnTo>
                  <a:pt x="4124593" y="397738"/>
                </a:lnTo>
                <a:lnTo>
                  <a:pt x="4134313" y="354212"/>
                </a:lnTo>
                <a:lnTo>
                  <a:pt x="4137659" y="308609"/>
                </a:lnTo>
                <a:lnTo>
                  <a:pt x="4134313" y="263007"/>
                </a:lnTo>
                <a:lnTo>
                  <a:pt x="4124593" y="219481"/>
                </a:lnTo>
                <a:lnTo>
                  <a:pt x="4108975" y="178510"/>
                </a:lnTo>
                <a:lnTo>
                  <a:pt x="4087939" y="140571"/>
                </a:lnTo>
                <a:lnTo>
                  <a:pt x="4061960" y="106141"/>
                </a:lnTo>
                <a:lnTo>
                  <a:pt x="4031518" y="75699"/>
                </a:lnTo>
                <a:lnTo>
                  <a:pt x="3997088" y="49720"/>
                </a:lnTo>
                <a:lnTo>
                  <a:pt x="3959149" y="28684"/>
                </a:lnTo>
                <a:lnTo>
                  <a:pt x="3918178" y="13066"/>
                </a:lnTo>
                <a:lnTo>
                  <a:pt x="3874652" y="3346"/>
                </a:lnTo>
                <a:lnTo>
                  <a:pt x="3829050" y="0"/>
                </a:lnTo>
                <a:close/>
              </a:path>
            </a:pathLst>
          </a:custGeom>
          <a:solidFill>
            <a:srgbClr val="FFFFFF"/>
          </a:solidFill>
        </p:spPr>
        <p:txBody>
          <a:bodyPr wrap="square" lIns="0" tIns="0" rIns="0" bIns="0" rtlCol="0"/>
          <a:lstStyle/>
          <a:p/>
        </p:txBody>
      </p:sp>
      <p:sp>
        <p:nvSpPr>
          <p:cNvPr id="16" name="object 16"/>
          <p:cNvSpPr txBox="1"/>
          <p:nvPr/>
        </p:nvSpPr>
        <p:spPr>
          <a:xfrm>
            <a:off x="2016632" y="5080508"/>
            <a:ext cx="16256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微软雅黑"/>
                <a:cs typeface="微软雅黑"/>
              </a:rPr>
              <a:t>提高客户忠诚度</a:t>
            </a:r>
            <a:endParaRPr sz="1800">
              <a:latin typeface="微软雅黑"/>
              <a:cs typeface="微软雅黑"/>
            </a:endParaRPr>
          </a:p>
        </p:txBody>
      </p:sp>
      <p:sp>
        <p:nvSpPr>
          <p:cNvPr id="17" name="object 17"/>
          <p:cNvSpPr txBox="1"/>
          <p:nvPr/>
        </p:nvSpPr>
        <p:spPr>
          <a:xfrm>
            <a:off x="1146149" y="5698642"/>
            <a:ext cx="4715510" cy="330200"/>
          </a:xfrm>
          <a:prstGeom prst="rect">
            <a:avLst/>
          </a:prstGeom>
        </p:spPr>
        <p:txBody>
          <a:bodyPr vert="horz" wrap="square" lIns="0" tIns="12065" rIns="0" bIns="0" rtlCol="0">
            <a:spAutoFit/>
          </a:bodyPr>
          <a:lstStyle/>
          <a:p>
            <a:pPr marL="12700" marR="5080">
              <a:lnSpc>
                <a:spcPct val="100000"/>
              </a:lnSpc>
              <a:spcBef>
                <a:spcPts val="95"/>
              </a:spcBef>
            </a:pPr>
            <a:r>
              <a:rPr sz="1000" spc="-5">
                <a:latin typeface="微软雅黑"/>
                <a:cs typeface="微软雅黑"/>
              </a:rPr>
              <a:t>通过更好地了解和满足不同人群的</a:t>
            </a:r>
            <a:r>
              <a:rPr sz="1000" spc="5">
                <a:latin typeface="微软雅黑"/>
                <a:cs typeface="微软雅黑"/>
              </a:rPr>
              <a:t>需</a:t>
            </a:r>
            <a:r>
              <a:rPr sz="1000" spc="-5">
                <a:latin typeface="微软雅黑"/>
                <a:cs typeface="微软雅黑"/>
              </a:rPr>
              <a:t>求，</a:t>
            </a:r>
            <a:r>
              <a:rPr sz="1000" spc="5">
                <a:latin typeface="微软雅黑"/>
                <a:cs typeface="微软雅黑"/>
              </a:rPr>
              <a:t>广</a:t>
            </a:r>
            <a:r>
              <a:rPr sz="1000" spc="-5">
                <a:latin typeface="微软雅黑"/>
                <a:cs typeface="微软雅黑"/>
              </a:rPr>
              <a:t>告主</a:t>
            </a:r>
            <a:r>
              <a:rPr sz="1000" spc="5">
                <a:latin typeface="微软雅黑"/>
                <a:cs typeface="微软雅黑"/>
              </a:rPr>
              <a:t>能</a:t>
            </a:r>
            <a:r>
              <a:rPr sz="1000" spc="-5">
                <a:latin typeface="微软雅黑"/>
                <a:cs typeface="微软雅黑"/>
              </a:rPr>
              <a:t>够建</a:t>
            </a:r>
            <a:r>
              <a:rPr sz="1000" spc="5">
                <a:latin typeface="微软雅黑"/>
                <a:cs typeface="微软雅黑"/>
              </a:rPr>
              <a:t>立</a:t>
            </a:r>
            <a:r>
              <a:rPr sz="1000" spc="-5">
                <a:latin typeface="微软雅黑"/>
                <a:cs typeface="微软雅黑"/>
              </a:rPr>
              <a:t>更紧</a:t>
            </a:r>
            <a:r>
              <a:rPr sz="1000" spc="5">
                <a:latin typeface="微软雅黑"/>
                <a:cs typeface="微软雅黑"/>
              </a:rPr>
              <a:t>密</a:t>
            </a:r>
            <a:r>
              <a:rPr sz="1000" spc="-5">
                <a:latin typeface="微软雅黑"/>
                <a:cs typeface="微软雅黑"/>
              </a:rPr>
              <a:t>的关</a:t>
            </a:r>
            <a:r>
              <a:rPr sz="1000" spc="5">
                <a:latin typeface="微软雅黑"/>
                <a:cs typeface="微软雅黑"/>
              </a:rPr>
              <a:t>系</a:t>
            </a:r>
            <a:r>
              <a:rPr sz="1000" spc="-5">
                <a:latin typeface="微软雅黑"/>
                <a:cs typeface="微软雅黑"/>
              </a:rPr>
              <a:t>，提</a:t>
            </a:r>
            <a:r>
              <a:rPr sz="1000" spc="5">
                <a:latin typeface="微软雅黑"/>
                <a:cs typeface="微软雅黑"/>
              </a:rPr>
              <a:t>高</a:t>
            </a:r>
            <a:r>
              <a:rPr sz="1000" spc="-5">
                <a:latin typeface="微软雅黑"/>
                <a:cs typeface="微软雅黑"/>
              </a:rPr>
              <a:t>客户忠 诚度。</a:t>
            </a:r>
            <a:endParaRPr sz="1000">
              <a:latin typeface="微软雅黑"/>
              <a:cs typeface="微软雅黑"/>
            </a:endParaRPr>
          </a:p>
        </p:txBody>
      </p:sp>
      <p:sp>
        <p:nvSpPr>
          <p:cNvPr id="18" name="object 18"/>
          <p:cNvSpPr/>
          <p:nvPr/>
        </p:nvSpPr>
        <p:spPr>
          <a:xfrm>
            <a:off x="1175003" y="4855464"/>
            <a:ext cx="762000" cy="762000"/>
          </a:xfrm>
          <a:custGeom>
            <a:rect l="l" t="t" r="r" b="b"/>
            <a:pathLst>
              <a:path w="762000" h="762000">
                <a:moveTo>
                  <a:pt x="712470" y="0"/>
                </a:moveTo>
                <a:lnTo>
                  <a:pt x="49530" y="0"/>
                </a:lnTo>
                <a:lnTo>
                  <a:pt x="30250" y="3899"/>
                </a:lnTo>
                <a:lnTo>
                  <a:pt x="14506" y="14525"/>
                </a:lnTo>
                <a:lnTo>
                  <a:pt x="3892" y="30271"/>
                </a:lnTo>
                <a:lnTo>
                  <a:pt x="0" y="49530"/>
                </a:lnTo>
                <a:lnTo>
                  <a:pt x="0" y="712470"/>
                </a:lnTo>
                <a:lnTo>
                  <a:pt x="3892" y="731749"/>
                </a:lnTo>
                <a:lnTo>
                  <a:pt x="14506" y="747493"/>
                </a:lnTo>
                <a:lnTo>
                  <a:pt x="30250" y="758107"/>
                </a:lnTo>
                <a:lnTo>
                  <a:pt x="49530" y="762000"/>
                </a:lnTo>
                <a:lnTo>
                  <a:pt x="712470" y="762000"/>
                </a:lnTo>
                <a:lnTo>
                  <a:pt x="731728" y="758107"/>
                </a:lnTo>
                <a:lnTo>
                  <a:pt x="747474" y="747493"/>
                </a:lnTo>
                <a:lnTo>
                  <a:pt x="758100" y="731749"/>
                </a:lnTo>
                <a:lnTo>
                  <a:pt x="762000" y="712470"/>
                </a:lnTo>
                <a:lnTo>
                  <a:pt x="762000" y="49530"/>
                </a:lnTo>
                <a:lnTo>
                  <a:pt x="758100" y="30271"/>
                </a:lnTo>
                <a:lnTo>
                  <a:pt x="747474" y="14525"/>
                </a:lnTo>
                <a:lnTo>
                  <a:pt x="731728" y="3899"/>
                </a:lnTo>
                <a:lnTo>
                  <a:pt x="712470" y="0"/>
                </a:lnTo>
                <a:close/>
              </a:path>
            </a:pathLst>
          </a:custGeom>
          <a:solidFill>
            <a:srgbClr val="EC9E1E"/>
          </a:solidFill>
        </p:spPr>
        <p:txBody>
          <a:bodyPr wrap="square" lIns="0" tIns="0" rIns="0" bIns="0" rtlCol="0"/>
          <a:lstStyle/>
          <a:p/>
        </p:txBody>
      </p:sp>
      <p:sp>
        <p:nvSpPr>
          <p:cNvPr id="19" name="object 19"/>
          <p:cNvSpPr/>
          <p:nvPr/>
        </p:nvSpPr>
        <p:spPr>
          <a:xfrm>
            <a:off x="1428241" y="5082921"/>
            <a:ext cx="251460" cy="304800"/>
          </a:xfrm>
          <a:custGeom>
            <a:rect l="l" t="t" r="r" b="b"/>
            <a:pathLst>
              <a:path w="251460" h="304800">
                <a:moveTo>
                  <a:pt x="163957" y="0"/>
                </a:moveTo>
                <a:lnTo>
                  <a:pt x="7239" y="0"/>
                </a:lnTo>
                <a:lnTo>
                  <a:pt x="0" y="7238"/>
                </a:lnTo>
                <a:lnTo>
                  <a:pt x="0" y="297433"/>
                </a:lnTo>
                <a:lnTo>
                  <a:pt x="7239" y="304799"/>
                </a:lnTo>
                <a:lnTo>
                  <a:pt x="244094" y="304799"/>
                </a:lnTo>
                <a:lnTo>
                  <a:pt x="251459" y="297433"/>
                </a:lnTo>
                <a:lnTo>
                  <a:pt x="251459" y="234060"/>
                </a:lnTo>
                <a:lnTo>
                  <a:pt x="87376" y="234060"/>
                </a:lnTo>
                <a:lnTo>
                  <a:pt x="87376" y="114299"/>
                </a:lnTo>
                <a:lnTo>
                  <a:pt x="251459" y="114299"/>
                </a:lnTo>
                <a:lnTo>
                  <a:pt x="251333" y="87121"/>
                </a:lnTo>
                <a:lnTo>
                  <a:pt x="171704" y="87121"/>
                </a:lnTo>
                <a:lnTo>
                  <a:pt x="164465" y="80263"/>
                </a:lnTo>
                <a:lnTo>
                  <a:pt x="164063" y="73532"/>
                </a:lnTo>
                <a:lnTo>
                  <a:pt x="163957" y="0"/>
                </a:lnTo>
                <a:close/>
              </a:path>
              <a:path w="251460" h="304800">
                <a:moveTo>
                  <a:pt x="251459" y="114299"/>
                </a:moveTo>
                <a:lnTo>
                  <a:pt x="142113" y="114299"/>
                </a:lnTo>
                <a:lnTo>
                  <a:pt x="154840" y="116863"/>
                </a:lnTo>
                <a:lnTo>
                  <a:pt x="165258" y="123856"/>
                </a:lnTo>
                <a:lnTo>
                  <a:pt x="172295" y="134231"/>
                </a:lnTo>
                <a:lnTo>
                  <a:pt x="174879" y="146938"/>
                </a:lnTo>
                <a:lnTo>
                  <a:pt x="172402" y="159396"/>
                </a:lnTo>
                <a:lnTo>
                  <a:pt x="165639" y="169640"/>
                </a:lnTo>
                <a:lnTo>
                  <a:pt x="155590" y="176692"/>
                </a:lnTo>
                <a:lnTo>
                  <a:pt x="143256" y="179577"/>
                </a:lnTo>
                <a:lnTo>
                  <a:pt x="98298" y="179577"/>
                </a:lnTo>
                <a:lnTo>
                  <a:pt x="98298" y="234060"/>
                </a:lnTo>
                <a:lnTo>
                  <a:pt x="251459" y="234060"/>
                </a:lnTo>
                <a:lnTo>
                  <a:pt x="251459" y="114299"/>
                </a:lnTo>
                <a:close/>
              </a:path>
              <a:path w="251460" h="304800">
                <a:moveTo>
                  <a:pt x="142113" y="125221"/>
                </a:moveTo>
                <a:lnTo>
                  <a:pt x="98298" y="125221"/>
                </a:lnTo>
                <a:lnTo>
                  <a:pt x="98298" y="168655"/>
                </a:lnTo>
                <a:lnTo>
                  <a:pt x="142113" y="168655"/>
                </a:lnTo>
                <a:lnTo>
                  <a:pt x="150616" y="166959"/>
                </a:lnTo>
                <a:lnTo>
                  <a:pt x="157559" y="162321"/>
                </a:lnTo>
                <a:lnTo>
                  <a:pt x="162240" y="155422"/>
                </a:lnTo>
                <a:lnTo>
                  <a:pt x="163957" y="146938"/>
                </a:lnTo>
                <a:lnTo>
                  <a:pt x="162240" y="138455"/>
                </a:lnTo>
                <a:lnTo>
                  <a:pt x="157559" y="131556"/>
                </a:lnTo>
                <a:lnTo>
                  <a:pt x="150616" y="126918"/>
                </a:lnTo>
                <a:lnTo>
                  <a:pt x="142113" y="125221"/>
                </a:lnTo>
                <a:close/>
              </a:path>
              <a:path w="251460" h="304800">
                <a:moveTo>
                  <a:pt x="174879" y="5460"/>
                </a:moveTo>
                <a:lnTo>
                  <a:pt x="174879" y="73532"/>
                </a:lnTo>
                <a:lnTo>
                  <a:pt x="176911" y="75818"/>
                </a:lnTo>
                <a:lnTo>
                  <a:pt x="179705" y="76072"/>
                </a:lnTo>
                <a:lnTo>
                  <a:pt x="180340" y="76199"/>
                </a:lnTo>
                <a:lnTo>
                  <a:pt x="245999" y="76199"/>
                </a:lnTo>
                <a:lnTo>
                  <a:pt x="174879" y="5460"/>
                </a:lnTo>
                <a:close/>
              </a:path>
            </a:pathLst>
          </a:custGeom>
          <a:solidFill>
            <a:srgbClr val="FFFFFF"/>
          </a:solidFill>
        </p:spPr>
        <p:txBody>
          <a:bodyPr wrap="square" lIns="0" tIns="0" rIns="0" bIns="0" rtlCol="0"/>
          <a:lstStyle/>
          <a:p/>
        </p:txBody>
      </p:sp>
      <p:sp>
        <p:nvSpPr>
          <p:cNvPr id="20" name="object 20"/>
          <p:cNvSpPr/>
          <p:nvPr/>
        </p:nvSpPr>
        <p:spPr>
          <a:xfrm>
            <a:off x="6383941" y="1622660"/>
            <a:ext cx="4505895" cy="985937"/>
          </a:xfrm>
          <a:prstGeom prst="rect">
            <a:avLst/>
          </a:prstGeom>
          <a:blipFill>
            <a:blip r:embed="rId2"/>
            <a:stretch>
              <a:fillRect/>
            </a:stretch>
          </a:blipFill>
        </p:spPr>
        <p:txBody>
          <a:bodyPr wrap="square" lIns="0" tIns="0" rIns="0" bIns="0" rtlCol="0"/>
          <a:lstStyle/>
          <a:p/>
        </p:txBody>
      </p:sp>
      <p:sp>
        <p:nvSpPr>
          <p:cNvPr id="21" name="object 21"/>
          <p:cNvSpPr/>
          <p:nvPr/>
        </p:nvSpPr>
        <p:spPr>
          <a:xfrm>
            <a:off x="6449567" y="1815083"/>
            <a:ext cx="4137660" cy="617220"/>
          </a:xfrm>
          <a:custGeom>
            <a:rect l="l" t="t" r="r" b="b"/>
            <a:pathLst>
              <a:path w="4137659" h="617219">
                <a:moveTo>
                  <a:pt x="3829050" y="0"/>
                </a:moveTo>
                <a:lnTo>
                  <a:pt x="308610" y="0"/>
                </a:lnTo>
                <a:lnTo>
                  <a:pt x="263007" y="3346"/>
                </a:lnTo>
                <a:lnTo>
                  <a:pt x="219481" y="13066"/>
                </a:lnTo>
                <a:lnTo>
                  <a:pt x="178510" y="28684"/>
                </a:lnTo>
                <a:lnTo>
                  <a:pt x="140571" y="49720"/>
                </a:lnTo>
                <a:lnTo>
                  <a:pt x="106141" y="75699"/>
                </a:lnTo>
                <a:lnTo>
                  <a:pt x="75699" y="106141"/>
                </a:lnTo>
                <a:lnTo>
                  <a:pt x="49720" y="140571"/>
                </a:lnTo>
                <a:lnTo>
                  <a:pt x="28684" y="178510"/>
                </a:lnTo>
                <a:lnTo>
                  <a:pt x="13066" y="219481"/>
                </a:lnTo>
                <a:lnTo>
                  <a:pt x="3346" y="263007"/>
                </a:lnTo>
                <a:lnTo>
                  <a:pt x="0" y="308610"/>
                </a:lnTo>
                <a:lnTo>
                  <a:pt x="3346" y="354212"/>
                </a:lnTo>
                <a:lnTo>
                  <a:pt x="13066" y="397738"/>
                </a:lnTo>
                <a:lnTo>
                  <a:pt x="28684" y="438709"/>
                </a:lnTo>
                <a:lnTo>
                  <a:pt x="49720" y="476648"/>
                </a:lnTo>
                <a:lnTo>
                  <a:pt x="75699" y="511078"/>
                </a:lnTo>
                <a:lnTo>
                  <a:pt x="106141" y="541520"/>
                </a:lnTo>
                <a:lnTo>
                  <a:pt x="140571" y="567499"/>
                </a:lnTo>
                <a:lnTo>
                  <a:pt x="178510" y="588535"/>
                </a:lnTo>
                <a:lnTo>
                  <a:pt x="219481" y="604153"/>
                </a:lnTo>
                <a:lnTo>
                  <a:pt x="263007" y="613873"/>
                </a:lnTo>
                <a:lnTo>
                  <a:pt x="308610" y="617219"/>
                </a:lnTo>
                <a:lnTo>
                  <a:pt x="3829050" y="617219"/>
                </a:lnTo>
                <a:lnTo>
                  <a:pt x="3874652" y="613873"/>
                </a:lnTo>
                <a:lnTo>
                  <a:pt x="3918178" y="604153"/>
                </a:lnTo>
                <a:lnTo>
                  <a:pt x="3959149" y="588535"/>
                </a:lnTo>
                <a:lnTo>
                  <a:pt x="3997088" y="567499"/>
                </a:lnTo>
                <a:lnTo>
                  <a:pt x="4031518" y="541520"/>
                </a:lnTo>
                <a:lnTo>
                  <a:pt x="4061960" y="511078"/>
                </a:lnTo>
                <a:lnTo>
                  <a:pt x="4087939" y="476648"/>
                </a:lnTo>
                <a:lnTo>
                  <a:pt x="4108975" y="438709"/>
                </a:lnTo>
                <a:lnTo>
                  <a:pt x="4124593" y="397738"/>
                </a:lnTo>
                <a:lnTo>
                  <a:pt x="4134313" y="354212"/>
                </a:lnTo>
                <a:lnTo>
                  <a:pt x="4137660" y="308610"/>
                </a:lnTo>
                <a:lnTo>
                  <a:pt x="4134313" y="263007"/>
                </a:lnTo>
                <a:lnTo>
                  <a:pt x="4124593" y="219481"/>
                </a:lnTo>
                <a:lnTo>
                  <a:pt x="4108975" y="178510"/>
                </a:lnTo>
                <a:lnTo>
                  <a:pt x="4087939" y="140571"/>
                </a:lnTo>
                <a:lnTo>
                  <a:pt x="4061960" y="106141"/>
                </a:lnTo>
                <a:lnTo>
                  <a:pt x="4031518" y="75699"/>
                </a:lnTo>
                <a:lnTo>
                  <a:pt x="3997088" y="49720"/>
                </a:lnTo>
                <a:lnTo>
                  <a:pt x="3959149" y="28684"/>
                </a:lnTo>
                <a:lnTo>
                  <a:pt x="3918178" y="13066"/>
                </a:lnTo>
                <a:lnTo>
                  <a:pt x="3874652" y="3346"/>
                </a:lnTo>
                <a:lnTo>
                  <a:pt x="3829050" y="0"/>
                </a:lnTo>
                <a:close/>
              </a:path>
            </a:pathLst>
          </a:custGeom>
          <a:solidFill>
            <a:srgbClr val="FFFFFF"/>
          </a:solidFill>
        </p:spPr>
        <p:txBody>
          <a:bodyPr wrap="square" lIns="0" tIns="0" rIns="0" bIns="0" rtlCol="0"/>
          <a:lstStyle/>
          <a:p/>
        </p:txBody>
      </p:sp>
      <p:sp>
        <p:nvSpPr>
          <p:cNvPr id="22" name="object 22"/>
          <p:cNvSpPr txBox="1"/>
          <p:nvPr/>
        </p:nvSpPr>
        <p:spPr>
          <a:xfrm>
            <a:off x="691692" y="997051"/>
            <a:ext cx="10733405" cy="1269365"/>
          </a:xfrm>
          <a:prstGeom prst="rect">
            <a:avLst/>
          </a:prstGeom>
        </p:spPr>
        <p:txBody>
          <a:bodyPr vert="horz" wrap="square" lIns="0" tIns="12700" rIns="0" bIns="0" rtlCol="0">
            <a:spAutoFit/>
          </a:bodyPr>
          <a:lstStyle/>
          <a:p>
            <a:pPr marL="225425" marR="5080" indent="-213360">
              <a:lnSpc>
                <a:spcPct val="150000"/>
              </a:lnSpc>
              <a:spcBef>
                <a:spcPts val="100"/>
              </a:spcBef>
              <a:buFont typeface="Arial"/>
              <a:buChar char="•"/>
              <a:tabLst>
                <a:tab pos="225425"/>
                <a:tab pos="226060"/>
              </a:tabLst>
            </a:pPr>
            <a:r>
              <a:rPr sz="1400">
                <a:latin typeface="微软雅黑"/>
                <a:cs typeface="微软雅黑"/>
              </a:rPr>
              <a:t>更聚焦的人</a:t>
            </a:r>
            <a:r>
              <a:rPr sz="1400" spc="-5">
                <a:latin typeface="微软雅黑"/>
                <a:cs typeface="微软雅黑"/>
              </a:rPr>
              <a:t>群</a:t>
            </a:r>
            <a:r>
              <a:rPr sz="1400">
                <a:latin typeface="微软雅黑"/>
                <a:cs typeface="微软雅黑"/>
              </a:rPr>
              <a:t>细分可以</a:t>
            </a:r>
            <a:r>
              <a:rPr sz="1400" spc="-15">
                <a:latin typeface="微软雅黑"/>
                <a:cs typeface="微软雅黑"/>
              </a:rPr>
              <a:t>帮</a:t>
            </a:r>
            <a:r>
              <a:rPr sz="1400">
                <a:latin typeface="微软雅黑"/>
                <a:cs typeface="微软雅黑"/>
              </a:rPr>
              <a:t>助广</a:t>
            </a:r>
            <a:r>
              <a:rPr sz="1400" spc="-15">
                <a:latin typeface="微软雅黑"/>
                <a:cs typeface="微软雅黑"/>
              </a:rPr>
              <a:t>告</a:t>
            </a:r>
            <a:r>
              <a:rPr sz="1400">
                <a:latin typeface="微软雅黑"/>
                <a:cs typeface="微软雅黑"/>
              </a:rPr>
              <a:t>主更</a:t>
            </a:r>
            <a:r>
              <a:rPr sz="1400" spc="-15">
                <a:latin typeface="微软雅黑"/>
                <a:cs typeface="微软雅黑"/>
              </a:rPr>
              <a:t>精</a:t>
            </a:r>
            <a:r>
              <a:rPr sz="1400">
                <a:latin typeface="微软雅黑"/>
                <a:cs typeface="微软雅黑"/>
              </a:rPr>
              <a:t>准地</a:t>
            </a:r>
            <a:r>
              <a:rPr sz="1400" spc="-15">
                <a:latin typeface="微软雅黑"/>
                <a:cs typeface="微软雅黑"/>
              </a:rPr>
              <a:t>投</a:t>
            </a:r>
            <a:r>
              <a:rPr sz="1400">
                <a:latin typeface="微软雅黑"/>
                <a:cs typeface="微软雅黑"/>
              </a:rPr>
              <a:t>放广</a:t>
            </a:r>
            <a:r>
              <a:rPr sz="1400" spc="-15">
                <a:latin typeface="微软雅黑"/>
                <a:cs typeface="微软雅黑"/>
              </a:rPr>
              <a:t>告</a:t>
            </a:r>
            <a:r>
              <a:rPr sz="1400">
                <a:latin typeface="微软雅黑"/>
                <a:cs typeface="微软雅黑"/>
              </a:rPr>
              <a:t>，提</a:t>
            </a:r>
            <a:r>
              <a:rPr sz="1400" spc="-15">
                <a:latin typeface="微软雅黑"/>
                <a:cs typeface="微软雅黑"/>
              </a:rPr>
              <a:t>高</a:t>
            </a:r>
            <a:r>
              <a:rPr sz="1400">
                <a:latin typeface="微软雅黑"/>
                <a:cs typeface="微软雅黑"/>
              </a:rPr>
              <a:t>广告</a:t>
            </a:r>
            <a:r>
              <a:rPr sz="1400" spc="-15">
                <a:latin typeface="微软雅黑"/>
                <a:cs typeface="微软雅黑"/>
              </a:rPr>
              <a:t>效</a:t>
            </a:r>
            <a:r>
              <a:rPr sz="1400">
                <a:latin typeface="微软雅黑"/>
                <a:cs typeface="微软雅黑"/>
              </a:rPr>
              <a:t>果，</a:t>
            </a:r>
            <a:r>
              <a:rPr sz="1400" spc="-15">
                <a:latin typeface="微软雅黑"/>
                <a:cs typeface="微软雅黑"/>
              </a:rPr>
              <a:t>减</a:t>
            </a:r>
            <a:r>
              <a:rPr sz="1400">
                <a:latin typeface="微软雅黑"/>
                <a:cs typeface="微软雅黑"/>
              </a:rPr>
              <a:t>少广</a:t>
            </a:r>
            <a:r>
              <a:rPr sz="1400" spc="-15">
                <a:latin typeface="微软雅黑"/>
                <a:cs typeface="微软雅黑"/>
              </a:rPr>
              <a:t>告</a:t>
            </a:r>
            <a:r>
              <a:rPr sz="1400">
                <a:latin typeface="微软雅黑"/>
                <a:cs typeface="微软雅黑"/>
              </a:rPr>
              <a:t>成本</a:t>
            </a:r>
            <a:r>
              <a:rPr sz="1400" spc="-15">
                <a:latin typeface="微软雅黑"/>
                <a:cs typeface="微软雅黑"/>
              </a:rPr>
              <a:t>，</a:t>
            </a:r>
            <a:r>
              <a:rPr sz="1400">
                <a:latin typeface="微软雅黑"/>
                <a:cs typeface="微软雅黑"/>
              </a:rPr>
              <a:t>从而</a:t>
            </a:r>
            <a:r>
              <a:rPr sz="1400" spc="-15">
                <a:latin typeface="微软雅黑"/>
                <a:cs typeface="微软雅黑"/>
              </a:rPr>
              <a:t>实</a:t>
            </a:r>
            <a:r>
              <a:rPr sz="1400">
                <a:latin typeface="微软雅黑"/>
                <a:cs typeface="微软雅黑"/>
              </a:rPr>
              <a:t>现降</a:t>
            </a:r>
            <a:r>
              <a:rPr sz="1400" spc="-15">
                <a:latin typeface="微软雅黑"/>
                <a:cs typeface="微软雅黑"/>
              </a:rPr>
              <a:t>本</a:t>
            </a:r>
            <a:r>
              <a:rPr sz="1400">
                <a:latin typeface="微软雅黑"/>
                <a:cs typeface="微软雅黑"/>
              </a:rPr>
              <a:t>增效</a:t>
            </a:r>
            <a:r>
              <a:rPr sz="1400" spc="-15">
                <a:latin typeface="微软雅黑"/>
                <a:cs typeface="微软雅黑"/>
              </a:rPr>
              <a:t>的</a:t>
            </a:r>
            <a:r>
              <a:rPr sz="1400">
                <a:latin typeface="微软雅黑"/>
                <a:cs typeface="微软雅黑"/>
              </a:rPr>
              <a:t>目标</a:t>
            </a:r>
            <a:r>
              <a:rPr sz="1400" spc="-15">
                <a:latin typeface="微软雅黑"/>
                <a:cs typeface="微软雅黑"/>
              </a:rPr>
              <a:t>。</a:t>
            </a:r>
            <a:r>
              <a:rPr sz="1400">
                <a:latin typeface="微软雅黑"/>
                <a:cs typeface="微软雅黑"/>
              </a:rPr>
              <a:t>通过</a:t>
            </a:r>
            <a:r>
              <a:rPr sz="1400" spc="-15">
                <a:latin typeface="微软雅黑"/>
                <a:cs typeface="微软雅黑"/>
              </a:rPr>
              <a:t>深</a:t>
            </a:r>
            <a:r>
              <a:rPr sz="1400">
                <a:latin typeface="微软雅黑"/>
                <a:cs typeface="微软雅黑"/>
              </a:rPr>
              <a:t>入了</a:t>
            </a:r>
            <a:r>
              <a:rPr sz="1400" spc="-15">
                <a:latin typeface="微软雅黑"/>
                <a:cs typeface="微软雅黑"/>
              </a:rPr>
              <a:t>解</a:t>
            </a:r>
            <a:r>
              <a:rPr sz="1400">
                <a:latin typeface="微软雅黑"/>
                <a:cs typeface="微软雅黑"/>
              </a:rPr>
              <a:t>受众特 征，广告主能够更好地</a:t>
            </a:r>
            <a:r>
              <a:rPr sz="1400" spc="-15">
                <a:latin typeface="微软雅黑"/>
                <a:cs typeface="微软雅黑"/>
              </a:rPr>
              <a:t>满</a:t>
            </a:r>
            <a:r>
              <a:rPr sz="1400">
                <a:latin typeface="微软雅黑"/>
                <a:cs typeface="微软雅黑"/>
              </a:rPr>
              <a:t>足市</a:t>
            </a:r>
            <a:r>
              <a:rPr sz="1400" spc="-15">
                <a:latin typeface="微软雅黑"/>
                <a:cs typeface="微软雅黑"/>
              </a:rPr>
              <a:t>场</a:t>
            </a:r>
            <a:r>
              <a:rPr sz="1400">
                <a:latin typeface="微软雅黑"/>
                <a:cs typeface="微软雅黑"/>
              </a:rPr>
              <a:t>需求</a:t>
            </a:r>
            <a:r>
              <a:rPr sz="1400" spc="-15">
                <a:latin typeface="微软雅黑"/>
                <a:cs typeface="微软雅黑"/>
              </a:rPr>
              <a:t>，</a:t>
            </a:r>
            <a:r>
              <a:rPr sz="1400">
                <a:latin typeface="微软雅黑"/>
                <a:cs typeface="微软雅黑"/>
              </a:rPr>
              <a:t>提高</a:t>
            </a:r>
            <a:r>
              <a:rPr sz="1400" spc="-15">
                <a:latin typeface="微软雅黑"/>
                <a:cs typeface="微软雅黑"/>
              </a:rPr>
              <a:t>广</a:t>
            </a:r>
            <a:r>
              <a:rPr sz="1400">
                <a:latin typeface="微软雅黑"/>
                <a:cs typeface="微软雅黑"/>
              </a:rPr>
              <a:t>告投</a:t>
            </a:r>
            <a:r>
              <a:rPr sz="1400" spc="-15">
                <a:latin typeface="微软雅黑"/>
                <a:cs typeface="微软雅黑"/>
              </a:rPr>
              <a:t>资</a:t>
            </a:r>
            <a:r>
              <a:rPr sz="1400">
                <a:latin typeface="微软雅黑"/>
                <a:cs typeface="微软雅黑"/>
              </a:rPr>
              <a:t>回报</a:t>
            </a:r>
            <a:r>
              <a:rPr sz="1400" spc="-15">
                <a:latin typeface="微软雅黑"/>
                <a:cs typeface="微软雅黑"/>
              </a:rPr>
              <a:t>率</a:t>
            </a:r>
            <a:r>
              <a:rPr sz="1400">
                <a:latin typeface="微软雅黑"/>
                <a:cs typeface="微软雅黑"/>
              </a:rPr>
              <a:t>。</a:t>
            </a:r>
            <a:endParaRPr sz="1400">
              <a:latin typeface="微软雅黑"/>
              <a:cs typeface="微软雅黑"/>
            </a:endParaRPr>
          </a:p>
          <a:p>
            <a:pPr>
              <a:lnSpc>
                <a:spcPct val="100000"/>
              </a:lnSpc>
              <a:spcBef>
                <a:spcPts val="5"/>
              </a:spcBef>
            </a:pPr>
            <a:endParaRPr sz="1400">
              <a:latin typeface="微软雅黑"/>
              <a:cs typeface="微软雅黑"/>
            </a:endParaRPr>
          </a:p>
          <a:p>
            <a:pPr marL="1337310">
              <a:lnSpc>
                <a:spcPct val="100000"/>
              </a:lnSpc>
              <a:spcBef>
                <a:spcPts val="5"/>
              </a:spcBef>
              <a:tabLst>
                <a:tab pos="6866890"/>
              </a:tabLst>
            </a:pPr>
            <a:r>
              <a:rPr sz="1800" b="1" spc="-5">
                <a:latin typeface="微软雅黑"/>
                <a:cs typeface="微软雅黑"/>
              </a:rPr>
              <a:t>精准定位目标受</a:t>
            </a:r>
            <a:r>
              <a:rPr sz="1800" b="1">
                <a:latin typeface="微软雅黑"/>
                <a:cs typeface="微软雅黑"/>
              </a:rPr>
              <a:t>众	</a:t>
            </a:r>
            <a:r>
              <a:rPr sz="1800" b="1" spc="-5">
                <a:latin typeface="微软雅黑"/>
                <a:cs typeface="微软雅黑"/>
              </a:rPr>
              <a:t>提高广告效果</a:t>
            </a:r>
            <a:endParaRPr sz="1800">
              <a:latin typeface="微软雅黑"/>
              <a:cs typeface="微软雅黑"/>
            </a:endParaRPr>
          </a:p>
        </p:txBody>
      </p:sp>
      <p:sp>
        <p:nvSpPr>
          <p:cNvPr id="23" name="object 23"/>
          <p:cNvSpPr txBox="1"/>
          <p:nvPr/>
        </p:nvSpPr>
        <p:spPr>
          <a:xfrm>
            <a:off x="6675501" y="2584195"/>
            <a:ext cx="4715510" cy="482600"/>
          </a:xfrm>
          <a:prstGeom prst="rect">
            <a:avLst/>
          </a:prstGeom>
        </p:spPr>
        <p:txBody>
          <a:bodyPr vert="horz" wrap="square" lIns="0" tIns="12065" rIns="0" bIns="0" rtlCol="0">
            <a:spAutoFit/>
          </a:bodyPr>
          <a:lstStyle/>
          <a:p>
            <a:pPr marL="12700" marR="5080">
              <a:lnSpc>
                <a:spcPct val="100000"/>
              </a:lnSpc>
              <a:spcBef>
                <a:spcPts val="95"/>
              </a:spcBef>
            </a:pPr>
            <a:r>
              <a:rPr sz="1000" spc="-5">
                <a:latin typeface="微软雅黑"/>
                <a:cs typeface="微软雅黑"/>
              </a:rPr>
              <a:t>通过更聚焦的人群细分，广告主能</a:t>
            </a:r>
            <a:r>
              <a:rPr sz="1000" spc="5">
                <a:latin typeface="微软雅黑"/>
                <a:cs typeface="微软雅黑"/>
              </a:rPr>
              <a:t>够</a:t>
            </a:r>
            <a:r>
              <a:rPr sz="1000" spc="-5">
                <a:latin typeface="微软雅黑"/>
                <a:cs typeface="微软雅黑"/>
              </a:rPr>
              <a:t>更好</a:t>
            </a:r>
            <a:r>
              <a:rPr sz="1000" spc="5">
                <a:latin typeface="微软雅黑"/>
                <a:cs typeface="微软雅黑"/>
              </a:rPr>
              <a:t>地</a:t>
            </a:r>
            <a:r>
              <a:rPr sz="1000" spc="-5">
                <a:latin typeface="微软雅黑"/>
                <a:cs typeface="微软雅黑"/>
              </a:rPr>
              <a:t>理解</a:t>
            </a:r>
            <a:r>
              <a:rPr sz="1000" spc="5">
                <a:latin typeface="微软雅黑"/>
                <a:cs typeface="微软雅黑"/>
              </a:rPr>
              <a:t>目</a:t>
            </a:r>
            <a:r>
              <a:rPr sz="1000" spc="-5">
                <a:latin typeface="微软雅黑"/>
                <a:cs typeface="微软雅黑"/>
              </a:rPr>
              <a:t>标受</a:t>
            </a:r>
            <a:r>
              <a:rPr sz="1000" spc="5">
                <a:latin typeface="微软雅黑"/>
                <a:cs typeface="微软雅黑"/>
              </a:rPr>
              <a:t>众</a:t>
            </a:r>
            <a:r>
              <a:rPr sz="1000" spc="-5">
                <a:latin typeface="微软雅黑"/>
                <a:cs typeface="微软雅黑"/>
              </a:rPr>
              <a:t>的行</a:t>
            </a:r>
            <a:r>
              <a:rPr sz="1000" spc="5">
                <a:latin typeface="微软雅黑"/>
                <a:cs typeface="微软雅黑"/>
              </a:rPr>
              <a:t>为</a:t>
            </a:r>
            <a:r>
              <a:rPr sz="1000" spc="-5">
                <a:latin typeface="微软雅黑"/>
                <a:cs typeface="微软雅黑"/>
              </a:rPr>
              <a:t>模式</a:t>
            </a:r>
            <a:r>
              <a:rPr sz="1000" spc="5">
                <a:latin typeface="微软雅黑"/>
                <a:cs typeface="微软雅黑"/>
              </a:rPr>
              <a:t>、</a:t>
            </a:r>
            <a:r>
              <a:rPr sz="1000" spc="-5">
                <a:latin typeface="微软雅黑"/>
                <a:cs typeface="微软雅黑"/>
              </a:rPr>
              <a:t>购买</a:t>
            </a:r>
            <a:r>
              <a:rPr sz="1000" spc="5">
                <a:latin typeface="微软雅黑"/>
                <a:cs typeface="微软雅黑"/>
              </a:rPr>
              <a:t>偏</a:t>
            </a:r>
            <a:r>
              <a:rPr sz="1000" spc="-5">
                <a:latin typeface="微软雅黑"/>
                <a:cs typeface="微软雅黑"/>
              </a:rPr>
              <a:t>好和消 费习惯，这使得广告主能够制定更</a:t>
            </a:r>
            <a:r>
              <a:rPr sz="1000" spc="5">
                <a:latin typeface="微软雅黑"/>
                <a:cs typeface="微软雅黑"/>
              </a:rPr>
              <a:t>有</a:t>
            </a:r>
            <a:r>
              <a:rPr sz="1000" spc="-5">
                <a:latin typeface="微软雅黑"/>
                <a:cs typeface="微软雅黑"/>
              </a:rPr>
              <a:t>针对</a:t>
            </a:r>
            <a:r>
              <a:rPr sz="1000" spc="5">
                <a:latin typeface="微软雅黑"/>
                <a:cs typeface="微软雅黑"/>
              </a:rPr>
              <a:t>性</a:t>
            </a:r>
            <a:r>
              <a:rPr sz="1000" spc="-5">
                <a:latin typeface="微软雅黑"/>
                <a:cs typeface="微软雅黑"/>
              </a:rPr>
              <a:t>的广</a:t>
            </a:r>
            <a:r>
              <a:rPr sz="1000" spc="5">
                <a:latin typeface="微软雅黑"/>
                <a:cs typeface="微软雅黑"/>
              </a:rPr>
              <a:t>告</a:t>
            </a:r>
            <a:r>
              <a:rPr sz="1000" spc="-5">
                <a:latin typeface="微软雅黑"/>
                <a:cs typeface="微软雅黑"/>
              </a:rPr>
              <a:t>策略</a:t>
            </a:r>
            <a:r>
              <a:rPr sz="1000" spc="5">
                <a:latin typeface="微软雅黑"/>
                <a:cs typeface="微软雅黑"/>
              </a:rPr>
              <a:t>，</a:t>
            </a:r>
            <a:r>
              <a:rPr sz="1000" spc="-5">
                <a:latin typeface="微软雅黑"/>
                <a:cs typeface="微软雅黑"/>
              </a:rPr>
              <a:t>提高</a:t>
            </a:r>
            <a:r>
              <a:rPr sz="1000" spc="5">
                <a:latin typeface="微软雅黑"/>
                <a:cs typeface="微软雅黑"/>
              </a:rPr>
              <a:t>广</a:t>
            </a:r>
            <a:r>
              <a:rPr sz="1000" spc="-5">
                <a:latin typeface="微软雅黑"/>
                <a:cs typeface="微软雅黑"/>
              </a:rPr>
              <a:t>告的</a:t>
            </a:r>
            <a:r>
              <a:rPr sz="1000" spc="5">
                <a:latin typeface="微软雅黑"/>
                <a:cs typeface="微软雅黑"/>
              </a:rPr>
              <a:t>吸</a:t>
            </a:r>
            <a:r>
              <a:rPr sz="1000" spc="-5">
                <a:latin typeface="微软雅黑"/>
                <a:cs typeface="微软雅黑"/>
              </a:rPr>
              <a:t>引力</a:t>
            </a:r>
            <a:r>
              <a:rPr sz="1000" spc="5">
                <a:latin typeface="微软雅黑"/>
                <a:cs typeface="微软雅黑"/>
              </a:rPr>
              <a:t>和</a:t>
            </a:r>
            <a:r>
              <a:rPr sz="1000" spc="-5">
                <a:latin typeface="微软雅黑"/>
                <a:cs typeface="微软雅黑"/>
              </a:rPr>
              <a:t>影响 力，从而增加用户的积极响应，降</a:t>
            </a:r>
            <a:r>
              <a:rPr sz="1000" spc="5">
                <a:latin typeface="微软雅黑"/>
                <a:cs typeface="微软雅黑"/>
              </a:rPr>
              <a:t>低</a:t>
            </a:r>
            <a:r>
              <a:rPr sz="1000" spc="-5">
                <a:latin typeface="微软雅黑"/>
                <a:cs typeface="微软雅黑"/>
              </a:rPr>
              <a:t>广告</a:t>
            </a:r>
            <a:r>
              <a:rPr sz="1000" spc="5">
                <a:latin typeface="微软雅黑"/>
                <a:cs typeface="微软雅黑"/>
              </a:rPr>
              <a:t>成</a:t>
            </a:r>
            <a:r>
              <a:rPr sz="1000" spc="-5">
                <a:latin typeface="微软雅黑"/>
                <a:cs typeface="微软雅黑"/>
              </a:rPr>
              <a:t>本。</a:t>
            </a:r>
            <a:endParaRPr sz="1000">
              <a:latin typeface="微软雅黑"/>
              <a:cs typeface="微软雅黑"/>
            </a:endParaRPr>
          </a:p>
        </p:txBody>
      </p:sp>
      <p:sp>
        <p:nvSpPr>
          <p:cNvPr id="24" name="object 24"/>
          <p:cNvSpPr/>
          <p:nvPr/>
        </p:nvSpPr>
        <p:spPr>
          <a:xfrm>
            <a:off x="6704076" y="1746504"/>
            <a:ext cx="762000" cy="762000"/>
          </a:xfrm>
          <a:custGeom>
            <a:rect l="l" t="t" r="r" b="b"/>
            <a:pathLst>
              <a:path w="762000" h="762000">
                <a:moveTo>
                  <a:pt x="712470" y="0"/>
                </a:moveTo>
                <a:lnTo>
                  <a:pt x="49529" y="0"/>
                </a:lnTo>
                <a:lnTo>
                  <a:pt x="30271" y="3899"/>
                </a:lnTo>
                <a:lnTo>
                  <a:pt x="14525" y="14525"/>
                </a:lnTo>
                <a:lnTo>
                  <a:pt x="3899" y="30271"/>
                </a:lnTo>
                <a:lnTo>
                  <a:pt x="0" y="49530"/>
                </a:lnTo>
                <a:lnTo>
                  <a:pt x="0" y="712470"/>
                </a:lnTo>
                <a:lnTo>
                  <a:pt x="3899" y="731728"/>
                </a:lnTo>
                <a:lnTo>
                  <a:pt x="14525" y="747474"/>
                </a:lnTo>
                <a:lnTo>
                  <a:pt x="30271" y="758100"/>
                </a:lnTo>
                <a:lnTo>
                  <a:pt x="49529" y="762000"/>
                </a:lnTo>
                <a:lnTo>
                  <a:pt x="712470" y="762000"/>
                </a:lnTo>
                <a:lnTo>
                  <a:pt x="731728" y="758100"/>
                </a:lnTo>
                <a:lnTo>
                  <a:pt x="747474" y="747474"/>
                </a:lnTo>
                <a:lnTo>
                  <a:pt x="758100" y="731728"/>
                </a:lnTo>
                <a:lnTo>
                  <a:pt x="762000" y="712470"/>
                </a:lnTo>
                <a:lnTo>
                  <a:pt x="762000" y="49530"/>
                </a:lnTo>
                <a:lnTo>
                  <a:pt x="758100" y="30271"/>
                </a:lnTo>
                <a:lnTo>
                  <a:pt x="747474" y="14525"/>
                </a:lnTo>
                <a:lnTo>
                  <a:pt x="731728" y="3899"/>
                </a:lnTo>
                <a:lnTo>
                  <a:pt x="712470" y="0"/>
                </a:lnTo>
                <a:close/>
              </a:path>
            </a:pathLst>
          </a:custGeom>
          <a:solidFill>
            <a:srgbClr val="FF6300"/>
          </a:solidFill>
        </p:spPr>
        <p:txBody>
          <a:bodyPr wrap="square" lIns="0" tIns="0" rIns="0" bIns="0" rtlCol="0"/>
          <a:lstStyle/>
          <a:p/>
        </p:txBody>
      </p:sp>
      <p:sp>
        <p:nvSpPr>
          <p:cNvPr id="25" name="object 25"/>
          <p:cNvSpPr/>
          <p:nvPr/>
        </p:nvSpPr>
        <p:spPr>
          <a:xfrm>
            <a:off x="6942201" y="2021204"/>
            <a:ext cx="287020" cy="213360"/>
          </a:xfrm>
          <a:custGeom>
            <a:rect l="l" t="t" r="r" b="b"/>
            <a:pathLst>
              <a:path w="287020" h="213360">
                <a:moveTo>
                  <a:pt x="279653" y="0"/>
                </a:moveTo>
                <a:lnTo>
                  <a:pt x="6857" y="0"/>
                </a:lnTo>
                <a:lnTo>
                  <a:pt x="0" y="6731"/>
                </a:lnTo>
                <a:lnTo>
                  <a:pt x="0" y="206502"/>
                </a:lnTo>
                <a:lnTo>
                  <a:pt x="6857" y="213360"/>
                </a:lnTo>
                <a:lnTo>
                  <a:pt x="279653" y="213360"/>
                </a:lnTo>
                <a:lnTo>
                  <a:pt x="286512" y="206502"/>
                </a:lnTo>
                <a:lnTo>
                  <a:pt x="286512" y="203200"/>
                </a:lnTo>
                <a:lnTo>
                  <a:pt x="18160" y="203200"/>
                </a:lnTo>
                <a:lnTo>
                  <a:pt x="15875" y="200914"/>
                </a:lnTo>
                <a:lnTo>
                  <a:pt x="15875" y="196850"/>
                </a:lnTo>
                <a:lnTo>
                  <a:pt x="16255" y="195834"/>
                </a:lnTo>
                <a:lnTo>
                  <a:pt x="17145" y="194818"/>
                </a:lnTo>
                <a:lnTo>
                  <a:pt x="69469" y="131572"/>
                </a:lnTo>
                <a:lnTo>
                  <a:pt x="79121" y="130683"/>
                </a:lnTo>
                <a:lnTo>
                  <a:pt x="171434" y="130683"/>
                </a:lnTo>
                <a:lnTo>
                  <a:pt x="188341" y="108458"/>
                </a:lnTo>
                <a:lnTo>
                  <a:pt x="193548" y="101854"/>
                </a:lnTo>
                <a:lnTo>
                  <a:pt x="203073" y="100457"/>
                </a:lnTo>
                <a:lnTo>
                  <a:pt x="286512" y="100457"/>
                </a:lnTo>
                <a:lnTo>
                  <a:pt x="286512" y="71120"/>
                </a:lnTo>
                <a:lnTo>
                  <a:pt x="51053" y="71120"/>
                </a:lnTo>
                <a:lnTo>
                  <a:pt x="43090" y="69516"/>
                </a:lnTo>
                <a:lnTo>
                  <a:pt x="36591" y="65150"/>
                </a:lnTo>
                <a:lnTo>
                  <a:pt x="32212" y="58689"/>
                </a:lnTo>
                <a:lnTo>
                  <a:pt x="30606" y="50800"/>
                </a:lnTo>
                <a:lnTo>
                  <a:pt x="32212" y="42856"/>
                </a:lnTo>
                <a:lnTo>
                  <a:pt x="36591" y="36401"/>
                </a:lnTo>
                <a:lnTo>
                  <a:pt x="43090" y="32065"/>
                </a:lnTo>
                <a:lnTo>
                  <a:pt x="51053" y="30480"/>
                </a:lnTo>
                <a:lnTo>
                  <a:pt x="286512" y="30480"/>
                </a:lnTo>
                <a:lnTo>
                  <a:pt x="286512" y="6731"/>
                </a:lnTo>
                <a:lnTo>
                  <a:pt x="279653" y="0"/>
                </a:lnTo>
                <a:close/>
              </a:path>
              <a:path w="287020" h="213360">
                <a:moveTo>
                  <a:pt x="286512" y="100457"/>
                </a:moveTo>
                <a:lnTo>
                  <a:pt x="203073" y="100457"/>
                </a:lnTo>
                <a:lnTo>
                  <a:pt x="209803" y="105537"/>
                </a:lnTo>
                <a:lnTo>
                  <a:pt x="211200" y="106553"/>
                </a:lnTo>
                <a:lnTo>
                  <a:pt x="212471" y="107823"/>
                </a:lnTo>
                <a:lnTo>
                  <a:pt x="213359" y="109220"/>
                </a:lnTo>
                <a:lnTo>
                  <a:pt x="271018" y="195199"/>
                </a:lnTo>
                <a:lnTo>
                  <a:pt x="272542" y="197612"/>
                </a:lnTo>
                <a:lnTo>
                  <a:pt x="271906" y="200660"/>
                </a:lnTo>
                <a:lnTo>
                  <a:pt x="268731" y="202819"/>
                </a:lnTo>
                <a:lnTo>
                  <a:pt x="267716" y="203200"/>
                </a:lnTo>
                <a:lnTo>
                  <a:pt x="286512" y="203200"/>
                </a:lnTo>
                <a:lnTo>
                  <a:pt x="286512" y="100457"/>
                </a:lnTo>
                <a:close/>
              </a:path>
              <a:path w="287020" h="213360">
                <a:moveTo>
                  <a:pt x="171434" y="130683"/>
                </a:moveTo>
                <a:lnTo>
                  <a:pt x="79121" y="130683"/>
                </a:lnTo>
                <a:lnTo>
                  <a:pt x="85725" y="136017"/>
                </a:lnTo>
                <a:lnTo>
                  <a:pt x="86105" y="136271"/>
                </a:lnTo>
                <a:lnTo>
                  <a:pt x="86359" y="136652"/>
                </a:lnTo>
                <a:lnTo>
                  <a:pt x="86741" y="136906"/>
                </a:lnTo>
                <a:lnTo>
                  <a:pt x="120015" y="169672"/>
                </a:lnTo>
                <a:lnTo>
                  <a:pt x="126110" y="175514"/>
                </a:lnTo>
                <a:lnTo>
                  <a:pt x="135890" y="175514"/>
                </a:lnTo>
                <a:lnTo>
                  <a:pt x="141731" y="169418"/>
                </a:lnTo>
                <a:lnTo>
                  <a:pt x="142240" y="168910"/>
                </a:lnTo>
                <a:lnTo>
                  <a:pt x="142748" y="168529"/>
                </a:lnTo>
                <a:lnTo>
                  <a:pt x="143128" y="167894"/>
                </a:lnTo>
                <a:lnTo>
                  <a:pt x="171434" y="130683"/>
                </a:lnTo>
                <a:close/>
              </a:path>
              <a:path w="287020" h="213360">
                <a:moveTo>
                  <a:pt x="286512" y="30480"/>
                </a:moveTo>
                <a:lnTo>
                  <a:pt x="51053" y="30480"/>
                </a:lnTo>
                <a:lnTo>
                  <a:pt x="59037" y="32065"/>
                </a:lnTo>
                <a:lnTo>
                  <a:pt x="65579" y="36401"/>
                </a:lnTo>
                <a:lnTo>
                  <a:pt x="70002" y="42856"/>
                </a:lnTo>
                <a:lnTo>
                  <a:pt x="71627" y="50800"/>
                </a:lnTo>
                <a:lnTo>
                  <a:pt x="70002" y="58689"/>
                </a:lnTo>
                <a:lnTo>
                  <a:pt x="65579" y="65150"/>
                </a:lnTo>
                <a:lnTo>
                  <a:pt x="59037" y="69516"/>
                </a:lnTo>
                <a:lnTo>
                  <a:pt x="51053" y="71120"/>
                </a:lnTo>
                <a:lnTo>
                  <a:pt x="286512" y="71120"/>
                </a:lnTo>
                <a:lnTo>
                  <a:pt x="286512" y="30480"/>
                </a:lnTo>
                <a:close/>
              </a:path>
            </a:pathLst>
          </a:custGeom>
          <a:solidFill>
            <a:srgbClr val="FFFFFF"/>
          </a:solidFill>
        </p:spPr>
        <p:txBody>
          <a:bodyPr wrap="square" lIns="0" tIns="0" rIns="0" bIns="0" rtlCol="0"/>
          <a:lstStyle/>
          <a:p/>
        </p:txBody>
      </p:sp>
      <p:sp>
        <p:nvSpPr>
          <p:cNvPr id="26" name="object 26"/>
          <p:cNvSpPr/>
          <p:nvPr/>
        </p:nvSpPr>
        <p:spPr>
          <a:xfrm>
            <a:off x="6383941" y="3193904"/>
            <a:ext cx="4505895" cy="985937"/>
          </a:xfrm>
          <a:prstGeom prst="rect">
            <a:avLst/>
          </a:prstGeom>
          <a:blipFill>
            <a:blip r:embed="rId2"/>
            <a:stretch>
              <a:fillRect/>
            </a:stretch>
          </a:blipFill>
        </p:spPr>
        <p:txBody>
          <a:bodyPr wrap="square" lIns="0" tIns="0" rIns="0" bIns="0" rtlCol="0"/>
          <a:lstStyle/>
          <a:p/>
        </p:txBody>
      </p:sp>
      <p:sp>
        <p:nvSpPr>
          <p:cNvPr id="27" name="object 27"/>
          <p:cNvSpPr/>
          <p:nvPr/>
        </p:nvSpPr>
        <p:spPr>
          <a:xfrm>
            <a:off x="6449567" y="3386328"/>
            <a:ext cx="4137660" cy="617220"/>
          </a:xfrm>
          <a:custGeom>
            <a:rect l="l" t="t" r="r" b="b"/>
            <a:pathLst>
              <a:path w="4137659" h="617220">
                <a:moveTo>
                  <a:pt x="3829050" y="0"/>
                </a:moveTo>
                <a:lnTo>
                  <a:pt x="308610" y="0"/>
                </a:lnTo>
                <a:lnTo>
                  <a:pt x="263007" y="3346"/>
                </a:lnTo>
                <a:lnTo>
                  <a:pt x="219481" y="13066"/>
                </a:lnTo>
                <a:lnTo>
                  <a:pt x="178510" y="28684"/>
                </a:lnTo>
                <a:lnTo>
                  <a:pt x="140571" y="49720"/>
                </a:lnTo>
                <a:lnTo>
                  <a:pt x="106141" y="75699"/>
                </a:lnTo>
                <a:lnTo>
                  <a:pt x="75699" y="106141"/>
                </a:lnTo>
                <a:lnTo>
                  <a:pt x="49720" y="140571"/>
                </a:lnTo>
                <a:lnTo>
                  <a:pt x="28684" y="178510"/>
                </a:lnTo>
                <a:lnTo>
                  <a:pt x="13066" y="219481"/>
                </a:lnTo>
                <a:lnTo>
                  <a:pt x="3346" y="263007"/>
                </a:lnTo>
                <a:lnTo>
                  <a:pt x="0" y="308610"/>
                </a:lnTo>
                <a:lnTo>
                  <a:pt x="3346" y="354212"/>
                </a:lnTo>
                <a:lnTo>
                  <a:pt x="13066" y="397738"/>
                </a:lnTo>
                <a:lnTo>
                  <a:pt x="28684" y="438709"/>
                </a:lnTo>
                <a:lnTo>
                  <a:pt x="49720" y="476648"/>
                </a:lnTo>
                <a:lnTo>
                  <a:pt x="75699" y="511078"/>
                </a:lnTo>
                <a:lnTo>
                  <a:pt x="106141" y="541520"/>
                </a:lnTo>
                <a:lnTo>
                  <a:pt x="140571" y="567499"/>
                </a:lnTo>
                <a:lnTo>
                  <a:pt x="178510" y="588535"/>
                </a:lnTo>
                <a:lnTo>
                  <a:pt x="219481" y="604153"/>
                </a:lnTo>
                <a:lnTo>
                  <a:pt x="263007" y="613873"/>
                </a:lnTo>
                <a:lnTo>
                  <a:pt x="308610" y="617220"/>
                </a:lnTo>
                <a:lnTo>
                  <a:pt x="3829050" y="617220"/>
                </a:lnTo>
                <a:lnTo>
                  <a:pt x="3874652" y="613873"/>
                </a:lnTo>
                <a:lnTo>
                  <a:pt x="3918178" y="604153"/>
                </a:lnTo>
                <a:lnTo>
                  <a:pt x="3959149" y="588535"/>
                </a:lnTo>
                <a:lnTo>
                  <a:pt x="3997088" y="567499"/>
                </a:lnTo>
                <a:lnTo>
                  <a:pt x="4031518" y="541520"/>
                </a:lnTo>
                <a:lnTo>
                  <a:pt x="4061960" y="511078"/>
                </a:lnTo>
                <a:lnTo>
                  <a:pt x="4087939" y="476648"/>
                </a:lnTo>
                <a:lnTo>
                  <a:pt x="4108975" y="438709"/>
                </a:lnTo>
                <a:lnTo>
                  <a:pt x="4124593" y="397738"/>
                </a:lnTo>
                <a:lnTo>
                  <a:pt x="4134313" y="354212"/>
                </a:lnTo>
                <a:lnTo>
                  <a:pt x="4137660" y="308610"/>
                </a:lnTo>
                <a:lnTo>
                  <a:pt x="4134313" y="263007"/>
                </a:lnTo>
                <a:lnTo>
                  <a:pt x="4124593" y="219481"/>
                </a:lnTo>
                <a:lnTo>
                  <a:pt x="4108975" y="178510"/>
                </a:lnTo>
                <a:lnTo>
                  <a:pt x="4087939" y="140571"/>
                </a:lnTo>
                <a:lnTo>
                  <a:pt x="4061960" y="106141"/>
                </a:lnTo>
                <a:lnTo>
                  <a:pt x="4031518" y="75699"/>
                </a:lnTo>
                <a:lnTo>
                  <a:pt x="3997088" y="49720"/>
                </a:lnTo>
                <a:lnTo>
                  <a:pt x="3959149" y="28684"/>
                </a:lnTo>
                <a:lnTo>
                  <a:pt x="3918178" y="13066"/>
                </a:lnTo>
                <a:lnTo>
                  <a:pt x="3874652" y="3346"/>
                </a:lnTo>
                <a:lnTo>
                  <a:pt x="3829050" y="0"/>
                </a:lnTo>
                <a:close/>
              </a:path>
            </a:pathLst>
          </a:custGeom>
          <a:solidFill>
            <a:srgbClr val="FFFFFF"/>
          </a:solidFill>
        </p:spPr>
        <p:txBody>
          <a:bodyPr wrap="square" lIns="0" tIns="0" rIns="0" bIns="0" rtlCol="0"/>
          <a:lstStyle/>
          <a:p/>
        </p:txBody>
      </p:sp>
      <p:sp>
        <p:nvSpPr>
          <p:cNvPr id="28" name="object 28"/>
          <p:cNvSpPr txBox="1"/>
          <p:nvPr/>
        </p:nvSpPr>
        <p:spPr>
          <a:xfrm>
            <a:off x="7546085" y="3538854"/>
            <a:ext cx="18542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微软雅黑"/>
                <a:cs typeface="微软雅黑"/>
              </a:rPr>
              <a:t>优化广告投放渠道</a:t>
            </a:r>
            <a:endParaRPr sz="1800">
              <a:latin typeface="微软雅黑"/>
              <a:cs typeface="微软雅黑"/>
            </a:endParaRPr>
          </a:p>
        </p:txBody>
      </p:sp>
      <p:sp>
        <p:nvSpPr>
          <p:cNvPr id="29" name="object 29"/>
          <p:cNvSpPr txBox="1"/>
          <p:nvPr/>
        </p:nvSpPr>
        <p:spPr>
          <a:xfrm>
            <a:off x="6675501" y="4156964"/>
            <a:ext cx="4717415" cy="482600"/>
          </a:xfrm>
          <a:prstGeom prst="rect">
            <a:avLst/>
          </a:prstGeom>
        </p:spPr>
        <p:txBody>
          <a:bodyPr vert="horz" wrap="square" lIns="0" tIns="12065" rIns="0" bIns="0" rtlCol="0">
            <a:spAutoFit/>
          </a:bodyPr>
          <a:lstStyle/>
          <a:p>
            <a:pPr marL="12700" marR="5080" algn="just">
              <a:lnSpc>
                <a:spcPct val="100000"/>
              </a:lnSpc>
              <a:spcBef>
                <a:spcPts val="95"/>
              </a:spcBef>
            </a:pPr>
            <a:r>
              <a:rPr sz="1000" spc="-5">
                <a:latin typeface="微软雅黑"/>
                <a:cs typeface="微软雅黑"/>
              </a:rPr>
              <a:t>更聚焦的人群细分可以帮助广告主</a:t>
            </a:r>
            <a:r>
              <a:rPr sz="1000" spc="5">
                <a:latin typeface="微软雅黑"/>
                <a:cs typeface="微软雅黑"/>
              </a:rPr>
              <a:t>选</a:t>
            </a:r>
            <a:r>
              <a:rPr sz="1000" spc="-5">
                <a:latin typeface="微软雅黑"/>
                <a:cs typeface="微软雅黑"/>
              </a:rPr>
              <a:t>择最</a:t>
            </a:r>
            <a:r>
              <a:rPr sz="1000" spc="5">
                <a:latin typeface="微软雅黑"/>
                <a:cs typeface="微软雅黑"/>
              </a:rPr>
              <a:t>适</a:t>
            </a:r>
            <a:r>
              <a:rPr sz="1000" spc="-5">
                <a:latin typeface="微软雅黑"/>
                <a:cs typeface="微软雅黑"/>
              </a:rPr>
              <a:t>合目</a:t>
            </a:r>
            <a:r>
              <a:rPr sz="1000" spc="5">
                <a:latin typeface="微软雅黑"/>
                <a:cs typeface="微软雅黑"/>
              </a:rPr>
              <a:t>标</a:t>
            </a:r>
            <a:r>
              <a:rPr sz="1000" spc="-5">
                <a:latin typeface="微软雅黑"/>
                <a:cs typeface="微软雅黑"/>
              </a:rPr>
              <a:t>受众</a:t>
            </a:r>
            <a:r>
              <a:rPr sz="1000" spc="5">
                <a:latin typeface="微软雅黑"/>
                <a:cs typeface="微软雅黑"/>
              </a:rPr>
              <a:t>的</a:t>
            </a:r>
            <a:r>
              <a:rPr sz="1000" spc="-5">
                <a:latin typeface="微软雅黑"/>
                <a:cs typeface="微软雅黑"/>
              </a:rPr>
              <a:t>广告</a:t>
            </a:r>
            <a:r>
              <a:rPr sz="1000" spc="5">
                <a:latin typeface="微软雅黑"/>
                <a:cs typeface="微软雅黑"/>
              </a:rPr>
              <a:t>投</a:t>
            </a:r>
            <a:r>
              <a:rPr sz="1000">
                <a:latin typeface="微软雅黑"/>
                <a:cs typeface="微软雅黑"/>
              </a:rPr>
              <a:t>放</a:t>
            </a:r>
            <a:r>
              <a:rPr sz="1000" spc="-5">
                <a:latin typeface="微软雅黑"/>
                <a:cs typeface="微软雅黑"/>
              </a:rPr>
              <a:t>渠</a:t>
            </a:r>
            <a:r>
              <a:rPr sz="1000" spc="5">
                <a:latin typeface="微软雅黑"/>
                <a:cs typeface="微软雅黑"/>
              </a:rPr>
              <a:t>道</a:t>
            </a:r>
            <a:r>
              <a:rPr sz="1000" spc="-5">
                <a:latin typeface="微软雅黑"/>
                <a:cs typeface="微软雅黑"/>
              </a:rPr>
              <a:t>，不</a:t>
            </a:r>
            <a:r>
              <a:rPr sz="1000" spc="10">
                <a:latin typeface="微软雅黑"/>
                <a:cs typeface="微软雅黑"/>
              </a:rPr>
              <a:t>同</a:t>
            </a:r>
            <a:r>
              <a:rPr sz="1000" spc="-5">
                <a:latin typeface="微软雅黑"/>
                <a:cs typeface="微软雅黑"/>
              </a:rPr>
              <a:t>人群可 能在不同的媒体平台上活跃，通过</a:t>
            </a:r>
            <a:r>
              <a:rPr sz="1000" spc="5">
                <a:latin typeface="微软雅黑"/>
                <a:cs typeface="微软雅黑"/>
              </a:rPr>
              <a:t>选</a:t>
            </a:r>
            <a:r>
              <a:rPr sz="1000" spc="-5">
                <a:latin typeface="微软雅黑"/>
                <a:cs typeface="微软雅黑"/>
              </a:rPr>
              <a:t>择合</a:t>
            </a:r>
            <a:r>
              <a:rPr sz="1000" spc="5">
                <a:latin typeface="微软雅黑"/>
                <a:cs typeface="微软雅黑"/>
              </a:rPr>
              <a:t>适</a:t>
            </a:r>
            <a:r>
              <a:rPr sz="1000" spc="-5">
                <a:latin typeface="微软雅黑"/>
                <a:cs typeface="微软雅黑"/>
              </a:rPr>
              <a:t>的投</a:t>
            </a:r>
            <a:r>
              <a:rPr sz="1000" spc="5">
                <a:latin typeface="微软雅黑"/>
                <a:cs typeface="微软雅黑"/>
              </a:rPr>
              <a:t>放</a:t>
            </a:r>
            <a:r>
              <a:rPr sz="1000" spc="-5">
                <a:latin typeface="微软雅黑"/>
                <a:cs typeface="微软雅黑"/>
              </a:rPr>
              <a:t>渠道</a:t>
            </a:r>
            <a:r>
              <a:rPr sz="1000" spc="5">
                <a:latin typeface="微软雅黑"/>
                <a:cs typeface="微软雅黑"/>
              </a:rPr>
              <a:t>，</a:t>
            </a:r>
            <a:r>
              <a:rPr sz="1000" spc="-5">
                <a:latin typeface="微软雅黑"/>
                <a:cs typeface="微软雅黑"/>
              </a:rPr>
              <a:t>广告</a:t>
            </a:r>
            <a:r>
              <a:rPr sz="1000" spc="5">
                <a:latin typeface="微软雅黑"/>
                <a:cs typeface="微软雅黑"/>
              </a:rPr>
              <a:t>主</a:t>
            </a:r>
            <a:r>
              <a:rPr sz="1000" spc="-5">
                <a:latin typeface="微软雅黑"/>
                <a:cs typeface="微软雅黑"/>
              </a:rPr>
              <a:t>可以</a:t>
            </a:r>
            <a:r>
              <a:rPr sz="1000" spc="5">
                <a:latin typeface="微软雅黑"/>
                <a:cs typeface="微软雅黑"/>
              </a:rPr>
              <a:t>更</a:t>
            </a:r>
            <a:r>
              <a:rPr sz="1000" spc="-5">
                <a:latin typeface="微软雅黑"/>
                <a:cs typeface="微软雅黑"/>
              </a:rPr>
              <a:t>有效</a:t>
            </a:r>
            <a:r>
              <a:rPr sz="1000" spc="5">
                <a:latin typeface="微软雅黑"/>
                <a:cs typeface="微软雅黑"/>
              </a:rPr>
              <a:t>地</a:t>
            </a:r>
            <a:r>
              <a:rPr sz="1000" spc="-5">
                <a:latin typeface="微软雅黑"/>
                <a:cs typeface="微软雅黑"/>
              </a:rPr>
              <a:t>触达目 标受众，提高广告投放的效益。</a:t>
            </a:r>
            <a:endParaRPr sz="1000">
              <a:latin typeface="微软雅黑"/>
              <a:cs typeface="微软雅黑"/>
            </a:endParaRPr>
          </a:p>
        </p:txBody>
      </p:sp>
      <p:sp>
        <p:nvSpPr>
          <p:cNvPr id="30" name="object 30"/>
          <p:cNvSpPr/>
          <p:nvPr/>
        </p:nvSpPr>
        <p:spPr>
          <a:xfrm>
            <a:off x="6704076" y="3314700"/>
            <a:ext cx="762000" cy="762000"/>
          </a:xfrm>
          <a:custGeom>
            <a:rect l="l" t="t" r="r" b="b"/>
            <a:pathLst>
              <a:path w="762000" h="762000">
                <a:moveTo>
                  <a:pt x="712470" y="0"/>
                </a:moveTo>
                <a:lnTo>
                  <a:pt x="49529" y="0"/>
                </a:lnTo>
                <a:lnTo>
                  <a:pt x="30271" y="3899"/>
                </a:lnTo>
                <a:lnTo>
                  <a:pt x="14525" y="14525"/>
                </a:lnTo>
                <a:lnTo>
                  <a:pt x="3899" y="30271"/>
                </a:lnTo>
                <a:lnTo>
                  <a:pt x="0" y="49529"/>
                </a:lnTo>
                <a:lnTo>
                  <a:pt x="0" y="712469"/>
                </a:lnTo>
                <a:lnTo>
                  <a:pt x="3899" y="731728"/>
                </a:lnTo>
                <a:lnTo>
                  <a:pt x="14525" y="747474"/>
                </a:lnTo>
                <a:lnTo>
                  <a:pt x="30271" y="758100"/>
                </a:lnTo>
                <a:lnTo>
                  <a:pt x="49529" y="762000"/>
                </a:lnTo>
                <a:lnTo>
                  <a:pt x="712470" y="762000"/>
                </a:lnTo>
                <a:lnTo>
                  <a:pt x="731728" y="758100"/>
                </a:lnTo>
                <a:lnTo>
                  <a:pt x="747474" y="747474"/>
                </a:lnTo>
                <a:lnTo>
                  <a:pt x="758100" y="731728"/>
                </a:lnTo>
                <a:lnTo>
                  <a:pt x="762000" y="712469"/>
                </a:lnTo>
                <a:lnTo>
                  <a:pt x="762000" y="49529"/>
                </a:lnTo>
                <a:lnTo>
                  <a:pt x="758100" y="30271"/>
                </a:lnTo>
                <a:lnTo>
                  <a:pt x="747474" y="14525"/>
                </a:lnTo>
                <a:lnTo>
                  <a:pt x="731728" y="3899"/>
                </a:lnTo>
                <a:lnTo>
                  <a:pt x="712470" y="0"/>
                </a:lnTo>
                <a:close/>
              </a:path>
            </a:pathLst>
          </a:custGeom>
          <a:solidFill>
            <a:srgbClr val="D75649"/>
          </a:solidFill>
        </p:spPr>
        <p:txBody>
          <a:bodyPr wrap="square" lIns="0" tIns="0" rIns="0" bIns="0" rtlCol="0"/>
          <a:lstStyle/>
          <a:p/>
        </p:txBody>
      </p:sp>
      <p:sp>
        <p:nvSpPr>
          <p:cNvPr id="31" name="object 31"/>
          <p:cNvSpPr/>
          <p:nvPr/>
        </p:nvSpPr>
        <p:spPr>
          <a:xfrm>
            <a:off x="6942455" y="3545204"/>
            <a:ext cx="276225" cy="302260"/>
          </a:xfrm>
          <a:custGeom>
            <a:rect l="l" t="t" r="r" b="b"/>
            <a:pathLst>
              <a:path w="276225" h="302260">
                <a:moveTo>
                  <a:pt x="233425" y="291084"/>
                </a:moveTo>
                <a:lnTo>
                  <a:pt x="42418" y="291084"/>
                </a:lnTo>
                <a:lnTo>
                  <a:pt x="42418" y="301752"/>
                </a:lnTo>
                <a:lnTo>
                  <a:pt x="233425" y="301752"/>
                </a:lnTo>
                <a:lnTo>
                  <a:pt x="233425" y="291084"/>
                </a:lnTo>
                <a:close/>
              </a:path>
              <a:path w="276225" h="302260">
                <a:moveTo>
                  <a:pt x="137922" y="0"/>
                </a:moveTo>
                <a:lnTo>
                  <a:pt x="94317" y="7014"/>
                </a:lnTo>
                <a:lnTo>
                  <a:pt x="56455" y="26550"/>
                </a:lnTo>
                <a:lnTo>
                  <a:pt x="26602" y="56345"/>
                </a:lnTo>
                <a:lnTo>
                  <a:pt x="7028" y="94138"/>
                </a:lnTo>
                <a:lnTo>
                  <a:pt x="0" y="137668"/>
                </a:lnTo>
                <a:lnTo>
                  <a:pt x="7181" y="181562"/>
                </a:lnTo>
                <a:lnTo>
                  <a:pt x="27162" y="219646"/>
                </a:lnTo>
                <a:lnTo>
                  <a:pt x="57596" y="249539"/>
                </a:lnTo>
                <a:lnTo>
                  <a:pt x="96139" y="268859"/>
                </a:lnTo>
                <a:lnTo>
                  <a:pt x="83185" y="291084"/>
                </a:lnTo>
                <a:lnTo>
                  <a:pt x="95503" y="291084"/>
                </a:lnTo>
                <a:lnTo>
                  <a:pt x="106679" y="271653"/>
                </a:lnTo>
                <a:lnTo>
                  <a:pt x="181333" y="271653"/>
                </a:lnTo>
                <a:lnTo>
                  <a:pt x="179704" y="268859"/>
                </a:lnTo>
                <a:lnTo>
                  <a:pt x="218247" y="249539"/>
                </a:lnTo>
                <a:lnTo>
                  <a:pt x="248681" y="219646"/>
                </a:lnTo>
                <a:lnTo>
                  <a:pt x="261175" y="195834"/>
                </a:lnTo>
                <a:lnTo>
                  <a:pt x="137922" y="195834"/>
                </a:lnTo>
                <a:lnTo>
                  <a:pt x="115185" y="191263"/>
                </a:lnTo>
                <a:lnTo>
                  <a:pt x="96615" y="178800"/>
                </a:lnTo>
                <a:lnTo>
                  <a:pt x="84093" y="160311"/>
                </a:lnTo>
                <a:lnTo>
                  <a:pt x="79501" y="137668"/>
                </a:lnTo>
                <a:lnTo>
                  <a:pt x="84093" y="114950"/>
                </a:lnTo>
                <a:lnTo>
                  <a:pt x="96615" y="96424"/>
                </a:lnTo>
                <a:lnTo>
                  <a:pt x="115185" y="83947"/>
                </a:lnTo>
                <a:lnTo>
                  <a:pt x="137922" y="79375"/>
                </a:lnTo>
                <a:lnTo>
                  <a:pt x="199771" y="79375"/>
                </a:lnTo>
                <a:lnTo>
                  <a:pt x="196215" y="75819"/>
                </a:lnTo>
                <a:lnTo>
                  <a:pt x="196215" y="67056"/>
                </a:lnTo>
                <a:lnTo>
                  <a:pt x="199771" y="63500"/>
                </a:lnTo>
                <a:lnTo>
                  <a:pt x="252946" y="63500"/>
                </a:lnTo>
                <a:lnTo>
                  <a:pt x="249241" y="56345"/>
                </a:lnTo>
                <a:lnTo>
                  <a:pt x="219388" y="26550"/>
                </a:lnTo>
                <a:lnTo>
                  <a:pt x="181526" y="7014"/>
                </a:lnTo>
                <a:lnTo>
                  <a:pt x="137922" y="0"/>
                </a:lnTo>
                <a:close/>
              </a:path>
              <a:path w="276225" h="302260">
                <a:moveTo>
                  <a:pt x="181333" y="271653"/>
                </a:moveTo>
                <a:lnTo>
                  <a:pt x="169164" y="271653"/>
                </a:lnTo>
                <a:lnTo>
                  <a:pt x="180340" y="291084"/>
                </a:lnTo>
                <a:lnTo>
                  <a:pt x="192659" y="291084"/>
                </a:lnTo>
                <a:lnTo>
                  <a:pt x="181333" y="271653"/>
                </a:lnTo>
                <a:close/>
              </a:path>
              <a:path w="276225" h="302260">
                <a:moveTo>
                  <a:pt x="169164" y="271653"/>
                </a:moveTo>
                <a:lnTo>
                  <a:pt x="106679" y="271653"/>
                </a:lnTo>
                <a:lnTo>
                  <a:pt x="114294" y="273226"/>
                </a:lnTo>
                <a:lnTo>
                  <a:pt x="122062" y="274335"/>
                </a:lnTo>
                <a:lnTo>
                  <a:pt x="129950" y="274992"/>
                </a:lnTo>
                <a:lnTo>
                  <a:pt x="137922" y="275209"/>
                </a:lnTo>
                <a:lnTo>
                  <a:pt x="145893" y="274992"/>
                </a:lnTo>
                <a:lnTo>
                  <a:pt x="153781" y="274335"/>
                </a:lnTo>
                <a:lnTo>
                  <a:pt x="161549" y="273226"/>
                </a:lnTo>
                <a:lnTo>
                  <a:pt x="169164" y="271653"/>
                </a:lnTo>
                <a:close/>
              </a:path>
              <a:path w="276225" h="302260">
                <a:moveTo>
                  <a:pt x="252946" y="63500"/>
                </a:moveTo>
                <a:lnTo>
                  <a:pt x="208661" y="63500"/>
                </a:lnTo>
                <a:lnTo>
                  <a:pt x="212217" y="67056"/>
                </a:lnTo>
                <a:lnTo>
                  <a:pt x="212217" y="75819"/>
                </a:lnTo>
                <a:lnTo>
                  <a:pt x="208661" y="79375"/>
                </a:lnTo>
                <a:lnTo>
                  <a:pt x="137922" y="79375"/>
                </a:lnTo>
                <a:lnTo>
                  <a:pt x="160639" y="83947"/>
                </a:lnTo>
                <a:lnTo>
                  <a:pt x="179165" y="96424"/>
                </a:lnTo>
                <a:lnTo>
                  <a:pt x="191643" y="114950"/>
                </a:lnTo>
                <a:lnTo>
                  <a:pt x="196215" y="137668"/>
                </a:lnTo>
                <a:lnTo>
                  <a:pt x="191643" y="160311"/>
                </a:lnTo>
                <a:lnTo>
                  <a:pt x="179165" y="178800"/>
                </a:lnTo>
                <a:lnTo>
                  <a:pt x="160639" y="191263"/>
                </a:lnTo>
                <a:lnTo>
                  <a:pt x="137922" y="195834"/>
                </a:lnTo>
                <a:lnTo>
                  <a:pt x="261175" y="195834"/>
                </a:lnTo>
                <a:lnTo>
                  <a:pt x="268662" y="181562"/>
                </a:lnTo>
                <a:lnTo>
                  <a:pt x="275844" y="137668"/>
                </a:lnTo>
                <a:lnTo>
                  <a:pt x="268815" y="94138"/>
                </a:lnTo>
                <a:lnTo>
                  <a:pt x="252946" y="63500"/>
                </a:lnTo>
                <a:close/>
              </a:path>
            </a:pathLst>
          </a:custGeom>
          <a:solidFill>
            <a:srgbClr val="FFFFFF"/>
          </a:solidFill>
        </p:spPr>
        <p:txBody>
          <a:bodyPr wrap="square" lIns="0" tIns="0" rIns="0" bIns="0" rtlCol="0"/>
          <a:lstStyle/>
          <a:p/>
        </p:txBody>
      </p:sp>
      <p:sp>
        <p:nvSpPr>
          <p:cNvPr id="32" name="object 32"/>
          <p:cNvSpPr/>
          <p:nvPr/>
        </p:nvSpPr>
        <p:spPr>
          <a:xfrm>
            <a:off x="6320028" y="4672584"/>
            <a:ext cx="4633722" cy="1113155"/>
          </a:xfrm>
          <a:prstGeom prst="rect">
            <a:avLst/>
          </a:prstGeom>
          <a:blipFill>
            <a:blip r:embed="rId3"/>
            <a:stretch>
              <a:fillRect/>
            </a:stretch>
          </a:blipFill>
        </p:spPr>
        <p:txBody>
          <a:bodyPr wrap="square" lIns="0" tIns="0" rIns="0" bIns="0" rtlCol="0"/>
          <a:lstStyle/>
          <a:p/>
        </p:txBody>
      </p:sp>
      <p:sp>
        <p:nvSpPr>
          <p:cNvPr id="33" name="object 33"/>
          <p:cNvSpPr/>
          <p:nvPr/>
        </p:nvSpPr>
        <p:spPr>
          <a:xfrm>
            <a:off x="6449567" y="4928615"/>
            <a:ext cx="4137660" cy="617220"/>
          </a:xfrm>
          <a:custGeom>
            <a:rect l="l" t="t" r="r" b="b"/>
            <a:pathLst>
              <a:path w="4137659" h="617220">
                <a:moveTo>
                  <a:pt x="3829050" y="0"/>
                </a:moveTo>
                <a:lnTo>
                  <a:pt x="308610" y="0"/>
                </a:lnTo>
                <a:lnTo>
                  <a:pt x="263007" y="3346"/>
                </a:lnTo>
                <a:lnTo>
                  <a:pt x="219481" y="13066"/>
                </a:lnTo>
                <a:lnTo>
                  <a:pt x="178510" y="28684"/>
                </a:lnTo>
                <a:lnTo>
                  <a:pt x="140571" y="49720"/>
                </a:lnTo>
                <a:lnTo>
                  <a:pt x="106141" y="75699"/>
                </a:lnTo>
                <a:lnTo>
                  <a:pt x="75699" y="106141"/>
                </a:lnTo>
                <a:lnTo>
                  <a:pt x="49720" y="140571"/>
                </a:lnTo>
                <a:lnTo>
                  <a:pt x="28684" y="178510"/>
                </a:lnTo>
                <a:lnTo>
                  <a:pt x="13066" y="219481"/>
                </a:lnTo>
                <a:lnTo>
                  <a:pt x="3346" y="263007"/>
                </a:lnTo>
                <a:lnTo>
                  <a:pt x="0" y="308609"/>
                </a:lnTo>
                <a:lnTo>
                  <a:pt x="3346" y="354212"/>
                </a:lnTo>
                <a:lnTo>
                  <a:pt x="13066" y="397738"/>
                </a:lnTo>
                <a:lnTo>
                  <a:pt x="28684" y="438709"/>
                </a:lnTo>
                <a:lnTo>
                  <a:pt x="49720" y="476648"/>
                </a:lnTo>
                <a:lnTo>
                  <a:pt x="75699" y="511078"/>
                </a:lnTo>
                <a:lnTo>
                  <a:pt x="106141" y="541520"/>
                </a:lnTo>
                <a:lnTo>
                  <a:pt x="140571" y="567499"/>
                </a:lnTo>
                <a:lnTo>
                  <a:pt x="178510" y="588535"/>
                </a:lnTo>
                <a:lnTo>
                  <a:pt x="219481" y="604153"/>
                </a:lnTo>
                <a:lnTo>
                  <a:pt x="263007" y="613873"/>
                </a:lnTo>
                <a:lnTo>
                  <a:pt x="308610" y="617219"/>
                </a:lnTo>
                <a:lnTo>
                  <a:pt x="3829050" y="617219"/>
                </a:lnTo>
                <a:lnTo>
                  <a:pt x="3874652" y="613873"/>
                </a:lnTo>
                <a:lnTo>
                  <a:pt x="3918178" y="604153"/>
                </a:lnTo>
                <a:lnTo>
                  <a:pt x="3959149" y="588535"/>
                </a:lnTo>
                <a:lnTo>
                  <a:pt x="3997088" y="567499"/>
                </a:lnTo>
                <a:lnTo>
                  <a:pt x="4031518" y="541520"/>
                </a:lnTo>
                <a:lnTo>
                  <a:pt x="4061960" y="511078"/>
                </a:lnTo>
                <a:lnTo>
                  <a:pt x="4087939" y="476648"/>
                </a:lnTo>
                <a:lnTo>
                  <a:pt x="4108975" y="438709"/>
                </a:lnTo>
                <a:lnTo>
                  <a:pt x="4124593" y="397738"/>
                </a:lnTo>
                <a:lnTo>
                  <a:pt x="4134313" y="354212"/>
                </a:lnTo>
                <a:lnTo>
                  <a:pt x="4137660" y="308609"/>
                </a:lnTo>
                <a:lnTo>
                  <a:pt x="4134313" y="263007"/>
                </a:lnTo>
                <a:lnTo>
                  <a:pt x="4124593" y="219481"/>
                </a:lnTo>
                <a:lnTo>
                  <a:pt x="4108975" y="178510"/>
                </a:lnTo>
                <a:lnTo>
                  <a:pt x="4087939" y="140571"/>
                </a:lnTo>
                <a:lnTo>
                  <a:pt x="4061960" y="106141"/>
                </a:lnTo>
                <a:lnTo>
                  <a:pt x="4031518" y="75699"/>
                </a:lnTo>
                <a:lnTo>
                  <a:pt x="3997088" y="49720"/>
                </a:lnTo>
                <a:lnTo>
                  <a:pt x="3959149" y="28684"/>
                </a:lnTo>
                <a:lnTo>
                  <a:pt x="3918178" y="13066"/>
                </a:lnTo>
                <a:lnTo>
                  <a:pt x="3874652" y="3346"/>
                </a:lnTo>
                <a:lnTo>
                  <a:pt x="3829050" y="0"/>
                </a:lnTo>
                <a:close/>
              </a:path>
            </a:pathLst>
          </a:custGeom>
          <a:solidFill>
            <a:srgbClr val="FFFFFF"/>
          </a:solidFill>
        </p:spPr>
        <p:txBody>
          <a:bodyPr wrap="square" lIns="0" tIns="0" rIns="0" bIns="0" rtlCol="0"/>
          <a:lstStyle/>
          <a:p/>
        </p:txBody>
      </p:sp>
      <p:sp>
        <p:nvSpPr>
          <p:cNvPr id="34" name="object 34"/>
          <p:cNvSpPr txBox="1"/>
          <p:nvPr/>
        </p:nvSpPr>
        <p:spPr>
          <a:xfrm>
            <a:off x="7546085" y="5080508"/>
            <a:ext cx="1854200" cy="299720"/>
          </a:xfrm>
          <a:prstGeom prst="rect">
            <a:avLst/>
          </a:prstGeom>
        </p:spPr>
        <p:txBody>
          <a:bodyPr vert="horz" wrap="square" lIns="0" tIns="12700" rIns="0" bIns="0" rtlCol="0">
            <a:spAutoFit/>
          </a:bodyPr>
          <a:lstStyle/>
          <a:p>
            <a:pPr marL="12700">
              <a:lnSpc>
                <a:spcPct val="100000"/>
              </a:lnSpc>
              <a:spcBef>
                <a:spcPts val="100"/>
              </a:spcBef>
            </a:pPr>
            <a:r>
              <a:rPr sz="1800" b="1">
                <a:latin typeface="微软雅黑"/>
                <a:cs typeface="微软雅黑"/>
              </a:rPr>
              <a:t>优化广告预算分配</a:t>
            </a:r>
            <a:endParaRPr sz="1800">
              <a:latin typeface="微软雅黑"/>
              <a:cs typeface="微软雅黑"/>
            </a:endParaRPr>
          </a:p>
        </p:txBody>
      </p:sp>
      <p:sp>
        <p:nvSpPr>
          <p:cNvPr id="35" name="object 35"/>
          <p:cNvSpPr txBox="1"/>
          <p:nvPr/>
        </p:nvSpPr>
        <p:spPr>
          <a:xfrm>
            <a:off x="6675501" y="5698642"/>
            <a:ext cx="4717415" cy="482600"/>
          </a:xfrm>
          <a:prstGeom prst="rect">
            <a:avLst/>
          </a:prstGeom>
        </p:spPr>
        <p:txBody>
          <a:bodyPr vert="horz" wrap="square" lIns="0" tIns="12065" rIns="0" bIns="0" rtlCol="0">
            <a:spAutoFit/>
          </a:bodyPr>
          <a:lstStyle/>
          <a:p>
            <a:pPr marL="12700" marR="5080" algn="just">
              <a:lnSpc>
                <a:spcPct val="100000"/>
              </a:lnSpc>
              <a:spcBef>
                <a:spcPts val="95"/>
              </a:spcBef>
            </a:pPr>
            <a:r>
              <a:rPr sz="1000" spc="-5">
                <a:latin typeface="微软雅黑"/>
                <a:cs typeface="微软雅黑"/>
              </a:rPr>
              <a:t>更聚焦的人群细分有助于广告主更</a:t>
            </a:r>
            <a:r>
              <a:rPr sz="1000" spc="5">
                <a:latin typeface="微软雅黑"/>
                <a:cs typeface="微软雅黑"/>
              </a:rPr>
              <a:t>精</a:t>
            </a:r>
            <a:r>
              <a:rPr sz="1000" spc="-5">
                <a:latin typeface="微软雅黑"/>
                <a:cs typeface="微软雅黑"/>
              </a:rPr>
              <a:t>确地</a:t>
            </a:r>
            <a:r>
              <a:rPr sz="1000" spc="5">
                <a:latin typeface="微软雅黑"/>
                <a:cs typeface="微软雅黑"/>
              </a:rPr>
              <a:t>了</a:t>
            </a:r>
            <a:r>
              <a:rPr sz="1000" spc="-5">
                <a:latin typeface="微软雅黑"/>
                <a:cs typeface="微软雅黑"/>
              </a:rPr>
              <a:t>解哪</a:t>
            </a:r>
            <a:r>
              <a:rPr sz="1000" spc="5">
                <a:latin typeface="微软雅黑"/>
                <a:cs typeface="微软雅黑"/>
              </a:rPr>
              <a:t>些</a:t>
            </a:r>
            <a:r>
              <a:rPr sz="1000" spc="-5">
                <a:latin typeface="微软雅黑"/>
                <a:cs typeface="微软雅黑"/>
              </a:rPr>
              <a:t>人群</a:t>
            </a:r>
            <a:r>
              <a:rPr sz="1000" spc="5">
                <a:latin typeface="微软雅黑"/>
                <a:cs typeface="微软雅黑"/>
              </a:rPr>
              <a:t>对</a:t>
            </a:r>
            <a:r>
              <a:rPr sz="1000" spc="-5">
                <a:latin typeface="微软雅黑"/>
                <a:cs typeface="微软雅黑"/>
              </a:rPr>
              <a:t>其产</a:t>
            </a:r>
            <a:r>
              <a:rPr sz="1000" spc="5">
                <a:latin typeface="微软雅黑"/>
                <a:cs typeface="微软雅黑"/>
              </a:rPr>
              <a:t>品</a:t>
            </a:r>
            <a:r>
              <a:rPr sz="1000" spc="-5">
                <a:latin typeface="微软雅黑"/>
                <a:cs typeface="微软雅黑"/>
              </a:rPr>
              <a:t>或服</a:t>
            </a:r>
            <a:r>
              <a:rPr sz="1000" spc="5">
                <a:latin typeface="微软雅黑"/>
                <a:cs typeface="微软雅黑"/>
              </a:rPr>
              <a:t>务</a:t>
            </a:r>
            <a:r>
              <a:rPr sz="1000" spc="-5">
                <a:latin typeface="微软雅黑"/>
                <a:cs typeface="微软雅黑"/>
              </a:rPr>
              <a:t>更具</a:t>
            </a:r>
            <a:r>
              <a:rPr sz="1000" spc="5">
                <a:latin typeface="微软雅黑"/>
                <a:cs typeface="微软雅黑"/>
              </a:rPr>
              <a:t>有</a:t>
            </a:r>
            <a:r>
              <a:rPr sz="1000" spc="-5">
                <a:latin typeface="微软雅黑"/>
                <a:cs typeface="微软雅黑"/>
              </a:rPr>
              <a:t>潜</a:t>
            </a:r>
            <a:r>
              <a:rPr sz="1000" spc="5">
                <a:latin typeface="微软雅黑"/>
                <a:cs typeface="微软雅黑"/>
              </a:rPr>
              <a:t>在</a:t>
            </a:r>
            <a:r>
              <a:rPr sz="1000" spc="-5">
                <a:latin typeface="微软雅黑"/>
                <a:cs typeface="微软雅黑"/>
              </a:rPr>
              <a:t>价 值，从而优化广告预算的分配，广</a:t>
            </a:r>
            <a:r>
              <a:rPr sz="1000" spc="5">
                <a:latin typeface="微软雅黑"/>
                <a:cs typeface="微软雅黑"/>
              </a:rPr>
              <a:t>告</a:t>
            </a:r>
            <a:r>
              <a:rPr sz="1000" spc="-5">
                <a:latin typeface="微软雅黑"/>
                <a:cs typeface="微软雅黑"/>
              </a:rPr>
              <a:t>主可</a:t>
            </a:r>
            <a:r>
              <a:rPr sz="1000" spc="5">
                <a:latin typeface="微软雅黑"/>
                <a:cs typeface="微软雅黑"/>
              </a:rPr>
              <a:t>以</a:t>
            </a:r>
            <a:r>
              <a:rPr sz="1000" spc="-5">
                <a:latin typeface="微软雅黑"/>
                <a:cs typeface="微软雅黑"/>
              </a:rPr>
              <a:t>更有</a:t>
            </a:r>
            <a:r>
              <a:rPr sz="1000" spc="5">
                <a:latin typeface="微软雅黑"/>
                <a:cs typeface="微软雅黑"/>
              </a:rPr>
              <a:t>效</a:t>
            </a:r>
            <a:r>
              <a:rPr sz="1000" spc="-5">
                <a:latin typeface="微软雅黑"/>
                <a:cs typeface="微软雅黑"/>
              </a:rPr>
              <a:t>地投</a:t>
            </a:r>
            <a:r>
              <a:rPr sz="1000" spc="5">
                <a:latin typeface="微软雅黑"/>
                <a:cs typeface="微软雅黑"/>
              </a:rPr>
              <a:t>放</a:t>
            </a:r>
            <a:r>
              <a:rPr sz="1000" spc="-5">
                <a:latin typeface="微软雅黑"/>
                <a:cs typeface="微软雅黑"/>
              </a:rPr>
              <a:t>广告</a:t>
            </a:r>
            <a:r>
              <a:rPr sz="1000" spc="5">
                <a:latin typeface="微软雅黑"/>
                <a:cs typeface="微软雅黑"/>
              </a:rPr>
              <a:t>，</a:t>
            </a:r>
            <a:r>
              <a:rPr sz="1000" spc="-5">
                <a:latin typeface="微软雅黑"/>
                <a:cs typeface="微软雅黑"/>
              </a:rPr>
              <a:t>实现</a:t>
            </a:r>
            <a:r>
              <a:rPr sz="1000" spc="5">
                <a:latin typeface="微软雅黑"/>
                <a:cs typeface="微软雅黑"/>
              </a:rPr>
              <a:t>在</a:t>
            </a:r>
            <a:r>
              <a:rPr sz="1000" spc="-5">
                <a:latin typeface="微软雅黑"/>
                <a:cs typeface="微软雅黑"/>
              </a:rPr>
              <a:t>最有</a:t>
            </a:r>
            <a:r>
              <a:rPr sz="1000" spc="5">
                <a:latin typeface="微软雅黑"/>
                <a:cs typeface="微软雅黑"/>
              </a:rPr>
              <a:t>影</a:t>
            </a:r>
            <a:r>
              <a:rPr sz="1000" spc="-5">
                <a:latin typeface="微软雅黑"/>
                <a:cs typeface="微软雅黑"/>
              </a:rPr>
              <a:t>响力的 人群中取得更大的成果。</a:t>
            </a:r>
            <a:endParaRPr sz="1000">
              <a:latin typeface="微软雅黑"/>
              <a:cs typeface="微软雅黑"/>
            </a:endParaRPr>
          </a:p>
        </p:txBody>
      </p:sp>
      <p:sp>
        <p:nvSpPr>
          <p:cNvPr id="36" name="object 36"/>
          <p:cNvSpPr/>
          <p:nvPr/>
        </p:nvSpPr>
        <p:spPr>
          <a:xfrm>
            <a:off x="6704076" y="4855464"/>
            <a:ext cx="762000" cy="762000"/>
          </a:xfrm>
          <a:custGeom>
            <a:rect l="l" t="t" r="r" b="b"/>
            <a:pathLst>
              <a:path w="762000" h="762000">
                <a:moveTo>
                  <a:pt x="712470" y="0"/>
                </a:moveTo>
                <a:lnTo>
                  <a:pt x="49529" y="0"/>
                </a:lnTo>
                <a:lnTo>
                  <a:pt x="30271" y="3899"/>
                </a:lnTo>
                <a:lnTo>
                  <a:pt x="14525" y="14525"/>
                </a:lnTo>
                <a:lnTo>
                  <a:pt x="3899" y="30271"/>
                </a:lnTo>
                <a:lnTo>
                  <a:pt x="0" y="49530"/>
                </a:lnTo>
                <a:lnTo>
                  <a:pt x="0" y="712470"/>
                </a:lnTo>
                <a:lnTo>
                  <a:pt x="3899" y="731749"/>
                </a:lnTo>
                <a:lnTo>
                  <a:pt x="14525" y="747493"/>
                </a:lnTo>
                <a:lnTo>
                  <a:pt x="30271" y="758107"/>
                </a:lnTo>
                <a:lnTo>
                  <a:pt x="49529" y="762000"/>
                </a:lnTo>
                <a:lnTo>
                  <a:pt x="712470" y="762000"/>
                </a:lnTo>
                <a:lnTo>
                  <a:pt x="731728" y="758107"/>
                </a:lnTo>
                <a:lnTo>
                  <a:pt x="747474" y="747493"/>
                </a:lnTo>
                <a:lnTo>
                  <a:pt x="758100" y="731749"/>
                </a:lnTo>
                <a:lnTo>
                  <a:pt x="762000" y="712470"/>
                </a:lnTo>
                <a:lnTo>
                  <a:pt x="762000" y="49530"/>
                </a:lnTo>
                <a:lnTo>
                  <a:pt x="758100" y="30271"/>
                </a:lnTo>
                <a:lnTo>
                  <a:pt x="747474" y="14525"/>
                </a:lnTo>
                <a:lnTo>
                  <a:pt x="731728" y="3899"/>
                </a:lnTo>
                <a:lnTo>
                  <a:pt x="712470" y="0"/>
                </a:lnTo>
                <a:close/>
              </a:path>
            </a:pathLst>
          </a:custGeom>
          <a:solidFill>
            <a:srgbClr val="EC9E1E"/>
          </a:solidFill>
        </p:spPr>
        <p:txBody>
          <a:bodyPr wrap="square" lIns="0" tIns="0" rIns="0" bIns="0" rtlCol="0"/>
          <a:lstStyle/>
          <a:p/>
        </p:txBody>
      </p:sp>
      <p:sp>
        <p:nvSpPr>
          <p:cNvPr id="37" name="object 37"/>
          <p:cNvSpPr/>
          <p:nvPr/>
        </p:nvSpPr>
        <p:spPr>
          <a:xfrm>
            <a:off x="6957314" y="5082921"/>
            <a:ext cx="250190" cy="304800"/>
          </a:xfrm>
          <a:custGeom>
            <a:rect l="l" t="t" r="r" b="b"/>
            <a:pathLst>
              <a:path w="250190" h="304800">
                <a:moveTo>
                  <a:pt x="162940" y="0"/>
                </a:moveTo>
                <a:lnTo>
                  <a:pt x="7238" y="0"/>
                </a:lnTo>
                <a:lnTo>
                  <a:pt x="0" y="7238"/>
                </a:lnTo>
                <a:lnTo>
                  <a:pt x="0" y="297433"/>
                </a:lnTo>
                <a:lnTo>
                  <a:pt x="7238" y="304799"/>
                </a:lnTo>
                <a:lnTo>
                  <a:pt x="242569" y="304799"/>
                </a:lnTo>
                <a:lnTo>
                  <a:pt x="249935" y="297433"/>
                </a:lnTo>
                <a:lnTo>
                  <a:pt x="249935" y="234060"/>
                </a:lnTo>
                <a:lnTo>
                  <a:pt x="86867" y="234060"/>
                </a:lnTo>
                <a:lnTo>
                  <a:pt x="86867" y="114299"/>
                </a:lnTo>
                <a:lnTo>
                  <a:pt x="249935" y="114299"/>
                </a:lnTo>
                <a:lnTo>
                  <a:pt x="249808" y="87121"/>
                </a:lnTo>
                <a:lnTo>
                  <a:pt x="170560" y="87121"/>
                </a:lnTo>
                <a:lnTo>
                  <a:pt x="163449" y="80263"/>
                </a:lnTo>
                <a:lnTo>
                  <a:pt x="163047" y="73532"/>
                </a:lnTo>
                <a:lnTo>
                  <a:pt x="162940" y="0"/>
                </a:lnTo>
                <a:close/>
              </a:path>
              <a:path w="250190" h="304800">
                <a:moveTo>
                  <a:pt x="249935" y="114299"/>
                </a:moveTo>
                <a:lnTo>
                  <a:pt x="141224" y="114299"/>
                </a:lnTo>
                <a:lnTo>
                  <a:pt x="153931" y="116863"/>
                </a:lnTo>
                <a:lnTo>
                  <a:pt x="164306" y="123856"/>
                </a:lnTo>
                <a:lnTo>
                  <a:pt x="171299" y="134231"/>
                </a:lnTo>
                <a:lnTo>
                  <a:pt x="173862" y="146938"/>
                </a:lnTo>
                <a:lnTo>
                  <a:pt x="171406" y="159396"/>
                </a:lnTo>
                <a:lnTo>
                  <a:pt x="164687" y="169640"/>
                </a:lnTo>
                <a:lnTo>
                  <a:pt x="154682" y="176692"/>
                </a:lnTo>
                <a:lnTo>
                  <a:pt x="142366" y="179577"/>
                </a:lnTo>
                <a:lnTo>
                  <a:pt x="97789" y="179577"/>
                </a:lnTo>
                <a:lnTo>
                  <a:pt x="97789" y="234060"/>
                </a:lnTo>
                <a:lnTo>
                  <a:pt x="249935" y="234060"/>
                </a:lnTo>
                <a:lnTo>
                  <a:pt x="249935" y="114299"/>
                </a:lnTo>
                <a:close/>
              </a:path>
              <a:path w="250190" h="304800">
                <a:moveTo>
                  <a:pt x="141224" y="125221"/>
                </a:moveTo>
                <a:lnTo>
                  <a:pt x="97789" y="125221"/>
                </a:lnTo>
                <a:lnTo>
                  <a:pt x="97789" y="168655"/>
                </a:lnTo>
                <a:lnTo>
                  <a:pt x="141224" y="168655"/>
                </a:lnTo>
                <a:lnTo>
                  <a:pt x="149653" y="166959"/>
                </a:lnTo>
                <a:lnTo>
                  <a:pt x="156559" y="162321"/>
                </a:lnTo>
                <a:lnTo>
                  <a:pt x="161226" y="155422"/>
                </a:lnTo>
                <a:lnTo>
                  <a:pt x="162940" y="146938"/>
                </a:lnTo>
                <a:lnTo>
                  <a:pt x="161226" y="138455"/>
                </a:lnTo>
                <a:lnTo>
                  <a:pt x="156559" y="131556"/>
                </a:lnTo>
                <a:lnTo>
                  <a:pt x="149653" y="126918"/>
                </a:lnTo>
                <a:lnTo>
                  <a:pt x="141224" y="125221"/>
                </a:lnTo>
                <a:close/>
              </a:path>
              <a:path w="250190" h="304800">
                <a:moveTo>
                  <a:pt x="173862" y="5460"/>
                </a:moveTo>
                <a:lnTo>
                  <a:pt x="173862" y="73532"/>
                </a:lnTo>
                <a:lnTo>
                  <a:pt x="175894" y="75818"/>
                </a:lnTo>
                <a:lnTo>
                  <a:pt x="178561" y="76072"/>
                </a:lnTo>
                <a:lnTo>
                  <a:pt x="179196" y="76199"/>
                </a:lnTo>
                <a:lnTo>
                  <a:pt x="244475" y="76199"/>
                </a:lnTo>
                <a:lnTo>
                  <a:pt x="173862" y="5460"/>
                </a:lnTo>
                <a:close/>
              </a:path>
            </a:pathLst>
          </a:custGeom>
          <a:solidFill>
            <a:srgbClr val="FFFFFF"/>
          </a:solidFill>
        </p:spPr>
        <p:txBody>
          <a:bodyPr wrap="square" lIns="0" tIns="0" rIns="0" bIns="0" rtlCol="0"/>
          <a:lstStyle/>
          <a:p/>
        </p:txBody>
      </p:sp>
      <p:sp>
        <p:nvSpPr>
          <p:cNvPr id="38" name="object 38"/>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16</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2156460" cy="452120"/>
          </a:xfrm>
          <a:prstGeom prst="rect">
            <a:avLst/>
          </a:prstGeom>
        </p:spPr>
        <p:txBody>
          <a:bodyPr vert="horz" wrap="square" lIns="0" tIns="12065" rIns="0" bIns="0" rtlCol="0">
            <a:spAutoFit/>
          </a:bodyPr>
          <a:lstStyle/>
          <a:p>
            <a:pPr marL="12700">
              <a:lnSpc>
                <a:spcPct val="100000"/>
              </a:lnSpc>
              <a:spcBef>
                <a:spcPts val="95"/>
              </a:spcBef>
            </a:pPr>
            <a:r>
              <a:rPr spc="-5"/>
              <a:t>精准触达小结</a:t>
            </a:r>
          </a:p>
        </p:txBody>
      </p:sp>
      <p:sp>
        <p:nvSpPr>
          <p:cNvPr id="3" name="object 3"/>
          <p:cNvSpPr/>
          <p:nvPr/>
        </p:nvSpPr>
        <p:spPr>
          <a:xfrm>
            <a:off x="1132332" y="3348228"/>
            <a:ext cx="1988820" cy="1609725"/>
          </a:xfrm>
          <a:custGeom>
            <a:rect l="l" t="t" r="r" b="b"/>
            <a:pathLst>
              <a:path w="1988820" h="1609725">
                <a:moveTo>
                  <a:pt x="674878" y="259842"/>
                </a:moveTo>
                <a:lnTo>
                  <a:pt x="626678" y="261536"/>
                </a:lnTo>
                <a:lnTo>
                  <a:pt x="579394" y="266543"/>
                </a:lnTo>
                <a:lnTo>
                  <a:pt x="533139" y="274748"/>
                </a:lnTo>
                <a:lnTo>
                  <a:pt x="488027" y="286038"/>
                </a:lnTo>
                <a:lnTo>
                  <a:pt x="444173" y="300297"/>
                </a:lnTo>
                <a:lnTo>
                  <a:pt x="401690" y="317412"/>
                </a:lnTo>
                <a:lnTo>
                  <a:pt x="360694" y="337269"/>
                </a:lnTo>
                <a:lnTo>
                  <a:pt x="321297" y="359752"/>
                </a:lnTo>
                <a:lnTo>
                  <a:pt x="283615" y="384749"/>
                </a:lnTo>
                <a:lnTo>
                  <a:pt x="247762" y="412144"/>
                </a:lnTo>
                <a:lnTo>
                  <a:pt x="213851" y="441824"/>
                </a:lnTo>
                <a:lnTo>
                  <a:pt x="181996" y="473674"/>
                </a:lnTo>
                <a:lnTo>
                  <a:pt x="152313" y="507581"/>
                </a:lnTo>
                <a:lnTo>
                  <a:pt x="124915" y="543429"/>
                </a:lnTo>
                <a:lnTo>
                  <a:pt x="99916" y="581104"/>
                </a:lnTo>
                <a:lnTo>
                  <a:pt x="77430" y="620493"/>
                </a:lnTo>
                <a:lnTo>
                  <a:pt x="57572" y="661481"/>
                </a:lnTo>
                <a:lnTo>
                  <a:pt x="40456" y="703954"/>
                </a:lnTo>
                <a:lnTo>
                  <a:pt x="26196" y="747797"/>
                </a:lnTo>
                <a:lnTo>
                  <a:pt x="14907" y="792897"/>
                </a:lnTo>
                <a:lnTo>
                  <a:pt x="6701" y="839139"/>
                </a:lnTo>
                <a:lnTo>
                  <a:pt x="1694" y="886409"/>
                </a:lnTo>
                <a:lnTo>
                  <a:pt x="0" y="934593"/>
                </a:lnTo>
                <a:lnTo>
                  <a:pt x="1694" y="982776"/>
                </a:lnTo>
                <a:lnTo>
                  <a:pt x="6701" y="1030046"/>
                </a:lnTo>
                <a:lnTo>
                  <a:pt x="14907" y="1076288"/>
                </a:lnTo>
                <a:lnTo>
                  <a:pt x="26196" y="1121388"/>
                </a:lnTo>
                <a:lnTo>
                  <a:pt x="40456" y="1165231"/>
                </a:lnTo>
                <a:lnTo>
                  <a:pt x="57572" y="1207704"/>
                </a:lnTo>
                <a:lnTo>
                  <a:pt x="77430" y="1248692"/>
                </a:lnTo>
                <a:lnTo>
                  <a:pt x="99916" y="1288081"/>
                </a:lnTo>
                <a:lnTo>
                  <a:pt x="124915" y="1325756"/>
                </a:lnTo>
                <a:lnTo>
                  <a:pt x="152313" y="1361604"/>
                </a:lnTo>
                <a:lnTo>
                  <a:pt x="181996" y="1395511"/>
                </a:lnTo>
                <a:lnTo>
                  <a:pt x="213851" y="1427361"/>
                </a:lnTo>
                <a:lnTo>
                  <a:pt x="247762" y="1457041"/>
                </a:lnTo>
                <a:lnTo>
                  <a:pt x="283615" y="1484436"/>
                </a:lnTo>
                <a:lnTo>
                  <a:pt x="321297" y="1509433"/>
                </a:lnTo>
                <a:lnTo>
                  <a:pt x="360694" y="1531916"/>
                </a:lnTo>
                <a:lnTo>
                  <a:pt x="401690" y="1551773"/>
                </a:lnTo>
                <a:lnTo>
                  <a:pt x="444173" y="1568888"/>
                </a:lnTo>
                <a:lnTo>
                  <a:pt x="488027" y="1583147"/>
                </a:lnTo>
                <a:lnTo>
                  <a:pt x="533139" y="1594437"/>
                </a:lnTo>
                <a:lnTo>
                  <a:pt x="579394" y="1602642"/>
                </a:lnTo>
                <a:lnTo>
                  <a:pt x="626678" y="1607649"/>
                </a:lnTo>
                <a:lnTo>
                  <a:pt x="674878" y="1609344"/>
                </a:lnTo>
                <a:lnTo>
                  <a:pt x="723093" y="1607649"/>
                </a:lnTo>
                <a:lnTo>
                  <a:pt x="770392" y="1602642"/>
                </a:lnTo>
                <a:lnTo>
                  <a:pt x="816660" y="1594437"/>
                </a:lnTo>
                <a:lnTo>
                  <a:pt x="861784" y="1583147"/>
                </a:lnTo>
                <a:lnTo>
                  <a:pt x="905648" y="1568888"/>
                </a:lnTo>
                <a:lnTo>
                  <a:pt x="948140" y="1551773"/>
                </a:lnTo>
                <a:lnTo>
                  <a:pt x="989145" y="1531916"/>
                </a:lnTo>
                <a:lnTo>
                  <a:pt x="1028549" y="1509433"/>
                </a:lnTo>
                <a:lnTo>
                  <a:pt x="1066238" y="1484436"/>
                </a:lnTo>
                <a:lnTo>
                  <a:pt x="1102097" y="1457041"/>
                </a:lnTo>
                <a:lnTo>
                  <a:pt x="1136013" y="1427361"/>
                </a:lnTo>
                <a:lnTo>
                  <a:pt x="1167872" y="1395511"/>
                </a:lnTo>
                <a:lnTo>
                  <a:pt x="1197559" y="1361604"/>
                </a:lnTo>
                <a:lnTo>
                  <a:pt x="1224960" y="1325756"/>
                </a:lnTo>
                <a:lnTo>
                  <a:pt x="1249961" y="1288081"/>
                </a:lnTo>
                <a:lnTo>
                  <a:pt x="1272448" y="1248692"/>
                </a:lnTo>
                <a:lnTo>
                  <a:pt x="1292307" y="1207704"/>
                </a:lnTo>
                <a:lnTo>
                  <a:pt x="1309424" y="1165231"/>
                </a:lnTo>
                <a:lnTo>
                  <a:pt x="1323685" y="1121388"/>
                </a:lnTo>
                <a:lnTo>
                  <a:pt x="1334975" y="1076288"/>
                </a:lnTo>
                <a:lnTo>
                  <a:pt x="1343181" y="1030046"/>
                </a:lnTo>
                <a:lnTo>
                  <a:pt x="1348188" y="982776"/>
                </a:lnTo>
                <a:lnTo>
                  <a:pt x="1349883" y="934593"/>
                </a:lnTo>
                <a:lnTo>
                  <a:pt x="1349007" y="899856"/>
                </a:lnTo>
                <a:lnTo>
                  <a:pt x="1346406" y="865584"/>
                </a:lnTo>
                <a:lnTo>
                  <a:pt x="1342114" y="831812"/>
                </a:lnTo>
                <a:lnTo>
                  <a:pt x="1336167" y="798576"/>
                </a:lnTo>
                <a:lnTo>
                  <a:pt x="1322959" y="755904"/>
                </a:lnTo>
                <a:lnTo>
                  <a:pt x="1799167" y="422529"/>
                </a:lnTo>
                <a:lnTo>
                  <a:pt x="1109853" y="422529"/>
                </a:lnTo>
                <a:lnTo>
                  <a:pt x="1052322" y="375031"/>
                </a:lnTo>
                <a:lnTo>
                  <a:pt x="1010918" y="349188"/>
                </a:lnTo>
                <a:lnTo>
                  <a:pt x="967575" y="326332"/>
                </a:lnTo>
                <a:lnTo>
                  <a:pt x="922437" y="306605"/>
                </a:lnTo>
                <a:lnTo>
                  <a:pt x="875649" y="290147"/>
                </a:lnTo>
                <a:lnTo>
                  <a:pt x="827354" y="277100"/>
                </a:lnTo>
                <a:lnTo>
                  <a:pt x="777698" y="267606"/>
                </a:lnTo>
                <a:lnTo>
                  <a:pt x="726824" y="261806"/>
                </a:lnTo>
                <a:lnTo>
                  <a:pt x="674878" y="259842"/>
                </a:lnTo>
                <a:close/>
              </a:path>
              <a:path w="1988820" h="1609725">
                <a:moveTo>
                  <a:pt x="1713484" y="0"/>
                </a:moveTo>
                <a:lnTo>
                  <a:pt x="1109853" y="422529"/>
                </a:lnTo>
                <a:lnTo>
                  <a:pt x="1799167" y="422529"/>
                </a:lnTo>
                <a:lnTo>
                  <a:pt x="1940306" y="323723"/>
                </a:lnTo>
                <a:lnTo>
                  <a:pt x="1988820" y="48513"/>
                </a:lnTo>
                <a:lnTo>
                  <a:pt x="1713484" y="0"/>
                </a:lnTo>
                <a:close/>
              </a:path>
            </a:pathLst>
          </a:custGeom>
          <a:solidFill>
            <a:srgbClr val="FF6300"/>
          </a:solidFill>
        </p:spPr>
        <p:txBody>
          <a:bodyPr wrap="square" lIns="0" tIns="0" rIns="0" bIns="0" rtlCol="0"/>
          <a:lstStyle/>
          <a:p/>
        </p:txBody>
      </p:sp>
      <p:sp>
        <p:nvSpPr>
          <p:cNvPr id="4" name="object 4"/>
          <p:cNvSpPr/>
          <p:nvPr/>
        </p:nvSpPr>
        <p:spPr>
          <a:xfrm>
            <a:off x="1463039" y="3986784"/>
            <a:ext cx="706120" cy="527685"/>
          </a:xfrm>
          <a:custGeom>
            <a:rect l="l" t="t" r="r" b="b"/>
            <a:pathLst>
              <a:path w="706119" h="527685">
                <a:moveTo>
                  <a:pt x="407797" y="432054"/>
                </a:moveTo>
                <a:lnTo>
                  <a:pt x="255523" y="432054"/>
                </a:lnTo>
                <a:lnTo>
                  <a:pt x="270303" y="433286"/>
                </a:lnTo>
                <a:lnTo>
                  <a:pt x="279844" y="436864"/>
                </a:lnTo>
                <a:lnTo>
                  <a:pt x="283956" y="442608"/>
                </a:lnTo>
                <a:lnTo>
                  <a:pt x="282447" y="450342"/>
                </a:lnTo>
                <a:lnTo>
                  <a:pt x="279653" y="457073"/>
                </a:lnTo>
                <a:lnTo>
                  <a:pt x="277622" y="464820"/>
                </a:lnTo>
                <a:lnTo>
                  <a:pt x="277622" y="473456"/>
                </a:lnTo>
                <a:lnTo>
                  <a:pt x="281860" y="494460"/>
                </a:lnTo>
                <a:lnTo>
                  <a:pt x="293433" y="511571"/>
                </a:lnTo>
                <a:lnTo>
                  <a:pt x="310626" y="523087"/>
                </a:lnTo>
                <a:lnTo>
                  <a:pt x="331723" y="527304"/>
                </a:lnTo>
                <a:lnTo>
                  <a:pt x="352748" y="523087"/>
                </a:lnTo>
                <a:lnTo>
                  <a:pt x="369903" y="511571"/>
                </a:lnTo>
                <a:lnTo>
                  <a:pt x="381462" y="494460"/>
                </a:lnTo>
                <a:lnTo>
                  <a:pt x="385698" y="473456"/>
                </a:lnTo>
                <a:lnTo>
                  <a:pt x="385698" y="464820"/>
                </a:lnTo>
                <a:lnTo>
                  <a:pt x="383793" y="457073"/>
                </a:lnTo>
                <a:lnTo>
                  <a:pt x="379857" y="450342"/>
                </a:lnTo>
                <a:lnTo>
                  <a:pt x="378561" y="442608"/>
                </a:lnTo>
                <a:lnTo>
                  <a:pt x="383016" y="436864"/>
                </a:lnTo>
                <a:lnTo>
                  <a:pt x="392876" y="433286"/>
                </a:lnTo>
                <a:lnTo>
                  <a:pt x="407797" y="432054"/>
                </a:lnTo>
                <a:close/>
              </a:path>
              <a:path w="706119" h="527685">
                <a:moveTo>
                  <a:pt x="618997" y="432054"/>
                </a:moveTo>
                <a:lnTo>
                  <a:pt x="466597" y="432054"/>
                </a:lnTo>
                <a:lnTo>
                  <a:pt x="481966" y="433286"/>
                </a:lnTo>
                <a:lnTo>
                  <a:pt x="491823" y="436864"/>
                </a:lnTo>
                <a:lnTo>
                  <a:pt x="496083" y="442608"/>
                </a:lnTo>
                <a:lnTo>
                  <a:pt x="494665" y="450342"/>
                </a:lnTo>
                <a:lnTo>
                  <a:pt x="490728" y="457073"/>
                </a:lnTo>
                <a:lnTo>
                  <a:pt x="488822" y="464820"/>
                </a:lnTo>
                <a:lnTo>
                  <a:pt x="488822" y="473456"/>
                </a:lnTo>
                <a:lnTo>
                  <a:pt x="493059" y="494460"/>
                </a:lnTo>
                <a:lnTo>
                  <a:pt x="504618" y="511571"/>
                </a:lnTo>
                <a:lnTo>
                  <a:pt x="521773" y="523087"/>
                </a:lnTo>
                <a:lnTo>
                  <a:pt x="542797" y="527304"/>
                </a:lnTo>
                <a:lnTo>
                  <a:pt x="563876" y="523087"/>
                </a:lnTo>
                <a:lnTo>
                  <a:pt x="581025" y="511571"/>
                </a:lnTo>
                <a:lnTo>
                  <a:pt x="592554" y="494460"/>
                </a:lnTo>
                <a:lnTo>
                  <a:pt x="596772" y="473456"/>
                </a:lnTo>
                <a:lnTo>
                  <a:pt x="596772" y="464820"/>
                </a:lnTo>
                <a:lnTo>
                  <a:pt x="594867" y="457073"/>
                </a:lnTo>
                <a:lnTo>
                  <a:pt x="591947" y="450342"/>
                </a:lnTo>
                <a:lnTo>
                  <a:pt x="590512" y="442608"/>
                </a:lnTo>
                <a:lnTo>
                  <a:pt x="594661" y="436864"/>
                </a:lnTo>
                <a:lnTo>
                  <a:pt x="604216" y="433286"/>
                </a:lnTo>
                <a:lnTo>
                  <a:pt x="618997" y="432054"/>
                </a:lnTo>
                <a:close/>
              </a:path>
              <a:path w="706119" h="527685">
                <a:moveTo>
                  <a:pt x="185314" y="55753"/>
                </a:moveTo>
                <a:lnTo>
                  <a:pt x="133096" y="55753"/>
                </a:lnTo>
                <a:lnTo>
                  <a:pt x="136255" y="58160"/>
                </a:lnTo>
                <a:lnTo>
                  <a:pt x="139700" y="66055"/>
                </a:lnTo>
                <a:lnTo>
                  <a:pt x="142954" y="78452"/>
                </a:lnTo>
                <a:lnTo>
                  <a:pt x="145541" y="94361"/>
                </a:lnTo>
                <a:lnTo>
                  <a:pt x="187071" y="413766"/>
                </a:lnTo>
                <a:lnTo>
                  <a:pt x="189118" y="421070"/>
                </a:lnTo>
                <a:lnTo>
                  <a:pt x="193547" y="426862"/>
                </a:lnTo>
                <a:lnTo>
                  <a:pt x="199786" y="430678"/>
                </a:lnTo>
                <a:lnTo>
                  <a:pt x="207264" y="432054"/>
                </a:lnTo>
                <a:lnTo>
                  <a:pt x="682624" y="432054"/>
                </a:lnTo>
                <a:lnTo>
                  <a:pt x="690814" y="430365"/>
                </a:lnTo>
                <a:lnTo>
                  <a:pt x="697563" y="425783"/>
                </a:lnTo>
                <a:lnTo>
                  <a:pt x="702145" y="419034"/>
                </a:lnTo>
                <a:lnTo>
                  <a:pt x="703834" y="410845"/>
                </a:lnTo>
                <a:lnTo>
                  <a:pt x="702145" y="402675"/>
                </a:lnTo>
                <a:lnTo>
                  <a:pt x="697563" y="395970"/>
                </a:lnTo>
                <a:lnTo>
                  <a:pt x="690814" y="391431"/>
                </a:lnTo>
                <a:lnTo>
                  <a:pt x="682624" y="389763"/>
                </a:lnTo>
                <a:lnTo>
                  <a:pt x="268097" y="389763"/>
                </a:lnTo>
                <a:lnTo>
                  <a:pt x="251303" y="386871"/>
                </a:lnTo>
                <a:lnTo>
                  <a:pt x="236807" y="378920"/>
                </a:lnTo>
                <a:lnTo>
                  <a:pt x="226145" y="366992"/>
                </a:lnTo>
                <a:lnTo>
                  <a:pt x="220853" y="352171"/>
                </a:lnTo>
                <a:lnTo>
                  <a:pt x="222601" y="337369"/>
                </a:lnTo>
                <a:lnTo>
                  <a:pt x="230171" y="325485"/>
                </a:lnTo>
                <a:lnTo>
                  <a:pt x="242480" y="317577"/>
                </a:lnTo>
                <a:lnTo>
                  <a:pt x="258445" y="314706"/>
                </a:lnTo>
                <a:lnTo>
                  <a:pt x="634365" y="314706"/>
                </a:lnTo>
                <a:lnTo>
                  <a:pt x="651299" y="311328"/>
                </a:lnTo>
                <a:lnTo>
                  <a:pt x="666115" y="302164"/>
                </a:lnTo>
                <a:lnTo>
                  <a:pt x="677120" y="288667"/>
                </a:lnTo>
                <a:lnTo>
                  <a:pt x="682624" y="272288"/>
                </a:lnTo>
                <a:lnTo>
                  <a:pt x="685584" y="252095"/>
                </a:lnTo>
                <a:lnTo>
                  <a:pt x="290195" y="252095"/>
                </a:lnTo>
                <a:lnTo>
                  <a:pt x="275214" y="248737"/>
                </a:lnTo>
                <a:lnTo>
                  <a:pt x="262937" y="239617"/>
                </a:lnTo>
                <a:lnTo>
                  <a:pt x="254636" y="226163"/>
                </a:lnTo>
                <a:lnTo>
                  <a:pt x="251586" y="209804"/>
                </a:lnTo>
                <a:lnTo>
                  <a:pt x="251586" y="154940"/>
                </a:lnTo>
                <a:lnTo>
                  <a:pt x="254636" y="138132"/>
                </a:lnTo>
                <a:lnTo>
                  <a:pt x="262937" y="124682"/>
                </a:lnTo>
                <a:lnTo>
                  <a:pt x="275214" y="115756"/>
                </a:lnTo>
                <a:lnTo>
                  <a:pt x="290195" y="112522"/>
                </a:lnTo>
                <a:lnTo>
                  <a:pt x="705603" y="112522"/>
                </a:lnTo>
                <a:lnTo>
                  <a:pt x="704649" y="98174"/>
                </a:lnTo>
                <a:lnTo>
                  <a:pt x="697595" y="84677"/>
                </a:lnTo>
                <a:lnTo>
                  <a:pt x="685468" y="75513"/>
                </a:lnTo>
                <a:lnTo>
                  <a:pt x="669162" y="72136"/>
                </a:lnTo>
                <a:lnTo>
                  <a:pt x="227584" y="72136"/>
                </a:lnTo>
                <a:lnTo>
                  <a:pt x="210444" y="70292"/>
                </a:lnTo>
                <a:lnTo>
                  <a:pt x="196199" y="65293"/>
                </a:lnTo>
                <a:lnTo>
                  <a:pt x="186310" y="57937"/>
                </a:lnTo>
                <a:lnTo>
                  <a:pt x="185314" y="55753"/>
                </a:lnTo>
                <a:close/>
              </a:path>
              <a:path w="706119" h="527685">
                <a:moveTo>
                  <a:pt x="435864" y="112522"/>
                </a:moveTo>
                <a:lnTo>
                  <a:pt x="290195" y="112522"/>
                </a:lnTo>
                <a:lnTo>
                  <a:pt x="304641" y="115756"/>
                </a:lnTo>
                <a:lnTo>
                  <a:pt x="316610" y="124682"/>
                </a:lnTo>
                <a:lnTo>
                  <a:pt x="324770" y="138132"/>
                </a:lnTo>
                <a:lnTo>
                  <a:pt x="327786" y="154940"/>
                </a:lnTo>
                <a:lnTo>
                  <a:pt x="327786" y="209804"/>
                </a:lnTo>
                <a:lnTo>
                  <a:pt x="324770" y="226163"/>
                </a:lnTo>
                <a:lnTo>
                  <a:pt x="316610" y="239617"/>
                </a:lnTo>
                <a:lnTo>
                  <a:pt x="304641" y="248737"/>
                </a:lnTo>
                <a:lnTo>
                  <a:pt x="290195" y="252095"/>
                </a:lnTo>
                <a:lnTo>
                  <a:pt x="435864" y="252095"/>
                </a:lnTo>
                <a:lnTo>
                  <a:pt x="420969" y="248737"/>
                </a:lnTo>
                <a:lnTo>
                  <a:pt x="409003" y="239617"/>
                </a:lnTo>
                <a:lnTo>
                  <a:pt x="401038" y="226163"/>
                </a:lnTo>
                <a:lnTo>
                  <a:pt x="398145" y="209804"/>
                </a:lnTo>
                <a:lnTo>
                  <a:pt x="398145" y="154940"/>
                </a:lnTo>
                <a:lnTo>
                  <a:pt x="401038" y="138132"/>
                </a:lnTo>
                <a:lnTo>
                  <a:pt x="409003" y="124682"/>
                </a:lnTo>
                <a:lnTo>
                  <a:pt x="420969" y="115756"/>
                </a:lnTo>
                <a:lnTo>
                  <a:pt x="435864" y="112522"/>
                </a:lnTo>
                <a:close/>
              </a:path>
              <a:path w="706119" h="527685">
                <a:moveTo>
                  <a:pt x="581405" y="112522"/>
                </a:moveTo>
                <a:lnTo>
                  <a:pt x="435864" y="112522"/>
                </a:lnTo>
                <a:lnTo>
                  <a:pt x="450685" y="115756"/>
                </a:lnTo>
                <a:lnTo>
                  <a:pt x="462613" y="124682"/>
                </a:lnTo>
                <a:lnTo>
                  <a:pt x="470564" y="138132"/>
                </a:lnTo>
                <a:lnTo>
                  <a:pt x="473455" y="154940"/>
                </a:lnTo>
                <a:lnTo>
                  <a:pt x="473455" y="209804"/>
                </a:lnTo>
                <a:lnTo>
                  <a:pt x="470564" y="226163"/>
                </a:lnTo>
                <a:lnTo>
                  <a:pt x="462613" y="239617"/>
                </a:lnTo>
                <a:lnTo>
                  <a:pt x="450685" y="248737"/>
                </a:lnTo>
                <a:lnTo>
                  <a:pt x="435864" y="252095"/>
                </a:lnTo>
                <a:lnTo>
                  <a:pt x="581405" y="252095"/>
                </a:lnTo>
                <a:lnTo>
                  <a:pt x="566584" y="248737"/>
                </a:lnTo>
                <a:lnTo>
                  <a:pt x="554656" y="239617"/>
                </a:lnTo>
                <a:lnTo>
                  <a:pt x="546705" y="226163"/>
                </a:lnTo>
                <a:lnTo>
                  <a:pt x="543814" y="209804"/>
                </a:lnTo>
                <a:lnTo>
                  <a:pt x="543814" y="154940"/>
                </a:lnTo>
                <a:lnTo>
                  <a:pt x="546705" y="138132"/>
                </a:lnTo>
                <a:lnTo>
                  <a:pt x="554656" y="124682"/>
                </a:lnTo>
                <a:lnTo>
                  <a:pt x="566584" y="115756"/>
                </a:lnTo>
                <a:lnTo>
                  <a:pt x="581405" y="112522"/>
                </a:lnTo>
                <a:close/>
              </a:path>
              <a:path w="706119" h="527685">
                <a:moveTo>
                  <a:pt x="705603" y="112522"/>
                </a:moveTo>
                <a:lnTo>
                  <a:pt x="581405" y="112522"/>
                </a:lnTo>
                <a:lnTo>
                  <a:pt x="596227" y="115756"/>
                </a:lnTo>
                <a:lnTo>
                  <a:pt x="608155" y="124682"/>
                </a:lnTo>
                <a:lnTo>
                  <a:pt x="616106" y="138132"/>
                </a:lnTo>
                <a:lnTo>
                  <a:pt x="618997" y="154940"/>
                </a:lnTo>
                <a:lnTo>
                  <a:pt x="618997" y="209804"/>
                </a:lnTo>
                <a:lnTo>
                  <a:pt x="616106" y="226163"/>
                </a:lnTo>
                <a:lnTo>
                  <a:pt x="608155" y="239617"/>
                </a:lnTo>
                <a:lnTo>
                  <a:pt x="596227" y="248737"/>
                </a:lnTo>
                <a:lnTo>
                  <a:pt x="581405" y="252095"/>
                </a:lnTo>
                <a:lnTo>
                  <a:pt x="685584" y="252095"/>
                </a:lnTo>
                <a:lnTo>
                  <a:pt x="705739" y="114554"/>
                </a:lnTo>
                <a:lnTo>
                  <a:pt x="705603" y="112522"/>
                </a:lnTo>
                <a:close/>
              </a:path>
              <a:path w="706119" h="527685">
                <a:moveTo>
                  <a:pt x="130175" y="0"/>
                </a:moveTo>
                <a:lnTo>
                  <a:pt x="27940" y="0"/>
                </a:lnTo>
                <a:lnTo>
                  <a:pt x="17091" y="2186"/>
                </a:lnTo>
                <a:lnTo>
                  <a:pt x="8207" y="8159"/>
                </a:lnTo>
                <a:lnTo>
                  <a:pt x="2204" y="17037"/>
                </a:lnTo>
                <a:lnTo>
                  <a:pt x="0" y="27940"/>
                </a:lnTo>
                <a:lnTo>
                  <a:pt x="2204" y="39356"/>
                </a:lnTo>
                <a:lnTo>
                  <a:pt x="8207" y="48498"/>
                </a:lnTo>
                <a:lnTo>
                  <a:pt x="17091" y="54568"/>
                </a:lnTo>
                <a:lnTo>
                  <a:pt x="27940" y="56769"/>
                </a:lnTo>
                <a:lnTo>
                  <a:pt x="129159" y="56769"/>
                </a:lnTo>
                <a:lnTo>
                  <a:pt x="131063" y="55753"/>
                </a:lnTo>
                <a:lnTo>
                  <a:pt x="185314" y="55753"/>
                </a:lnTo>
                <a:lnTo>
                  <a:pt x="182245" y="49022"/>
                </a:lnTo>
                <a:lnTo>
                  <a:pt x="179323" y="26035"/>
                </a:lnTo>
                <a:lnTo>
                  <a:pt x="176706" y="18676"/>
                </a:lnTo>
                <a:lnTo>
                  <a:pt x="172005" y="12890"/>
                </a:lnTo>
                <a:lnTo>
                  <a:pt x="165661" y="9104"/>
                </a:lnTo>
                <a:lnTo>
                  <a:pt x="158115" y="7747"/>
                </a:lnTo>
                <a:lnTo>
                  <a:pt x="147573" y="7747"/>
                </a:lnTo>
                <a:lnTo>
                  <a:pt x="141731" y="3810"/>
                </a:lnTo>
                <a:lnTo>
                  <a:pt x="133096" y="1016"/>
                </a:lnTo>
                <a:lnTo>
                  <a:pt x="130175" y="0"/>
                </a:lnTo>
                <a:close/>
              </a:path>
            </a:pathLst>
          </a:custGeom>
          <a:solidFill>
            <a:srgbClr val="FFFFFF"/>
          </a:solidFill>
        </p:spPr>
        <p:txBody>
          <a:bodyPr wrap="square" lIns="0" tIns="0" rIns="0" bIns="0" rtlCol="0"/>
          <a:lstStyle/>
          <a:p/>
        </p:txBody>
      </p:sp>
      <p:sp>
        <p:nvSpPr>
          <p:cNvPr id="5" name="object 5"/>
          <p:cNvSpPr txBox="1"/>
          <p:nvPr/>
        </p:nvSpPr>
        <p:spPr>
          <a:xfrm>
            <a:off x="1085799" y="2285238"/>
            <a:ext cx="2082800" cy="850265"/>
          </a:xfrm>
          <a:prstGeom prst="rect">
            <a:avLst/>
          </a:prstGeom>
        </p:spPr>
        <p:txBody>
          <a:bodyPr vert="horz" wrap="square" lIns="0" tIns="11430" rIns="0" bIns="0" rtlCol="0">
            <a:spAutoFit/>
          </a:bodyPr>
          <a:lstStyle/>
          <a:p>
            <a:pPr marL="12065" marR="5080" algn="ctr">
              <a:lnSpc>
                <a:spcPct val="100299"/>
              </a:lnSpc>
              <a:spcBef>
                <a:spcPts val="90"/>
              </a:spcBef>
            </a:pPr>
            <a:r>
              <a:rPr sz="1800" b="1">
                <a:solidFill>
                  <a:srgbClr val="FF6300"/>
                </a:solidFill>
                <a:latin typeface="微软雅黑"/>
                <a:cs typeface="微软雅黑"/>
              </a:rPr>
              <a:t>消费者需求向更高层 次升级，需要更细致 的标签进行区分</a:t>
            </a:r>
            <a:endParaRPr sz="1800">
              <a:latin typeface="微软雅黑"/>
              <a:cs typeface="微软雅黑"/>
            </a:endParaRPr>
          </a:p>
        </p:txBody>
      </p:sp>
      <p:sp>
        <p:nvSpPr>
          <p:cNvPr id="6" name="object 6"/>
          <p:cNvSpPr/>
          <p:nvPr/>
        </p:nvSpPr>
        <p:spPr>
          <a:xfrm>
            <a:off x="3840479" y="2148839"/>
            <a:ext cx="1964689" cy="1701164"/>
          </a:xfrm>
          <a:custGeom>
            <a:rect l="l" t="t" r="r" b="b"/>
            <a:pathLst>
              <a:path w="1964689" h="1701164">
                <a:moveTo>
                  <a:pt x="1717802" y="1229233"/>
                </a:moveTo>
                <a:lnTo>
                  <a:pt x="1058672" y="1229233"/>
                </a:lnTo>
                <a:lnTo>
                  <a:pt x="1687830" y="1700784"/>
                </a:lnTo>
                <a:lnTo>
                  <a:pt x="1964436" y="1661033"/>
                </a:lnTo>
                <a:lnTo>
                  <a:pt x="1924685" y="1384300"/>
                </a:lnTo>
                <a:lnTo>
                  <a:pt x="1717802" y="1229233"/>
                </a:lnTo>
                <a:close/>
              </a:path>
              <a:path w="1964689" h="1701164">
                <a:moveTo>
                  <a:pt x="674624" y="0"/>
                </a:moveTo>
                <a:lnTo>
                  <a:pt x="626441" y="1695"/>
                </a:lnTo>
                <a:lnTo>
                  <a:pt x="579173" y="6704"/>
                </a:lnTo>
                <a:lnTo>
                  <a:pt x="532934" y="14913"/>
                </a:lnTo>
                <a:lnTo>
                  <a:pt x="487838" y="26207"/>
                </a:lnTo>
                <a:lnTo>
                  <a:pt x="444000" y="40473"/>
                </a:lnTo>
                <a:lnTo>
                  <a:pt x="401533" y="57596"/>
                </a:lnTo>
                <a:lnTo>
                  <a:pt x="360552" y="77462"/>
                </a:lnTo>
                <a:lnTo>
                  <a:pt x="321171" y="99956"/>
                </a:lnTo>
                <a:lnTo>
                  <a:pt x="283503" y="124965"/>
                </a:lnTo>
                <a:lnTo>
                  <a:pt x="247663" y="152374"/>
                </a:lnTo>
                <a:lnTo>
                  <a:pt x="213765" y="182069"/>
                </a:lnTo>
                <a:lnTo>
                  <a:pt x="181923" y="213936"/>
                </a:lnTo>
                <a:lnTo>
                  <a:pt x="152251" y="247860"/>
                </a:lnTo>
                <a:lnTo>
                  <a:pt x="124864" y="283728"/>
                </a:lnTo>
                <a:lnTo>
                  <a:pt x="99875" y="321424"/>
                </a:lnTo>
                <a:lnTo>
                  <a:pt x="77399" y="360835"/>
                </a:lnTo>
                <a:lnTo>
                  <a:pt x="57549" y="401847"/>
                </a:lnTo>
                <a:lnTo>
                  <a:pt x="40440" y="444345"/>
                </a:lnTo>
                <a:lnTo>
                  <a:pt x="26186" y="488215"/>
                </a:lnTo>
                <a:lnTo>
                  <a:pt x="14900" y="533343"/>
                </a:lnTo>
                <a:lnTo>
                  <a:pt x="6698" y="579615"/>
                </a:lnTo>
                <a:lnTo>
                  <a:pt x="1693" y="626916"/>
                </a:lnTo>
                <a:lnTo>
                  <a:pt x="0" y="675132"/>
                </a:lnTo>
                <a:lnTo>
                  <a:pt x="1693" y="723347"/>
                </a:lnTo>
                <a:lnTo>
                  <a:pt x="6698" y="770648"/>
                </a:lnTo>
                <a:lnTo>
                  <a:pt x="14900" y="816920"/>
                </a:lnTo>
                <a:lnTo>
                  <a:pt x="26186" y="862048"/>
                </a:lnTo>
                <a:lnTo>
                  <a:pt x="40440" y="905918"/>
                </a:lnTo>
                <a:lnTo>
                  <a:pt x="57549" y="948416"/>
                </a:lnTo>
                <a:lnTo>
                  <a:pt x="77399" y="989428"/>
                </a:lnTo>
                <a:lnTo>
                  <a:pt x="99875" y="1028839"/>
                </a:lnTo>
                <a:lnTo>
                  <a:pt x="124864" y="1066535"/>
                </a:lnTo>
                <a:lnTo>
                  <a:pt x="152251" y="1102403"/>
                </a:lnTo>
                <a:lnTo>
                  <a:pt x="181923" y="1136327"/>
                </a:lnTo>
                <a:lnTo>
                  <a:pt x="213765" y="1168194"/>
                </a:lnTo>
                <a:lnTo>
                  <a:pt x="247663" y="1197889"/>
                </a:lnTo>
                <a:lnTo>
                  <a:pt x="283503" y="1225298"/>
                </a:lnTo>
                <a:lnTo>
                  <a:pt x="321171" y="1250307"/>
                </a:lnTo>
                <a:lnTo>
                  <a:pt x="360552" y="1272801"/>
                </a:lnTo>
                <a:lnTo>
                  <a:pt x="401533" y="1292667"/>
                </a:lnTo>
                <a:lnTo>
                  <a:pt x="444000" y="1309790"/>
                </a:lnTo>
                <a:lnTo>
                  <a:pt x="487838" y="1324056"/>
                </a:lnTo>
                <a:lnTo>
                  <a:pt x="532934" y="1335350"/>
                </a:lnTo>
                <a:lnTo>
                  <a:pt x="579173" y="1343559"/>
                </a:lnTo>
                <a:lnTo>
                  <a:pt x="626441" y="1348568"/>
                </a:lnTo>
                <a:lnTo>
                  <a:pt x="674624" y="1350264"/>
                </a:lnTo>
                <a:lnTo>
                  <a:pt x="726523" y="1348293"/>
                </a:lnTo>
                <a:lnTo>
                  <a:pt x="777351" y="1342479"/>
                </a:lnTo>
                <a:lnTo>
                  <a:pt x="826964" y="1332964"/>
                </a:lnTo>
                <a:lnTo>
                  <a:pt x="875220" y="1319895"/>
                </a:lnTo>
                <a:lnTo>
                  <a:pt x="921976" y="1303414"/>
                </a:lnTo>
                <a:lnTo>
                  <a:pt x="967089" y="1283666"/>
                </a:lnTo>
                <a:lnTo>
                  <a:pt x="1010415" y="1260796"/>
                </a:lnTo>
                <a:lnTo>
                  <a:pt x="1051814" y="1234948"/>
                </a:lnTo>
                <a:lnTo>
                  <a:pt x="1058672" y="1229233"/>
                </a:lnTo>
                <a:lnTo>
                  <a:pt x="1717802" y="1229233"/>
                </a:lnTo>
                <a:lnTo>
                  <a:pt x="1302512" y="917956"/>
                </a:lnTo>
                <a:lnTo>
                  <a:pt x="1335532" y="811149"/>
                </a:lnTo>
                <a:lnTo>
                  <a:pt x="1341479" y="777912"/>
                </a:lnTo>
                <a:lnTo>
                  <a:pt x="1345771" y="744140"/>
                </a:lnTo>
                <a:lnTo>
                  <a:pt x="1348372" y="709868"/>
                </a:lnTo>
                <a:lnTo>
                  <a:pt x="1349248" y="675132"/>
                </a:lnTo>
                <a:lnTo>
                  <a:pt x="1347554" y="626916"/>
                </a:lnTo>
                <a:lnTo>
                  <a:pt x="1342549" y="579615"/>
                </a:lnTo>
                <a:lnTo>
                  <a:pt x="1334347" y="533343"/>
                </a:lnTo>
                <a:lnTo>
                  <a:pt x="1323061" y="488215"/>
                </a:lnTo>
                <a:lnTo>
                  <a:pt x="1308807" y="444345"/>
                </a:lnTo>
                <a:lnTo>
                  <a:pt x="1291698" y="401847"/>
                </a:lnTo>
                <a:lnTo>
                  <a:pt x="1271848" y="360835"/>
                </a:lnTo>
                <a:lnTo>
                  <a:pt x="1249372" y="321424"/>
                </a:lnTo>
                <a:lnTo>
                  <a:pt x="1224383" y="283728"/>
                </a:lnTo>
                <a:lnTo>
                  <a:pt x="1196996" y="247860"/>
                </a:lnTo>
                <a:lnTo>
                  <a:pt x="1167324" y="213936"/>
                </a:lnTo>
                <a:lnTo>
                  <a:pt x="1135482" y="182069"/>
                </a:lnTo>
                <a:lnTo>
                  <a:pt x="1101584" y="152374"/>
                </a:lnTo>
                <a:lnTo>
                  <a:pt x="1065744" y="124965"/>
                </a:lnTo>
                <a:lnTo>
                  <a:pt x="1028076" y="99956"/>
                </a:lnTo>
                <a:lnTo>
                  <a:pt x="988695" y="77462"/>
                </a:lnTo>
                <a:lnTo>
                  <a:pt x="947714" y="57596"/>
                </a:lnTo>
                <a:lnTo>
                  <a:pt x="905247" y="40473"/>
                </a:lnTo>
                <a:lnTo>
                  <a:pt x="861409" y="26207"/>
                </a:lnTo>
                <a:lnTo>
                  <a:pt x="816313" y="14913"/>
                </a:lnTo>
                <a:lnTo>
                  <a:pt x="770074" y="6704"/>
                </a:lnTo>
                <a:lnTo>
                  <a:pt x="722806" y="1695"/>
                </a:lnTo>
                <a:lnTo>
                  <a:pt x="674624" y="0"/>
                </a:lnTo>
                <a:close/>
              </a:path>
            </a:pathLst>
          </a:custGeom>
          <a:solidFill>
            <a:srgbClr val="ABCE5A"/>
          </a:solidFill>
        </p:spPr>
        <p:txBody>
          <a:bodyPr wrap="square" lIns="0" tIns="0" rIns="0" bIns="0" rtlCol="0"/>
          <a:lstStyle/>
          <a:p/>
        </p:txBody>
      </p:sp>
      <p:sp>
        <p:nvSpPr>
          <p:cNvPr id="7" name="object 7"/>
          <p:cNvSpPr/>
          <p:nvPr/>
        </p:nvSpPr>
        <p:spPr>
          <a:xfrm>
            <a:off x="4166615" y="2468879"/>
            <a:ext cx="696595" cy="715010"/>
          </a:xfrm>
          <a:custGeom>
            <a:rect l="l" t="t" r="r" b="b"/>
            <a:pathLst>
              <a:path w="696595" h="715010">
                <a:moveTo>
                  <a:pt x="311531" y="522350"/>
                </a:moveTo>
                <a:lnTo>
                  <a:pt x="283972" y="522350"/>
                </a:lnTo>
                <a:lnTo>
                  <a:pt x="283972" y="714756"/>
                </a:lnTo>
                <a:lnTo>
                  <a:pt x="412496" y="714756"/>
                </a:lnTo>
                <a:lnTo>
                  <a:pt x="412496" y="687324"/>
                </a:lnTo>
                <a:lnTo>
                  <a:pt x="311531" y="687324"/>
                </a:lnTo>
                <a:lnTo>
                  <a:pt x="311531" y="522350"/>
                </a:lnTo>
                <a:close/>
              </a:path>
              <a:path w="696595" h="715010">
                <a:moveTo>
                  <a:pt x="412496" y="522350"/>
                </a:moveTo>
                <a:lnTo>
                  <a:pt x="384937" y="522350"/>
                </a:lnTo>
                <a:lnTo>
                  <a:pt x="384937" y="687324"/>
                </a:lnTo>
                <a:lnTo>
                  <a:pt x="412496" y="687324"/>
                </a:lnTo>
                <a:lnTo>
                  <a:pt x="412496" y="522350"/>
                </a:lnTo>
                <a:close/>
              </a:path>
              <a:path w="696595" h="715010">
                <a:moveTo>
                  <a:pt x="210693" y="0"/>
                </a:moveTo>
                <a:lnTo>
                  <a:pt x="73279" y="0"/>
                </a:lnTo>
                <a:lnTo>
                  <a:pt x="73279" y="45720"/>
                </a:lnTo>
                <a:lnTo>
                  <a:pt x="0" y="45720"/>
                </a:lnTo>
                <a:lnTo>
                  <a:pt x="0" y="522350"/>
                </a:lnTo>
                <a:lnTo>
                  <a:pt x="696468" y="522350"/>
                </a:lnTo>
                <a:lnTo>
                  <a:pt x="696468" y="494792"/>
                </a:lnTo>
                <a:lnTo>
                  <a:pt x="27559" y="494792"/>
                </a:lnTo>
                <a:lnTo>
                  <a:pt x="27559" y="73279"/>
                </a:lnTo>
                <a:lnTo>
                  <a:pt x="100711" y="73279"/>
                </a:lnTo>
                <a:lnTo>
                  <a:pt x="100711" y="27432"/>
                </a:lnTo>
                <a:lnTo>
                  <a:pt x="210693" y="27432"/>
                </a:lnTo>
                <a:lnTo>
                  <a:pt x="210693" y="0"/>
                </a:lnTo>
                <a:close/>
              </a:path>
              <a:path w="696595" h="715010">
                <a:moveTo>
                  <a:pt x="696468" y="73279"/>
                </a:moveTo>
                <a:lnTo>
                  <a:pt x="668909" y="73279"/>
                </a:lnTo>
                <a:lnTo>
                  <a:pt x="668909" y="494792"/>
                </a:lnTo>
                <a:lnTo>
                  <a:pt x="696468" y="494792"/>
                </a:lnTo>
                <a:lnTo>
                  <a:pt x="696468" y="73279"/>
                </a:lnTo>
                <a:close/>
              </a:path>
              <a:path w="696595" h="715010">
                <a:moveTo>
                  <a:pt x="409448" y="340868"/>
                </a:moveTo>
                <a:lnTo>
                  <a:pt x="378587" y="340868"/>
                </a:lnTo>
                <a:lnTo>
                  <a:pt x="398599" y="373100"/>
                </a:lnTo>
                <a:lnTo>
                  <a:pt x="426767" y="398319"/>
                </a:lnTo>
                <a:lnTo>
                  <a:pt x="461293" y="414752"/>
                </a:lnTo>
                <a:lnTo>
                  <a:pt x="500380" y="420624"/>
                </a:lnTo>
                <a:lnTo>
                  <a:pt x="542334" y="413830"/>
                </a:lnTo>
                <a:lnTo>
                  <a:pt x="578796" y="394923"/>
                </a:lnTo>
                <a:lnTo>
                  <a:pt x="580652" y="393065"/>
                </a:lnTo>
                <a:lnTo>
                  <a:pt x="500380" y="393065"/>
                </a:lnTo>
                <a:lnTo>
                  <a:pt x="472402" y="389302"/>
                </a:lnTo>
                <a:lnTo>
                  <a:pt x="447246" y="378682"/>
                </a:lnTo>
                <a:lnTo>
                  <a:pt x="425899" y="362172"/>
                </a:lnTo>
                <a:lnTo>
                  <a:pt x="409448" y="340868"/>
                </a:lnTo>
                <a:close/>
              </a:path>
              <a:path w="696595" h="715010">
                <a:moveTo>
                  <a:pt x="309753" y="373888"/>
                </a:moveTo>
                <a:lnTo>
                  <a:pt x="126492" y="373888"/>
                </a:lnTo>
                <a:lnTo>
                  <a:pt x="126492" y="401320"/>
                </a:lnTo>
                <a:lnTo>
                  <a:pt x="309753" y="401320"/>
                </a:lnTo>
                <a:lnTo>
                  <a:pt x="309753" y="373888"/>
                </a:lnTo>
                <a:close/>
              </a:path>
              <a:path w="696595" h="715010">
                <a:moveTo>
                  <a:pt x="580619" y="182372"/>
                </a:moveTo>
                <a:lnTo>
                  <a:pt x="500380" y="182372"/>
                </a:lnTo>
                <a:lnTo>
                  <a:pt x="541335" y="190660"/>
                </a:lnTo>
                <a:lnTo>
                  <a:pt x="574849" y="213248"/>
                </a:lnTo>
                <a:lnTo>
                  <a:pt x="597481" y="246719"/>
                </a:lnTo>
                <a:lnTo>
                  <a:pt x="605789" y="287655"/>
                </a:lnTo>
                <a:lnTo>
                  <a:pt x="597481" y="328664"/>
                </a:lnTo>
                <a:lnTo>
                  <a:pt x="574849" y="362172"/>
                </a:lnTo>
                <a:lnTo>
                  <a:pt x="541335" y="384774"/>
                </a:lnTo>
                <a:lnTo>
                  <a:pt x="500380" y="393065"/>
                </a:lnTo>
                <a:lnTo>
                  <a:pt x="580652" y="393065"/>
                </a:lnTo>
                <a:lnTo>
                  <a:pt x="607565" y="366116"/>
                </a:lnTo>
                <a:lnTo>
                  <a:pt x="626441" y="329622"/>
                </a:lnTo>
                <a:lnTo>
                  <a:pt x="633222" y="287655"/>
                </a:lnTo>
                <a:lnTo>
                  <a:pt x="626441" y="245713"/>
                </a:lnTo>
                <a:lnTo>
                  <a:pt x="607565" y="209282"/>
                </a:lnTo>
                <a:lnTo>
                  <a:pt x="580619" y="182372"/>
                </a:lnTo>
                <a:close/>
              </a:path>
              <a:path w="696595" h="715010">
                <a:moveTo>
                  <a:pt x="467360" y="313436"/>
                </a:moveTo>
                <a:lnTo>
                  <a:pt x="283972" y="313436"/>
                </a:lnTo>
                <a:lnTo>
                  <a:pt x="283972" y="340868"/>
                </a:lnTo>
                <a:lnTo>
                  <a:pt x="467360" y="340868"/>
                </a:lnTo>
                <a:lnTo>
                  <a:pt x="467360" y="313436"/>
                </a:lnTo>
                <a:close/>
              </a:path>
              <a:path w="696595" h="715010">
                <a:moveTo>
                  <a:pt x="394970" y="289560"/>
                </a:moveTo>
                <a:lnTo>
                  <a:pt x="367411" y="289560"/>
                </a:lnTo>
                <a:lnTo>
                  <a:pt x="367538" y="297688"/>
                </a:lnTo>
                <a:lnTo>
                  <a:pt x="368426" y="305689"/>
                </a:lnTo>
                <a:lnTo>
                  <a:pt x="369950" y="313436"/>
                </a:lnTo>
                <a:lnTo>
                  <a:pt x="398145" y="313436"/>
                </a:lnTo>
                <a:lnTo>
                  <a:pt x="396239" y="305689"/>
                </a:lnTo>
                <a:lnTo>
                  <a:pt x="395097" y="297688"/>
                </a:lnTo>
                <a:lnTo>
                  <a:pt x="394970" y="289560"/>
                </a:lnTo>
                <a:close/>
              </a:path>
              <a:path w="696595" h="715010">
                <a:moveTo>
                  <a:pt x="467360" y="262128"/>
                </a:moveTo>
                <a:lnTo>
                  <a:pt x="283972" y="262128"/>
                </a:lnTo>
                <a:lnTo>
                  <a:pt x="283972" y="289560"/>
                </a:lnTo>
                <a:lnTo>
                  <a:pt x="467360" y="289560"/>
                </a:lnTo>
                <a:lnTo>
                  <a:pt x="467360" y="262128"/>
                </a:lnTo>
                <a:close/>
              </a:path>
              <a:path w="696595" h="715010">
                <a:moveTo>
                  <a:pt x="500380" y="154940"/>
                </a:moveTo>
                <a:lnTo>
                  <a:pt x="454461" y="163097"/>
                </a:lnTo>
                <a:lnTo>
                  <a:pt x="415448" y="185626"/>
                </a:lnTo>
                <a:lnTo>
                  <a:pt x="386294" y="219608"/>
                </a:lnTo>
                <a:lnTo>
                  <a:pt x="369950" y="262128"/>
                </a:lnTo>
                <a:lnTo>
                  <a:pt x="398145" y="262128"/>
                </a:lnTo>
                <a:lnTo>
                  <a:pt x="412065" y="230324"/>
                </a:lnTo>
                <a:lnTo>
                  <a:pt x="435117" y="205057"/>
                </a:lnTo>
                <a:lnTo>
                  <a:pt x="465242" y="188386"/>
                </a:lnTo>
                <a:lnTo>
                  <a:pt x="500380" y="182372"/>
                </a:lnTo>
                <a:lnTo>
                  <a:pt x="580619" y="182372"/>
                </a:lnTo>
                <a:lnTo>
                  <a:pt x="578796" y="180551"/>
                </a:lnTo>
                <a:lnTo>
                  <a:pt x="542334" y="161707"/>
                </a:lnTo>
                <a:lnTo>
                  <a:pt x="500380" y="154940"/>
                </a:lnTo>
                <a:close/>
              </a:path>
              <a:path w="696595" h="715010">
                <a:moveTo>
                  <a:pt x="252984" y="164973"/>
                </a:moveTo>
                <a:lnTo>
                  <a:pt x="69596" y="164973"/>
                </a:lnTo>
                <a:lnTo>
                  <a:pt x="69596" y="192405"/>
                </a:lnTo>
                <a:lnTo>
                  <a:pt x="252984" y="192405"/>
                </a:lnTo>
                <a:lnTo>
                  <a:pt x="252984" y="164973"/>
                </a:lnTo>
                <a:close/>
              </a:path>
              <a:path w="696595" h="715010">
                <a:moveTo>
                  <a:pt x="100711" y="73279"/>
                </a:moveTo>
                <a:lnTo>
                  <a:pt x="73279" y="73279"/>
                </a:lnTo>
                <a:lnTo>
                  <a:pt x="73279" y="109982"/>
                </a:lnTo>
                <a:lnTo>
                  <a:pt x="210693" y="109982"/>
                </a:lnTo>
                <a:lnTo>
                  <a:pt x="210693" y="82423"/>
                </a:lnTo>
                <a:lnTo>
                  <a:pt x="100711" y="82423"/>
                </a:lnTo>
                <a:lnTo>
                  <a:pt x="100711" y="73279"/>
                </a:lnTo>
                <a:close/>
              </a:path>
              <a:path w="696595" h="715010">
                <a:moveTo>
                  <a:pt x="302513" y="73279"/>
                </a:moveTo>
                <a:lnTo>
                  <a:pt x="274955" y="73279"/>
                </a:lnTo>
                <a:lnTo>
                  <a:pt x="274955" y="109982"/>
                </a:lnTo>
                <a:lnTo>
                  <a:pt x="412496" y="109982"/>
                </a:lnTo>
                <a:lnTo>
                  <a:pt x="412496" y="82423"/>
                </a:lnTo>
                <a:lnTo>
                  <a:pt x="302513" y="82423"/>
                </a:lnTo>
                <a:lnTo>
                  <a:pt x="302513" y="73279"/>
                </a:lnTo>
                <a:close/>
              </a:path>
              <a:path w="696595" h="715010">
                <a:moveTo>
                  <a:pt x="505968" y="73279"/>
                </a:moveTo>
                <a:lnTo>
                  <a:pt x="478409" y="73279"/>
                </a:lnTo>
                <a:lnTo>
                  <a:pt x="478409" y="109982"/>
                </a:lnTo>
                <a:lnTo>
                  <a:pt x="615950" y="109982"/>
                </a:lnTo>
                <a:lnTo>
                  <a:pt x="615950" y="82423"/>
                </a:lnTo>
                <a:lnTo>
                  <a:pt x="505968" y="82423"/>
                </a:lnTo>
                <a:lnTo>
                  <a:pt x="505968" y="73279"/>
                </a:lnTo>
                <a:close/>
              </a:path>
              <a:path w="696595" h="715010">
                <a:moveTo>
                  <a:pt x="210693" y="27432"/>
                </a:moveTo>
                <a:lnTo>
                  <a:pt x="183261" y="27432"/>
                </a:lnTo>
                <a:lnTo>
                  <a:pt x="183261" y="82423"/>
                </a:lnTo>
                <a:lnTo>
                  <a:pt x="210693" y="82423"/>
                </a:lnTo>
                <a:lnTo>
                  <a:pt x="210693" y="73279"/>
                </a:lnTo>
                <a:lnTo>
                  <a:pt x="302513" y="73279"/>
                </a:lnTo>
                <a:lnTo>
                  <a:pt x="302513" y="45720"/>
                </a:lnTo>
                <a:lnTo>
                  <a:pt x="210693" y="45720"/>
                </a:lnTo>
                <a:lnTo>
                  <a:pt x="210693" y="27432"/>
                </a:lnTo>
                <a:close/>
              </a:path>
              <a:path w="696595" h="715010">
                <a:moveTo>
                  <a:pt x="412496" y="27432"/>
                </a:moveTo>
                <a:lnTo>
                  <a:pt x="384937" y="27432"/>
                </a:lnTo>
                <a:lnTo>
                  <a:pt x="384937" y="82423"/>
                </a:lnTo>
                <a:lnTo>
                  <a:pt x="412496" y="82423"/>
                </a:lnTo>
                <a:lnTo>
                  <a:pt x="412496" y="73279"/>
                </a:lnTo>
                <a:lnTo>
                  <a:pt x="505968" y="73279"/>
                </a:lnTo>
                <a:lnTo>
                  <a:pt x="505968" y="45720"/>
                </a:lnTo>
                <a:lnTo>
                  <a:pt x="412496" y="45720"/>
                </a:lnTo>
                <a:lnTo>
                  <a:pt x="412496" y="27432"/>
                </a:lnTo>
                <a:close/>
              </a:path>
              <a:path w="696595" h="715010">
                <a:moveTo>
                  <a:pt x="615950" y="27432"/>
                </a:moveTo>
                <a:lnTo>
                  <a:pt x="588391" y="27432"/>
                </a:lnTo>
                <a:lnTo>
                  <a:pt x="588391" y="82423"/>
                </a:lnTo>
                <a:lnTo>
                  <a:pt x="615950" y="82423"/>
                </a:lnTo>
                <a:lnTo>
                  <a:pt x="615950" y="73279"/>
                </a:lnTo>
                <a:lnTo>
                  <a:pt x="696468" y="73279"/>
                </a:lnTo>
                <a:lnTo>
                  <a:pt x="696468" y="45720"/>
                </a:lnTo>
                <a:lnTo>
                  <a:pt x="615950" y="45720"/>
                </a:lnTo>
                <a:lnTo>
                  <a:pt x="615950" y="27432"/>
                </a:lnTo>
                <a:close/>
              </a:path>
              <a:path w="696595" h="715010">
                <a:moveTo>
                  <a:pt x="412496" y="0"/>
                </a:moveTo>
                <a:lnTo>
                  <a:pt x="274955" y="0"/>
                </a:lnTo>
                <a:lnTo>
                  <a:pt x="274955" y="45720"/>
                </a:lnTo>
                <a:lnTo>
                  <a:pt x="302513" y="45720"/>
                </a:lnTo>
                <a:lnTo>
                  <a:pt x="302513" y="27432"/>
                </a:lnTo>
                <a:lnTo>
                  <a:pt x="412496" y="27432"/>
                </a:lnTo>
                <a:lnTo>
                  <a:pt x="412496" y="0"/>
                </a:lnTo>
                <a:close/>
              </a:path>
              <a:path w="696595" h="715010">
                <a:moveTo>
                  <a:pt x="615950" y="0"/>
                </a:moveTo>
                <a:lnTo>
                  <a:pt x="478409" y="0"/>
                </a:lnTo>
                <a:lnTo>
                  <a:pt x="478409" y="45720"/>
                </a:lnTo>
                <a:lnTo>
                  <a:pt x="505968" y="45720"/>
                </a:lnTo>
                <a:lnTo>
                  <a:pt x="505968" y="27432"/>
                </a:lnTo>
                <a:lnTo>
                  <a:pt x="615950" y="27432"/>
                </a:lnTo>
                <a:lnTo>
                  <a:pt x="615950" y="0"/>
                </a:lnTo>
                <a:close/>
              </a:path>
            </a:pathLst>
          </a:custGeom>
          <a:solidFill>
            <a:srgbClr val="FFFFFF"/>
          </a:solidFill>
        </p:spPr>
        <p:txBody>
          <a:bodyPr wrap="square" lIns="0" tIns="0" rIns="0" bIns="0" rtlCol="0"/>
          <a:lstStyle/>
          <a:p/>
        </p:txBody>
      </p:sp>
      <p:sp>
        <p:nvSpPr>
          <p:cNvPr id="8" name="object 8"/>
          <p:cNvSpPr txBox="1"/>
          <p:nvPr/>
        </p:nvSpPr>
        <p:spPr>
          <a:xfrm>
            <a:off x="3785361" y="3940302"/>
            <a:ext cx="2082800" cy="850265"/>
          </a:xfrm>
          <a:prstGeom prst="rect">
            <a:avLst/>
          </a:prstGeom>
        </p:spPr>
        <p:txBody>
          <a:bodyPr vert="horz" wrap="square" lIns="0" tIns="11430" rIns="0" bIns="0" rtlCol="0">
            <a:spAutoFit/>
          </a:bodyPr>
          <a:lstStyle/>
          <a:p>
            <a:pPr marL="12700" marR="5080" algn="ctr">
              <a:lnSpc>
                <a:spcPct val="100299"/>
              </a:lnSpc>
              <a:spcBef>
                <a:spcPts val="90"/>
              </a:spcBef>
            </a:pPr>
            <a:r>
              <a:rPr sz="1800" b="1">
                <a:solidFill>
                  <a:srgbClr val="ABCE5A"/>
                </a:solidFill>
                <a:latin typeface="微软雅黑"/>
                <a:cs typeface="微软雅黑"/>
              </a:rPr>
              <a:t>粗犷的经营方式，难 以精确匹配更高层级 需求的目标人群</a:t>
            </a:r>
            <a:endParaRPr sz="1800">
              <a:latin typeface="微软雅黑"/>
              <a:cs typeface="微软雅黑"/>
            </a:endParaRPr>
          </a:p>
        </p:txBody>
      </p:sp>
      <p:sp>
        <p:nvSpPr>
          <p:cNvPr id="9" name="object 9"/>
          <p:cNvSpPr/>
          <p:nvPr/>
        </p:nvSpPr>
        <p:spPr>
          <a:xfrm>
            <a:off x="6531864" y="3346703"/>
            <a:ext cx="1973580" cy="1614170"/>
          </a:xfrm>
          <a:custGeom>
            <a:rect l="l" t="t" r="r" b="b"/>
            <a:pathLst>
              <a:path w="1973579" h="1614170">
                <a:moveTo>
                  <a:pt x="674496" y="263271"/>
                </a:moveTo>
                <a:lnTo>
                  <a:pt x="626329" y="264966"/>
                </a:lnTo>
                <a:lnTo>
                  <a:pt x="579076" y="269977"/>
                </a:lnTo>
                <a:lnTo>
                  <a:pt x="532850" y="278190"/>
                </a:lnTo>
                <a:lnTo>
                  <a:pt x="487767" y="289488"/>
                </a:lnTo>
                <a:lnTo>
                  <a:pt x="443939" y="303760"/>
                </a:lnTo>
                <a:lnTo>
                  <a:pt x="401482" y="320889"/>
                </a:lnTo>
                <a:lnTo>
                  <a:pt x="360509" y="340761"/>
                </a:lnTo>
                <a:lnTo>
                  <a:pt x="321135" y="363263"/>
                </a:lnTo>
                <a:lnTo>
                  <a:pt x="283474" y="388279"/>
                </a:lnTo>
                <a:lnTo>
                  <a:pt x="247640" y="415697"/>
                </a:lnTo>
                <a:lnTo>
                  <a:pt x="213747" y="445400"/>
                </a:lnTo>
                <a:lnTo>
                  <a:pt x="181909" y="477275"/>
                </a:lnTo>
                <a:lnTo>
                  <a:pt x="152241" y="511207"/>
                </a:lnTo>
                <a:lnTo>
                  <a:pt x="124856" y="547083"/>
                </a:lnTo>
                <a:lnTo>
                  <a:pt x="99870" y="584787"/>
                </a:lnTo>
                <a:lnTo>
                  <a:pt x="77395" y="624205"/>
                </a:lnTo>
                <a:lnTo>
                  <a:pt x="57547" y="665224"/>
                </a:lnTo>
                <a:lnTo>
                  <a:pt x="40438" y="707728"/>
                </a:lnTo>
                <a:lnTo>
                  <a:pt x="26185" y="751603"/>
                </a:lnTo>
                <a:lnTo>
                  <a:pt x="14900" y="796735"/>
                </a:lnTo>
                <a:lnTo>
                  <a:pt x="6698" y="843010"/>
                </a:lnTo>
                <a:lnTo>
                  <a:pt x="1693" y="890313"/>
                </a:lnTo>
                <a:lnTo>
                  <a:pt x="0" y="938530"/>
                </a:lnTo>
                <a:lnTo>
                  <a:pt x="1693" y="986762"/>
                </a:lnTo>
                <a:lnTo>
                  <a:pt x="6698" y="1034079"/>
                </a:lnTo>
                <a:lnTo>
                  <a:pt x="14900" y="1080367"/>
                </a:lnTo>
                <a:lnTo>
                  <a:pt x="26185" y="1125511"/>
                </a:lnTo>
                <a:lnTo>
                  <a:pt x="40438" y="1169397"/>
                </a:lnTo>
                <a:lnTo>
                  <a:pt x="57547" y="1211911"/>
                </a:lnTo>
                <a:lnTo>
                  <a:pt x="77395" y="1252938"/>
                </a:lnTo>
                <a:lnTo>
                  <a:pt x="99870" y="1292364"/>
                </a:lnTo>
                <a:lnTo>
                  <a:pt x="124856" y="1330075"/>
                </a:lnTo>
                <a:lnTo>
                  <a:pt x="152241" y="1365956"/>
                </a:lnTo>
                <a:lnTo>
                  <a:pt x="181909" y="1399893"/>
                </a:lnTo>
                <a:lnTo>
                  <a:pt x="213747" y="1431772"/>
                </a:lnTo>
                <a:lnTo>
                  <a:pt x="247640" y="1461479"/>
                </a:lnTo>
                <a:lnTo>
                  <a:pt x="283474" y="1488899"/>
                </a:lnTo>
                <a:lnTo>
                  <a:pt x="321135" y="1513918"/>
                </a:lnTo>
                <a:lnTo>
                  <a:pt x="360509" y="1536421"/>
                </a:lnTo>
                <a:lnTo>
                  <a:pt x="401482" y="1556295"/>
                </a:lnTo>
                <a:lnTo>
                  <a:pt x="443939" y="1573425"/>
                </a:lnTo>
                <a:lnTo>
                  <a:pt x="487767" y="1587697"/>
                </a:lnTo>
                <a:lnTo>
                  <a:pt x="532850" y="1598996"/>
                </a:lnTo>
                <a:lnTo>
                  <a:pt x="579076" y="1607208"/>
                </a:lnTo>
                <a:lnTo>
                  <a:pt x="626329" y="1612220"/>
                </a:lnTo>
                <a:lnTo>
                  <a:pt x="674496" y="1613916"/>
                </a:lnTo>
                <a:lnTo>
                  <a:pt x="722648" y="1612220"/>
                </a:lnTo>
                <a:lnTo>
                  <a:pt x="769887" y="1607208"/>
                </a:lnTo>
                <a:lnTo>
                  <a:pt x="816099" y="1598996"/>
                </a:lnTo>
                <a:lnTo>
                  <a:pt x="861171" y="1587697"/>
                </a:lnTo>
                <a:lnTo>
                  <a:pt x="904988" y="1573425"/>
                </a:lnTo>
                <a:lnTo>
                  <a:pt x="947435" y="1556295"/>
                </a:lnTo>
                <a:lnTo>
                  <a:pt x="988399" y="1536421"/>
                </a:lnTo>
                <a:lnTo>
                  <a:pt x="1027766" y="1513918"/>
                </a:lnTo>
                <a:lnTo>
                  <a:pt x="1065421" y="1488899"/>
                </a:lnTo>
                <a:lnTo>
                  <a:pt x="1101249" y="1461479"/>
                </a:lnTo>
                <a:lnTo>
                  <a:pt x="1135137" y="1431772"/>
                </a:lnTo>
                <a:lnTo>
                  <a:pt x="1166971" y="1399893"/>
                </a:lnTo>
                <a:lnTo>
                  <a:pt x="1196636" y="1365956"/>
                </a:lnTo>
                <a:lnTo>
                  <a:pt x="1224017" y="1330075"/>
                </a:lnTo>
                <a:lnTo>
                  <a:pt x="1249002" y="1292364"/>
                </a:lnTo>
                <a:lnTo>
                  <a:pt x="1271475" y="1252938"/>
                </a:lnTo>
                <a:lnTo>
                  <a:pt x="1291322" y="1211911"/>
                </a:lnTo>
                <a:lnTo>
                  <a:pt x="1308429" y="1169397"/>
                </a:lnTo>
                <a:lnTo>
                  <a:pt x="1322682" y="1125511"/>
                </a:lnTo>
                <a:lnTo>
                  <a:pt x="1333966" y="1080367"/>
                </a:lnTo>
                <a:lnTo>
                  <a:pt x="1342168" y="1034079"/>
                </a:lnTo>
                <a:lnTo>
                  <a:pt x="1347173" y="986762"/>
                </a:lnTo>
                <a:lnTo>
                  <a:pt x="1348866" y="938530"/>
                </a:lnTo>
                <a:lnTo>
                  <a:pt x="1347991" y="903793"/>
                </a:lnTo>
                <a:lnTo>
                  <a:pt x="1345390" y="869521"/>
                </a:lnTo>
                <a:lnTo>
                  <a:pt x="1341098" y="835749"/>
                </a:lnTo>
                <a:lnTo>
                  <a:pt x="1335151" y="802513"/>
                </a:lnTo>
                <a:lnTo>
                  <a:pt x="1318640" y="749173"/>
                </a:lnTo>
                <a:lnTo>
                  <a:pt x="1789218" y="419227"/>
                </a:lnTo>
                <a:lnTo>
                  <a:pt x="1100581" y="419227"/>
                </a:lnTo>
                <a:lnTo>
                  <a:pt x="1051559" y="378587"/>
                </a:lnTo>
                <a:lnTo>
                  <a:pt x="1010162" y="352738"/>
                </a:lnTo>
                <a:lnTo>
                  <a:pt x="966837" y="329868"/>
                </a:lnTo>
                <a:lnTo>
                  <a:pt x="921729" y="310120"/>
                </a:lnTo>
                <a:lnTo>
                  <a:pt x="874982" y="293639"/>
                </a:lnTo>
                <a:lnTo>
                  <a:pt x="826741" y="280570"/>
                </a:lnTo>
                <a:lnTo>
                  <a:pt x="777150" y="271055"/>
                </a:lnTo>
                <a:lnTo>
                  <a:pt x="726354" y="265241"/>
                </a:lnTo>
                <a:lnTo>
                  <a:pt x="674496" y="263271"/>
                </a:lnTo>
                <a:close/>
              </a:path>
              <a:path w="1973579" h="1614170">
                <a:moveTo>
                  <a:pt x="1698497" y="0"/>
                </a:moveTo>
                <a:lnTo>
                  <a:pt x="1100581" y="419227"/>
                </a:lnTo>
                <a:lnTo>
                  <a:pt x="1789218" y="419227"/>
                </a:lnTo>
                <a:lnTo>
                  <a:pt x="1925065" y="323977"/>
                </a:lnTo>
                <a:lnTo>
                  <a:pt x="1973579" y="48513"/>
                </a:lnTo>
                <a:lnTo>
                  <a:pt x="1698497" y="0"/>
                </a:lnTo>
                <a:close/>
              </a:path>
            </a:pathLst>
          </a:custGeom>
          <a:solidFill>
            <a:srgbClr val="876DB9"/>
          </a:solidFill>
        </p:spPr>
        <p:txBody>
          <a:bodyPr wrap="square" lIns="0" tIns="0" rIns="0" bIns="0" rtlCol="0"/>
          <a:lstStyle/>
          <a:p/>
        </p:txBody>
      </p:sp>
      <p:sp>
        <p:nvSpPr>
          <p:cNvPr id="10" name="object 10"/>
          <p:cNvSpPr/>
          <p:nvPr/>
        </p:nvSpPr>
        <p:spPr>
          <a:xfrm>
            <a:off x="6832417" y="3939540"/>
            <a:ext cx="740410" cy="619125"/>
          </a:xfrm>
          <a:custGeom>
            <a:rect l="l" t="t" r="r" b="b"/>
            <a:pathLst>
              <a:path w="740409" h="619125">
                <a:moveTo>
                  <a:pt x="294949" y="24892"/>
                </a:moveTo>
                <a:lnTo>
                  <a:pt x="246389" y="31426"/>
                </a:lnTo>
                <a:lnTo>
                  <a:pt x="202719" y="49863"/>
                </a:lnTo>
                <a:lnTo>
                  <a:pt x="165695" y="78454"/>
                </a:lnTo>
                <a:lnTo>
                  <a:pt x="137074" y="115447"/>
                </a:lnTo>
                <a:lnTo>
                  <a:pt x="118613" y="159094"/>
                </a:lnTo>
                <a:lnTo>
                  <a:pt x="112069" y="207645"/>
                </a:lnTo>
                <a:lnTo>
                  <a:pt x="118344" y="255061"/>
                </a:lnTo>
                <a:lnTo>
                  <a:pt x="136358" y="298561"/>
                </a:lnTo>
                <a:lnTo>
                  <a:pt x="164897" y="336036"/>
                </a:lnTo>
                <a:lnTo>
                  <a:pt x="202747" y="365379"/>
                </a:lnTo>
                <a:lnTo>
                  <a:pt x="181941" y="371282"/>
                </a:lnTo>
                <a:lnTo>
                  <a:pt x="141329" y="385899"/>
                </a:lnTo>
                <a:lnTo>
                  <a:pt x="91767" y="410271"/>
                </a:lnTo>
                <a:lnTo>
                  <a:pt x="58332" y="432514"/>
                </a:lnTo>
                <a:lnTo>
                  <a:pt x="27636" y="460972"/>
                </a:lnTo>
                <a:lnTo>
                  <a:pt x="6024" y="495300"/>
                </a:lnTo>
                <a:lnTo>
                  <a:pt x="0" y="519449"/>
                </a:lnTo>
                <a:lnTo>
                  <a:pt x="1643" y="542956"/>
                </a:lnTo>
                <a:lnTo>
                  <a:pt x="27360" y="585851"/>
                </a:lnTo>
                <a:lnTo>
                  <a:pt x="82653" y="605942"/>
                </a:lnTo>
                <a:lnTo>
                  <a:pt x="127309" y="611759"/>
                </a:lnTo>
                <a:lnTo>
                  <a:pt x="202414" y="616918"/>
                </a:lnTo>
                <a:lnTo>
                  <a:pt x="244842" y="618277"/>
                </a:lnTo>
                <a:lnTo>
                  <a:pt x="289234" y="618744"/>
                </a:lnTo>
                <a:lnTo>
                  <a:pt x="291520" y="618744"/>
                </a:lnTo>
                <a:lnTo>
                  <a:pt x="335458" y="618299"/>
                </a:lnTo>
                <a:lnTo>
                  <a:pt x="377658" y="616997"/>
                </a:lnTo>
                <a:lnTo>
                  <a:pt x="417143" y="614886"/>
                </a:lnTo>
                <a:lnTo>
                  <a:pt x="499066" y="606163"/>
                </a:lnTo>
                <a:lnTo>
                  <a:pt x="547127" y="593224"/>
                </a:lnTo>
                <a:lnTo>
                  <a:pt x="586605" y="547893"/>
                </a:lnTo>
                <a:lnTo>
                  <a:pt x="590149" y="525492"/>
                </a:lnTo>
                <a:lnTo>
                  <a:pt x="585906" y="502031"/>
                </a:lnTo>
                <a:lnTo>
                  <a:pt x="565491" y="467074"/>
                </a:lnTo>
                <a:lnTo>
                  <a:pt x="534693" y="437642"/>
                </a:lnTo>
                <a:lnTo>
                  <a:pt x="500324" y="414305"/>
                </a:lnTo>
                <a:lnTo>
                  <a:pt x="448790" y="388381"/>
                </a:lnTo>
                <a:lnTo>
                  <a:pt x="406792" y="372776"/>
                </a:lnTo>
                <a:lnTo>
                  <a:pt x="385246" y="366522"/>
                </a:lnTo>
                <a:lnTo>
                  <a:pt x="423802" y="337214"/>
                </a:lnTo>
                <a:lnTo>
                  <a:pt x="452905" y="299513"/>
                </a:lnTo>
                <a:lnTo>
                  <a:pt x="471293" y="255597"/>
                </a:lnTo>
                <a:lnTo>
                  <a:pt x="477702" y="207645"/>
                </a:lnTo>
                <a:lnTo>
                  <a:pt x="471167" y="159094"/>
                </a:lnTo>
                <a:lnTo>
                  <a:pt x="452730" y="115447"/>
                </a:lnTo>
                <a:lnTo>
                  <a:pt x="424140" y="78454"/>
                </a:lnTo>
                <a:lnTo>
                  <a:pt x="387146" y="49863"/>
                </a:lnTo>
                <a:lnTo>
                  <a:pt x="343500" y="31426"/>
                </a:lnTo>
                <a:lnTo>
                  <a:pt x="294949" y="24892"/>
                </a:lnTo>
                <a:close/>
              </a:path>
              <a:path w="740409" h="619125">
                <a:moveTo>
                  <a:pt x="445571" y="0"/>
                </a:moveTo>
                <a:lnTo>
                  <a:pt x="436808" y="0"/>
                </a:lnTo>
                <a:lnTo>
                  <a:pt x="429696" y="7112"/>
                </a:lnTo>
                <a:lnTo>
                  <a:pt x="429696" y="24637"/>
                </a:lnTo>
                <a:lnTo>
                  <a:pt x="436808" y="31750"/>
                </a:lnTo>
                <a:lnTo>
                  <a:pt x="445571" y="31750"/>
                </a:lnTo>
                <a:lnTo>
                  <a:pt x="491604" y="39194"/>
                </a:lnTo>
                <a:lnTo>
                  <a:pt x="531620" y="59909"/>
                </a:lnTo>
                <a:lnTo>
                  <a:pt x="563199" y="91469"/>
                </a:lnTo>
                <a:lnTo>
                  <a:pt x="583922" y="131448"/>
                </a:lnTo>
                <a:lnTo>
                  <a:pt x="591367" y="177419"/>
                </a:lnTo>
                <a:lnTo>
                  <a:pt x="583676" y="226560"/>
                </a:lnTo>
                <a:lnTo>
                  <a:pt x="562125" y="269367"/>
                </a:lnTo>
                <a:lnTo>
                  <a:pt x="529002" y="302648"/>
                </a:lnTo>
                <a:lnTo>
                  <a:pt x="486592" y="323215"/>
                </a:lnTo>
                <a:lnTo>
                  <a:pt x="479734" y="325247"/>
                </a:lnTo>
                <a:lnTo>
                  <a:pt x="474908" y="331724"/>
                </a:lnTo>
                <a:lnTo>
                  <a:pt x="475035" y="338963"/>
                </a:lnTo>
                <a:lnTo>
                  <a:pt x="475289" y="346202"/>
                </a:lnTo>
                <a:lnTo>
                  <a:pt x="480369" y="352425"/>
                </a:lnTo>
                <a:lnTo>
                  <a:pt x="487481" y="354076"/>
                </a:lnTo>
                <a:lnTo>
                  <a:pt x="487989" y="354076"/>
                </a:lnTo>
                <a:lnTo>
                  <a:pt x="488497" y="354203"/>
                </a:lnTo>
                <a:lnTo>
                  <a:pt x="488878" y="354203"/>
                </a:lnTo>
                <a:lnTo>
                  <a:pt x="489132" y="354330"/>
                </a:lnTo>
                <a:lnTo>
                  <a:pt x="524857" y="360785"/>
                </a:lnTo>
                <a:lnTo>
                  <a:pt x="596592" y="384887"/>
                </a:lnTo>
                <a:lnTo>
                  <a:pt x="659040" y="420163"/>
                </a:lnTo>
                <a:lnTo>
                  <a:pt x="698200" y="458422"/>
                </a:lnTo>
                <a:lnTo>
                  <a:pt x="708511" y="485451"/>
                </a:lnTo>
                <a:lnTo>
                  <a:pt x="707302" y="495696"/>
                </a:lnTo>
                <a:lnTo>
                  <a:pt x="678251" y="524668"/>
                </a:lnTo>
                <a:lnTo>
                  <a:pt x="640389" y="532638"/>
                </a:lnTo>
                <a:lnTo>
                  <a:pt x="632134" y="533908"/>
                </a:lnTo>
                <a:lnTo>
                  <a:pt x="626292" y="541274"/>
                </a:lnTo>
                <a:lnTo>
                  <a:pt x="626927" y="549529"/>
                </a:lnTo>
                <a:lnTo>
                  <a:pt x="627435" y="557784"/>
                </a:lnTo>
                <a:lnTo>
                  <a:pt x="634420" y="564261"/>
                </a:lnTo>
                <a:lnTo>
                  <a:pt x="644326" y="564261"/>
                </a:lnTo>
                <a:lnTo>
                  <a:pt x="672222" y="559139"/>
                </a:lnTo>
                <a:lnTo>
                  <a:pt x="708334" y="545084"/>
                </a:lnTo>
                <a:lnTo>
                  <a:pt x="737957" y="504205"/>
                </a:lnTo>
                <a:lnTo>
                  <a:pt x="740267" y="485094"/>
                </a:lnTo>
                <a:lnTo>
                  <a:pt x="737671" y="468376"/>
                </a:lnTo>
                <a:lnTo>
                  <a:pt x="719535" y="433820"/>
                </a:lnTo>
                <a:lnTo>
                  <a:pt x="687135" y="401697"/>
                </a:lnTo>
                <a:lnTo>
                  <a:pt x="644219" y="373250"/>
                </a:lnTo>
                <a:lnTo>
                  <a:pt x="594537" y="349723"/>
                </a:lnTo>
                <a:lnTo>
                  <a:pt x="541837" y="332359"/>
                </a:lnTo>
                <a:lnTo>
                  <a:pt x="554734" y="322917"/>
                </a:lnTo>
                <a:lnTo>
                  <a:pt x="587684" y="288163"/>
                </a:lnTo>
                <a:lnTo>
                  <a:pt x="614132" y="235600"/>
                </a:lnTo>
                <a:lnTo>
                  <a:pt x="623244" y="177419"/>
                </a:lnTo>
                <a:lnTo>
                  <a:pt x="616883" y="130321"/>
                </a:lnTo>
                <a:lnTo>
                  <a:pt x="598940" y="87959"/>
                </a:lnTo>
                <a:lnTo>
                  <a:pt x="571126" y="52038"/>
                </a:lnTo>
                <a:lnTo>
                  <a:pt x="535153" y="24266"/>
                </a:lnTo>
                <a:lnTo>
                  <a:pt x="492731" y="6351"/>
                </a:lnTo>
                <a:lnTo>
                  <a:pt x="445571" y="0"/>
                </a:lnTo>
                <a:close/>
              </a:path>
            </a:pathLst>
          </a:custGeom>
          <a:solidFill>
            <a:srgbClr val="FFFFFF"/>
          </a:solidFill>
        </p:spPr>
        <p:txBody>
          <a:bodyPr wrap="square" lIns="0" tIns="0" rIns="0" bIns="0" rtlCol="0"/>
          <a:lstStyle/>
          <a:p/>
        </p:txBody>
      </p:sp>
      <p:sp>
        <p:nvSpPr>
          <p:cNvPr id="11" name="object 11"/>
          <p:cNvSpPr txBox="1"/>
          <p:nvPr/>
        </p:nvSpPr>
        <p:spPr>
          <a:xfrm>
            <a:off x="6478270" y="2278837"/>
            <a:ext cx="2082800" cy="576580"/>
          </a:xfrm>
          <a:prstGeom prst="rect">
            <a:avLst/>
          </a:prstGeom>
        </p:spPr>
        <p:txBody>
          <a:bodyPr vert="horz" wrap="square" lIns="0" tIns="12700" rIns="0" bIns="0" rtlCol="0">
            <a:spAutoFit/>
          </a:bodyPr>
          <a:lstStyle/>
          <a:p>
            <a:pPr marL="12700">
              <a:lnSpc>
                <a:spcPct val="100000"/>
              </a:lnSpc>
              <a:spcBef>
                <a:spcPts val="100"/>
              </a:spcBef>
            </a:pPr>
            <a:r>
              <a:rPr sz="1800" b="1" spc="-5">
                <a:solidFill>
                  <a:srgbClr val="876DB9"/>
                </a:solidFill>
                <a:latin typeface="微软雅黑"/>
                <a:cs typeface="微软雅黑"/>
              </a:rPr>
              <a:t>人群细分的维度更丰</a:t>
            </a:r>
            <a:endParaRPr sz="1800">
              <a:latin typeface="微软雅黑"/>
              <a:cs typeface="微软雅黑"/>
            </a:endParaRPr>
          </a:p>
          <a:p>
            <a:pPr marL="127000">
              <a:lnSpc>
                <a:spcPct val="100000"/>
              </a:lnSpc>
              <a:spcBef>
                <a:spcPts val="15"/>
              </a:spcBef>
            </a:pPr>
            <a:r>
              <a:rPr sz="1800" b="1">
                <a:solidFill>
                  <a:srgbClr val="876DB9"/>
                </a:solidFill>
                <a:latin typeface="微软雅黑"/>
                <a:cs typeface="微软雅黑"/>
              </a:rPr>
              <a:t>富、颗粒度更精细</a:t>
            </a:r>
            <a:endParaRPr sz="1800">
              <a:latin typeface="微软雅黑"/>
              <a:cs typeface="微软雅黑"/>
            </a:endParaRPr>
          </a:p>
        </p:txBody>
      </p:sp>
      <p:sp>
        <p:nvSpPr>
          <p:cNvPr id="12" name="object 12"/>
          <p:cNvSpPr/>
          <p:nvPr/>
        </p:nvSpPr>
        <p:spPr>
          <a:xfrm>
            <a:off x="9540240" y="2148839"/>
            <a:ext cx="1348740" cy="1350645"/>
          </a:xfrm>
          <a:custGeom>
            <a:rect l="l" t="t" r="r" b="b"/>
            <a:pathLst>
              <a:path w="1348740" h="1350645">
                <a:moveTo>
                  <a:pt x="674369" y="0"/>
                </a:moveTo>
                <a:lnTo>
                  <a:pt x="626203" y="1695"/>
                </a:lnTo>
                <a:lnTo>
                  <a:pt x="578952" y="6704"/>
                </a:lnTo>
                <a:lnTo>
                  <a:pt x="532729" y="14913"/>
                </a:lnTo>
                <a:lnTo>
                  <a:pt x="487650" y="26207"/>
                </a:lnTo>
                <a:lnTo>
                  <a:pt x="443828" y="40473"/>
                </a:lnTo>
                <a:lnTo>
                  <a:pt x="401377" y="57596"/>
                </a:lnTo>
                <a:lnTo>
                  <a:pt x="360411" y="77462"/>
                </a:lnTo>
                <a:lnTo>
                  <a:pt x="321044" y="99956"/>
                </a:lnTo>
                <a:lnTo>
                  <a:pt x="283390" y="124965"/>
                </a:lnTo>
                <a:lnTo>
                  <a:pt x="247564" y="152374"/>
                </a:lnTo>
                <a:lnTo>
                  <a:pt x="213679" y="182069"/>
                </a:lnTo>
                <a:lnTo>
                  <a:pt x="181850" y="213936"/>
                </a:lnTo>
                <a:lnTo>
                  <a:pt x="152190" y="247860"/>
                </a:lnTo>
                <a:lnTo>
                  <a:pt x="124813" y="283728"/>
                </a:lnTo>
                <a:lnTo>
                  <a:pt x="99834" y="321424"/>
                </a:lnTo>
                <a:lnTo>
                  <a:pt x="77367" y="360835"/>
                </a:lnTo>
                <a:lnTo>
                  <a:pt x="57525" y="401847"/>
                </a:lnTo>
                <a:lnTo>
                  <a:pt x="40423" y="444345"/>
                </a:lnTo>
                <a:lnTo>
                  <a:pt x="26175" y="488215"/>
                </a:lnTo>
                <a:lnTo>
                  <a:pt x="14894" y="533343"/>
                </a:lnTo>
                <a:lnTo>
                  <a:pt x="6695" y="579615"/>
                </a:lnTo>
                <a:lnTo>
                  <a:pt x="1692" y="626916"/>
                </a:lnTo>
                <a:lnTo>
                  <a:pt x="0" y="675132"/>
                </a:lnTo>
                <a:lnTo>
                  <a:pt x="1692" y="723347"/>
                </a:lnTo>
                <a:lnTo>
                  <a:pt x="6695" y="770648"/>
                </a:lnTo>
                <a:lnTo>
                  <a:pt x="14894" y="816920"/>
                </a:lnTo>
                <a:lnTo>
                  <a:pt x="26175" y="862048"/>
                </a:lnTo>
                <a:lnTo>
                  <a:pt x="40423" y="905918"/>
                </a:lnTo>
                <a:lnTo>
                  <a:pt x="57525" y="948416"/>
                </a:lnTo>
                <a:lnTo>
                  <a:pt x="77367" y="989428"/>
                </a:lnTo>
                <a:lnTo>
                  <a:pt x="99834" y="1028839"/>
                </a:lnTo>
                <a:lnTo>
                  <a:pt x="124813" y="1066535"/>
                </a:lnTo>
                <a:lnTo>
                  <a:pt x="152190" y="1102403"/>
                </a:lnTo>
                <a:lnTo>
                  <a:pt x="181850" y="1136327"/>
                </a:lnTo>
                <a:lnTo>
                  <a:pt x="213679" y="1168194"/>
                </a:lnTo>
                <a:lnTo>
                  <a:pt x="247564" y="1197889"/>
                </a:lnTo>
                <a:lnTo>
                  <a:pt x="283390" y="1225298"/>
                </a:lnTo>
                <a:lnTo>
                  <a:pt x="321044" y="1250307"/>
                </a:lnTo>
                <a:lnTo>
                  <a:pt x="360411" y="1272801"/>
                </a:lnTo>
                <a:lnTo>
                  <a:pt x="401377" y="1292667"/>
                </a:lnTo>
                <a:lnTo>
                  <a:pt x="443828" y="1309790"/>
                </a:lnTo>
                <a:lnTo>
                  <a:pt x="487650" y="1324056"/>
                </a:lnTo>
                <a:lnTo>
                  <a:pt x="532729" y="1335350"/>
                </a:lnTo>
                <a:lnTo>
                  <a:pt x="578952" y="1343559"/>
                </a:lnTo>
                <a:lnTo>
                  <a:pt x="626203" y="1348568"/>
                </a:lnTo>
                <a:lnTo>
                  <a:pt x="674369" y="1350264"/>
                </a:lnTo>
                <a:lnTo>
                  <a:pt x="722536" y="1348568"/>
                </a:lnTo>
                <a:lnTo>
                  <a:pt x="769787" y="1343559"/>
                </a:lnTo>
                <a:lnTo>
                  <a:pt x="816010" y="1335350"/>
                </a:lnTo>
                <a:lnTo>
                  <a:pt x="861089" y="1324056"/>
                </a:lnTo>
                <a:lnTo>
                  <a:pt x="904911" y="1309790"/>
                </a:lnTo>
                <a:lnTo>
                  <a:pt x="947362" y="1292667"/>
                </a:lnTo>
                <a:lnTo>
                  <a:pt x="988328" y="1272801"/>
                </a:lnTo>
                <a:lnTo>
                  <a:pt x="1027695" y="1250307"/>
                </a:lnTo>
                <a:lnTo>
                  <a:pt x="1065349" y="1225298"/>
                </a:lnTo>
                <a:lnTo>
                  <a:pt x="1101175" y="1197889"/>
                </a:lnTo>
                <a:lnTo>
                  <a:pt x="1135060" y="1168194"/>
                </a:lnTo>
                <a:lnTo>
                  <a:pt x="1166889" y="1136327"/>
                </a:lnTo>
                <a:lnTo>
                  <a:pt x="1196549" y="1102403"/>
                </a:lnTo>
                <a:lnTo>
                  <a:pt x="1223926" y="1066535"/>
                </a:lnTo>
                <a:lnTo>
                  <a:pt x="1248905" y="1028839"/>
                </a:lnTo>
                <a:lnTo>
                  <a:pt x="1271372" y="989428"/>
                </a:lnTo>
                <a:lnTo>
                  <a:pt x="1291214" y="948416"/>
                </a:lnTo>
                <a:lnTo>
                  <a:pt x="1308316" y="905918"/>
                </a:lnTo>
                <a:lnTo>
                  <a:pt x="1322564" y="862048"/>
                </a:lnTo>
                <a:lnTo>
                  <a:pt x="1333845" y="816920"/>
                </a:lnTo>
                <a:lnTo>
                  <a:pt x="1342044" y="770648"/>
                </a:lnTo>
                <a:lnTo>
                  <a:pt x="1347047" y="723347"/>
                </a:lnTo>
                <a:lnTo>
                  <a:pt x="1348739" y="675132"/>
                </a:lnTo>
                <a:lnTo>
                  <a:pt x="1347047" y="626916"/>
                </a:lnTo>
                <a:lnTo>
                  <a:pt x="1342044" y="579615"/>
                </a:lnTo>
                <a:lnTo>
                  <a:pt x="1333845" y="533343"/>
                </a:lnTo>
                <a:lnTo>
                  <a:pt x="1322564" y="488215"/>
                </a:lnTo>
                <a:lnTo>
                  <a:pt x="1308316" y="444345"/>
                </a:lnTo>
                <a:lnTo>
                  <a:pt x="1291214" y="401847"/>
                </a:lnTo>
                <a:lnTo>
                  <a:pt x="1271372" y="360835"/>
                </a:lnTo>
                <a:lnTo>
                  <a:pt x="1248905" y="321424"/>
                </a:lnTo>
                <a:lnTo>
                  <a:pt x="1223926" y="283728"/>
                </a:lnTo>
                <a:lnTo>
                  <a:pt x="1196549" y="247860"/>
                </a:lnTo>
                <a:lnTo>
                  <a:pt x="1166889" y="213936"/>
                </a:lnTo>
                <a:lnTo>
                  <a:pt x="1135060" y="182069"/>
                </a:lnTo>
                <a:lnTo>
                  <a:pt x="1101175" y="152374"/>
                </a:lnTo>
                <a:lnTo>
                  <a:pt x="1065349" y="124965"/>
                </a:lnTo>
                <a:lnTo>
                  <a:pt x="1027695" y="99956"/>
                </a:lnTo>
                <a:lnTo>
                  <a:pt x="988328" y="77462"/>
                </a:lnTo>
                <a:lnTo>
                  <a:pt x="947362" y="57596"/>
                </a:lnTo>
                <a:lnTo>
                  <a:pt x="904911" y="40473"/>
                </a:lnTo>
                <a:lnTo>
                  <a:pt x="861089" y="26207"/>
                </a:lnTo>
                <a:lnTo>
                  <a:pt x="816010" y="14913"/>
                </a:lnTo>
                <a:lnTo>
                  <a:pt x="769787" y="6704"/>
                </a:lnTo>
                <a:lnTo>
                  <a:pt x="722536" y="1695"/>
                </a:lnTo>
                <a:lnTo>
                  <a:pt x="674369" y="0"/>
                </a:lnTo>
                <a:close/>
              </a:path>
            </a:pathLst>
          </a:custGeom>
          <a:solidFill>
            <a:srgbClr val="EC9E1E"/>
          </a:solidFill>
        </p:spPr>
        <p:txBody>
          <a:bodyPr wrap="square" lIns="0" tIns="0" rIns="0" bIns="0" rtlCol="0"/>
          <a:lstStyle/>
          <a:p/>
        </p:txBody>
      </p:sp>
      <p:sp>
        <p:nvSpPr>
          <p:cNvPr id="13" name="object 13"/>
          <p:cNvSpPr/>
          <p:nvPr/>
        </p:nvSpPr>
        <p:spPr>
          <a:xfrm>
            <a:off x="9986767" y="2444495"/>
            <a:ext cx="457200" cy="736600"/>
          </a:xfrm>
          <a:custGeom>
            <a:rect l="l" t="t" r="r" b="b"/>
            <a:pathLst>
              <a:path w="457200" h="736600">
                <a:moveTo>
                  <a:pt x="267465" y="376808"/>
                </a:moveTo>
                <a:lnTo>
                  <a:pt x="84966" y="376808"/>
                </a:lnTo>
                <a:lnTo>
                  <a:pt x="84966" y="694816"/>
                </a:lnTo>
                <a:lnTo>
                  <a:pt x="88219" y="710856"/>
                </a:lnTo>
                <a:lnTo>
                  <a:pt x="97079" y="723979"/>
                </a:lnTo>
                <a:lnTo>
                  <a:pt x="110202" y="732839"/>
                </a:lnTo>
                <a:lnTo>
                  <a:pt x="126241" y="736091"/>
                </a:lnTo>
                <a:lnTo>
                  <a:pt x="142335" y="732839"/>
                </a:lnTo>
                <a:lnTo>
                  <a:pt x="155451" y="723979"/>
                </a:lnTo>
                <a:lnTo>
                  <a:pt x="164282" y="710856"/>
                </a:lnTo>
                <a:lnTo>
                  <a:pt x="167516" y="694816"/>
                </a:lnTo>
                <a:lnTo>
                  <a:pt x="167516" y="482853"/>
                </a:lnTo>
                <a:lnTo>
                  <a:pt x="267465" y="482853"/>
                </a:lnTo>
                <a:lnTo>
                  <a:pt x="267465" y="376808"/>
                </a:lnTo>
                <a:close/>
              </a:path>
              <a:path w="457200" h="736600">
                <a:moveTo>
                  <a:pt x="267465" y="482853"/>
                </a:moveTo>
                <a:lnTo>
                  <a:pt x="185042" y="482853"/>
                </a:lnTo>
                <a:lnTo>
                  <a:pt x="185120" y="694816"/>
                </a:lnTo>
                <a:lnTo>
                  <a:pt x="188295" y="710455"/>
                </a:lnTo>
                <a:lnTo>
                  <a:pt x="197155" y="723534"/>
                </a:lnTo>
                <a:lnTo>
                  <a:pt x="210278" y="732351"/>
                </a:lnTo>
                <a:lnTo>
                  <a:pt x="226317" y="735583"/>
                </a:lnTo>
                <a:lnTo>
                  <a:pt x="242337" y="732351"/>
                </a:lnTo>
                <a:lnTo>
                  <a:pt x="255416" y="723534"/>
                </a:lnTo>
                <a:lnTo>
                  <a:pt x="264233" y="710455"/>
                </a:lnTo>
                <a:lnTo>
                  <a:pt x="267389" y="694816"/>
                </a:lnTo>
                <a:lnTo>
                  <a:pt x="267465" y="482853"/>
                </a:lnTo>
                <a:close/>
              </a:path>
              <a:path w="457200" h="736600">
                <a:moveTo>
                  <a:pt x="409832" y="304673"/>
                </a:moveTo>
                <a:lnTo>
                  <a:pt x="267465" y="304673"/>
                </a:lnTo>
                <a:lnTo>
                  <a:pt x="344554" y="384048"/>
                </a:lnTo>
                <a:lnTo>
                  <a:pt x="344554" y="727709"/>
                </a:lnTo>
                <a:lnTo>
                  <a:pt x="352428" y="735583"/>
                </a:lnTo>
                <a:lnTo>
                  <a:pt x="401831" y="735583"/>
                </a:lnTo>
                <a:lnTo>
                  <a:pt x="409832" y="727709"/>
                </a:lnTo>
                <a:lnTo>
                  <a:pt x="409832" y="304673"/>
                </a:lnTo>
                <a:close/>
              </a:path>
              <a:path w="457200" h="736600">
                <a:moveTo>
                  <a:pt x="242827" y="188340"/>
                </a:moveTo>
                <a:lnTo>
                  <a:pt x="109604" y="188340"/>
                </a:lnTo>
                <a:lnTo>
                  <a:pt x="98800" y="189924"/>
                </a:lnTo>
                <a:lnTo>
                  <a:pt x="3051" y="377570"/>
                </a:lnTo>
                <a:lnTo>
                  <a:pt x="0" y="392017"/>
                </a:lnTo>
                <a:lnTo>
                  <a:pt x="2639" y="406082"/>
                </a:lnTo>
                <a:lnTo>
                  <a:pt x="10374" y="418147"/>
                </a:lnTo>
                <a:lnTo>
                  <a:pt x="22609" y="426592"/>
                </a:lnTo>
                <a:lnTo>
                  <a:pt x="27308" y="428751"/>
                </a:lnTo>
                <a:lnTo>
                  <a:pt x="32261" y="429767"/>
                </a:lnTo>
                <a:lnTo>
                  <a:pt x="37341" y="429767"/>
                </a:lnTo>
                <a:lnTo>
                  <a:pt x="71885" y="407288"/>
                </a:lnTo>
                <a:lnTo>
                  <a:pt x="84966" y="376808"/>
                </a:lnTo>
                <a:lnTo>
                  <a:pt x="267465" y="376808"/>
                </a:lnTo>
                <a:lnTo>
                  <a:pt x="267465" y="304673"/>
                </a:lnTo>
                <a:lnTo>
                  <a:pt x="409832" y="304673"/>
                </a:lnTo>
                <a:lnTo>
                  <a:pt x="409832" y="276605"/>
                </a:lnTo>
                <a:lnTo>
                  <a:pt x="344554" y="276605"/>
                </a:lnTo>
                <a:lnTo>
                  <a:pt x="269751" y="199643"/>
                </a:lnTo>
                <a:lnTo>
                  <a:pt x="263991" y="194823"/>
                </a:lnTo>
                <a:lnTo>
                  <a:pt x="257480" y="191277"/>
                </a:lnTo>
                <a:lnTo>
                  <a:pt x="250374" y="189089"/>
                </a:lnTo>
                <a:lnTo>
                  <a:pt x="242827" y="188340"/>
                </a:lnTo>
                <a:close/>
              </a:path>
              <a:path w="457200" h="736600">
                <a:moveTo>
                  <a:pt x="409832" y="128650"/>
                </a:moveTo>
                <a:lnTo>
                  <a:pt x="344554" y="128650"/>
                </a:lnTo>
                <a:lnTo>
                  <a:pt x="344554" y="276605"/>
                </a:lnTo>
                <a:lnTo>
                  <a:pt x="409832" y="276605"/>
                </a:lnTo>
                <a:lnTo>
                  <a:pt x="409832" y="128650"/>
                </a:lnTo>
                <a:close/>
              </a:path>
              <a:path w="457200" h="736600">
                <a:moveTo>
                  <a:pt x="172596" y="0"/>
                </a:moveTo>
                <a:lnTo>
                  <a:pt x="137878" y="6979"/>
                </a:lnTo>
                <a:lnTo>
                  <a:pt x="109541" y="26019"/>
                </a:lnTo>
                <a:lnTo>
                  <a:pt x="90443" y="54274"/>
                </a:lnTo>
                <a:lnTo>
                  <a:pt x="83442" y="88900"/>
                </a:lnTo>
                <a:lnTo>
                  <a:pt x="90443" y="123525"/>
                </a:lnTo>
                <a:lnTo>
                  <a:pt x="109541" y="151780"/>
                </a:lnTo>
                <a:lnTo>
                  <a:pt x="137878" y="170820"/>
                </a:lnTo>
                <a:lnTo>
                  <a:pt x="172596" y="177800"/>
                </a:lnTo>
                <a:lnTo>
                  <a:pt x="207242" y="170820"/>
                </a:lnTo>
                <a:lnTo>
                  <a:pt x="235541" y="151780"/>
                </a:lnTo>
                <a:lnTo>
                  <a:pt x="254625" y="123525"/>
                </a:lnTo>
                <a:lnTo>
                  <a:pt x="261623" y="88900"/>
                </a:lnTo>
                <a:lnTo>
                  <a:pt x="254625" y="54274"/>
                </a:lnTo>
                <a:lnTo>
                  <a:pt x="235541" y="26019"/>
                </a:lnTo>
                <a:lnTo>
                  <a:pt x="207242" y="6979"/>
                </a:lnTo>
                <a:lnTo>
                  <a:pt x="172596" y="0"/>
                </a:lnTo>
                <a:close/>
              </a:path>
              <a:path w="457200" h="736600">
                <a:moveTo>
                  <a:pt x="381892" y="20446"/>
                </a:moveTo>
                <a:lnTo>
                  <a:pt x="372494" y="20446"/>
                </a:lnTo>
                <a:lnTo>
                  <a:pt x="367922" y="22859"/>
                </a:lnTo>
                <a:lnTo>
                  <a:pt x="302136" y="110236"/>
                </a:lnTo>
                <a:lnTo>
                  <a:pt x="297437" y="116331"/>
                </a:lnTo>
                <a:lnTo>
                  <a:pt x="298453" y="120776"/>
                </a:lnTo>
                <a:lnTo>
                  <a:pt x="299596" y="122936"/>
                </a:lnTo>
                <a:lnTo>
                  <a:pt x="300612" y="125094"/>
                </a:lnTo>
                <a:lnTo>
                  <a:pt x="303660" y="128650"/>
                </a:lnTo>
                <a:lnTo>
                  <a:pt x="450726" y="128650"/>
                </a:lnTo>
                <a:lnTo>
                  <a:pt x="453647" y="125094"/>
                </a:lnTo>
                <a:lnTo>
                  <a:pt x="454663" y="122936"/>
                </a:lnTo>
                <a:lnTo>
                  <a:pt x="455806" y="120776"/>
                </a:lnTo>
                <a:lnTo>
                  <a:pt x="456822" y="116331"/>
                </a:lnTo>
                <a:lnTo>
                  <a:pt x="389512" y="27050"/>
                </a:lnTo>
                <a:lnTo>
                  <a:pt x="386464" y="22859"/>
                </a:lnTo>
                <a:lnTo>
                  <a:pt x="381892" y="20446"/>
                </a:lnTo>
                <a:close/>
              </a:path>
            </a:pathLst>
          </a:custGeom>
          <a:solidFill>
            <a:srgbClr val="FFFFFF"/>
          </a:solidFill>
        </p:spPr>
        <p:txBody>
          <a:bodyPr wrap="square" lIns="0" tIns="0" rIns="0" bIns="0" rtlCol="0"/>
          <a:lstStyle/>
          <a:p/>
        </p:txBody>
      </p:sp>
      <p:sp>
        <p:nvSpPr>
          <p:cNvPr id="14" name="object 14"/>
          <p:cNvSpPr txBox="1"/>
          <p:nvPr/>
        </p:nvSpPr>
        <p:spPr>
          <a:xfrm>
            <a:off x="9287636" y="3940302"/>
            <a:ext cx="1854200" cy="1124585"/>
          </a:xfrm>
          <a:prstGeom prst="rect">
            <a:avLst/>
          </a:prstGeom>
        </p:spPr>
        <p:txBody>
          <a:bodyPr vert="horz" wrap="square" lIns="0" tIns="12065" rIns="0" bIns="0" rtlCol="0">
            <a:spAutoFit/>
          </a:bodyPr>
          <a:lstStyle/>
          <a:p>
            <a:pPr marL="12700" marR="5080" algn="ctr">
              <a:lnSpc>
                <a:spcPct val="100200"/>
              </a:lnSpc>
              <a:spcBef>
                <a:spcPts val="95"/>
              </a:spcBef>
            </a:pPr>
            <a:r>
              <a:rPr sz="1800" b="1">
                <a:solidFill>
                  <a:srgbClr val="EC9E1E"/>
                </a:solidFill>
                <a:latin typeface="微软雅黑"/>
                <a:cs typeface="微软雅黑"/>
              </a:rPr>
              <a:t>广告主通过更聚焦 的人群细分精准定 位目标受众，实现 降本增效</a:t>
            </a:r>
            <a:endParaRPr sz="1800">
              <a:latin typeface="微软雅黑"/>
              <a:cs typeface="微软雅黑"/>
            </a:endParaRPr>
          </a:p>
        </p:txBody>
      </p:sp>
      <p:sp>
        <p:nvSpPr>
          <p:cNvPr id="15" name="object 15"/>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17</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4997450" cy="452120"/>
          </a:xfrm>
          <a:prstGeom prst="rect">
            <a:avLst/>
          </a:prstGeom>
        </p:spPr>
        <p:txBody>
          <a:bodyPr vert="horz" wrap="square" lIns="0" tIns="12065" rIns="0" bIns="0" rtlCol="0">
            <a:spAutoFit/>
          </a:bodyPr>
          <a:lstStyle/>
          <a:p>
            <a:pPr marL="12700">
              <a:lnSpc>
                <a:spcPct val="100000"/>
              </a:lnSpc>
              <a:spcBef>
                <a:spcPts val="95"/>
              </a:spcBef>
            </a:pPr>
            <a:r>
              <a:rPr spc="-5"/>
              <a:t>广告主进行降本增效的三大策略</a:t>
            </a:r>
          </a:p>
        </p:txBody>
      </p:sp>
      <p:sp>
        <p:nvSpPr>
          <p:cNvPr id="3" name="object 3"/>
          <p:cNvSpPr/>
          <p:nvPr/>
        </p:nvSpPr>
        <p:spPr>
          <a:xfrm>
            <a:off x="1214627" y="2465832"/>
            <a:ext cx="2508885" cy="2508885"/>
          </a:xfrm>
          <a:custGeom>
            <a:rect l="l" t="t" r="r" b="b"/>
            <a:pathLst>
              <a:path w="2508885" h="2508885">
                <a:moveTo>
                  <a:pt x="0" y="1254251"/>
                </a:moveTo>
                <a:lnTo>
                  <a:pt x="905" y="1206145"/>
                </a:lnTo>
                <a:lnTo>
                  <a:pt x="3601" y="1158495"/>
                </a:lnTo>
                <a:lnTo>
                  <a:pt x="8054" y="1111337"/>
                </a:lnTo>
                <a:lnTo>
                  <a:pt x="14232" y="1064701"/>
                </a:lnTo>
                <a:lnTo>
                  <a:pt x="22102" y="1018620"/>
                </a:lnTo>
                <a:lnTo>
                  <a:pt x="31633" y="973127"/>
                </a:lnTo>
                <a:lnTo>
                  <a:pt x="42790" y="928254"/>
                </a:lnTo>
                <a:lnTo>
                  <a:pt x="55543" y="884034"/>
                </a:lnTo>
                <a:lnTo>
                  <a:pt x="69858" y="840499"/>
                </a:lnTo>
                <a:lnTo>
                  <a:pt x="85703" y="797682"/>
                </a:lnTo>
                <a:lnTo>
                  <a:pt x="103046" y="755615"/>
                </a:lnTo>
                <a:lnTo>
                  <a:pt x="121853" y="714331"/>
                </a:lnTo>
                <a:lnTo>
                  <a:pt x="142093" y="673862"/>
                </a:lnTo>
                <a:lnTo>
                  <a:pt x="163733" y="634240"/>
                </a:lnTo>
                <a:lnTo>
                  <a:pt x="186741" y="595499"/>
                </a:lnTo>
                <a:lnTo>
                  <a:pt x="211083" y="557670"/>
                </a:lnTo>
                <a:lnTo>
                  <a:pt x="236728" y="520787"/>
                </a:lnTo>
                <a:lnTo>
                  <a:pt x="263643" y="484881"/>
                </a:lnTo>
                <a:lnTo>
                  <a:pt x="291796" y="449985"/>
                </a:lnTo>
                <a:lnTo>
                  <a:pt x="321154" y="416132"/>
                </a:lnTo>
                <a:lnTo>
                  <a:pt x="351684" y="383354"/>
                </a:lnTo>
                <a:lnTo>
                  <a:pt x="383354" y="351684"/>
                </a:lnTo>
                <a:lnTo>
                  <a:pt x="416132" y="321154"/>
                </a:lnTo>
                <a:lnTo>
                  <a:pt x="449985" y="291796"/>
                </a:lnTo>
                <a:lnTo>
                  <a:pt x="484881" y="263643"/>
                </a:lnTo>
                <a:lnTo>
                  <a:pt x="520787" y="236728"/>
                </a:lnTo>
                <a:lnTo>
                  <a:pt x="557670" y="211083"/>
                </a:lnTo>
                <a:lnTo>
                  <a:pt x="595499" y="186741"/>
                </a:lnTo>
                <a:lnTo>
                  <a:pt x="634240" y="163733"/>
                </a:lnTo>
                <a:lnTo>
                  <a:pt x="673862" y="142093"/>
                </a:lnTo>
                <a:lnTo>
                  <a:pt x="714331" y="121853"/>
                </a:lnTo>
                <a:lnTo>
                  <a:pt x="755615" y="103046"/>
                </a:lnTo>
                <a:lnTo>
                  <a:pt x="797682" y="85703"/>
                </a:lnTo>
                <a:lnTo>
                  <a:pt x="840499" y="69858"/>
                </a:lnTo>
                <a:lnTo>
                  <a:pt x="884034" y="55543"/>
                </a:lnTo>
                <a:lnTo>
                  <a:pt x="928254" y="42790"/>
                </a:lnTo>
                <a:lnTo>
                  <a:pt x="973127" y="31633"/>
                </a:lnTo>
                <a:lnTo>
                  <a:pt x="1018620" y="22102"/>
                </a:lnTo>
                <a:lnTo>
                  <a:pt x="1064701" y="14232"/>
                </a:lnTo>
                <a:lnTo>
                  <a:pt x="1111337" y="8054"/>
                </a:lnTo>
                <a:lnTo>
                  <a:pt x="1158495" y="3601"/>
                </a:lnTo>
                <a:lnTo>
                  <a:pt x="1206145" y="905"/>
                </a:lnTo>
                <a:lnTo>
                  <a:pt x="1254252" y="0"/>
                </a:lnTo>
                <a:lnTo>
                  <a:pt x="1302358" y="905"/>
                </a:lnTo>
                <a:lnTo>
                  <a:pt x="1350008" y="3601"/>
                </a:lnTo>
                <a:lnTo>
                  <a:pt x="1397166" y="8054"/>
                </a:lnTo>
                <a:lnTo>
                  <a:pt x="1443802" y="14232"/>
                </a:lnTo>
                <a:lnTo>
                  <a:pt x="1489883" y="22102"/>
                </a:lnTo>
                <a:lnTo>
                  <a:pt x="1535376" y="31633"/>
                </a:lnTo>
                <a:lnTo>
                  <a:pt x="1580249" y="42790"/>
                </a:lnTo>
                <a:lnTo>
                  <a:pt x="1624469" y="55543"/>
                </a:lnTo>
                <a:lnTo>
                  <a:pt x="1668004" y="69858"/>
                </a:lnTo>
                <a:lnTo>
                  <a:pt x="1710821" y="85703"/>
                </a:lnTo>
                <a:lnTo>
                  <a:pt x="1752888" y="103046"/>
                </a:lnTo>
                <a:lnTo>
                  <a:pt x="1794172" y="121853"/>
                </a:lnTo>
                <a:lnTo>
                  <a:pt x="1834641" y="142093"/>
                </a:lnTo>
                <a:lnTo>
                  <a:pt x="1874263" y="163733"/>
                </a:lnTo>
                <a:lnTo>
                  <a:pt x="1913004" y="186741"/>
                </a:lnTo>
                <a:lnTo>
                  <a:pt x="1950833" y="211083"/>
                </a:lnTo>
                <a:lnTo>
                  <a:pt x="1987716" y="236728"/>
                </a:lnTo>
                <a:lnTo>
                  <a:pt x="2023622" y="263643"/>
                </a:lnTo>
                <a:lnTo>
                  <a:pt x="2058518" y="291796"/>
                </a:lnTo>
                <a:lnTo>
                  <a:pt x="2092371" y="321154"/>
                </a:lnTo>
                <a:lnTo>
                  <a:pt x="2125149" y="351684"/>
                </a:lnTo>
                <a:lnTo>
                  <a:pt x="2156819" y="383354"/>
                </a:lnTo>
                <a:lnTo>
                  <a:pt x="2187349" y="416132"/>
                </a:lnTo>
                <a:lnTo>
                  <a:pt x="2216707" y="449985"/>
                </a:lnTo>
                <a:lnTo>
                  <a:pt x="2244860" y="484881"/>
                </a:lnTo>
                <a:lnTo>
                  <a:pt x="2271775" y="520787"/>
                </a:lnTo>
                <a:lnTo>
                  <a:pt x="2297420" y="557670"/>
                </a:lnTo>
                <a:lnTo>
                  <a:pt x="2321762" y="595499"/>
                </a:lnTo>
                <a:lnTo>
                  <a:pt x="2344770" y="634240"/>
                </a:lnTo>
                <a:lnTo>
                  <a:pt x="2366410" y="673862"/>
                </a:lnTo>
                <a:lnTo>
                  <a:pt x="2386650" y="714331"/>
                </a:lnTo>
                <a:lnTo>
                  <a:pt x="2405457" y="755615"/>
                </a:lnTo>
                <a:lnTo>
                  <a:pt x="2422800" y="797682"/>
                </a:lnTo>
                <a:lnTo>
                  <a:pt x="2438645" y="840499"/>
                </a:lnTo>
                <a:lnTo>
                  <a:pt x="2452960" y="884034"/>
                </a:lnTo>
                <a:lnTo>
                  <a:pt x="2465713" y="928254"/>
                </a:lnTo>
                <a:lnTo>
                  <a:pt x="2476870" y="973127"/>
                </a:lnTo>
                <a:lnTo>
                  <a:pt x="2486401" y="1018620"/>
                </a:lnTo>
                <a:lnTo>
                  <a:pt x="2494271" y="1064701"/>
                </a:lnTo>
                <a:lnTo>
                  <a:pt x="2500449" y="1111337"/>
                </a:lnTo>
                <a:lnTo>
                  <a:pt x="2504902" y="1158495"/>
                </a:lnTo>
                <a:lnTo>
                  <a:pt x="2507598" y="1206145"/>
                </a:lnTo>
                <a:lnTo>
                  <a:pt x="2508504" y="1254251"/>
                </a:lnTo>
                <a:lnTo>
                  <a:pt x="2507598" y="1302358"/>
                </a:lnTo>
                <a:lnTo>
                  <a:pt x="2504902" y="1350008"/>
                </a:lnTo>
                <a:lnTo>
                  <a:pt x="2500449" y="1397166"/>
                </a:lnTo>
                <a:lnTo>
                  <a:pt x="2494271" y="1443802"/>
                </a:lnTo>
                <a:lnTo>
                  <a:pt x="2486401" y="1489883"/>
                </a:lnTo>
                <a:lnTo>
                  <a:pt x="2476870" y="1535376"/>
                </a:lnTo>
                <a:lnTo>
                  <a:pt x="2465713" y="1580249"/>
                </a:lnTo>
                <a:lnTo>
                  <a:pt x="2452960" y="1624469"/>
                </a:lnTo>
                <a:lnTo>
                  <a:pt x="2438645" y="1668004"/>
                </a:lnTo>
                <a:lnTo>
                  <a:pt x="2422800" y="1710821"/>
                </a:lnTo>
                <a:lnTo>
                  <a:pt x="2405457" y="1752888"/>
                </a:lnTo>
                <a:lnTo>
                  <a:pt x="2386650" y="1794172"/>
                </a:lnTo>
                <a:lnTo>
                  <a:pt x="2366410" y="1834641"/>
                </a:lnTo>
                <a:lnTo>
                  <a:pt x="2344770" y="1874263"/>
                </a:lnTo>
                <a:lnTo>
                  <a:pt x="2321762" y="1913004"/>
                </a:lnTo>
                <a:lnTo>
                  <a:pt x="2297420" y="1950833"/>
                </a:lnTo>
                <a:lnTo>
                  <a:pt x="2271775" y="1987716"/>
                </a:lnTo>
                <a:lnTo>
                  <a:pt x="2244860" y="2023622"/>
                </a:lnTo>
                <a:lnTo>
                  <a:pt x="2216707" y="2058518"/>
                </a:lnTo>
                <a:lnTo>
                  <a:pt x="2187349" y="2092371"/>
                </a:lnTo>
                <a:lnTo>
                  <a:pt x="2156819" y="2125149"/>
                </a:lnTo>
                <a:lnTo>
                  <a:pt x="2125149" y="2156819"/>
                </a:lnTo>
                <a:lnTo>
                  <a:pt x="2092371" y="2187349"/>
                </a:lnTo>
                <a:lnTo>
                  <a:pt x="2058518" y="2216707"/>
                </a:lnTo>
                <a:lnTo>
                  <a:pt x="2023622" y="2244860"/>
                </a:lnTo>
                <a:lnTo>
                  <a:pt x="1987716" y="2271775"/>
                </a:lnTo>
                <a:lnTo>
                  <a:pt x="1950833" y="2297420"/>
                </a:lnTo>
                <a:lnTo>
                  <a:pt x="1913004" y="2321762"/>
                </a:lnTo>
                <a:lnTo>
                  <a:pt x="1874263" y="2344770"/>
                </a:lnTo>
                <a:lnTo>
                  <a:pt x="1834641" y="2366410"/>
                </a:lnTo>
                <a:lnTo>
                  <a:pt x="1794172" y="2386650"/>
                </a:lnTo>
                <a:lnTo>
                  <a:pt x="1752888" y="2405457"/>
                </a:lnTo>
                <a:lnTo>
                  <a:pt x="1710821" y="2422800"/>
                </a:lnTo>
                <a:lnTo>
                  <a:pt x="1668004" y="2438645"/>
                </a:lnTo>
                <a:lnTo>
                  <a:pt x="1624469" y="2452960"/>
                </a:lnTo>
                <a:lnTo>
                  <a:pt x="1580249" y="2465713"/>
                </a:lnTo>
                <a:lnTo>
                  <a:pt x="1535376" y="2476870"/>
                </a:lnTo>
                <a:lnTo>
                  <a:pt x="1489883" y="2486401"/>
                </a:lnTo>
                <a:lnTo>
                  <a:pt x="1443802" y="2494271"/>
                </a:lnTo>
                <a:lnTo>
                  <a:pt x="1397166" y="2500449"/>
                </a:lnTo>
                <a:lnTo>
                  <a:pt x="1350008" y="2504902"/>
                </a:lnTo>
                <a:lnTo>
                  <a:pt x="1302358" y="2507598"/>
                </a:lnTo>
                <a:lnTo>
                  <a:pt x="1254252" y="2508504"/>
                </a:lnTo>
                <a:lnTo>
                  <a:pt x="1206145" y="2507598"/>
                </a:lnTo>
                <a:lnTo>
                  <a:pt x="1158495" y="2504902"/>
                </a:lnTo>
                <a:lnTo>
                  <a:pt x="1111337" y="2500449"/>
                </a:lnTo>
                <a:lnTo>
                  <a:pt x="1064701" y="2494271"/>
                </a:lnTo>
                <a:lnTo>
                  <a:pt x="1018620" y="2486401"/>
                </a:lnTo>
                <a:lnTo>
                  <a:pt x="973127" y="2476870"/>
                </a:lnTo>
                <a:lnTo>
                  <a:pt x="928254" y="2465713"/>
                </a:lnTo>
                <a:lnTo>
                  <a:pt x="884034" y="2452960"/>
                </a:lnTo>
                <a:lnTo>
                  <a:pt x="840499" y="2438645"/>
                </a:lnTo>
                <a:lnTo>
                  <a:pt x="797682" y="2422800"/>
                </a:lnTo>
                <a:lnTo>
                  <a:pt x="755615" y="2405457"/>
                </a:lnTo>
                <a:lnTo>
                  <a:pt x="714331" y="2386650"/>
                </a:lnTo>
                <a:lnTo>
                  <a:pt x="673862" y="2366410"/>
                </a:lnTo>
                <a:lnTo>
                  <a:pt x="634240" y="2344770"/>
                </a:lnTo>
                <a:lnTo>
                  <a:pt x="595499" y="2321762"/>
                </a:lnTo>
                <a:lnTo>
                  <a:pt x="557670" y="2297420"/>
                </a:lnTo>
                <a:lnTo>
                  <a:pt x="520787" y="2271775"/>
                </a:lnTo>
                <a:lnTo>
                  <a:pt x="484881" y="2244860"/>
                </a:lnTo>
                <a:lnTo>
                  <a:pt x="449985" y="2216707"/>
                </a:lnTo>
                <a:lnTo>
                  <a:pt x="416132" y="2187349"/>
                </a:lnTo>
                <a:lnTo>
                  <a:pt x="383354" y="2156819"/>
                </a:lnTo>
                <a:lnTo>
                  <a:pt x="351684" y="2125149"/>
                </a:lnTo>
                <a:lnTo>
                  <a:pt x="321154" y="2092371"/>
                </a:lnTo>
                <a:lnTo>
                  <a:pt x="291796" y="2058518"/>
                </a:lnTo>
                <a:lnTo>
                  <a:pt x="263643" y="2023622"/>
                </a:lnTo>
                <a:lnTo>
                  <a:pt x="236728" y="1987716"/>
                </a:lnTo>
                <a:lnTo>
                  <a:pt x="211083" y="1950833"/>
                </a:lnTo>
                <a:lnTo>
                  <a:pt x="186741" y="1913004"/>
                </a:lnTo>
                <a:lnTo>
                  <a:pt x="163733" y="1874263"/>
                </a:lnTo>
                <a:lnTo>
                  <a:pt x="142093" y="1834641"/>
                </a:lnTo>
                <a:lnTo>
                  <a:pt x="121853" y="1794172"/>
                </a:lnTo>
                <a:lnTo>
                  <a:pt x="103046" y="1752888"/>
                </a:lnTo>
                <a:lnTo>
                  <a:pt x="85703" y="1710821"/>
                </a:lnTo>
                <a:lnTo>
                  <a:pt x="69858" y="1668004"/>
                </a:lnTo>
                <a:lnTo>
                  <a:pt x="55543" y="1624469"/>
                </a:lnTo>
                <a:lnTo>
                  <a:pt x="42790" y="1580249"/>
                </a:lnTo>
                <a:lnTo>
                  <a:pt x="31633" y="1535376"/>
                </a:lnTo>
                <a:lnTo>
                  <a:pt x="22102" y="1489883"/>
                </a:lnTo>
                <a:lnTo>
                  <a:pt x="14232" y="1443802"/>
                </a:lnTo>
                <a:lnTo>
                  <a:pt x="8054" y="1397166"/>
                </a:lnTo>
                <a:lnTo>
                  <a:pt x="3601" y="1350008"/>
                </a:lnTo>
                <a:lnTo>
                  <a:pt x="905" y="1302358"/>
                </a:lnTo>
                <a:lnTo>
                  <a:pt x="0" y="1254251"/>
                </a:lnTo>
                <a:close/>
              </a:path>
            </a:pathLst>
          </a:custGeom>
          <a:ln w="15240">
            <a:solidFill>
              <a:srgbClr val="707070"/>
            </a:solidFill>
          </a:ln>
        </p:spPr>
        <p:txBody>
          <a:bodyPr wrap="square" lIns="0" tIns="0" rIns="0" bIns="0" rtlCol="0"/>
          <a:lstStyle/>
          <a:p/>
        </p:txBody>
      </p:sp>
      <p:sp>
        <p:nvSpPr>
          <p:cNvPr id="4" name="object 4"/>
          <p:cNvSpPr/>
          <p:nvPr/>
        </p:nvSpPr>
        <p:spPr>
          <a:xfrm>
            <a:off x="4841747" y="2465832"/>
            <a:ext cx="2508885" cy="2508885"/>
          </a:xfrm>
          <a:custGeom>
            <a:rect l="l" t="t" r="r" b="b"/>
            <a:pathLst>
              <a:path w="2508884" h="2508885">
                <a:moveTo>
                  <a:pt x="0" y="1254251"/>
                </a:moveTo>
                <a:lnTo>
                  <a:pt x="905" y="1206145"/>
                </a:lnTo>
                <a:lnTo>
                  <a:pt x="3601" y="1158495"/>
                </a:lnTo>
                <a:lnTo>
                  <a:pt x="8054" y="1111337"/>
                </a:lnTo>
                <a:lnTo>
                  <a:pt x="14232" y="1064701"/>
                </a:lnTo>
                <a:lnTo>
                  <a:pt x="22102" y="1018620"/>
                </a:lnTo>
                <a:lnTo>
                  <a:pt x="31633" y="973127"/>
                </a:lnTo>
                <a:lnTo>
                  <a:pt x="42790" y="928254"/>
                </a:lnTo>
                <a:lnTo>
                  <a:pt x="55543" y="884034"/>
                </a:lnTo>
                <a:lnTo>
                  <a:pt x="69858" y="840499"/>
                </a:lnTo>
                <a:lnTo>
                  <a:pt x="85703" y="797682"/>
                </a:lnTo>
                <a:lnTo>
                  <a:pt x="103046" y="755615"/>
                </a:lnTo>
                <a:lnTo>
                  <a:pt x="121853" y="714331"/>
                </a:lnTo>
                <a:lnTo>
                  <a:pt x="142093" y="673862"/>
                </a:lnTo>
                <a:lnTo>
                  <a:pt x="163733" y="634240"/>
                </a:lnTo>
                <a:lnTo>
                  <a:pt x="186741" y="595499"/>
                </a:lnTo>
                <a:lnTo>
                  <a:pt x="211083" y="557670"/>
                </a:lnTo>
                <a:lnTo>
                  <a:pt x="236728" y="520787"/>
                </a:lnTo>
                <a:lnTo>
                  <a:pt x="263643" y="484881"/>
                </a:lnTo>
                <a:lnTo>
                  <a:pt x="291796" y="449985"/>
                </a:lnTo>
                <a:lnTo>
                  <a:pt x="321154" y="416132"/>
                </a:lnTo>
                <a:lnTo>
                  <a:pt x="351684" y="383354"/>
                </a:lnTo>
                <a:lnTo>
                  <a:pt x="383354" y="351684"/>
                </a:lnTo>
                <a:lnTo>
                  <a:pt x="416132" y="321154"/>
                </a:lnTo>
                <a:lnTo>
                  <a:pt x="449985" y="291796"/>
                </a:lnTo>
                <a:lnTo>
                  <a:pt x="484881" y="263643"/>
                </a:lnTo>
                <a:lnTo>
                  <a:pt x="520787" y="236728"/>
                </a:lnTo>
                <a:lnTo>
                  <a:pt x="557670" y="211083"/>
                </a:lnTo>
                <a:lnTo>
                  <a:pt x="595499" y="186741"/>
                </a:lnTo>
                <a:lnTo>
                  <a:pt x="634240" y="163733"/>
                </a:lnTo>
                <a:lnTo>
                  <a:pt x="673862" y="142093"/>
                </a:lnTo>
                <a:lnTo>
                  <a:pt x="714331" y="121853"/>
                </a:lnTo>
                <a:lnTo>
                  <a:pt x="755615" y="103046"/>
                </a:lnTo>
                <a:lnTo>
                  <a:pt x="797682" y="85703"/>
                </a:lnTo>
                <a:lnTo>
                  <a:pt x="840499" y="69858"/>
                </a:lnTo>
                <a:lnTo>
                  <a:pt x="884034" y="55543"/>
                </a:lnTo>
                <a:lnTo>
                  <a:pt x="928254" y="42790"/>
                </a:lnTo>
                <a:lnTo>
                  <a:pt x="973127" y="31633"/>
                </a:lnTo>
                <a:lnTo>
                  <a:pt x="1018620" y="22102"/>
                </a:lnTo>
                <a:lnTo>
                  <a:pt x="1064701" y="14232"/>
                </a:lnTo>
                <a:lnTo>
                  <a:pt x="1111337" y="8054"/>
                </a:lnTo>
                <a:lnTo>
                  <a:pt x="1158495" y="3601"/>
                </a:lnTo>
                <a:lnTo>
                  <a:pt x="1206145" y="905"/>
                </a:lnTo>
                <a:lnTo>
                  <a:pt x="1254252" y="0"/>
                </a:lnTo>
                <a:lnTo>
                  <a:pt x="1302358" y="905"/>
                </a:lnTo>
                <a:lnTo>
                  <a:pt x="1350008" y="3601"/>
                </a:lnTo>
                <a:lnTo>
                  <a:pt x="1397166" y="8054"/>
                </a:lnTo>
                <a:lnTo>
                  <a:pt x="1443802" y="14232"/>
                </a:lnTo>
                <a:lnTo>
                  <a:pt x="1489883" y="22102"/>
                </a:lnTo>
                <a:lnTo>
                  <a:pt x="1535376" y="31633"/>
                </a:lnTo>
                <a:lnTo>
                  <a:pt x="1580249" y="42790"/>
                </a:lnTo>
                <a:lnTo>
                  <a:pt x="1624469" y="55543"/>
                </a:lnTo>
                <a:lnTo>
                  <a:pt x="1668004" y="69858"/>
                </a:lnTo>
                <a:lnTo>
                  <a:pt x="1710821" y="85703"/>
                </a:lnTo>
                <a:lnTo>
                  <a:pt x="1752888" y="103046"/>
                </a:lnTo>
                <a:lnTo>
                  <a:pt x="1794172" y="121853"/>
                </a:lnTo>
                <a:lnTo>
                  <a:pt x="1834641" y="142093"/>
                </a:lnTo>
                <a:lnTo>
                  <a:pt x="1874263" y="163733"/>
                </a:lnTo>
                <a:lnTo>
                  <a:pt x="1913004" y="186741"/>
                </a:lnTo>
                <a:lnTo>
                  <a:pt x="1950833" y="211083"/>
                </a:lnTo>
                <a:lnTo>
                  <a:pt x="1987716" y="236728"/>
                </a:lnTo>
                <a:lnTo>
                  <a:pt x="2023622" y="263643"/>
                </a:lnTo>
                <a:lnTo>
                  <a:pt x="2058518" y="291796"/>
                </a:lnTo>
                <a:lnTo>
                  <a:pt x="2092371" y="321154"/>
                </a:lnTo>
                <a:lnTo>
                  <a:pt x="2125149" y="351684"/>
                </a:lnTo>
                <a:lnTo>
                  <a:pt x="2156819" y="383354"/>
                </a:lnTo>
                <a:lnTo>
                  <a:pt x="2187349" y="416132"/>
                </a:lnTo>
                <a:lnTo>
                  <a:pt x="2216707" y="449985"/>
                </a:lnTo>
                <a:lnTo>
                  <a:pt x="2244860" y="484881"/>
                </a:lnTo>
                <a:lnTo>
                  <a:pt x="2271775" y="520787"/>
                </a:lnTo>
                <a:lnTo>
                  <a:pt x="2297420" y="557670"/>
                </a:lnTo>
                <a:lnTo>
                  <a:pt x="2321762" y="595499"/>
                </a:lnTo>
                <a:lnTo>
                  <a:pt x="2344770" y="634240"/>
                </a:lnTo>
                <a:lnTo>
                  <a:pt x="2366410" y="673862"/>
                </a:lnTo>
                <a:lnTo>
                  <a:pt x="2386650" y="714331"/>
                </a:lnTo>
                <a:lnTo>
                  <a:pt x="2405457" y="755615"/>
                </a:lnTo>
                <a:lnTo>
                  <a:pt x="2422800" y="797682"/>
                </a:lnTo>
                <a:lnTo>
                  <a:pt x="2438645" y="840499"/>
                </a:lnTo>
                <a:lnTo>
                  <a:pt x="2452960" y="884034"/>
                </a:lnTo>
                <a:lnTo>
                  <a:pt x="2465713" y="928254"/>
                </a:lnTo>
                <a:lnTo>
                  <a:pt x="2476870" y="973127"/>
                </a:lnTo>
                <a:lnTo>
                  <a:pt x="2486401" y="1018620"/>
                </a:lnTo>
                <a:lnTo>
                  <a:pt x="2494271" y="1064701"/>
                </a:lnTo>
                <a:lnTo>
                  <a:pt x="2500449" y="1111337"/>
                </a:lnTo>
                <a:lnTo>
                  <a:pt x="2504902" y="1158495"/>
                </a:lnTo>
                <a:lnTo>
                  <a:pt x="2507598" y="1206145"/>
                </a:lnTo>
                <a:lnTo>
                  <a:pt x="2508504" y="1254251"/>
                </a:lnTo>
                <a:lnTo>
                  <a:pt x="2507598" y="1302358"/>
                </a:lnTo>
                <a:lnTo>
                  <a:pt x="2504902" y="1350008"/>
                </a:lnTo>
                <a:lnTo>
                  <a:pt x="2500449" y="1397166"/>
                </a:lnTo>
                <a:lnTo>
                  <a:pt x="2494271" y="1443802"/>
                </a:lnTo>
                <a:lnTo>
                  <a:pt x="2486401" y="1489883"/>
                </a:lnTo>
                <a:lnTo>
                  <a:pt x="2476870" y="1535376"/>
                </a:lnTo>
                <a:lnTo>
                  <a:pt x="2465713" y="1580249"/>
                </a:lnTo>
                <a:lnTo>
                  <a:pt x="2452960" y="1624469"/>
                </a:lnTo>
                <a:lnTo>
                  <a:pt x="2438645" y="1668004"/>
                </a:lnTo>
                <a:lnTo>
                  <a:pt x="2422800" y="1710821"/>
                </a:lnTo>
                <a:lnTo>
                  <a:pt x="2405457" y="1752888"/>
                </a:lnTo>
                <a:lnTo>
                  <a:pt x="2386650" y="1794172"/>
                </a:lnTo>
                <a:lnTo>
                  <a:pt x="2366410" y="1834641"/>
                </a:lnTo>
                <a:lnTo>
                  <a:pt x="2344770" y="1874263"/>
                </a:lnTo>
                <a:lnTo>
                  <a:pt x="2321762" y="1913004"/>
                </a:lnTo>
                <a:lnTo>
                  <a:pt x="2297420" y="1950833"/>
                </a:lnTo>
                <a:lnTo>
                  <a:pt x="2271775" y="1987716"/>
                </a:lnTo>
                <a:lnTo>
                  <a:pt x="2244860" y="2023622"/>
                </a:lnTo>
                <a:lnTo>
                  <a:pt x="2216707" y="2058518"/>
                </a:lnTo>
                <a:lnTo>
                  <a:pt x="2187349" y="2092371"/>
                </a:lnTo>
                <a:lnTo>
                  <a:pt x="2156819" y="2125149"/>
                </a:lnTo>
                <a:lnTo>
                  <a:pt x="2125149" y="2156819"/>
                </a:lnTo>
                <a:lnTo>
                  <a:pt x="2092371" y="2187349"/>
                </a:lnTo>
                <a:lnTo>
                  <a:pt x="2058518" y="2216707"/>
                </a:lnTo>
                <a:lnTo>
                  <a:pt x="2023622" y="2244860"/>
                </a:lnTo>
                <a:lnTo>
                  <a:pt x="1987716" y="2271775"/>
                </a:lnTo>
                <a:lnTo>
                  <a:pt x="1950833" y="2297420"/>
                </a:lnTo>
                <a:lnTo>
                  <a:pt x="1913004" y="2321762"/>
                </a:lnTo>
                <a:lnTo>
                  <a:pt x="1874263" y="2344770"/>
                </a:lnTo>
                <a:lnTo>
                  <a:pt x="1834641" y="2366410"/>
                </a:lnTo>
                <a:lnTo>
                  <a:pt x="1794172" y="2386650"/>
                </a:lnTo>
                <a:lnTo>
                  <a:pt x="1752888" y="2405457"/>
                </a:lnTo>
                <a:lnTo>
                  <a:pt x="1710821" y="2422800"/>
                </a:lnTo>
                <a:lnTo>
                  <a:pt x="1668004" y="2438645"/>
                </a:lnTo>
                <a:lnTo>
                  <a:pt x="1624469" y="2452960"/>
                </a:lnTo>
                <a:lnTo>
                  <a:pt x="1580249" y="2465713"/>
                </a:lnTo>
                <a:lnTo>
                  <a:pt x="1535376" y="2476870"/>
                </a:lnTo>
                <a:lnTo>
                  <a:pt x="1489883" y="2486401"/>
                </a:lnTo>
                <a:lnTo>
                  <a:pt x="1443802" y="2494271"/>
                </a:lnTo>
                <a:lnTo>
                  <a:pt x="1397166" y="2500449"/>
                </a:lnTo>
                <a:lnTo>
                  <a:pt x="1350008" y="2504902"/>
                </a:lnTo>
                <a:lnTo>
                  <a:pt x="1302358" y="2507598"/>
                </a:lnTo>
                <a:lnTo>
                  <a:pt x="1254252" y="2508504"/>
                </a:lnTo>
                <a:lnTo>
                  <a:pt x="1206145" y="2507598"/>
                </a:lnTo>
                <a:lnTo>
                  <a:pt x="1158495" y="2504902"/>
                </a:lnTo>
                <a:lnTo>
                  <a:pt x="1111337" y="2500449"/>
                </a:lnTo>
                <a:lnTo>
                  <a:pt x="1064701" y="2494271"/>
                </a:lnTo>
                <a:lnTo>
                  <a:pt x="1018620" y="2486401"/>
                </a:lnTo>
                <a:lnTo>
                  <a:pt x="973127" y="2476870"/>
                </a:lnTo>
                <a:lnTo>
                  <a:pt x="928254" y="2465713"/>
                </a:lnTo>
                <a:lnTo>
                  <a:pt x="884034" y="2452960"/>
                </a:lnTo>
                <a:lnTo>
                  <a:pt x="840499" y="2438645"/>
                </a:lnTo>
                <a:lnTo>
                  <a:pt x="797682" y="2422800"/>
                </a:lnTo>
                <a:lnTo>
                  <a:pt x="755615" y="2405457"/>
                </a:lnTo>
                <a:lnTo>
                  <a:pt x="714331" y="2386650"/>
                </a:lnTo>
                <a:lnTo>
                  <a:pt x="673862" y="2366410"/>
                </a:lnTo>
                <a:lnTo>
                  <a:pt x="634240" y="2344770"/>
                </a:lnTo>
                <a:lnTo>
                  <a:pt x="595499" y="2321762"/>
                </a:lnTo>
                <a:lnTo>
                  <a:pt x="557670" y="2297420"/>
                </a:lnTo>
                <a:lnTo>
                  <a:pt x="520787" y="2271775"/>
                </a:lnTo>
                <a:lnTo>
                  <a:pt x="484881" y="2244860"/>
                </a:lnTo>
                <a:lnTo>
                  <a:pt x="449985" y="2216707"/>
                </a:lnTo>
                <a:lnTo>
                  <a:pt x="416132" y="2187349"/>
                </a:lnTo>
                <a:lnTo>
                  <a:pt x="383354" y="2156819"/>
                </a:lnTo>
                <a:lnTo>
                  <a:pt x="351684" y="2125149"/>
                </a:lnTo>
                <a:lnTo>
                  <a:pt x="321154" y="2092371"/>
                </a:lnTo>
                <a:lnTo>
                  <a:pt x="291796" y="2058518"/>
                </a:lnTo>
                <a:lnTo>
                  <a:pt x="263643" y="2023622"/>
                </a:lnTo>
                <a:lnTo>
                  <a:pt x="236728" y="1987716"/>
                </a:lnTo>
                <a:lnTo>
                  <a:pt x="211083" y="1950833"/>
                </a:lnTo>
                <a:lnTo>
                  <a:pt x="186741" y="1913004"/>
                </a:lnTo>
                <a:lnTo>
                  <a:pt x="163733" y="1874263"/>
                </a:lnTo>
                <a:lnTo>
                  <a:pt x="142093" y="1834641"/>
                </a:lnTo>
                <a:lnTo>
                  <a:pt x="121853" y="1794172"/>
                </a:lnTo>
                <a:lnTo>
                  <a:pt x="103046" y="1752888"/>
                </a:lnTo>
                <a:lnTo>
                  <a:pt x="85703" y="1710821"/>
                </a:lnTo>
                <a:lnTo>
                  <a:pt x="69858" y="1668004"/>
                </a:lnTo>
                <a:lnTo>
                  <a:pt x="55543" y="1624469"/>
                </a:lnTo>
                <a:lnTo>
                  <a:pt x="42790" y="1580249"/>
                </a:lnTo>
                <a:lnTo>
                  <a:pt x="31633" y="1535376"/>
                </a:lnTo>
                <a:lnTo>
                  <a:pt x="22102" y="1489883"/>
                </a:lnTo>
                <a:lnTo>
                  <a:pt x="14232" y="1443802"/>
                </a:lnTo>
                <a:lnTo>
                  <a:pt x="8054" y="1397166"/>
                </a:lnTo>
                <a:lnTo>
                  <a:pt x="3601" y="1350008"/>
                </a:lnTo>
                <a:lnTo>
                  <a:pt x="905" y="1302358"/>
                </a:lnTo>
                <a:lnTo>
                  <a:pt x="0" y="1254251"/>
                </a:lnTo>
                <a:close/>
              </a:path>
            </a:pathLst>
          </a:custGeom>
          <a:ln w="15240">
            <a:solidFill>
              <a:srgbClr val="FF6300"/>
            </a:solidFill>
          </a:ln>
        </p:spPr>
        <p:txBody>
          <a:bodyPr wrap="square" lIns="0" tIns="0" rIns="0" bIns="0" rtlCol="0"/>
          <a:lstStyle/>
          <a:p/>
        </p:txBody>
      </p:sp>
      <p:sp>
        <p:nvSpPr>
          <p:cNvPr id="5" name="object 5"/>
          <p:cNvSpPr/>
          <p:nvPr/>
        </p:nvSpPr>
        <p:spPr>
          <a:xfrm>
            <a:off x="8468868" y="2465832"/>
            <a:ext cx="2508885" cy="2508885"/>
          </a:xfrm>
          <a:custGeom>
            <a:rect l="l" t="t" r="r" b="b"/>
            <a:pathLst>
              <a:path w="2508884" h="2508885">
                <a:moveTo>
                  <a:pt x="0" y="1254251"/>
                </a:moveTo>
                <a:lnTo>
                  <a:pt x="905" y="1206145"/>
                </a:lnTo>
                <a:lnTo>
                  <a:pt x="3601" y="1158495"/>
                </a:lnTo>
                <a:lnTo>
                  <a:pt x="8054" y="1111337"/>
                </a:lnTo>
                <a:lnTo>
                  <a:pt x="14232" y="1064701"/>
                </a:lnTo>
                <a:lnTo>
                  <a:pt x="22102" y="1018620"/>
                </a:lnTo>
                <a:lnTo>
                  <a:pt x="31633" y="973127"/>
                </a:lnTo>
                <a:lnTo>
                  <a:pt x="42790" y="928254"/>
                </a:lnTo>
                <a:lnTo>
                  <a:pt x="55543" y="884034"/>
                </a:lnTo>
                <a:lnTo>
                  <a:pt x="69858" y="840499"/>
                </a:lnTo>
                <a:lnTo>
                  <a:pt x="85703" y="797682"/>
                </a:lnTo>
                <a:lnTo>
                  <a:pt x="103046" y="755615"/>
                </a:lnTo>
                <a:lnTo>
                  <a:pt x="121853" y="714331"/>
                </a:lnTo>
                <a:lnTo>
                  <a:pt x="142093" y="673862"/>
                </a:lnTo>
                <a:lnTo>
                  <a:pt x="163733" y="634240"/>
                </a:lnTo>
                <a:lnTo>
                  <a:pt x="186741" y="595499"/>
                </a:lnTo>
                <a:lnTo>
                  <a:pt x="211083" y="557670"/>
                </a:lnTo>
                <a:lnTo>
                  <a:pt x="236728" y="520787"/>
                </a:lnTo>
                <a:lnTo>
                  <a:pt x="263643" y="484881"/>
                </a:lnTo>
                <a:lnTo>
                  <a:pt x="291796" y="449985"/>
                </a:lnTo>
                <a:lnTo>
                  <a:pt x="321154" y="416132"/>
                </a:lnTo>
                <a:lnTo>
                  <a:pt x="351684" y="383354"/>
                </a:lnTo>
                <a:lnTo>
                  <a:pt x="383354" y="351684"/>
                </a:lnTo>
                <a:lnTo>
                  <a:pt x="416132" y="321154"/>
                </a:lnTo>
                <a:lnTo>
                  <a:pt x="449985" y="291796"/>
                </a:lnTo>
                <a:lnTo>
                  <a:pt x="484881" y="263643"/>
                </a:lnTo>
                <a:lnTo>
                  <a:pt x="520787" y="236728"/>
                </a:lnTo>
                <a:lnTo>
                  <a:pt x="557670" y="211083"/>
                </a:lnTo>
                <a:lnTo>
                  <a:pt x="595499" y="186741"/>
                </a:lnTo>
                <a:lnTo>
                  <a:pt x="634240" y="163733"/>
                </a:lnTo>
                <a:lnTo>
                  <a:pt x="673862" y="142093"/>
                </a:lnTo>
                <a:lnTo>
                  <a:pt x="714331" y="121853"/>
                </a:lnTo>
                <a:lnTo>
                  <a:pt x="755615" y="103046"/>
                </a:lnTo>
                <a:lnTo>
                  <a:pt x="797682" y="85703"/>
                </a:lnTo>
                <a:lnTo>
                  <a:pt x="840499" y="69858"/>
                </a:lnTo>
                <a:lnTo>
                  <a:pt x="884034" y="55543"/>
                </a:lnTo>
                <a:lnTo>
                  <a:pt x="928254" y="42790"/>
                </a:lnTo>
                <a:lnTo>
                  <a:pt x="973127" y="31633"/>
                </a:lnTo>
                <a:lnTo>
                  <a:pt x="1018620" y="22102"/>
                </a:lnTo>
                <a:lnTo>
                  <a:pt x="1064701" y="14232"/>
                </a:lnTo>
                <a:lnTo>
                  <a:pt x="1111337" y="8054"/>
                </a:lnTo>
                <a:lnTo>
                  <a:pt x="1158495" y="3601"/>
                </a:lnTo>
                <a:lnTo>
                  <a:pt x="1206145" y="905"/>
                </a:lnTo>
                <a:lnTo>
                  <a:pt x="1254252" y="0"/>
                </a:lnTo>
                <a:lnTo>
                  <a:pt x="1302358" y="905"/>
                </a:lnTo>
                <a:lnTo>
                  <a:pt x="1350008" y="3601"/>
                </a:lnTo>
                <a:lnTo>
                  <a:pt x="1397166" y="8054"/>
                </a:lnTo>
                <a:lnTo>
                  <a:pt x="1443802" y="14232"/>
                </a:lnTo>
                <a:lnTo>
                  <a:pt x="1489883" y="22102"/>
                </a:lnTo>
                <a:lnTo>
                  <a:pt x="1535376" y="31633"/>
                </a:lnTo>
                <a:lnTo>
                  <a:pt x="1580249" y="42790"/>
                </a:lnTo>
                <a:lnTo>
                  <a:pt x="1624469" y="55543"/>
                </a:lnTo>
                <a:lnTo>
                  <a:pt x="1668004" y="69858"/>
                </a:lnTo>
                <a:lnTo>
                  <a:pt x="1710821" y="85703"/>
                </a:lnTo>
                <a:lnTo>
                  <a:pt x="1752888" y="103046"/>
                </a:lnTo>
                <a:lnTo>
                  <a:pt x="1794172" y="121853"/>
                </a:lnTo>
                <a:lnTo>
                  <a:pt x="1834641" y="142093"/>
                </a:lnTo>
                <a:lnTo>
                  <a:pt x="1874263" y="163733"/>
                </a:lnTo>
                <a:lnTo>
                  <a:pt x="1913004" y="186741"/>
                </a:lnTo>
                <a:lnTo>
                  <a:pt x="1950833" y="211083"/>
                </a:lnTo>
                <a:lnTo>
                  <a:pt x="1987716" y="236728"/>
                </a:lnTo>
                <a:lnTo>
                  <a:pt x="2023622" y="263643"/>
                </a:lnTo>
                <a:lnTo>
                  <a:pt x="2058518" y="291796"/>
                </a:lnTo>
                <a:lnTo>
                  <a:pt x="2092371" y="321154"/>
                </a:lnTo>
                <a:lnTo>
                  <a:pt x="2125149" y="351684"/>
                </a:lnTo>
                <a:lnTo>
                  <a:pt x="2156819" y="383354"/>
                </a:lnTo>
                <a:lnTo>
                  <a:pt x="2187349" y="416132"/>
                </a:lnTo>
                <a:lnTo>
                  <a:pt x="2216707" y="449985"/>
                </a:lnTo>
                <a:lnTo>
                  <a:pt x="2244860" y="484881"/>
                </a:lnTo>
                <a:lnTo>
                  <a:pt x="2271775" y="520787"/>
                </a:lnTo>
                <a:lnTo>
                  <a:pt x="2297420" y="557670"/>
                </a:lnTo>
                <a:lnTo>
                  <a:pt x="2321762" y="595499"/>
                </a:lnTo>
                <a:lnTo>
                  <a:pt x="2344770" y="634240"/>
                </a:lnTo>
                <a:lnTo>
                  <a:pt x="2366410" y="673862"/>
                </a:lnTo>
                <a:lnTo>
                  <a:pt x="2386650" y="714331"/>
                </a:lnTo>
                <a:lnTo>
                  <a:pt x="2405457" y="755615"/>
                </a:lnTo>
                <a:lnTo>
                  <a:pt x="2422800" y="797682"/>
                </a:lnTo>
                <a:lnTo>
                  <a:pt x="2438645" y="840499"/>
                </a:lnTo>
                <a:lnTo>
                  <a:pt x="2452960" y="884034"/>
                </a:lnTo>
                <a:lnTo>
                  <a:pt x="2465713" y="928254"/>
                </a:lnTo>
                <a:lnTo>
                  <a:pt x="2476870" y="973127"/>
                </a:lnTo>
                <a:lnTo>
                  <a:pt x="2486401" y="1018620"/>
                </a:lnTo>
                <a:lnTo>
                  <a:pt x="2494271" y="1064701"/>
                </a:lnTo>
                <a:lnTo>
                  <a:pt x="2500449" y="1111337"/>
                </a:lnTo>
                <a:lnTo>
                  <a:pt x="2504902" y="1158495"/>
                </a:lnTo>
                <a:lnTo>
                  <a:pt x="2507598" y="1206145"/>
                </a:lnTo>
                <a:lnTo>
                  <a:pt x="2508504" y="1254251"/>
                </a:lnTo>
                <a:lnTo>
                  <a:pt x="2507598" y="1302358"/>
                </a:lnTo>
                <a:lnTo>
                  <a:pt x="2504902" y="1350008"/>
                </a:lnTo>
                <a:lnTo>
                  <a:pt x="2500449" y="1397166"/>
                </a:lnTo>
                <a:lnTo>
                  <a:pt x="2494271" y="1443802"/>
                </a:lnTo>
                <a:lnTo>
                  <a:pt x="2486401" y="1489883"/>
                </a:lnTo>
                <a:lnTo>
                  <a:pt x="2476870" y="1535376"/>
                </a:lnTo>
                <a:lnTo>
                  <a:pt x="2465713" y="1580249"/>
                </a:lnTo>
                <a:lnTo>
                  <a:pt x="2452960" y="1624469"/>
                </a:lnTo>
                <a:lnTo>
                  <a:pt x="2438645" y="1668004"/>
                </a:lnTo>
                <a:lnTo>
                  <a:pt x="2422800" y="1710821"/>
                </a:lnTo>
                <a:lnTo>
                  <a:pt x="2405457" y="1752888"/>
                </a:lnTo>
                <a:lnTo>
                  <a:pt x="2386650" y="1794172"/>
                </a:lnTo>
                <a:lnTo>
                  <a:pt x="2366410" y="1834641"/>
                </a:lnTo>
                <a:lnTo>
                  <a:pt x="2344770" y="1874263"/>
                </a:lnTo>
                <a:lnTo>
                  <a:pt x="2321762" y="1913004"/>
                </a:lnTo>
                <a:lnTo>
                  <a:pt x="2297420" y="1950833"/>
                </a:lnTo>
                <a:lnTo>
                  <a:pt x="2271775" y="1987716"/>
                </a:lnTo>
                <a:lnTo>
                  <a:pt x="2244860" y="2023622"/>
                </a:lnTo>
                <a:lnTo>
                  <a:pt x="2216707" y="2058518"/>
                </a:lnTo>
                <a:lnTo>
                  <a:pt x="2187349" y="2092371"/>
                </a:lnTo>
                <a:lnTo>
                  <a:pt x="2156819" y="2125149"/>
                </a:lnTo>
                <a:lnTo>
                  <a:pt x="2125149" y="2156819"/>
                </a:lnTo>
                <a:lnTo>
                  <a:pt x="2092371" y="2187349"/>
                </a:lnTo>
                <a:lnTo>
                  <a:pt x="2058518" y="2216707"/>
                </a:lnTo>
                <a:lnTo>
                  <a:pt x="2023622" y="2244860"/>
                </a:lnTo>
                <a:lnTo>
                  <a:pt x="1987716" y="2271775"/>
                </a:lnTo>
                <a:lnTo>
                  <a:pt x="1950833" y="2297420"/>
                </a:lnTo>
                <a:lnTo>
                  <a:pt x="1913004" y="2321762"/>
                </a:lnTo>
                <a:lnTo>
                  <a:pt x="1874263" y="2344770"/>
                </a:lnTo>
                <a:lnTo>
                  <a:pt x="1834641" y="2366410"/>
                </a:lnTo>
                <a:lnTo>
                  <a:pt x="1794172" y="2386650"/>
                </a:lnTo>
                <a:lnTo>
                  <a:pt x="1752888" y="2405457"/>
                </a:lnTo>
                <a:lnTo>
                  <a:pt x="1710821" y="2422800"/>
                </a:lnTo>
                <a:lnTo>
                  <a:pt x="1668004" y="2438645"/>
                </a:lnTo>
                <a:lnTo>
                  <a:pt x="1624469" y="2452960"/>
                </a:lnTo>
                <a:lnTo>
                  <a:pt x="1580249" y="2465713"/>
                </a:lnTo>
                <a:lnTo>
                  <a:pt x="1535376" y="2476870"/>
                </a:lnTo>
                <a:lnTo>
                  <a:pt x="1489883" y="2486401"/>
                </a:lnTo>
                <a:lnTo>
                  <a:pt x="1443802" y="2494271"/>
                </a:lnTo>
                <a:lnTo>
                  <a:pt x="1397166" y="2500449"/>
                </a:lnTo>
                <a:lnTo>
                  <a:pt x="1350008" y="2504902"/>
                </a:lnTo>
                <a:lnTo>
                  <a:pt x="1302358" y="2507598"/>
                </a:lnTo>
                <a:lnTo>
                  <a:pt x="1254252" y="2508504"/>
                </a:lnTo>
                <a:lnTo>
                  <a:pt x="1206145" y="2507598"/>
                </a:lnTo>
                <a:lnTo>
                  <a:pt x="1158495" y="2504902"/>
                </a:lnTo>
                <a:lnTo>
                  <a:pt x="1111337" y="2500449"/>
                </a:lnTo>
                <a:lnTo>
                  <a:pt x="1064701" y="2494271"/>
                </a:lnTo>
                <a:lnTo>
                  <a:pt x="1018620" y="2486401"/>
                </a:lnTo>
                <a:lnTo>
                  <a:pt x="973127" y="2476870"/>
                </a:lnTo>
                <a:lnTo>
                  <a:pt x="928254" y="2465713"/>
                </a:lnTo>
                <a:lnTo>
                  <a:pt x="884034" y="2452960"/>
                </a:lnTo>
                <a:lnTo>
                  <a:pt x="840499" y="2438645"/>
                </a:lnTo>
                <a:lnTo>
                  <a:pt x="797682" y="2422800"/>
                </a:lnTo>
                <a:lnTo>
                  <a:pt x="755615" y="2405457"/>
                </a:lnTo>
                <a:lnTo>
                  <a:pt x="714331" y="2386650"/>
                </a:lnTo>
                <a:lnTo>
                  <a:pt x="673862" y="2366410"/>
                </a:lnTo>
                <a:lnTo>
                  <a:pt x="634240" y="2344770"/>
                </a:lnTo>
                <a:lnTo>
                  <a:pt x="595499" y="2321762"/>
                </a:lnTo>
                <a:lnTo>
                  <a:pt x="557670" y="2297420"/>
                </a:lnTo>
                <a:lnTo>
                  <a:pt x="520787" y="2271775"/>
                </a:lnTo>
                <a:lnTo>
                  <a:pt x="484881" y="2244860"/>
                </a:lnTo>
                <a:lnTo>
                  <a:pt x="449985" y="2216707"/>
                </a:lnTo>
                <a:lnTo>
                  <a:pt x="416132" y="2187349"/>
                </a:lnTo>
                <a:lnTo>
                  <a:pt x="383354" y="2156819"/>
                </a:lnTo>
                <a:lnTo>
                  <a:pt x="351684" y="2125149"/>
                </a:lnTo>
                <a:lnTo>
                  <a:pt x="321154" y="2092371"/>
                </a:lnTo>
                <a:lnTo>
                  <a:pt x="291796" y="2058518"/>
                </a:lnTo>
                <a:lnTo>
                  <a:pt x="263643" y="2023622"/>
                </a:lnTo>
                <a:lnTo>
                  <a:pt x="236728" y="1987716"/>
                </a:lnTo>
                <a:lnTo>
                  <a:pt x="211083" y="1950833"/>
                </a:lnTo>
                <a:lnTo>
                  <a:pt x="186741" y="1913004"/>
                </a:lnTo>
                <a:lnTo>
                  <a:pt x="163733" y="1874263"/>
                </a:lnTo>
                <a:lnTo>
                  <a:pt x="142093" y="1834641"/>
                </a:lnTo>
                <a:lnTo>
                  <a:pt x="121853" y="1794172"/>
                </a:lnTo>
                <a:lnTo>
                  <a:pt x="103046" y="1752888"/>
                </a:lnTo>
                <a:lnTo>
                  <a:pt x="85703" y="1710821"/>
                </a:lnTo>
                <a:lnTo>
                  <a:pt x="69858" y="1668004"/>
                </a:lnTo>
                <a:lnTo>
                  <a:pt x="55543" y="1624469"/>
                </a:lnTo>
                <a:lnTo>
                  <a:pt x="42790" y="1580249"/>
                </a:lnTo>
                <a:lnTo>
                  <a:pt x="31633" y="1535376"/>
                </a:lnTo>
                <a:lnTo>
                  <a:pt x="22102" y="1489883"/>
                </a:lnTo>
                <a:lnTo>
                  <a:pt x="14232" y="1443802"/>
                </a:lnTo>
                <a:lnTo>
                  <a:pt x="8054" y="1397166"/>
                </a:lnTo>
                <a:lnTo>
                  <a:pt x="3601" y="1350008"/>
                </a:lnTo>
                <a:lnTo>
                  <a:pt x="905" y="1302358"/>
                </a:lnTo>
                <a:lnTo>
                  <a:pt x="0" y="1254251"/>
                </a:lnTo>
                <a:close/>
              </a:path>
            </a:pathLst>
          </a:custGeom>
          <a:ln w="15240">
            <a:solidFill>
              <a:srgbClr val="707070"/>
            </a:solidFill>
          </a:ln>
        </p:spPr>
        <p:txBody>
          <a:bodyPr wrap="square" lIns="0" tIns="0" rIns="0" bIns="0" rtlCol="0"/>
          <a:lstStyle/>
          <a:p/>
        </p:txBody>
      </p:sp>
      <p:sp>
        <p:nvSpPr>
          <p:cNvPr id="6" name="object 6"/>
          <p:cNvSpPr txBox="1"/>
          <p:nvPr/>
        </p:nvSpPr>
        <p:spPr>
          <a:xfrm>
            <a:off x="1745107" y="3480942"/>
            <a:ext cx="1445895" cy="452120"/>
          </a:xfrm>
          <a:prstGeom prst="rect">
            <a:avLst/>
          </a:prstGeom>
        </p:spPr>
        <p:txBody>
          <a:bodyPr vert="horz" wrap="square" lIns="0" tIns="12065" rIns="0" bIns="0" rtlCol="0">
            <a:spAutoFit/>
          </a:bodyPr>
          <a:lstStyle/>
          <a:p>
            <a:pPr marL="12700">
              <a:lnSpc>
                <a:spcPct val="100000"/>
              </a:lnSpc>
              <a:spcBef>
                <a:spcPts val="95"/>
              </a:spcBef>
            </a:pPr>
            <a:r>
              <a:rPr sz="2800" b="1" spc="-5">
                <a:latin typeface="微软雅黑"/>
                <a:cs typeface="微软雅黑"/>
              </a:rPr>
              <a:t>精准触达</a:t>
            </a:r>
            <a:endParaRPr sz="2800">
              <a:latin typeface="微软雅黑"/>
              <a:cs typeface="微软雅黑"/>
            </a:endParaRPr>
          </a:p>
        </p:txBody>
      </p:sp>
      <p:sp>
        <p:nvSpPr>
          <p:cNvPr id="7" name="object 7"/>
          <p:cNvSpPr txBox="1"/>
          <p:nvPr/>
        </p:nvSpPr>
        <p:spPr>
          <a:xfrm>
            <a:off x="5372861" y="3480942"/>
            <a:ext cx="1445895" cy="452120"/>
          </a:xfrm>
          <a:prstGeom prst="rect">
            <a:avLst/>
          </a:prstGeom>
        </p:spPr>
        <p:txBody>
          <a:bodyPr vert="horz" wrap="square" lIns="0" tIns="12065" rIns="0" bIns="0" rtlCol="0">
            <a:spAutoFit/>
          </a:bodyPr>
          <a:lstStyle/>
          <a:p>
            <a:pPr marL="12700">
              <a:lnSpc>
                <a:spcPct val="100000"/>
              </a:lnSpc>
              <a:spcBef>
                <a:spcPts val="95"/>
              </a:spcBef>
            </a:pPr>
            <a:r>
              <a:rPr sz="2800" b="1" spc="-5">
                <a:solidFill>
                  <a:srgbClr val="FF6300"/>
                </a:solidFill>
                <a:latin typeface="微软雅黑"/>
                <a:cs typeface="微软雅黑"/>
              </a:rPr>
              <a:t>深耕场景</a:t>
            </a:r>
            <a:endParaRPr sz="2800">
              <a:latin typeface="微软雅黑"/>
              <a:cs typeface="微软雅黑"/>
            </a:endParaRPr>
          </a:p>
        </p:txBody>
      </p:sp>
      <p:sp>
        <p:nvSpPr>
          <p:cNvPr id="8" name="object 8"/>
          <p:cNvSpPr txBox="1"/>
          <p:nvPr/>
        </p:nvSpPr>
        <p:spPr>
          <a:xfrm>
            <a:off x="9000490" y="3480942"/>
            <a:ext cx="1445895" cy="452120"/>
          </a:xfrm>
          <a:prstGeom prst="rect">
            <a:avLst/>
          </a:prstGeom>
        </p:spPr>
        <p:txBody>
          <a:bodyPr vert="horz" wrap="square" lIns="0" tIns="12065" rIns="0" bIns="0" rtlCol="0">
            <a:spAutoFit/>
          </a:bodyPr>
          <a:lstStyle/>
          <a:p>
            <a:pPr marL="12700">
              <a:lnSpc>
                <a:spcPct val="100000"/>
              </a:lnSpc>
              <a:spcBef>
                <a:spcPts val="95"/>
              </a:spcBef>
            </a:pPr>
            <a:r>
              <a:rPr sz="2800" b="1" spc="-5">
                <a:latin typeface="微软雅黑"/>
                <a:cs typeface="微软雅黑"/>
              </a:rPr>
              <a:t>技术红利</a:t>
            </a:r>
            <a:endParaRPr sz="2800">
              <a:latin typeface="微软雅黑"/>
              <a:cs typeface="微软雅黑"/>
            </a:endParaRPr>
          </a:p>
        </p:txBody>
      </p:sp>
      <p:sp>
        <p:nvSpPr>
          <p:cNvPr id="9" name="object 9"/>
          <p:cNvSpPr/>
          <p:nvPr/>
        </p:nvSpPr>
        <p:spPr>
          <a:xfrm>
            <a:off x="5487161" y="1739645"/>
            <a:ext cx="1219200" cy="1219200"/>
          </a:xfrm>
          <a:custGeom>
            <a:rect l="l" t="t" r="r" b="b"/>
            <a:pathLst>
              <a:path w="1219200" h="1219200">
                <a:moveTo>
                  <a:pt x="609600" y="0"/>
                </a:moveTo>
                <a:lnTo>
                  <a:pt x="561959" y="1834"/>
                </a:lnTo>
                <a:lnTo>
                  <a:pt x="515322" y="7245"/>
                </a:lnTo>
                <a:lnTo>
                  <a:pt x="469822" y="16099"/>
                </a:lnTo>
                <a:lnTo>
                  <a:pt x="425597" y="28260"/>
                </a:lnTo>
                <a:lnTo>
                  <a:pt x="382782" y="43592"/>
                </a:lnTo>
                <a:lnTo>
                  <a:pt x="341511" y="61959"/>
                </a:lnTo>
                <a:lnTo>
                  <a:pt x="301921" y="83227"/>
                </a:lnTo>
                <a:lnTo>
                  <a:pt x="264147" y="107259"/>
                </a:lnTo>
                <a:lnTo>
                  <a:pt x="228324" y="133920"/>
                </a:lnTo>
                <a:lnTo>
                  <a:pt x="194588" y="163075"/>
                </a:lnTo>
                <a:lnTo>
                  <a:pt x="163075" y="194588"/>
                </a:lnTo>
                <a:lnTo>
                  <a:pt x="133920" y="228324"/>
                </a:lnTo>
                <a:lnTo>
                  <a:pt x="107259" y="264147"/>
                </a:lnTo>
                <a:lnTo>
                  <a:pt x="83227" y="301921"/>
                </a:lnTo>
                <a:lnTo>
                  <a:pt x="61959" y="341511"/>
                </a:lnTo>
                <a:lnTo>
                  <a:pt x="43592" y="382782"/>
                </a:lnTo>
                <a:lnTo>
                  <a:pt x="28260" y="425597"/>
                </a:lnTo>
                <a:lnTo>
                  <a:pt x="16099" y="469822"/>
                </a:lnTo>
                <a:lnTo>
                  <a:pt x="7245" y="515322"/>
                </a:lnTo>
                <a:lnTo>
                  <a:pt x="1834" y="561959"/>
                </a:lnTo>
                <a:lnTo>
                  <a:pt x="0" y="609600"/>
                </a:lnTo>
                <a:lnTo>
                  <a:pt x="1834" y="657240"/>
                </a:lnTo>
                <a:lnTo>
                  <a:pt x="7245" y="703877"/>
                </a:lnTo>
                <a:lnTo>
                  <a:pt x="16099" y="749377"/>
                </a:lnTo>
                <a:lnTo>
                  <a:pt x="28260" y="793602"/>
                </a:lnTo>
                <a:lnTo>
                  <a:pt x="43592" y="836417"/>
                </a:lnTo>
                <a:lnTo>
                  <a:pt x="61959" y="877688"/>
                </a:lnTo>
                <a:lnTo>
                  <a:pt x="83227" y="917278"/>
                </a:lnTo>
                <a:lnTo>
                  <a:pt x="107259" y="955052"/>
                </a:lnTo>
                <a:lnTo>
                  <a:pt x="133920" y="990875"/>
                </a:lnTo>
                <a:lnTo>
                  <a:pt x="163075" y="1024611"/>
                </a:lnTo>
                <a:lnTo>
                  <a:pt x="194588" y="1056124"/>
                </a:lnTo>
                <a:lnTo>
                  <a:pt x="228324" y="1085279"/>
                </a:lnTo>
                <a:lnTo>
                  <a:pt x="264147" y="1111940"/>
                </a:lnTo>
                <a:lnTo>
                  <a:pt x="301921" y="1135972"/>
                </a:lnTo>
                <a:lnTo>
                  <a:pt x="341511" y="1157240"/>
                </a:lnTo>
                <a:lnTo>
                  <a:pt x="382782" y="1175607"/>
                </a:lnTo>
                <a:lnTo>
                  <a:pt x="425597" y="1190939"/>
                </a:lnTo>
                <a:lnTo>
                  <a:pt x="469822" y="1203100"/>
                </a:lnTo>
                <a:lnTo>
                  <a:pt x="515322" y="1211954"/>
                </a:lnTo>
                <a:lnTo>
                  <a:pt x="561959" y="1217365"/>
                </a:lnTo>
                <a:lnTo>
                  <a:pt x="609600" y="1219200"/>
                </a:lnTo>
                <a:lnTo>
                  <a:pt x="657240" y="1217365"/>
                </a:lnTo>
                <a:lnTo>
                  <a:pt x="703877" y="1211954"/>
                </a:lnTo>
                <a:lnTo>
                  <a:pt x="749377" y="1203100"/>
                </a:lnTo>
                <a:lnTo>
                  <a:pt x="793602" y="1190939"/>
                </a:lnTo>
                <a:lnTo>
                  <a:pt x="836417" y="1175607"/>
                </a:lnTo>
                <a:lnTo>
                  <a:pt x="877688" y="1157240"/>
                </a:lnTo>
                <a:lnTo>
                  <a:pt x="917278" y="1135972"/>
                </a:lnTo>
                <a:lnTo>
                  <a:pt x="955052" y="1111940"/>
                </a:lnTo>
                <a:lnTo>
                  <a:pt x="990875" y="1085279"/>
                </a:lnTo>
                <a:lnTo>
                  <a:pt x="1024611" y="1056124"/>
                </a:lnTo>
                <a:lnTo>
                  <a:pt x="1056124" y="1024611"/>
                </a:lnTo>
                <a:lnTo>
                  <a:pt x="1085279" y="990875"/>
                </a:lnTo>
                <a:lnTo>
                  <a:pt x="1111940" y="955052"/>
                </a:lnTo>
                <a:lnTo>
                  <a:pt x="1135972" y="917278"/>
                </a:lnTo>
                <a:lnTo>
                  <a:pt x="1157240" y="877688"/>
                </a:lnTo>
                <a:lnTo>
                  <a:pt x="1175607" y="836417"/>
                </a:lnTo>
                <a:lnTo>
                  <a:pt x="1190939" y="793602"/>
                </a:lnTo>
                <a:lnTo>
                  <a:pt x="1203100" y="749377"/>
                </a:lnTo>
                <a:lnTo>
                  <a:pt x="1211954" y="703877"/>
                </a:lnTo>
                <a:lnTo>
                  <a:pt x="1217365" y="657240"/>
                </a:lnTo>
                <a:lnTo>
                  <a:pt x="1219199" y="609600"/>
                </a:lnTo>
                <a:lnTo>
                  <a:pt x="1217365" y="561959"/>
                </a:lnTo>
                <a:lnTo>
                  <a:pt x="1211954" y="515322"/>
                </a:lnTo>
                <a:lnTo>
                  <a:pt x="1203100" y="469822"/>
                </a:lnTo>
                <a:lnTo>
                  <a:pt x="1190939" y="425597"/>
                </a:lnTo>
                <a:lnTo>
                  <a:pt x="1175607" y="382782"/>
                </a:lnTo>
                <a:lnTo>
                  <a:pt x="1157240" y="341511"/>
                </a:lnTo>
                <a:lnTo>
                  <a:pt x="1135972" y="301921"/>
                </a:lnTo>
                <a:lnTo>
                  <a:pt x="1111940" y="264147"/>
                </a:lnTo>
                <a:lnTo>
                  <a:pt x="1085279" y="228324"/>
                </a:lnTo>
                <a:lnTo>
                  <a:pt x="1056124" y="194588"/>
                </a:lnTo>
                <a:lnTo>
                  <a:pt x="1024611" y="163075"/>
                </a:lnTo>
                <a:lnTo>
                  <a:pt x="990875" y="133920"/>
                </a:lnTo>
                <a:lnTo>
                  <a:pt x="955052" y="107259"/>
                </a:lnTo>
                <a:lnTo>
                  <a:pt x="917278" y="83227"/>
                </a:lnTo>
                <a:lnTo>
                  <a:pt x="877688" y="61959"/>
                </a:lnTo>
                <a:lnTo>
                  <a:pt x="836417" y="43592"/>
                </a:lnTo>
                <a:lnTo>
                  <a:pt x="793602" y="28260"/>
                </a:lnTo>
                <a:lnTo>
                  <a:pt x="749377" y="16099"/>
                </a:lnTo>
                <a:lnTo>
                  <a:pt x="703877" y="7245"/>
                </a:lnTo>
                <a:lnTo>
                  <a:pt x="657240" y="1834"/>
                </a:lnTo>
                <a:lnTo>
                  <a:pt x="609600" y="0"/>
                </a:lnTo>
                <a:close/>
              </a:path>
            </a:pathLst>
          </a:custGeom>
          <a:solidFill>
            <a:srgbClr val="FFDFCC"/>
          </a:solidFill>
        </p:spPr>
        <p:txBody>
          <a:bodyPr wrap="square" lIns="0" tIns="0" rIns="0" bIns="0" rtlCol="0"/>
          <a:lstStyle/>
          <a:p/>
        </p:txBody>
      </p:sp>
      <p:sp>
        <p:nvSpPr>
          <p:cNvPr id="10" name="object 10"/>
          <p:cNvSpPr/>
          <p:nvPr/>
        </p:nvSpPr>
        <p:spPr>
          <a:xfrm>
            <a:off x="5487161" y="1739645"/>
            <a:ext cx="1219200" cy="1219200"/>
          </a:xfrm>
          <a:custGeom>
            <a:rect l="l" t="t" r="r" b="b"/>
            <a:pathLst>
              <a:path w="1219200" h="1219200">
                <a:moveTo>
                  <a:pt x="0" y="609600"/>
                </a:moveTo>
                <a:lnTo>
                  <a:pt x="1834" y="561959"/>
                </a:lnTo>
                <a:lnTo>
                  <a:pt x="7245" y="515322"/>
                </a:lnTo>
                <a:lnTo>
                  <a:pt x="16099" y="469822"/>
                </a:lnTo>
                <a:lnTo>
                  <a:pt x="28260" y="425597"/>
                </a:lnTo>
                <a:lnTo>
                  <a:pt x="43592" y="382782"/>
                </a:lnTo>
                <a:lnTo>
                  <a:pt x="61959" y="341511"/>
                </a:lnTo>
                <a:lnTo>
                  <a:pt x="83227" y="301921"/>
                </a:lnTo>
                <a:lnTo>
                  <a:pt x="107259" y="264147"/>
                </a:lnTo>
                <a:lnTo>
                  <a:pt x="133920" y="228324"/>
                </a:lnTo>
                <a:lnTo>
                  <a:pt x="163075" y="194588"/>
                </a:lnTo>
                <a:lnTo>
                  <a:pt x="194588" y="163075"/>
                </a:lnTo>
                <a:lnTo>
                  <a:pt x="228324" y="133920"/>
                </a:lnTo>
                <a:lnTo>
                  <a:pt x="264147" y="107259"/>
                </a:lnTo>
                <a:lnTo>
                  <a:pt x="301921" y="83227"/>
                </a:lnTo>
                <a:lnTo>
                  <a:pt x="341511" y="61959"/>
                </a:lnTo>
                <a:lnTo>
                  <a:pt x="382782" y="43592"/>
                </a:lnTo>
                <a:lnTo>
                  <a:pt x="425597" y="28260"/>
                </a:lnTo>
                <a:lnTo>
                  <a:pt x="469822" y="16099"/>
                </a:lnTo>
                <a:lnTo>
                  <a:pt x="515322" y="7245"/>
                </a:lnTo>
                <a:lnTo>
                  <a:pt x="561959" y="1834"/>
                </a:lnTo>
                <a:lnTo>
                  <a:pt x="609600" y="0"/>
                </a:lnTo>
                <a:lnTo>
                  <a:pt x="657240" y="1834"/>
                </a:lnTo>
                <a:lnTo>
                  <a:pt x="703877" y="7245"/>
                </a:lnTo>
                <a:lnTo>
                  <a:pt x="749377" y="16099"/>
                </a:lnTo>
                <a:lnTo>
                  <a:pt x="793602" y="28260"/>
                </a:lnTo>
                <a:lnTo>
                  <a:pt x="836417" y="43592"/>
                </a:lnTo>
                <a:lnTo>
                  <a:pt x="877688" y="61959"/>
                </a:lnTo>
                <a:lnTo>
                  <a:pt x="917278" y="83227"/>
                </a:lnTo>
                <a:lnTo>
                  <a:pt x="955052" y="107259"/>
                </a:lnTo>
                <a:lnTo>
                  <a:pt x="990875" y="133920"/>
                </a:lnTo>
                <a:lnTo>
                  <a:pt x="1024611" y="163075"/>
                </a:lnTo>
                <a:lnTo>
                  <a:pt x="1056124" y="194588"/>
                </a:lnTo>
                <a:lnTo>
                  <a:pt x="1085279" y="228324"/>
                </a:lnTo>
                <a:lnTo>
                  <a:pt x="1111940" y="264147"/>
                </a:lnTo>
                <a:lnTo>
                  <a:pt x="1135972" y="301921"/>
                </a:lnTo>
                <a:lnTo>
                  <a:pt x="1157240" y="341511"/>
                </a:lnTo>
                <a:lnTo>
                  <a:pt x="1175607" y="382782"/>
                </a:lnTo>
                <a:lnTo>
                  <a:pt x="1190939" y="425597"/>
                </a:lnTo>
                <a:lnTo>
                  <a:pt x="1203100" y="469822"/>
                </a:lnTo>
                <a:lnTo>
                  <a:pt x="1211954" y="515322"/>
                </a:lnTo>
                <a:lnTo>
                  <a:pt x="1217365" y="561959"/>
                </a:lnTo>
                <a:lnTo>
                  <a:pt x="1219199" y="609600"/>
                </a:lnTo>
                <a:lnTo>
                  <a:pt x="1217365" y="657240"/>
                </a:lnTo>
                <a:lnTo>
                  <a:pt x="1211954" y="703877"/>
                </a:lnTo>
                <a:lnTo>
                  <a:pt x="1203100" y="749377"/>
                </a:lnTo>
                <a:lnTo>
                  <a:pt x="1190939" y="793602"/>
                </a:lnTo>
                <a:lnTo>
                  <a:pt x="1175607" y="836417"/>
                </a:lnTo>
                <a:lnTo>
                  <a:pt x="1157240" y="877688"/>
                </a:lnTo>
                <a:lnTo>
                  <a:pt x="1135972" y="917278"/>
                </a:lnTo>
                <a:lnTo>
                  <a:pt x="1111940" y="955052"/>
                </a:lnTo>
                <a:lnTo>
                  <a:pt x="1085279" y="990875"/>
                </a:lnTo>
                <a:lnTo>
                  <a:pt x="1056124" y="1024611"/>
                </a:lnTo>
                <a:lnTo>
                  <a:pt x="1024611" y="1056124"/>
                </a:lnTo>
                <a:lnTo>
                  <a:pt x="990875" y="1085279"/>
                </a:lnTo>
                <a:lnTo>
                  <a:pt x="955052" y="1111940"/>
                </a:lnTo>
                <a:lnTo>
                  <a:pt x="917278" y="1135972"/>
                </a:lnTo>
                <a:lnTo>
                  <a:pt x="877688" y="1157240"/>
                </a:lnTo>
                <a:lnTo>
                  <a:pt x="836417" y="1175607"/>
                </a:lnTo>
                <a:lnTo>
                  <a:pt x="793602" y="1190939"/>
                </a:lnTo>
                <a:lnTo>
                  <a:pt x="749377" y="1203100"/>
                </a:lnTo>
                <a:lnTo>
                  <a:pt x="703877" y="1211954"/>
                </a:lnTo>
                <a:lnTo>
                  <a:pt x="657240" y="1217365"/>
                </a:lnTo>
                <a:lnTo>
                  <a:pt x="609600" y="1219200"/>
                </a:lnTo>
                <a:lnTo>
                  <a:pt x="561959" y="1217365"/>
                </a:lnTo>
                <a:lnTo>
                  <a:pt x="515322" y="1211954"/>
                </a:lnTo>
                <a:lnTo>
                  <a:pt x="469822" y="1203100"/>
                </a:lnTo>
                <a:lnTo>
                  <a:pt x="425597" y="1190939"/>
                </a:lnTo>
                <a:lnTo>
                  <a:pt x="382782" y="1175607"/>
                </a:lnTo>
                <a:lnTo>
                  <a:pt x="341511" y="1157240"/>
                </a:lnTo>
                <a:lnTo>
                  <a:pt x="301921" y="1135972"/>
                </a:lnTo>
                <a:lnTo>
                  <a:pt x="264147" y="1111940"/>
                </a:lnTo>
                <a:lnTo>
                  <a:pt x="228324" y="1085279"/>
                </a:lnTo>
                <a:lnTo>
                  <a:pt x="194588" y="1056124"/>
                </a:lnTo>
                <a:lnTo>
                  <a:pt x="163075" y="1024611"/>
                </a:lnTo>
                <a:lnTo>
                  <a:pt x="133920" y="990875"/>
                </a:lnTo>
                <a:lnTo>
                  <a:pt x="107259" y="955052"/>
                </a:lnTo>
                <a:lnTo>
                  <a:pt x="83227" y="917278"/>
                </a:lnTo>
                <a:lnTo>
                  <a:pt x="61959" y="877688"/>
                </a:lnTo>
                <a:lnTo>
                  <a:pt x="43592" y="836417"/>
                </a:lnTo>
                <a:lnTo>
                  <a:pt x="28260" y="793602"/>
                </a:lnTo>
                <a:lnTo>
                  <a:pt x="16099" y="749377"/>
                </a:lnTo>
                <a:lnTo>
                  <a:pt x="7245" y="703877"/>
                </a:lnTo>
                <a:lnTo>
                  <a:pt x="1834" y="657240"/>
                </a:lnTo>
                <a:lnTo>
                  <a:pt x="0" y="609600"/>
                </a:lnTo>
                <a:close/>
              </a:path>
            </a:pathLst>
          </a:custGeom>
          <a:ln w="25908">
            <a:solidFill>
              <a:srgbClr val="FFFFFF"/>
            </a:solidFill>
          </a:ln>
        </p:spPr>
        <p:txBody>
          <a:bodyPr wrap="square" lIns="0" tIns="0" rIns="0" bIns="0" rtlCol="0"/>
          <a:lstStyle/>
          <a:p/>
        </p:txBody>
      </p:sp>
      <p:sp>
        <p:nvSpPr>
          <p:cNvPr id="11" name="object 11"/>
          <p:cNvSpPr/>
          <p:nvPr/>
        </p:nvSpPr>
        <p:spPr>
          <a:xfrm>
            <a:off x="1860042" y="1739645"/>
            <a:ext cx="1219200" cy="1219200"/>
          </a:xfrm>
          <a:custGeom>
            <a:rect l="l" t="t" r="r" b="b"/>
            <a:pathLst>
              <a:path w="1219200" h="1219200">
                <a:moveTo>
                  <a:pt x="609600" y="0"/>
                </a:moveTo>
                <a:lnTo>
                  <a:pt x="561959" y="1834"/>
                </a:lnTo>
                <a:lnTo>
                  <a:pt x="515322" y="7245"/>
                </a:lnTo>
                <a:lnTo>
                  <a:pt x="469822" y="16099"/>
                </a:lnTo>
                <a:lnTo>
                  <a:pt x="425597" y="28260"/>
                </a:lnTo>
                <a:lnTo>
                  <a:pt x="382782" y="43592"/>
                </a:lnTo>
                <a:lnTo>
                  <a:pt x="341511" y="61959"/>
                </a:lnTo>
                <a:lnTo>
                  <a:pt x="301921" y="83227"/>
                </a:lnTo>
                <a:lnTo>
                  <a:pt x="264147" y="107259"/>
                </a:lnTo>
                <a:lnTo>
                  <a:pt x="228324" y="133920"/>
                </a:lnTo>
                <a:lnTo>
                  <a:pt x="194588" y="163075"/>
                </a:lnTo>
                <a:lnTo>
                  <a:pt x="163075" y="194588"/>
                </a:lnTo>
                <a:lnTo>
                  <a:pt x="133920" y="228324"/>
                </a:lnTo>
                <a:lnTo>
                  <a:pt x="107259" y="264147"/>
                </a:lnTo>
                <a:lnTo>
                  <a:pt x="83227" y="301921"/>
                </a:lnTo>
                <a:lnTo>
                  <a:pt x="61959" y="341511"/>
                </a:lnTo>
                <a:lnTo>
                  <a:pt x="43592" y="382782"/>
                </a:lnTo>
                <a:lnTo>
                  <a:pt x="28260" y="425597"/>
                </a:lnTo>
                <a:lnTo>
                  <a:pt x="16099" y="469822"/>
                </a:lnTo>
                <a:lnTo>
                  <a:pt x="7245" y="515322"/>
                </a:lnTo>
                <a:lnTo>
                  <a:pt x="1834" y="561959"/>
                </a:lnTo>
                <a:lnTo>
                  <a:pt x="0" y="609600"/>
                </a:lnTo>
                <a:lnTo>
                  <a:pt x="1834" y="657240"/>
                </a:lnTo>
                <a:lnTo>
                  <a:pt x="7245" y="703877"/>
                </a:lnTo>
                <a:lnTo>
                  <a:pt x="16099" y="749377"/>
                </a:lnTo>
                <a:lnTo>
                  <a:pt x="28260" y="793602"/>
                </a:lnTo>
                <a:lnTo>
                  <a:pt x="43592" y="836417"/>
                </a:lnTo>
                <a:lnTo>
                  <a:pt x="61959" y="877688"/>
                </a:lnTo>
                <a:lnTo>
                  <a:pt x="83227" y="917278"/>
                </a:lnTo>
                <a:lnTo>
                  <a:pt x="107259" y="955052"/>
                </a:lnTo>
                <a:lnTo>
                  <a:pt x="133920" y="990875"/>
                </a:lnTo>
                <a:lnTo>
                  <a:pt x="163075" y="1024611"/>
                </a:lnTo>
                <a:lnTo>
                  <a:pt x="194588" y="1056124"/>
                </a:lnTo>
                <a:lnTo>
                  <a:pt x="228324" y="1085279"/>
                </a:lnTo>
                <a:lnTo>
                  <a:pt x="264147" y="1111940"/>
                </a:lnTo>
                <a:lnTo>
                  <a:pt x="301921" y="1135972"/>
                </a:lnTo>
                <a:lnTo>
                  <a:pt x="341511" y="1157240"/>
                </a:lnTo>
                <a:lnTo>
                  <a:pt x="382782" y="1175607"/>
                </a:lnTo>
                <a:lnTo>
                  <a:pt x="425597" y="1190939"/>
                </a:lnTo>
                <a:lnTo>
                  <a:pt x="469822" y="1203100"/>
                </a:lnTo>
                <a:lnTo>
                  <a:pt x="515322" y="1211954"/>
                </a:lnTo>
                <a:lnTo>
                  <a:pt x="561959" y="1217365"/>
                </a:lnTo>
                <a:lnTo>
                  <a:pt x="609600" y="1219200"/>
                </a:lnTo>
                <a:lnTo>
                  <a:pt x="657240" y="1217365"/>
                </a:lnTo>
                <a:lnTo>
                  <a:pt x="703877" y="1211954"/>
                </a:lnTo>
                <a:lnTo>
                  <a:pt x="749377" y="1203100"/>
                </a:lnTo>
                <a:lnTo>
                  <a:pt x="793602" y="1190939"/>
                </a:lnTo>
                <a:lnTo>
                  <a:pt x="836417" y="1175607"/>
                </a:lnTo>
                <a:lnTo>
                  <a:pt x="877688" y="1157240"/>
                </a:lnTo>
                <a:lnTo>
                  <a:pt x="917278" y="1135972"/>
                </a:lnTo>
                <a:lnTo>
                  <a:pt x="955052" y="1111940"/>
                </a:lnTo>
                <a:lnTo>
                  <a:pt x="990875" y="1085279"/>
                </a:lnTo>
                <a:lnTo>
                  <a:pt x="1024611" y="1056124"/>
                </a:lnTo>
                <a:lnTo>
                  <a:pt x="1056124" y="1024611"/>
                </a:lnTo>
                <a:lnTo>
                  <a:pt x="1085279" y="990875"/>
                </a:lnTo>
                <a:lnTo>
                  <a:pt x="1111940" y="955052"/>
                </a:lnTo>
                <a:lnTo>
                  <a:pt x="1135972" y="917278"/>
                </a:lnTo>
                <a:lnTo>
                  <a:pt x="1157240" y="877688"/>
                </a:lnTo>
                <a:lnTo>
                  <a:pt x="1175607" y="836417"/>
                </a:lnTo>
                <a:lnTo>
                  <a:pt x="1190939" y="793602"/>
                </a:lnTo>
                <a:lnTo>
                  <a:pt x="1203100" y="749377"/>
                </a:lnTo>
                <a:lnTo>
                  <a:pt x="1211954" y="703877"/>
                </a:lnTo>
                <a:lnTo>
                  <a:pt x="1217365" y="657240"/>
                </a:lnTo>
                <a:lnTo>
                  <a:pt x="1219200" y="609600"/>
                </a:lnTo>
                <a:lnTo>
                  <a:pt x="1217365" y="561959"/>
                </a:lnTo>
                <a:lnTo>
                  <a:pt x="1211954" y="515322"/>
                </a:lnTo>
                <a:lnTo>
                  <a:pt x="1203100" y="469822"/>
                </a:lnTo>
                <a:lnTo>
                  <a:pt x="1190939" y="425597"/>
                </a:lnTo>
                <a:lnTo>
                  <a:pt x="1175607" y="382782"/>
                </a:lnTo>
                <a:lnTo>
                  <a:pt x="1157240" y="341511"/>
                </a:lnTo>
                <a:lnTo>
                  <a:pt x="1135972" y="301921"/>
                </a:lnTo>
                <a:lnTo>
                  <a:pt x="1111940" y="264147"/>
                </a:lnTo>
                <a:lnTo>
                  <a:pt x="1085279" y="228324"/>
                </a:lnTo>
                <a:lnTo>
                  <a:pt x="1056124" y="194588"/>
                </a:lnTo>
                <a:lnTo>
                  <a:pt x="1024611" y="163075"/>
                </a:lnTo>
                <a:lnTo>
                  <a:pt x="990875" y="133920"/>
                </a:lnTo>
                <a:lnTo>
                  <a:pt x="955052" y="107259"/>
                </a:lnTo>
                <a:lnTo>
                  <a:pt x="917278" y="83227"/>
                </a:lnTo>
                <a:lnTo>
                  <a:pt x="877688" y="61959"/>
                </a:lnTo>
                <a:lnTo>
                  <a:pt x="836417" y="43592"/>
                </a:lnTo>
                <a:lnTo>
                  <a:pt x="793602" y="28260"/>
                </a:lnTo>
                <a:lnTo>
                  <a:pt x="749377" y="16099"/>
                </a:lnTo>
                <a:lnTo>
                  <a:pt x="703877" y="7245"/>
                </a:lnTo>
                <a:lnTo>
                  <a:pt x="657240" y="1834"/>
                </a:lnTo>
                <a:lnTo>
                  <a:pt x="609600" y="0"/>
                </a:lnTo>
                <a:close/>
              </a:path>
            </a:pathLst>
          </a:custGeom>
          <a:solidFill>
            <a:srgbClr val="E2E2E2"/>
          </a:solidFill>
        </p:spPr>
        <p:txBody>
          <a:bodyPr wrap="square" lIns="0" tIns="0" rIns="0" bIns="0" rtlCol="0"/>
          <a:lstStyle/>
          <a:p/>
        </p:txBody>
      </p:sp>
      <p:sp>
        <p:nvSpPr>
          <p:cNvPr id="12" name="object 12"/>
          <p:cNvSpPr/>
          <p:nvPr/>
        </p:nvSpPr>
        <p:spPr>
          <a:xfrm>
            <a:off x="1860042" y="1739645"/>
            <a:ext cx="1219200" cy="1219200"/>
          </a:xfrm>
          <a:custGeom>
            <a:rect l="l" t="t" r="r" b="b"/>
            <a:pathLst>
              <a:path w="1219200" h="1219200">
                <a:moveTo>
                  <a:pt x="0" y="609600"/>
                </a:moveTo>
                <a:lnTo>
                  <a:pt x="1834" y="561959"/>
                </a:lnTo>
                <a:lnTo>
                  <a:pt x="7245" y="515322"/>
                </a:lnTo>
                <a:lnTo>
                  <a:pt x="16099" y="469822"/>
                </a:lnTo>
                <a:lnTo>
                  <a:pt x="28260" y="425597"/>
                </a:lnTo>
                <a:lnTo>
                  <a:pt x="43592" y="382782"/>
                </a:lnTo>
                <a:lnTo>
                  <a:pt x="61959" y="341511"/>
                </a:lnTo>
                <a:lnTo>
                  <a:pt x="83227" y="301921"/>
                </a:lnTo>
                <a:lnTo>
                  <a:pt x="107259" y="264147"/>
                </a:lnTo>
                <a:lnTo>
                  <a:pt x="133920" y="228324"/>
                </a:lnTo>
                <a:lnTo>
                  <a:pt x="163075" y="194588"/>
                </a:lnTo>
                <a:lnTo>
                  <a:pt x="194588" y="163075"/>
                </a:lnTo>
                <a:lnTo>
                  <a:pt x="228324" y="133920"/>
                </a:lnTo>
                <a:lnTo>
                  <a:pt x="264147" y="107259"/>
                </a:lnTo>
                <a:lnTo>
                  <a:pt x="301921" y="83227"/>
                </a:lnTo>
                <a:lnTo>
                  <a:pt x="341511" y="61959"/>
                </a:lnTo>
                <a:lnTo>
                  <a:pt x="382782" y="43592"/>
                </a:lnTo>
                <a:lnTo>
                  <a:pt x="425597" y="28260"/>
                </a:lnTo>
                <a:lnTo>
                  <a:pt x="469822" y="16099"/>
                </a:lnTo>
                <a:lnTo>
                  <a:pt x="515322" y="7245"/>
                </a:lnTo>
                <a:lnTo>
                  <a:pt x="561959" y="1834"/>
                </a:lnTo>
                <a:lnTo>
                  <a:pt x="609600" y="0"/>
                </a:lnTo>
                <a:lnTo>
                  <a:pt x="657240" y="1834"/>
                </a:lnTo>
                <a:lnTo>
                  <a:pt x="703877" y="7245"/>
                </a:lnTo>
                <a:lnTo>
                  <a:pt x="749377" y="16099"/>
                </a:lnTo>
                <a:lnTo>
                  <a:pt x="793602" y="28260"/>
                </a:lnTo>
                <a:lnTo>
                  <a:pt x="836417" y="43592"/>
                </a:lnTo>
                <a:lnTo>
                  <a:pt x="877688" y="61959"/>
                </a:lnTo>
                <a:lnTo>
                  <a:pt x="917278" y="83227"/>
                </a:lnTo>
                <a:lnTo>
                  <a:pt x="955052" y="107259"/>
                </a:lnTo>
                <a:lnTo>
                  <a:pt x="990875" y="133920"/>
                </a:lnTo>
                <a:lnTo>
                  <a:pt x="1024611" y="163075"/>
                </a:lnTo>
                <a:lnTo>
                  <a:pt x="1056124" y="194588"/>
                </a:lnTo>
                <a:lnTo>
                  <a:pt x="1085279" y="228324"/>
                </a:lnTo>
                <a:lnTo>
                  <a:pt x="1111940" y="264147"/>
                </a:lnTo>
                <a:lnTo>
                  <a:pt x="1135972" y="301921"/>
                </a:lnTo>
                <a:lnTo>
                  <a:pt x="1157240" y="341511"/>
                </a:lnTo>
                <a:lnTo>
                  <a:pt x="1175607" y="382782"/>
                </a:lnTo>
                <a:lnTo>
                  <a:pt x="1190939" y="425597"/>
                </a:lnTo>
                <a:lnTo>
                  <a:pt x="1203100" y="469822"/>
                </a:lnTo>
                <a:lnTo>
                  <a:pt x="1211954" y="515322"/>
                </a:lnTo>
                <a:lnTo>
                  <a:pt x="1217365" y="561959"/>
                </a:lnTo>
                <a:lnTo>
                  <a:pt x="1219200" y="609600"/>
                </a:lnTo>
                <a:lnTo>
                  <a:pt x="1217365" y="657240"/>
                </a:lnTo>
                <a:lnTo>
                  <a:pt x="1211954" y="703877"/>
                </a:lnTo>
                <a:lnTo>
                  <a:pt x="1203100" y="749377"/>
                </a:lnTo>
                <a:lnTo>
                  <a:pt x="1190939" y="793602"/>
                </a:lnTo>
                <a:lnTo>
                  <a:pt x="1175607" y="836417"/>
                </a:lnTo>
                <a:lnTo>
                  <a:pt x="1157240" y="877688"/>
                </a:lnTo>
                <a:lnTo>
                  <a:pt x="1135972" y="917278"/>
                </a:lnTo>
                <a:lnTo>
                  <a:pt x="1111940" y="955052"/>
                </a:lnTo>
                <a:lnTo>
                  <a:pt x="1085279" y="990875"/>
                </a:lnTo>
                <a:lnTo>
                  <a:pt x="1056124" y="1024611"/>
                </a:lnTo>
                <a:lnTo>
                  <a:pt x="1024611" y="1056124"/>
                </a:lnTo>
                <a:lnTo>
                  <a:pt x="990875" y="1085279"/>
                </a:lnTo>
                <a:lnTo>
                  <a:pt x="955052" y="1111940"/>
                </a:lnTo>
                <a:lnTo>
                  <a:pt x="917278" y="1135972"/>
                </a:lnTo>
                <a:lnTo>
                  <a:pt x="877688" y="1157240"/>
                </a:lnTo>
                <a:lnTo>
                  <a:pt x="836417" y="1175607"/>
                </a:lnTo>
                <a:lnTo>
                  <a:pt x="793602" y="1190939"/>
                </a:lnTo>
                <a:lnTo>
                  <a:pt x="749377" y="1203100"/>
                </a:lnTo>
                <a:lnTo>
                  <a:pt x="703877" y="1211954"/>
                </a:lnTo>
                <a:lnTo>
                  <a:pt x="657240" y="1217365"/>
                </a:lnTo>
                <a:lnTo>
                  <a:pt x="609600" y="1219200"/>
                </a:lnTo>
                <a:lnTo>
                  <a:pt x="561959" y="1217365"/>
                </a:lnTo>
                <a:lnTo>
                  <a:pt x="515322" y="1211954"/>
                </a:lnTo>
                <a:lnTo>
                  <a:pt x="469822" y="1203100"/>
                </a:lnTo>
                <a:lnTo>
                  <a:pt x="425597" y="1190939"/>
                </a:lnTo>
                <a:lnTo>
                  <a:pt x="382782" y="1175607"/>
                </a:lnTo>
                <a:lnTo>
                  <a:pt x="341511" y="1157240"/>
                </a:lnTo>
                <a:lnTo>
                  <a:pt x="301921" y="1135972"/>
                </a:lnTo>
                <a:lnTo>
                  <a:pt x="264147" y="1111940"/>
                </a:lnTo>
                <a:lnTo>
                  <a:pt x="228324" y="1085279"/>
                </a:lnTo>
                <a:lnTo>
                  <a:pt x="194588" y="1056124"/>
                </a:lnTo>
                <a:lnTo>
                  <a:pt x="163075" y="1024611"/>
                </a:lnTo>
                <a:lnTo>
                  <a:pt x="133920" y="990875"/>
                </a:lnTo>
                <a:lnTo>
                  <a:pt x="107259" y="955052"/>
                </a:lnTo>
                <a:lnTo>
                  <a:pt x="83227" y="917278"/>
                </a:lnTo>
                <a:lnTo>
                  <a:pt x="61959" y="877688"/>
                </a:lnTo>
                <a:lnTo>
                  <a:pt x="43592" y="836417"/>
                </a:lnTo>
                <a:lnTo>
                  <a:pt x="28260" y="793602"/>
                </a:lnTo>
                <a:lnTo>
                  <a:pt x="16099" y="749377"/>
                </a:lnTo>
                <a:lnTo>
                  <a:pt x="7245" y="703877"/>
                </a:lnTo>
                <a:lnTo>
                  <a:pt x="1834" y="657240"/>
                </a:lnTo>
                <a:lnTo>
                  <a:pt x="0" y="609600"/>
                </a:lnTo>
                <a:close/>
              </a:path>
            </a:pathLst>
          </a:custGeom>
          <a:ln w="25908">
            <a:solidFill>
              <a:srgbClr val="FFFFFF"/>
            </a:solidFill>
          </a:ln>
        </p:spPr>
        <p:txBody>
          <a:bodyPr wrap="square" lIns="0" tIns="0" rIns="0" bIns="0" rtlCol="0"/>
          <a:lstStyle/>
          <a:p/>
        </p:txBody>
      </p:sp>
      <p:sp>
        <p:nvSpPr>
          <p:cNvPr id="13" name="object 13"/>
          <p:cNvSpPr/>
          <p:nvPr/>
        </p:nvSpPr>
        <p:spPr>
          <a:xfrm>
            <a:off x="9114281" y="1739645"/>
            <a:ext cx="1219200" cy="1219200"/>
          </a:xfrm>
          <a:custGeom>
            <a:rect l="l" t="t" r="r" b="b"/>
            <a:pathLst>
              <a:path w="1219200" h="1219200">
                <a:moveTo>
                  <a:pt x="609600" y="0"/>
                </a:moveTo>
                <a:lnTo>
                  <a:pt x="561959" y="1834"/>
                </a:lnTo>
                <a:lnTo>
                  <a:pt x="515322" y="7245"/>
                </a:lnTo>
                <a:lnTo>
                  <a:pt x="469822" y="16099"/>
                </a:lnTo>
                <a:lnTo>
                  <a:pt x="425597" y="28260"/>
                </a:lnTo>
                <a:lnTo>
                  <a:pt x="382782" y="43592"/>
                </a:lnTo>
                <a:lnTo>
                  <a:pt x="341511" y="61959"/>
                </a:lnTo>
                <a:lnTo>
                  <a:pt x="301921" y="83227"/>
                </a:lnTo>
                <a:lnTo>
                  <a:pt x="264147" y="107259"/>
                </a:lnTo>
                <a:lnTo>
                  <a:pt x="228324" y="133920"/>
                </a:lnTo>
                <a:lnTo>
                  <a:pt x="194588" y="163075"/>
                </a:lnTo>
                <a:lnTo>
                  <a:pt x="163075" y="194588"/>
                </a:lnTo>
                <a:lnTo>
                  <a:pt x="133920" y="228324"/>
                </a:lnTo>
                <a:lnTo>
                  <a:pt x="107259" y="264147"/>
                </a:lnTo>
                <a:lnTo>
                  <a:pt x="83227" y="301921"/>
                </a:lnTo>
                <a:lnTo>
                  <a:pt x="61959" y="341511"/>
                </a:lnTo>
                <a:lnTo>
                  <a:pt x="43592" y="382782"/>
                </a:lnTo>
                <a:lnTo>
                  <a:pt x="28260" y="425597"/>
                </a:lnTo>
                <a:lnTo>
                  <a:pt x="16099" y="469822"/>
                </a:lnTo>
                <a:lnTo>
                  <a:pt x="7245" y="515322"/>
                </a:lnTo>
                <a:lnTo>
                  <a:pt x="1834" y="561959"/>
                </a:lnTo>
                <a:lnTo>
                  <a:pt x="0" y="609600"/>
                </a:lnTo>
                <a:lnTo>
                  <a:pt x="1834" y="657240"/>
                </a:lnTo>
                <a:lnTo>
                  <a:pt x="7245" y="703877"/>
                </a:lnTo>
                <a:lnTo>
                  <a:pt x="16099" y="749377"/>
                </a:lnTo>
                <a:lnTo>
                  <a:pt x="28260" y="793602"/>
                </a:lnTo>
                <a:lnTo>
                  <a:pt x="43592" y="836417"/>
                </a:lnTo>
                <a:lnTo>
                  <a:pt x="61959" y="877688"/>
                </a:lnTo>
                <a:lnTo>
                  <a:pt x="83227" y="917278"/>
                </a:lnTo>
                <a:lnTo>
                  <a:pt x="107259" y="955052"/>
                </a:lnTo>
                <a:lnTo>
                  <a:pt x="133920" y="990875"/>
                </a:lnTo>
                <a:lnTo>
                  <a:pt x="163075" y="1024611"/>
                </a:lnTo>
                <a:lnTo>
                  <a:pt x="194588" y="1056124"/>
                </a:lnTo>
                <a:lnTo>
                  <a:pt x="228324" y="1085279"/>
                </a:lnTo>
                <a:lnTo>
                  <a:pt x="264147" y="1111940"/>
                </a:lnTo>
                <a:lnTo>
                  <a:pt x="301921" y="1135972"/>
                </a:lnTo>
                <a:lnTo>
                  <a:pt x="341511" y="1157240"/>
                </a:lnTo>
                <a:lnTo>
                  <a:pt x="382782" y="1175607"/>
                </a:lnTo>
                <a:lnTo>
                  <a:pt x="425597" y="1190939"/>
                </a:lnTo>
                <a:lnTo>
                  <a:pt x="469822" y="1203100"/>
                </a:lnTo>
                <a:lnTo>
                  <a:pt x="515322" y="1211954"/>
                </a:lnTo>
                <a:lnTo>
                  <a:pt x="561959" y="1217365"/>
                </a:lnTo>
                <a:lnTo>
                  <a:pt x="609600" y="1219200"/>
                </a:lnTo>
                <a:lnTo>
                  <a:pt x="657240" y="1217365"/>
                </a:lnTo>
                <a:lnTo>
                  <a:pt x="703877" y="1211954"/>
                </a:lnTo>
                <a:lnTo>
                  <a:pt x="749377" y="1203100"/>
                </a:lnTo>
                <a:lnTo>
                  <a:pt x="793602" y="1190939"/>
                </a:lnTo>
                <a:lnTo>
                  <a:pt x="836417" y="1175607"/>
                </a:lnTo>
                <a:lnTo>
                  <a:pt x="877688" y="1157240"/>
                </a:lnTo>
                <a:lnTo>
                  <a:pt x="917278" y="1135972"/>
                </a:lnTo>
                <a:lnTo>
                  <a:pt x="955052" y="1111940"/>
                </a:lnTo>
                <a:lnTo>
                  <a:pt x="990875" y="1085279"/>
                </a:lnTo>
                <a:lnTo>
                  <a:pt x="1024611" y="1056124"/>
                </a:lnTo>
                <a:lnTo>
                  <a:pt x="1056124" y="1024611"/>
                </a:lnTo>
                <a:lnTo>
                  <a:pt x="1085279" y="990875"/>
                </a:lnTo>
                <a:lnTo>
                  <a:pt x="1111940" y="955052"/>
                </a:lnTo>
                <a:lnTo>
                  <a:pt x="1135972" y="917278"/>
                </a:lnTo>
                <a:lnTo>
                  <a:pt x="1157240" y="877688"/>
                </a:lnTo>
                <a:lnTo>
                  <a:pt x="1175607" y="836417"/>
                </a:lnTo>
                <a:lnTo>
                  <a:pt x="1190939" y="793602"/>
                </a:lnTo>
                <a:lnTo>
                  <a:pt x="1203100" y="749377"/>
                </a:lnTo>
                <a:lnTo>
                  <a:pt x="1211954" y="703877"/>
                </a:lnTo>
                <a:lnTo>
                  <a:pt x="1217365" y="657240"/>
                </a:lnTo>
                <a:lnTo>
                  <a:pt x="1219200" y="609600"/>
                </a:lnTo>
                <a:lnTo>
                  <a:pt x="1217365" y="561959"/>
                </a:lnTo>
                <a:lnTo>
                  <a:pt x="1211954" y="515322"/>
                </a:lnTo>
                <a:lnTo>
                  <a:pt x="1203100" y="469822"/>
                </a:lnTo>
                <a:lnTo>
                  <a:pt x="1190939" y="425597"/>
                </a:lnTo>
                <a:lnTo>
                  <a:pt x="1175607" y="382782"/>
                </a:lnTo>
                <a:lnTo>
                  <a:pt x="1157240" y="341511"/>
                </a:lnTo>
                <a:lnTo>
                  <a:pt x="1135972" y="301921"/>
                </a:lnTo>
                <a:lnTo>
                  <a:pt x="1111940" y="264147"/>
                </a:lnTo>
                <a:lnTo>
                  <a:pt x="1085279" y="228324"/>
                </a:lnTo>
                <a:lnTo>
                  <a:pt x="1056124" y="194588"/>
                </a:lnTo>
                <a:lnTo>
                  <a:pt x="1024611" y="163075"/>
                </a:lnTo>
                <a:lnTo>
                  <a:pt x="990875" y="133920"/>
                </a:lnTo>
                <a:lnTo>
                  <a:pt x="955052" y="107259"/>
                </a:lnTo>
                <a:lnTo>
                  <a:pt x="917278" y="83227"/>
                </a:lnTo>
                <a:lnTo>
                  <a:pt x="877688" y="61959"/>
                </a:lnTo>
                <a:lnTo>
                  <a:pt x="836417" y="43592"/>
                </a:lnTo>
                <a:lnTo>
                  <a:pt x="793602" y="28260"/>
                </a:lnTo>
                <a:lnTo>
                  <a:pt x="749377" y="16099"/>
                </a:lnTo>
                <a:lnTo>
                  <a:pt x="703877" y="7245"/>
                </a:lnTo>
                <a:lnTo>
                  <a:pt x="657240" y="1834"/>
                </a:lnTo>
                <a:lnTo>
                  <a:pt x="609600" y="0"/>
                </a:lnTo>
                <a:close/>
              </a:path>
            </a:pathLst>
          </a:custGeom>
          <a:solidFill>
            <a:srgbClr val="E2E2E2"/>
          </a:solidFill>
        </p:spPr>
        <p:txBody>
          <a:bodyPr wrap="square" lIns="0" tIns="0" rIns="0" bIns="0" rtlCol="0"/>
          <a:lstStyle/>
          <a:p/>
        </p:txBody>
      </p:sp>
      <p:sp>
        <p:nvSpPr>
          <p:cNvPr id="14" name="object 14"/>
          <p:cNvSpPr/>
          <p:nvPr/>
        </p:nvSpPr>
        <p:spPr>
          <a:xfrm>
            <a:off x="9114281" y="1739645"/>
            <a:ext cx="1219200" cy="1219200"/>
          </a:xfrm>
          <a:custGeom>
            <a:rect l="l" t="t" r="r" b="b"/>
            <a:pathLst>
              <a:path w="1219200" h="1219200">
                <a:moveTo>
                  <a:pt x="0" y="609600"/>
                </a:moveTo>
                <a:lnTo>
                  <a:pt x="1834" y="561959"/>
                </a:lnTo>
                <a:lnTo>
                  <a:pt x="7245" y="515322"/>
                </a:lnTo>
                <a:lnTo>
                  <a:pt x="16099" y="469822"/>
                </a:lnTo>
                <a:lnTo>
                  <a:pt x="28260" y="425597"/>
                </a:lnTo>
                <a:lnTo>
                  <a:pt x="43592" y="382782"/>
                </a:lnTo>
                <a:lnTo>
                  <a:pt x="61959" y="341511"/>
                </a:lnTo>
                <a:lnTo>
                  <a:pt x="83227" y="301921"/>
                </a:lnTo>
                <a:lnTo>
                  <a:pt x="107259" y="264147"/>
                </a:lnTo>
                <a:lnTo>
                  <a:pt x="133920" y="228324"/>
                </a:lnTo>
                <a:lnTo>
                  <a:pt x="163075" y="194588"/>
                </a:lnTo>
                <a:lnTo>
                  <a:pt x="194588" y="163075"/>
                </a:lnTo>
                <a:lnTo>
                  <a:pt x="228324" y="133920"/>
                </a:lnTo>
                <a:lnTo>
                  <a:pt x="264147" y="107259"/>
                </a:lnTo>
                <a:lnTo>
                  <a:pt x="301921" y="83227"/>
                </a:lnTo>
                <a:lnTo>
                  <a:pt x="341511" y="61959"/>
                </a:lnTo>
                <a:lnTo>
                  <a:pt x="382782" y="43592"/>
                </a:lnTo>
                <a:lnTo>
                  <a:pt x="425597" y="28260"/>
                </a:lnTo>
                <a:lnTo>
                  <a:pt x="469822" y="16099"/>
                </a:lnTo>
                <a:lnTo>
                  <a:pt x="515322" y="7245"/>
                </a:lnTo>
                <a:lnTo>
                  <a:pt x="561959" y="1834"/>
                </a:lnTo>
                <a:lnTo>
                  <a:pt x="609600" y="0"/>
                </a:lnTo>
                <a:lnTo>
                  <a:pt x="657240" y="1834"/>
                </a:lnTo>
                <a:lnTo>
                  <a:pt x="703877" y="7245"/>
                </a:lnTo>
                <a:lnTo>
                  <a:pt x="749377" y="16099"/>
                </a:lnTo>
                <a:lnTo>
                  <a:pt x="793602" y="28260"/>
                </a:lnTo>
                <a:lnTo>
                  <a:pt x="836417" y="43592"/>
                </a:lnTo>
                <a:lnTo>
                  <a:pt x="877688" y="61959"/>
                </a:lnTo>
                <a:lnTo>
                  <a:pt x="917278" y="83227"/>
                </a:lnTo>
                <a:lnTo>
                  <a:pt x="955052" y="107259"/>
                </a:lnTo>
                <a:lnTo>
                  <a:pt x="990875" y="133920"/>
                </a:lnTo>
                <a:lnTo>
                  <a:pt x="1024611" y="163075"/>
                </a:lnTo>
                <a:lnTo>
                  <a:pt x="1056124" y="194588"/>
                </a:lnTo>
                <a:lnTo>
                  <a:pt x="1085279" y="228324"/>
                </a:lnTo>
                <a:lnTo>
                  <a:pt x="1111940" y="264147"/>
                </a:lnTo>
                <a:lnTo>
                  <a:pt x="1135972" y="301921"/>
                </a:lnTo>
                <a:lnTo>
                  <a:pt x="1157240" y="341511"/>
                </a:lnTo>
                <a:lnTo>
                  <a:pt x="1175607" y="382782"/>
                </a:lnTo>
                <a:lnTo>
                  <a:pt x="1190939" y="425597"/>
                </a:lnTo>
                <a:lnTo>
                  <a:pt x="1203100" y="469822"/>
                </a:lnTo>
                <a:lnTo>
                  <a:pt x="1211954" y="515322"/>
                </a:lnTo>
                <a:lnTo>
                  <a:pt x="1217365" y="561959"/>
                </a:lnTo>
                <a:lnTo>
                  <a:pt x="1219200" y="609600"/>
                </a:lnTo>
                <a:lnTo>
                  <a:pt x="1217365" y="657240"/>
                </a:lnTo>
                <a:lnTo>
                  <a:pt x="1211954" y="703877"/>
                </a:lnTo>
                <a:lnTo>
                  <a:pt x="1203100" y="749377"/>
                </a:lnTo>
                <a:lnTo>
                  <a:pt x="1190939" y="793602"/>
                </a:lnTo>
                <a:lnTo>
                  <a:pt x="1175607" y="836417"/>
                </a:lnTo>
                <a:lnTo>
                  <a:pt x="1157240" y="877688"/>
                </a:lnTo>
                <a:lnTo>
                  <a:pt x="1135972" y="917278"/>
                </a:lnTo>
                <a:lnTo>
                  <a:pt x="1111940" y="955052"/>
                </a:lnTo>
                <a:lnTo>
                  <a:pt x="1085279" y="990875"/>
                </a:lnTo>
                <a:lnTo>
                  <a:pt x="1056124" y="1024611"/>
                </a:lnTo>
                <a:lnTo>
                  <a:pt x="1024611" y="1056124"/>
                </a:lnTo>
                <a:lnTo>
                  <a:pt x="990875" y="1085279"/>
                </a:lnTo>
                <a:lnTo>
                  <a:pt x="955052" y="1111940"/>
                </a:lnTo>
                <a:lnTo>
                  <a:pt x="917278" y="1135972"/>
                </a:lnTo>
                <a:lnTo>
                  <a:pt x="877688" y="1157240"/>
                </a:lnTo>
                <a:lnTo>
                  <a:pt x="836417" y="1175607"/>
                </a:lnTo>
                <a:lnTo>
                  <a:pt x="793602" y="1190939"/>
                </a:lnTo>
                <a:lnTo>
                  <a:pt x="749377" y="1203100"/>
                </a:lnTo>
                <a:lnTo>
                  <a:pt x="703877" y="1211954"/>
                </a:lnTo>
                <a:lnTo>
                  <a:pt x="657240" y="1217365"/>
                </a:lnTo>
                <a:lnTo>
                  <a:pt x="609600" y="1219200"/>
                </a:lnTo>
                <a:lnTo>
                  <a:pt x="561959" y="1217365"/>
                </a:lnTo>
                <a:lnTo>
                  <a:pt x="515322" y="1211954"/>
                </a:lnTo>
                <a:lnTo>
                  <a:pt x="469822" y="1203100"/>
                </a:lnTo>
                <a:lnTo>
                  <a:pt x="425597" y="1190939"/>
                </a:lnTo>
                <a:lnTo>
                  <a:pt x="382782" y="1175607"/>
                </a:lnTo>
                <a:lnTo>
                  <a:pt x="341511" y="1157240"/>
                </a:lnTo>
                <a:lnTo>
                  <a:pt x="301921" y="1135972"/>
                </a:lnTo>
                <a:lnTo>
                  <a:pt x="264147" y="1111940"/>
                </a:lnTo>
                <a:lnTo>
                  <a:pt x="228324" y="1085279"/>
                </a:lnTo>
                <a:lnTo>
                  <a:pt x="194588" y="1056124"/>
                </a:lnTo>
                <a:lnTo>
                  <a:pt x="163075" y="1024611"/>
                </a:lnTo>
                <a:lnTo>
                  <a:pt x="133920" y="990875"/>
                </a:lnTo>
                <a:lnTo>
                  <a:pt x="107259" y="955052"/>
                </a:lnTo>
                <a:lnTo>
                  <a:pt x="83227" y="917278"/>
                </a:lnTo>
                <a:lnTo>
                  <a:pt x="61959" y="877688"/>
                </a:lnTo>
                <a:lnTo>
                  <a:pt x="43592" y="836417"/>
                </a:lnTo>
                <a:lnTo>
                  <a:pt x="28260" y="793602"/>
                </a:lnTo>
                <a:lnTo>
                  <a:pt x="16099" y="749377"/>
                </a:lnTo>
                <a:lnTo>
                  <a:pt x="7245" y="703877"/>
                </a:lnTo>
                <a:lnTo>
                  <a:pt x="1834" y="657240"/>
                </a:lnTo>
                <a:lnTo>
                  <a:pt x="0" y="609600"/>
                </a:lnTo>
                <a:close/>
              </a:path>
            </a:pathLst>
          </a:custGeom>
          <a:ln w="25908">
            <a:solidFill>
              <a:srgbClr val="FFFFFF"/>
            </a:solidFill>
          </a:ln>
        </p:spPr>
        <p:txBody>
          <a:bodyPr wrap="square" lIns="0" tIns="0" rIns="0" bIns="0" rtlCol="0"/>
          <a:lstStyle/>
          <a:p/>
        </p:txBody>
      </p:sp>
      <p:sp>
        <p:nvSpPr>
          <p:cNvPr id="15" name="object 15"/>
          <p:cNvSpPr/>
          <p:nvPr/>
        </p:nvSpPr>
        <p:spPr>
          <a:xfrm>
            <a:off x="9453371" y="2049272"/>
            <a:ext cx="539750" cy="599440"/>
          </a:xfrm>
          <a:custGeom>
            <a:rect l="l" t="t" r="r" b="b"/>
            <a:pathLst>
              <a:path w="539750" h="599439">
                <a:moveTo>
                  <a:pt x="446912" y="415289"/>
                </a:moveTo>
                <a:lnTo>
                  <a:pt x="92455" y="415289"/>
                </a:lnTo>
                <a:lnTo>
                  <a:pt x="56524" y="422910"/>
                </a:lnTo>
                <a:lnTo>
                  <a:pt x="27130" y="441960"/>
                </a:lnTo>
                <a:lnTo>
                  <a:pt x="7284" y="471169"/>
                </a:lnTo>
                <a:lnTo>
                  <a:pt x="0" y="508000"/>
                </a:lnTo>
                <a:lnTo>
                  <a:pt x="7284" y="543560"/>
                </a:lnTo>
                <a:lnTo>
                  <a:pt x="27130" y="572769"/>
                </a:lnTo>
                <a:lnTo>
                  <a:pt x="56524" y="593089"/>
                </a:lnTo>
                <a:lnTo>
                  <a:pt x="92455" y="599439"/>
                </a:lnTo>
                <a:lnTo>
                  <a:pt x="446912" y="599439"/>
                </a:lnTo>
                <a:lnTo>
                  <a:pt x="482917" y="593089"/>
                </a:lnTo>
                <a:lnTo>
                  <a:pt x="512349" y="572769"/>
                </a:lnTo>
                <a:lnTo>
                  <a:pt x="525301" y="553719"/>
                </a:lnTo>
                <a:lnTo>
                  <a:pt x="92455" y="553719"/>
                </a:lnTo>
                <a:lnTo>
                  <a:pt x="74517" y="549910"/>
                </a:lnTo>
                <a:lnTo>
                  <a:pt x="59817" y="539750"/>
                </a:lnTo>
                <a:lnTo>
                  <a:pt x="49879" y="525779"/>
                </a:lnTo>
                <a:lnTo>
                  <a:pt x="46227" y="508000"/>
                </a:lnTo>
                <a:lnTo>
                  <a:pt x="49879" y="490219"/>
                </a:lnTo>
                <a:lnTo>
                  <a:pt x="59816" y="474979"/>
                </a:lnTo>
                <a:lnTo>
                  <a:pt x="74517" y="464819"/>
                </a:lnTo>
                <a:lnTo>
                  <a:pt x="92455" y="461010"/>
                </a:lnTo>
                <a:lnTo>
                  <a:pt x="525301" y="461010"/>
                </a:lnTo>
                <a:lnTo>
                  <a:pt x="512349" y="441960"/>
                </a:lnTo>
                <a:lnTo>
                  <a:pt x="482917" y="422910"/>
                </a:lnTo>
                <a:lnTo>
                  <a:pt x="446912" y="415289"/>
                </a:lnTo>
                <a:close/>
              </a:path>
              <a:path w="539750" h="599439">
                <a:moveTo>
                  <a:pt x="525301" y="461010"/>
                </a:moveTo>
                <a:lnTo>
                  <a:pt x="446912" y="461010"/>
                </a:lnTo>
                <a:lnTo>
                  <a:pt x="464905" y="464819"/>
                </a:lnTo>
                <a:lnTo>
                  <a:pt x="479599" y="474979"/>
                </a:lnTo>
                <a:lnTo>
                  <a:pt x="489507" y="490219"/>
                </a:lnTo>
                <a:lnTo>
                  <a:pt x="493141" y="508000"/>
                </a:lnTo>
                <a:lnTo>
                  <a:pt x="489507" y="525779"/>
                </a:lnTo>
                <a:lnTo>
                  <a:pt x="479599" y="539750"/>
                </a:lnTo>
                <a:lnTo>
                  <a:pt x="464905" y="549910"/>
                </a:lnTo>
                <a:lnTo>
                  <a:pt x="446912" y="553719"/>
                </a:lnTo>
                <a:lnTo>
                  <a:pt x="525301" y="553719"/>
                </a:lnTo>
                <a:lnTo>
                  <a:pt x="532209" y="543560"/>
                </a:lnTo>
                <a:lnTo>
                  <a:pt x="539496" y="508000"/>
                </a:lnTo>
                <a:lnTo>
                  <a:pt x="532209" y="471169"/>
                </a:lnTo>
                <a:lnTo>
                  <a:pt x="525301" y="461010"/>
                </a:lnTo>
                <a:close/>
              </a:path>
              <a:path w="539750" h="599439">
                <a:moveTo>
                  <a:pt x="123317" y="485139"/>
                </a:moveTo>
                <a:lnTo>
                  <a:pt x="114347" y="486410"/>
                </a:lnTo>
                <a:lnTo>
                  <a:pt x="106997" y="491489"/>
                </a:lnTo>
                <a:lnTo>
                  <a:pt x="102028" y="499110"/>
                </a:lnTo>
                <a:lnTo>
                  <a:pt x="100202" y="508000"/>
                </a:lnTo>
                <a:lnTo>
                  <a:pt x="102028" y="516889"/>
                </a:lnTo>
                <a:lnTo>
                  <a:pt x="106997" y="524510"/>
                </a:lnTo>
                <a:lnTo>
                  <a:pt x="114347" y="529589"/>
                </a:lnTo>
                <a:lnTo>
                  <a:pt x="123317" y="530860"/>
                </a:lnTo>
                <a:lnTo>
                  <a:pt x="132339" y="529589"/>
                </a:lnTo>
                <a:lnTo>
                  <a:pt x="139684" y="524510"/>
                </a:lnTo>
                <a:lnTo>
                  <a:pt x="144623" y="516889"/>
                </a:lnTo>
                <a:lnTo>
                  <a:pt x="146430" y="508000"/>
                </a:lnTo>
                <a:lnTo>
                  <a:pt x="144623" y="499110"/>
                </a:lnTo>
                <a:lnTo>
                  <a:pt x="139684" y="491489"/>
                </a:lnTo>
                <a:lnTo>
                  <a:pt x="132339" y="486410"/>
                </a:lnTo>
                <a:lnTo>
                  <a:pt x="123317" y="485139"/>
                </a:lnTo>
                <a:close/>
              </a:path>
              <a:path w="539750" h="599439">
                <a:moveTo>
                  <a:pt x="220979" y="485139"/>
                </a:moveTo>
                <a:lnTo>
                  <a:pt x="211937" y="486410"/>
                </a:lnTo>
                <a:lnTo>
                  <a:pt x="204549" y="491489"/>
                </a:lnTo>
                <a:lnTo>
                  <a:pt x="199566" y="499110"/>
                </a:lnTo>
                <a:lnTo>
                  <a:pt x="197738" y="508000"/>
                </a:lnTo>
                <a:lnTo>
                  <a:pt x="199566" y="516889"/>
                </a:lnTo>
                <a:lnTo>
                  <a:pt x="204549" y="524510"/>
                </a:lnTo>
                <a:lnTo>
                  <a:pt x="211937" y="529589"/>
                </a:lnTo>
                <a:lnTo>
                  <a:pt x="220979" y="530860"/>
                </a:lnTo>
                <a:lnTo>
                  <a:pt x="230002" y="529589"/>
                </a:lnTo>
                <a:lnTo>
                  <a:pt x="237347" y="524510"/>
                </a:lnTo>
                <a:lnTo>
                  <a:pt x="242286" y="516889"/>
                </a:lnTo>
                <a:lnTo>
                  <a:pt x="244094" y="508000"/>
                </a:lnTo>
                <a:lnTo>
                  <a:pt x="242286" y="499110"/>
                </a:lnTo>
                <a:lnTo>
                  <a:pt x="237347" y="491489"/>
                </a:lnTo>
                <a:lnTo>
                  <a:pt x="230002" y="486410"/>
                </a:lnTo>
                <a:lnTo>
                  <a:pt x="220979" y="485139"/>
                </a:lnTo>
                <a:close/>
              </a:path>
              <a:path w="539750" h="599439">
                <a:moveTo>
                  <a:pt x="318516" y="485139"/>
                </a:moveTo>
                <a:lnTo>
                  <a:pt x="309546" y="486410"/>
                </a:lnTo>
                <a:lnTo>
                  <a:pt x="302196" y="491489"/>
                </a:lnTo>
                <a:lnTo>
                  <a:pt x="297227" y="499110"/>
                </a:lnTo>
                <a:lnTo>
                  <a:pt x="295401" y="508000"/>
                </a:lnTo>
                <a:lnTo>
                  <a:pt x="297227" y="516889"/>
                </a:lnTo>
                <a:lnTo>
                  <a:pt x="302196" y="524510"/>
                </a:lnTo>
                <a:lnTo>
                  <a:pt x="309546" y="529589"/>
                </a:lnTo>
                <a:lnTo>
                  <a:pt x="318516" y="530860"/>
                </a:lnTo>
                <a:lnTo>
                  <a:pt x="327538" y="529589"/>
                </a:lnTo>
                <a:lnTo>
                  <a:pt x="334883" y="524510"/>
                </a:lnTo>
                <a:lnTo>
                  <a:pt x="339822" y="516889"/>
                </a:lnTo>
                <a:lnTo>
                  <a:pt x="341629" y="508000"/>
                </a:lnTo>
                <a:lnTo>
                  <a:pt x="339822" y="499110"/>
                </a:lnTo>
                <a:lnTo>
                  <a:pt x="334883" y="491489"/>
                </a:lnTo>
                <a:lnTo>
                  <a:pt x="327538" y="486410"/>
                </a:lnTo>
                <a:lnTo>
                  <a:pt x="318516" y="485139"/>
                </a:lnTo>
                <a:close/>
              </a:path>
              <a:path w="539750" h="599439">
                <a:moveTo>
                  <a:pt x="416178" y="485139"/>
                </a:moveTo>
                <a:lnTo>
                  <a:pt x="407209" y="486410"/>
                </a:lnTo>
                <a:lnTo>
                  <a:pt x="399859" y="491489"/>
                </a:lnTo>
                <a:lnTo>
                  <a:pt x="394890" y="499110"/>
                </a:lnTo>
                <a:lnTo>
                  <a:pt x="393064" y="508000"/>
                </a:lnTo>
                <a:lnTo>
                  <a:pt x="394890" y="516889"/>
                </a:lnTo>
                <a:lnTo>
                  <a:pt x="399859" y="524510"/>
                </a:lnTo>
                <a:lnTo>
                  <a:pt x="407209" y="529589"/>
                </a:lnTo>
                <a:lnTo>
                  <a:pt x="416178" y="530860"/>
                </a:lnTo>
                <a:lnTo>
                  <a:pt x="425201" y="529589"/>
                </a:lnTo>
                <a:lnTo>
                  <a:pt x="432546" y="524510"/>
                </a:lnTo>
                <a:lnTo>
                  <a:pt x="437485" y="516889"/>
                </a:lnTo>
                <a:lnTo>
                  <a:pt x="439293" y="508000"/>
                </a:lnTo>
                <a:lnTo>
                  <a:pt x="437485" y="499110"/>
                </a:lnTo>
                <a:lnTo>
                  <a:pt x="432546" y="491489"/>
                </a:lnTo>
                <a:lnTo>
                  <a:pt x="425201" y="486410"/>
                </a:lnTo>
                <a:lnTo>
                  <a:pt x="416178" y="485139"/>
                </a:lnTo>
                <a:close/>
              </a:path>
              <a:path w="539750" h="599439">
                <a:moveTo>
                  <a:pt x="278921" y="370839"/>
                </a:moveTo>
                <a:lnTo>
                  <a:pt x="195706" y="370839"/>
                </a:lnTo>
                <a:lnTo>
                  <a:pt x="262762" y="415289"/>
                </a:lnTo>
                <a:lnTo>
                  <a:pt x="346075" y="415289"/>
                </a:lnTo>
                <a:lnTo>
                  <a:pt x="278921" y="370839"/>
                </a:lnTo>
                <a:close/>
              </a:path>
              <a:path w="539750" h="599439">
                <a:moveTo>
                  <a:pt x="154177" y="246379"/>
                </a:moveTo>
                <a:lnTo>
                  <a:pt x="127162" y="251460"/>
                </a:lnTo>
                <a:lnTo>
                  <a:pt x="105124" y="266700"/>
                </a:lnTo>
                <a:lnTo>
                  <a:pt x="90277" y="288289"/>
                </a:lnTo>
                <a:lnTo>
                  <a:pt x="84835" y="314960"/>
                </a:lnTo>
                <a:lnTo>
                  <a:pt x="90277" y="341629"/>
                </a:lnTo>
                <a:lnTo>
                  <a:pt x="105124" y="364489"/>
                </a:lnTo>
                <a:lnTo>
                  <a:pt x="127162" y="379729"/>
                </a:lnTo>
                <a:lnTo>
                  <a:pt x="154177" y="384810"/>
                </a:lnTo>
                <a:lnTo>
                  <a:pt x="165578" y="383539"/>
                </a:lnTo>
                <a:lnTo>
                  <a:pt x="176418" y="381000"/>
                </a:lnTo>
                <a:lnTo>
                  <a:pt x="186521" y="375919"/>
                </a:lnTo>
                <a:lnTo>
                  <a:pt x="195706" y="370839"/>
                </a:lnTo>
                <a:lnTo>
                  <a:pt x="278921" y="370839"/>
                </a:lnTo>
                <a:lnTo>
                  <a:pt x="229035" y="337819"/>
                </a:lnTo>
                <a:lnTo>
                  <a:pt x="154177" y="337819"/>
                </a:lnTo>
                <a:lnTo>
                  <a:pt x="145155" y="336550"/>
                </a:lnTo>
                <a:lnTo>
                  <a:pt x="137810" y="331469"/>
                </a:lnTo>
                <a:lnTo>
                  <a:pt x="132871" y="323850"/>
                </a:lnTo>
                <a:lnTo>
                  <a:pt x="131063" y="314960"/>
                </a:lnTo>
                <a:lnTo>
                  <a:pt x="132871" y="306069"/>
                </a:lnTo>
                <a:lnTo>
                  <a:pt x="137810" y="298450"/>
                </a:lnTo>
                <a:lnTo>
                  <a:pt x="145155" y="293369"/>
                </a:lnTo>
                <a:lnTo>
                  <a:pt x="154177" y="292100"/>
                </a:lnTo>
                <a:lnTo>
                  <a:pt x="449980" y="292100"/>
                </a:lnTo>
                <a:lnTo>
                  <a:pt x="449200" y="288289"/>
                </a:lnTo>
                <a:lnTo>
                  <a:pt x="441324" y="276860"/>
                </a:lnTo>
                <a:lnTo>
                  <a:pt x="211708" y="276860"/>
                </a:lnTo>
                <a:lnTo>
                  <a:pt x="200898" y="264160"/>
                </a:lnTo>
                <a:lnTo>
                  <a:pt x="187325" y="254000"/>
                </a:lnTo>
                <a:lnTo>
                  <a:pt x="171561" y="247650"/>
                </a:lnTo>
                <a:lnTo>
                  <a:pt x="154177" y="246379"/>
                </a:lnTo>
                <a:close/>
              </a:path>
              <a:path w="539750" h="599439">
                <a:moveTo>
                  <a:pt x="363753" y="322579"/>
                </a:moveTo>
                <a:lnTo>
                  <a:pt x="316356" y="322579"/>
                </a:lnTo>
                <a:lnTo>
                  <a:pt x="323774" y="346710"/>
                </a:lnTo>
                <a:lnTo>
                  <a:pt x="338931" y="367029"/>
                </a:lnTo>
                <a:lnTo>
                  <a:pt x="360041" y="379729"/>
                </a:lnTo>
                <a:lnTo>
                  <a:pt x="385318" y="384810"/>
                </a:lnTo>
                <a:lnTo>
                  <a:pt x="412279" y="379729"/>
                </a:lnTo>
                <a:lnTo>
                  <a:pt x="434324" y="364489"/>
                </a:lnTo>
                <a:lnTo>
                  <a:pt x="449200" y="341629"/>
                </a:lnTo>
                <a:lnTo>
                  <a:pt x="449980" y="337819"/>
                </a:lnTo>
                <a:lnTo>
                  <a:pt x="385318" y="337819"/>
                </a:lnTo>
                <a:lnTo>
                  <a:pt x="376295" y="336550"/>
                </a:lnTo>
                <a:lnTo>
                  <a:pt x="368950" y="331469"/>
                </a:lnTo>
                <a:lnTo>
                  <a:pt x="364011" y="323850"/>
                </a:lnTo>
                <a:lnTo>
                  <a:pt x="363753" y="322579"/>
                </a:lnTo>
                <a:close/>
              </a:path>
              <a:path w="539750" h="599439">
                <a:moveTo>
                  <a:pt x="385318" y="292100"/>
                </a:moveTo>
                <a:lnTo>
                  <a:pt x="154177" y="292100"/>
                </a:lnTo>
                <a:lnTo>
                  <a:pt x="163147" y="293369"/>
                </a:lnTo>
                <a:lnTo>
                  <a:pt x="170497" y="298450"/>
                </a:lnTo>
                <a:lnTo>
                  <a:pt x="175466" y="306069"/>
                </a:lnTo>
                <a:lnTo>
                  <a:pt x="177292" y="314960"/>
                </a:lnTo>
                <a:lnTo>
                  <a:pt x="175466" y="323850"/>
                </a:lnTo>
                <a:lnTo>
                  <a:pt x="170497" y="331469"/>
                </a:lnTo>
                <a:lnTo>
                  <a:pt x="163147" y="336550"/>
                </a:lnTo>
                <a:lnTo>
                  <a:pt x="154177" y="337819"/>
                </a:lnTo>
                <a:lnTo>
                  <a:pt x="229035" y="337819"/>
                </a:lnTo>
                <a:lnTo>
                  <a:pt x="221360" y="332739"/>
                </a:lnTo>
                <a:lnTo>
                  <a:pt x="222630" y="326389"/>
                </a:lnTo>
                <a:lnTo>
                  <a:pt x="223011" y="322579"/>
                </a:lnTo>
                <a:lnTo>
                  <a:pt x="363753" y="322579"/>
                </a:lnTo>
                <a:lnTo>
                  <a:pt x="362203" y="314960"/>
                </a:lnTo>
                <a:lnTo>
                  <a:pt x="364011" y="306069"/>
                </a:lnTo>
                <a:lnTo>
                  <a:pt x="368950" y="298450"/>
                </a:lnTo>
                <a:lnTo>
                  <a:pt x="376295" y="293369"/>
                </a:lnTo>
                <a:lnTo>
                  <a:pt x="385318" y="292100"/>
                </a:lnTo>
                <a:close/>
              </a:path>
              <a:path w="539750" h="599439">
                <a:moveTo>
                  <a:pt x="449980" y="292100"/>
                </a:moveTo>
                <a:lnTo>
                  <a:pt x="385318" y="292100"/>
                </a:lnTo>
                <a:lnTo>
                  <a:pt x="394340" y="293369"/>
                </a:lnTo>
                <a:lnTo>
                  <a:pt x="401685" y="298450"/>
                </a:lnTo>
                <a:lnTo>
                  <a:pt x="406624" y="306069"/>
                </a:lnTo>
                <a:lnTo>
                  <a:pt x="408431" y="314960"/>
                </a:lnTo>
                <a:lnTo>
                  <a:pt x="406624" y="323850"/>
                </a:lnTo>
                <a:lnTo>
                  <a:pt x="401685" y="331469"/>
                </a:lnTo>
                <a:lnTo>
                  <a:pt x="394340" y="336550"/>
                </a:lnTo>
                <a:lnTo>
                  <a:pt x="385318" y="337819"/>
                </a:lnTo>
                <a:lnTo>
                  <a:pt x="449980" y="337819"/>
                </a:lnTo>
                <a:lnTo>
                  <a:pt x="454659" y="314960"/>
                </a:lnTo>
                <a:lnTo>
                  <a:pt x="449980" y="292100"/>
                </a:lnTo>
                <a:close/>
              </a:path>
              <a:path w="539750" h="599439">
                <a:moveTo>
                  <a:pt x="340995" y="214629"/>
                </a:moveTo>
                <a:lnTo>
                  <a:pt x="282321" y="214629"/>
                </a:lnTo>
                <a:lnTo>
                  <a:pt x="328929" y="274319"/>
                </a:lnTo>
                <a:lnTo>
                  <a:pt x="328549" y="275589"/>
                </a:lnTo>
                <a:lnTo>
                  <a:pt x="328041" y="275589"/>
                </a:lnTo>
                <a:lnTo>
                  <a:pt x="327786" y="276860"/>
                </a:lnTo>
                <a:lnTo>
                  <a:pt x="441324" y="276860"/>
                </a:lnTo>
                <a:lnTo>
                  <a:pt x="434324" y="266700"/>
                </a:lnTo>
                <a:lnTo>
                  <a:pt x="412279" y="251460"/>
                </a:lnTo>
                <a:lnTo>
                  <a:pt x="398798" y="248919"/>
                </a:lnTo>
                <a:lnTo>
                  <a:pt x="366902" y="248919"/>
                </a:lnTo>
                <a:lnTo>
                  <a:pt x="340995" y="214629"/>
                </a:lnTo>
                <a:close/>
              </a:path>
              <a:path w="539750" h="599439">
                <a:moveTo>
                  <a:pt x="385318" y="246379"/>
                </a:moveTo>
                <a:lnTo>
                  <a:pt x="372872" y="246379"/>
                </a:lnTo>
                <a:lnTo>
                  <a:pt x="366902" y="248919"/>
                </a:lnTo>
                <a:lnTo>
                  <a:pt x="398798" y="248919"/>
                </a:lnTo>
                <a:lnTo>
                  <a:pt x="385318" y="246379"/>
                </a:lnTo>
                <a:close/>
              </a:path>
              <a:path w="539750" h="599439">
                <a:moveTo>
                  <a:pt x="377698" y="0"/>
                </a:moveTo>
                <a:lnTo>
                  <a:pt x="161798" y="0"/>
                </a:lnTo>
                <a:lnTo>
                  <a:pt x="134836" y="5079"/>
                </a:lnTo>
                <a:lnTo>
                  <a:pt x="112791" y="20319"/>
                </a:lnTo>
                <a:lnTo>
                  <a:pt x="97915" y="41910"/>
                </a:lnTo>
                <a:lnTo>
                  <a:pt x="92455" y="68579"/>
                </a:lnTo>
                <a:lnTo>
                  <a:pt x="92455" y="146050"/>
                </a:lnTo>
                <a:lnTo>
                  <a:pt x="97915" y="172719"/>
                </a:lnTo>
                <a:lnTo>
                  <a:pt x="112791" y="194310"/>
                </a:lnTo>
                <a:lnTo>
                  <a:pt x="134836" y="209550"/>
                </a:lnTo>
                <a:lnTo>
                  <a:pt x="161798" y="214629"/>
                </a:lnTo>
                <a:lnTo>
                  <a:pt x="377698" y="214629"/>
                </a:lnTo>
                <a:lnTo>
                  <a:pt x="404639" y="209550"/>
                </a:lnTo>
                <a:lnTo>
                  <a:pt x="426640" y="194310"/>
                </a:lnTo>
                <a:lnTo>
                  <a:pt x="441473" y="172719"/>
                </a:lnTo>
                <a:lnTo>
                  <a:pt x="442250" y="168910"/>
                </a:lnTo>
                <a:lnTo>
                  <a:pt x="161798" y="168910"/>
                </a:lnTo>
                <a:lnTo>
                  <a:pt x="152828" y="167639"/>
                </a:lnTo>
                <a:lnTo>
                  <a:pt x="145478" y="162560"/>
                </a:lnTo>
                <a:lnTo>
                  <a:pt x="140509" y="154939"/>
                </a:lnTo>
                <a:lnTo>
                  <a:pt x="138683" y="146050"/>
                </a:lnTo>
                <a:lnTo>
                  <a:pt x="138683" y="68579"/>
                </a:lnTo>
                <a:lnTo>
                  <a:pt x="140509" y="59689"/>
                </a:lnTo>
                <a:lnTo>
                  <a:pt x="145478" y="52069"/>
                </a:lnTo>
                <a:lnTo>
                  <a:pt x="152828" y="48260"/>
                </a:lnTo>
                <a:lnTo>
                  <a:pt x="161798" y="45719"/>
                </a:lnTo>
                <a:lnTo>
                  <a:pt x="442250" y="45719"/>
                </a:lnTo>
                <a:lnTo>
                  <a:pt x="441473" y="41910"/>
                </a:lnTo>
                <a:lnTo>
                  <a:pt x="426640" y="20319"/>
                </a:lnTo>
                <a:lnTo>
                  <a:pt x="404639" y="5079"/>
                </a:lnTo>
                <a:lnTo>
                  <a:pt x="377698" y="0"/>
                </a:lnTo>
                <a:close/>
              </a:path>
              <a:path w="539750" h="599439">
                <a:moveTo>
                  <a:pt x="442250" y="45719"/>
                </a:moveTo>
                <a:lnTo>
                  <a:pt x="377698" y="45719"/>
                </a:lnTo>
                <a:lnTo>
                  <a:pt x="386647" y="48260"/>
                </a:lnTo>
                <a:lnTo>
                  <a:pt x="393953" y="52069"/>
                </a:lnTo>
                <a:lnTo>
                  <a:pt x="398879" y="59689"/>
                </a:lnTo>
                <a:lnTo>
                  <a:pt x="400684" y="68579"/>
                </a:lnTo>
                <a:lnTo>
                  <a:pt x="400684" y="146050"/>
                </a:lnTo>
                <a:lnTo>
                  <a:pt x="398879" y="154939"/>
                </a:lnTo>
                <a:lnTo>
                  <a:pt x="393953" y="162560"/>
                </a:lnTo>
                <a:lnTo>
                  <a:pt x="386647" y="167639"/>
                </a:lnTo>
                <a:lnTo>
                  <a:pt x="377698" y="168910"/>
                </a:lnTo>
                <a:lnTo>
                  <a:pt x="442250" y="168910"/>
                </a:lnTo>
                <a:lnTo>
                  <a:pt x="446912" y="146050"/>
                </a:lnTo>
                <a:lnTo>
                  <a:pt x="446912" y="68579"/>
                </a:lnTo>
                <a:lnTo>
                  <a:pt x="442250" y="45719"/>
                </a:lnTo>
                <a:close/>
              </a:path>
              <a:path w="539750" h="599439">
                <a:moveTo>
                  <a:pt x="200405" y="83819"/>
                </a:moveTo>
                <a:lnTo>
                  <a:pt x="191383" y="86360"/>
                </a:lnTo>
                <a:lnTo>
                  <a:pt x="184038" y="91439"/>
                </a:lnTo>
                <a:lnTo>
                  <a:pt x="179099" y="97789"/>
                </a:lnTo>
                <a:lnTo>
                  <a:pt x="177292" y="107950"/>
                </a:lnTo>
                <a:lnTo>
                  <a:pt x="179099" y="116839"/>
                </a:lnTo>
                <a:lnTo>
                  <a:pt x="184038" y="123189"/>
                </a:lnTo>
                <a:lnTo>
                  <a:pt x="191383" y="128269"/>
                </a:lnTo>
                <a:lnTo>
                  <a:pt x="200405" y="130810"/>
                </a:lnTo>
                <a:lnTo>
                  <a:pt x="209428" y="128269"/>
                </a:lnTo>
                <a:lnTo>
                  <a:pt x="216773" y="123189"/>
                </a:lnTo>
                <a:lnTo>
                  <a:pt x="221712" y="116839"/>
                </a:lnTo>
                <a:lnTo>
                  <a:pt x="223520" y="107950"/>
                </a:lnTo>
                <a:lnTo>
                  <a:pt x="221712" y="97789"/>
                </a:lnTo>
                <a:lnTo>
                  <a:pt x="216773" y="91439"/>
                </a:lnTo>
                <a:lnTo>
                  <a:pt x="209428" y="86360"/>
                </a:lnTo>
                <a:lnTo>
                  <a:pt x="200405" y="83819"/>
                </a:lnTo>
                <a:close/>
              </a:path>
              <a:path w="539750" h="599439">
                <a:moveTo>
                  <a:pt x="339089" y="83819"/>
                </a:moveTo>
                <a:lnTo>
                  <a:pt x="330067" y="86360"/>
                </a:lnTo>
                <a:lnTo>
                  <a:pt x="322722" y="91439"/>
                </a:lnTo>
                <a:lnTo>
                  <a:pt x="317783" y="97789"/>
                </a:lnTo>
                <a:lnTo>
                  <a:pt x="315975" y="107950"/>
                </a:lnTo>
                <a:lnTo>
                  <a:pt x="317783" y="116839"/>
                </a:lnTo>
                <a:lnTo>
                  <a:pt x="322722" y="123189"/>
                </a:lnTo>
                <a:lnTo>
                  <a:pt x="330067" y="128269"/>
                </a:lnTo>
                <a:lnTo>
                  <a:pt x="339089" y="130810"/>
                </a:lnTo>
                <a:lnTo>
                  <a:pt x="348112" y="128269"/>
                </a:lnTo>
                <a:lnTo>
                  <a:pt x="355457" y="123189"/>
                </a:lnTo>
                <a:lnTo>
                  <a:pt x="360396" y="116839"/>
                </a:lnTo>
                <a:lnTo>
                  <a:pt x="362203" y="107950"/>
                </a:lnTo>
                <a:lnTo>
                  <a:pt x="360396" y="97789"/>
                </a:lnTo>
                <a:lnTo>
                  <a:pt x="355457" y="91439"/>
                </a:lnTo>
                <a:lnTo>
                  <a:pt x="348112" y="86360"/>
                </a:lnTo>
                <a:lnTo>
                  <a:pt x="339089" y="83819"/>
                </a:lnTo>
                <a:close/>
              </a:path>
            </a:pathLst>
          </a:custGeom>
          <a:solidFill>
            <a:srgbClr val="7E7E7E"/>
          </a:solidFill>
        </p:spPr>
        <p:txBody>
          <a:bodyPr wrap="square" lIns="0" tIns="0" rIns="0" bIns="0" rtlCol="0"/>
          <a:lstStyle/>
          <a:p/>
        </p:txBody>
      </p:sp>
      <p:sp>
        <p:nvSpPr>
          <p:cNvPr id="16" name="object 16"/>
          <p:cNvSpPr/>
          <p:nvPr/>
        </p:nvSpPr>
        <p:spPr>
          <a:xfrm>
            <a:off x="2164365" y="2093976"/>
            <a:ext cx="609600" cy="509270"/>
          </a:xfrm>
          <a:custGeom>
            <a:rect l="l" t="t" r="r" b="b"/>
            <a:pathLst>
              <a:path w="609600" h="509269">
                <a:moveTo>
                  <a:pt x="242665" y="20447"/>
                </a:moveTo>
                <a:lnTo>
                  <a:pt x="195168" y="28123"/>
                </a:lnTo>
                <a:lnTo>
                  <a:pt x="153864" y="49492"/>
                </a:lnTo>
                <a:lnTo>
                  <a:pt x="121260" y="82059"/>
                </a:lnTo>
                <a:lnTo>
                  <a:pt x="99860" y="123331"/>
                </a:lnTo>
                <a:lnTo>
                  <a:pt x="92170" y="170814"/>
                </a:lnTo>
                <a:lnTo>
                  <a:pt x="97391" y="209865"/>
                </a:lnTo>
                <a:lnTo>
                  <a:pt x="112220" y="245665"/>
                </a:lnTo>
                <a:lnTo>
                  <a:pt x="135693" y="276488"/>
                </a:lnTo>
                <a:lnTo>
                  <a:pt x="166846" y="300609"/>
                </a:lnTo>
                <a:lnTo>
                  <a:pt x="149729" y="305413"/>
                </a:lnTo>
                <a:lnTo>
                  <a:pt x="100044" y="324612"/>
                </a:lnTo>
                <a:lnTo>
                  <a:pt x="48006" y="355822"/>
                </a:lnTo>
                <a:lnTo>
                  <a:pt x="4921" y="407415"/>
                </a:lnTo>
                <a:lnTo>
                  <a:pt x="0" y="427297"/>
                </a:lnTo>
                <a:lnTo>
                  <a:pt x="1365" y="446643"/>
                </a:lnTo>
                <a:lnTo>
                  <a:pt x="22574" y="481964"/>
                </a:lnTo>
                <a:lnTo>
                  <a:pt x="67990" y="498520"/>
                </a:lnTo>
                <a:lnTo>
                  <a:pt x="134062" y="505747"/>
                </a:lnTo>
                <a:lnTo>
                  <a:pt x="201558" y="508640"/>
                </a:lnTo>
                <a:lnTo>
                  <a:pt x="238093" y="509015"/>
                </a:lnTo>
                <a:lnTo>
                  <a:pt x="239871" y="509015"/>
                </a:lnTo>
                <a:lnTo>
                  <a:pt x="310832" y="507618"/>
                </a:lnTo>
                <a:lnTo>
                  <a:pt x="372840" y="503554"/>
                </a:lnTo>
                <a:lnTo>
                  <a:pt x="410787" y="498683"/>
                </a:lnTo>
                <a:lnTo>
                  <a:pt x="450296" y="488035"/>
                </a:lnTo>
                <a:lnTo>
                  <a:pt x="482774" y="450738"/>
                </a:lnTo>
                <a:lnTo>
                  <a:pt x="485689" y="432317"/>
                </a:lnTo>
                <a:lnTo>
                  <a:pt x="482187" y="413003"/>
                </a:lnTo>
                <a:lnTo>
                  <a:pt x="440039" y="360029"/>
                </a:lnTo>
                <a:lnTo>
                  <a:pt x="386175" y="327151"/>
                </a:lnTo>
                <a:lnTo>
                  <a:pt x="334793" y="306685"/>
                </a:lnTo>
                <a:lnTo>
                  <a:pt x="317087" y="301498"/>
                </a:lnTo>
                <a:lnTo>
                  <a:pt x="348797" y="277364"/>
                </a:lnTo>
                <a:lnTo>
                  <a:pt x="372744" y="246348"/>
                </a:lnTo>
                <a:lnTo>
                  <a:pt x="387881" y="210236"/>
                </a:lnTo>
                <a:lnTo>
                  <a:pt x="393160" y="170814"/>
                </a:lnTo>
                <a:lnTo>
                  <a:pt x="385482" y="123331"/>
                </a:lnTo>
                <a:lnTo>
                  <a:pt x="364106" y="82059"/>
                </a:lnTo>
                <a:lnTo>
                  <a:pt x="331520" y="49492"/>
                </a:lnTo>
                <a:lnTo>
                  <a:pt x="290211" y="28123"/>
                </a:lnTo>
                <a:lnTo>
                  <a:pt x="242665" y="20447"/>
                </a:lnTo>
                <a:close/>
              </a:path>
              <a:path w="609600" h="509269">
                <a:moveTo>
                  <a:pt x="366744" y="0"/>
                </a:moveTo>
                <a:lnTo>
                  <a:pt x="359505" y="0"/>
                </a:lnTo>
                <a:lnTo>
                  <a:pt x="353663" y="5841"/>
                </a:lnTo>
                <a:lnTo>
                  <a:pt x="353790" y="20447"/>
                </a:lnTo>
                <a:lnTo>
                  <a:pt x="359505" y="26162"/>
                </a:lnTo>
                <a:lnTo>
                  <a:pt x="366744" y="26162"/>
                </a:lnTo>
                <a:lnTo>
                  <a:pt x="413410" y="35587"/>
                </a:lnTo>
                <a:lnTo>
                  <a:pt x="451564" y="61277"/>
                </a:lnTo>
                <a:lnTo>
                  <a:pt x="477311" y="99349"/>
                </a:lnTo>
                <a:lnTo>
                  <a:pt x="486759" y="145923"/>
                </a:lnTo>
                <a:lnTo>
                  <a:pt x="480429" y="186374"/>
                </a:lnTo>
                <a:lnTo>
                  <a:pt x="462692" y="221599"/>
                </a:lnTo>
                <a:lnTo>
                  <a:pt x="435431" y="248989"/>
                </a:lnTo>
                <a:lnTo>
                  <a:pt x="400526" y="265938"/>
                </a:lnTo>
                <a:lnTo>
                  <a:pt x="394811" y="267588"/>
                </a:lnTo>
                <a:lnTo>
                  <a:pt x="390874" y="272923"/>
                </a:lnTo>
                <a:lnTo>
                  <a:pt x="391128" y="284861"/>
                </a:lnTo>
                <a:lnTo>
                  <a:pt x="395319" y="289940"/>
                </a:lnTo>
                <a:lnTo>
                  <a:pt x="401288" y="291211"/>
                </a:lnTo>
                <a:lnTo>
                  <a:pt x="401669" y="291338"/>
                </a:lnTo>
                <a:lnTo>
                  <a:pt x="401923" y="291338"/>
                </a:lnTo>
                <a:lnTo>
                  <a:pt x="402304" y="291464"/>
                </a:lnTo>
                <a:lnTo>
                  <a:pt x="402558" y="291464"/>
                </a:lnTo>
                <a:lnTo>
                  <a:pt x="461787" y="305292"/>
                </a:lnTo>
                <a:lnTo>
                  <a:pt x="518636" y="330453"/>
                </a:lnTo>
                <a:lnTo>
                  <a:pt x="561308" y="361426"/>
                </a:lnTo>
                <a:lnTo>
                  <a:pt x="583130" y="399357"/>
                </a:lnTo>
                <a:lnTo>
                  <a:pt x="582152" y="407781"/>
                </a:lnTo>
                <a:lnTo>
                  <a:pt x="546250" y="434736"/>
                </a:lnTo>
                <a:lnTo>
                  <a:pt x="520287" y="439165"/>
                </a:lnTo>
                <a:lnTo>
                  <a:pt x="515461" y="445262"/>
                </a:lnTo>
                <a:lnTo>
                  <a:pt x="516477" y="458850"/>
                </a:lnTo>
                <a:lnTo>
                  <a:pt x="522065" y="464185"/>
                </a:lnTo>
                <a:lnTo>
                  <a:pt x="530193" y="464185"/>
                </a:lnTo>
                <a:lnTo>
                  <a:pt x="568213" y="455818"/>
                </a:lnTo>
                <a:lnTo>
                  <a:pt x="599332" y="431591"/>
                </a:lnTo>
                <a:lnTo>
                  <a:pt x="609278" y="399091"/>
                </a:lnTo>
                <a:lnTo>
                  <a:pt x="607155" y="385318"/>
                </a:lnTo>
                <a:lnTo>
                  <a:pt x="586489" y="350029"/>
                </a:lnTo>
                <a:lnTo>
                  <a:pt x="548703" y="318277"/>
                </a:lnTo>
                <a:lnTo>
                  <a:pt x="499820" y="292074"/>
                </a:lnTo>
                <a:lnTo>
                  <a:pt x="445865" y="273431"/>
                </a:lnTo>
                <a:lnTo>
                  <a:pt x="456545" y="265630"/>
                </a:lnTo>
                <a:lnTo>
                  <a:pt x="483584" y="237109"/>
                </a:lnTo>
                <a:lnTo>
                  <a:pt x="505396" y="193801"/>
                </a:lnTo>
                <a:lnTo>
                  <a:pt x="512921" y="145923"/>
                </a:lnTo>
                <a:lnTo>
                  <a:pt x="505460" y="99876"/>
                </a:lnTo>
                <a:lnTo>
                  <a:pt x="484692" y="59829"/>
                </a:lnTo>
                <a:lnTo>
                  <a:pt x="453037" y="28212"/>
                </a:lnTo>
                <a:lnTo>
                  <a:pt x="412914" y="7458"/>
                </a:lnTo>
                <a:lnTo>
                  <a:pt x="366744" y="0"/>
                </a:lnTo>
                <a:close/>
              </a:path>
            </a:pathLst>
          </a:custGeom>
          <a:solidFill>
            <a:srgbClr val="7E7E7E"/>
          </a:solidFill>
        </p:spPr>
        <p:txBody>
          <a:bodyPr wrap="square" lIns="0" tIns="0" rIns="0" bIns="0" rtlCol="0"/>
          <a:lstStyle/>
          <a:p/>
        </p:txBody>
      </p:sp>
      <p:sp>
        <p:nvSpPr>
          <p:cNvPr id="17" name="object 17"/>
          <p:cNvSpPr/>
          <p:nvPr/>
        </p:nvSpPr>
        <p:spPr>
          <a:xfrm>
            <a:off x="5791200" y="2065020"/>
            <a:ext cx="609600" cy="533400"/>
          </a:xfrm>
          <a:custGeom>
            <a:rect l="l" t="t" r="r" b="b"/>
            <a:pathLst>
              <a:path w="609600" h="533400">
                <a:moveTo>
                  <a:pt x="532257" y="421639"/>
                </a:moveTo>
                <a:lnTo>
                  <a:pt x="355853" y="421639"/>
                </a:lnTo>
                <a:lnTo>
                  <a:pt x="348869" y="428497"/>
                </a:lnTo>
                <a:lnTo>
                  <a:pt x="348869" y="446150"/>
                </a:lnTo>
                <a:lnTo>
                  <a:pt x="355980" y="453135"/>
                </a:lnTo>
                <a:lnTo>
                  <a:pt x="532257" y="453008"/>
                </a:lnTo>
                <a:lnTo>
                  <a:pt x="539369" y="446150"/>
                </a:lnTo>
                <a:lnTo>
                  <a:pt x="539369" y="428625"/>
                </a:lnTo>
                <a:lnTo>
                  <a:pt x="532257" y="421639"/>
                </a:lnTo>
                <a:close/>
              </a:path>
              <a:path w="609600" h="533400">
                <a:moveTo>
                  <a:pt x="158876" y="241680"/>
                </a:moveTo>
                <a:lnTo>
                  <a:pt x="86106" y="262159"/>
                </a:lnTo>
                <a:lnTo>
                  <a:pt x="58400" y="288615"/>
                </a:lnTo>
                <a:lnTo>
                  <a:pt x="42672" y="326643"/>
                </a:lnTo>
                <a:lnTo>
                  <a:pt x="22733" y="434085"/>
                </a:lnTo>
                <a:lnTo>
                  <a:pt x="21971" y="438784"/>
                </a:lnTo>
                <a:lnTo>
                  <a:pt x="23113" y="443610"/>
                </a:lnTo>
                <a:lnTo>
                  <a:pt x="26288" y="447166"/>
                </a:lnTo>
                <a:lnTo>
                  <a:pt x="29210" y="450850"/>
                </a:lnTo>
                <a:lnTo>
                  <a:pt x="33782" y="452881"/>
                </a:lnTo>
                <a:lnTo>
                  <a:pt x="205866" y="452881"/>
                </a:lnTo>
                <a:lnTo>
                  <a:pt x="213105" y="445896"/>
                </a:lnTo>
                <a:lnTo>
                  <a:pt x="213105" y="428116"/>
                </a:lnTo>
                <a:lnTo>
                  <a:pt x="205866" y="421131"/>
                </a:lnTo>
                <a:lnTo>
                  <a:pt x="57785" y="421131"/>
                </a:lnTo>
                <a:lnTo>
                  <a:pt x="74167" y="332485"/>
                </a:lnTo>
                <a:lnTo>
                  <a:pt x="85385" y="306079"/>
                </a:lnTo>
                <a:lnTo>
                  <a:pt x="105521" y="287734"/>
                </a:lnTo>
                <a:lnTo>
                  <a:pt x="131157" y="277032"/>
                </a:lnTo>
                <a:lnTo>
                  <a:pt x="158876" y="273557"/>
                </a:lnTo>
                <a:lnTo>
                  <a:pt x="243467" y="273557"/>
                </a:lnTo>
                <a:lnTo>
                  <a:pt x="231536" y="262159"/>
                </a:lnTo>
                <a:lnTo>
                  <a:pt x="196534" y="246705"/>
                </a:lnTo>
                <a:lnTo>
                  <a:pt x="158876" y="241680"/>
                </a:lnTo>
                <a:close/>
              </a:path>
              <a:path w="609600" h="533400">
                <a:moveTo>
                  <a:pt x="243467" y="273557"/>
                </a:moveTo>
                <a:lnTo>
                  <a:pt x="158876" y="273557"/>
                </a:lnTo>
                <a:lnTo>
                  <a:pt x="186471" y="277032"/>
                </a:lnTo>
                <a:lnTo>
                  <a:pt x="212089" y="287734"/>
                </a:lnTo>
                <a:lnTo>
                  <a:pt x="232279" y="306079"/>
                </a:lnTo>
                <a:lnTo>
                  <a:pt x="243586" y="332485"/>
                </a:lnTo>
                <a:lnTo>
                  <a:pt x="263398" y="439800"/>
                </a:lnTo>
                <a:lnTo>
                  <a:pt x="264795" y="447547"/>
                </a:lnTo>
                <a:lnTo>
                  <a:pt x="271525" y="452881"/>
                </a:lnTo>
                <a:lnTo>
                  <a:pt x="281050" y="452881"/>
                </a:lnTo>
                <a:lnTo>
                  <a:pt x="282066" y="452627"/>
                </a:lnTo>
                <a:lnTo>
                  <a:pt x="290702" y="451103"/>
                </a:lnTo>
                <a:lnTo>
                  <a:pt x="296417" y="442721"/>
                </a:lnTo>
                <a:lnTo>
                  <a:pt x="294766" y="434085"/>
                </a:lnTo>
                <a:lnTo>
                  <a:pt x="274954" y="326643"/>
                </a:lnTo>
                <a:lnTo>
                  <a:pt x="259228" y="288615"/>
                </a:lnTo>
                <a:lnTo>
                  <a:pt x="243467" y="273557"/>
                </a:lnTo>
                <a:close/>
              </a:path>
              <a:path w="609600" h="533400">
                <a:moveTo>
                  <a:pt x="459739" y="377063"/>
                </a:moveTo>
                <a:lnTo>
                  <a:pt x="427736" y="377063"/>
                </a:lnTo>
                <a:lnTo>
                  <a:pt x="427736" y="421639"/>
                </a:lnTo>
                <a:lnTo>
                  <a:pt x="459739" y="421639"/>
                </a:lnTo>
                <a:lnTo>
                  <a:pt x="459739" y="377063"/>
                </a:lnTo>
                <a:close/>
              </a:path>
              <a:path w="609600" h="533400">
                <a:moveTo>
                  <a:pt x="595502" y="198500"/>
                </a:moveTo>
                <a:lnTo>
                  <a:pt x="563499" y="198500"/>
                </a:lnTo>
                <a:lnTo>
                  <a:pt x="563499" y="345058"/>
                </a:lnTo>
                <a:lnTo>
                  <a:pt x="336803" y="345058"/>
                </a:lnTo>
                <a:lnTo>
                  <a:pt x="329819" y="352297"/>
                </a:lnTo>
                <a:lnTo>
                  <a:pt x="329819" y="369824"/>
                </a:lnTo>
                <a:lnTo>
                  <a:pt x="336803" y="377063"/>
                </a:lnTo>
                <a:lnTo>
                  <a:pt x="587883" y="377063"/>
                </a:lnTo>
                <a:lnTo>
                  <a:pt x="595502" y="369188"/>
                </a:lnTo>
                <a:lnTo>
                  <a:pt x="595502" y="198500"/>
                </a:lnTo>
                <a:close/>
              </a:path>
              <a:path w="609600" h="533400">
                <a:moveTo>
                  <a:pt x="190246" y="327659"/>
                </a:moveTo>
                <a:lnTo>
                  <a:pt x="172465" y="327659"/>
                </a:lnTo>
                <a:lnTo>
                  <a:pt x="165353" y="334644"/>
                </a:lnTo>
                <a:lnTo>
                  <a:pt x="165353" y="352425"/>
                </a:lnTo>
                <a:lnTo>
                  <a:pt x="172465" y="359409"/>
                </a:lnTo>
                <a:lnTo>
                  <a:pt x="190246" y="359409"/>
                </a:lnTo>
                <a:lnTo>
                  <a:pt x="197358" y="352425"/>
                </a:lnTo>
                <a:lnTo>
                  <a:pt x="197358" y="334644"/>
                </a:lnTo>
                <a:lnTo>
                  <a:pt x="190246" y="327659"/>
                </a:lnTo>
                <a:close/>
              </a:path>
              <a:path w="609600" h="533400">
                <a:moveTo>
                  <a:pt x="587883" y="166496"/>
                </a:moveTo>
                <a:lnTo>
                  <a:pt x="300227" y="166496"/>
                </a:lnTo>
                <a:lnTo>
                  <a:pt x="293624" y="174370"/>
                </a:lnTo>
                <a:lnTo>
                  <a:pt x="293624" y="239902"/>
                </a:lnTo>
                <a:lnTo>
                  <a:pt x="300736" y="246887"/>
                </a:lnTo>
                <a:lnTo>
                  <a:pt x="318388" y="246887"/>
                </a:lnTo>
                <a:lnTo>
                  <a:pt x="325627" y="239902"/>
                </a:lnTo>
                <a:lnTo>
                  <a:pt x="325627" y="198500"/>
                </a:lnTo>
                <a:lnTo>
                  <a:pt x="595502" y="198500"/>
                </a:lnTo>
                <a:lnTo>
                  <a:pt x="595502" y="174370"/>
                </a:lnTo>
                <a:lnTo>
                  <a:pt x="587883" y="166496"/>
                </a:lnTo>
                <a:close/>
              </a:path>
              <a:path w="609600" h="533400">
                <a:moveTo>
                  <a:pt x="159385" y="0"/>
                </a:moveTo>
                <a:lnTo>
                  <a:pt x="158241" y="0"/>
                </a:lnTo>
                <a:lnTo>
                  <a:pt x="124962" y="6292"/>
                </a:lnTo>
                <a:lnTo>
                  <a:pt x="94789" y="23098"/>
                </a:lnTo>
                <a:lnTo>
                  <a:pt x="72499" y="50738"/>
                </a:lnTo>
                <a:lnTo>
                  <a:pt x="62864" y="89534"/>
                </a:lnTo>
                <a:lnTo>
                  <a:pt x="65200" y="123950"/>
                </a:lnTo>
                <a:lnTo>
                  <a:pt x="90636" y="178635"/>
                </a:lnTo>
                <a:lnTo>
                  <a:pt x="123783" y="202551"/>
                </a:lnTo>
                <a:lnTo>
                  <a:pt x="158876" y="209676"/>
                </a:lnTo>
                <a:lnTo>
                  <a:pt x="170757" y="208889"/>
                </a:lnTo>
                <a:lnTo>
                  <a:pt x="227044" y="178635"/>
                </a:lnTo>
                <a:lnTo>
                  <a:pt x="227606" y="177768"/>
                </a:lnTo>
                <a:lnTo>
                  <a:pt x="158813" y="177768"/>
                </a:lnTo>
                <a:lnTo>
                  <a:pt x="143569" y="175744"/>
                </a:lnTo>
                <a:lnTo>
                  <a:pt x="102806" y="138604"/>
                </a:lnTo>
                <a:lnTo>
                  <a:pt x="94741" y="90677"/>
                </a:lnTo>
                <a:lnTo>
                  <a:pt x="101048" y="65291"/>
                </a:lnTo>
                <a:lnTo>
                  <a:pt x="115760" y="47228"/>
                </a:lnTo>
                <a:lnTo>
                  <a:pt x="135997" y="36189"/>
                </a:lnTo>
                <a:lnTo>
                  <a:pt x="158876" y="31876"/>
                </a:lnTo>
                <a:lnTo>
                  <a:pt x="229917" y="31876"/>
                </a:lnTo>
                <a:lnTo>
                  <a:pt x="222837" y="23098"/>
                </a:lnTo>
                <a:lnTo>
                  <a:pt x="192664" y="6292"/>
                </a:lnTo>
                <a:lnTo>
                  <a:pt x="159385" y="0"/>
                </a:lnTo>
                <a:close/>
              </a:path>
              <a:path w="609600" h="533400">
                <a:moveTo>
                  <a:pt x="229917" y="31876"/>
                </a:moveTo>
                <a:lnTo>
                  <a:pt x="158876" y="31876"/>
                </a:lnTo>
                <a:lnTo>
                  <a:pt x="181681" y="36189"/>
                </a:lnTo>
                <a:lnTo>
                  <a:pt x="201866" y="47228"/>
                </a:lnTo>
                <a:lnTo>
                  <a:pt x="216527" y="65291"/>
                </a:lnTo>
                <a:lnTo>
                  <a:pt x="222758" y="90677"/>
                </a:lnTo>
                <a:lnTo>
                  <a:pt x="221311" y="116397"/>
                </a:lnTo>
                <a:lnTo>
                  <a:pt x="203844" y="156596"/>
                </a:lnTo>
                <a:lnTo>
                  <a:pt x="158813" y="177768"/>
                </a:lnTo>
                <a:lnTo>
                  <a:pt x="227606" y="177768"/>
                </a:lnTo>
                <a:lnTo>
                  <a:pt x="243046" y="153971"/>
                </a:lnTo>
                <a:lnTo>
                  <a:pt x="252428" y="123950"/>
                </a:lnTo>
                <a:lnTo>
                  <a:pt x="254762" y="89534"/>
                </a:lnTo>
                <a:lnTo>
                  <a:pt x="245127" y="50738"/>
                </a:lnTo>
                <a:lnTo>
                  <a:pt x="229917" y="31876"/>
                </a:lnTo>
                <a:close/>
              </a:path>
              <a:path w="609600" h="533400">
                <a:moveTo>
                  <a:pt x="602361" y="501522"/>
                </a:moveTo>
                <a:lnTo>
                  <a:pt x="7238" y="501522"/>
                </a:lnTo>
                <a:lnTo>
                  <a:pt x="0" y="508634"/>
                </a:lnTo>
                <a:lnTo>
                  <a:pt x="0" y="526160"/>
                </a:lnTo>
                <a:lnTo>
                  <a:pt x="7238" y="533400"/>
                </a:lnTo>
                <a:lnTo>
                  <a:pt x="602361" y="533400"/>
                </a:lnTo>
                <a:lnTo>
                  <a:pt x="609600" y="526160"/>
                </a:lnTo>
                <a:lnTo>
                  <a:pt x="609600" y="508634"/>
                </a:lnTo>
                <a:lnTo>
                  <a:pt x="602361" y="501522"/>
                </a:lnTo>
                <a:close/>
              </a:path>
            </a:pathLst>
          </a:custGeom>
          <a:solidFill>
            <a:srgbClr val="FF6300"/>
          </a:solidFill>
        </p:spPr>
        <p:txBody>
          <a:bodyPr wrap="square" lIns="0" tIns="0" rIns="0" bIns="0" rtlCol="0"/>
          <a:lstStyle/>
          <a:p/>
        </p:txBody>
      </p:sp>
      <p:sp>
        <p:nvSpPr>
          <p:cNvPr id="18" name="object 18"/>
          <p:cNvSpPr/>
          <p:nvPr/>
        </p:nvSpPr>
        <p:spPr>
          <a:xfrm>
            <a:off x="6084823" y="2231517"/>
            <a:ext cx="302260" cy="287020"/>
          </a:xfrm>
          <a:custGeom>
            <a:rect l="l" t="t" r="r" b="b"/>
            <a:pathLst>
              <a:path w="302260" h="287019">
                <a:moveTo>
                  <a:pt x="0" y="64516"/>
                </a:moveTo>
                <a:lnTo>
                  <a:pt x="0" y="16763"/>
                </a:lnTo>
                <a:lnTo>
                  <a:pt x="0" y="7874"/>
                </a:lnTo>
                <a:lnTo>
                  <a:pt x="6603" y="0"/>
                </a:lnTo>
                <a:lnTo>
                  <a:pt x="15366" y="0"/>
                </a:lnTo>
                <a:lnTo>
                  <a:pt x="285368" y="0"/>
                </a:lnTo>
                <a:lnTo>
                  <a:pt x="294259" y="0"/>
                </a:lnTo>
                <a:lnTo>
                  <a:pt x="301878" y="7874"/>
                </a:lnTo>
                <a:lnTo>
                  <a:pt x="301878" y="16763"/>
                </a:lnTo>
                <a:lnTo>
                  <a:pt x="301878" y="193929"/>
                </a:lnTo>
                <a:lnTo>
                  <a:pt x="301878" y="202692"/>
                </a:lnTo>
                <a:lnTo>
                  <a:pt x="294259" y="210566"/>
                </a:lnTo>
                <a:lnTo>
                  <a:pt x="285368" y="210566"/>
                </a:lnTo>
                <a:lnTo>
                  <a:pt x="166115" y="210566"/>
                </a:lnTo>
                <a:lnTo>
                  <a:pt x="166115" y="255143"/>
                </a:lnTo>
                <a:lnTo>
                  <a:pt x="229742" y="255143"/>
                </a:lnTo>
                <a:lnTo>
                  <a:pt x="238633" y="255143"/>
                </a:lnTo>
                <a:lnTo>
                  <a:pt x="245745" y="262128"/>
                </a:lnTo>
                <a:lnTo>
                  <a:pt x="245745" y="270891"/>
                </a:lnTo>
                <a:lnTo>
                  <a:pt x="245745" y="279654"/>
                </a:lnTo>
                <a:lnTo>
                  <a:pt x="238633" y="286512"/>
                </a:lnTo>
                <a:lnTo>
                  <a:pt x="229742" y="286512"/>
                </a:lnTo>
                <a:lnTo>
                  <a:pt x="71120" y="286638"/>
                </a:lnTo>
                <a:lnTo>
                  <a:pt x="62356" y="286638"/>
                </a:lnTo>
                <a:lnTo>
                  <a:pt x="55245" y="279654"/>
                </a:lnTo>
                <a:lnTo>
                  <a:pt x="55245" y="270891"/>
                </a:lnTo>
                <a:lnTo>
                  <a:pt x="55245" y="262000"/>
                </a:lnTo>
                <a:lnTo>
                  <a:pt x="62229" y="255143"/>
                </a:lnTo>
                <a:lnTo>
                  <a:pt x="71120" y="255143"/>
                </a:lnTo>
                <a:lnTo>
                  <a:pt x="134112" y="255143"/>
                </a:lnTo>
                <a:lnTo>
                  <a:pt x="134112" y="210566"/>
                </a:lnTo>
                <a:lnTo>
                  <a:pt x="52070" y="210566"/>
                </a:lnTo>
                <a:lnTo>
                  <a:pt x="43179" y="210566"/>
                </a:lnTo>
                <a:lnTo>
                  <a:pt x="36195" y="203327"/>
                </a:lnTo>
                <a:lnTo>
                  <a:pt x="36195" y="194691"/>
                </a:lnTo>
                <a:lnTo>
                  <a:pt x="36195" y="185800"/>
                </a:lnTo>
                <a:lnTo>
                  <a:pt x="43179" y="178562"/>
                </a:lnTo>
                <a:lnTo>
                  <a:pt x="52070" y="178562"/>
                </a:lnTo>
                <a:lnTo>
                  <a:pt x="269875" y="178562"/>
                </a:lnTo>
                <a:lnTo>
                  <a:pt x="269875" y="32004"/>
                </a:lnTo>
                <a:lnTo>
                  <a:pt x="32003" y="32004"/>
                </a:lnTo>
                <a:lnTo>
                  <a:pt x="32003" y="64516"/>
                </a:lnTo>
                <a:lnTo>
                  <a:pt x="32003" y="73406"/>
                </a:lnTo>
                <a:lnTo>
                  <a:pt x="24764" y="80391"/>
                </a:lnTo>
                <a:lnTo>
                  <a:pt x="15875" y="80391"/>
                </a:lnTo>
                <a:lnTo>
                  <a:pt x="7112" y="80391"/>
                </a:lnTo>
                <a:lnTo>
                  <a:pt x="0" y="73406"/>
                </a:lnTo>
                <a:lnTo>
                  <a:pt x="0" y="64516"/>
                </a:lnTo>
                <a:close/>
              </a:path>
            </a:pathLst>
          </a:custGeom>
          <a:ln w="12192">
            <a:solidFill>
              <a:srgbClr val="FF6300"/>
            </a:solidFill>
          </a:ln>
        </p:spPr>
        <p:txBody>
          <a:bodyPr wrap="square" lIns="0" tIns="0" rIns="0" bIns="0" rtlCol="0"/>
          <a:lstStyle/>
          <a:p/>
        </p:txBody>
      </p:sp>
      <p:sp>
        <p:nvSpPr>
          <p:cNvPr id="19" name="object 19"/>
          <p:cNvSpPr/>
          <p:nvPr/>
        </p:nvSpPr>
        <p:spPr>
          <a:xfrm>
            <a:off x="5847969" y="2058923"/>
            <a:ext cx="204089" cy="221869"/>
          </a:xfrm>
          <a:prstGeom prst="rect">
            <a:avLst/>
          </a:prstGeom>
          <a:blipFill>
            <a:blip r:embed="rId2"/>
            <a:stretch>
              <a:fillRect/>
            </a:stretch>
          </a:blipFill>
        </p:spPr>
        <p:txBody>
          <a:bodyPr wrap="square" lIns="0" tIns="0" rIns="0" bIns="0" rtlCol="0"/>
          <a:lstStyle/>
          <a:p/>
        </p:txBody>
      </p:sp>
      <p:sp>
        <p:nvSpPr>
          <p:cNvPr id="20" name="object 20"/>
          <p:cNvSpPr/>
          <p:nvPr/>
        </p:nvSpPr>
        <p:spPr>
          <a:xfrm>
            <a:off x="5956553" y="2392679"/>
            <a:ext cx="32384" cy="31750"/>
          </a:xfrm>
          <a:custGeom>
            <a:rect l="l" t="t" r="r" b="b"/>
            <a:pathLst>
              <a:path w="32384" h="31750">
                <a:moveTo>
                  <a:pt x="15875" y="0"/>
                </a:moveTo>
                <a:lnTo>
                  <a:pt x="7112" y="0"/>
                </a:lnTo>
                <a:lnTo>
                  <a:pt x="0" y="6985"/>
                </a:lnTo>
                <a:lnTo>
                  <a:pt x="0" y="15875"/>
                </a:lnTo>
                <a:lnTo>
                  <a:pt x="0" y="24765"/>
                </a:lnTo>
                <a:lnTo>
                  <a:pt x="7112" y="31750"/>
                </a:lnTo>
                <a:lnTo>
                  <a:pt x="15875" y="31750"/>
                </a:lnTo>
                <a:lnTo>
                  <a:pt x="16129" y="31750"/>
                </a:lnTo>
                <a:lnTo>
                  <a:pt x="24892" y="31750"/>
                </a:lnTo>
                <a:lnTo>
                  <a:pt x="32004" y="24765"/>
                </a:lnTo>
                <a:lnTo>
                  <a:pt x="32004" y="15875"/>
                </a:lnTo>
                <a:lnTo>
                  <a:pt x="32004" y="6985"/>
                </a:lnTo>
                <a:lnTo>
                  <a:pt x="24892" y="0"/>
                </a:lnTo>
                <a:lnTo>
                  <a:pt x="16129" y="0"/>
                </a:lnTo>
                <a:lnTo>
                  <a:pt x="15875" y="0"/>
                </a:lnTo>
                <a:close/>
              </a:path>
            </a:pathLst>
          </a:custGeom>
          <a:ln w="12192">
            <a:solidFill>
              <a:srgbClr val="FF6300"/>
            </a:solidFill>
          </a:ln>
        </p:spPr>
        <p:txBody>
          <a:bodyPr wrap="square" lIns="0" tIns="0" rIns="0" bIns="0" rtlCol="0"/>
          <a:lstStyle/>
          <a:p/>
        </p:txBody>
      </p:sp>
      <p:sp>
        <p:nvSpPr>
          <p:cNvPr id="21" name="object 21"/>
          <p:cNvSpPr/>
          <p:nvPr/>
        </p:nvSpPr>
        <p:spPr>
          <a:xfrm>
            <a:off x="5813171" y="2306701"/>
            <a:ext cx="274955" cy="211454"/>
          </a:xfrm>
          <a:custGeom>
            <a:rect l="l" t="t" r="r" b="b"/>
            <a:pathLst>
              <a:path w="274954" h="211453">
                <a:moveTo>
                  <a:pt x="16509" y="211200"/>
                </a:moveTo>
                <a:lnTo>
                  <a:pt x="175132" y="211200"/>
                </a:lnTo>
                <a:lnTo>
                  <a:pt x="183895" y="211200"/>
                </a:lnTo>
                <a:lnTo>
                  <a:pt x="191134" y="204215"/>
                </a:lnTo>
                <a:lnTo>
                  <a:pt x="191134" y="195325"/>
                </a:lnTo>
                <a:lnTo>
                  <a:pt x="191134" y="186436"/>
                </a:lnTo>
                <a:lnTo>
                  <a:pt x="183895" y="179450"/>
                </a:lnTo>
                <a:lnTo>
                  <a:pt x="175132" y="179450"/>
                </a:lnTo>
                <a:lnTo>
                  <a:pt x="35813" y="179450"/>
                </a:lnTo>
                <a:lnTo>
                  <a:pt x="52196" y="90804"/>
                </a:lnTo>
                <a:lnTo>
                  <a:pt x="63414" y="64398"/>
                </a:lnTo>
                <a:lnTo>
                  <a:pt x="83550" y="46053"/>
                </a:lnTo>
                <a:lnTo>
                  <a:pt x="109186" y="35351"/>
                </a:lnTo>
                <a:lnTo>
                  <a:pt x="136905" y="31876"/>
                </a:lnTo>
                <a:lnTo>
                  <a:pt x="164500" y="35351"/>
                </a:lnTo>
                <a:lnTo>
                  <a:pt x="210308" y="64398"/>
                </a:lnTo>
                <a:lnTo>
                  <a:pt x="241426" y="198120"/>
                </a:lnTo>
                <a:lnTo>
                  <a:pt x="242824" y="205866"/>
                </a:lnTo>
                <a:lnTo>
                  <a:pt x="249554" y="211200"/>
                </a:lnTo>
                <a:lnTo>
                  <a:pt x="257175" y="211200"/>
                </a:lnTo>
                <a:lnTo>
                  <a:pt x="258063" y="211200"/>
                </a:lnTo>
                <a:lnTo>
                  <a:pt x="259079" y="211200"/>
                </a:lnTo>
                <a:lnTo>
                  <a:pt x="260095" y="210947"/>
                </a:lnTo>
                <a:lnTo>
                  <a:pt x="268731" y="209423"/>
                </a:lnTo>
                <a:lnTo>
                  <a:pt x="274446" y="201040"/>
                </a:lnTo>
                <a:lnTo>
                  <a:pt x="272795" y="192404"/>
                </a:lnTo>
                <a:lnTo>
                  <a:pt x="252983" y="84962"/>
                </a:lnTo>
                <a:lnTo>
                  <a:pt x="237257" y="46934"/>
                </a:lnTo>
                <a:lnTo>
                  <a:pt x="209565" y="20478"/>
                </a:lnTo>
                <a:lnTo>
                  <a:pt x="174563" y="5024"/>
                </a:lnTo>
                <a:lnTo>
                  <a:pt x="136905" y="0"/>
                </a:lnTo>
                <a:lnTo>
                  <a:pt x="99175" y="5024"/>
                </a:lnTo>
                <a:lnTo>
                  <a:pt x="64135" y="20478"/>
                </a:lnTo>
                <a:lnTo>
                  <a:pt x="36429" y="46934"/>
                </a:lnTo>
                <a:lnTo>
                  <a:pt x="20700" y="84962"/>
                </a:lnTo>
                <a:lnTo>
                  <a:pt x="762" y="192404"/>
                </a:lnTo>
                <a:lnTo>
                  <a:pt x="0" y="197103"/>
                </a:lnTo>
                <a:lnTo>
                  <a:pt x="1142" y="201929"/>
                </a:lnTo>
                <a:lnTo>
                  <a:pt x="4317" y="205486"/>
                </a:lnTo>
                <a:lnTo>
                  <a:pt x="7238" y="209169"/>
                </a:lnTo>
                <a:lnTo>
                  <a:pt x="11811" y="211200"/>
                </a:lnTo>
                <a:lnTo>
                  <a:pt x="16509" y="211200"/>
                </a:lnTo>
                <a:close/>
              </a:path>
            </a:pathLst>
          </a:custGeom>
          <a:ln w="12192">
            <a:solidFill>
              <a:srgbClr val="FF6300"/>
            </a:solidFill>
          </a:ln>
        </p:spPr>
        <p:txBody>
          <a:bodyPr wrap="square" lIns="0" tIns="0" rIns="0" bIns="0" rtlCol="0"/>
          <a:lstStyle/>
          <a:p/>
        </p:txBody>
      </p:sp>
      <p:sp>
        <p:nvSpPr>
          <p:cNvPr id="22" name="object 22"/>
          <p:cNvSpPr/>
          <p:nvPr/>
        </p:nvSpPr>
        <p:spPr>
          <a:xfrm>
            <a:off x="5791200" y="2566542"/>
            <a:ext cx="609600" cy="32384"/>
          </a:xfrm>
          <a:custGeom>
            <a:rect l="l" t="t" r="r" b="b"/>
            <a:pathLst>
              <a:path w="609600" h="32384">
                <a:moveTo>
                  <a:pt x="593725" y="0"/>
                </a:moveTo>
                <a:lnTo>
                  <a:pt x="15875" y="0"/>
                </a:lnTo>
                <a:lnTo>
                  <a:pt x="7238" y="0"/>
                </a:lnTo>
                <a:lnTo>
                  <a:pt x="0" y="7112"/>
                </a:lnTo>
                <a:lnTo>
                  <a:pt x="0" y="15875"/>
                </a:lnTo>
                <a:lnTo>
                  <a:pt x="0" y="24637"/>
                </a:lnTo>
                <a:lnTo>
                  <a:pt x="7238" y="31877"/>
                </a:lnTo>
                <a:lnTo>
                  <a:pt x="15875" y="31877"/>
                </a:lnTo>
                <a:lnTo>
                  <a:pt x="593725" y="31877"/>
                </a:lnTo>
                <a:lnTo>
                  <a:pt x="602361" y="31877"/>
                </a:lnTo>
                <a:lnTo>
                  <a:pt x="609600" y="24637"/>
                </a:lnTo>
                <a:lnTo>
                  <a:pt x="609600" y="15875"/>
                </a:lnTo>
                <a:lnTo>
                  <a:pt x="609600" y="7112"/>
                </a:lnTo>
                <a:lnTo>
                  <a:pt x="602361" y="0"/>
                </a:lnTo>
                <a:lnTo>
                  <a:pt x="593725" y="0"/>
                </a:lnTo>
                <a:close/>
              </a:path>
            </a:pathLst>
          </a:custGeom>
          <a:ln w="12191">
            <a:solidFill>
              <a:srgbClr val="FF6300"/>
            </a:solidFill>
          </a:ln>
        </p:spPr>
        <p:txBody>
          <a:bodyPr wrap="square" lIns="0" tIns="0" rIns="0" bIns="0" rtlCol="0"/>
          <a:lstStyle/>
          <a:p/>
        </p:txBody>
      </p:sp>
      <p:sp>
        <p:nvSpPr>
          <p:cNvPr id="23" name="object 23"/>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18</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6774815" cy="452120"/>
          </a:xfrm>
          <a:prstGeom prst="rect">
            <a:avLst/>
          </a:prstGeom>
        </p:spPr>
        <p:txBody>
          <a:bodyPr vert="horz" wrap="square" lIns="0" tIns="12065" rIns="0" bIns="0" rtlCol="0">
            <a:spAutoFit/>
          </a:bodyPr>
          <a:lstStyle/>
          <a:p>
            <a:pPr marL="12700">
              <a:lnSpc>
                <a:spcPct val="100000"/>
              </a:lnSpc>
              <a:spcBef>
                <a:spcPts val="95"/>
              </a:spcBef>
            </a:pPr>
            <a:r>
              <a:rPr spc="-5"/>
              <a:t>用户在多样化的场景中活动，媒</a:t>
            </a:r>
            <a:r>
              <a:rPr spc="-35"/>
              <a:t>介</a:t>
            </a:r>
            <a:r>
              <a:rPr spc="5"/>
              <a:t>触</a:t>
            </a:r>
            <a:r>
              <a:rPr spc="-5"/>
              <a:t>点繁杂</a:t>
            </a:r>
          </a:p>
        </p:txBody>
      </p:sp>
      <p:sp>
        <p:nvSpPr>
          <p:cNvPr id="3" name="object 3"/>
          <p:cNvSpPr/>
          <p:nvPr/>
        </p:nvSpPr>
        <p:spPr>
          <a:xfrm>
            <a:off x="3222498" y="3050285"/>
            <a:ext cx="2190115" cy="238125"/>
          </a:xfrm>
          <a:custGeom>
            <a:rect l="l" t="t" r="r" b="b"/>
            <a:pathLst>
              <a:path w="2190115" h="238125">
                <a:moveTo>
                  <a:pt x="2189988" y="0"/>
                </a:moveTo>
                <a:lnTo>
                  <a:pt x="0" y="0"/>
                </a:lnTo>
                <a:lnTo>
                  <a:pt x="0" y="237743"/>
                </a:lnTo>
                <a:lnTo>
                  <a:pt x="2189988" y="237743"/>
                </a:lnTo>
                <a:lnTo>
                  <a:pt x="2189988" y="0"/>
                </a:lnTo>
                <a:close/>
              </a:path>
            </a:pathLst>
          </a:custGeom>
          <a:solidFill>
            <a:srgbClr val="FF6300"/>
          </a:solidFill>
        </p:spPr>
        <p:txBody>
          <a:bodyPr wrap="square" lIns="0" tIns="0" rIns="0" bIns="0" rtlCol="0"/>
          <a:lstStyle/>
          <a:p/>
        </p:txBody>
      </p:sp>
      <p:sp>
        <p:nvSpPr>
          <p:cNvPr id="4" name="object 4"/>
          <p:cNvSpPr/>
          <p:nvPr/>
        </p:nvSpPr>
        <p:spPr>
          <a:xfrm flipH="1">
            <a:off x="3249167" y="4836414"/>
            <a:ext cx="0" cy="239395"/>
          </a:xfrm>
          <a:custGeom>
            <a:rect l="l" t="t" r="r" b="b"/>
            <a:pathLst>
              <a:path h="239395">
                <a:moveTo>
                  <a:pt x="0" y="0"/>
                </a:moveTo>
                <a:lnTo>
                  <a:pt x="0" y="239268"/>
                </a:lnTo>
              </a:path>
            </a:pathLst>
          </a:custGeom>
          <a:ln w="53339">
            <a:solidFill>
              <a:srgbClr val="FF6300"/>
            </a:solidFill>
          </a:ln>
        </p:spPr>
        <p:txBody>
          <a:bodyPr wrap="square" lIns="0" tIns="0" rIns="0" bIns="0" rtlCol="0"/>
          <a:lstStyle/>
          <a:p/>
        </p:txBody>
      </p:sp>
      <p:sp>
        <p:nvSpPr>
          <p:cNvPr id="5" name="object 5"/>
          <p:cNvSpPr/>
          <p:nvPr/>
        </p:nvSpPr>
        <p:spPr>
          <a:xfrm>
            <a:off x="3222498" y="5432297"/>
            <a:ext cx="24765" cy="239395"/>
          </a:xfrm>
          <a:custGeom>
            <a:rect l="l" t="t" r="r" b="b"/>
            <a:pathLst>
              <a:path w="24764" h="239395">
                <a:moveTo>
                  <a:pt x="0" y="239267"/>
                </a:moveTo>
                <a:lnTo>
                  <a:pt x="24383" y="239267"/>
                </a:lnTo>
                <a:lnTo>
                  <a:pt x="24383" y="0"/>
                </a:lnTo>
                <a:lnTo>
                  <a:pt x="0" y="0"/>
                </a:lnTo>
                <a:lnTo>
                  <a:pt x="0" y="239267"/>
                </a:lnTo>
                <a:close/>
              </a:path>
            </a:pathLst>
          </a:custGeom>
          <a:solidFill>
            <a:srgbClr val="FF6300"/>
          </a:solidFill>
        </p:spPr>
        <p:txBody>
          <a:bodyPr wrap="square" lIns="0" tIns="0" rIns="0" bIns="0" rtlCol="0"/>
          <a:lstStyle/>
          <a:p/>
        </p:txBody>
      </p:sp>
      <p:sp>
        <p:nvSpPr>
          <p:cNvPr id="6" name="object 6"/>
          <p:cNvSpPr/>
          <p:nvPr/>
        </p:nvSpPr>
        <p:spPr>
          <a:xfrm>
            <a:off x="3212592" y="5422391"/>
            <a:ext cx="44450" cy="259079"/>
          </a:xfrm>
          <a:custGeom>
            <a:rect l="l" t="t" r="r" b="b"/>
            <a:pathLst>
              <a:path w="44450" h="259077">
                <a:moveTo>
                  <a:pt x="0" y="259080"/>
                </a:moveTo>
                <a:lnTo>
                  <a:pt x="44196" y="259080"/>
                </a:lnTo>
                <a:lnTo>
                  <a:pt x="44196" y="0"/>
                </a:lnTo>
                <a:lnTo>
                  <a:pt x="0" y="0"/>
                </a:lnTo>
                <a:lnTo>
                  <a:pt x="0" y="259080"/>
                </a:lnTo>
                <a:close/>
              </a:path>
            </a:pathLst>
          </a:custGeom>
          <a:solidFill>
            <a:srgbClr val="FFFFFF"/>
          </a:solidFill>
        </p:spPr>
        <p:txBody>
          <a:bodyPr wrap="square" lIns="0" tIns="0" rIns="0" bIns="0" rtlCol="0"/>
          <a:lstStyle/>
          <a:p/>
        </p:txBody>
      </p:sp>
      <p:sp>
        <p:nvSpPr>
          <p:cNvPr id="7" name="object 7"/>
          <p:cNvSpPr/>
          <p:nvPr/>
        </p:nvSpPr>
        <p:spPr>
          <a:xfrm flipH="1">
            <a:off x="3221735" y="2871216"/>
            <a:ext cx="0" cy="2978150"/>
          </a:xfrm>
          <a:custGeom>
            <a:rect l="l" t="t" r="r" b="b"/>
            <a:pathLst>
              <a:path h="2978150">
                <a:moveTo>
                  <a:pt x="0" y="0"/>
                </a:moveTo>
                <a:lnTo>
                  <a:pt x="0" y="2977896"/>
                </a:lnTo>
              </a:path>
            </a:pathLst>
          </a:custGeom>
          <a:ln w="9144">
            <a:solidFill>
              <a:srgbClr val="D9D9D9"/>
            </a:solidFill>
          </a:ln>
        </p:spPr>
        <p:txBody>
          <a:bodyPr wrap="square" lIns="0" tIns="0" rIns="0" bIns="0" rtlCol="0"/>
          <a:lstStyle/>
          <a:p/>
        </p:txBody>
      </p:sp>
      <p:sp>
        <p:nvSpPr>
          <p:cNvPr id="8" name="object 8"/>
          <p:cNvSpPr txBox="1"/>
          <p:nvPr/>
        </p:nvSpPr>
        <p:spPr>
          <a:xfrm>
            <a:off x="5455665" y="3077082"/>
            <a:ext cx="382905"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52.5%</a:t>
            </a:r>
            <a:endParaRPr sz="1000">
              <a:latin typeface="Arial"/>
              <a:cs typeface="Arial"/>
            </a:endParaRPr>
          </a:p>
        </p:txBody>
      </p:sp>
      <p:sp>
        <p:nvSpPr>
          <p:cNvPr id="9" name="object 9"/>
          <p:cNvSpPr txBox="1"/>
          <p:nvPr/>
        </p:nvSpPr>
        <p:spPr>
          <a:xfrm>
            <a:off x="661212" y="2852673"/>
            <a:ext cx="2446020" cy="546735"/>
          </a:xfrm>
          <a:prstGeom prst="rect">
            <a:avLst/>
          </a:prstGeom>
        </p:spPr>
        <p:txBody>
          <a:bodyPr vert="horz" wrap="square" lIns="0" tIns="12700" rIns="0" bIns="0" rtlCol="0">
            <a:spAutoFit/>
          </a:bodyPr>
          <a:lstStyle/>
          <a:p>
            <a:pPr marL="1069975" marR="5080" indent="-1057910">
              <a:lnSpc>
                <a:spcPct val="142500"/>
              </a:lnSpc>
              <a:spcBef>
                <a:spcPts val="100"/>
              </a:spcBef>
            </a:pPr>
            <a:r>
              <a:rPr sz="1200">
                <a:solidFill>
                  <a:srgbClr val="585858"/>
                </a:solidFill>
                <a:latin typeface="微软雅黑"/>
                <a:cs typeface="微软雅黑"/>
              </a:rPr>
              <a:t>大部分情况下</a:t>
            </a:r>
            <a:r>
              <a:rPr sz="1200" spc="-5">
                <a:solidFill>
                  <a:srgbClr val="585858"/>
                </a:solidFill>
                <a:latin typeface="微软雅黑"/>
                <a:cs typeface="微软雅黑"/>
              </a:rPr>
              <a:t>（</a:t>
            </a:r>
            <a:r>
              <a:rPr sz="1200" spc="-5">
                <a:solidFill>
                  <a:srgbClr val="585858"/>
                </a:solidFill>
                <a:latin typeface="Arial"/>
                <a:cs typeface="Arial"/>
              </a:rPr>
              <a:t>80%-1</a:t>
            </a:r>
            <a:r>
              <a:rPr sz="1200" spc="-15">
                <a:solidFill>
                  <a:srgbClr val="585858"/>
                </a:solidFill>
                <a:latin typeface="Arial"/>
                <a:cs typeface="Arial"/>
              </a:rPr>
              <a:t>00</a:t>
            </a:r>
            <a:r>
              <a:rPr sz="1200" spc="-5">
                <a:solidFill>
                  <a:srgbClr val="585858"/>
                </a:solidFill>
                <a:latin typeface="Arial"/>
                <a:cs typeface="Arial"/>
              </a:rPr>
              <a:t>%</a:t>
            </a:r>
            <a:r>
              <a:rPr sz="1200">
                <a:solidFill>
                  <a:srgbClr val="585858"/>
                </a:solidFill>
                <a:latin typeface="微软雅黑"/>
                <a:cs typeface="微软雅黑"/>
              </a:rPr>
              <a:t>）都</a:t>
            </a:r>
            <a:r>
              <a:rPr sz="1200" spc="-15">
                <a:solidFill>
                  <a:srgbClr val="585858"/>
                </a:solidFill>
                <a:latin typeface="微软雅黑"/>
                <a:cs typeface="微软雅黑"/>
              </a:rPr>
              <a:t>会</a:t>
            </a:r>
            <a:r>
              <a:rPr sz="1200">
                <a:solidFill>
                  <a:srgbClr val="585858"/>
                </a:solidFill>
                <a:latin typeface="微软雅黑"/>
                <a:cs typeface="微软雅黑"/>
              </a:rPr>
              <a:t>接 触到</a:t>
            </a:r>
            <a:endParaRPr sz="1200">
              <a:latin typeface="微软雅黑"/>
              <a:cs typeface="微软雅黑"/>
            </a:endParaRPr>
          </a:p>
        </p:txBody>
      </p:sp>
      <p:sp>
        <p:nvSpPr>
          <p:cNvPr id="10" name="object 10"/>
          <p:cNvSpPr txBox="1"/>
          <p:nvPr/>
        </p:nvSpPr>
        <p:spPr>
          <a:xfrm>
            <a:off x="1126337" y="1952142"/>
            <a:ext cx="4138929" cy="721360"/>
          </a:xfrm>
          <a:prstGeom prst="rect">
            <a:avLst/>
          </a:prstGeom>
        </p:spPr>
        <p:txBody>
          <a:bodyPr vert="horz" wrap="square" lIns="0" tIns="12700" rIns="0" bIns="0" rtlCol="0">
            <a:spAutoFit/>
          </a:bodyPr>
          <a:lstStyle/>
          <a:p>
            <a:pPr marL="954405" marR="5080" indent="-942340">
              <a:lnSpc>
                <a:spcPct val="142600"/>
              </a:lnSpc>
              <a:spcBef>
                <a:spcPts val="100"/>
              </a:spcBef>
            </a:pPr>
            <a:r>
              <a:rPr sz="1600" b="1" spc="-5">
                <a:solidFill>
                  <a:srgbClr val="707070"/>
                </a:solidFill>
                <a:latin typeface="微软雅黑"/>
                <a:cs typeface="微软雅黑"/>
              </a:rPr>
              <a:t>日常使用手机</a:t>
            </a:r>
            <a:r>
              <a:rPr sz="1600" b="1" spc="-5">
                <a:solidFill>
                  <a:srgbClr val="707070"/>
                </a:solidFill>
                <a:latin typeface="Arial"/>
                <a:cs typeface="Arial"/>
              </a:rPr>
              <a:t>/</a:t>
            </a:r>
            <a:r>
              <a:rPr sz="1600" b="1" spc="-5">
                <a:solidFill>
                  <a:srgbClr val="707070"/>
                </a:solidFill>
                <a:latin typeface="微软雅黑"/>
                <a:cs typeface="微软雅黑"/>
              </a:rPr>
              <a:t>电脑等产品进行活动</a:t>
            </a:r>
            <a:r>
              <a:rPr sz="1600" b="1" spc="5">
                <a:solidFill>
                  <a:srgbClr val="707070"/>
                </a:solidFill>
                <a:latin typeface="微软雅黑"/>
                <a:cs typeface="微软雅黑"/>
              </a:rPr>
              <a:t>时</a:t>
            </a:r>
            <a:r>
              <a:rPr sz="1600" b="1" spc="-5">
                <a:solidFill>
                  <a:srgbClr val="707070"/>
                </a:solidFill>
                <a:latin typeface="微软雅黑"/>
                <a:cs typeface="微软雅黑"/>
              </a:rPr>
              <a:t>，接</a:t>
            </a:r>
            <a:r>
              <a:rPr sz="1600" b="1" spc="5">
                <a:solidFill>
                  <a:srgbClr val="707070"/>
                </a:solidFill>
                <a:latin typeface="微软雅黑"/>
                <a:cs typeface="微软雅黑"/>
              </a:rPr>
              <a:t>触</a:t>
            </a:r>
            <a:r>
              <a:rPr sz="1600" b="1" spc="-5">
                <a:solidFill>
                  <a:srgbClr val="707070"/>
                </a:solidFill>
                <a:latin typeface="微软雅黑"/>
                <a:cs typeface="微软雅黑"/>
              </a:rPr>
              <a:t>到 广告、资讯等信息的情况</a:t>
            </a:r>
            <a:endParaRPr sz="1600">
              <a:latin typeface="微软雅黑"/>
              <a:cs typeface="微软雅黑"/>
            </a:endParaRPr>
          </a:p>
        </p:txBody>
      </p:sp>
      <p:sp>
        <p:nvSpPr>
          <p:cNvPr id="11" name="object 11"/>
          <p:cNvSpPr/>
          <p:nvPr/>
        </p:nvSpPr>
        <p:spPr>
          <a:xfrm>
            <a:off x="6829806" y="3050285"/>
            <a:ext cx="2536190" cy="238125"/>
          </a:xfrm>
          <a:custGeom>
            <a:rect l="l" t="t" r="r" b="b"/>
            <a:pathLst>
              <a:path w="2536190" h="238125">
                <a:moveTo>
                  <a:pt x="2535936" y="0"/>
                </a:moveTo>
                <a:lnTo>
                  <a:pt x="0" y="0"/>
                </a:lnTo>
                <a:lnTo>
                  <a:pt x="0" y="237743"/>
                </a:lnTo>
                <a:lnTo>
                  <a:pt x="2535936" y="237743"/>
                </a:lnTo>
                <a:lnTo>
                  <a:pt x="2535936" y="0"/>
                </a:lnTo>
                <a:close/>
              </a:path>
            </a:pathLst>
          </a:custGeom>
          <a:solidFill>
            <a:srgbClr val="FF6300"/>
          </a:solidFill>
        </p:spPr>
        <p:txBody>
          <a:bodyPr wrap="square" lIns="0" tIns="0" rIns="0" bIns="0" rtlCol="0"/>
          <a:lstStyle/>
          <a:p/>
        </p:txBody>
      </p:sp>
      <p:sp>
        <p:nvSpPr>
          <p:cNvPr id="12" name="object 12"/>
          <p:cNvSpPr/>
          <p:nvPr/>
        </p:nvSpPr>
        <p:spPr>
          <a:xfrm>
            <a:off x="6829806" y="3646170"/>
            <a:ext cx="4145279" cy="238125"/>
          </a:xfrm>
          <a:custGeom>
            <a:rect l="l" t="t" r="r" b="b"/>
            <a:pathLst>
              <a:path w="4145279" h="238125">
                <a:moveTo>
                  <a:pt x="4145279" y="0"/>
                </a:moveTo>
                <a:lnTo>
                  <a:pt x="0" y="0"/>
                </a:lnTo>
                <a:lnTo>
                  <a:pt x="0" y="237743"/>
                </a:lnTo>
                <a:lnTo>
                  <a:pt x="4145279" y="237743"/>
                </a:lnTo>
                <a:lnTo>
                  <a:pt x="4145279" y="0"/>
                </a:lnTo>
                <a:close/>
              </a:path>
            </a:pathLst>
          </a:custGeom>
          <a:solidFill>
            <a:srgbClr val="FF6300"/>
          </a:solidFill>
        </p:spPr>
        <p:txBody>
          <a:bodyPr wrap="square" lIns="0" tIns="0" rIns="0" bIns="0" rtlCol="0"/>
          <a:lstStyle/>
          <a:p/>
        </p:txBody>
      </p:sp>
      <p:sp>
        <p:nvSpPr>
          <p:cNvPr id="13" name="object 13"/>
          <p:cNvSpPr/>
          <p:nvPr/>
        </p:nvSpPr>
        <p:spPr>
          <a:xfrm flipH="1">
            <a:off x="6867906" y="4836414"/>
            <a:ext cx="0" cy="239395"/>
          </a:xfrm>
          <a:custGeom>
            <a:rect l="l" t="t" r="r" b="b"/>
            <a:pathLst>
              <a:path h="239395">
                <a:moveTo>
                  <a:pt x="0" y="0"/>
                </a:moveTo>
                <a:lnTo>
                  <a:pt x="0" y="239268"/>
                </a:lnTo>
              </a:path>
            </a:pathLst>
          </a:custGeom>
          <a:ln w="76200">
            <a:solidFill>
              <a:srgbClr val="FF6300"/>
            </a:solidFill>
          </a:ln>
        </p:spPr>
        <p:txBody>
          <a:bodyPr wrap="square" lIns="0" tIns="0" rIns="0" bIns="0" rtlCol="0"/>
          <a:lstStyle/>
          <a:p/>
        </p:txBody>
      </p:sp>
      <p:sp>
        <p:nvSpPr>
          <p:cNvPr id="14" name="object 14"/>
          <p:cNvSpPr/>
          <p:nvPr/>
        </p:nvSpPr>
        <p:spPr>
          <a:xfrm>
            <a:off x="6829806" y="5432297"/>
            <a:ext cx="29209" cy="239395"/>
          </a:xfrm>
          <a:custGeom>
            <a:rect l="l" t="t" r="r" b="b"/>
            <a:pathLst>
              <a:path w="29209" h="239395">
                <a:moveTo>
                  <a:pt x="0" y="239267"/>
                </a:moveTo>
                <a:lnTo>
                  <a:pt x="28955" y="239267"/>
                </a:lnTo>
                <a:lnTo>
                  <a:pt x="28955" y="0"/>
                </a:lnTo>
                <a:lnTo>
                  <a:pt x="0" y="0"/>
                </a:lnTo>
                <a:lnTo>
                  <a:pt x="0" y="239267"/>
                </a:lnTo>
                <a:close/>
              </a:path>
            </a:pathLst>
          </a:custGeom>
          <a:solidFill>
            <a:srgbClr val="FF6300"/>
          </a:solidFill>
        </p:spPr>
        <p:txBody>
          <a:bodyPr wrap="square" lIns="0" tIns="0" rIns="0" bIns="0" rtlCol="0"/>
          <a:lstStyle/>
          <a:p/>
        </p:txBody>
      </p:sp>
      <p:sp>
        <p:nvSpPr>
          <p:cNvPr id="15" name="object 15"/>
          <p:cNvSpPr/>
          <p:nvPr/>
        </p:nvSpPr>
        <p:spPr>
          <a:xfrm>
            <a:off x="6819900" y="5422391"/>
            <a:ext cx="48895" cy="259079"/>
          </a:xfrm>
          <a:custGeom>
            <a:rect l="l" t="t" r="r" b="b"/>
            <a:pathLst>
              <a:path w="48895" h="259077">
                <a:moveTo>
                  <a:pt x="0" y="259080"/>
                </a:moveTo>
                <a:lnTo>
                  <a:pt x="48767" y="259080"/>
                </a:lnTo>
                <a:lnTo>
                  <a:pt x="48767" y="0"/>
                </a:lnTo>
                <a:lnTo>
                  <a:pt x="0" y="0"/>
                </a:lnTo>
                <a:lnTo>
                  <a:pt x="0" y="259080"/>
                </a:lnTo>
                <a:close/>
              </a:path>
            </a:pathLst>
          </a:custGeom>
          <a:solidFill>
            <a:srgbClr val="FFFFFF"/>
          </a:solidFill>
        </p:spPr>
        <p:txBody>
          <a:bodyPr wrap="square" lIns="0" tIns="0" rIns="0" bIns="0" rtlCol="0"/>
          <a:lstStyle/>
          <a:p/>
        </p:txBody>
      </p:sp>
      <p:sp>
        <p:nvSpPr>
          <p:cNvPr id="16" name="object 16"/>
          <p:cNvSpPr/>
          <p:nvPr/>
        </p:nvSpPr>
        <p:spPr>
          <a:xfrm flipH="1">
            <a:off x="6829043" y="2871216"/>
            <a:ext cx="0" cy="2978150"/>
          </a:xfrm>
          <a:custGeom>
            <a:rect l="l" t="t" r="r" b="b"/>
            <a:pathLst>
              <a:path h="2978150">
                <a:moveTo>
                  <a:pt x="0" y="0"/>
                </a:moveTo>
                <a:lnTo>
                  <a:pt x="0" y="2977896"/>
                </a:lnTo>
              </a:path>
            </a:pathLst>
          </a:custGeom>
          <a:ln w="9144">
            <a:solidFill>
              <a:srgbClr val="D9D9D9"/>
            </a:solidFill>
          </a:ln>
        </p:spPr>
        <p:txBody>
          <a:bodyPr wrap="square" lIns="0" tIns="0" rIns="0" bIns="0" rtlCol="0"/>
          <a:lstStyle/>
          <a:p/>
        </p:txBody>
      </p:sp>
      <p:graphicFrame>
        <p:nvGraphicFramePr>
          <p:cNvPr id="17" name="object 17"/>
          <p:cNvGraphicFramePr>
            <a:graphicFrameLocks noGrp="1"/>
          </p:cNvGraphicFramePr>
          <p:nvPr/>
        </p:nvGraphicFramePr>
        <p:xfrm>
          <a:off x="574801" y="3646170"/>
          <a:ext cx="7372984" cy="2002789"/>
        </p:xfrm>
        <a:graphic>
          <a:graphicData uri="http://schemas.openxmlformats.org/drawingml/2006/table">
            <a:tbl>
              <a:tblPr firstRow="1" bandRow="1">
                <a:tableStyleId>{2D5ABB26-0587-4C30-8999-92F81FD0307C}</a:tableStyleId>
              </a:tblPr>
              <a:tblGrid>
                <a:gridCol w="2646680"/>
                <a:gridCol w="462280"/>
                <a:gridCol w="979805"/>
                <a:gridCol w="748029"/>
                <a:gridCol w="1416050"/>
                <a:gridCol w="721359"/>
                <a:gridCol w="396875"/>
              </a:tblGrid>
              <a:tr h="237744">
                <a:tc>
                  <a:txBody>
                    <a:bodyPr vert="horz" wrap="square"/>
                    <a:lstStyle/>
                    <a:p>
                      <a:pPr marR="118110" algn="r">
                        <a:lnSpc>
                          <a:spcPct val="100000"/>
                        </a:lnSpc>
                        <a:spcBef>
                          <a:spcPts val="180"/>
                        </a:spcBef>
                      </a:pPr>
                      <a:r>
                        <a:rPr sz="1200">
                          <a:solidFill>
                            <a:srgbClr val="585858"/>
                          </a:solidFill>
                          <a:latin typeface="微软雅黑"/>
                          <a:cs typeface="微软雅黑"/>
                        </a:rPr>
                        <a:t>多数情况下（</a:t>
                      </a:r>
                      <a:r>
                        <a:rPr sz="1200">
                          <a:solidFill>
                            <a:srgbClr val="585858"/>
                          </a:solidFill>
                          <a:latin typeface="Arial"/>
                          <a:cs typeface="Arial"/>
                        </a:rPr>
                        <a:t>60%</a:t>
                      </a:r>
                      <a:r>
                        <a:rPr sz="1200" spc="-5">
                          <a:solidFill>
                            <a:srgbClr val="585858"/>
                          </a:solidFill>
                          <a:latin typeface="Arial"/>
                          <a:cs typeface="Arial"/>
                        </a:rPr>
                        <a:t>-</a:t>
                      </a:r>
                      <a:r>
                        <a:rPr sz="1200">
                          <a:solidFill>
                            <a:srgbClr val="585858"/>
                          </a:solidFill>
                          <a:latin typeface="Arial"/>
                          <a:cs typeface="Arial"/>
                        </a:rPr>
                        <a:t>7</a:t>
                      </a:r>
                      <a:r>
                        <a:rPr sz="1200" spc="-10">
                          <a:solidFill>
                            <a:srgbClr val="585858"/>
                          </a:solidFill>
                          <a:latin typeface="Arial"/>
                          <a:cs typeface="Arial"/>
                        </a:rPr>
                        <a:t>9</a:t>
                      </a:r>
                      <a:r>
                        <a:rPr sz="1200">
                          <a:solidFill>
                            <a:srgbClr val="585858"/>
                          </a:solidFill>
                          <a:latin typeface="Arial"/>
                          <a:cs typeface="Arial"/>
                        </a:rPr>
                        <a:t>%</a:t>
                      </a:r>
                      <a:r>
                        <a:rPr sz="1200">
                          <a:solidFill>
                            <a:srgbClr val="585858"/>
                          </a:solidFill>
                          <a:latin typeface="微软雅黑"/>
                          <a:cs typeface="微软雅黑"/>
                        </a:rPr>
                        <a:t>）</a:t>
                      </a:r>
                      <a:r>
                        <a:rPr sz="1200" spc="-15">
                          <a:solidFill>
                            <a:srgbClr val="585858"/>
                          </a:solidFill>
                          <a:latin typeface="微软雅黑"/>
                          <a:cs typeface="微软雅黑"/>
                        </a:rPr>
                        <a:t>都</a:t>
                      </a:r>
                      <a:r>
                        <a:rPr sz="1200">
                          <a:solidFill>
                            <a:srgbClr val="585858"/>
                          </a:solidFill>
                          <a:latin typeface="微软雅黑"/>
                          <a:cs typeface="微软雅黑"/>
                        </a:rPr>
                        <a:t>会接触到</a:t>
                      </a:r>
                      <a:endParaRPr sz="1200">
                        <a:latin typeface="微软雅黑"/>
                        <a:cs typeface="微软雅黑"/>
                      </a:endParaRPr>
                    </a:p>
                  </a:txBody>
                  <a:tcPr marL="0" marR="0" marT="22860" marB="0"/>
                </a:tc>
                <a:tc>
                  <a:txBody>
                    <a:bodyPr vert="horz" wrap="square"/>
                    <a:lstStyle/>
                    <a:p>
                      <a:pPr>
                        <a:lnSpc>
                          <a:spcPct val="100000"/>
                        </a:lnSpc>
                      </a:pPr>
                      <a:endParaRPr sz="1300">
                        <a:latin typeface="Times New Roman"/>
                        <a:cs typeface="Times New Roman"/>
                      </a:endParaRPr>
                    </a:p>
                  </a:txBody>
                  <a:tcPr marL="0" marR="0" marT="0" marB="0">
                    <a:solidFill>
                      <a:srgbClr val="FF6300"/>
                    </a:solidFill>
                  </a:tcPr>
                </a:tc>
                <a:tc>
                  <a:txBody>
                    <a:bodyPr vert="horz" wrap="square"/>
                    <a:lstStyle/>
                    <a:p>
                      <a:pPr>
                        <a:lnSpc>
                          <a:spcPct val="100000"/>
                        </a:lnSpc>
                      </a:pPr>
                      <a:endParaRPr sz="1300">
                        <a:latin typeface="Times New Roman"/>
                        <a:cs typeface="Times New Roman"/>
                      </a:endParaRPr>
                    </a:p>
                  </a:txBody>
                  <a:tcPr marL="0" marR="0" marT="0" marB="0">
                    <a:solidFill>
                      <a:srgbClr val="FF6300"/>
                    </a:solidFill>
                  </a:tcPr>
                </a:tc>
                <a:tc>
                  <a:txBody>
                    <a:bodyPr vert="horz" wrap="square"/>
                    <a:lstStyle/>
                    <a:p>
                      <a:pPr marL="76835">
                        <a:lnSpc>
                          <a:spcPct val="100000"/>
                        </a:lnSpc>
                        <a:spcBef>
                          <a:spcPts val="300"/>
                        </a:spcBef>
                      </a:pPr>
                      <a:r>
                        <a:rPr sz="1000" spc="-10">
                          <a:solidFill>
                            <a:srgbClr val="404040"/>
                          </a:solidFill>
                          <a:latin typeface="Arial"/>
                          <a:cs typeface="Arial"/>
                        </a:rPr>
                        <a:t>34.6%</a:t>
                      </a:r>
                      <a:endParaRPr sz="1000">
                        <a:latin typeface="Arial"/>
                        <a:cs typeface="Arial"/>
                      </a:endParaRPr>
                    </a:p>
                  </a:txBody>
                  <a:tcPr marL="0" marR="0" marT="38100" marB="0"/>
                </a:tc>
                <a:tc>
                  <a:txBody>
                    <a:bodyPr vert="horz" wrap="square"/>
                    <a:lstStyle/>
                    <a:p>
                      <a:pPr marR="121285" algn="r">
                        <a:lnSpc>
                          <a:spcPct val="100000"/>
                        </a:lnSpc>
                        <a:spcBef>
                          <a:spcPts val="180"/>
                        </a:spcBef>
                      </a:pPr>
                      <a:r>
                        <a:rPr sz="1200">
                          <a:solidFill>
                            <a:srgbClr val="585858"/>
                          </a:solidFill>
                          <a:latin typeface="微软雅黑"/>
                          <a:cs typeface="微软雅黑"/>
                        </a:rPr>
                        <a:t>比较多</a:t>
                      </a:r>
                      <a:endParaRPr sz="1200">
                        <a:latin typeface="微软雅黑"/>
                        <a:cs typeface="微软雅黑"/>
                      </a:endParaRPr>
                    </a:p>
                  </a:txBody>
                  <a:tcPr marL="0" marR="0" marT="22860" marB="0"/>
                </a:tc>
                <a:tc gridSpan="2">
                  <a:txBody>
                    <a:bodyPr vert="horz" wrap="square"/>
                    <a:lstStyle/>
                    <a:p>
                      <a:pPr>
                        <a:lnSpc>
                          <a:spcPct val="100000"/>
                        </a:lnSpc>
                      </a:pPr>
                      <a:endParaRPr sz="1300">
                        <a:latin typeface="Times New Roman"/>
                        <a:cs typeface="Times New Roman"/>
                      </a:endParaRPr>
                    </a:p>
                  </a:txBody>
                  <a:tcPr marL="0" marR="0" marT="0" marB="0">
                    <a:solidFill>
                      <a:srgbClr val="FF6300"/>
                    </a:solidFill>
                  </a:tcPr>
                </a:tc>
                <a:tc hMerge="1">
                  <a:txBody>
                    <a:bodyPr vert="horz" wrap="square"/>
                    <a:lstStyle/>
                    <a:p/>
                  </a:txBody>
                  <a:tcPr marL="0" marR="0" marT="0" marB="0"/>
                </a:tc>
              </a:tr>
              <a:tr h="358139">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txBody>
                  <a:tcPr marL="0" marR="0" marT="0" marB="0"/>
                </a:tc>
              </a:tr>
              <a:tr h="237744">
                <a:tc>
                  <a:txBody>
                    <a:bodyPr vert="horz" wrap="square"/>
                    <a:lstStyle/>
                    <a:p>
                      <a:pPr marR="119380" algn="r">
                        <a:lnSpc>
                          <a:spcPct val="100000"/>
                        </a:lnSpc>
                        <a:spcBef>
                          <a:spcPts val="180"/>
                        </a:spcBef>
                      </a:pPr>
                      <a:r>
                        <a:rPr sz="1200">
                          <a:solidFill>
                            <a:srgbClr val="585858"/>
                          </a:solidFill>
                          <a:latin typeface="微软雅黑"/>
                          <a:cs typeface="微软雅黑"/>
                        </a:rPr>
                        <a:t>较为常见（</a:t>
                      </a:r>
                      <a:r>
                        <a:rPr sz="1200">
                          <a:solidFill>
                            <a:srgbClr val="585858"/>
                          </a:solidFill>
                          <a:latin typeface="Arial"/>
                          <a:cs typeface="Arial"/>
                        </a:rPr>
                        <a:t>40%</a:t>
                      </a:r>
                      <a:r>
                        <a:rPr sz="1200" spc="-5">
                          <a:solidFill>
                            <a:srgbClr val="585858"/>
                          </a:solidFill>
                          <a:latin typeface="Arial"/>
                          <a:cs typeface="Arial"/>
                        </a:rPr>
                        <a:t>-</a:t>
                      </a:r>
                      <a:r>
                        <a:rPr sz="1200">
                          <a:solidFill>
                            <a:srgbClr val="585858"/>
                          </a:solidFill>
                          <a:latin typeface="Arial"/>
                          <a:cs typeface="Arial"/>
                        </a:rPr>
                        <a:t>5</a:t>
                      </a:r>
                      <a:r>
                        <a:rPr sz="1200" spc="-10">
                          <a:solidFill>
                            <a:srgbClr val="585858"/>
                          </a:solidFill>
                          <a:latin typeface="Arial"/>
                          <a:cs typeface="Arial"/>
                        </a:rPr>
                        <a:t>9</a:t>
                      </a:r>
                      <a:r>
                        <a:rPr sz="1200">
                          <a:solidFill>
                            <a:srgbClr val="585858"/>
                          </a:solidFill>
                          <a:latin typeface="Arial"/>
                          <a:cs typeface="Arial"/>
                        </a:rPr>
                        <a:t>%</a:t>
                      </a:r>
                      <a:r>
                        <a:rPr sz="1200">
                          <a:solidFill>
                            <a:srgbClr val="585858"/>
                          </a:solidFill>
                          <a:latin typeface="微软雅黑"/>
                          <a:cs typeface="微软雅黑"/>
                        </a:rPr>
                        <a:t>）</a:t>
                      </a:r>
                      <a:endParaRPr sz="1200">
                        <a:latin typeface="微软雅黑"/>
                        <a:cs typeface="微软雅黑"/>
                      </a:endParaRPr>
                    </a:p>
                  </a:txBody>
                  <a:tcPr marL="0" marR="0" marT="22860" marB="0"/>
                </a:tc>
                <a:tc>
                  <a:txBody>
                    <a:bodyPr vert="horz" wrap="square"/>
                    <a:lstStyle/>
                    <a:p>
                      <a:pPr>
                        <a:lnSpc>
                          <a:spcPct val="100000"/>
                        </a:lnSpc>
                      </a:pPr>
                      <a:endParaRPr sz="1300">
                        <a:latin typeface="Times New Roman"/>
                        <a:cs typeface="Times New Roman"/>
                      </a:endParaRPr>
                    </a:p>
                  </a:txBody>
                  <a:tcPr marL="0" marR="0" marT="0" marB="0">
                    <a:solidFill>
                      <a:srgbClr val="FF6300"/>
                    </a:solidFill>
                  </a:tcPr>
                </a:tc>
                <a:tc>
                  <a:txBody>
                    <a:bodyPr vert="horz" wrap="square"/>
                    <a:lstStyle/>
                    <a:p>
                      <a:pPr marL="78105">
                        <a:lnSpc>
                          <a:spcPct val="100000"/>
                        </a:lnSpc>
                        <a:spcBef>
                          <a:spcPts val="300"/>
                        </a:spcBef>
                      </a:pPr>
                      <a:r>
                        <a:rPr sz="1000" spc="-10">
                          <a:solidFill>
                            <a:srgbClr val="404040"/>
                          </a:solidFill>
                          <a:latin typeface="Arial"/>
                          <a:cs typeface="Arial"/>
                        </a:rPr>
                        <a:t>11.1%</a:t>
                      </a:r>
                      <a:endParaRPr sz="1000">
                        <a:latin typeface="Arial"/>
                        <a:cs typeface="Arial"/>
                      </a:endParaRPr>
                    </a:p>
                  </a:txBody>
                  <a:tcPr marL="0" marR="0" marT="38100" marB="0"/>
                </a:tc>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marR="122555" algn="r">
                        <a:lnSpc>
                          <a:spcPct val="100000"/>
                        </a:lnSpc>
                        <a:spcBef>
                          <a:spcPts val="180"/>
                        </a:spcBef>
                      </a:pPr>
                      <a:r>
                        <a:rPr sz="1200">
                          <a:solidFill>
                            <a:srgbClr val="585858"/>
                          </a:solidFill>
                          <a:latin typeface="微软雅黑"/>
                          <a:cs typeface="微软雅黑"/>
                        </a:rPr>
                        <a:t>一般</a:t>
                      </a:r>
                      <a:endParaRPr sz="1200">
                        <a:latin typeface="微软雅黑"/>
                        <a:cs typeface="微软雅黑"/>
                      </a:endParaRPr>
                    </a:p>
                  </a:txBody>
                  <a:tcPr marL="0" marR="0" marT="22860" marB="0"/>
                </a:tc>
                <a:tc>
                  <a:txBody>
                    <a:bodyPr vert="horz" wrap="square"/>
                    <a:lstStyle/>
                    <a:p>
                      <a:pPr>
                        <a:lnSpc>
                          <a:spcPct val="100000"/>
                        </a:lnSpc>
                      </a:pPr>
                      <a:endParaRPr sz="1300">
                        <a:latin typeface="Times New Roman"/>
                        <a:cs typeface="Times New Roman"/>
                      </a:endParaRPr>
                    </a:p>
                  </a:txBody>
                  <a:tcPr marL="0" marR="0" marT="0" marB="0">
                    <a:solidFill>
                      <a:srgbClr val="FF6300"/>
                    </a:solidFill>
                  </a:tcPr>
                </a:tc>
                <a:tc>
                  <a:txBody>
                    <a:bodyPr vert="horz" wrap="square"/>
                    <a:lstStyle/>
                    <a:p>
                      <a:pPr marL="77470">
                        <a:lnSpc>
                          <a:spcPct val="100000"/>
                        </a:lnSpc>
                        <a:spcBef>
                          <a:spcPts val="300"/>
                        </a:spcBef>
                      </a:pPr>
                      <a:r>
                        <a:rPr sz="1000" spc="-10">
                          <a:solidFill>
                            <a:srgbClr val="404040"/>
                          </a:solidFill>
                          <a:latin typeface="Arial"/>
                          <a:cs typeface="Arial"/>
                        </a:rPr>
                        <a:t>9.6%</a:t>
                      </a:r>
                      <a:endParaRPr sz="1000">
                        <a:latin typeface="Arial"/>
                        <a:cs typeface="Arial"/>
                      </a:endParaRPr>
                    </a:p>
                  </a:txBody>
                  <a:tcPr marL="0" marR="0" marT="38100" marB="0"/>
                </a:tc>
              </a:tr>
              <a:tr h="770517">
                <a:tc>
                  <a:txBody>
                    <a:bodyPr vert="horz" wrap="square"/>
                    <a:lstStyle/>
                    <a:p>
                      <a:pPr>
                        <a:lnSpc>
                          <a:spcPct val="100000"/>
                        </a:lnSpc>
                      </a:pPr>
                      <a:endParaRPr sz="1600">
                        <a:latin typeface="Times New Roman"/>
                        <a:cs typeface="Times New Roman"/>
                      </a:endParaRPr>
                    </a:p>
                    <a:p>
                      <a:pPr marR="119380" algn="r">
                        <a:lnSpc>
                          <a:spcPct val="100000"/>
                        </a:lnSpc>
                        <a:spcBef>
                          <a:spcPts val="1160"/>
                        </a:spcBef>
                      </a:pPr>
                      <a:r>
                        <a:rPr sz="1200">
                          <a:solidFill>
                            <a:srgbClr val="585858"/>
                          </a:solidFill>
                          <a:latin typeface="微软雅黑"/>
                          <a:cs typeface="微软雅黑"/>
                        </a:rPr>
                        <a:t>偶尔接触到（</a:t>
                      </a:r>
                      <a:r>
                        <a:rPr sz="1200">
                          <a:solidFill>
                            <a:srgbClr val="585858"/>
                          </a:solidFill>
                          <a:latin typeface="Arial"/>
                          <a:cs typeface="Arial"/>
                        </a:rPr>
                        <a:t>20%</a:t>
                      </a:r>
                      <a:r>
                        <a:rPr sz="1200" spc="-5">
                          <a:solidFill>
                            <a:srgbClr val="585858"/>
                          </a:solidFill>
                          <a:latin typeface="Arial"/>
                          <a:cs typeface="Arial"/>
                        </a:rPr>
                        <a:t>-</a:t>
                      </a:r>
                      <a:r>
                        <a:rPr sz="1200">
                          <a:solidFill>
                            <a:srgbClr val="585858"/>
                          </a:solidFill>
                          <a:latin typeface="Arial"/>
                          <a:cs typeface="Arial"/>
                        </a:rPr>
                        <a:t>3</a:t>
                      </a:r>
                      <a:r>
                        <a:rPr sz="1200" spc="-10">
                          <a:solidFill>
                            <a:srgbClr val="585858"/>
                          </a:solidFill>
                          <a:latin typeface="Arial"/>
                          <a:cs typeface="Arial"/>
                        </a:rPr>
                        <a:t>9</a:t>
                      </a:r>
                      <a:r>
                        <a:rPr sz="1200">
                          <a:solidFill>
                            <a:srgbClr val="585858"/>
                          </a:solidFill>
                          <a:latin typeface="Arial"/>
                          <a:cs typeface="Arial"/>
                        </a:rPr>
                        <a:t>%</a:t>
                      </a:r>
                      <a:r>
                        <a:rPr sz="1200">
                          <a:solidFill>
                            <a:srgbClr val="585858"/>
                          </a:solidFill>
                          <a:latin typeface="微软雅黑"/>
                          <a:cs typeface="微软雅黑"/>
                        </a:rPr>
                        <a:t>）</a:t>
                      </a:r>
                      <a:endParaRPr sz="1200">
                        <a:latin typeface="微软雅黑"/>
                        <a:cs typeface="微软雅黑"/>
                      </a:endParaRPr>
                    </a:p>
                  </a:txBody>
                  <a:tcPr marL="0" marR="0" marT="0" marB="0"/>
                </a:tc>
                <a:tc>
                  <a:txBody>
                    <a:bodyPr vert="horz" wrap="square"/>
                    <a:lstStyle/>
                    <a:p>
                      <a:pPr>
                        <a:lnSpc>
                          <a:spcPct val="100000"/>
                        </a:lnSpc>
                      </a:pPr>
                      <a:endParaRPr sz="1100">
                        <a:latin typeface="Times New Roman"/>
                        <a:cs typeface="Times New Roman"/>
                      </a:endParaRPr>
                    </a:p>
                    <a:p>
                      <a:pPr>
                        <a:lnSpc>
                          <a:spcPct val="100000"/>
                        </a:lnSpc>
                        <a:spcBef>
                          <a:spcPts val="15"/>
                        </a:spcBef>
                      </a:pPr>
                      <a:endParaRPr sz="1600">
                        <a:latin typeface="Times New Roman"/>
                        <a:cs typeface="Times New Roman"/>
                      </a:endParaRPr>
                    </a:p>
                    <a:p>
                      <a:pPr marL="86360" algn="ctr">
                        <a:lnSpc>
                          <a:spcPct val="100000"/>
                        </a:lnSpc>
                      </a:pPr>
                      <a:r>
                        <a:rPr sz="1000" spc="-10">
                          <a:solidFill>
                            <a:srgbClr val="404040"/>
                          </a:solidFill>
                          <a:latin typeface="Arial"/>
                          <a:cs typeface="Arial"/>
                        </a:rPr>
                        <a:t>1.3%</a:t>
                      </a:r>
                      <a:endParaRPr sz="1000">
                        <a:latin typeface="Arial"/>
                        <a:cs typeface="Arial"/>
                      </a:endParaRPr>
                    </a:p>
                  </a:txBody>
                  <a:tcPr marL="0" marR="0" marT="0" marB="0"/>
                </a:tc>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a:lnSpc>
                          <a:spcPct val="100000"/>
                        </a:lnSpc>
                      </a:pPr>
                      <a:endParaRPr sz="1600">
                        <a:latin typeface="Times New Roman"/>
                        <a:cs typeface="Times New Roman"/>
                      </a:endParaRPr>
                    </a:p>
                    <a:p>
                      <a:pPr marR="121285" algn="r">
                        <a:lnSpc>
                          <a:spcPct val="100000"/>
                        </a:lnSpc>
                        <a:spcBef>
                          <a:spcPts val="1160"/>
                        </a:spcBef>
                      </a:pPr>
                      <a:r>
                        <a:rPr sz="1200">
                          <a:solidFill>
                            <a:srgbClr val="585858"/>
                          </a:solidFill>
                          <a:latin typeface="微软雅黑"/>
                          <a:cs typeface="微软雅黑"/>
                        </a:rPr>
                        <a:t>比较少</a:t>
                      </a:r>
                      <a:endParaRPr sz="1200">
                        <a:latin typeface="微软雅黑"/>
                        <a:cs typeface="微软雅黑"/>
                      </a:endParaRPr>
                    </a:p>
                  </a:txBody>
                  <a:tcPr marL="0" marR="0" marT="0" marB="0"/>
                </a:tc>
                <a:tc>
                  <a:txBody>
                    <a:bodyPr vert="horz" wrap="square"/>
                    <a:lstStyle/>
                    <a:p>
                      <a:pPr>
                        <a:lnSpc>
                          <a:spcPct val="100000"/>
                        </a:lnSpc>
                      </a:pPr>
                      <a:endParaRPr sz="1100">
                        <a:latin typeface="Times New Roman"/>
                        <a:cs typeface="Times New Roman"/>
                      </a:endParaRPr>
                    </a:p>
                    <a:p>
                      <a:pPr>
                        <a:lnSpc>
                          <a:spcPct val="100000"/>
                        </a:lnSpc>
                        <a:spcBef>
                          <a:spcPts val="15"/>
                        </a:spcBef>
                      </a:pPr>
                      <a:endParaRPr sz="1600">
                        <a:latin typeface="Times New Roman"/>
                        <a:cs typeface="Times New Roman"/>
                      </a:endParaRPr>
                    </a:p>
                    <a:p>
                      <a:pPr marL="153670">
                        <a:lnSpc>
                          <a:spcPct val="100000"/>
                        </a:lnSpc>
                      </a:pPr>
                      <a:r>
                        <a:rPr sz="1000" spc="-10">
                          <a:solidFill>
                            <a:srgbClr val="404040"/>
                          </a:solidFill>
                          <a:latin typeface="Arial"/>
                          <a:cs typeface="Arial"/>
                        </a:rPr>
                        <a:t>1.0%</a:t>
                      </a:r>
                      <a:endParaRPr sz="1000">
                        <a:latin typeface="Arial"/>
                        <a:cs typeface="Arial"/>
                      </a:endParaRPr>
                    </a:p>
                  </a:txBody>
                  <a:tcPr marL="0" marR="0" marT="0" marB="0"/>
                </a:tc>
                <a:tc>
                  <a:txBody>
                    <a:bodyPr vert="horz" wrap="square"/>
                    <a:lstStyle/>
                    <a:p>
                      <a:pPr>
                        <a:lnSpc>
                          <a:spcPct val="100000"/>
                        </a:lnSpc>
                      </a:pPr>
                      <a:endParaRPr sz="1300">
                        <a:latin typeface="Times New Roman"/>
                        <a:cs typeface="Times New Roman"/>
                      </a:endParaRPr>
                    </a:p>
                  </a:txBody>
                  <a:tcPr marL="0" marR="0" marT="0" marB="0"/>
                </a:tc>
              </a:tr>
              <a:tr h="398499">
                <a:tc>
                  <a:txBody>
                    <a:bodyPr vert="horz" wrap="square"/>
                    <a:lstStyle/>
                    <a:p>
                      <a:pPr>
                        <a:lnSpc>
                          <a:spcPct val="100000"/>
                        </a:lnSpc>
                        <a:spcBef>
                          <a:spcPts val="10"/>
                        </a:spcBef>
                      </a:pPr>
                      <a:endParaRPr sz="1400">
                        <a:latin typeface="Times New Roman"/>
                        <a:cs typeface="Times New Roman"/>
                      </a:endParaRPr>
                    </a:p>
                    <a:p>
                      <a:pPr marR="119380" algn="r">
                        <a:lnSpc>
                          <a:spcPts val="1415"/>
                        </a:lnSpc>
                      </a:pPr>
                      <a:r>
                        <a:rPr sz="1200">
                          <a:solidFill>
                            <a:srgbClr val="585858"/>
                          </a:solidFill>
                          <a:latin typeface="微软雅黑"/>
                          <a:cs typeface="微软雅黑"/>
                        </a:rPr>
                        <a:t>没怎么接触到</a:t>
                      </a:r>
                      <a:r>
                        <a:rPr sz="1200" spc="-5">
                          <a:solidFill>
                            <a:srgbClr val="585858"/>
                          </a:solidFill>
                          <a:latin typeface="微软雅黑"/>
                          <a:cs typeface="微软雅黑"/>
                        </a:rPr>
                        <a:t>（</a:t>
                      </a:r>
                      <a:r>
                        <a:rPr sz="1200">
                          <a:solidFill>
                            <a:srgbClr val="585858"/>
                          </a:solidFill>
                          <a:latin typeface="Arial"/>
                          <a:cs typeface="Arial"/>
                        </a:rPr>
                        <a:t>20%</a:t>
                      </a:r>
                      <a:r>
                        <a:rPr sz="1200">
                          <a:solidFill>
                            <a:srgbClr val="585858"/>
                          </a:solidFill>
                          <a:latin typeface="微软雅黑"/>
                          <a:cs typeface="微软雅黑"/>
                        </a:rPr>
                        <a:t>以</a:t>
                      </a:r>
                      <a:r>
                        <a:rPr sz="1200" spc="-15">
                          <a:solidFill>
                            <a:srgbClr val="585858"/>
                          </a:solidFill>
                          <a:latin typeface="微软雅黑"/>
                          <a:cs typeface="微软雅黑"/>
                        </a:rPr>
                        <a:t>下</a:t>
                      </a:r>
                      <a:r>
                        <a:rPr sz="1200">
                          <a:solidFill>
                            <a:srgbClr val="585858"/>
                          </a:solidFill>
                          <a:latin typeface="微软雅黑"/>
                          <a:cs typeface="微软雅黑"/>
                        </a:rPr>
                        <a:t>）</a:t>
                      </a:r>
                      <a:endParaRPr sz="1200">
                        <a:latin typeface="微软雅黑"/>
                        <a:cs typeface="微软雅黑"/>
                      </a:endParaRPr>
                    </a:p>
                  </a:txBody>
                  <a:tcPr marL="0" marR="0" marT="1270" marB="0"/>
                </a:tc>
                <a:tc>
                  <a:txBody>
                    <a:bodyPr vert="horz" wrap="square"/>
                    <a:lstStyle/>
                    <a:p>
                      <a:pPr>
                        <a:lnSpc>
                          <a:spcPct val="100000"/>
                        </a:lnSpc>
                        <a:spcBef>
                          <a:spcPts val="20"/>
                        </a:spcBef>
                      </a:pPr>
                      <a:endParaRPr sz="1500">
                        <a:latin typeface="Times New Roman"/>
                        <a:cs typeface="Times New Roman"/>
                      </a:endParaRPr>
                    </a:p>
                    <a:p>
                      <a:pPr marL="29845" algn="ctr">
                        <a:lnSpc>
                          <a:spcPct val="100000"/>
                        </a:lnSpc>
                      </a:pPr>
                      <a:r>
                        <a:rPr sz="1000" spc="-10">
                          <a:solidFill>
                            <a:srgbClr val="404040"/>
                          </a:solidFill>
                          <a:latin typeface="Arial"/>
                          <a:cs typeface="Arial"/>
                        </a:rPr>
                        <a:t>0.6%</a:t>
                      </a:r>
                      <a:endParaRPr sz="1000">
                        <a:latin typeface="Arial"/>
                        <a:cs typeface="Arial"/>
                      </a:endParaRPr>
                    </a:p>
                  </a:txBody>
                  <a:tcPr marL="0" marR="0" marT="2540" marB="0"/>
                </a:tc>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a:lnSpc>
                          <a:spcPct val="100000"/>
                        </a:lnSpc>
                      </a:pPr>
                      <a:endParaRPr sz="1300">
                        <a:latin typeface="Times New Roman"/>
                        <a:cs typeface="Times New Roman"/>
                      </a:endParaRPr>
                    </a:p>
                  </a:txBody>
                  <a:tcPr marL="0" marR="0" marT="0" marB="0"/>
                </a:tc>
                <a:tc>
                  <a:txBody>
                    <a:bodyPr vert="horz" wrap="square"/>
                    <a:lstStyle/>
                    <a:p>
                      <a:pPr>
                        <a:lnSpc>
                          <a:spcPct val="100000"/>
                        </a:lnSpc>
                        <a:spcBef>
                          <a:spcPts val="10"/>
                        </a:spcBef>
                      </a:pPr>
                      <a:endParaRPr sz="1400">
                        <a:latin typeface="Times New Roman"/>
                        <a:cs typeface="Times New Roman"/>
                      </a:endParaRPr>
                    </a:p>
                    <a:p>
                      <a:pPr marR="121285" algn="r">
                        <a:lnSpc>
                          <a:spcPts val="1415"/>
                        </a:lnSpc>
                      </a:pPr>
                      <a:r>
                        <a:rPr sz="1200">
                          <a:solidFill>
                            <a:srgbClr val="585858"/>
                          </a:solidFill>
                          <a:latin typeface="微软雅黑"/>
                          <a:cs typeface="微软雅黑"/>
                        </a:rPr>
                        <a:t>非常少</a:t>
                      </a:r>
                      <a:endParaRPr sz="1200">
                        <a:latin typeface="微软雅黑"/>
                        <a:cs typeface="微软雅黑"/>
                      </a:endParaRPr>
                    </a:p>
                  </a:txBody>
                  <a:tcPr marL="0" marR="0" marT="1270" marB="0"/>
                </a:tc>
                <a:tc>
                  <a:txBody>
                    <a:bodyPr vert="horz" wrap="square"/>
                    <a:lstStyle/>
                    <a:p>
                      <a:pPr>
                        <a:lnSpc>
                          <a:spcPct val="100000"/>
                        </a:lnSpc>
                        <a:spcBef>
                          <a:spcPts val="20"/>
                        </a:spcBef>
                      </a:pPr>
                      <a:endParaRPr sz="1500">
                        <a:latin typeface="Times New Roman"/>
                        <a:cs typeface="Times New Roman"/>
                      </a:endParaRPr>
                    </a:p>
                    <a:p>
                      <a:pPr marL="106680">
                        <a:lnSpc>
                          <a:spcPct val="100000"/>
                        </a:lnSpc>
                      </a:pPr>
                      <a:r>
                        <a:rPr sz="1000" spc="-10">
                          <a:solidFill>
                            <a:srgbClr val="404040"/>
                          </a:solidFill>
                          <a:latin typeface="Arial"/>
                          <a:cs typeface="Arial"/>
                        </a:rPr>
                        <a:t>0.4%</a:t>
                      </a:r>
                      <a:endParaRPr sz="1000">
                        <a:latin typeface="Arial"/>
                        <a:cs typeface="Arial"/>
                      </a:endParaRPr>
                    </a:p>
                  </a:txBody>
                  <a:tcPr marL="0" marR="0" marT="2540" marB="0"/>
                </a:tc>
                <a:tc>
                  <a:txBody>
                    <a:bodyPr vert="horz" wrap="square"/>
                    <a:lstStyle/>
                    <a:p>
                      <a:pPr>
                        <a:lnSpc>
                          <a:spcPct val="100000"/>
                        </a:lnSpc>
                      </a:pPr>
                      <a:endParaRPr sz="1300">
                        <a:latin typeface="Times New Roman"/>
                        <a:cs typeface="Times New Roman"/>
                      </a:endParaRPr>
                    </a:p>
                  </a:txBody>
                  <a:tcPr marL="0" marR="0" marT="0" marB="0"/>
                </a:tc>
              </a:tr>
            </a:tbl>
          </a:graphicData>
        </a:graphic>
      </p:graphicFrame>
      <p:sp>
        <p:nvSpPr>
          <p:cNvPr id="23" name="object 23"/>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19</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24" name="object 24"/>
          <p:cNvSpPr txBox="1"/>
          <p:nvPr/>
        </p:nvSpPr>
        <p:spPr>
          <a:xfrm>
            <a:off x="7996808" y="6400257"/>
            <a:ext cx="2718435"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endParaRPr sz="1000">
              <a:latin typeface="微软雅黑"/>
              <a:cs typeface="微软雅黑"/>
            </a:endParaRPr>
          </a:p>
        </p:txBody>
      </p:sp>
      <p:sp>
        <p:nvSpPr>
          <p:cNvPr id="18" name="object 18"/>
          <p:cNvSpPr txBox="1"/>
          <p:nvPr/>
        </p:nvSpPr>
        <p:spPr>
          <a:xfrm>
            <a:off x="9430639" y="3077082"/>
            <a:ext cx="382905"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33.8%</a:t>
            </a:r>
            <a:endParaRPr sz="1000">
              <a:latin typeface="Arial"/>
              <a:cs typeface="Arial"/>
            </a:endParaRPr>
          </a:p>
        </p:txBody>
      </p:sp>
      <p:sp>
        <p:nvSpPr>
          <p:cNvPr id="19" name="object 19"/>
          <p:cNvSpPr txBox="1"/>
          <p:nvPr/>
        </p:nvSpPr>
        <p:spPr>
          <a:xfrm>
            <a:off x="11040236" y="3672585"/>
            <a:ext cx="382905"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Arial"/>
                <a:cs typeface="Arial"/>
              </a:rPr>
              <a:t>55.2%</a:t>
            </a:r>
            <a:endParaRPr sz="1000">
              <a:latin typeface="Arial"/>
              <a:cs typeface="Arial"/>
            </a:endParaRPr>
          </a:p>
        </p:txBody>
      </p:sp>
      <p:sp>
        <p:nvSpPr>
          <p:cNvPr id="20" name="object 20"/>
          <p:cNvSpPr txBox="1"/>
          <p:nvPr/>
        </p:nvSpPr>
        <p:spPr>
          <a:xfrm>
            <a:off x="6229858" y="3060953"/>
            <a:ext cx="4826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585858"/>
                </a:solidFill>
                <a:latin typeface="微软雅黑"/>
                <a:cs typeface="微软雅黑"/>
              </a:rPr>
              <a:t>非常多</a:t>
            </a:r>
            <a:endParaRPr sz="1200">
              <a:latin typeface="微软雅黑"/>
              <a:cs typeface="微软雅黑"/>
            </a:endParaRPr>
          </a:p>
        </p:txBody>
      </p:sp>
      <p:sp>
        <p:nvSpPr>
          <p:cNvPr id="21" name="object 21"/>
          <p:cNvSpPr txBox="1"/>
          <p:nvPr/>
        </p:nvSpPr>
        <p:spPr>
          <a:xfrm>
            <a:off x="6748018" y="1952142"/>
            <a:ext cx="4138929" cy="721360"/>
          </a:xfrm>
          <a:prstGeom prst="rect">
            <a:avLst/>
          </a:prstGeom>
        </p:spPr>
        <p:txBody>
          <a:bodyPr vert="horz" wrap="square" lIns="0" tIns="12700" rIns="0" bIns="0" rtlCol="0">
            <a:spAutoFit/>
          </a:bodyPr>
          <a:lstStyle/>
          <a:p>
            <a:pPr marL="1562735" marR="5080" indent="-1550670">
              <a:lnSpc>
                <a:spcPct val="142600"/>
              </a:lnSpc>
              <a:spcBef>
                <a:spcPts val="100"/>
              </a:spcBef>
            </a:pPr>
            <a:r>
              <a:rPr sz="1600" b="1" spc="-5">
                <a:solidFill>
                  <a:srgbClr val="707070"/>
                </a:solidFill>
                <a:latin typeface="微软雅黑"/>
                <a:cs typeface="微软雅黑"/>
              </a:rPr>
              <a:t>平均而言，每天在手机</a:t>
            </a:r>
            <a:r>
              <a:rPr sz="1600" b="1" spc="-5">
                <a:solidFill>
                  <a:srgbClr val="707070"/>
                </a:solidFill>
                <a:latin typeface="Arial"/>
                <a:cs typeface="Arial"/>
              </a:rPr>
              <a:t>/</a:t>
            </a:r>
            <a:r>
              <a:rPr sz="1600" b="1" spc="-5">
                <a:solidFill>
                  <a:srgbClr val="707070"/>
                </a:solidFill>
                <a:latin typeface="微软雅黑"/>
                <a:cs typeface="微软雅黑"/>
              </a:rPr>
              <a:t>电脑等上接</a:t>
            </a:r>
            <a:r>
              <a:rPr sz="1600" b="1" spc="5">
                <a:solidFill>
                  <a:srgbClr val="707070"/>
                </a:solidFill>
                <a:latin typeface="微软雅黑"/>
                <a:cs typeface="微软雅黑"/>
              </a:rPr>
              <a:t>触</a:t>
            </a:r>
            <a:r>
              <a:rPr sz="1600" b="1" spc="-5">
                <a:solidFill>
                  <a:srgbClr val="707070"/>
                </a:solidFill>
                <a:latin typeface="微软雅黑"/>
                <a:cs typeface="微软雅黑"/>
              </a:rPr>
              <a:t>到广</a:t>
            </a:r>
            <a:r>
              <a:rPr sz="1600" b="1" spc="5">
                <a:solidFill>
                  <a:srgbClr val="707070"/>
                </a:solidFill>
                <a:latin typeface="微软雅黑"/>
                <a:cs typeface="微软雅黑"/>
              </a:rPr>
              <a:t>告</a:t>
            </a:r>
            <a:r>
              <a:rPr sz="1600" b="1" spc="-5">
                <a:solidFill>
                  <a:srgbClr val="707070"/>
                </a:solidFill>
                <a:latin typeface="微软雅黑"/>
                <a:cs typeface="微软雅黑"/>
              </a:rPr>
              <a:t>类 信息的情况</a:t>
            </a:r>
            <a:endParaRPr sz="1600">
              <a:latin typeface="微软雅黑"/>
              <a:cs typeface="微软雅黑"/>
            </a:endParaRPr>
          </a:p>
        </p:txBody>
      </p:sp>
      <p:sp>
        <p:nvSpPr>
          <p:cNvPr id="22" name="object 22"/>
          <p:cNvSpPr txBox="1"/>
          <p:nvPr/>
        </p:nvSpPr>
        <p:spPr>
          <a:xfrm>
            <a:off x="813612" y="1058011"/>
            <a:ext cx="10379075" cy="665480"/>
          </a:xfrm>
          <a:prstGeom prst="rect">
            <a:avLst/>
          </a:prstGeom>
        </p:spPr>
        <p:txBody>
          <a:bodyPr vert="horz" wrap="square" lIns="0" tIns="12700" rIns="0" bIns="0" rtlCol="0">
            <a:spAutoFit/>
          </a:bodyPr>
          <a:lstStyle/>
          <a:p>
            <a:pPr marL="226060" marR="5080" indent="-213360">
              <a:lnSpc>
                <a:spcPct val="150000"/>
              </a:lnSpc>
              <a:spcBef>
                <a:spcPts val="100"/>
              </a:spcBef>
              <a:buFont typeface="Arial"/>
              <a:buChar char="•"/>
              <a:tabLst>
                <a:tab pos="225425"/>
                <a:tab pos="226060"/>
              </a:tabLst>
            </a:pPr>
            <a:r>
              <a:rPr sz="1400">
                <a:latin typeface="微软雅黑"/>
                <a:cs typeface="微软雅黑"/>
              </a:rPr>
              <a:t>绝大多数用</a:t>
            </a:r>
            <a:r>
              <a:rPr sz="1400" spc="-5">
                <a:latin typeface="微软雅黑"/>
                <a:cs typeface="微软雅黑"/>
              </a:rPr>
              <a:t>户</a:t>
            </a:r>
            <a:r>
              <a:rPr sz="1400">
                <a:latin typeface="微软雅黑"/>
                <a:cs typeface="微软雅黑"/>
              </a:rPr>
              <a:t>无论在何</a:t>
            </a:r>
            <a:r>
              <a:rPr sz="1400" spc="-15">
                <a:latin typeface="微软雅黑"/>
                <a:cs typeface="微软雅黑"/>
              </a:rPr>
              <a:t>时</a:t>
            </a:r>
            <a:r>
              <a:rPr sz="1400">
                <a:latin typeface="微软雅黑"/>
                <a:cs typeface="微软雅黑"/>
              </a:rPr>
              <a:t>何地</a:t>
            </a:r>
            <a:r>
              <a:rPr sz="1400" spc="-15">
                <a:latin typeface="微软雅黑"/>
                <a:cs typeface="微软雅黑"/>
              </a:rPr>
              <a:t>使</a:t>
            </a:r>
            <a:r>
              <a:rPr sz="1400">
                <a:latin typeface="微软雅黑"/>
                <a:cs typeface="微软雅黑"/>
              </a:rPr>
              <a:t>用手</a:t>
            </a:r>
            <a:r>
              <a:rPr sz="1400" spc="-15">
                <a:latin typeface="微软雅黑"/>
                <a:cs typeface="微软雅黑"/>
              </a:rPr>
              <a:t>机</a:t>
            </a:r>
            <a:r>
              <a:rPr sz="1400">
                <a:latin typeface="微软雅黑"/>
                <a:cs typeface="微软雅黑"/>
              </a:rPr>
              <a:t>、电</a:t>
            </a:r>
            <a:r>
              <a:rPr sz="1400" spc="-15">
                <a:latin typeface="微软雅黑"/>
                <a:cs typeface="微软雅黑"/>
              </a:rPr>
              <a:t>脑</a:t>
            </a:r>
            <a:r>
              <a:rPr sz="1400">
                <a:latin typeface="微软雅黑"/>
                <a:cs typeface="微软雅黑"/>
              </a:rPr>
              <a:t>等产</a:t>
            </a:r>
            <a:r>
              <a:rPr sz="1400" spc="-15">
                <a:latin typeface="微软雅黑"/>
                <a:cs typeface="微软雅黑"/>
              </a:rPr>
              <a:t>品</a:t>
            </a:r>
            <a:r>
              <a:rPr sz="1400">
                <a:latin typeface="微软雅黑"/>
                <a:cs typeface="微软雅黑"/>
              </a:rPr>
              <a:t>进行</a:t>
            </a:r>
            <a:r>
              <a:rPr sz="1400" spc="-10">
                <a:latin typeface="微软雅黑"/>
                <a:cs typeface="微软雅黑"/>
              </a:rPr>
              <a:t>办</a:t>
            </a:r>
            <a:r>
              <a:rPr sz="1400" spc="-5">
                <a:latin typeface="微软雅黑"/>
                <a:cs typeface="微软雅黑"/>
              </a:rPr>
              <a:t>公</a:t>
            </a:r>
            <a:r>
              <a:rPr sz="1400">
                <a:latin typeface="微软雅黑"/>
                <a:cs typeface="微软雅黑"/>
              </a:rPr>
              <a:t>、</a:t>
            </a:r>
            <a:r>
              <a:rPr sz="1400" spc="-15">
                <a:latin typeface="微软雅黑"/>
                <a:cs typeface="微软雅黑"/>
              </a:rPr>
              <a:t>学</a:t>
            </a:r>
            <a:r>
              <a:rPr sz="1400">
                <a:latin typeface="微软雅黑"/>
                <a:cs typeface="微软雅黑"/>
              </a:rPr>
              <a:t>习、</a:t>
            </a:r>
            <a:r>
              <a:rPr sz="1400" spc="-15">
                <a:latin typeface="微软雅黑"/>
                <a:cs typeface="微软雅黑"/>
              </a:rPr>
              <a:t>娱</a:t>
            </a:r>
            <a:r>
              <a:rPr sz="1400">
                <a:latin typeface="微软雅黑"/>
                <a:cs typeface="微软雅黑"/>
              </a:rPr>
              <a:t>乐、</a:t>
            </a:r>
            <a:r>
              <a:rPr sz="1400" spc="-15">
                <a:latin typeface="微软雅黑"/>
                <a:cs typeface="微软雅黑"/>
              </a:rPr>
              <a:t>购</a:t>
            </a:r>
            <a:r>
              <a:rPr sz="1400">
                <a:latin typeface="微软雅黑"/>
                <a:cs typeface="微软雅黑"/>
              </a:rPr>
              <a:t>物、</a:t>
            </a:r>
            <a:r>
              <a:rPr sz="1400" spc="-10">
                <a:latin typeface="微软雅黑"/>
                <a:cs typeface="微软雅黑"/>
              </a:rPr>
              <a:t>社</a:t>
            </a:r>
            <a:r>
              <a:rPr sz="1400">
                <a:latin typeface="微软雅黑"/>
                <a:cs typeface="微软雅黑"/>
              </a:rPr>
              <a:t>交、</a:t>
            </a:r>
            <a:r>
              <a:rPr sz="1400" spc="-15">
                <a:latin typeface="微软雅黑"/>
                <a:cs typeface="微软雅黑"/>
              </a:rPr>
              <a:t>浏</a:t>
            </a:r>
            <a:r>
              <a:rPr sz="1400">
                <a:latin typeface="微软雅黑"/>
                <a:cs typeface="微软雅黑"/>
              </a:rPr>
              <a:t>览资</a:t>
            </a:r>
            <a:r>
              <a:rPr sz="1400" spc="-15">
                <a:latin typeface="微软雅黑"/>
                <a:cs typeface="微软雅黑"/>
              </a:rPr>
              <a:t>讯</a:t>
            </a:r>
            <a:r>
              <a:rPr sz="1400">
                <a:latin typeface="微软雅黑"/>
                <a:cs typeface="微软雅黑"/>
              </a:rPr>
              <a:t>等各</a:t>
            </a:r>
            <a:r>
              <a:rPr sz="1400" spc="-15">
                <a:latin typeface="微软雅黑"/>
                <a:cs typeface="微软雅黑"/>
              </a:rPr>
              <a:t>种</a:t>
            </a:r>
            <a:r>
              <a:rPr sz="1400">
                <a:latin typeface="微软雅黑"/>
                <a:cs typeface="微软雅黑"/>
              </a:rPr>
              <a:t>活动</a:t>
            </a:r>
            <a:r>
              <a:rPr sz="1400" spc="-15">
                <a:latin typeface="微软雅黑"/>
                <a:cs typeface="微软雅黑"/>
              </a:rPr>
              <a:t>时</a:t>
            </a:r>
            <a:r>
              <a:rPr sz="1400">
                <a:latin typeface="微软雅黑"/>
                <a:cs typeface="微软雅黑"/>
              </a:rPr>
              <a:t>都会</a:t>
            </a:r>
            <a:r>
              <a:rPr sz="1400" spc="-15">
                <a:latin typeface="微软雅黑"/>
                <a:cs typeface="微软雅黑"/>
              </a:rPr>
              <a:t>与</a:t>
            </a:r>
            <a:r>
              <a:rPr sz="1400">
                <a:latin typeface="微软雅黑"/>
                <a:cs typeface="微软雅黑"/>
              </a:rPr>
              <a:t>广告</a:t>
            </a:r>
            <a:r>
              <a:rPr sz="1400" spc="-15">
                <a:latin typeface="微软雅黑"/>
                <a:cs typeface="微软雅黑"/>
              </a:rPr>
              <a:t>和</a:t>
            </a:r>
            <a:r>
              <a:rPr sz="1400">
                <a:latin typeface="微软雅黑"/>
                <a:cs typeface="微软雅黑"/>
              </a:rPr>
              <a:t>资 讯信息频繁接</a:t>
            </a:r>
            <a:r>
              <a:rPr sz="1400" spc="-5">
                <a:latin typeface="微软雅黑"/>
                <a:cs typeface="微软雅黑"/>
              </a:rPr>
              <a:t>触</a:t>
            </a:r>
            <a:r>
              <a:rPr sz="1400">
                <a:latin typeface="微软雅黑"/>
                <a:cs typeface="微软雅黑"/>
              </a:rPr>
              <a:t>，说明</a:t>
            </a:r>
            <a:r>
              <a:rPr sz="1400" spc="-15">
                <a:latin typeface="微软雅黑"/>
                <a:cs typeface="微软雅黑"/>
              </a:rPr>
              <a:t>了</a:t>
            </a:r>
            <a:r>
              <a:rPr sz="1400">
                <a:latin typeface="微软雅黑"/>
                <a:cs typeface="微软雅黑"/>
              </a:rPr>
              <a:t>媒体</a:t>
            </a:r>
            <a:r>
              <a:rPr sz="1400" spc="-15">
                <a:latin typeface="微软雅黑"/>
                <a:cs typeface="微软雅黑"/>
              </a:rPr>
              <a:t>触</a:t>
            </a:r>
            <a:r>
              <a:rPr sz="1400">
                <a:latin typeface="微软雅黑"/>
                <a:cs typeface="微软雅黑"/>
              </a:rPr>
              <a:t>点的</a:t>
            </a:r>
            <a:r>
              <a:rPr sz="1400" spc="-15">
                <a:latin typeface="微软雅黑"/>
                <a:cs typeface="微软雅黑"/>
              </a:rPr>
              <a:t>繁</a:t>
            </a:r>
            <a:r>
              <a:rPr sz="1400">
                <a:latin typeface="微软雅黑"/>
                <a:cs typeface="微软雅黑"/>
              </a:rPr>
              <a:t>杂性。</a:t>
            </a:r>
            <a:endParaRPr sz="1400">
              <a:latin typeface="微软雅黑"/>
              <a:cs typeface="微软雅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894332" y="2607564"/>
            <a:ext cx="200025" cy="472440"/>
          </a:xfrm>
          <a:custGeom>
            <a:rect l="l" t="t" r="r" b="b"/>
            <a:pathLst>
              <a:path w="200025" h="472439">
                <a:moveTo>
                  <a:pt x="153797" y="156083"/>
                </a:moveTo>
                <a:lnTo>
                  <a:pt x="45847" y="156083"/>
                </a:lnTo>
                <a:lnTo>
                  <a:pt x="45847" y="447548"/>
                </a:lnTo>
                <a:lnTo>
                  <a:pt x="47867" y="457170"/>
                </a:lnTo>
                <a:lnTo>
                  <a:pt x="53340" y="465089"/>
                </a:lnTo>
                <a:lnTo>
                  <a:pt x="61384" y="470461"/>
                </a:lnTo>
                <a:lnTo>
                  <a:pt x="71119" y="472439"/>
                </a:lnTo>
                <a:lnTo>
                  <a:pt x="80551" y="470461"/>
                </a:lnTo>
                <a:lnTo>
                  <a:pt x="87804" y="465089"/>
                </a:lnTo>
                <a:lnTo>
                  <a:pt x="92461" y="457170"/>
                </a:lnTo>
                <a:lnTo>
                  <a:pt x="94106" y="447548"/>
                </a:lnTo>
                <a:lnTo>
                  <a:pt x="94106" y="275844"/>
                </a:lnTo>
                <a:lnTo>
                  <a:pt x="153797" y="275844"/>
                </a:lnTo>
                <a:lnTo>
                  <a:pt x="153797" y="156083"/>
                </a:lnTo>
                <a:close/>
              </a:path>
              <a:path w="200025" h="472439">
                <a:moveTo>
                  <a:pt x="153797" y="275844"/>
                </a:moveTo>
                <a:lnTo>
                  <a:pt x="103250" y="275844"/>
                </a:lnTo>
                <a:lnTo>
                  <a:pt x="103250" y="447548"/>
                </a:lnTo>
                <a:lnTo>
                  <a:pt x="105253" y="457170"/>
                </a:lnTo>
                <a:lnTo>
                  <a:pt x="110696" y="465089"/>
                </a:lnTo>
                <a:lnTo>
                  <a:pt x="118735" y="470461"/>
                </a:lnTo>
                <a:lnTo>
                  <a:pt x="128524" y="472439"/>
                </a:lnTo>
                <a:lnTo>
                  <a:pt x="138259" y="470461"/>
                </a:lnTo>
                <a:lnTo>
                  <a:pt x="146304" y="465089"/>
                </a:lnTo>
                <a:lnTo>
                  <a:pt x="151776" y="457170"/>
                </a:lnTo>
                <a:lnTo>
                  <a:pt x="153797" y="447548"/>
                </a:lnTo>
                <a:lnTo>
                  <a:pt x="153797" y="275844"/>
                </a:lnTo>
                <a:close/>
              </a:path>
              <a:path w="200025" h="472439">
                <a:moveTo>
                  <a:pt x="142240" y="92837"/>
                </a:moveTo>
                <a:lnTo>
                  <a:pt x="57404" y="92837"/>
                </a:lnTo>
                <a:lnTo>
                  <a:pt x="35843" y="97220"/>
                </a:lnTo>
                <a:lnTo>
                  <a:pt x="17510" y="109235"/>
                </a:lnTo>
                <a:lnTo>
                  <a:pt x="4772" y="127180"/>
                </a:lnTo>
                <a:lnTo>
                  <a:pt x="0" y="149351"/>
                </a:lnTo>
                <a:lnTo>
                  <a:pt x="0" y="257810"/>
                </a:lnTo>
                <a:lnTo>
                  <a:pt x="1573" y="265396"/>
                </a:lnTo>
                <a:lnTo>
                  <a:pt x="5730" y="271065"/>
                </a:lnTo>
                <a:lnTo>
                  <a:pt x="11626" y="274615"/>
                </a:lnTo>
                <a:lnTo>
                  <a:pt x="18415" y="275844"/>
                </a:lnTo>
                <a:lnTo>
                  <a:pt x="26094" y="274615"/>
                </a:lnTo>
                <a:lnTo>
                  <a:pt x="31845" y="271065"/>
                </a:lnTo>
                <a:lnTo>
                  <a:pt x="35452" y="265396"/>
                </a:lnTo>
                <a:lnTo>
                  <a:pt x="36703" y="257810"/>
                </a:lnTo>
                <a:lnTo>
                  <a:pt x="36703" y="156083"/>
                </a:lnTo>
                <a:lnTo>
                  <a:pt x="199644" y="156083"/>
                </a:lnTo>
                <a:lnTo>
                  <a:pt x="199644" y="149351"/>
                </a:lnTo>
                <a:lnTo>
                  <a:pt x="193907" y="127180"/>
                </a:lnTo>
                <a:lnTo>
                  <a:pt x="181276" y="109235"/>
                </a:lnTo>
                <a:lnTo>
                  <a:pt x="163478" y="97220"/>
                </a:lnTo>
                <a:lnTo>
                  <a:pt x="142240" y="92837"/>
                </a:lnTo>
                <a:close/>
              </a:path>
              <a:path w="200025" h="472439">
                <a:moveTo>
                  <a:pt x="199644" y="156083"/>
                </a:moveTo>
                <a:lnTo>
                  <a:pt x="162941" y="156083"/>
                </a:lnTo>
                <a:lnTo>
                  <a:pt x="162941" y="257810"/>
                </a:lnTo>
                <a:lnTo>
                  <a:pt x="164191" y="265396"/>
                </a:lnTo>
                <a:lnTo>
                  <a:pt x="167798" y="271065"/>
                </a:lnTo>
                <a:lnTo>
                  <a:pt x="173549" y="274615"/>
                </a:lnTo>
                <a:lnTo>
                  <a:pt x="181229" y="275844"/>
                </a:lnTo>
                <a:lnTo>
                  <a:pt x="188017" y="274615"/>
                </a:lnTo>
                <a:lnTo>
                  <a:pt x="193913" y="271065"/>
                </a:lnTo>
                <a:lnTo>
                  <a:pt x="198070" y="265396"/>
                </a:lnTo>
                <a:lnTo>
                  <a:pt x="199644" y="257810"/>
                </a:lnTo>
                <a:lnTo>
                  <a:pt x="199644" y="156083"/>
                </a:lnTo>
                <a:close/>
              </a:path>
              <a:path w="200025" h="472439">
                <a:moveTo>
                  <a:pt x="99949" y="0"/>
                </a:moveTo>
                <a:lnTo>
                  <a:pt x="83389" y="3298"/>
                </a:lnTo>
                <a:lnTo>
                  <a:pt x="69865" y="12287"/>
                </a:lnTo>
                <a:lnTo>
                  <a:pt x="60747" y="25610"/>
                </a:lnTo>
                <a:lnTo>
                  <a:pt x="57404" y="41910"/>
                </a:lnTo>
                <a:lnTo>
                  <a:pt x="60747" y="58189"/>
                </a:lnTo>
                <a:lnTo>
                  <a:pt x="69865" y="71469"/>
                </a:lnTo>
                <a:lnTo>
                  <a:pt x="83389" y="80414"/>
                </a:lnTo>
                <a:lnTo>
                  <a:pt x="99949" y="83693"/>
                </a:lnTo>
                <a:lnTo>
                  <a:pt x="116488" y="80414"/>
                </a:lnTo>
                <a:lnTo>
                  <a:pt x="129968" y="71469"/>
                </a:lnTo>
                <a:lnTo>
                  <a:pt x="139043" y="58189"/>
                </a:lnTo>
                <a:lnTo>
                  <a:pt x="142367" y="41910"/>
                </a:lnTo>
                <a:lnTo>
                  <a:pt x="139043" y="25610"/>
                </a:lnTo>
                <a:lnTo>
                  <a:pt x="129968" y="12287"/>
                </a:lnTo>
                <a:lnTo>
                  <a:pt x="116488" y="3298"/>
                </a:lnTo>
                <a:lnTo>
                  <a:pt x="99949" y="0"/>
                </a:lnTo>
                <a:close/>
              </a:path>
            </a:pathLst>
          </a:custGeom>
          <a:solidFill>
            <a:srgbClr val="FF6300"/>
          </a:solidFill>
        </p:spPr>
        <p:txBody>
          <a:bodyPr wrap="square" lIns="0" tIns="0" rIns="0" bIns="0" rtlCol="0"/>
          <a:lstStyle/>
          <a:p/>
        </p:txBody>
      </p:sp>
      <p:sp>
        <p:nvSpPr>
          <p:cNvPr id="3" name="object 3"/>
          <p:cNvSpPr/>
          <p:nvPr/>
        </p:nvSpPr>
        <p:spPr>
          <a:xfrm>
            <a:off x="1607058" y="2420873"/>
            <a:ext cx="775970" cy="775970"/>
          </a:xfrm>
          <a:custGeom>
            <a:rect l="l" t="t" r="r" b="b"/>
            <a:pathLst>
              <a:path w="775969" h="775969">
                <a:moveTo>
                  <a:pt x="387858" y="0"/>
                </a:moveTo>
                <a:lnTo>
                  <a:pt x="436518" y="3021"/>
                </a:lnTo>
                <a:lnTo>
                  <a:pt x="483372" y="11843"/>
                </a:lnTo>
                <a:lnTo>
                  <a:pt x="528057" y="26102"/>
                </a:lnTo>
                <a:lnTo>
                  <a:pt x="570210" y="45435"/>
                </a:lnTo>
                <a:lnTo>
                  <a:pt x="609467" y="69480"/>
                </a:lnTo>
                <a:lnTo>
                  <a:pt x="645466" y="97872"/>
                </a:lnTo>
                <a:lnTo>
                  <a:pt x="677843" y="130249"/>
                </a:lnTo>
                <a:lnTo>
                  <a:pt x="706235" y="166248"/>
                </a:lnTo>
                <a:lnTo>
                  <a:pt x="730280" y="205505"/>
                </a:lnTo>
                <a:lnTo>
                  <a:pt x="749613" y="247658"/>
                </a:lnTo>
                <a:lnTo>
                  <a:pt x="763872" y="292343"/>
                </a:lnTo>
                <a:lnTo>
                  <a:pt x="772694" y="339197"/>
                </a:lnTo>
                <a:lnTo>
                  <a:pt x="775716" y="387858"/>
                </a:lnTo>
                <a:lnTo>
                  <a:pt x="772694" y="436518"/>
                </a:lnTo>
                <a:lnTo>
                  <a:pt x="763872" y="483372"/>
                </a:lnTo>
                <a:lnTo>
                  <a:pt x="749613" y="528057"/>
                </a:lnTo>
                <a:lnTo>
                  <a:pt x="730280" y="570210"/>
                </a:lnTo>
                <a:lnTo>
                  <a:pt x="706235" y="609467"/>
                </a:lnTo>
                <a:lnTo>
                  <a:pt x="677843" y="645466"/>
                </a:lnTo>
                <a:lnTo>
                  <a:pt x="645466" y="677843"/>
                </a:lnTo>
                <a:lnTo>
                  <a:pt x="609467" y="706235"/>
                </a:lnTo>
                <a:lnTo>
                  <a:pt x="570210" y="730280"/>
                </a:lnTo>
                <a:lnTo>
                  <a:pt x="528057" y="749613"/>
                </a:lnTo>
                <a:lnTo>
                  <a:pt x="483372" y="763872"/>
                </a:lnTo>
                <a:lnTo>
                  <a:pt x="436518" y="772694"/>
                </a:lnTo>
                <a:lnTo>
                  <a:pt x="387858" y="775715"/>
                </a:lnTo>
                <a:lnTo>
                  <a:pt x="339197" y="772694"/>
                </a:lnTo>
                <a:lnTo>
                  <a:pt x="292343" y="763872"/>
                </a:lnTo>
                <a:lnTo>
                  <a:pt x="247658" y="749613"/>
                </a:lnTo>
                <a:lnTo>
                  <a:pt x="205505" y="730280"/>
                </a:lnTo>
                <a:lnTo>
                  <a:pt x="166248" y="706235"/>
                </a:lnTo>
                <a:lnTo>
                  <a:pt x="130249" y="677843"/>
                </a:lnTo>
                <a:lnTo>
                  <a:pt x="97872" y="645466"/>
                </a:lnTo>
                <a:lnTo>
                  <a:pt x="69480" y="609467"/>
                </a:lnTo>
                <a:lnTo>
                  <a:pt x="45435" y="570210"/>
                </a:lnTo>
                <a:lnTo>
                  <a:pt x="26102" y="528057"/>
                </a:lnTo>
                <a:lnTo>
                  <a:pt x="11843" y="483372"/>
                </a:lnTo>
                <a:lnTo>
                  <a:pt x="3021" y="436518"/>
                </a:lnTo>
                <a:lnTo>
                  <a:pt x="0" y="387858"/>
                </a:lnTo>
                <a:lnTo>
                  <a:pt x="3159" y="338420"/>
                </a:lnTo>
                <a:lnTo>
                  <a:pt x="12493" y="290171"/>
                </a:lnTo>
                <a:lnTo>
                  <a:pt x="27781" y="243665"/>
                </a:lnTo>
                <a:lnTo>
                  <a:pt x="48805" y="199455"/>
                </a:lnTo>
                <a:lnTo>
                  <a:pt x="75347" y="158096"/>
                </a:lnTo>
                <a:lnTo>
                  <a:pt x="107187" y="120141"/>
                </a:lnTo>
              </a:path>
            </a:pathLst>
          </a:custGeom>
          <a:ln w="102107">
            <a:solidFill>
              <a:srgbClr val="FF6300"/>
            </a:solidFill>
          </a:ln>
        </p:spPr>
        <p:txBody>
          <a:bodyPr wrap="square" lIns="0" tIns="0" rIns="0" bIns="0" rtlCol="0"/>
          <a:lstStyle/>
          <a:p/>
        </p:txBody>
      </p:sp>
      <p:sp>
        <p:nvSpPr>
          <p:cNvPr id="4" name="object 4"/>
          <p:cNvSpPr txBox="1"/>
          <p:nvPr/>
        </p:nvSpPr>
        <p:spPr>
          <a:xfrm>
            <a:off x="2606420" y="2482672"/>
            <a:ext cx="1322705" cy="574675"/>
          </a:xfrm>
          <a:prstGeom prst="rect">
            <a:avLst/>
          </a:prstGeom>
        </p:spPr>
        <p:txBody>
          <a:bodyPr vert="horz" wrap="square" lIns="0" tIns="12700" rIns="0" bIns="0" rtlCol="0">
            <a:spAutoFit/>
          </a:bodyPr>
          <a:lstStyle/>
          <a:p>
            <a:pPr marL="12700">
              <a:lnSpc>
                <a:spcPct val="100000"/>
              </a:lnSpc>
              <a:spcBef>
                <a:spcPts val="100"/>
              </a:spcBef>
            </a:pPr>
            <a:r>
              <a:rPr sz="3600" b="1">
                <a:solidFill>
                  <a:srgbClr val="FF6300"/>
                </a:solidFill>
                <a:latin typeface="Arial"/>
                <a:cs typeface="Arial"/>
              </a:rPr>
              <a:t>87.5%</a:t>
            </a:r>
            <a:endParaRPr sz="3600">
              <a:latin typeface="Arial"/>
              <a:cs typeface="Arial"/>
            </a:endParaRPr>
          </a:p>
        </p:txBody>
      </p:sp>
      <p:sp>
        <p:nvSpPr>
          <p:cNvPr id="5" name="object 5"/>
          <p:cNvSpPr txBox="1"/>
          <p:nvPr/>
        </p:nvSpPr>
        <p:spPr>
          <a:xfrm>
            <a:off x="812291" y="4070603"/>
            <a:ext cx="3253740" cy="1507490"/>
          </a:xfrm>
          <a:prstGeom prst="rect">
            <a:avLst/>
          </a:prstGeom>
          <a:ln w="13700">
            <a:solidFill>
              <a:srgbClr val="707070"/>
            </a:solidFill>
          </a:ln>
        </p:spPr>
        <p:txBody>
          <a:bodyPr vert="horz" wrap="square" lIns="0" tIns="0" rIns="0" bIns="0" rtlCol="0">
            <a:spAutoFit/>
          </a:bodyPr>
          <a:lstStyle/>
          <a:p>
            <a:pPr>
              <a:lnSpc>
                <a:spcPct val="100000"/>
              </a:lnSpc>
            </a:pPr>
            <a:endParaRPr sz="1600">
              <a:latin typeface="Times New Roman"/>
              <a:cs typeface="Times New Roman"/>
            </a:endParaRPr>
          </a:p>
          <a:p>
            <a:pPr>
              <a:lnSpc>
                <a:spcPct val="100000"/>
              </a:lnSpc>
              <a:spcBef>
                <a:spcPts val="45"/>
              </a:spcBef>
            </a:pPr>
            <a:endParaRPr sz="1600">
              <a:latin typeface="Times New Roman"/>
              <a:cs typeface="Times New Roman"/>
            </a:endParaRPr>
          </a:p>
          <a:p>
            <a:pPr marL="1245235" marR="95250" indent="-1143000">
              <a:lnSpc>
                <a:spcPct val="120000"/>
              </a:lnSpc>
            </a:pPr>
            <a:r>
              <a:rPr sz="1200">
                <a:latin typeface="微软雅黑"/>
                <a:cs typeface="微软雅黑"/>
              </a:rPr>
              <a:t>“每天都会接收到大量、各种形式的广告、资 讯信息。”</a:t>
            </a:r>
            <a:endParaRPr sz="1200">
              <a:latin typeface="微软雅黑"/>
              <a:cs typeface="微软雅黑"/>
            </a:endParaRPr>
          </a:p>
        </p:txBody>
      </p:sp>
      <p:sp>
        <p:nvSpPr>
          <p:cNvPr id="6" name="object 6"/>
          <p:cNvSpPr/>
          <p:nvPr/>
        </p:nvSpPr>
        <p:spPr>
          <a:xfrm>
            <a:off x="812291" y="3343655"/>
            <a:ext cx="3253740" cy="693420"/>
          </a:xfrm>
          <a:custGeom>
            <a:rect l="l" t="t" r="r" b="b"/>
            <a:pathLst>
              <a:path w="3253740" h="693420">
                <a:moveTo>
                  <a:pt x="3138170" y="0"/>
                </a:moveTo>
                <a:lnTo>
                  <a:pt x="115570" y="0"/>
                </a:lnTo>
                <a:lnTo>
                  <a:pt x="70583" y="9074"/>
                </a:lnTo>
                <a:lnTo>
                  <a:pt x="33848" y="33829"/>
                </a:lnTo>
                <a:lnTo>
                  <a:pt x="9081" y="70562"/>
                </a:lnTo>
                <a:lnTo>
                  <a:pt x="0" y="115570"/>
                </a:lnTo>
                <a:lnTo>
                  <a:pt x="0" y="577850"/>
                </a:lnTo>
                <a:lnTo>
                  <a:pt x="9081" y="622857"/>
                </a:lnTo>
                <a:lnTo>
                  <a:pt x="33848" y="659590"/>
                </a:lnTo>
                <a:lnTo>
                  <a:pt x="70583" y="684345"/>
                </a:lnTo>
                <a:lnTo>
                  <a:pt x="115570" y="693420"/>
                </a:lnTo>
                <a:lnTo>
                  <a:pt x="3138170" y="693420"/>
                </a:lnTo>
                <a:lnTo>
                  <a:pt x="3183177" y="684345"/>
                </a:lnTo>
                <a:lnTo>
                  <a:pt x="3219910" y="659590"/>
                </a:lnTo>
                <a:lnTo>
                  <a:pt x="3244665" y="622857"/>
                </a:lnTo>
                <a:lnTo>
                  <a:pt x="3253740" y="577850"/>
                </a:lnTo>
                <a:lnTo>
                  <a:pt x="3253740" y="115570"/>
                </a:lnTo>
                <a:lnTo>
                  <a:pt x="3244665" y="70562"/>
                </a:lnTo>
                <a:lnTo>
                  <a:pt x="3219910" y="33829"/>
                </a:lnTo>
                <a:lnTo>
                  <a:pt x="3183177" y="9074"/>
                </a:lnTo>
                <a:lnTo>
                  <a:pt x="3138170" y="0"/>
                </a:lnTo>
                <a:close/>
              </a:path>
            </a:pathLst>
          </a:custGeom>
          <a:solidFill>
            <a:srgbClr val="FF6300"/>
          </a:solidFill>
        </p:spPr>
        <p:txBody>
          <a:bodyPr wrap="square" lIns="0" tIns="0" rIns="0" bIns="0" rtlCol="0"/>
          <a:lstStyle/>
          <a:p/>
        </p:txBody>
      </p:sp>
      <p:sp>
        <p:nvSpPr>
          <p:cNvPr id="7" name="object 7"/>
          <p:cNvSpPr txBox="1"/>
          <p:nvPr/>
        </p:nvSpPr>
        <p:spPr>
          <a:xfrm>
            <a:off x="1969135" y="3534282"/>
            <a:ext cx="9398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微软雅黑"/>
                <a:cs typeface="微软雅黑"/>
              </a:rPr>
              <a:t>信息量大</a:t>
            </a:r>
            <a:endParaRPr sz="1800">
              <a:latin typeface="微软雅黑"/>
              <a:cs typeface="微软雅黑"/>
            </a:endParaRPr>
          </a:p>
        </p:txBody>
      </p:sp>
      <p:sp>
        <p:nvSpPr>
          <p:cNvPr id="8" name="object 8"/>
          <p:cNvSpPr/>
          <p:nvPr/>
        </p:nvSpPr>
        <p:spPr>
          <a:xfrm>
            <a:off x="5559552" y="2607564"/>
            <a:ext cx="201295" cy="472440"/>
          </a:xfrm>
          <a:custGeom>
            <a:rect l="l" t="t" r="r" b="b"/>
            <a:pathLst>
              <a:path w="201295" h="472439">
                <a:moveTo>
                  <a:pt x="154939" y="156083"/>
                </a:moveTo>
                <a:lnTo>
                  <a:pt x="46227" y="156083"/>
                </a:lnTo>
                <a:lnTo>
                  <a:pt x="46227" y="447548"/>
                </a:lnTo>
                <a:lnTo>
                  <a:pt x="48250" y="457170"/>
                </a:lnTo>
                <a:lnTo>
                  <a:pt x="53736" y="465089"/>
                </a:lnTo>
                <a:lnTo>
                  <a:pt x="61819" y="470461"/>
                </a:lnTo>
                <a:lnTo>
                  <a:pt x="71627" y="472439"/>
                </a:lnTo>
                <a:lnTo>
                  <a:pt x="81133" y="470461"/>
                </a:lnTo>
                <a:lnTo>
                  <a:pt x="88423" y="465089"/>
                </a:lnTo>
                <a:lnTo>
                  <a:pt x="93094" y="457170"/>
                </a:lnTo>
                <a:lnTo>
                  <a:pt x="94742" y="447548"/>
                </a:lnTo>
                <a:lnTo>
                  <a:pt x="94742" y="275844"/>
                </a:lnTo>
                <a:lnTo>
                  <a:pt x="154939" y="275844"/>
                </a:lnTo>
                <a:lnTo>
                  <a:pt x="154939" y="156083"/>
                </a:lnTo>
                <a:close/>
              </a:path>
              <a:path w="201295" h="472439">
                <a:moveTo>
                  <a:pt x="154939" y="275844"/>
                </a:moveTo>
                <a:lnTo>
                  <a:pt x="104012" y="275844"/>
                </a:lnTo>
                <a:lnTo>
                  <a:pt x="104012" y="447548"/>
                </a:lnTo>
                <a:lnTo>
                  <a:pt x="106037" y="457170"/>
                </a:lnTo>
                <a:lnTo>
                  <a:pt x="111537" y="465089"/>
                </a:lnTo>
                <a:lnTo>
                  <a:pt x="119657" y="470461"/>
                </a:lnTo>
                <a:lnTo>
                  <a:pt x="129539" y="472439"/>
                </a:lnTo>
                <a:lnTo>
                  <a:pt x="139348" y="470461"/>
                </a:lnTo>
                <a:lnTo>
                  <a:pt x="147431" y="465089"/>
                </a:lnTo>
                <a:lnTo>
                  <a:pt x="152917" y="457170"/>
                </a:lnTo>
                <a:lnTo>
                  <a:pt x="154939" y="447548"/>
                </a:lnTo>
                <a:lnTo>
                  <a:pt x="154939" y="275844"/>
                </a:lnTo>
                <a:close/>
              </a:path>
              <a:path w="201295" h="472439">
                <a:moveTo>
                  <a:pt x="143383" y="92837"/>
                </a:moveTo>
                <a:lnTo>
                  <a:pt x="57785" y="92837"/>
                </a:lnTo>
                <a:lnTo>
                  <a:pt x="36058" y="97220"/>
                </a:lnTo>
                <a:lnTo>
                  <a:pt x="17605" y="109235"/>
                </a:lnTo>
                <a:lnTo>
                  <a:pt x="4796" y="127180"/>
                </a:lnTo>
                <a:lnTo>
                  <a:pt x="0" y="149351"/>
                </a:lnTo>
                <a:lnTo>
                  <a:pt x="0" y="257810"/>
                </a:lnTo>
                <a:lnTo>
                  <a:pt x="1593" y="265396"/>
                </a:lnTo>
                <a:lnTo>
                  <a:pt x="5794" y="271065"/>
                </a:lnTo>
                <a:lnTo>
                  <a:pt x="11733" y="274615"/>
                </a:lnTo>
                <a:lnTo>
                  <a:pt x="18542" y="275844"/>
                </a:lnTo>
                <a:lnTo>
                  <a:pt x="26294" y="274615"/>
                </a:lnTo>
                <a:lnTo>
                  <a:pt x="32083" y="271065"/>
                </a:lnTo>
                <a:lnTo>
                  <a:pt x="35704" y="265396"/>
                </a:lnTo>
                <a:lnTo>
                  <a:pt x="36957" y="257810"/>
                </a:lnTo>
                <a:lnTo>
                  <a:pt x="36957" y="156083"/>
                </a:lnTo>
                <a:lnTo>
                  <a:pt x="201168" y="156083"/>
                </a:lnTo>
                <a:lnTo>
                  <a:pt x="201168" y="149351"/>
                </a:lnTo>
                <a:lnTo>
                  <a:pt x="195407" y="127180"/>
                </a:lnTo>
                <a:lnTo>
                  <a:pt x="182705" y="109235"/>
                </a:lnTo>
                <a:lnTo>
                  <a:pt x="164788" y="97220"/>
                </a:lnTo>
                <a:lnTo>
                  <a:pt x="143383" y="92837"/>
                </a:lnTo>
                <a:close/>
              </a:path>
              <a:path w="201295" h="472439">
                <a:moveTo>
                  <a:pt x="201168" y="156083"/>
                </a:moveTo>
                <a:lnTo>
                  <a:pt x="164211" y="156083"/>
                </a:lnTo>
                <a:lnTo>
                  <a:pt x="164211" y="257810"/>
                </a:lnTo>
                <a:lnTo>
                  <a:pt x="165463" y="265396"/>
                </a:lnTo>
                <a:lnTo>
                  <a:pt x="169084" y="271065"/>
                </a:lnTo>
                <a:lnTo>
                  <a:pt x="174873" y="274615"/>
                </a:lnTo>
                <a:lnTo>
                  <a:pt x="182625" y="275844"/>
                </a:lnTo>
                <a:lnTo>
                  <a:pt x="189434" y="274615"/>
                </a:lnTo>
                <a:lnTo>
                  <a:pt x="195373" y="271065"/>
                </a:lnTo>
                <a:lnTo>
                  <a:pt x="199574" y="265396"/>
                </a:lnTo>
                <a:lnTo>
                  <a:pt x="201168" y="257810"/>
                </a:lnTo>
                <a:lnTo>
                  <a:pt x="201168" y="156083"/>
                </a:lnTo>
                <a:close/>
              </a:path>
              <a:path w="201295" h="472439">
                <a:moveTo>
                  <a:pt x="100711" y="0"/>
                </a:moveTo>
                <a:lnTo>
                  <a:pt x="84058" y="3298"/>
                </a:lnTo>
                <a:lnTo>
                  <a:pt x="70453" y="12287"/>
                </a:lnTo>
                <a:lnTo>
                  <a:pt x="61277" y="25610"/>
                </a:lnTo>
                <a:lnTo>
                  <a:pt x="57912" y="41910"/>
                </a:lnTo>
                <a:lnTo>
                  <a:pt x="61277" y="58189"/>
                </a:lnTo>
                <a:lnTo>
                  <a:pt x="70453" y="71469"/>
                </a:lnTo>
                <a:lnTo>
                  <a:pt x="84058" y="80414"/>
                </a:lnTo>
                <a:lnTo>
                  <a:pt x="100711" y="83693"/>
                </a:lnTo>
                <a:lnTo>
                  <a:pt x="117363" y="80414"/>
                </a:lnTo>
                <a:lnTo>
                  <a:pt x="130968" y="71469"/>
                </a:lnTo>
                <a:lnTo>
                  <a:pt x="140144" y="58189"/>
                </a:lnTo>
                <a:lnTo>
                  <a:pt x="143510" y="41910"/>
                </a:lnTo>
                <a:lnTo>
                  <a:pt x="140144" y="25610"/>
                </a:lnTo>
                <a:lnTo>
                  <a:pt x="130968" y="12287"/>
                </a:lnTo>
                <a:lnTo>
                  <a:pt x="117363" y="3298"/>
                </a:lnTo>
                <a:lnTo>
                  <a:pt x="100711" y="0"/>
                </a:lnTo>
                <a:close/>
              </a:path>
            </a:pathLst>
          </a:custGeom>
          <a:solidFill>
            <a:srgbClr val="ABCE5A"/>
          </a:solidFill>
        </p:spPr>
        <p:txBody>
          <a:bodyPr wrap="square" lIns="0" tIns="0" rIns="0" bIns="0" rtlCol="0"/>
          <a:lstStyle/>
          <a:p/>
        </p:txBody>
      </p:sp>
      <p:sp>
        <p:nvSpPr>
          <p:cNvPr id="9" name="object 9"/>
          <p:cNvSpPr/>
          <p:nvPr/>
        </p:nvSpPr>
        <p:spPr>
          <a:xfrm>
            <a:off x="5373623" y="2420873"/>
            <a:ext cx="662305" cy="775970"/>
          </a:xfrm>
          <a:custGeom>
            <a:rect l="l" t="t" r="r" b="b"/>
            <a:pathLst>
              <a:path w="662304" h="775969">
                <a:moveTo>
                  <a:pt x="274320" y="0"/>
                </a:moveTo>
                <a:lnTo>
                  <a:pt x="322980" y="3021"/>
                </a:lnTo>
                <a:lnTo>
                  <a:pt x="369834" y="11843"/>
                </a:lnTo>
                <a:lnTo>
                  <a:pt x="414519" y="26102"/>
                </a:lnTo>
                <a:lnTo>
                  <a:pt x="456672" y="45435"/>
                </a:lnTo>
                <a:lnTo>
                  <a:pt x="495929" y="69480"/>
                </a:lnTo>
                <a:lnTo>
                  <a:pt x="531928" y="97872"/>
                </a:lnTo>
                <a:lnTo>
                  <a:pt x="564305" y="130249"/>
                </a:lnTo>
                <a:lnTo>
                  <a:pt x="592697" y="166248"/>
                </a:lnTo>
                <a:lnTo>
                  <a:pt x="616742" y="205505"/>
                </a:lnTo>
                <a:lnTo>
                  <a:pt x="636075" y="247658"/>
                </a:lnTo>
                <a:lnTo>
                  <a:pt x="650334" y="292343"/>
                </a:lnTo>
                <a:lnTo>
                  <a:pt x="659156" y="339197"/>
                </a:lnTo>
                <a:lnTo>
                  <a:pt x="662177" y="387858"/>
                </a:lnTo>
                <a:lnTo>
                  <a:pt x="659156" y="436518"/>
                </a:lnTo>
                <a:lnTo>
                  <a:pt x="650334" y="483372"/>
                </a:lnTo>
                <a:lnTo>
                  <a:pt x="636075" y="528057"/>
                </a:lnTo>
                <a:lnTo>
                  <a:pt x="616742" y="570210"/>
                </a:lnTo>
                <a:lnTo>
                  <a:pt x="592697" y="609467"/>
                </a:lnTo>
                <a:lnTo>
                  <a:pt x="564305" y="645466"/>
                </a:lnTo>
                <a:lnTo>
                  <a:pt x="531928" y="677843"/>
                </a:lnTo>
                <a:lnTo>
                  <a:pt x="495929" y="706235"/>
                </a:lnTo>
                <a:lnTo>
                  <a:pt x="456672" y="730280"/>
                </a:lnTo>
                <a:lnTo>
                  <a:pt x="414519" y="749613"/>
                </a:lnTo>
                <a:lnTo>
                  <a:pt x="369834" y="763872"/>
                </a:lnTo>
                <a:lnTo>
                  <a:pt x="322980" y="772694"/>
                </a:lnTo>
                <a:lnTo>
                  <a:pt x="274320" y="775715"/>
                </a:lnTo>
                <a:lnTo>
                  <a:pt x="223334" y="772349"/>
                </a:lnTo>
                <a:lnTo>
                  <a:pt x="173651" y="762418"/>
                </a:lnTo>
                <a:lnTo>
                  <a:pt x="125872" y="746172"/>
                </a:lnTo>
                <a:lnTo>
                  <a:pt x="80602" y="723862"/>
                </a:lnTo>
                <a:lnTo>
                  <a:pt x="38443" y="695738"/>
                </a:lnTo>
                <a:lnTo>
                  <a:pt x="0" y="662051"/>
                </a:lnTo>
              </a:path>
            </a:pathLst>
          </a:custGeom>
          <a:ln w="102107">
            <a:solidFill>
              <a:srgbClr val="ABCE5A"/>
            </a:solidFill>
          </a:ln>
        </p:spPr>
        <p:txBody>
          <a:bodyPr wrap="square" lIns="0" tIns="0" rIns="0" bIns="0" rtlCol="0"/>
          <a:lstStyle/>
          <a:p/>
        </p:txBody>
      </p:sp>
      <p:sp>
        <p:nvSpPr>
          <p:cNvPr id="10" name="object 10"/>
          <p:cNvSpPr txBox="1"/>
          <p:nvPr/>
        </p:nvSpPr>
        <p:spPr>
          <a:xfrm>
            <a:off x="6259829" y="2446731"/>
            <a:ext cx="1322705" cy="574675"/>
          </a:xfrm>
          <a:prstGeom prst="rect">
            <a:avLst/>
          </a:prstGeom>
        </p:spPr>
        <p:txBody>
          <a:bodyPr vert="horz" wrap="square" lIns="0" tIns="12700" rIns="0" bIns="0" rtlCol="0">
            <a:spAutoFit/>
          </a:bodyPr>
          <a:lstStyle/>
          <a:p>
            <a:pPr marL="12700">
              <a:lnSpc>
                <a:spcPct val="100000"/>
              </a:lnSpc>
              <a:spcBef>
                <a:spcPts val="100"/>
              </a:spcBef>
            </a:pPr>
            <a:r>
              <a:rPr sz="3600" b="1">
                <a:solidFill>
                  <a:srgbClr val="ABCE5A"/>
                </a:solidFill>
                <a:latin typeface="Arial"/>
                <a:cs typeface="Arial"/>
              </a:rPr>
              <a:t>68.1%</a:t>
            </a:r>
            <a:endParaRPr sz="3600">
              <a:latin typeface="Arial"/>
              <a:cs typeface="Arial"/>
            </a:endParaRPr>
          </a:p>
        </p:txBody>
      </p:sp>
      <p:sp>
        <p:nvSpPr>
          <p:cNvPr id="11" name="object 11"/>
          <p:cNvSpPr txBox="1"/>
          <p:nvPr/>
        </p:nvSpPr>
        <p:spPr>
          <a:xfrm>
            <a:off x="4463796" y="4070603"/>
            <a:ext cx="3255645" cy="1507490"/>
          </a:xfrm>
          <a:prstGeom prst="rect">
            <a:avLst/>
          </a:prstGeom>
          <a:ln w="13700">
            <a:solidFill>
              <a:srgbClr val="707070"/>
            </a:solidFill>
          </a:ln>
        </p:spPr>
        <p:txBody>
          <a:bodyPr vert="horz" wrap="square" lIns="0" tIns="0" rIns="0" bIns="0" rtlCol="0">
            <a:spAutoFit/>
          </a:bodyPr>
          <a:lstStyle/>
          <a:p>
            <a:pPr>
              <a:lnSpc>
                <a:spcPct val="100000"/>
              </a:lnSpc>
            </a:pPr>
            <a:endParaRPr sz="1600">
              <a:latin typeface="Times New Roman"/>
              <a:cs typeface="Times New Roman"/>
            </a:endParaRPr>
          </a:p>
          <a:p>
            <a:pPr>
              <a:lnSpc>
                <a:spcPct val="100000"/>
              </a:lnSpc>
              <a:spcBef>
                <a:spcPts val="45"/>
              </a:spcBef>
            </a:pPr>
            <a:endParaRPr sz="1600">
              <a:latin typeface="Times New Roman"/>
              <a:cs typeface="Times New Roman"/>
            </a:endParaRPr>
          </a:p>
          <a:p>
            <a:pPr marL="1323340" marR="95250" indent="-1219835">
              <a:lnSpc>
                <a:spcPct val="120000"/>
              </a:lnSpc>
            </a:pPr>
            <a:r>
              <a:rPr sz="1200">
                <a:latin typeface="微软雅黑"/>
                <a:cs typeface="微软雅黑"/>
              </a:rPr>
              <a:t>“对于很多广告、资讯信息我都没时间和精力 去看。”</a:t>
            </a:r>
            <a:endParaRPr sz="1200">
              <a:latin typeface="微软雅黑"/>
              <a:cs typeface="微软雅黑"/>
            </a:endParaRPr>
          </a:p>
        </p:txBody>
      </p:sp>
      <p:sp>
        <p:nvSpPr>
          <p:cNvPr id="12" name="object 12"/>
          <p:cNvSpPr/>
          <p:nvPr/>
        </p:nvSpPr>
        <p:spPr>
          <a:xfrm>
            <a:off x="4463796" y="3343655"/>
            <a:ext cx="3255645" cy="693420"/>
          </a:xfrm>
          <a:custGeom>
            <a:rect l="l" t="t" r="r" b="b"/>
            <a:pathLst>
              <a:path w="3255645" h="693420">
                <a:moveTo>
                  <a:pt x="3139694" y="0"/>
                </a:moveTo>
                <a:lnTo>
                  <a:pt x="115569" y="0"/>
                </a:lnTo>
                <a:lnTo>
                  <a:pt x="70562" y="9074"/>
                </a:lnTo>
                <a:lnTo>
                  <a:pt x="33829" y="33829"/>
                </a:lnTo>
                <a:lnTo>
                  <a:pt x="9074" y="70562"/>
                </a:lnTo>
                <a:lnTo>
                  <a:pt x="0" y="115570"/>
                </a:lnTo>
                <a:lnTo>
                  <a:pt x="0" y="577850"/>
                </a:lnTo>
                <a:lnTo>
                  <a:pt x="9074" y="622857"/>
                </a:lnTo>
                <a:lnTo>
                  <a:pt x="33829" y="659590"/>
                </a:lnTo>
                <a:lnTo>
                  <a:pt x="70562" y="684345"/>
                </a:lnTo>
                <a:lnTo>
                  <a:pt x="115569" y="693420"/>
                </a:lnTo>
                <a:lnTo>
                  <a:pt x="3139694" y="693420"/>
                </a:lnTo>
                <a:lnTo>
                  <a:pt x="3184701" y="684345"/>
                </a:lnTo>
                <a:lnTo>
                  <a:pt x="3221434" y="659590"/>
                </a:lnTo>
                <a:lnTo>
                  <a:pt x="3246189" y="622857"/>
                </a:lnTo>
                <a:lnTo>
                  <a:pt x="3255263" y="577850"/>
                </a:lnTo>
                <a:lnTo>
                  <a:pt x="3255263" y="115570"/>
                </a:lnTo>
                <a:lnTo>
                  <a:pt x="3246189" y="70562"/>
                </a:lnTo>
                <a:lnTo>
                  <a:pt x="3221434" y="33829"/>
                </a:lnTo>
                <a:lnTo>
                  <a:pt x="3184701" y="9074"/>
                </a:lnTo>
                <a:lnTo>
                  <a:pt x="3139694" y="0"/>
                </a:lnTo>
                <a:close/>
              </a:path>
            </a:pathLst>
          </a:custGeom>
          <a:solidFill>
            <a:srgbClr val="ABCE5A"/>
          </a:solidFill>
        </p:spPr>
        <p:txBody>
          <a:bodyPr wrap="square" lIns="0" tIns="0" rIns="0" bIns="0" rtlCol="0"/>
          <a:lstStyle/>
          <a:p/>
        </p:txBody>
      </p:sp>
      <p:sp>
        <p:nvSpPr>
          <p:cNvPr id="13" name="object 13"/>
          <p:cNvSpPr txBox="1"/>
          <p:nvPr/>
        </p:nvSpPr>
        <p:spPr>
          <a:xfrm>
            <a:off x="5361813" y="3534282"/>
            <a:ext cx="146113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微软雅黑"/>
                <a:cs typeface="微软雅黑"/>
              </a:rPr>
              <a:t>时间</a:t>
            </a:r>
            <a:r>
              <a:rPr sz="1800" b="1">
                <a:solidFill>
                  <a:srgbClr val="FFFFFF"/>
                </a:solidFill>
                <a:latin typeface="Arial"/>
                <a:cs typeface="Arial"/>
              </a:rPr>
              <a:t>/</a:t>
            </a:r>
            <a:r>
              <a:rPr sz="1800" b="1">
                <a:solidFill>
                  <a:srgbClr val="FFFFFF"/>
                </a:solidFill>
                <a:latin typeface="微软雅黑"/>
                <a:cs typeface="微软雅黑"/>
              </a:rPr>
              <a:t>精力有限</a:t>
            </a:r>
            <a:endParaRPr sz="1800">
              <a:latin typeface="微软雅黑"/>
              <a:cs typeface="微软雅黑"/>
            </a:endParaRPr>
          </a:p>
        </p:txBody>
      </p:sp>
      <p:sp>
        <p:nvSpPr>
          <p:cNvPr id="14" name="object 14"/>
          <p:cNvSpPr/>
          <p:nvPr/>
        </p:nvSpPr>
        <p:spPr>
          <a:xfrm>
            <a:off x="9249156" y="2598420"/>
            <a:ext cx="200025" cy="472440"/>
          </a:xfrm>
          <a:custGeom>
            <a:rect l="l" t="t" r="r" b="b"/>
            <a:pathLst>
              <a:path w="200025" h="472439">
                <a:moveTo>
                  <a:pt x="153797" y="156082"/>
                </a:moveTo>
                <a:lnTo>
                  <a:pt x="45847" y="156082"/>
                </a:lnTo>
                <a:lnTo>
                  <a:pt x="45847" y="447547"/>
                </a:lnTo>
                <a:lnTo>
                  <a:pt x="47867" y="457170"/>
                </a:lnTo>
                <a:lnTo>
                  <a:pt x="53340" y="465089"/>
                </a:lnTo>
                <a:lnTo>
                  <a:pt x="61384" y="470461"/>
                </a:lnTo>
                <a:lnTo>
                  <a:pt x="71120" y="472439"/>
                </a:lnTo>
                <a:lnTo>
                  <a:pt x="80551" y="470461"/>
                </a:lnTo>
                <a:lnTo>
                  <a:pt x="87804" y="465089"/>
                </a:lnTo>
                <a:lnTo>
                  <a:pt x="92461" y="457170"/>
                </a:lnTo>
                <a:lnTo>
                  <a:pt x="94107" y="447547"/>
                </a:lnTo>
                <a:lnTo>
                  <a:pt x="94107" y="275843"/>
                </a:lnTo>
                <a:lnTo>
                  <a:pt x="153797" y="275843"/>
                </a:lnTo>
                <a:lnTo>
                  <a:pt x="153797" y="156082"/>
                </a:lnTo>
                <a:close/>
              </a:path>
              <a:path w="200025" h="472439">
                <a:moveTo>
                  <a:pt x="153797" y="275843"/>
                </a:moveTo>
                <a:lnTo>
                  <a:pt x="103250" y="275843"/>
                </a:lnTo>
                <a:lnTo>
                  <a:pt x="103250" y="447547"/>
                </a:lnTo>
                <a:lnTo>
                  <a:pt x="105253" y="457170"/>
                </a:lnTo>
                <a:lnTo>
                  <a:pt x="110696" y="465089"/>
                </a:lnTo>
                <a:lnTo>
                  <a:pt x="118735" y="470461"/>
                </a:lnTo>
                <a:lnTo>
                  <a:pt x="128524" y="472439"/>
                </a:lnTo>
                <a:lnTo>
                  <a:pt x="138259" y="470461"/>
                </a:lnTo>
                <a:lnTo>
                  <a:pt x="146303" y="465089"/>
                </a:lnTo>
                <a:lnTo>
                  <a:pt x="151776" y="457170"/>
                </a:lnTo>
                <a:lnTo>
                  <a:pt x="153797" y="447547"/>
                </a:lnTo>
                <a:lnTo>
                  <a:pt x="153797" y="275843"/>
                </a:lnTo>
                <a:close/>
              </a:path>
              <a:path w="200025" h="472439">
                <a:moveTo>
                  <a:pt x="142240" y="92837"/>
                </a:moveTo>
                <a:lnTo>
                  <a:pt x="57403" y="92837"/>
                </a:lnTo>
                <a:lnTo>
                  <a:pt x="35843" y="97220"/>
                </a:lnTo>
                <a:lnTo>
                  <a:pt x="17510" y="109235"/>
                </a:lnTo>
                <a:lnTo>
                  <a:pt x="4772" y="127180"/>
                </a:lnTo>
                <a:lnTo>
                  <a:pt x="0" y="149351"/>
                </a:lnTo>
                <a:lnTo>
                  <a:pt x="0" y="257809"/>
                </a:lnTo>
                <a:lnTo>
                  <a:pt x="1573" y="265396"/>
                </a:lnTo>
                <a:lnTo>
                  <a:pt x="5730" y="271065"/>
                </a:lnTo>
                <a:lnTo>
                  <a:pt x="11626" y="274615"/>
                </a:lnTo>
                <a:lnTo>
                  <a:pt x="18415" y="275843"/>
                </a:lnTo>
                <a:lnTo>
                  <a:pt x="26094" y="274615"/>
                </a:lnTo>
                <a:lnTo>
                  <a:pt x="31845" y="271065"/>
                </a:lnTo>
                <a:lnTo>
                  <a:pt x="35452" y="265396"/>
                </a:lnTo>
                <a:lnTo>
                  <a:pt x="36702" y="257809"/>
                </a:lnTo>
                <a:lnTo>
                  <a:pt x="36702" y="156082"/>
                </a:lnTo>
                <a:lnTo>
                  <a:pt x="199644" y="156082"/>
                </a:lnTo>
                <a:lnTo>
                  <a:pt x="199644" y="149351"/>
                </a:lnTo>
                <a:lnTo>
                  <a:pt x="193907" y="127180"/>
                </a:lnTo>
                <a:lnTo>
                  <a:pt x="181276" y="109235"/>
                </a:lnTo>
                <a:lnTo>
                  <a:pt x="163478" y="97220"/>
                </a:lnTo>
                <a:lnTo>
                  <a:pt x="142240" y="92837"/>
                </a:lnTo>
                <a:close/>
              </a:path>
              <a:path w="200025" h="472439">
                <a:moveTo>
                  <a:pt x="199644" y="156082"/>
                </a:moveTo>
                <a:lnTo>
                  <a:pt x="162941" y="156082"/>
                </a:lnTo>
                <a:lnTo>
                  <a:pt x="162941" y="257809"/>
                </a:lnTo>
                <a:lnTo>
                  <a:pt x="164191" y="265396"/>
                </a:lnTo>
                <a:lnTo>
                  <a:pt x="167798" y="271065"/>
                </a:lnTo>
                <a:lnTo>
                  <a:pt x="173549" y="274615"/>
                </a:lnTo>
                <a:lnTo>
                  <a:pt x="181228" y="275843"/>
                </a:lnTo>
                <a:lnTo>
                  <a:pt x="188017" y="274615"/>
                </a:lnTo>
                <a:lnTo>
                  <a:pt x="193913" y="271065"/>
                </a:lnTo>
                <a:lnTo>
                  <a:pt x="198070" y="265396"/>
                </a:lnTo>
                <a:lnTo>
                  <a:pt x="199644" y="257809"/>
                </a:lnTo>
                <a:lnTo>
                  <a:pt x="199644" y="156082"/>
                </a:lnTo>
                <a:close/>
              </a:path>
              <a:path w="200025" h="472439">
                <a:moveTo>
                  <a:pt x="99949" y="0"/>
                </a:moveTo>
                <a:lnTo>
                  <a:pt x="83389" y="3298"/>
                </a:lnTo>
                <a:lnTo>
                  <a:pt x="69865" y="12287"/>
                </a:lnTo>
                <a:lnTo>
                  <a:pt x="60747" y="25610"/>
                </a:lnTo>
                <a:lnTo>
                  <a:pt x="57403" y="41909"/>
                </a:lnTo>
                <a:lnTo>
                  <a:pt x="60747" y="58189"/>
                </a:lnTo>
                <a:lnTo>
                  <a:pt x="69865" y="71469"/>
                </a:lnTo>
                <a:lnTo>
                  <a:pt x="83389" y="80414"/>
                </a:lnTo>
                <a:lnTo>
                  <a:pt x="99949" y="83692"/>
                </a:lnTo>
                <a:lnTo>
                  <a:pt x="116488" y="80414"/>
                </a:lnTo>
                <a:lnTo>
                  <a:pt x="129968" y="71469"/>
                </a:lnTo>
                <a:lnTo>
                  <a:pt x="139043" y="58189"/>
                </a:lnTo>
                <a:lnTo>
                  <a:pt x="142367" y="41909"/>
                </a:lnTo>
                <a:lnTo>
                  <a:pt x="139043" y="25610"/>
                </a:lnTo>
                <a:lnTo>
                  <a:pt x="129968" y="12287"/>
                </a:lnTo>
                <a:lnTo>
                  <a:pt x="116488" y="3298"/>
                </a:lnTo>
                <a:lnTo>
                  <a:pt x="99949" y="0"/>
                </a:lnTo>
                <a:close/>
              </a:path>
            </a:pathLst>
          </a:custGeom>
          <a:solidFill>
            <a:srgbClr val="5EA2E7"/>
          </a:solidFill>
        </p:spPr>
        <p:txBody>
          <a:bodyPr wrap="square" lIns="0" tIns="0" rIns="0" bIns="0" rtlCol="0"/>
          <a:lstStyle/>
          <a:p/>
        </p:txBody>
      </p:sp>
      <p:sp>
        <p:nvSpPr>
          <p:cNvPr id="15" name="object 15"/>
          <p:cNvSpPr/>
          <p:nvPr/>
        </p:nvSpPr>
        <p:spPr>
          <a:xfrm>
            <a:off x="9327895" y="2420873"/>
            <a:ext cx="410209" cy="775970"/>
          </a:xfrm>
          <a:custGeom>
            <a:rect l="l" t="t" r="r" b="b"/>
            <a:pathLst>
              <a:path w="410209" h="775969">
                <a:moveTo>
                  <a:pt x="21844" y="0"/>
                </a:moveTo>
                <a:lnTo>
                  <a:pt x="70504" y="3021"/>
                </a:lnTo>
                <a:lnTo>
                  <a:pt x="117358" y="11843"/>
                </a:lnTo>
                <a:lnTo>
                  <a:pt x="162043" y="26102"/>
                </a:lnTo>
                <a:lnTo>
                  <a:pt x="204196" y="45435"/>
                </a:lnTo>
                <a:lnTo>
                  <a:pt x="243453" y="69480"/>
                </a:lnTo>
                <a:lnTo>
                  <a:pt x="279452" y="97872"/>
                </a:lnTo>
                <a:lnTo>
                  <a:pt x="311829" y="130249"/>
                </a:lnTo>
                <a:lnTo>
                  <a:pt x="340221" y="166248"/>
                </a:lnTo>
                <a:lnTo>
                  <a:pt x="364266" y="205505"/>
                </a:lnTo>
                <a:lnTo>
                  <a:pt x="383599" y="247658"/>
                </a:lnTo>
                <a:lnTo>
                  <a:pt x="397858" y="292343"/>
                </a:lnTo>
                <a:lnTo>
                  <a:pt x="406680" y="339197"/>
                </a:lnTo>
                <a:lnTo>
                  <a:pt x="409701" y="387858"/>
                </a:lnTo>
                <a:lnTo>
                  <a:pt x="406680" y="436518"/>
                </a:lnTo>
                <a:lnTo>
                  <a:pt x="397858" y="483372"/>
                </a:lnTo>
                <a:lnTo>
                  <a:pt x="383599" y="528057"/>
                </a:lnTo>
                <a:lnTo>
                  <a:pt x="364266" y="570210"/>
                </a:lnTo>
                <a:lnTo>
                  <a:pt x="340221" y="609467"/>
                </a:lnTo>
                <a:lnTo>
                  <a:pt x="311829" y="645466"/>
                </a:lnTo>
                <a:lnTo>
                  <a:pt x="279452" y="677843"/>
                </a:lnTo>
                <a:lnTo>
                  <a:pt x="243453" y="706235"/>
                </a:lnTo>
                <a:lnTo>
                  <a:pt x="204196" y="730280"/>
                </a:lnTo>
                <a:lnTo>
                  <a:pt x="162043" y="749613"/>
                </a:lnTo>
                <a:lnTo>
                  <a:pt x="117358" y="763872"/>
                </a:lnTo>
                <a:lnTo>
                  <a:pt x="70504" y="772694"/>
                </a:lnTo>
                <a:lnTo>
                  <a:pt x="21844" y="775715"/>
                </a:lnTo>
                <a:lnTo>
                  <a:pt x="14604" y="775715"/>
                </a:lnTo>
                <a:lnTo>
                  <a:pt x="7238" y="775462"/>
                </a:lnTo>
                <a:lnTo>
                  <a:pt x="0" y="775080"/>
                </a:lnTo>
              </a:path>
            </a:pathLst>
          </a:custGeom>
          <a:ln w="102107">
            <a:solidFill>
              <a:srgbClr val="5EA2E7"/>
            </a:solidFill>
          </a:ln>
        </p:spPr>
        <p:txBody>
          <a:bodyPr wrap="square" lIns="0" tIns="0" rIns="0" bIns="0" rtlCol="0"/>
          <a:lstStyle/>
          <a:p/>
        </p:txBody>
      </p:sp>
      <p:sp>
        <p:nvSpPr>
          <p:cNvPr id="16" name="object 16"/>
          <p:cNvSpPr txBox="1"/>
          <p:nvPr/>
        </p:nvSpPr>
        <p:spPr>
          <a:xfrm>
            <a:off x="10003281" y="2534792"/>
            <a:ext cx="1213485" cy="528320"/>
          </a:xfrm>
          <a:prstGeom prst="rect">
            <a:avLst/>
          </a:prstGeom>
        </p:spPr>
        <p:txBody>
          <a:bodyPr vert="horz" wrap="square" lIns="0" tIns="12700" rIns="0" bIns="0" rtlCol="0">
            <a:spAutoFit/>
          </a:bodyPr>
          <a:lstStyle/>
          <a:p>
            <a:pPr marL="12700">
              <a:lnSpc>
                <a:spcPct val="100000"/>
              </a:lnSpc>
              <a:spcBef>
                <a:spcPts val="100"/>
              </a:spcBef>
            </a:pPr>
            <a:r>
              <a:rPr sz="3300" b="1" spc="-5">
                <a:solidFill>
                  <a:srgbClr val="5EA2E7"/>
                </a:solidFill>
                <a:latin typeface="Arial"/>
                <a:cs typeface="Arial"/>
              </a:rPr>
              <a:t>61.0%</a:t>
            </a:r>
            <a:endParaRPr sz="3300">
              <a:latin typeface="Arial"/>
              <a:cs typeface="Arial"/>
            </a:endParaRPr>
          </a:p>
        </p:txBody>
      </p:sp>
      <p:sp>
        <p:nvSpPr>
          <p:cNvPr id="17" name="object 17"/>
          <p:cNvSpPr txBox="1"/>
          <p:nvPr/>
        </p:nvSpPr>
        <p:spPr>
          <a:xfrm>
            <a:off x="8116823" y="4070603"/>
            <a:ext cx="3253740" cy="1507490"/>
          </a:xfrm>
          <a:prstGeom prst="rect">
            <a:avLst/>
          </a:prstGeom>
          <a:ln w="13700">
            <a:solidFill>
              <a:srgbClr val="707070"/>
            </a:solidFill>
          </a:ln>
        </p:spPr>
        <p:txBody>
          <a:bodyPr vert="horz" wrap="square" lIns="0" tIns="0" rIns="0" bIns="0" rtlCol="0">
            <a:spAutoFit/>
          </a:bodyPr>
          <a:lstStyle/>
          <a:p>
            <a:pPr>
              <a:lnSpc>
                <a:spcPct val="100000"/>
              </a:lnSpc>
            </a:pPr>
            <a:endParaRPr sz="1600">
              <a:latin typeface="Times New Roman"/>
              <a:cs typeface="Times New Roman"/>
            </a:endParaRPr>
          </a:p>
          <a:p>
            <a:pPr>
              <a:lnSpc>
                <a:spcPct val="100000"/>
              </a:lnSpc>
              <a:spcBef>
                <a:spcPts val="45"/>
              </a:spcBef>
            </a:pPr>
            <a:endParaRPr sz="1600">
              <a:latin typeface="Times New Roman"/>
              <a:cs typeface="Times New Roman"/>
            </a:endParaRPr>
          </a:p>
          <a:p>
            <a:pPr marL="1399540" marR="245745" indent="-1143000">
              <a:lnSpc>
                <a:spcPct val="120000"/>
              </a:lnSpc>
            </a:pPr>
            <a:r>
              <a:rPr sz="1200">
                <a:latin typeface="微软雅黑"/>
                <a:cs typeface="微软雅黑"/>
              </a:rPr>
              <a:t>“对于很多广告、资讯信息我基本看过就 忘。”</a:t>
            </a:r>
            <a:endParaRPr sz="1200">
              <a:latin typeface="微软雅黑"/>
              <a:cs typeface="微软雅黑"/>
            </a:endParaRPr>
          </a:p>
        </p:txBody>
      </p:sp>
      <p:sp>
        <p:nvSpPr>
          <p:cNvPr id="18" name="object 18"/>
          <p:cNvSpPr/>
          <p:nvPr/>
        </p:nvSpPr>
        <p:spPr>
          <a:xfrm>
            <a:off x="8116823" y="3343655"/>
            <a:ext cx="3253740" cy="693420"/>
          </a:xfrm>
          <a:custGeom>
            <a:rect l="l" t="t" r="r" b="b"/>
            <a:pathLst>
              <a:path w="3253740" h="693420">
                <a:moveTo>
                  <a:pt x="3138170" y="0"/>
                </a:moveTo>
                <a:lnTo>
                  <a:pt x="115570" y="0"/>
                </a:lnTo>
                <a:lnTo>
                  <a:pt x="70562" y="9074"/>
                </a:lnTo>
                <a:lnTo>
                  <a:pt x="33829" y="33829"/>
                </a:lnTo>
                <a:lnTo>
                  <a:pt x="9074" y="70562"/>
                </a:lnTo>
                <a:lnTo>
                  <a:pt x="0" y="115570"/>
                </a:lnTo>
                <a:lnTo>
                  <a:pt x="0" y="577850"/>
                </a:lnTo>
                <a:lnTo>
                  <a:pt x="9074" y="622857"/>
                </a:lnTo>
                <a:lnTo>
                  <a:pt x="33829" y="659590"/>
                </a:lnTo>
                <a:lnTo>
                  <a:pt x="70562" y="684345"/>
                </a:lnTo>
                <a:lnTo>
                  <a:pt x="115570" y="693420"/>
                </a:lnTo>
                <a:lnTo>
                  <a:pt x="3138170" y="693420"/>
                </a:lnTo>
                <a:lnTo>
                  <a:pt x="3183177" y="684345"/>
                </a:lnTo>
                <a:lnTo>
                  <a:pt x="3219910" y="659590"/>
                </a:lnTo>
                <a:lnTo>
                  <a:pt x="3244665" y="622857"/>
                </a:lnTo>
                <a:lnTo>
                  <a:pt x="3253740" y="577850"/>
                </a:lnTo>
                <a:lnTo>
                  <a:pt x="3253740" y="115570"/>
                </a:lnTo>
                <a:lnTo>
                  <a:pt x="3244665" y="70562"/>
                </a:lnTo>
                <a:lnTo>
                  <a:pt x="3219910" y="33829"/>
                </a:lnTo>
                <a:lnTo>
                  <a:pt x="3183177" y="9074"/>
                </a:lnTo>
                <a:lnTo>
                  <a:pt x="3138170" y="0"/>
                </a:lnTo>
                <a:close/>
              </a:path>
            </a:pathLst>
          </a:custGeom>
          <a:solidFill>
            <a:srgbClr val="5EA2E7"/>
          </a:solidFill>
        </p:spPr>
        <p:txBody>
          <a:bodyPr wrap="square" lIns="0" tIns="0" rIns="0" bIns="0" rtlCol="0"/>
          <a:lstStyle/>
          <a:p/>
        </p:txBody>
      </p:sp>
      <p:sp>
        <p:nvSpPr>
          <p:cNvPr id="19" name="object 19"/>
          <p:cNvSpPr txBox="1"/>
          <p:nvPr/>
        </p:nvSpPr>
        <p:spPr>
          <a:xfrm>
            <a:off x="9275444" y="3534282"/>
            <a:ext cx="9398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微软雅黑"/>
                <a:cs typeface="微软雅黑"/>
              </a:rPr>
              <a:t>回忆度低</a:t>
            </a:r>
            <a:endParaRPr sz="1800">
              <a:latin typeface="微软雅黑"/>
              <a:cs typeface="微软雅黑"/>
            </a:endParaRPr>
          </a:p>
        </p:txBody>
      </p:sp>
      <p:sp>
        <p:nvSpPr>
          <p:cNvPr id="22" name="object 22"/>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20</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23" name="object 23"/>
          <p:cNvSpPr txBox="1"/>
          <p:nvPr/>
        </p:nvSpPr>
        <p:spPr>
          <a:xfrm>
            <a:off x="7996808" y="6400257"/>
            <a:ext cx="2718435"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endParaRPr sz="1000">
              <a:latin typeface="微软雅黑"/>
              <a:cs typeface="微软雅黑"/>
            </a:endParaRPr>
          </a:p>
        </p:txBody>
      </p:sp>
      <p:sp>
        <p:nvSpPr>
          <p:cNvPr id="24" name="object 24"/>
          <p:cNvSpPr txBox="1"/>
          <p:nvPr/>
        </p:nvSpPr>
        <p:spPr>
          <a:xfrm>
            <a:off x="4868036" y="6411071"/>
            <a:ext cx="2498090" cy="167640"/>
          </a:xfrm>
          <a:prstGeom prst="rect">
            <a:avLst/>
          </a:prstGeom>
        </p:spPr>
        <p:txBody>
          <a:bodyPr vert="horz" wrap="square" lIns="0" tIns="18415" rIns="0" bIns="0" rtlCol="0">
            <a:spAutoFit/>
          </a:bodyPr>
          <a:lstStyle/>
          <a:p>
            <a:pPr marL="12700">
              <a:lnSpc>
                <a:spcPct val="100000"/>
              </a:lnSpc>
              <a:spcBef>
                <a:spcPts val="145"/>
              </a:spcBef>
            </a:pPr>
            <a:r>
              <a:rPr sz="850" spc="-50">
                <a:solidFill>
                  <a:srgbClr val="585858"/>
                </a:solidFill>
                <a:latin typeface="微软雅黑"/>
                <a:cs typeface="微软雅黑"/>
              </a:rPr>
              <a:t>注：上述占比均为相应</a:t>
            </a:r>
            <a:r>
              <a:rPr sz="850" spc="-65">
                <a:solidFill>
                  <a:srgbClr val="585858"/>
                </a:solidFill>
                <a:latin typeface="微软雅黑"/>
                <a:cs typeface="微软雅黑"/>
              </a:rPr>
              <a:t>选</a:t>
            </a:r>
            <a:r>
              <a:rPr sz="850" spc="-50">
                <a:solidFill>
                  <a:srgbClr val="585858"/>
                </a:solidFill>
                <a:latin typeface="微软雅黑"/>
                <a:cs typeface="微软雅黑"/>
              </a:rPr>
              <a:t>项“</a:t>
            </a:r>
            <a:r>
              <a:rPr sz="850" spc="-65">
                <a:solidFill>
                  <a:srgbClr val="585858"/>
                </a:solidFill>
                <a:latin typeface="微软雅黑"/>
                <a:cs typeface="微软雅黑"/>
              </a:rPr>
              <a:t>非</a:t>
            </a:r>
            <a:r>
              <a:rPr sz="850" spc="-50">
                <a:solidFill>
                  <a:srgbClr val="585858"/>
                </a:solidFill>
                <a:latin typeface="微软雅黑"/>
                <a:cs typeface="微软雅黑"/>
              </a:rPr>
              <a:t>常认</a:t>
            </a:r>
            <a:r>
              <a:rPr sz="850" spc="-60">
                <a:solidFill>
                  <a:srgbClr val="585858"/>
                </a:solidFill>
                <a:latin typeface="微软雅黑"/>
                <a:cs typeface="微软雅黑"/>
              </a:rPr>
              <a:t>同</a:t>
            </a:r>
            <a:r>
              <a:rPr sz="800" i="1">
                <a:solidFill>
                  <a:srgbClr val="585858"/>
                </a:solidFill>
                <a:latin typeface="Arial"/>
                <a:cs typeface="Arial"/>
              </a:rPr>
              <a:t>/</a:t>
            </a:r>
            <a:r>
              <a:rPr sz="850" spc="-50">
                <a:solidFill>
                  <a:srgbClr val="585858"/>
                </a:solidFill>
                <a:latin typeface="微软雅黑"/>
                <a:cs typeface="微软雅黑"/>
              </a:rPr>
              <a:t>比</a:t>
            </a:r>
            <a:r>
              <a:rPr sz="850" spc="-65">
                <a:solidFill>
                  <a:srgbClr val="585858"/>
                </a:solidFill>
                <a:latin typeface="微软雅黑"/>
                <a:cs typeface="微软雅黑"/>
              </a:rPr>
              <a:t>较</a:t>
            </a:r>
            <a:r>
              <a:rPr sz="850" spc="-50">
                <a:solidFill>
                  <a:srgbClr val="585858"/>
                </a:solidFill>
                <a:latin typeface="微软雅黑"/>
                <a:cs typeface="微软雅黑"/>
              </a:rPr>
              <a:t>认同</a:t>
            </a:r>
            <a:r>
              <a:rPr sz="850" spc="-65">
                <a:solidFill>
                  <a:srgbClr val="585858"/>
                </a:solidFill>
                <a:latin typeface="微软雅黑"/>
                <a:cs typeface="微软雅黑"/>
              </a:rPr>
              <a:t>”</a:t>
            </a:r>
            <a:r>
              <a:rPr sz="850" spc="-50">
                <a:solidFill>
                  <a:srgbClr val="585858"/>
                </a:solidFill>
                <a:latin typeface="微软雅黑"/>
                <a:cs typeface="微软雅黑"/>
              </a:rPr>
              <a:t>占比</a:t>
            </a:r>
            <a:endParaRPr sz="850">
              <a:latin typeface="微软雅黑"/>
              <a:cs typeface="微软雅黑"/>
            </a:endParaRPr>
          </a:p>
        </p:txBody>
      </p:sp>
      <p:sp>
        <p:nvSpPr>
          <p:cNvPr id="20" name="object 20"/>
          <p:cNvSpPr txBox="1"/>
          <p:nvPr/>
        </p:nvSpPr>
        <p:spPr>
          <a:xfrm>
            <a:off x="828852" y="87579"/>
            <a:ext cx="10331450" cy="880744"/>
          </a:xfrm>
          <a:prstGeom prst="rect">
            <a:avLst/>
          </a:prstGeom>
        </p:spPr>
        <p:txBody>
          <a:bodyPr vert="horz" wrap="square" lIns="0" tIns="10795" rIns="0" bIns="0" rtlCol="0">
            <a:spAutoFit/>
          </a:bodyPr>
          <a:lstStyle/>
          <a:p>
            <a:pPr marL="12700" marR="5080">
              <a:lnSpc>
                <a:spcPct val="100400"/>
              </a:lnSpc>
              <a:spcBef>
                <a:spcPts val="85"/>
              </a:spcBef>
            </a:pPr>
            <a:r>
              <a:rPr sz="2800" b="1" spc="-5">
                <a:latin typeface="微软雅黑"/>
                <a:cs typeface="微软雅黑"/>
              </a:rPr>
              <a:t>信息过载，用户对媒介回忆度低、</a:t>
            </a:r>
            <a:r>
              <a:rPr sz="2800" b="1">
                <a:latin typeface="微软雅黑"/>
                <a:cs typeface="微软雅黑"/>
              </a:rPr>
              <a:t>难</a:t>
            </a:r>
            <a:r>
              <a:rPr sz="2800" b="1" spc="-35">
                <a:latin typeface="微软雅黑"/>
                <a:cs typeface="微软雅黑"/>
              </a:rPr>
              <a:t>言</a:t>
            </a:r>
            <a:r>
              <a:rPr sz="2800" b="1" spc="-10">
                <a:latin typeface="微软雅黑"/>
                <a:cs typeface="微软雅黑"/>
              </a:rPr>
              <a:t>忠</a:t>
            </a:r>
            <a:r>
              <a:rPr sz="2800" b="1">
                <a:latin typeface="微软雅黑"/>
                <a:cs typeface="微软雅黑"/>
              </a:rPr>
              <a:t>诚</a:t>
            </a:r>
            <a:r>
              <a:rPr sz="2800" b="1" spc="-5">
                <a:latin typeface="微软雅黑"/>
                <a:cs typeface="微软雅黑"/>
              </a:rPr>
              <a:t>度，聚焦特</a:t>
            </a:r>
            <a:r>
              <a:rPr sz="2800" b="1">
                <a:latin typeface="微软雅黑"/>
                <a:cs typeface="微软雅黑"/>
              </a:rPr>
              <a:t>定</a:t>
            </a:r>
            <a:r>
              <a:rPr sz="2800" b="1" spc="-5">
                <a:latin typeface="微软雅黑"/>
                <a:cs typeface="微软雅黑"/>
              </a:rPr>
              <a:t>场景进行 精准营销对提升用</a:t>
            </a:r>
            <a:r>
              <a:rPr sz="2800" b="1" spc="-20">
                <a:latin typeface="微软雅黑"/>
                <a:cs typeface="微软雅黑"/>
              </a:rPr>
              <a:t>户</a:t>
            </a:r>
            <a:r>
              <a:rPr sz="2800" b="1" spc="-5">
                <a:latin typeface="微软雅黑"/>
                <a:cs typeface="微软雅黑"/>
              </a:rPr>
              <a:t>记忆度至关重要</a:t>
            </a:r>
            <a:endParaRPr sz="2800">
              <a:latin typeface="微软雅黑"/>
              <a:cs typeface="微软雅黑"/>
            </a:endParaRPr>
          </a:p>
        </p:txBody>
      </p:sp>
      <p:sp>
        <p:nvSpPr>
          <p:cNvPr id="21" name="object 21"/>
          <p:cNvSpPr txBox="1"/>
          <p:nvPr/>
        </p:nvSpPr>
        <p:spPr>
          <a:xfrm>
            <a:off x="813612" y="1058011"/>
            <a:ext cx="10397490" cy="665480"/>
          </a:xfrm>
          <a:prstGeom prst="rect">
            <a:avLst/>
          </a:prstGeom>
        </p:spPr>
        <p:txBody>
          <a:bodyPr vert="horz" wrap="square" lIns="0" tIns="12700" rIns="0" bIns="0" rtlCol="0">
            <a:spAutoFit/>
          </a:bodyPr>
          <a:lstStyle/>
          <a:p>
            <a:pPr marL="226060" marR="5080" indent="-213360">
              <a:lnSpc>
                <a:spcPct val="150000"/>
              </a:lnSpc>
              <a:spcBef>
                <a:spcPts val="100"/>
              </a:spcBef>
              <a:buFont typeface="Arial"/>
              <a:buChar char="•"/>
              <a:tabLst>
                <a:tab pos="225425"/>
                <a:tab pos="226060"/>
              </a:tabLst>
            </a:pPr>
            <a:r>
              <a:rPr sz="1400">
                <a:latin typeface="微软雅黑"/>
                <a:cs typeface="微软雅黑"/>
              </a:rPr>
              <a:t>信息的传递在现代社会</a:t>
            </a:r>
            <a:r>
              <a:rPr sz="1400" spc="-15">
                <a:latin typeface="微软雅黑"/>
                <a:cs typeface="微软雅黑"/>
              </a:rPr>
              <a:t>中</a:t>
            </a:r>
            <a:r>
              <a:rPr sz="1400">
                <a:latin typeface="微软雅黑"/>
                <a:cs typeface="微软雅黑"/>
              </a:rPr>
              <a:t>非常</a:t>
            </a:r>
            <a:r>
              <a:rPr sz="1400" spc="-15">
                <a:latin typeface="微软雅黑"/>
                <a:cs typeface="微软雅黑"/>
              </a:rPr>
              <a:t>普</a:t>
            </a:r>
            <a:r>
              <a:rPr sz="1400">
                <a:latin typeface="微软雅黑"/>
                <a:cs typeface="微软雅黑"/>
              </a:rPr>
              <a:t>遍和</a:t>
            </a:r>
            <a:r>
              <a:rPr sz="1400" spc="-15">
                <a:latin typeface="微软雅黑"/>
                <a:cs typeface="微软雅黑"/>
              </a:rPr>
              <a:t>广</a:t>
            </a:r>
            <a:r>
              <a:rPr sz="1400">
                <a:latin typeface="微软雅黑"/>
                <a:cs typeface="微软雅黑"/>
              </a:rPr>
              <a:t>泛，</a:t>
            </a:r>
            <a:r>
              <a:rPr sz="1400" spc="40">
                <a:latin typeface="微软雅黑"/>
                <a:cs typeface="微软雅黑"/>
              </a:rPr>
              <a:t> </a:t>
            </a:r>
            <a:r>
              <a:rPr sz="1400">
                <a:latin typeface="Arial"/>
                <a:cs typeface="Arial"/>
              </a:rPr>
              <a:t>87.5%</a:t>
            </a:r>
            <a:r>
              <a:rPr sz="1400">
                <a:latin typeface="微软雅黑"/>
                <a:cs typeface="微软雅黑"/>
              </a:rPr>
              <a:t>的用户认同</a:t>
            </a:r>
            <a:r>
              <a:rPr sz="1400" spc="-15">
                <a:latin typeface="微软雅黑"/>
                <a:cs typeface="微软雅黑"/>
              </a:rPr>
              <a:t>“</a:t>
            </a:r>
            <a:r>
              <a:rPr sz="1400">
                <a:latin typeface="微软雅黑"/>
                <a:cs typeface="微软雅黑"/>
              </a:rPr>
              <a:t>每天</a:t>
            </a:r>
            <a:r>
              <a:rPr sz="1400" spc="-15">
                <a:latin typeface="微软雅黑"/>
                <a:cs typeface="微软雅黑"/>
              </a:rPr>
              <a:t>都</a:t>
            </a:r>
            <a:r>
              <a:rPr sz="1400">
                <a:latin typeface="微软雅黑"/>
                <a:cs typeface="微软雅黑"/>
              </a:rPr>
              <a:t>会接</a:t>
            </a:r>
            <a:r>
              <a:rPr sz="1400" spc="-15">
                <a:latin typeface="微软雅黑"/>
                <a:cs typeface="微软雅黑"/>
              </a:rPr>
              <a:t>收</a:t>
            </a:r>
            <a:r>
              <a:rPr sz="1400">
                <a:latin typeface="微软雅黑"/>
                <a:cs typeface="微软雅黑"/>
              </a:rPr>
              <a:t>到大</a:t>
            </a:r>
            <a:r>
              <a:rPr sz="1400" spc="-15">
                <a:latin typeface="微软雅黑"/>
                <a:cs typeface="微软雅黑"/>
              </a:rPr>
              <a:t>量</a:t>
            </a:r>
            <a:r>
              <a:rPr sz="1400">
                <a:latin typeface="微软雅黑"/>
                <a:cs typeface="微软雅黑"/>
              </a:rPr>
              <a:t>、各</a:t>
            </a:r>
            <a:r>
              <a:rPr sz="1400" spc="-15">
                <a:latin typeface="微软雅黑"/>
                <a:cs typeface="微软雅黑"/>
              </a:rPr>
              <a:t>种</a:t>
            </a:r>
            <a:r>
              <a:rPr sz="1400">
                <a:latin typeface="微软雅黑"/>
                <a:cs typeface="微软雅黑"/>
              </a:rPr>
              <a:t>形式</a:t>
            </a:r>
            <a:r>
              <a:rPr sz="1400" spc="-15">
                <a:latin typeface="微软雅黑"/>
                <a:cs typeface="微软雅黑"/>
              </a:rPr>
              <a:t>的</a:t>
            </a:r>
            <a:r>
              <a:rPr sz="1400">
                <a:latin typeface="微软雅黑"/>
                <a:cs typeface="微软雅黑"/>
              </a:rPr>
              <a:t>广告</a:t>
            </a:r>
            <a:r>
              <a:rPr sz="1400" spc="-15">
                <a:latin typeface="微软雅黑"/>
                <a:cs typeface="微软雅黑"/>
              </a:rPr>
              <a:t>、</a:t>
            </a:r>
            <a:r>
              <a:rPr sz="1400">
                <a:latin typeface="微软雅黑"/>
                <a:cs typeface="微软雅黑"/>
              </a:rPr>
              <a:t>资讯</a:t>
            </a:r>
            <a:r>
              <a:rPr sz="1400" spc="-15">
                <a:latin typeface="微软雅黑"/>
                <a:cs typeface="微软雅黑"/>
              </a:rPr>
              <a:t>信</a:t>
            </a:r>
            <a:r>
              <a:rPr sz="1400">
                <a:latin typeface="微软雅黑"/>
                <a:cs typeface="微软雅黑"/>
              </a:rPr>
              <a:t>息</a:t>
            </a:r>
            <a:r>
              <a:rPr sz="1400" spc="-5">
                <a:latin typeface="微软雅黑"/>
                <a:cs typeface="微软雅黑"/>
              </a:rPr>
              <a:t>”，</a:t>
            </a:r>
            <a:r>
              <a:rPr sz="1400">
                <a:latin typeface="微软雅黑"/>
                <a:cs typeface="微软雅黑"/>
              </a:rPr>
              <a:t>超六</a:t>
            </a:r>
            <a:r>
              <a:rPr sz="1400" spc="-15">
                <a:latin typeface="微软雅黑"/>
                <a:cs typeface="微软雅黑"/>
              </a:rPr>
              <a:t>成</a:t>
            </a:r>
            <a:r>
              <a:rPr sz="1400">
                <a:latin typeface="微软雅黑"/>
                <a:cs typeface="微软雅黑"/>
              </a:rPr>
              <a:t>用户 认为信息过载</a:t>
            </a:r>
            <a:r>
              <a:rPr sz="1400" spc="-5">
                <a:latin typeface="微软雅黑"/>
                <a:cs typeface="微软雅黑"/>
              </a:rPr>
              <a:t>，</a:t>
            </a:r>
            <a:r>
              <a:rPr sz="1400">
                <a:latin typeface="微软雅黑"/>
                <a:cs typeface="微软雅黑"/>
              </a:rPr>
              <a:t>对于广</a:t>
            </a:r>
            <a:r>
              <a:rPr sz="1400" spc="-10">
                <a:latin typeface="微软雅黑"/>
                <a:cs typeface="微软雅黑"/>
              </a:rPr>
              <a:t>告</a:t>
            </a:r>
            <a:r>
              <a:rPr sz="1400">
                <a:latin typeface="微软雅黑"/>
                <a:cs typeface="微软雅黑"/>
              </a:rPr>
              <a:t>主来</a:t>
            </a:r>
            <a:r>
              <a:rPr sz="1400" spc="-15">
                <a:latin typeface="微软雅黑"/>
                <a:cs typeface="微软雅黑"/>
              </a:rPr>
              <a:t>说</a:t>
            </a:r>
            <a:r>
              <a:rPr sz="1400">
                <a:latin typeface="微软雅黑"/>
                <a:cs typeface="微软雅黑"/>
              </a:rPr>
              <a:t>意味</a:t>
            </a:r>
            <a:r>
              <a:rPr sz="1400" spc="-15">
                <a:latin typeface="微软雅黑"/>
                <a:cs typeface="微软雅黑"/>
              </a:rPr>
              <a:t>着</a:t>
            </a:r>
            <a:r>
              <a:rPr sz="1400">
                <a:latin typeface="微软雅黑"/>
                <a:cs typeface="微软雅黑"/>
              </a:rPr>
              <a:t>需要</a:t>
            </a:r>
            <a:r>
              <a:rPr sz="1400" spc="-15">
                <a:latin typeface="微软雅黑"/>
                <a:cs typeface="微软雅黑"/>
              </a:rPr>
              <a:t>更</a:t>
            </a:r>
            <a:r>
              <a:rPr sz="1400">
                <a:latin typeface="微软雅黑"/>
                <a:cs typeface="微软雅黑"/>
              </a:rPr>
              <a:t>有针</a:t>
            </a:r>
            <a:r>
              <a:rPr sz="1400" spc="-15">
                <a:latin typeface="微软雅黑"/>
                <a:cs typeface="微软雅黑"/>
              </a:rPr>
              <a:t>对</a:t>
            </a:r>
            <a:r>
              <a:rPr sz="1400">
                <a:latin typeface="微软雅黑"/>
                <a:cs typeface="微软雅黑"/>
              </a:rPr>
              <a:t>性地</a:t>
            </a:r>
            <a:r>
              <a:rPr sz="1400" spc="-15">
                <a:latin typeface="微软雅黑"/>
                <a:cs typeface="微软雅黑"/>
              </a:rPr>
              <a:t>传</a:t>
            </a:r>
            <a:r>
              <a:rPr sz="1400">
                <a:latin typeface="微软雅黑"/>
                <a:cs typeface="微软雅黑"/>
              </a:rPr>
              <a:t>递信</a:t>
            </a:r>
            <a:r>
              <a:rPr sz="1400" spc="-15">
                <a:latin typeface="微软雅黑"/>
                <a:cs typeface="微软雅黑"/>
              </a:rPr>
              <a:t>息</a:t>
            </a:r>
            <a:r>
              <a:rPr sz="1400">
                <a:latin typeface="微软雅黑"/>
                <a:cs typeface="微软雅黑"/>
              </a:rPr>
              <a:t>，以</a:t>
            </a:r>
            <a:r>
              <a:rPr sz="1400" spc="-15">
                <a:latin typeface="微软雅黑"/>
                <a:cs typeface="微软雅黑"/>
              </a:rPr>
              <a:t>吸</a:t>
            </a:r>
            <a:r>
              <a:rPr sz="1400">
                <a:latin typeface="微软雅黑"/>
                <a:cs typeface="微软雅黑"/>
              </a:rPr>
              <a:t>引用</a:t>
            </a:r>
            <a:r>
              <a:rPr sz="1400" spc="-15">
                <a:latin typeface="微软雅黑"/>
                <a:cs typeface="微软雅黑"/>
              </a:rPr>
              <a:t>户</a:t>
            </a:r>
            <a:r>
              <a:rPr sz="1400">
                <a:latin typeface="微软雅黑"/>
                <a:cs typeface="微软雅黑"/>
              </a:rPr>
              <a:t>的注</a:t>
            </a:r>
            <a:r>
              <a:rPr sz="1400" spc="-15">
                <a:latin typeface="微软雅黑"/>
                <a:cs typeface="微软雅黑"/>
              </a:rPr>
              <a:t>意</a:t>
            </a:r>
            <a:r>
              <a:rPr sz="1400">
                <a:latin typeface="微软雅黑"/>
                <a:cs typeface="微软雅黑"/>
              </a:rPr>
              <a:t>并减</a:t>
            </a:r>
            <a:r>
              <a:rPr sz="1400" spc="-15">
                <a:latin typeface="微软雅黑"/>
                <a:cs typeface="微软雅黑"/>
              </a:rPr>
              <a:t>少</a:t>
            </a:r>
            <a:r>
              <a:rPr sz="1400">
                <a:latin typeface="微软雅黑"/>
                <a:cs typeface="微软雅黑"/>
              </a:rPr>
              <a:t>信息</a:t>
            </a:r>
            <a:r>
              <a:rPr sz="1400" spc="-15">
                <a:latin typeface="微软雅黑"/>
                <a:cs typeface="微软雅黑"/>
              </a:rPr>
              <a:t>的</a:t>
            </a:r>
            <a:r>
              <a:rPr sz="1400">
                <a:latin typeface="微软雅黑"/>
                <a:cs typeface="微软雅黑"/>
              </a:rPr>
              <a:t>干</a:t>
            </a:r>
            <a:r>
              <a:rPr sz="1400" spc="10">
                <a:latin typeface="微软雅黑"/>
                <a:cs typeface="微软雅黑"/>
              </a:rPr>
              <a:t>扰</a:t>
            </a:r>
            <a:r>
              <a:rPr sz="1400">
                <a:latin typeface="微软雅黑"/>
                <a:cs typeface="微软雅黑"/>
              </a:rPr>
              <a:t>。</a:t>
            </a:r>
            <a:endParaRPr sz="1400">
              <a:latin typeface="微软雅黑"/>
              <a:cs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9625965" cy="452120"/>
          </a:xfrm>
          <a:prstGeom prst="rect">
            <a:avLst/>
          </a:prstGeom>
        </p:spPr>
        <p:txBody>
          <a:bodyPr vert="horz" wrap="square" lIns="0" tIns="12065" rIns="0" bIns="0" rtlCol="0">
            <a:spAutoFit/>
          </a:bodyPr>
          <a:lstStyle/>
          <a:p>
            <a:pPr marL="12700">
              <a:lnSpc>
                <a:spcPct val="100000"/>
              </a:lnSpc>
              <a:spcBef>
                <a:spcPts val="95"/>
              </a:spcBef>
            </a:pPr>
            <a:r>
              <a:rPr spc="-5"/>
              <a:t>用户与场景紧密结合，不同场景对</a:t>
            </a:r>
            <a:r>
              <a:rPr spc="5"/>
              <a:t>应</a:t>
            </a:r>
            <a:r>
              <a:rPr spc="-5"/>
              <a:t>的时</a:t>
            </a:r>
            <a:r>
              <a:rPr spc="5"/>
              <a:t>间</a:t>
            </a:r>
            <a:r>
              <a:rPr spc="-5"/>
              <a:t>与注</a:t>
            </a:r>
            <a:r>
              <a:rPr spc="5"/>
              <a:t>意</a:t>
            </a:r>
            <a:r>
              <a:rPr spc="-5"/>
              <a:t>力有</a:t>
            </a:r>
            <a:r>
              <a:rPr spc="5"/>
              <a:t>所</a:t>
            </a:r>
            <a:r>
              <a:rPr spc="-5"/>
              <a:t>差别</a:t>
            </a:r>
          </a:p>
        </p:txBody>
      </p:sp>
      <p:sp>
        <p:nvSpPr>
          <p:cNvPr id="3" name="object 3"/>
          <p:cNvSpPr/>
          <p:nvPr/>
        </p:nvSpPr>
        <p:spPr>
          <a:xfrm>
            <a:off x="9224771" y="2668523"/>
            <a:ext cx="390525" cy="390525"/>
          </a:xfrm>
          <a:custGeom>
            <a:rect l="l" t="t" r="r" b="b"/>
            <a:pathLst>
              <a:path w="390525" h="390525">
                <a:moveTo>
                  <a:pt x="195072" y="0"/>
                </a:moveTo>
                <a:lnTo>
                  <a:pt x="150356" y="5154"/>
                </a:lnTo>
                <a:lnTo>
                  <a:pt x="109301" y="19834"/>
                </a:lnTo>
                <a:lnTo>
                  <a:pt x="73080" y="42867"/>
                </a:lnTo>
                <a:lnTo>
                  <a:pt x="42867" y="73080"/>
                </a:lnTo>
                <a:lnTo>
                  <a:pt x="19834" y="109301"/>
                </a:lnTo>
                <a:lnTo>
                  <a:pt x="5154" y="150356"/>
                </a:lnTo>
                <a:lnTo>
                  <a:pt x="0" y="195072"/>
                </a:lnTo>
                <a:lnTo>
                  <a:pt x="5154" y="239787"/>
                </a:lnTo>
                <a:lnTo>
                  <a:pt x="19834" y="280842"/>
                </a:lnTo>
                <a:lnTo>
                  <a:pt x="42867" y="317063"/>
                </a:lnTo>
                <a:lnTo>
                  <a:pt x="73080" y="347276"/>
                </a:lnTo>
                <a:lnTo>
                  <a:pt x="109301" y="370309"/>
                </a:lnTo>
                <a:lnTo>
                  <a:pt x="150356" y="384989"/>
                </a:lnTo>
                <a:lnTo>
                  <a:pt x="195072" y="390143"/>
                </a:lnTo>
                <a:lnTo>
                  <a:pt x="239787" y="384989"/>
                </a:lnTo>
                <a:lnTo>
                  <a:pt x="280842" y="370309"/>
                </a:lnTo>
                <a:lnTo>
                  <a:pt x="317063" y="347276"/>
                </a:lnTo>
                <a:lnTo>
                  <a:pt x="347276" y="317063"/>
                </a:lnTo>
                <a:lnTo>
                  <a:pt x="370309" y="280842"/>
                </a:lnTo>
                <a:lnTo>
                  <a:pt x="384989" y="239787"/>
                </a:lnTo>
                <a:lnTo>
                  <a:pt x="390144" y="195072"/>
                </a:lnTo>
                <a:lnTo>
                  <a:pt x="384989" y="150356"/>
                </a:lnTo>
                <a:lnTo>
                  <a:pt x="370309" y="109301"/>
                </a:lnTo>
                <a:lnTo>
                  <a:pt x="347276" y="73080"/>
                </a:lnTo>
                <a:lnTo>
                  <a:pt x="317063" y="42867"/>
                </a:lnTo>
                <a:lnTo>
                  <a:pt x="280842" y="19834"/>
                </a:lnTo>
                <a:lnTo>
                  <a:pt x="239787" y="5154"/>
                </a:lnTo>
                <a:lnTo>
                  <a:pt x="195072" y="0"/>
                </a:lnTo>
                <a:close/>
              </a:path>
            </a:pathLst>
          </a:custGeom>
          <a:solidFill>
            <a:srgbClr val="A6A6A6"/>
          </a:solidFill>
        </p:spPr>
        <p:txBody>
          <a:bodyPr wrap="square" lIns="0" tIns="0" rIns="0" bIns="0" rtlCol="0"/>
          <a:lstStyle/>
          <a:p/>
        </p:txBody>
      </p:sp>
      <p:sp>
        <p:nvSpPr>
          <p:cNvPr id="4" name="object 4"/>
          <p:cNvSpPr/>
          <p:nvPr/>
        </p:nvSpPr>
        <p:spPr>
          <a:xfrm>
            <a:off x="5169408" y="3121151"/>
            <a:ext cx="390525" cy="390525"/>
          </a:xfrm>
          <a:custGeom>
            <a:rect l="l" t="t" r="r" b="b"/>
            <a:pathLst>
              <a:path w="390525" h="390525">
                <a:moveTo>
                  <a:pt x="195071" y="0"/>
                </a:moveTo>
                <a:lnTo>
                  <a:pt x="150356" y="5154"/>
                </a:lnTo>
                <a:lnTo>
                  <a:pt x="109301" y="19834"/>
                </a:lnTo>
                <a:lnTo>
                  <a:pt x="73080" y="42867"/>
                </a:lnTo>
                <a:lnTo>
                  <a:pt x="42867" y="73080"/>
                </a:lnTo>
                <a:lnTo>
                  <a:pt x="19834" y="109301"/>
                </a:lnTo>
                <a:lnTo>
                  <a:pt x="5154" y="150356"/>
                </a:lnTo>
                <a:lnTo>
                  <a:pt x="0" y="195072"/>
                </a:lnTo>
                <a:lnTo>
                  <a:pt x="5154" y="239787"/>
                </a:lnTo>
                <a:lnTo>
                  <a:pt x="19834" y="280842"/>
                </a:lnTo>
                <a:lnTo>
                  <a:pt x="42867" y="317063"/>
                </a:lnTo>
                <a:lnTo>
                  <a:pt x="73080" y="347276"/>
                </a:lnTo>
                <a:lnTo>
                  <a:pt x="109301" y="370309"/>
                </a:lnTo>
                <a:lnTo>
                  <a:pt x="150356" y="384989"/>
                </a:lnTo>
                <a:lnTo>
                  <a:pt x="195071" y="390144"/>
                </a:lnTo>
                <a:lnTo>
                  <a:pt x="239787" y="384989"/>
                </a:lnTo>
                <a:lnTo>
                  <a:pt x="280842" y="370309"/>
                </a:lnTo>
                <a:lnTo>
                  <a:pt x="317063" y="347276"/>
                </a:lnTo>
                <a:lnTo>
                  <a:pt x="347276" y="317063"/>
                </a:lnTo>
                <a:lnTo>
                  <a:pt x="370309" y="280842"/>
                </a:lnTo>
                <a:lnTo>
                  <a:pt x="384989" y="239787"/>
                </a:lnTo>
                <a:lnTo>
                  <a:pt x="390143" y="195072"/>
                </a:lnTo>
                <a:lnTo>
                  <a:pt x="384989" y="150356"/>
                </a:lnTo>
                <a:lnTo>
                  <a:pt x="370309" y="109301"/>
                </a:lnTo>
                <a:lnTo>
                  <a:pt x="347276" y="73080"/>
                </a:lnTo>
                <a:lnTo>
                  <a:pt x="317063" y="42867"/>
                </a:lnTo>
                <a:lnTo>
                  <a:pt x="280842" y="19834"/>
                </a:lnTo>
                <a:lnTo>
                  <a:pt x="239787" y="5154"/>
                </a:lnTo>
                <a:lnTo>
                  <a:pt x="195071" y="0"/>
                </a:lnTo>
                <a:close/>
              </a:path>
            </a:pathLst>
          </a:custGeom>
          <a:solidFill>
            <a:srgbClr val="A6A6A6"/>
          </a:solidFill>
        </p:spPr>
        <p:txBody>
          <a:bodyPr wrap="square" lIns="0" tIns="0" rIns="0" bIns="0" rtlCol="0"/>
          <a:lstStyle/>
          <a:p/>
        </p:txBody>
      </p:sp>
      <p:sp>
        <p:nvSpPr>
          <p:cNvPr id="5" name="object 5"/>
          <p:cNvSpPr/>
          <p:nvPr/>
        </p:nvSpPr>
        <p:spPr>
          <a:xfrm>
            <a:off x="5873496" y="3145535"/>
            <a:ext cx="390525" cy="390525"/>
          </a:xfrm>
          <a:custGeom>
            <a:rect l="l" t="t" r="r" b="b"/>
            <a:pathLst>
              <a:path w="390525" h="390525">
                <a:moveTo>
                  <a:pt x="195071" y="0"/>
                </a:moveTo>
                <a:lnTo>
                  <a:pt x="150356" y="5154"/>
                </a:lnTo>
                <a:lnTo>
                  <a:pt x="109301" y="19834"/>
                </a:lnTo>
                <a:lnTo>
                  <a:pt x="73080" y="42867"/>
                </a:lnTo>
                <a:lnTo>
                  <a:pt x="42867" y="73080"/>
                </a:lnTo>
                <a:lnTo>
                  <a:pt x="19834" y="109301"/>
                </a:lnTo>
                <a:lnTo>
                  <a:pt x="5154" y="150356"/>
                </a:lnTo>
                <a:lnTo>
                  <a:pt x="0" y="195072"/>
                </a:lnTo>
                <a:lnTo>
                  <a:pt x="5154" y="239787"/>
                </a:lnTo>
                <a:lnTo>
                  <a:pt x="19834" y="280842"/>
                </a:lnTo>
                <a:lnTo>
                  <a:pt x="42867" y="317063"/>
                </a:lnTo>
                <a:lnTo>
                  <a:pt x="73080" y="347276"/>
                </a:lnTo>
                <a:lnTo>
                  <a:pt x="109301" y="370309"/>
                </a:lnTo>
                <a:lnTo>
                  <a:pt x="150356" y="384989"/>
                </a:lnTo>
                <a:lnTo>
                  <a:pt x="195071" y="390143"/>
                </a:lnTo>
                <a:lnTo>
                  <a:pt x="239787" y="384989"/>
                </a:lnTo>
                <a:lnTo>
                  <a:pt x="280842" y="370309"/>
                </a:lnTo>
                <a:lnTo>
                  <a:pt x="317063" y="347276"/>
                </a:lnTo>
                <a:lnTo>
                  <a:pt x="347276" y="317063"/>
                </a:lnTo>
                <a:lnTo>
                  <a:pt x="370309" y="280842"/>
                </a:lnTo>
                <a:lnTo>
                  <a:pt x="384989" y="239787"/>
                </a:lnTo>
                <a:lnTo>
                  <a:pt x="390143" y="195072"/>
                </a:lnTo>
                <a:lnTo>
                  <a:pt x="384989" y="150356"/>
                </a:lnTo>
                <a:lnTo>
                  <a:pt x="370309" y="109301"/>
                </a:lnTo>
                <a:lnTo>
                  <a:pt x="347276" y="73080"/>
                </a:lnTo>
                <a:lnTo>
                  <a:pt x="317063" y="42867"/>
                </a:lnTo>
                <a:lnTo>
                  <a:pt x="280842" y="19834"/>
                </a:lnTo>
                <a:lnTo>
                  <a:pt x="239787" y="5154"/>
                </a:lnTo>
                <a:lnTo>
                  <a:pt x="195071" y="0"/>
                </a:lnTo>
                <a:close/>
              </a:path>
            </a:pathLst>
          </a:custGeom>
          <a:solidFill>
            <a:srgbClr val="A6A6A6"/>
          </a:solidFill>
        </p:spPr>
        <p:txBody>
          <a:bodyPr wrap="square" lIns="0" tIns="0" rIns="0" bIns="0" rtlCol="0"/>
          <a:lstStyle/>
          <a:p/>
        </p:txBody>
      </p:sp>
      <p:sp>
        <p:nvSpPr>
          <p:cNvPr id="6" name="object 6"/>
          <p:cNvSpPr/>
          <p:nvPr/>
        </p:nvSpPr>
        <p:spPr>
          <a:xfrm>
            <a:off x="4760976" y="3357371"/>
            <a:ext cx="390525" cy="390525"/>
          </a:xfrm>
          <a:custGeom>
            <a:rect l="l" t="t" r="r" b="b"/>
            <a:pathLst>
              <a:path w="390525" h="390525">
                <a:moveTo>
                  <a:pt x="195072" y="0"/>
                </a:moveTo>
                <a:lnTo>
                  <a:pt x="150356" y="5154"/>
                </a:lnTo>
                <a:lnTo>
                  <a:pt x="109301" y="19834"/>
                </a:lnTo>
                <a:lnTo>
                  <a:pt x="73080" y="42867"/>
                </a:lnTo>
                <a:lnTo>
                  <a:pt x="42867" y="73080"/>
                </a:lnTo>
                <a:lnTo>
                  <a:pt x="19834" y="109301"/>
                </a:lnTo>
                <a:lnTo>
                  <a:pt x="5154" y="150356"/>
                </a:lnTo>
                <a:lnTo>
                  <a:pt x="0" y="195072"/>
                </a:lnTo>
                <a:lnTo>
                  <a:pt x="5154" y="239787"/>
                </a:lnTo>
                <a:lnTo>
                  <a:pt x="19834" y="280842"/>
                </a:lnTo>
                <a:lnTo>
                  <a:pt x="42867" y="317063"/>
                </a:lnTo>
                <a:lnTo>
                  <a:pt x="73080" y="347276"/>
                </a:lnTo>
                <a:lnTo>
                  <a:pt x="109301" y="370309"/>
                </a:lnTo>
                <a:lnTo>
                  <a:pt x="150356" y="384989"/>
                </a:lnTo>
                <a:lnTo>
                  <a:pt x="195072" y="390144"/>
                </a:lnTo>
                <a:lnTo>
                  <a:pt x="239787" y="384989"/>
                </a:lnTo>
                <a:lnTo>
                  <a:pt x="280842" y="370309"/>
                </a:lnTo>
                <a:lnTo>
                  <a:pt x="317063" y="347276"/>
                </a:lnTo>
                <a:lnTo>
                  <a:pt x="347276" y="317063"/>
                </a:lnTo>
                <a:lnTo>
                  <a:pt x="370309" y="280842"/>
                </a:lnTo>
                <a:lnTo>
                  <a:pt x="384989" y="239787"/>
                </a:lnTo>
                <a:lnTo>
                  <a:pt x="390144" y="195072"/>
                </a:lnTo>
                <a:lnTo>
                  <a:pt x="384989" y="150356"/>
                </a:lnTo>
                <a:lnTo>
                  <a:pt x="370309" y="109301"/>
                </a:lnTo>
                <a:lnTo>
                  <a:pt x="347276" y="73080"/>
                </a:lnTo>
                <a:lnTo>
                  <a:pt x="317063" y="42867"/>
                </a:lnTo>
                <a:lnTo>
                  <a:pt x="280842" y="19834"/>
                </a:lnTo>
                <a:lnTo>
                  <a:pt x="239787" y="5154"/>
                </a:lnTo>
                <a:lnTo>
                  <a:pt x="195072" y="0"/>
                </a:lnTo>
                <a:close/>
              </a:path>
            </a:pathLst>
          </a:custGeom>
          <a:solidFill>
            <a:srgbClr val="A6A6A6"/>
          </a:solidFill>
        </p:spPr>
        <p:txBody>
          <a:bodyPr wrap="square" lIns="0" tIns="0" rIns="0" bIns="0" rtlCol="0"/>
          <a:lstStyle/>
          <a:p/>
        </p:txBody>
      </p:sp>
      <p:sp>
        <p:nvSpPr>
          <p:cNvPr id="7" name="object 7"/>
          <p:cNvSpPr/>
          <p:nvPr/>
        </p:nvSpPr>
        <p:spPr>
          <a:xfrm>
            <a:off x="5785103" y="3598164"/>
            <a:ext cx="390525" cy="390525"/>
          </a:xfrm>
          <a:custGeom>
            <a:rect l="l" t="t" r="r" b="b"/>
            <a:pathLst>
              <a:path w="390525" h="390525">
                <a:moveTo>
                  <a:pt x="195072" y="0"/>
                </a:moveTo>
                <a:lnTo>
                  <a:pt x="150356" y="5154"/>
                </a:lnTo>
                <a:lnTo>
                  <a:pt x="109301" y="19834"/>
                </a:lnTo>
                <a:lnTo>
                  <a:pt x="73080" y="42867"/>
                </a:lnTo>
                <a:lnTo>
                  <a:pt x="42867" y="73080"/>
                </a:lnTo>
                <a:lnTo>
                  <a:pt x="19834" y="109301"/>
                </a:lnTo>
                <a:lnTo>
                  <a:pt x="5154" y="150356"/>
                </a:lnTo>
                <a:lnTo>
                  <a:pt x="0" y="195072"/>
                </a:lnTo>
                <a:lnTo>
                  <a:pt x="5154" y="239787"/>
                </a:lnTo>
                <a:lnTo>
                  <a:pt x="19834" y="280842"/>
                </a:lnTo>
                <a:lnTo>
                  <a:pt x="42867" y="317063"/>
                </a:lnTo>
                <a:lnTo>
                  <a:pt x="73080" y="347276"/>
                </a:lnTo>
                <a:lnTo>
                  <a:pt x="109301" y="370309"/>
                </a:lnTo>
                <a:lnTo>
                  <a:pt x="150356" y="384989"/>
                </a:lnTo>
                <a:lnTo>
                  <a:pt x="195072" y="390144"/>
                </a:lnTo>
                <a:lnTo>
                  <a:pt x="239787" y="384989"/>
                </a:lnTo>
                <a:lnTo>
                  <a:pt x="280842" y="370309"/>
                </a:lnTo>
                <a:lnTo>
                  <a:pt x="317063" y="347276"/>
                </a:lnTo>
                <a:lnTo>
                  <a:pt x="347276" y="317063"/>
                </a:lnTo>
                <a:lnTo>
                  <a:pt x="370309" y="280842"/>
                </a:lnTo>
                <a:lnTo>
                  <a:pt x="384989" y="239787"/>
                </a:lnTo>
                <a:lnTo>
                  <a:pt x="390144" y="195072"/>
                </a:lnTo>
                <a:lnTo>
                  <a:pt x="384989" y="150356"/>
                </a:lnTo>
                <a:lnTo>
                  <a:pt x="370309" y="109301"/>
                </a:lnTo>
                <a:lnTo>
                  <a:pt x="347276" y="73080"/>
                </a:lnTo>
                <a:lnTo>
                  <a:pt x="317063" y="42867"/>
                </a:lnTo>
                <a:lnTo>
                  <a:pt x="280842" y="19834"/>
                </a:lnTo>
                <a:lnTo>
                  <a:pt x="239787" y="5154"/>
                </a:lnTo>
                <a:lnTo>
                  <a:pt x="195072" y="0"/>
                </a:lnTo>
                <a:close/>
              </a:path>
            </a:pathLst>
          </a:custGeom>
          <a:solidFill>
            <a:srgbClr val="A6A6A6"/>
          </a:solidFill>
        </p:spPr>
        <p:txBody>
          <a:bodyPr wrap="square" lIns="0" tIns="0" rIns="0" bIns="0" rtlCol="0"/>
          <a:lstStyle/>
          <a:p/>
        </p:txBody>
      </p:sp>
      <p:sp>
        <p:nvSpPr>
          <p:cNvPr id="8" name="object 8"/>
          <p:cNvSpPr/>
          <p:nvPr/>
        </p:nvSpPr>
        <p:spPr>
          <a:xfrm>
            <a:off x="3547871" y="4226052"/>
            <a:ext cx="390525" cy="390525"/>
          </a:xfrm>
          <a:custGeom>
            <a:rect l="l" t="t" r="r" b="b"/>
            <a:pathLst>
              <a:path w="390525" h="390525">
                <a:moveTo>
                  <a:pt x="195072" y="0"/>
                </a:moveTo>
                <a:lnTo>
                  <a:pt x="150356" y="5154"/>
                </a:lnTo>
                <a:lnTo>
                  <a:pt x="109301" y="19834"/>
                </a:lnTo>
                <a:lnTo>
                  <a:pt x="73080" y="42867"/>
                </a:lnTo>
                <a:lnTo>
                  <a:pt x="42867" y="73080"/>
                </a:lnTo>
                <a:lnTo>
                  <a:pt x="19834" y="109301"/>
                </a:lnTo>
                <a:lnTo>
                  <a:pt x="5154" y="150356"/>
                </a:lnTo>
                <a:lnTo>
                  <a:pt x="0" y="195072"/>
                </a:lnTo>
                <a:lnTo>
                  <a:pt x="5154" y="239787"/>
                </a:lnTo>
                <a:lnTo>
                  <a:pt x="19834" y="280842"/>
                </a:lnTo>
                <a:lnTo>
                  <a:pt x="42867" y="317063"/>
                </a:lnTo>
                <a:lnTo>
                  <a:pt x="73080" y="347276"/>
                </a:lnTo>
                <a:lnTo>
                  <a:pt x="109301" y="370309"/>
                </a:lnTo>
                <a:lnTo>
                  <a:pt x="150356" y="384989"/>
                </a:lnTo>
                <a:lnTo>
                  <a:pt x="195072" y="390144"/>
                </a:lnTo>
                <a:lnTo>
                  <a:pt x="239787" y="384989"/>
                </a:lnTo>
                <a:lnTo>
                  <a:pt x="280842" y="370309"/>
                </a:lnTo>
                <a:lnTo>
                  <a:pt x="317063" y="347276"/>
                </a:lnTo>
                <a:lnTo>
                  <a:pt x="347276" y="317063"/>
                </a:lnTo>
                <a:lnTo>
                  <a:pt x="370309" y="280842"/>
                </a:lnTo>
                <a:lnTo>
                  <a:pt x="384989" y="239787"/>
                </a:lnTo>
                <a:lnTo>
                  <a:pt x="390143" y="195072"/>
                </a:lnTo>
                <a:lnTo>
                  <a:pt x="384989" y="150356"/>
                </a:lnTo>
                <a:lnTo>
                  <a:pt x="370309" y="109301"/>
                </a:lnTo>
                <a:lnTo>
                  <a:pt x="347276" y="73080"/>
                </a:lnTo>
                <a:lnTo>
                  <a:pt x="317063" y="42867"/>
                </a:lnTo>
                <a:lnTo>
                  <a:pt x="280842" y="19834"/>
                </a:lnTo>
                <a:lnTo>
                  <a:pt x="239787" y="5154"/>
                </a:lnTo>
                <a:lnTo>
                  <a:pt x="195072" y="0"/>
                </a:lnTo>
                <a:close/>
              </a:path>
            </a:pathLst>
          </a:custGeom>
          <a:solidFill>
            <a:srgbClr val="A6A6A6"/>
          </a:solidFill>
        </p:spPr>
        <p:txBody>
          <a:bodyPr wrap="square" lIns="0" tIns="0" rIns="0" bIns="0" rtlCol="0"/>
          <a:lstStyle/>
          <a:p/>
        </p:txBody>
      </p:sp>
      <p:sp>
        <p:nvSpPr>
          <p:cNvPr id="9" name="object 9"/>
          <p:cNvSpPr/>
          <p:nvPr/>
        </p:nvSpPr>
        <p:spPr>
          <a:xfrm>
            <a:off x="3031235" y="4325111"/>
            <a:ext cx="390525" cy="388620"/>
          </a:xfrm>
          <a:custGeom>
            <a:rect l="l" t="t" r="r" b="b"/>
            <a:pathLst>
              <a:path w="390525" h="388620">
                <a:moveTo>
                  <a:pt x="195071" y="0"/>
                </a:moveTo>
                <a:lnTo>
                  <a:pt x="150356" y="5131"/>
                </a:lnTo>
                <a:lnTo>
                  <a:pt x="109301" y="19749"/>
                </a:lnTo>
                <a:lnTo>
                  <a:pt x="73080" y="42687"/>
                </a:lnTo>
                <a:lnTo>
                  <a:pt x="42867" y="72778"/>
                </a:lnTo>
                <a:lnTo>
                  <a:pt x="19834" y="108857"/>
                </a:lnTo>
                <a:lnTo>
                  <a:pt x="5154" y="149756"/>
                </a:lnTo>
                <a:lnTo>
                  <a:pt x="0" y="194310"/>
                </a:lnTo>
                <a:lnTo>
                  <a:pt x="5154" y="238863"/>
                </a:lnTo>
                <a:lnTo>
                  <a:pt x="19834" y="279762"/>
                </a:lnTo>
                <a:lnTo>
                  <a:pt x="42867" y="315841"/>
                </a:lnTo>
                <a:lnTo>
                  <a:pt x="73080" y="345932"/>
                </a:lnTo>
                <a:lnTo>
                  <a:pt x="109301" y="368870"/>
                </a:lnTo>
                <a:lnTo>
                  <a:pt x="150356" y="383488"/>
                </a:lnTo>
                <a:lnTo>
                  <a:pt x="195071" y="388619"/>
                </a:lnTo>
                <a:lnTo>
                  <a:pt x="239787" y="383488"/>
                </a:lnTo>
                <a:lnTo>
                  <a:pt x="280842" y="368870"/>
                </a:lnTo>
                <a:lnTo>
                  <a:pt x="317063" y="345932"/>
                </a:lnTo>
                <a:lnTo>
                  <a:pt x="347276" y="315841"/>
                </a:lnTo>
                <a:lnTo>
                  <a:pt x="370309" y="279762"/>
                </a:lnTo>
                <a:lnTo>
                  <a:pt x="384989" y="238863"/>
                </a:lnTo>
                <a:lnTo>
                  <a:pt x="390143" y="194310"/>
                </a:lnTo>
                <a:lnTo>
                  <a:pt x="384989" y="149756"/>
                </a:lnTo>
                <a:lnTo>
                  <a:pt x="370309" y="108857"/>
                </a:lnTo>
                <a:lnTo>
                  <a:pt x="347276" y="72778"/>
                </a:lnTo>
                <a:lnTo>
                  <a:pt x="317063" y="42687"/>
                </a:lnTo>
                <a:lnTo>
                  <a:pt x="280842" y="19749"/>
                </a:lnTo>
                <a:lnTo>
                  <a:pt x="239787" y="5131"/>
                </a:lnTo>
                <a:lnTo>
                  <a:pt x="195071" y="0"/>
                </a:lnTo>
                <a:close/>
              </a:path>
            </a:pathLst>
          </a:custGeom>
          <a:solidFill>
            <a:srgbClr val="A6A6A6"/>
          </a:solidFill>
        </p:spPr>
        <p:txBody>
          <a:bodyPr wrap="square" lIns="0" tIns="0" rIns="0" bIns="0" rtlCol="0"/>
          <a:lstStyle/>
          <a:p/>
        </p:txBody>
      </p:sp>
      <p:sp>
        <p:nvSpPr>
          <p:cNvPr id="10" name="object 10"/>
          <p:cNvSpPr/>
          <p:nvPr/>
        </p:nvSpPr>
        <p:spPr>
          <a:xfrm>
            <a:off x="2007107" y="4776215"/>
            <a:ext cx="390525" cy="390525"/>
          </a:xfrm>
          <a:custGeom>
            <a:rect l="l" t="t" r="r" b="b"/>
            <a:pathLst>
              <a:path w="390525" h="390525">
                <a:moveTo>
                  <a:pt x="195072" y="0"/>
                </a:moveTo>
                <a:lnTo>
                  <a:pt x="150356" y="5154"/>
                </a:lnTo>
                <a:lnTo>
                  <a:pt x="109301" y="19834"/>
                </a:lnTo>
                <a:lnTo>
                  <a:pt x="73080" y="42867"/>
                </a:lnTo>
                <a:lnTo>
                  <a:pt x="42867" y="73080"/>
                </a:lnTo>
                <a:lnTo>
                  <a:pt x="19834" y="109301"/>
                </a:lnTo>
                <a:lnTo>
                  <a:pt x="5154" y="150356"/>
                </a:lnTo>
                <a:lnTo>
                  <a:pt x="0" y="195071"/>
                </a:lnTo>
                <a:lnTo>
                  <a:pt x="5154" y="239787"/>
                </a:lnTo>
                <a:lnTo>
                  <a:pt x="19834" y="280842"/>
                </a:lnTo>
                <a:lnTo>
                  <a:pt x="42867" y="317063"/>
                </a:lnTo>
                <a:lnTo>
                  <a:pt x="73080" y="347276"/>
                </a:lnTo>
                <a:lnTo>
                  <a:pt x="109301" y="370309"/>
                </a:lnTo>
                <a:lnTo>
                  <a:pt x="150356" y="384989"/>
                </a:lnTo>
                <a:lnTo>
                  <a:pt x="195072" y="390143"/>
                </a:lnTo>
                <a:lnTo>
                  <a:pt x="239787" y="384989"/>
                </a:lnTo>
                <a:lnTo>
                  <a:pt x="280842" y="370309"/>
                </a:lnTo>
                <a:lnTo>
                  <a:pt x="317063" y="347276"/>
                </a:lnTo>
                <a:lnTo>
                  <a:pt x="347276" y="317063"/>
                </a:lnTo>
                <a:lnTo>
                  <a:pt x="370309" y="280842"/>
                </a:lnTo>
                <a:lnTo>
                  <a:pt x="384989" y="239787"/>
                </a:lnTo>
                <a:lnTo>
                  <a:pt x="390144" y="195071"/>
                </a:lnTo>
                <a:lnTo>
                  <a:pt x="384989" y="150356"/>
                </a:lnTo>
                <a:lnTo>
                  <a:pt x="370309" y="109301"/>
                </a:lnTo>
                <a:lnTo>
                  <a:pt x="347276" y="73080"/>
                </a:lnTo>
                <a:lnTo>
                  <a:pt x="317063" y="42867"/>
                </a:lnTo>
                <a:lnTo>
                  <a:pt x="280842" y="19834"/>
                </a:lnTo>
                <a:lnTo>
                  <a:pt x="239787" y="5154"/>
                </a:lnTo>
                <a:lnTo>
                  <a:pt x="195072" y="0"/>
                </a:lnTo>
                <a:close/>
              </a:path>
            </a:pathLst>
          </a:custGeom>
          <a:solidFill>
            <a:srgbClr val="A6A6A6"/>
          </a:solidFill>
        </p:spPr>
        <p:txBody>
          <a:bodyPr wrap="square" lIns="0" tIns="0" rIns="0" bIns="0" rtlCol="0"/>
          <a:lstStyle/>
          <a:p/>
        </p:txBody>
      </p:sp>
      <p:sp>
        <p:nvSpPr>
          <p:cNvPr id="11" name="object 11"/>
          <p:cNvSpPr/>
          <p:nvPr/>
        </p:nvSpPr>
        <p:spPr>
          <a:xfrm flipH="1">
            <a:off x="3226307" y="4255008"/>
            <a:ext cx="0" cy="265430"/>
          </a:xfrm>
          <a:custGeom>
            <a:rect l="l" t="t" r="r" b="b"/>
            <a:pathLst>
              <a:path h="265429">
                <a:moveTo>
                  <a:pt x="0" y="265176"/>
                </a:moveTo>
                <a:lnTo>
                  <a:pt x="0" y="0"/>
                </a:lnTo>
              </a:path>
            </a:pathLst>
          </a:custGeom>
          <a:ln w="9144">
            <a:solidFill>
              <a:srgbClr val="A6A6A6"/>
            </a:solidFill>
          </a:ln>
        </p:spPr>
        <p:txBody>
          <a:bodyPr wrap="square" lIns="0" tIns="0" rIns="0" bIns="0" rtlCol="0"/>
          <a:lstStyle/>
          <a:p/>
        </p:txBody>
      </p:sp>
      <p:sp>
        <p:nvSpPr>
          <p:cNvPr id="12" name="object 12"/>
          <p:cNvSpPr txBox="1"/>
          <p:nvPr/>
        </p:nvSpPr>
        <p:spPr>
          <a:xfrm>
            <a:off x="9710166" y="2759202"/>
            <a:ext cx="3302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工作</a:t>
            </a:r>
            <a:endParaRPr sz="1200">
              <a:latin typeface="微软雅黑"/>
              <a:cs typeface="微软雅黑"/>
            </a:endParaRPr>
          </a:p>
        </p:txBody>
      </p:sp>
      <p:sp>
        <p:nvSpPr>
          <p:cNvPr id="13" name="object 13"/>
          <p:cNvSpPr txBox="1"/>
          <p:nvPr/>
        </p:nvSpPr>
        <p:spPr>
          <a:xfrm>
            <a:off x="5046979" y="2797555"/>
            <a:ext cx="6350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消费购物</a:t>
            </a:r>
            <a:endParaRPr sz="1200">
              <a:latin typeface="微软雅黑"/>
              <a:cs typeface="微软雅黑"/>
            </a:endParaRPr>
          </a:p>
        </p:txBody>
      </p:sp>
      <p:sp>
        <p:nvSpPr>
          <p:cNvPr id="14" name="object 14"/>
          <p:cNvSpPr txBox="1"/>
          <p:nvPr/>
        </p:nvSpPr>
        <p:spPr>
          <a:xfrm>
            <a:off x="6359397" y="3236721"/>
            <a:ext cx="3302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社交</a:t>
            </a:r>
            <a:endParaRPr sz="1200">
              <a:latin typeface="微软雅黑"/>
              <a:cs typeface="微软雅黑"/>
            </a:endParaRPr>
          </a:p>
        </p:txBody>
      </p:sp>
      <p:sp>
        <p:nvSpPr>
          <p:cNvPr id="15" name="object 15"/>
          <p:cNvSpPr txBox="1"/>
          <p:nvPr/>
        </p:nvSpPr>
        <p:spPr>
          <a:xfrm>
            <a:off x="3684270" y="3448557"/>
            <a:ext cx="98298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浏览新闻</a:t>
            </a:r>
            <a:r>
              <a:rPr sz="1200">
                <a:solidFill>
                  <a:srgbClr val="404040"/>
                </a:solidFill>
                <a:latin typeface="Arial"/>
                <a:cs typeface="Arial"/>
              </a:rPr>
              <a:t>/</a:t>
            </a:r>
            <a:r>
              <a:rPr sz="1200">
                <a:solidFill>
                  <a:srgbClr val="404040"/>
                </a:solidFill>
                <a:latin typeface="微软雅黑"/>
                <a:cs typeface="微软雅黑"/>
              </a:rPr>
              <a:t>资讯</a:t>
            </a:r>
            <a:endParaRPr sz="1200">
              <a:latin typeface="微软雅黑"/>
              <a:cs typeface="微软雅黑"/>
            </a:endParaRPr>
          </a:p>
        </p:txBody>
      </p:sp>
      <p:sp>
        <p:nvSpPr>
          <p:cNvPr id="16" name="object 16"/>
          <p:cNvSpPr txBox="1"/>
          <p:nvPr/>
        </p:nvSpPr>
        <p:spPr>
          <a:xfrm>
            <a:off x="6269863" y="3688842"/>
            <a:ext cx="3302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学习</a:t>
            </a:r>
            <a:endParaRPr sz="1200">
              <a:latin typeface="微软雅黑"/>
              <a:cs typeface="微软雅黑"/>
            </a:endParaRPr>
          </a:p>
        </p:txBody>
      </p:sp>
      <p:sp>
        <p:nvSpPr>
          <p:cNvPr id="17" name="object 17"/>
          <p:cNvSpPr txBox="1"/>
          <p:nvPr/>
        </p:nvSpPr>
        <p:spPr>
          <a:xfrm>
            <a:off x="4032884" y="4317238"/>
            <a:ext cx="3302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游戏</a:t>
            </a:r>
            <a:endParaRPr sz="1200">
              <a:latin typeface="微软雅黑"/>
              <a:cs typeface="微软雅黑"/>
            </a:endParaRPr>
          </a:p>
        </p:txBody>
      </p:sp>
      <p:sp>
        <p:nvSpPr>
          <p:cNvPr id="18" name="object 18"/>
          <p:cNvSpPr txBox="1"/>
          <p:nvPr/>
        </p:nvSpPr>
        <p:spPr>
          <a:xfrm>
            <a:off x="2223261" y="3870705"/>
            <a:ext cx="20066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居家娱乐休闲（不包含游戏）</a:t>
            </a:r>
            <a:endParaRPr sz="1200">
              <a:latin typeface="微软雅黑"/>
              <a:cs typeface="微软雅黑"/>
            </a:endParaRPr>
          </a:p>
        </p:txBody>
      </p:sp>
      <p:sp>
        <p:nvSpPr>
          <p:cNvPr id="19" name="object 19"/>
          <p:cNvSpPr/>
          <p:nvPr/>
        </p:nvSpPr>
        <p:spPr>
          <a:xfrm>
            <a:off x="1507236" y="2441448"/>
            <a:ext cx="9408160" cy="3116580"/>
          </a:xfrm>
          <a:custGeom>
            <a:rect l="l" t="t" r="r" b="b"/>
            <a:pathLst>
              <a:path w="9408160" h="3116579">
                <a:moveTo>
                  <a:pt x="0" y="3116579"/>
                </a:moveTo>
                <a:lnTo>
                  <a:pt x="9407652" y="3116579"/>
                </a:lnTo>
                <a:lnTo>
                  <a:pt x="9407652" y="0"/>
                </a:lnTo>
                <a:lnTo>
                  <a:pt x="0" y="0"/>
                </a:lnTo>
                <a:lnTo>
                  <a:pt x="0" y="3116579"/>
                </a:lnTo>
                <a:close/>
              </a:path>
            </a:pathLst>
          </a:custGeom>
          <a:ln w="9143">
            <a:solidFill>
              <a:srgbClr val="D9D9D9"/>
            </a:solidFill>
          </a:ln>
        </p:spPr>
        <p:txBody>
          <a:bodyPr wrap="square" lIns="0" tIns="0" rIns="0" bIns="0" rtlCol="0"/>
          <a:lstStyle/>
          <a:p/>
        </p:txBody>
      </p:sp>
      <p:sp>
        <p:nvSpPr>
          <p:cNvPr id="20" name="object 20"/>
          <p:cNvSpPr/>
          <p:nvPr/>
        </p:nvSpPr>
        <p:spPr>
          <a:xfrm>
            <a:off x="1463928" y="2442210"/>
            <a:ext cx="86995" cy="3117215"/>
          </a:xfrm>
          <a:custGeom>
            <a:rect l="l" t="t" r="r" b="b"/>
            <a:pathLst>
              <a:path w="86994" h="3117215">
                <a:moveTo>
                  <a:pt x="28886" y="86782"/>
                </a:moveTo>
                <a:lnTo>
                  <a:pt x="14351" y="3117088"/>
                </a:lnTo>
                <a:lnTo>
                  <a:pt x="43307" y="3117215"/>
                </a:lnTo>
                <a:lnTo>
                  <a:pt x="57842" y="86952"/>
                </a:lnTo>
                <a:lnTo>
                  <a:pt x="28886" y="86782"/>
                </a:lnTo>
                <a:close/>
              </a:path>
              <a:path w="86994" h="3117215">
                <a:moveTo>
                  <a:pt x="79525" y="72262"/>
                </a:moveTo>
                <a:lnTo>
                  <a:pt x="28956" y="72262"/>
                </a:lnTo>
                <a:lnTo>
                  <a:pt x="57912" y="72389"/>
                </a:lnTo>
                <a:lnTo>
                  <a:pt x="57842" y="86952"/>
                </a:lnTo>
                <a:lnTo>
                  <a:pt x="86868" y="87122"/>
                </a:lnTo>
                <a:lnTo>
                  <a:pt x="79525" y="72262"/>
                </a:lnTo>
                <a:close/>
              </a:path>
              <a:path w="86994" h="3117215">
                <a:moveTo>
                  <a:pt x="28956" y="72262"/>
                </a:moveTo>
                <a:lnTo>
                  <a:pt x="28886" y="86782"/>
                </a:lnTo>
                <a:lnTo>
                  <a:pt x="57842" y="86952"/>
                </a:lnTo>
                <a:lnTo>
                  <a:pt x="57912" y="72389"/>
                </a:lnTo>
                <a:lnTo>
                  <a:pt x="28956" y="72262"/>
                </a:lnTo>
                <a:close/>
              </a:path>
              <a:path w="86994" h="3117215">
                <a:moveTo>
                  <a:pt x="43815" y="0"/>
                </a:moveTo>
                <a:lnTo>
                  <a:pt x="0" y="86613"/>
                </a:lnTo>
                <a:lnTo>
                  <a:pt x="28886" y="86782"/>
                </a:lnTo>
                <a:lnTo>
                  <a:pt x="28956" y="72262"/>
                </a:lnTo>
                <a:lnTo>
                  <a:pt x="79525" y="72262"/>
                </a:lnTo>
                <a:lnTo>
                  <a:pt x="43815" y="0"/>
                </a:lnTo>
                <a:close/>
              </a:path>
            </a:pathLst>
          </a:custGeom>
          <a:solidFill>
            <a:srgbClr val="7E7E7E"/>
          </a:solidFill>
        </p:spPr>
        <p:txBody>
          <a:bodyPr wrap="square" lIns="0" tIns="0" rIns="0" bIns="0" rtlCol="0"/>
          <a:lstStyle/>
          <a:p/>
        </p:txBody>
      </p:sp>
      <p:sp>
        <p:nvSpPr>
          <p:cNvPr id="21" name="object 21"/>
          <p:cNvSpPr/>
          <p:nvPr/>
        </p:nvSpPr>
        <p:spPr>
          <a:xfrm>
            <a:off x="1507997" y="5515355"/>
            <a:ext cx="9408160" cy="86995"/>
          </a:xfrm>
          <a:custGeom>
            <a:rect l="l" t="t" r="r" b="b"/>
            <a:pathLst>
              <a:path w="9408160" h="86995">
                <a:moveTo>
                  <a:pt x="9321292" y="0"/>
                </a:moveTo>
                <a:lnTo>
                  <a:pt x="9321292" y="86868"/>
                </a:lnTo>
                <a:lnTo>
                  <a:pt x="9379204" y="57912"/>
                </a:lnTo>
                <a:lnTo>
                  <a:pt x="9335770" y="57912"/>
                </a:lnTo>
                <a:lnTo>
                  <a:pt x="9335770" y="28956"/>
                </a:lnTo>
                <a:lnTo>
                  <a:pt x="9379204" y="28956"/>
                </a:lnTo>
                <a:lnTo>
                  <a:pt x="9321292" y="0"/>
                </a:lnTo>
                <a:close/>
              </a:path>
              <a:path w="9408160" h="86995">
                <a:moveTo>
                  <a:pt x="9321292" y="28956"/>
                </a:moveTo>
                <a:lnTo>
                  <a:pt x="0" y="28956"/>
                </a:lnTo>
                <a:lnTo>
                  <a:pt x="0" y="57912"/>
                </a:lnTo>
                <a:lnTo>
                  <a:pt x="9321292" y="57912"/>
                </a:lnTo>
                <a:lnTo>
                  <a:pt x="9321292" y="28956"/>
                </a:lnTo>
                <a:close/>
              </a:path>
              <a:path w="9408160" h="86995">
                <a:moveTo>
                  <a:pt x="9379204" y="28956"/>
                </a:moveTo>
                <a:lnTo>
                  <a:pt x="9335770" y="28956"/>
                </a:lnTo>
                <a:lnTo>
                  <a:pt x="9335770" y="57912"/>
                </a:lnTo>
                <a:lnTo>
                  <a:pt x="9379204" y="57912"/>
                </a:lnTo>
                <a:lnTo>
                  <a:pt x="9408160" y="43434"/>
                </a:lnTo>
                <a:lnTo>
                  <a:pt x="9379204" y="28956"/>
                </a:lnTo>
                <a:close/>
              </a:path>
            </a:pathLst>
          </a:custGeom>
          <a:solidFill>
            <a:srgbClr val="7E7E7E"/>
          </a:solidFill>
        </p:spPr>
        <p:txBody>
          <a:bodyPr wrap="square" lIns="0" tIns="0" rIns="0" bIns="0" rtlCol="0"/>
          <a:lstStyle/>
          <a:p/>
        </p:txBody>
      </p:sp>
      <p:sp>
        <p:nvSpPr>
          <p:cNvPr id="22" name="object 22"/>
          <p:cNvSpPr txBox="1"/>
          <p:nvPr/>
        </p:nvSpPr>
        <p:spPr>
          <a:xfrm>
            <a:off x="9725659" y="5663285"/>
            <a:ext cx="11684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707070"/>
                </a:solidFill>
                <a:latin typeface="微软雅黑"/>
                <a:cs typeface="微软雅黑"/>
              </a:rPr>
              <a:t>时间集中度</a:t>
            </a:r>
            <a:endParaRPr sz="1800">
              <a:latin typeface="微软雅黑"/>
              <a:cs typeface="微软雅黑"/>
            </a:endParaRPr>
          </a:p>
        </p:txBody>
      </p:sp>
      <p:sp>
        <p:nvSpPr>
          <p:cNvPr id="23" name="object 23"/>
          <p:cNvSpPr txBox="1"/>
          <p:nvPr/>
        </p:nvSpPr>
        <p:spPr>
          <a:xfrm>
            <a:off x="1028039" y="2488057"/>
            <a:ext cx="254000" cy="1442720"/>
          </a:xfrm>
          <a:prstGeom prst="rect">
            <a:avLst/>
          </a:prstGeom>
        </p:spPr>
        <p:txBody>
          <a:bodyPr vert="horz" wrap="square" lIns="0" tIns="58419" rIns="0" bIns="0" rtlCol="0">
            <a:spAutoFit/>
          </a:bodyPr>
          <a:lstStyle/>
          <a:p>
            <a:pPr marL="12700" marR="5080" algn="just">
              <a:lnSpc>
                <a:spcPts val="1800"/>
              </a:lnSpc>
              <a:spcBef>
                <a:spcPts val="459"/>
              </a:spcBef>
            </a:pPr>
            <a:r>
              <a:rPr sz="1800" b="1">
                <a:solidFill>
                  <a:srgbClr val="707070"/>
                </a:solidFill>
                <a:latin typeface="微软雅黑"/>
                <a:cs typeface="微软雅黑"/>
              </a:rPr>
              <a:t>注 意 力 集 中 度</a:t>
            </a:r>
            <a:endParaRPr sz="1800">
              <a:latin typeface="微软雅黑"/>
              <a:cs typeface="微软雅黑"/>
            </a:endParaRPr>
          </a:p>
        </p:txBody>
      </p:sp>
      <p:sp>
        <p:nvSpPr>
          <p:cNvPr id="24" name="object 24"/>
          <p:cNvSpPr txBox="1"/>
          <p:nvPr/>
        </p:nvSpPr>
        <p:spPr>
          <a:xfrm>
            <a:off x="813612" y="1058011"/>
            <a:ext cx="10379075" cy="1125855"/>
          </a:xfrm>
          <a:prstGeom prst="rect">
            <a:avLst/>
          </a:prstGeom>
        </p:spPr>
        <p:txBody>
          <a:bodyPr vert="horz" wrap="square" lIns="0" tIns="12700" rIns="0" bIns="0" rtlCol="0">
            <a:spAutoFit/>
          </a:bodyPr>
          <a:lstStyle/>
          <a:p>
            <a:pPr marL="226060" marR="5080" indent="-213360">
              <a:lnSpc>
                <a:spcPct val="150000"/>
              </a:lnSpc>
              <a:spcBef>
                <a:spcPts val="100"/>
              </a:spcBef>
              <a:buFont typeface="Arial"/>
              <a:buChar char="•"/>
              <a:tabLst>
                <a:tab pos="225425"/>
                <a:tab pos="226060"/>
              </a:tabLst>
            </a:pPr>
            <a:r>
              <a:rPr sz="1400">
                <a:latin typeface="微软雅黑"/>
                <a:cs typeface="微软雅黑"/>
              </a:rPr>
              <a:t>用户与场景紧密结合，</a:t>
            </a:r>
            <a:r>
              <a:rPr sz="1400" spc="-15">
                <a:latin typeface="微软雅黑"/>
                <a:cs typeface="微软雅黑"/>
              </a:rPr>
              <a:t>从</a:t>
            </a:r>
            <a:r>
              <a:rPr sz="1400">
                <a:latin typeface="微软雅黑"/>
                <a:cs typeface="微软雅黑"/>
              </a:rPr>
              <a:t>用户</a:t>
            </a:r>
            <a:r>
              <a:rPr sz="1400" spc="-15">
                <a:latin typeface="微软雅黑"/>
                <a:cs typeface="微软雅黑"/>
              </a:rPr>
              <a:t>在</a:t>
            </a:r>
            <a:r>
              <a:rPr sz="1400">
                <a:latin typeface="微软雅黑"/>
                <a:cs typeface="微软雅黑"/>
              </a:rPr>
              <a:t>场景</a:t>
            </a:r>
            <a:r>
              <a:rPr sz="1400" spc="-15">
                <a:latin typeface="微软雅黑"/>
                <a:cs typeface="微软雅黑"/>
              </a:rPr>
              <a:t>上</a:t>
            </a:r>
            <a:r>
              <a:rPr sz="1400">
                <a:latin typeface="微软雅黑"/>
                <a:cs typeface="微软雅黑"/>
              </a:rPr>
              <a:t>的时</a:t>
            </a:r>
            <a:r>
              <a:rPr sz="1400" spc="-15">
                <a:latin typeface="微软雅黑"/>
                <a:cs typeface="微软雅黑"/>
              </a:rPr>
              <a:t>间</a:t>
            </a:r>
            <a:r>
              <a:rPr sz="1400">
                <a:latin typeface="微软雅黑"/>
                <a:cs typeface="微软雅黑"/>
              </a:rPr>
              <a:t>集中</a:t>
            </a:r>
            <a:r>
              <a:rPr sz="1400" spc="-15">
                <a:latin typeface="微软雅黑"/>
                <a:cs typeface="微软雅黑"/>
              </a:rPr>
              <a:t>度</a:t>
            </a:r>
            <a:r>
              <a:rPr sz="1400">
                <a:latin typeface="微软雅黑"/>
                <a:cs typeface="微软雅黑"/>
              </a:rPr>
              <a:t>排序</a:t>
            </a:r>
            <a:r>
              <a:rPr sz="1400" spc="-5">
                <a:latin typeface="微软雅黑"/>
                <a:cs typeface="微软雅黑"/>
              </a:rPr>
              <a:t>：</a:t>
            </a:r>
            <a:r>
              <a:rPr sz="1400" b="1">
                <a:latin typeface="微软雅黑"/>
                <a:cs typeface="微软雅黑"/>
              </a:rPr>
              <a:t>办公</a:t>
            </a:r>
            <a:r>
              <a:rPr sz="1400" b="1" spc="-15">
                <a:latin typeface="微软雅黑"/>
                <a:cs typeface="微软雅黑"/>
              </a:rPr>
              <a:t>场</a:t>
            </a:r>
            <a:r>
              <a:rPr sz="1400" b="1">
                <a:latin typeface="微软雅黑"/>
                <a:cs typeface="微软雅黑"/>
              </a:rPr>
              <a:t>景＞</a:t>
            </a:r>
            <a:r>
              <a:rPr sz="1400" b="1" spc="-15">
                <a:latin typeface="微软雅黑"/>
                <a:cs typeface="微软雅黑"/>
              </a:rPr>
              <a:t>学</a:t>
            </a:r>
            <a:r>
              <a:rPr sz="1400" b="1">
                <a:latin typeface="微软雅黑"/>
                <a:cs typeface="微软雅黑"/>
              </a:rPr>
              <a:t>习场</a:t>
            </a:r>
            <a:r>
              <a:rPr sz="1400" b="1" spc="-15">
                <a:latin typeface="微软雅黑"/>
                <a:cs typeface="微软雅黑"/>
              </a:rPr>
              <a:t>景</a:t>
            </a:r>
            <a:r>
              <a:rPr sz="1400" b="1">
                <a:latin typeface="微软雅黑"/>
                <a:cs typeface="微软雅黑"/>
              </a:rPr>
              <a:t>＞消</a:t>
            </a:r>
            <a:r>
              <a:rPr sz="1400" b="1" spc="-15">
                <a:latin typeface="微软雅黑"/>
                <a:cs typeface="微软雅黑"/>
              </a:rPr>
              <a:t>费</a:t>
            </a:r>
            <a:r>
              <a:rPr sz="1400" b="1">
                <a:latin typeface="微软雅黑"/>
                <a:cs typeface="微软雅黑"/>
              </a:rPr>
              <a:t>场景</a:t>
            </a:r>
            <a:r>
              <a:rPr sz="1400" b="1" spc="-15">
                <a:latin typeface="微软雅黑"/>
                <a:cs typeface="微软雅黑"/>
              </a:rPr>
              <a:t>＞</a:t>
            </a:r>
            <a:r>
              <a:rPr sz="1400" b="1">
                <a:latin typeface="微软雅黑"/>
                <a:cs typeface="微软雅黑"/>
              </a:rPr>
              <a:t>娱乐</a:t>
            </a:r>
            <a:r>
              <a:rPr sz="1400" b="1" spc="-15">
                <a:latin typeface="微软雅黑"/>
                <a:cs typeface="微软雅黑"/>
              </a:rPr>
              <a:t>场</a:t>
            </a:r>
            <a:r>
              <a:rPr sz="1400" b="1" spc="5">
                <a:latin typeface="微软雅黑"/>
                <a:cs typeface="微软雅黑"/>
              </a:rPr>
              <a:t>景</a:t>
            </a:r>
            <a:r>
              <a:rPr sz="1400">
                <a:latin typeface="微软雅黑"/>
                <a:cs typeface="微软雅黑"/>
              </a:rPr>
              <a:t>；</a:t>
            </a:r>
            <a:r>
              <a:rPr sz="1400" spc="-15">
                <a:latin typeface="微软雅黑"/>
                <a:cs typeface="微软雅黑"/>
              </a:rPr>
              <a:t>从</a:t>
            </a:r>
            <a:r>
              <a:rPr sz="1400">
                <a:latin typeface="微软雅黑"/>
                <a:cs typeface="微软雅黑"/>
              </a:rPr>
              <a:t>用户</a:t>
            </a:r>
            <a:r>
              <a:rPr sz="1400" spc="-15">
                <a:latin typeface="微软雅黑"/>
                <a:cs typeface="微软雅黑"/>
              </a:rPr>
              <a:t>在</a:t>
            </a:r>
            <a:r>
              <a:rPr sz="1400">
                <a:latin typeface="微软雅黑"/>
                <a:cs typeface="微软雅黑"/>
              </a:rPr>
              <a:t>场景</a:t>
            </a:r>
            <a:r>
              <a:rPr sz="1400" spc="-15">
                <a:latin typeface="微软雅黑"/>
                <a:cs typeface="微软雅黑"/>
              </a:rPr>
              <a:t>上</a:t>
            </a:r>
            <a:r>
              <a:rPr sz="1400">
                <a:latin typeface="微软雅黑"/>
                <a:cs typeface="微软雅黑"/>
              </a:rPr>
              <a:t>的注</a:t>
            </a:r>
            <a:r>
              <a:rPr sz="1400" spc="-15">
                <a:latin typeface="微软雅黑"/>
                <a:cs typeface="微软雅黑"/>
              </a:rPr>
              <a:t>意</a:t>
            </a:r>
            <a:r>
              <a:rPr sz="1400">
                <a:latin typeface="微软雅黑"/>
                <a:cs typeface="微软雅黑"/>
              </a:rPr>
              <a:t>力 集中</a:t>
            </a:r>
            <a:r>
              <a:rPr sz="1400" spc="-5">
                <a:latin typeface="微软雅黑"/>
                <a:cs typeface="微软雅黑"/>
              </a:rPr>
              <a:t>度</a:t>
            </a:r>
            <a:r>
              <a:rPr sz="1400">
                <a:latin typeface="微软雅黑"/>
                <a:cs typeface="微软雅黑"/>
              </a:rPr>
              <a:t>排序：</a:t>
            </a:r>
            <a:r>
              <a:rPr sz="1400" b="1">
                <a:latin typeface="微软雅黑"/>
                <a:cs typeface="微软雅黑"/>
              </a:rPr>
              <a:t>办公场景</a:t>
            </a:r>
            <a:r>
              <a:rPr sz="1400" b="1" spc="-15">
                <a:latin typeface="微软雅黑"/>
                <a:cs typeface="微软雅黑"/>
              </a:rPr>
              <a:t>＞</a:t>
            </a:r>
            <a:r>
              <a:rPr sz="1400" b="1">
                <a:latin typeface="微软雅黑"/>
                <a:cs typeface="微软雅黑"/>
              </a:rPr>
              <a:t>消费</a:t>
            </a:r>
            <a:r>
              <a:rPr sz="1400" b="1" spc="-15">
                <a:latin typeface="微软雅黑"/>
                <a:cs typeface="微软雅黑"/>
              </a:rPr>
              <a:t>场</a:t>
            </a:r>
            <a:r>
              <a:rPr sz="1400" b="1">
                <a:latin typeface="微软雅黑"/>
                <a:cs typeface="微软雅黑"/>
              </a:rPr>
              <a:t>景＞</a:t>
            </a:r>
            <a:r>
              <a:rPr sz="1400" b="1" spc="-15">
                <a:latin typeface="微软雅黑"/>
                <a:cs typeface="微软雅黑"/>
              </a:rPr>
              <a:t>学</a:t>
            </a:r>
            <a:r>
              <a:rPr sz="1400" b="1">
                <a:latin typeface="微软雅黑"/>
                <a:cs typeface="微软雅黑"/>
              </a:rPr>
              <a:t>习场</a:t>
            </a:r>
            <a:r>
              <a:rPr sz="1400" b="1" spc="-15">
                <a:latin typeface="微软雅黑"/>
                <a:cs typeface="微软雅黑"/>
              </a:rPr>
              <a:t>景</a:t>
            </a:r>
            <a:r>
              <a:rPr sz="1400" b="1">
                <a:latin typeface="微软雅黑"/>
                <a:cs typeface="微软雅黑"/>
              </a:rPr>
              <a:t>＞娱</a:t>
            </a:r>
            <a:r>
              <a:rPr sz="1400" b="1" spc="-15">
                <a:latin typeface="微软雅黑"/>
                <a:cs typeface="微软雅黑"/>
              </a:rPr>
              <a:t>乐</a:t>
            </a:r>
            <a:r>
              <a:rPr sz="1400" b="1">
                <a:latin typeface="微软雅黑"/>
                <a:cs typeface="微软雅黑"/>
              </a:rPr>
              <a:t>场景</a:t>
            </a:r>
            <a:r>
              <a:rPr sz="1400">
                <a:latin typeface="微软雅黑"/>
                <a:cs typeface="微软雅黑"/>
              </a:rPr>
              <a:t>。</a:t>
            </a:r>
            <a:endParaRPr sz="1400">
              <a:latin typeface="微软雅黑"/>
              <a:cs typeface="微软雅黑"/>
            </a:endParaRPr>
          </a:p>
          <a:p>
            <a:pPr>
              <a:lnSpc>
                <a:spcPct val="100000"/>
              </a:lnSpc>
              <a:spcBef>
                <a:spcPts val="40"/>
              </a:spcBef>
            </a:pPr>
            <a:endParaRPr sz="900">
              <a:latin typeface="微软雅黑"/>
              <a:cs typeface="微软雅黑"/>
            </a:endParaRPr>
          </a:p>
          <a:p>
            <a:pPr marL="185420" algn="ctr">
              <a:lnSpc>
                <a:spcPct val="100000"/>
              </a:lnSpc>
              <a:spcBef>
                <a:spcPts val="5"/>
              </a:spcBef>
            </a:pPr>
            <a:r>
              <a:rPr sz="1600" b="1" spc="-5">
                <a:solidFill>
                  <a:srgbClr val="707070"/>
                </a:solidFill>
                <a:latin typeface="微软雅黑"/>
                <a:cs typeface="微软雅黑"/>
              </a:rPr>
              <a:t>做以下事情时时间</a:t>
            </a:r>
            <a:r>
              <a:rPr sz="1600" b="1" spc="-5">
                <a:solidFill>
                  <a:srgbClr val="707070"/>
                </a:solidFill>
                <a:latin typeface="Arial"/>
                <a:cs typeface="Arial"/>
              </a:rPr>
              <a:t>/</a:t>
            </a:r>
            <a:r>
              <a:rPr sz="1600" b="1" spc="-5">
                <a:solidFill>
                  <a:srgbClr val="707070"/>
                </a:solidFill>
                <a:latin typeface="微软雅黑"/>
                <a:cs typeface="微软雅黑"/>
              </a:rPr>
              <a:t>注意力集中度</a:t>
            </a:r>
            <a:endParaRPr sz="1600">
              <a:latin typeface="微软雅黑"/>
              <a:cs typeface="微软雅黑"/>
            </a:endParaRPr>
          </a:p>
        </p:txBody>
      </p:sp>
      <p:sp>
        <p:nvSpPr>
          <p:cNvPr id="25" name="object 25"/>
          <p:cNvSpPr/>
          <p:nvPr/>
        </p:nvSpPr>
        <p:spPr>
          <a:xfrm>
            <a:off x="8860535" y="3147567"/>
            <a:ext cx="952500" cy="461645"/>
          </a:xfrm>
          <a:custGeom>
            <a:rect l="l" t="t" r="r" b="b"/>
            <a:pathLst>
              <a:path w="952500" h="461645">
                <a:moveTo>
                  <a:pt x="0" y="225044"/>
                </a:moveTo>
                <a:lnTo>
                  <a:pt x="3720" y="206678"/>
                </a:lnTo>
                <a:lnTo>
                  <a:pt x="13858" y="191658"/>
                </a:lnTo>
                <a:lnTo>
                  <a:pt x="28878" y="181520"/>
                </a:lnTo>
                <a:lnTo>
                  <a:pt x="47244" y="177800"/>
                </a:lnTo>
                <a:lnTo>
                  <a:pt x="555625" y="177800"/>
                </a:lnTo>
                <a:lnTo>
                  <a:pt x="592201" y="0"/>
                </a:lnTo>
                <a:lnTo>
                  <a:pt x="793750" y="177800"/>
                </a:lnTo>
                <a:lnTo>
                  <a:pt x="905256" y="177800"/>
                </a:lnTo>
                <a:lnTo>
                  <a:pt x="923621" y="181520"/>
                </a:lnTo>
                <a:lnTo>
                  <a:pt x="938641" y="191658"/>
                </a:lnTo>
                <a:lnTo>
                  <a:pt x="948779" y="206678"/>
                </a:lnTo>
                <a:lnTo>
                  <a:pt x="952500" y="225044"/>
                </a:lnTo>
                <a:lnTo>
                  <a:pt x="952500" y="295910"/>
                </a:lnTo>
                <a:lnTo>
                  <a:pt x="952500" y="414020"/>
                </a:lnTo>
                <a:lnTo>
                  <a:pt x="948779" y="432385"/>
                </a:lnTo>
                <a:lnTo>
                  <a:pt x="938641" y="447405"/>
                </a:lnTo>
                <a:lnTo>
                  <a:pt x="923621" y="457543"/>
                </a:lnTo>
                <a:lnTo>
                  <a:pt x="905256" y="461264"/>
                </a:lnTo>
                <a:lnTo>
                  <a:pt x="793750" y="461264"/>
                </a:lnTo>
                <a:lnTo>
                  <a:pt x="555625" y="461264"/>
                </a:lnTo>
                <a:lnTo>
                  <a:pt x="47244" y="461264"/>
                </a:lnTo>
                <a:lnTo>
                  <a:pt x="28878" y="457543"/>
                </a:lnTo>
                <a:lnTo>
                  <a:pt x="13858" y="447405"/>
                </a:lnTo>
                <a:lnTo>
                  <a:pt x="3720" y="432385"/>
                </a:lnTo>
                <a:lnTo>
                  <a:pt x="0" y="414020"/>
                </a:lnTo>
                <a:lnTo>
                  <a:pt x="0" y="295910"/>
                </a:lnTo>
                <a:lnTo>
                  <a:pt x="0" y="225044"/>
                </a:lnTo>
                <a:close/>
              </a:path>
            </a:pathLst>
          </a:custGeom>
          <a:ln w="12192">
            <a:solidFill>
              <a:srgbClr val="707070"/>
            </a:solidFill>
            <a:prstDash val="sysDash"/>
          </a:ln>
        </p:spPr>
        <p:txBody>
          <a:bodyPr wrap="square" lIns="0" tIns="0" rIns="0" bIns="0" rtlCol="0"/>
          <a:lstStyle/>
          <a:p/>
        </p:txBody>
      </p:sp>
      <p:sp>
        <p:nvSpPr>
          <p:cNvPr id="26" name="object 26"/>
          <p:cNvSpPr txBox="1"/>
          <p:nvPr/>
        </p:nvSpPr>
        <p:spPr>
          <a:xfrm>
            <a:off x="8967596" y="3342894"/>
            <a:ext cx="74041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6300"/>
                </a:solidFill>
                <a:latin typeface="微软雅黑"/>
                <a:cs typeface="微软雅黑"/>
              </a:rPr>
              <a:t>办公场景</a:t>
            </a:r>
            <a:endParaRPr sz="1400">
              <a:latin typeface="微软雅黑"/>
              <a:cs typeface="微软雅黑"/>
            </a:endParaRPr>
          </a:p>
        </p:txBody>
      </p:sp>
      <p:sp>
        <p:nvSpPr>
          <p:cNvPr id="27" name="object 27"/>
          <p:cNvSpPr/>
          <p:nvPr/>
        </p:nvSpPr>
        <p:spPr>
          <a:xfrm>
            <a:off x="5844540" y="4057396"/>
            <a:ext cx="952500" cy="482600"/>
          </a:xfrm>
          <a:custGeom>
            <a:rect l="l" t="t" r="r" b="b"/>
            <a:pathLst>
              <a:path w="952500" h="482600">
                <a:moveTo>
                  <a:pt x="0" y="246379"/>
                </a:moveTo>
                <a:lnTo>
                  <a:pt x="3720" y="228014"/>
                </a:lnTo>
                <a:lnTo>
                  <a:pt x="13858" y="212994"/>
                </a:lnTo>
                <a:lnTo>
                  <a:pt x="28878" y="202856"/>
                </a:lnTo>
                <a:lnTo>
                  <a:pt x="47244" y="199135"/>
                </a:lnTo>
                <a:lnTo>
                  <a:pt x="158750" y="199135"/>
                </a:lnTo>
                <a:lnTo>
                  <a:pt x="219837" y="0"/>
                </a:lnTo>
                <a:lnTo>
                  <a:pt x="396875" y="199135"/>
                </a:lnTo>
                <a:lnTo>
                  <a:pt x="905256" y="199135"/>
                </a:lnTo>
                <a:lnTo>
                  <a:pt x="923621" y="202856"/>
                </a:lnTo>
                <a:lnTo>
                  <a:pt x="938641" y="212994"/>
                </a:lnTo>
                <a:lnTo>
                  <a:pt x="948779" y="228014"/>
                </a:lnTo>
                <a:lnTo>
                  <a:pt x="952500" y="246379"/>
                </a:lnTo>
                <a:lnTo>
                  <a:pt x="952500" y="317245"/>
                </a:lnTo>
                <a:lnTo>
                  <a:pt x="952500" y="435355"/>
                </a:lnTo>
                <a:lnTo>
                  <a:pt x="948779" y="453721"/>
                </a:lnTo>
                <a:lnTo>
                  <a:pt x="938641" y="468741"/>
                </a:lnTo>
                <a:lnTo>
                  <a:pt x="923621" y="478879"/>
                </a:lnTo>
                <a:lnTo>
                  <a:pt x="905256" y="482599"/>
                </a:lnTo>
                <a:lnTo>
                  <a:pt x="396875" y="482599"/>
                </a:lnTo>
                <a:lnTo>
                  <a:pt x="158750" y="482599"/>
                </a:lnTo>
                <a:lnTo>
                  <a:pt x="47244" y="482599"/>
                </a:lnTo>
                <a:lnTo>
                  <a:pt x="28878" y="478879"/>
                </a:lnTo>
                <a:lnTo>
                  <a:pt x="13858" y="468741"/>
                </a:lnTo>
                <a:lnTo>
                  <a:pt x="3720" y="453721"/>
                </a:lnTo>
                <a:lnTo>
                  <a:pt x="0" y="435355"/>
                </a:lnTo>
                <a:lnTo>
                  <a:pt x="0" y="317245"/>
                </a:lnTo>
                <a:lnTo>
                  <a:pt x="0" y="246379"/>
                </a:lnTo>
                <a:close/>
              </a:path>
            </a:pathLst>
          </a:custGeom>
          <a:ln w="12192">
            <a:solidFill>
              <a:srgbClr val="707070"/>
            </a:solidFill>
            <a:prstDash val="sysDash"/>
          </a:ln>
        </p:spPr>
        <p:txBody>
          <a:bodyPr wrap="square" lIns="0" tIns="0" rIns="0" bIns="0" rtlCol="0"/>
          <a:lstStyle/>
          <a:p/>
        </p:txBody>
      </p:sp>
      <p:sp>
        <p:nvSpPr>
          <p:cNvPr id="28" name="object 28"/>
          <p:cNvSpPr txBox="1"/>
          <p:nvPr/>
        </p:nvSpPr>
        <p:spPr>
          <a:xfrm>
            <a:off x="5951346" y="4274058"/>
            <a:ext cx="73914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F6300"/>
                </a:solidFill>
                <a:latin typeface="微软雅黑"/>
                <a:cs typeface="微软雅黑"/>
              </a:rPr>
              <a:t>学习场景</a:t>
            </a:r>
            <a:endParaRPr sz="1400">
              <a:latin typeface="微软雅黑"/>
              <a:cs typeface="微软雅黑"/>
            </a:endParaRPr>
          </a:p>
        </p:txBody>
      </p:sp>
      <p:sp>
        <p:nvSpPr>
          <p:cNvPr id="29" name="object 29"/>
          <p:cNvSpPr/>
          <p:nvPr/>
        </p:nvSpPr>
        <p:spPr>
          <a:xfrm>
            <a:off x="4725923" y="2357627"/>
            <a:ext cx="952500" cy="386715"/>
          </a:xfrm>
          <a:custGeom>
            <a:rect l="l" t="t" r="r" b="b"/>
            <a:pathLst>
              <a:path w="952500" h="386714">
                <a:moveTo>
                  <a:pt x="0" y="47244"/>
                </a:moveTo>
                <a:lnTo>
                  <a:pt x="3720" y="28878"/>
                </a:lnTo>
                <a:lnTo>
                  <a:pt x="13858" y="13858"/>
                </a:lnTo>
                <a:lnTo>
                  <a:pt x="28878" y="3720"/>
                </a:lnTo>
                <a:lnTo>
                  <a:pt x="47243" y="0"/>
                </a:lnTo>
                <a:lnTo>
                  <a:pt x="555625" y="0"/>
                </a:lnTo>
                <a:lnTo>
                  <a:pt x="793750" y="0"/>
                </a:lnTo>
                <a:lnTo>
                  <a:pt x="905255" y="0"/>
                </a:lnTo>
                <a:lnTo>
                  <a:pt x="923621" y="3720"/>
                </a:lnTo>
                <a:lnTo>
                  <a:pt x="938641" y="13858"/>
                </a:lnTo>
                <a:lnTo>
                  <a:pt x="948779" y="28878"/>
                </a:lnTo>
                <a:lnTo>
                  <a:pt x="952500" y="47244"/>
                </a:lnTo>
                <a:lnTo>
                  <a:pt x="952500" y="165354"/>
                </a:lnTo>
                <a:lnTo>
                  <a:pt x="952500" y="236220"/>
                </a:lnTo>
                <a:lnTo>
                  <a:pt x="948779" y="254585"/>
                </a:lnTo>
                <a:lnTo>
                  <a:pt x="938641" y="269605"/>
                </a:lnTo>
                <a:lnTo>
                  <a:pt x="923621" y="279743"/>
                </a:lnTo>
                <a:lnTo>
                  <a:pt x="905255" y="283463"/>
                </a:lnTo>
                <a:lnTo>
                  <a:pt x="793750" y="283463"/>
                </a:lnTo>
                <a:lnTo>
                  <a:pt x="613537" y="386207"/>
                </a:lnTo>
                <a:lnTo>
                  <a:pt x="555625" y="283463"/>
                </a:lnTo>
                <a:lnTo>
                  <a:pt x="47243" y="283463"/>
                </a:lnTo>
                <a:lnTo>
                  <a:pt x="28878" y="279743"/>
                </a:lnTo>
                <a:lnTo>
                  <a:pt x="13858" y="269605"/>
                </a:lnTo>
                <a:lnTo>
                  <a:pt x="3720" y="254585"/>
                </a:lnTo>
                <a:lnTo>
                  <a:pt x="0" y="236220"/>
                </a:lnTo>
                <a:lnTo>
                  <a:pt x="0" y="165354"/>
                </a:lnTo>
                <a:lnTo>
                  <a:pt x="0" y="47244"/>
                </a:lnTo>
                <a:close/>
              </a:path>
            </a:pathLst>
          </a:custGeom>
          <a:ln w="12192">
            <a:solidFill>
              <a:srgbClr val="707070"/>
            </a:solidFill>
            <a:prstDash val="sysDash"/>
          </a:ln>
        </p:spPr>
        <p:txBody>
          <a:bodyPr wrap="square" lIns="0" tIns="0" rIns="0" bIns="0" rtlCol="0"/>
          <a:lstStyle/>
          <a:p/>
        </p:txBody>
      </p:sp>
      <p:sp>
        <p:nvSpPr>
          <p:cNvPr id="30" name="object 30"/>
          <p:cNvSpPr txBox="1"/>
          <p:nvPr/>
        </p:nvSpPr>
        <p:spPr>
          <a:xfrm>
            <a:off x="4832350" y="2374773"/>
            <a:ext cx="73914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6300"/>
                </a:solidFill>
                <a:latin typeface="微软雅黑"/>
                <a:cs typeface="微软雅黑"/>
              </a:rPr>
              <a:t>消费场景</a:t>
            </a:r>
            <a:endParaRPr sz="1400">
              <a:latin typeface="微软雅黑"/>
              <a:cs typeface="微软雅黑"/>
            </a:endParaRPr>
          </a:p>
        </p:txBody>
      </p:sp>
      <p:sp>
        <p:nvSpPr>
          <p:cNvPr id="31" name="object 31"/>
          <p:cNvSpPr/>
          <p:nvPr/>
        </p:nvSpPr>
        <p:spPr>
          <a:xfrm>
            <a:off x="3369564" y="4727828"/>
            <a:ext cx="952500" cy="440055"/>
          </a:xfrm>
          <a:custGeom>
            <a:rect l="l" t="t" r="r" b="b"/>
            <a:pathLst>
              <a:path w="952500" h="440054">
                <a:moveTo>
                  <a:pt x="0" y="203835"/>
                </a:moveTo>
                <a:lnTo>
                  <a:pt x="3720" y="185469"/>
                </a:lnTo>
                <a:lnTo>
                  <a:pt x="13858" y="170449"/>
                </a:lnTo>
                <a:lnTo>
                  <a:pt x="28878" y="160311"/>
                </a:lnTo>
                <a:lnTo>
                  <a:pt x="47244" y="156591"/>
                </a:lnTo>
                <a:lnTo>
                  <a:pt x="555625" y="156591"/>
                </a:lnTo>
                <a:lnTo>
                  <a:pt x="709295" y="0"/>
                </a:lnTo>
                <a:lnTo>
                  <a:pt x="793750" y="156591"/>
                </a:lnTo>
                <a:lnTo>
                  <a:pt x="905256" y="156591"/>
                </a:lnTo>
                <a:lnTo>
                  <a:pt x="923621" y="160311"/>
                </a:lnTo>
                <a:lnTo>
                  <a:pt x="938641" y="170449"/>
                </a:lnTo>
                <a:lnTo>
                  <a:pt x="948779" y="185469"/>
                </a:lnTo>
                <a:lnTo>
                  <a:pt x="952500" y="203835"/>
                </a:lnTo>
                <a:lnTo>
                  <a:pt x="952500" y="274701"/>
                </a:lnTo>
                <a:lnTo>
                  <a:pt x="952500" y="392811"/>
                </a:lnTo>
                <a:lnTo>
                  <a:pt x="948779" y="411176"/>
                </a:lnTo>
                <a:lnTo>
                  <a:pt x="938641" y="426196"/>
                </a:lnTo>
                <a:lnTo>
                  <a:pt x="923621" y="436334"/>
                </a:lnTo>
                <a:lnTo>
                  <a:pt x="905256" y="440055"/>
                </a:lnTo>
                <a:lnTo>
                  <a:pt x="793750" y="440055"/>
                </a:lnTo>
                <a:lnTo>
                  <a:pt x="555625" y="440055"/>
                </a:lnTo>
                <a:lnTo>
                  <a:pt x="47244" y="440055"/>
                </a:lnTo>
                <a:lnTo>
                  <a:pt x="28878" y="436334"/>
                </a:lnTo>
                <a:lnTo>
                  <a:pt x="13858" y="426196"/>
                </a:lnTo>
                <a:lnTo>
                  <a:pt x="3720" y="411176"/>
                </a:lnTo>
                <a:lnTo>
                  <a:pt x="0" y="392811"/>
                </a:lnTo>
                <a:lnTo>
                  <a:pt x="0" y="274701"/>
                </a:lnTo>
                <a:lnTo>
                  <a:pt x="0" y="203835"/>
                </a:lnTo>
                <a:close/>
              </a:path>
            </a:pathLst>
          </a:custGeom>
          <a:ln w="12191">
            <a:solidFill>
              <a:srgbClr val="707070"/>
            </a:solidFill>
            <a:prstDash val="sysDash"/>
          </a:ln>
        </p:spPr>
        <p:txBody>
          <a:bodyPr wrap="square" lIns="0" tIns="0" rIns="0" bIns="0" rtlCol="0"/>
          <a:lstStyle/>
          <a:p/>
        </p:txBody>
      </p:sp>
      <p:sp>
        <p:nvSpPr>
          <p:cNvPr id="32" name="object 32"/>
          <p:cNvSpPr txBox="1"/>
          <p:nvPr/>
        </p:nvSpPr>
        <p:spPr>
          <a:xfrm>
            <a:off x="3475482" y="4902200"/>
            <a:ext cx="73914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F6300"/>
                </a:solidFill>
                <a:latin typeface="微软雅黑"/>
                <a:cs typeface="微软雅黑"/>
              </a:rPr>
              <a:t>娱乐场景</a:t>
            </a:r>
            <a:endParaRPr sz="1400">
              <a:latin typeface="微软雅黑"/>
              <a:cs typeface="微软雅黑"/>
            </a:endParaRPr>
          </a:p>
        </p:txBody>
      </p:sp>
      <p:sp>
        <p:nvSpPr>
          <p:cNvPr id="33" name="object 33"/>
          <p:cNvSpPr/>
          <p:nvPr/>
        </p:nvSpPr>
        <p:spPr>
          <a:xfrm>
            <a:off x="2015657" y="3351595"/>
            <a:ext cx="3315335" cy="1875155"/>
          </a:xfrm>
          <a:custGeom>
            <a:rect l="l" t="t" r="r" b="b"/>
            <a:pathLst>
              <a:path w="3315335" h="1875154">
                <a:moveTo>
                  <a:pt x="16088" y="1752280"/>
                </a:moveTo>
                <a:lnTo>
                  <a:pt x="8292" y="1733460"/>
                </a:lnTo>
                <a:lnTo>
                  <a:pt x="3038" y="1713599"/>
                </a:lnTo>
                <a:lnTo>
                  <a:pt x="287" y="1692733"/>
                </a:lnTo>
                <a:lnTo>
                  <a:pt x="0" y="1670898"/>
                </a:lnTo>
                <a:lnTo>
                  <a:pt x="2137" y="1648129"/>
                </a:lnTo>
                <a:lnTo>
                  <a:pt x="13529" y="1599932"/>
                </a:lnTo>
                <a:lnTo>
                  <a:pt x="34149" y="1548425"/>
                </a:lnTo>
                <a:lnTo>
                  <a:pt x="63684" y="1493894"/>
                </a:lnTo>
                <a:lnTo>
                  <a:pt x="101819" y="1436622"/>
                </a:lnTo>
                <a:lnTo>
                  <a:pt x="148242" y="1376893"/>
                </a:lnTo>
                <a:lnTo>
                  <a:pt x="174463" y="1346196"/>
                </a:lnTo>
                <a:lnTo>
                  <a:pt x="202638" y="1314992"/>
                </a:lnTo>
                <a:lnTo>
                  <a:pt x="232728" y="1283316"/>
                </a:lnTo>
                <a:lnTo>
                  <a:pt x="264694" y="1251204"/>
                </a:lnTo>
                <a:lnTo>
                  <a:pt x="298496" y="1218691"/>
                </a:lnTo>
                <a:lnTo>
                  <a:pt x="334096" y="1185812"/>
                </a:lnTo>
                <a:lnTo>
                  <a:pt x="371454" y="1152604"/>
                </a:lnTo>
                <a:lnTo>
                  <a:pt x="410531" y="1119101"/>
                </a:lnTo>
                <a:lnTo>
                  <a:pt x="451287" y="1085339"/>
                </a:lnTo>
                <a:lnTo>
                  <a:pt x="493684" y="1051355"/>
                </a:lnTo>
                <a:lnTo>
                  <a:pt x="537682" y="1017182"/>
                </a:lnTo>
                <a:lnTo>
                  <a:pt x="583243" y="982858"/>
                </a:lnTo>
                <a:lnTo>
                  <a:pt x="630326" y="948417"/>
                </a:lnTo>
                <a:lnTo>
                  <a:pt x="678893" y="913895"/>
                </a:lnTo>
                <a:lnTo>
                  <a:pt x="728904" y="879327"/>
                </a:lnTo>
                <a:lnTo>
                  <a:pt x="780321" y="844749"/>
                </a:lnTo>
                <a:lnTo>
                  <a:pt x="833104" y="810197"/>
                </a:lnTo>
                <a:lnTo>
                  <a:pt x="887213" y="775706"/>
                </a:lnTo>
                <a:lnTo>
                  <a:pt x="942610" y="741311"/>
                </a:lnTo>
                <a:lnTo>
                  <a:pt x="999256" y="707049"/>
                </a:lnTo>
                <a:lnTo>
                  <a:pt x="1057111" y="672954"/>
                </a:lnTo>
                <a:lnTo>
                  <a:pt x="1116136" y="639063"/>
                </a:lnTo>
                <a:lnTo>
                  <a:pt x="1176292" y="605410"/>
                </a:lnTo>
                <a:lnTo>
                  <a:pt x="1237539" y="572032"/>
                </a:lnTo>
                <a:lnTo>
                  <a:pt x="1299839" y="538963"/>
                </a:lnTo>
                <a:lnTo>
                  <a:pt x="1363152" y="506240"/>
                </a:lnTo>
                <a:lnTo>
                  <a:pt x="1427439" y="473898"/>
                </a:lnTo>
                <a:lnTo>
                  <a:pt x="1492066" y="442257"/>
                </a:lnTo>
                <a:lnTo>
                  <a:pt x="1556407" y="411622"/>
                </a:lnTo>
                <a:lnTo>
                  <a:pt x="1620411" y="382002"/>
                </a:lnTo>
                <a:lnTo>
                  <a:pt x="1684025" y="353407"/>
                </a:lnTo>
                <a:lnTo>
                  <a:pt x="1747199" y="325847"/>
                </a:lnTo>
                <a:lnTo>
                  <a:pt x="1809879" y="299331"/>
                </a:lnTo>
                <a:lnTo>
                  <a:pt x="1872014" y="273870"/>
                </a:lnTo>
                <a:lnTo>
                  <a:pt x="1933551" y="249472"/>
                </a:lnTo>
                <a:lnTo>
                  <a:pt x="1994439" y="226149"/>
                </a:lnTo>
                <a:lnTo>
                  <a:pt x="2054626" y="203909"/>
                </a:lnTo>
                <a:lnTo>
                  <a:pt x="2114059" y="182762"/>
                </a:lnTo>
                <a:lnTo>
                  <a:pt x="2172687" y="162718"/>
                </a:lnTo>
                <a:lnTo>
                  <a:pt x="2230457" y="143787"/>
                </a:lnTo>
                <a:lnTo>
                  <a:pt x="2287318" y="125979"/>
                </a:lnTo>
                <a:lnTo>
                  <a:pt x="2343218" y="109303"/>
                </a:lnTo>
                <a:lnTo>
                  <a:pt x="2398104" y="93769"/>
                </a:lnTo>
                <a:lnTo>
                  <a:pt x="2451925" y="79387"/>
                </a:lnTo>
                <a:lnTo>
                  <a:pt x="2504628" y="66167"/>
                </a:lnTo>
                <a:lnTo>
                  <a:pt x="2556162" y="54118"/>
                </a:lnTo>
                <a:lnTo>
                  <a:pt x="2606474" y="43250"/>
                </a:lnTo>
                <a:lnTo>
                  <a:pt x="2655513" y="33573"/>
                </a:lnTo>
                <a:lnTo>
                  <a:pt x="2703226" y="25097"/>
                </a:lnTo>
                <a:lnTo>
                  <a:pt x="2749562" y="17831"/>
                </a:lnTo>
                <a:lnTo>
                  <a:pt x="2794468" y="11785"/>
                </a:lnTo>
                <a:lnTo>
                  <a:pt x="2837893" y="6969"/>
                </a:lnTo>
                <a:lnTo>
                  <a:pt x="2879784" y="3393"/>
                </a:lnTo>
                <a:lnTo>
                  <a:pt x="2920090" y="1067"/>
                </a:lnTo>
                <a:lnTo>
                  <a:pt x="2958758" y="0"/>
                </a:lnTo>
                <a:lnTo>
                  <a:pt x="2995736" y="201"/>
                </a:lnTo>
                <a:lnTo>
                  <a:pt x="3064416" y="4451"/>
                </a:lnTo>
                <a:lnTo>
                  <a:pt x="3125714" y="13893"/>
                </a:lnTo>
                <a:lnTo>
                  <a:pt x="3179213" y="28607"/>
                </a:lnTo>
                <a:lnTo>
                  <a:pt x="3224497" y="48670"/>
                </a:lnTo>
                <a:lnTo>
                  <a:pt x="3261151" y="74160"/>
                </a:lnTo>
                <a:lnTo>
                  <a:pt x="3288757" y="105156"/>
                </a:lnTo>
                <a:lnTo>
                  <a:pt x="3306834" y="141563"/>
                </a:lnTo>
                <a:lnTo>
                  <a:pt x="3314837" y="182289"/>
                </a:lnTo>
                <a:lnTo>
                  <a:pt x="3315123" y="204124"/>
                </a:lnTo>
                <a:lnTo>
                  <a:pt x="3312984" y="226893"/>
                </a:lnTo>
                <a:lnTo>
                  <a:pt x="3301588" y="275091"/>
                </a:lnTo>
                <a:lnTo>
                  <a:pt x="3280963" y="326598"/>
                </a:lnTo>
                <a:lnTo>
                  <a:pt x="3251423" y="381131"/>
                </a:lnTo>
                <a:lnTo>
                  <a:pt x="3213281" y="438404"/>
                </a:lnTo>
                <a:lnTo>
                  <a:pt x="3166853" y="498135"/>
                </a:lnTo>
                <a:lnTo>
                  <a:pt x="3140629" y="528833"/>
                </a:lnTo>
                <a:lnTo>
                  <a:pt x="3112451" y="560038"/>
                </a:lnTo>
                <a:lnTo>
                  <a:pt x="3082358" y="591716"/>
                </a:lnTo>
                <a:lnTo>
                  <a:pt x="3050389" y="623830"/>
                </a:lnTo>
                <a:lnTo>
                  <a:pt x="3016584" y="656345"/>
                </a:lnTo>
                <a:lnTo>
                  <a:pt x="2980982" y="689226"/>
                </a:lnTo>
                <a:lnTo>
                  <a:pt x="2943622" y="722437"/>
                </a:lnTo>
                <a:lnTo>
                  <a:pt x="2904544" y="755942"/>
                </a:lnTo>
                <a:lnTo>
                  <a:pt x="2863786" y="789707"/>
                </a:lnTo>
                <a:lnTo>
                  <a:pt x="2821387" y="823694"/>
                </a:lnTo>
                <a:lnTo>
                  <a:pt x="2777388" y="857870"/>
                </a:lnTo>
                <a:lnTo>
                  <a:pt x="2731827" y="892198"/>
                </a:lnTo>
                <a:lnTo>
                  <a:pt x="2684744" y="926643"/>
                </a:lnTo>
                <a:lnTo>
                  <a:pt x="2636177" y="961170"/>
                </a:lnTo>
                <a:lnTo>
                  <a:pt x="2586166" y="995742"/>
                </a:lnTo>
                <a:lnTo>
                  <a:pt x="2534751" y="1030324"/>
                </a:lnTo>
                <a:lnTo>
                  <a:pt x="2481970" y="1064881"/>
                </a:lnTo>
                <a:lnTo>
                  <a:pt x="2427862" y="1099378"/>
                </a:lnTo>
                <a:lnTo>
                  <a:pt x="2372468" y="1133778"/>
                </a:lnTo>
                <a:lnTo>
                  <a:pt x="2315826" y="1168047"/>
                </a:lnTo>
                <a:lnTo>
                  <a:pt x="2257975" y="1202148"/>
                </a:lnTo>
                <a:lnTo>
                  <a:pt x="2198955" y="1236046"/>
                </a:lnTo>
                <a:lnTo>
                  <a:pt x="2138804" y="1269706"/>
                </a:lnTo>
                <a:lnTo>
                  <a:pt x="2077563" y="1303092"/>
                </a:lnTo>
                <a:lnTo>
                  <a:pt x="2015270" y="1336169"/>
                </a:lnTo>
                <a:lnTo>
                  <a:pt x="1951965" y="1368900"/>
                </a:lnTo>
                <a:lnTo>
                  <a:pt x="1887687" y="1401252"/>
                </a:lnTo>
                <a:lnTo>
                  <a:pt x="1823060" y="1432892"/>
                </a:lnTo>
                <a:lnTo>
                  <a:pt x="1758719" y="1463527"/>
                </a:lnTo>
                <a:lnTo>
                  <a:pt x="1694715" y="1493147"/>
                </a:lnTo>
                <a:lnTo>
                  <a:pt x="1631100" y="1521742"/>
                </a:lnTo>
                <a:lnTo>
                  <a:pt x="1567927" y="1549302"/>
                </a:lnTo>
                <a:lnTo>
                  <a:pt x="1505247" y="1575818"/>
                </a:lnTo>
                <a:lnTo>
                  <a:pt x="1443112" y="1601279"/>
                </a:lnTo>
                <a:lnTo>
                  <a:pt x="1381575" y="1625676"/>
                </a:lnTo>
                <a:lnTo>
                  <a:pt x="1320687" y="1648999"/>
                </a:lnTo>
                <a:lnTo>
                  <a:pt x="1260500" y="1671239"/>
                </a:lnTo>
                <a:lnTo>
                  <a:pt x="1201067" y="1692385"/>
                </a:lnTo>
                <a:lnTo>
                  <a:pt x="1142439" y="1712428"/>
                </a:lnTo>
                <a:lnTo>
                  <a:pt x="1084669" y="1731358"/>
                </a:lnTo>
                <a:lnTo>
                  <a:pt x="1027808" y="1749166"/>
                </a:lnTo>
                <a:lnTo>
                  <a:pt x="971908" y="1765841"/>
                </a:lnTo>
                <a:lnTo>
                  <a:pt x="917022" y="1781373"/>
                </a:lnTo>
                <a:lnTo>
                  <a:pt x="863201" y="1795754"/>
                </a:lnTo>
                <a:lnTo>
                  <a:pt x="810498" y="1808973"/>
                </a:lnTo>
                <a:lnTo>
                  <a:pt x="758964" y="1821020"/>
                </a:lnTo>
                <a:lnTo>
                  <a:pt x="708652" y="1831886"/>
                </a:lnTo>
                <a:lnTo>
                  <a:pt x="659613" y="1841561"/>
                </a:lnTo>
                <a:lnTo>
                  <a:pt x="611900" y="1850035"/>
                </a:lnTo>
                <a:lnTo>
                  <a:pt x="565564" y="1857298"/>
                </a:lnTo>
                <a:lnTo>
                  <a:pt x="520657" y="1863341"/>
                </a:lnTo>
                <a:lnTo>
                  <a:pt x="477233" y="1868153"/>
                </a:lnTo>
                <a:lnTo>
                  <a:pt x="435342" y="1871726"/>
                </a:lnTo>
                <a:lnTo>
                  <a:pt x="395036" y="1874049"/>
                </a:lnTo>
                <a:lnTo>
                  <a:pt x="356368" y="1875112"/>
                </a:lnTo>
                <a:lnTo>
                  <a:pt x="319390" y="1874906"/>
                </a:lnTo>
                <a:lnTo>
                  <a:pt x="250710" y="1870648"/>
                </a:lnTo>
                <a:lnTo>
                  <a:pt x="189412" y="1861195"/>
                </a:lnTo>
                <a:lnTo>
                  <a:pt x="135913" y="1846469"/>
                </a:lnTo>
                <a:lnTo>
                  <a:pt x="90629" y="1826393"/>
                </a:lnTo>
                <a:lnTo>
                  <a:pt x="53975" y="1800888"/>
                </a:lnTo>
                <a:lnTo>
                  <a:pt x="26369" y="1769875"/>
                </a:lnTo>
                <a:lnTo>
                  <a:pt x="16088" y="1752280"/>
                </a:lnTo>
                <a:close/>
              </a:path>
            </a:pathLst>
          </a:custGeom>
          <a:ln w="12700">
            <a:solidFill>
              <a:srgbClr val="FF6300"/>
            </a:solidFill>
            <a:prstDash val="sysDash"/>
          </a:ln>
        </p:spPr>
        <p:txBody>
          <a:bodyPr wrap="square" lIns="0" tIns="0" rIns="0" bIns="0" rtlCol="0"/>
          <a:lstStyle/>
          <a:p/>
        </p:txBody>
      </p:sp>
      <p:sp>
        <p:nvSpPr>
          <p:cNvPr id="34" name="object 34"/>
          <p:cNvSpPr txBox="1"/>
          <p:nvPr/>
        </p:nvSpPr>
        <p:spPr>
          <a:xfrm>
            <a:off x="10683367" y="5348477"/>
            <a:ext cx="152400" cy="177800"/>
          </a:xfrm>
          <a:prstGeom prst="rect">
            <a:avLst/>
          </a:prstGeom>
        </p:spPr>
        <p:txBody>
          <a:bodyPr vert="horz" wrap="square" lIns="0" tIns="12065" rIns="0" bIns="0" rtlCol="0">
            <a:spAutoFit/>
          </a:bodyPr>
          <a:lstStyle/>
          <a:p>
            <a:pPr marL="12700">
              <a:lnSpc>
                <a:spcPct val="100000"/>
              </a:lnSpc>
              <a:spcBef>
                <a:spcPts val="95"/>
              </a:spcBef>
            </a:pPr>
            <a:r>
              <a:rPr sz="1000" spc="-5">
                <a:latin typeface="微软雅黑"/>
                <a:cs typeface="微软雅黑"/>
              </a:rPr>
              <a:t>高</a:t>
            </a:r>
            <a:endParaRPr sz="1000">
              <a:latin typeface="微软雅黑"/>
              <a:cs typeface="微软雅黑"/>
            </a:endParaRPr>
          </a:p>
        </p:txBody>
      </p:sp>
      <p:sp>
        <p:nvSpPr>
          <p:cNvPr id="37" name="object 37"/>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21</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38" name="object 38"/>
          <p:cNvSpPr txBox="1"/>
          <p:nvPr/>
        </p:nvSpPr>
        <p:spPr>
          <a:xfrm>
            <a:off x="7996808" y="6400257"/>
            <a:ext cx="2718435"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endParaRPr sz="1000">
              <a:latin typeface="微软雅黑"/>
              <a:cs typeface="微软雅黑"/>
            </a:endParaRPr>
          </a:p>
        </p:txBody>
      </p:sp>
      <p:sp>
        <p:nvSpPr>
          <p:cNvPr id="35" name="object 35"/>
          <p:cNvSpPr txBox="1"/>
          <p:nvPr/>
        </p:nvSpPr>
        <p:spPr>
          <a:xfrm>
            <a:off x="1559178" y="2509519"/>
            <a:ext cx="152400" cy="177800"/>
          </a:xfrm>
          <a:prstGeom prst="rect">
            <a:avLst/>
          </a:prstGeom>
        </p:spPr>
        <p:txBody>
          <a:bodyPr vert="horz" wrap="square" lIns="0" tIns="12065" rIns="0" bIns="0" rtlCol="0">
            <a:spAutoFit/>
          </a:bodyPr>
          <a:lstStyle/>
          <a:p>
            <a:pPr marL="12700">
              <a:lnSpc>
                <a:spcPct val="100000"/>
              </a:lnSpc>
              <a:spcBef>
                <a:spcPts val="95"/>
              </a:spcBef>
            </a:pPr>
            <a:r>
              <a:rPr sz="1000" spc="-5">
                <a:latin typeface="微软雅黑"/>
                <a:cs typeface="微软雅黑"/>
              </a:rPr>
              <a:t>高</a:t>
            </a:r>
            <a:endParaRPr sz="1000">
              <a:latin typeface="微软雅黑"/>
              <a:cs typeface="微软雅黑"/>
            </a:endParaRPr>
          </a:p>
        </p:txBody>
      </p:sp>
      <p:sp>
        <p:nvSpPr>
          <p:cNvPr id="36" name="object 36"/>
          <p:cNvSpPr txBox="1"/>
          <p:nvPr/>
        </p:nvSpPr>
        <p:spPr>
          <a:xfrm>
            <a:off x="1377061" y="5282310"/>
            <a:ext cx="4653280" cy="541655"/>
          </a:xfrm>
          <a:prstGeom prst="rect">
            <a:avLst/>
          </a:prstGeom>
        </p:spPr>
        <p:txBody>
          <a:bodyPr vert="horz" wrap="square" lIns="0" tIns="12700" rIns="0" bIns="0" rtlCol="0">
            <a:spAutoFit/>
          </a:bodyPr>
          <a:lstStyle/>
          <a:p>
            <a:pPr marL="159385">
              <a:lnSpc>
                <a:spcPct val="100000"/>
              </a:lnSpc>
              <a:spcBef>
                <a:spcPts val="100"/>
              </a:spcBef>
            </a:pPr>
            <a:r>
              <a:rPr sz="1500" spc="-7" baseline="-16666">
                <a:latin typeface="微软雅黑"/>
                <a:cs typeface="微软雅黑"/>
              </a:rPr>
              <a:t>低</a:t>
            </a:r>
            <a:r>
              <a:rPr sz="1500" spc="67" baseline="-16666">
                <a:latin typeface="微软雅黑"/>
                <a:cs typeface="微软雅黑"/>
              </a:rPr>
              <a:t> </a:t>
            </a:r>
            <a:r>
              <a:rPr sz="1200">
                <a:solidFill>
                  <a:srgbClr val="404040"/>
                </a:solidFill>
                <a:latin typeface="微软雅黑"/>
                <a:cs typeface="微软雅黑"/>
              </a:rPr>
              <a:t>通勤途中休闲</a:t>
            </a:r>
            <a:endParaRPr sz="1200">
              <a:latin typeface="微软雅黑"/>
              <a:cs typeface="微软雅黑"/>
            </a:endParaRPr>
          </a:p>
          <a:p>
            <a:pPr marL="38100">
              <a:lnSpc>
                <a:spcPct val="100000"/>
              </a:lnSpc>
              <a:spcBef>
                <a:spcPts val="1600"/>
              </a:spcBef>
            </a:pPr>
            <a:r>
              <a:rPr sz="850" spc="-50">
                <a:solidFill>
                  <a:srgbClr val="585858"/>
                </a:solidFill>
                <a:latin typeface="微软雅黑"/>
                <a:cs typeface="微软雅黑"/>
              </a:rPr>
              <a:t>注：注意力集中度高低</a:t>
            </a:r>
            <a:r>
              <a:rPr sz="850" spc="-60">
                <a:solidFill>
                  <a:srgbClr val="585858"/>
                </a:solidFill>
                <a:latin typeface="微软雅黑"/>
                <a:cs typeface="微软雅黑"/>
              </a:rPr>
              <a:t>指</a:t>
            </a:r>
            <a:r>
              <a:rPr sz="850" spc="-50">
                <a:solidFill>
                  <a:srgbClr val="585858"/>
                </a:solidFill>
                <a:latin typeface="微软雅黑"/>
                <a:cs typeface="微软雅黑"/>
              </a:rPr>
              <a:t>接收</a:t>
            </a:r>
            <a:r>
              <a:rPr sz="850" spc="-60">
                <a:solidFill>
                  <a:srgbClr val="585858"/>
                </a:solidFill>
                <a:latin typeface="微软雅黑"/>
                <a:cs typeface="微软雅黑"/>
              </a:rPr>
              <a:t>及</a:t>
            </a:r>
            <a:r>
              <a:rPr sz="850" spc="-50">
                <a:solidFill>
                  <a:srgbClr val="585858"/>
                </a:solidFill>
                <a:latin typeface="微软雅黑"/>
                <a:cs typeface="微软雅黑"/>
              </a:rPr>
              <a:t>处理</a:t>
            </a:r>
            <a:r>
              <a:rPr sz="850" spc="-60">
                <a:solidFill>
                  <a:srgbClr val="585858"/>
                </a:solidFill>
                <a:latin typeface="微软雅黑"/>
                <a:cs typeface="微软雅黑"/>
              </a:rPr>
              <a:t>信</a:t>
            </a:r>
            <a:r>
              <a:rPr sz="850" spc="-50">
                <a:solidFill>
                  <a:srgbClr val="585858"/>
                </a:solidFill>
                <a:latin typeface="微软雅黑"/>
                <a:cs typeface="微软雅黑"/>
              </a:rPr>
              <a:t>息的</a:t>
            </a:r>
            <a:r>
              <a:rPr sz="850" spc="-60">
                <a:solidFill>
                  <a:srgbClr val="585858"/>
                </a:solidFill>
                <a:latin typeface="微软雅黑"/>
                <a:cs typeface="微软雅黑"/>
              </a:rPr>
              <a:t>效</a:t>
            </a:r>
            <a:r>
              <a:rPr sz="850" spc="-50">
                <a:solidFill>
                  <a:srgbClr val="585858"/>
                </a:solidFill>
                <a:latin typeface="微软雅黑"/>
                <a:cs typeface="微软雅黑"/>
              </a:rPr>
              <a:t>率高</a:t>
            </a:r>
            <a:r>
              <a:rPr sz="850" spc="-60">
                <a:solidFill>
                  <a:srgbClr val="585858"/>
                </a:solidFill>
                <a:latin typeface="微软雅黑"/>
                <a:cs typeface="微软雅黑"/>
              </a:rPr>
              <a:t>低</a:t>
            </a:r>
            <a:r>
              <a:rPr sz="850" spc="-50">
                <a:solidFill>
                  <a:srgbClr val="585858"/>
                </a:solidFill>
                <a:latin typeface="微软雅黑"/>
                <a:cs typeface="微软雅黑"/>
              </a:rPr>
              <a:t>；时</a:t>
            </a:r>
            <a:r>
              <a:rPr sz="850" spc="-60">
                <a:solidFill>
                  <a:srgbClr val="585858"/>
                </a:solidFill>
                <a:latin typeface="微软雅黑"/>
                <a:cs typeface="微软雅黑"/>
              </a:rPr>
              <a:t>间</a:t>
            </a:r>
            <a:r>
              <a:rPr sz="850" spc="-50">
                <a:solidFill>
                  <a:srgbClr val="585858"/>
                </a:solidFill>
                <a:latin typeface="微软雅黑"/>
                <a:cs typeface="微软雅黑"/>
              </a:rPr>
              <a:t>集中</a:t>
            </a:r>
            <a:r>
              <a:rPr sz="850" spc="-60">
                <a:solidFill>
                  <a:srgbClr val="585858"/>
                </a:solidFill>
                <a:latin typeface="微软雅黑"/>
                <a:cs typeface="微软雅黑"/>
              </a:rPr>
              <a:t>度</a:t>
            </a:r>
            <a:r>
              <a:rPr sz="850" spc="-50">
                <a:solidFill>
                  <a:srgbClr val="585858"/>
                </a:solidFill>
                <a:latin typeface="微软雅黑"/>
                <a:cs typeface="微软雅黑"/>
              </a:rPr>
              <a:t>高低</a:t>
            </a:r>
            <a:r>
              <a:rPr sz="850" spc="-60">
                <a:solidFill>
                  <a:srgbClr val="585858"/>
                </a:solidFill>
                <a:latin typeface="微软雅黑"/>
                <a:cs typeface="微软雅黑"/>
              </a:rPr>
              <a:t>指</a:t>
            </a:r>
            <a:r>
              <a:rPr sz="850" spc="-50">
                <a:solidFill>
                  <a:srgbClr val="585858"/>
                </a:solidFill>
                <a:latin typeface="微软雅黑"/>
                <a:cs typeface="微软雅黑"/>
              </a:rPr>
              <a:t>处理</a:t>
            </a:r>
            <a:r>
              <a:rPr sz="850" spc="-60">
                <a:solidFill>
                  <a:srgbClr val="585858"/>
                </a:solidFill>
                <a:latin typeface="微软雅黑"/>
                <a:cs typeface="微软雅黑"/>
              </a:rPr>
              <a:t>事</a:t>
            </a:r>
            <a:r>
              <a:rPr sz="850" spc="-50">
                <a:solidFill>
                  <a:srgbClr val="585858"/>
                </a:solidFill>
                <a:latin typeface="微软雅黑"/>
                <a:cs typeface="微软雅黑"/>
              </a:rPr>
              <a:t>情的</a:t>
            </a:r>
            <a:r>
              <a:rPr sz="850" spc="-60">
                <a:solidFill>
                  <a:srgbClr val="585858"/>
                </a:solidFill>
                <a:latin typeface="微软雅黑"/>
                <a:cs typeface="微软雅黑"/>
              </a:rPr>
              <a:t>时</a:t>
            </a:r>
            <a:r>
              <a:rPr sz="850" spc="-50">
                <a:solidFill>
                  <a:srgbClr val="585858"/>
                </a:solidFill>
                <a:latin typeface="微软雅黑"/>
                <a:cs typeface="微软雅黑"/>
              </a:rPr>
              <a:t>间集</a:t>
            </a:r>
            <a:r>
              <a:rPr sz="850" spc="-60">
                <a:solidFill>
                  <a:srgbClr val="585858"/>
                </a:solidFill>
                <a:latin typeface="微软雅黑"/>
                <a:cs typeface="微软雅黑"/>
              </a:rPr>
              <a:t>中</a:t>
            </a:r>
            <a:r>
              <a:rPr sz="850" spc="-50">
                <a:solidFill>
                  <a:srgbClr val="585858"/>
                </a:solidFill>
                <a:latin typeface="微软雅黑"/>
                <a:cs typeface="微软雅黑"/>
              </a:rPr>
              <a:t>与零</a:t>
            </a:r>
            <a:r>
              <a:rPr sz="850" spc="-60">
                <a:solidFill>
                  <a:srgbClr val="585858"/>
                </a:solidFill>
                <a:latin typeface="微软雅黑"/>
                <a:cs typeface="微软雅黑"/>
              </a:rPr>
              <a:t>散</a:t>
            </a:r>
            <a:r>
              <a:rPr sz="850" spc="-45">
                <a:solidFill>
                  <a:srgbClr val="585858"/>
                </a:solidFill>
                <a:latin typeface="微软雅黑"/>
                <a:cs typeface="微软雅黑"/>
              </a:rPr>
              <a:t>。</a:t>
            </a:r>
            <a:endParaRPr sz="850">
              <a:latin typeface="微软雅黑"/>
              <a:cs typeface="微软雅黑"/>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7269480" cy="452120"/>
          </a:xfrm>
          <a:prstGeom prst="rect">
            <a:avLst/>
          </a:prstGeom>
        </p:spPr>
        <p:txBody>
          <a:bodyPr vert="horz" wrap="square" lIns="0" tIns="12065" rIns="0" bIns="0" rtlCol="0">
            <a:spAutoFit/>
          </a:bodyPr>
          <a:lstStyle/>
          <a:p>
            <a:pPr marL="12700">
              <a:lnSpc>
                <a:spcPct val="100000"/>
              </a:lnSpc>
              <a:spcBef>
                <a:spcPts val="95"/>
              </a:spcBef>
            </a:pPr>
            <a:r>
              <a:rPr spc="-5"/>
              <a:t>办公场景用</a:t>
            </a:r>
            <a:r>
              <a:rPr spc="-15"/>
              <a:t>户</a:t>
            </a:r>
            <a:r>
              <a:rPr spc="-5"/>
              <a:t>规模约</a:t>
            </a:r>
            <a:r>
              <a:rPr>
                <a:latin typeface="Arial"/>
                <a:cs typeface="Arial"/>
              </a:rPr>
              <a:t>5.2</a:t>
            </a:r>
            <a:r>
              <a:rPr spc="-5"/>
              <a:t>亿，媒体平台</a:t>
            </a:r>
            <a:r>
              <a:rPr/>
              <a:t>相</a:t>
            </a:r>
            <a:r>
              <a:rPr spc="-5"/>
              <a:t>对集中</a:t>
            </a:r>
          </a:p>
        </p:txBody>
      </p:sp>
      <p:sp>
        <p:nvSpPr>
          <p:cNvPr id="3" name="object 3"/>
          <p:cNvSpPr/>
          <p:nvPr/>
        </p:nvSpPr>
        <p:spPr>
          <a:xfrm>
            <a:off x="977646" y="2565654"/>
            <a:ext cx="2432685" cy="2432685"/>
          </a:xfrm>
          <a:custGeom>
            <a:rect l="l" t="t" r="r" b="b"/>
            <a:pathLst>
              <a:path w="2432685" h="2432685">
                <a:moveTo>
                  <a:pt x="1221105" y="0"/>
                </a:moveTo>
                <a:lnTo>
                  <a:pt x="1268858" y="1118"/>
                </a:lnTo>
                <a:lnTo>
                  <a:pt x="1316137" y="4054"/>
                </a:lnTo>
                <a:lnTo>
                  <a:pt x="1362909" y="8771"/>
                </a:lnTo>
                <a:lnTo>
                  <a:pt x="1409139" y="15237"/>
                </a:lnTo>
                <a:lnTo>
                  <a:pt x="1454795" y="23417"/>
                </a:lnTo>
                <a:lnTo>
                  <a:pt x="1499842" y="33278"/>
                </a:lnTo>
                <a:lnTo>
                  <a:pt x="1544247" y="44785"/>
                </a:lnTo>
                <a:lnTo>
                  <a:pt x="1587976" y="57904"/>
                </a:lnTo>
                <a:lnTo>
                  <a:pt x="1630996" y="72602"/>
                </a:lnTo>
                <a:lnTo>
                  <a:pt x="1673273" y="88845"/>
                </a:lnTo>
                <a:lnTo>
                  <a:pt x="1714773" y="106599"/>
                </a:lnTo>
                <a:lnTo>
                  <a:pt x="1755462" y="125829"/>
                </a:lnTo>
                <a:lnTo>
                  <a:pt x="1795307" y="146503"/>
                </a:lnTo>
                <a:lnTo>
                  <a:pt x="1834275" y="168585"/>
                </a:lnTo>
                <a:lnTo>
                  <a:pt x="1872331" y="192042"/>
                </a:lnTo>
                <a:lnTo>
                  <a:pt x="1909441" y="216840"/>
                </a:lnTo>
                <a:lnTo>
                  <a:pt x="1945573" y="242946"/>
                </a:lnTo>
                <a:lnTo>
                  <a:pt x="1980693" y="270324"/>
                </a:lnTo>
                <a:lnTo>
                  <a:pt x="2014766" y="298942"/>
                </a:lnTo>
                <a:lnTo>
                  <a:pt x="2047760" y="328765"/>
                </a:lnTo>
                <a:lnTo>
                  <a:pt x="2079640" y="359759"/>
                </a:lnTo>
                <a:lnTo>
                  <a:pt x="2110374" y="391890"/>
                </a:lnTo>
                <a:lnTo>
                  <a:pt x="2139926" y="425125"/>
                </a:lnTo>
                <a:lnTo>
                  <a:pt x="2168264" y="459430"/>
                </a:lnTo>
                <a:lnTo>
                  <a:pt x="2195354" y="494770"/>
                </a:lnTo>
                <a:lnTo>
                  <a:pt x="2221162" y="531112"/>
                </a:lnTo>
                <a:lnTo>
                  <a:pt x="2245654" y="568421"/>
                </a:lnTo>
                <a:lnTo>
                  <a:pt x="2268798" y="606664"/>
                </a:lnTo>
                <a:lnTo>
                  <a:pt x="2290559" y="645807"/>
                </a:lnTo>
                <a:lnTo>
                  <a:pt x="2310903" y="685816"/>
                </a:lnTo>
                <a:lnTo>
                  <a:pt x="2329798" y="726657"/>
                </a:lnTo>
                <a:lnTo>
                  <a:pt x="2347208" y="768296"/>
                </a:lnTo>
                <a:lnTo>
                  <a:pt x="2363102" y="810698"/>
                </a:lnTo>
                <a:lnTo>
                  <a:pt x="2377444" y="853831"/>
                </a:lnTo>
                <a:lnTo>
                  <a:pt x="2390201" y="897660"/>
                </a:lnTo>
                <a:lnTo>
                  <a:pt x="2401340" y="942151"/>
                </a:lnTo>
                <a:lnTo>
                  <a:pt x="2410827" y="987271"/>
                </a:lnTo>
                <a:lnTo>
                  <a:pt x="2418629" y="1032985"/>
                </a:lnTo>
                <a:lnTo>
                  <a:pt x="2424711" y="1079259"/>
                </a:lnTo>
                <a:lnTo>
                  <a:pt x="2429039" y="1126060"/>
                </a:lnTo>
                <a:lnTo>
                  <a:pt x="2431582" y="1173353"/>
                </a:lnTo>
                <a:lnTo>
                  <a:pt x="2432304" y="1221105"/>
                </a:lnTo>
                <a:lnTo>
                  <a:pt x="2431185" y="1268858"/>
                </a:lnTo>
                <a:lnTo>
                  <a:pt x="2428249" y="1316137"/>
                </a:lnTo>
                <a:lnTo>
                  <a:pt x="2423532" y="1362909"/>
                </a:lnTo>
                <a:lnTo>
                  <a:pt x="2417066" y="1409139"/>
                </a:lnTo>
                <a:lnTo>
                  <a:pt x="2408886" y="1454795"/>
                </a:lnTo>
                <a:lnTo>
                  <a:pt x="2399025" y="1499842"/>
                </a:lnTo>
                <a:lnTo>
                  <a:pt x="2387518" y="1544247"/>
                </a:lnTo>
                <a:lnTo>
                  <a:pt x="2374399" y="1587976"/>
                </a:lnTo>
                <a:lnTo>
                  <a:pt x="2359701" y="1630996"/>
                </a:lnTo>
                <a:lnTo>
                  <a:pt x="2343458" y="1673273"/>
                </a:lnTo>
                <a:lnTo>
                  <a:pt x="2325704" y="1714773"/>
                </a:lnTo>
                <a:lnTo>
                  <a:pt x="2306474" y="1755462"/>
                </a:lnTo>
                <a:lnTo>
                  <a:pt x="2285800" y="1795307"/>
                </a:lnTo>
                <a:lnTo>
                  <a:pt x="2263718" y="1834275"/>
                </a:lnTo>
                <a:lnTo>
                  <a:pt x="2240261" y="1872331"/>
                </a:lnTo>
                <a:lnTo>
                  <a:pt x="2215463" y="1909441"/>
                </a:lnTo>
                <a:lnTo>
                  <a:pt x="2189357" y="1945573"/>
                </a:lnTo>
                <a:lnTo>
                  <a:pt x="2161979" y="1980693"/>
                </a:lnTo>
                <a:lnTo>
                  <a:pt x="2133361" y="2014766"/>
                </a:lnTo>
                <a:lnTo>
                  <a:pt x="2103538" y="2047760"/>
                </a:lnTo>
                <a:lnTo>
                  <a:pt x="2072544" y="2079640"/>
                </a:lnTo>
                <a:lnTo>
                  <a:pt x="2040413" y="2110374"/>
                </a:lnTo>
                <a:lnTo>
                  <a:pt x="2007178" y="2139926"/>
                </a:lnTo>
                <a:lnTo>
                  <a:pt x="1972873" y="2168264"/>
                </a:lnTo>
                <a:lnTo>
                  <a:pt x="1937533" y="2195354"/>
                </a:lnTo>
                <a:lnTo>
                  <a:pt x="1901191" y="2221162"/>
                </a:lnTo>
                <a:lnTo>
                  <a:pt x="1863882" y="2245654"/>
                </a:lnTo>
                <a:lnTo>
                  <a:pt x="1825639" y="2268798"/>
                </a:lnTo>
                <a:lnTo>
                  <a:pt x="1786496" y="2290559"/>
                </a:lnTo>
                <a:lnTo>
                  <a:pt x="1746487" y="2310903"/>
                </a:lnTo>
                <a:lnTo>
                  <a:pt x="1705646" y="2329798"/>
                </a:lnTo>
                <a:lnTo>
                  <a:pt x="1664007" y="2347208"/>
                </a:lnTo>
                <a:lnTo>
                  <a:pt x="1621605" y="2363102"/>
                </a:lnTo>
                <a:lnTo>
                  <a:pt x="1578472" y="2377444"/>
                </a:lnTo>
                <a:lnTo>
                  <a:pt x="1534643" y="2390201"/>
                </a:lnTo>
                <a:lnTo>
                  <a:pt x="1490152" y="2401340"/>
                </a:lnTo>
                <a:lnTo>
                  <a:pt x="1445032" y="2410827"/>
                </a:lnTo>
                <a:lnTo>
                  <a:pt x="1399318" y="2418629"/>
                </a:lnTo>
                <a:lnTo>
                  <a:pt x="1353044" y="2424711"/>
                </a:lnTo>
                <a:lnTo>
                  <a:pt x="1306243" y="2429039"/>
                </a:lnTo>
                <a:lnTo>
                  <a:pt x="1258950" y="2431582"/>
                </a:lnTo>
                <a:lnTo>
                  <a:pt x="1211198" y="2432304"/>
                </a:lnTo>
                <a:lnTo>
                  <a:pt x="1162406" y="2431139"/>
                </a:lnTo>
                <a:lnTo>
                  <a:pt x="1114107" y="2428078"/>
                </a:lnTo>
                <a:lnTo>
                  <a:pt x="1066339" y="2423157"/>
                </a:lnTo>
                <a:lnTo>
                  <a:pt x="1019137" y="2416412"/>
                </a:lnTo>
                <a:lnTo>
                  <a:pt x="972538" y="2407880"/>
                </a:lnTo>
                <a:lnTo>
                  <a:pt x="926577" y="2397596"/>
                </a:lnTo>
                <a:lnTo>
                  <a:pt x="881291" y="2385596"/>
                </a:lnTo>
                <a:lnTo>
                  <a:pt x="836715" y="2371917"/>
                </a:lnTo>
                <a:lnTo>
                  <a:pt x="792886" y="2356596"/>
                </a:lnTo>
                <a:lnTo>
                  <a:pt x="749840" y="2339667"/>
                </a:lnTo>
                <a:lnTo>
                  <a:pt x="707611" y="2321168"/>
                </a:lnTo>
                <a:lnTo>
                  <a:pt x="666238" y="2301134"/>
                </a:lnTo>
                <a:lnTo>
                  <a:pt x="625755" y="2279602"/>
                </a:lnTo>
                <a:lnTo>
                  <a:pt x="586198" y="2256608"/>
                </a:lnTo>
                <a:lnTo>
                  <a:pt x="547604" y="2232188"/>
                </a:lnTo>
                <a:lnTo>
                  <a:pt x="510009" y="2206378"/>
                </a:lnTo>
                <a:lnTo>
                  <a:pt x="473448" y="2179215"/>
                </a:lnTo>
                <a:lnTo>
                  <a:pt x="437958" y="2150734"/>
                </a:lnTo>
                <a:lnTo>
                  <a:pt x="403575" y="2120971"/>
                </a:lnTo>
                <a:lnTo>
                  <a:pt x="370334" y="2089964"/>
                </a:lnTo>
                <a:lnTo>
                  <a:pt x="338272" y="2057748"/>
                </a:lnTo>
                <a:lnTo>
                  <a:pt x="307424" y="2024359"/>
                </a:lnTo>
                <a:lnTo>
                  <a:pt x="277827" y="1989833"/>
                </a:lnTo>
                <a:lnTo>
                  <a:pt x="249517" y="1954207"/>
                </a:lnTo>
                <a:lnTo>
                  <a:pt x="222530" y="1917517"/>
                </a:lnTo>
                <a:lnTo>
                  <a:pt x="196901" y="1879799"/>
                </a:lnTo>
                <a:lnTo>
                  <a:pt x="172667" y="1841089"/>
                </a:lnTo>
                <a:lnTo>
                  <a:pt x="149863" y="1801423"/>
                </a:lnTo>
                <a:lnTo>
                  <a:pt x="128527" y="1760838"/>
                </a:lnTo>
                <a:lnTo>
                  <a:pt x="108693" y="1719370"/>
                </a:lnTo>
                <a:lnTo>
                  <a:pt x="90397" y="1677054"/>
                </a:lnTo>
                <a:lnTo>
                  <a:pt x="73677" y="1633927"/>
                </a:lnTo>
                <a:lnTo>
                  <a:pt x="58567" y="1590026"/>
                </a:lnTo>
                <a:lnTo>
                  <a:pt x="45105" y="1545386"/>
                </a:lnTo>
                <a:lnTo>
                  <a:pt x="33325" y="1500043"/>
                </a:lnTo>
                <a:lnTo>
                  <a:pt x="23263" y="1454035"/>
                </a:lnTo>
                <a:lnTo>
                  <a:pt x="14957" y="1407396"/>
                </a:lnTo>
                <a:lnTo>
                  <a:pt x="8441" y="1360163"/>
                </a:lnTo>
                <a:lnTo>
                  <a:pt x="3752" y="1312372"/>
                </a:lnTo>
                <a:lnTo>
                  <a:pt x="927" y="1264060"/>
                </a:lnTo>
                <a:lnTo>
                  <a:pt x="0" y="1215263"/>
                </a:lnTo>
              </a:path>
            </a:pathLst>
          </a:custGeom>
          <a:ln w="28956">
            <a:solidFill>
              <a:srgbClr val="FF6300"/>
            </a:solidFill>
          </a:ln>
        </p:spPr>
        <p:txBody>
          <a:bodyPr wrap="square" lIns="0" tIns="0" rIns="0" bIns="0" rtlCol="0"/>
          <a:lstStyle/>
          <a:p/>
        </p:txBody>
      </p:sp>
      <p:sp>
        <p:nvSpPr>
          <p:cNvPr id="4" name="object 4"/>
          <p:cNvSpPr/>
          <p:nvPr/>
        </p:nvSpPr>
        <p:spPr>
          <a:xfrm>
            <a:off x="1197863" y="2790444"/>
            <a:ext cx="1986280" cy="1986280"/>
          </a:xfrm>
          <a:custGeom>
            <a:rect l="l" t="t" r="r" b="b"/>
            <a:pathLst>
              <a:path w="1986280" h="1986279">
                <a:moveTo>
                  <a:pt x="0" y="992885"/>
                </a:moveTo>
                <a:lnTo>
                  <a:pt x="1144" y="944777"/>
                </a:lnTo>
                <a:lnTo>
                  <a:pt x="4544" y="897259"/>
                </a:lnTo>
                <a:lnTo>
                  <a:pt x="10147" y="850385"/>
                </a:lnTo>
                <a:lnTo>
                  <a:pt x="17902" y="804206"/>
                </a:lnTo>
                <a:lnTo>
                  <a:pt x="27755" y="758774"/>
                </a:lnTo>
                <a:lnTo>
                  <a:pt x="39655" y="714141"/>
                </a:lnTo>
                <a:lnTo>
                  <a:pt x="53551" y="670359"/>
                </a:lnTo>
                <a:lnTo>
                  <a:pt x="69389" y="627481"/>
                </a:lnTo>
                <a:lnTo>
                  <a:pt x="87119" y="585558"/>
                </a:lnTo>
                <a:lnTo>
                  <a:pt x="106688" y="544642"/>
                </a:lnTo>
                <a:lnTo>
                  <a:pt x="128044" y="504785"/>
                </a:lnTo>
                <a:lnTo>
                  <a:pt x="151135" y="466039"/>
                </a:lnTo>
                <a:lnTo>
                  <a:pt x="175909" y="428456"/>
                </a:lnTo>
                <a:lnTo>
                  <a:pt x="202315" y="392089"/>
                </a:lnTo>
                <a:lnTo>
                  <a:pt x="230299" y="356989"/>
                </a:lnTo>
                <a:lnTo>
                  <a:pt x="259811" y="323208"/>
                </a:lnTo>
                <a:lnTo>
                  <a:pt x="290798" y="290798"/>
                </a:lnTo>
                <a:lnTo>
                  <a:pt x="323208" y="259811"/>
                </a:lnTo>
                <a:lnTo>
                  <a:pt x="356989" y="230299"/>
                </a:lnTo>
                <a:lnTo>
                  <a:pt x="392089" y="202315"/>
                </a:lnTo>
                <a:lnTo>
                  <a:pt x="428456" y="175909"/>
                </a:lnTo>
                <a:lnTo>
                  <a:pt x="466039" y="151135"/>
                </a:lnTo>
                <a:lnTo>
                  <a:pt x="504785" y="128044"/>
                </a:lnTo>
                <a:lnTo>
                  <a:pt x="544642" y="106688"/>
                </a:lnTo>
                <a:lnTo>
                  <a:pt x="585558" y="87119"/>
                </a:lnTo>
                <a:lnTo>
                  <a:pt x="627481" y="69389"/>
                </a:lnTo>
                <a:lnTo>
                  <a:pt x="670359" y="53551"/>
                </a:lnTo>
                <a:lnTo>
                  <a:pt x="714141" y="39655"/>
                </a:lnTo>
                <a:lnTo>
                  <a:pt x="758774" y="27755"/>
                </a:lnTo>
                <a:lnTo>
                  <a:pt x="804206" y="17902"/>
                </a:lnTo>
                <a:lnTo>
                  <a:pt x="850385" y="10147"/>
                </a:lnTo>
                <a:lnTo>
                  <a:pt x="897259" y="4544"/>
                </a:lnTo>
                <a:lnTo>
                  <a:pt x="944777" y="1144"/>
                </a:lnTo>
                <a:lnTo>
                  <a:pt x="992886" y="0"/>
                </a:lnTo>
                <a:lnTo>
                  <a:pt x="1040994" y="1144"/>
                </a:lnTo>
                <a:lnTo>
                  <a:pt x="1088512" y="4544"/>
                </a:lnTo>
                <a:lnTo>
                  <a:pt x="1135386" y="10147"/>
                </a:lnTo>
                <a:lnTo>
                  <a:pt x="1181565" y="17902"/>
                </a:lnTo>
                <a:lnTo>
                  <a:pt x="1226997" y="27755"/>
                </a:lnTo>
                <a:lnTo>
                  <a:pt x="1271630" y="39655"/>
                </a:lnTo>
                <a:lnTo>
                  <a:pt x="1315412" y="53551"/>
                </a:lnTo>
                <a:lnTo>
                  <a:pt x="1358290" y="69389"/>
                </a:lnTo>
                <a:lnTo>
                  <a:pt x="1400213" y="87119"/>
                </a:lnTo>
                <a:lnTo>
                  <a:pt x="1441129" y="106688"/>
                </a:lnTo>
                <a:lnTo>
                  <a:pt x="1480986" y="128044"/>
                </a:lnTo>
                <a:lnTo>
                  <a:pt x="1519732" y="151135"/>
                </a:lnTo>
                <a:lnTo>
                  <a:pt x="1557315" y="175909"/>
                </a:lnTo>
                <a:lnTo>
                  <a:pt x="1593682" y="202315"/>
                </a:lnTo>
                <a:lnTo>
                  <a:pt x="1628782" y="230299"/>
                </a:lnTo>
                <a:lnTo>
                  <a:pt x="1662563" y="259811"/>
                </a:lnTo>
                <a:lnTo>
                  <a:pt x="1694973" y="290798"/>
                </a:lnTo>
                <a:lnTo>
                  <a:pt x="1725960" y="323208"/>
                </a:lnTo>
                <a:lnTo>
                  <a:pt x="1755472" y="356989"/>
                </a:lnTo>
                <a:lnTo>
                  <a:pt x="1783456" y="392089"/>
                </a:lnTo>
                <a:lnTo>
                  <a:pt x="1809862" y="428456"/>
                </a:lnTo>
                <a:lnTo>
                  <a:pt x="1834636" y="466039"/>
                </a:lnTo>
                <a:lnTo>
                  <a:pt x="1857727" y="504785"/>
                </a:lnTo>
                <a:lnTo>
                  <a:pt x="1879083" y="544642"/>
                </a:lnTo>
                <a:lnTo>
                  <a:pt x="1898652" y="585558"/>
                </a:lnTo>
                <a:lnTo>
                  <a:pt x="1916382" y="627481"/>
                </a:lnTo>
                <a:lnTo>
                  <a:pt x="1932220" y="670359"/>
                </a:lnTo>
                <a:lnTo>
                  <a:pt x="1946116" y="714141"/>
                </a:lnTo>
                <a:lnTo>
                  <a:pt x="1958016" y="758774"/>
                </a:lnTo>
                <a:lnTo>
                  <a:pt x="1967869" y="804206"/>
                </a:lnTo>
                <a:lnTo>
                  <a:pt x="1975624" y="850385"/>
                </a:lnTo>
                <a:lnTo>
                  <a:pt x="1981227" y="897259"/>
                </a:lnTo>
                <a:lnTo>
                  <a:pt x="1984627" y="944777"/>
                </a:lnTo>
                <a:lnTo>
                  <a:pt x="1985772" y="992885"/>
                </a:lnTo>
                <a:lnTo>
                  <a:pt x="1984627" y="1040994"/>
                </a:lnTo>
                <a:lnTo>
                  <a:pt x="1981227" y="1088512"/>
                </a:lnTo>
                <a:lnTo>
                  <a:pt x="1975624" y="1135386"/>
                </a:lnTo>
                <a:lnTo>
                  <a:pt x="1967869" y="1181565"/>
                </a:lnTo>
                <a:lnTo>
                  <a:pt x="1958016" y="1226997"/>
                </a:lnTo>
                <a:lnTo>
                  <a:pt x="1946116" y="1271630"/>
                </a:lnTo>
                <a:lnTo>
                  <a:pt x="1932220" y="1315412"/>
                </a:lnTo>
                <a:lnTo>
                  <a:pt x="1916382" y="1358290"/>
                </a:lnTo>
                <a:lnTo>
                  <a:pt x="1898652" y="1400213"/>
                </a:lnTo>
                <a:lnTo>
                  <a:pt x="1879083" y="1441129"/>
                </a:lnTo>
                <a:lnTo>
                  <a:pt x="1857727" y="1480986"/>
                </a:lnTo>
                <a:lnTo>
                  <a:pt x="1834636" y="1519732"/>
                </a:lnTo>
                <a:lnTo>
                  <a:pt x="1809862" y="1557315"/>
                </a:lnTo>
                <a:lnTo>
                  <a:pt x="1783456" y="1593682"/>
                </a:lnTo>
                <a:lnTo>
                  <a:pt x="1755472" y="1628782"/>
                </a:lnTo>
                <a:lnTo>
                  <a:pt x="1725960" y="1662563"/>
                </a:lnTo>
                <a:lnTo>
                  <a:pt x="1694973" y="1694973"/>
                </a:lnTo>
                <a:lnTo>
                  <a:pt x="1662563" y="1725960"/>
                </a:lnTo>
                <a:lnTo>
                  <a:pt x="1628782" y="1755472"/>
                </a:lnTo>
                <a:lnTo>
                  <a:pt x="1593682" y="1783456"/>
                </a:lnTo>
                <a:lnTo>
                  <a:pt x="1557315" y="1809862"/>
                </a:lnTo>
                <a:lnTo>
                  <a:pt x="1519732" y="1834636"/>
                </a:lnTo>
                <a:lnTo>
                  <a:pt x="1480986" y="1857727"/>
                </a:lnTo>
                <a:lnTo>
                  <a:pt x="1441129" y="1879083"/>
                </a:lnTo>
                <a:lnTo>
                  <a:pt x="1400213" y="1898652"/>
                </a:lnTo>
                <a:lnTo>
                  <a:pt x="1358290" y="1916382"/>
                </a:lnTo>
                <a:lnTo>
                  <a:pt x="1315412" y="1932220"/>
                </a:lnTo>
                <a:lnTo>
                  <a:pt x="1271630" y="1946116"/>
                </a:lnTo>
                <a:lnTo>
                  <a:pt x="1226997" y="1958016"/>
                </a:lnTo>
                <a:lnTo>
                  <a:pt x="1181565" y="1967869"/>
                </a:lnTo>
                <a:lnTo>
                  <a:pt x="1135386" y="1975624"/>
                </a:lnTo>
                <a:lnTo>
                  <a:pt x="1088512" y="1981227"/>
                </a:lnTo>
                <a:lnTo>
                  <a:pt x="1040994" y="1984627"/>
                </a:lnTo>
                <a:lnTo>
                  <a:pt x="992886" y="1985771"/>
                </a:lnTo>
                <a:lnTo>
                  <a:pt x="944777" y="1984627"/>
                </a:lnTo>
                <a:lnTo>
                  <a:pt x="897259" y="1981227"/>
                </a:lnTo>
                <a:lnTo>
                  <a:pt x="850385" y="1975624"/>
                </a:lnTo>
                <a:lnTo>
                  <a:pt x="804206" y="1967869"/>
                </a:lnTo>
                <a:lnTo>
                  <a:pt x="758774" y="1958016"/>
                </a:lnTo>
                <a:lnTo>
                  <a:pt x="714141" y="1946116"/>
                </a:lnTo>
                <a:lnTo>
                  <a:pt x="670359" y="1932220"/>
                </a:lnTo>
                <a:lnTo>
                  <a:pt x="627481" y="1916382"/>
                </a:lnTo>
                <a:lnTo>
                  <a:pt x="585558" y="1898652"/>
                </a:lnTo>
                <a:lnTo>
                  <a:pt x="544642" y="1879083"/>
                </a:lnTo>
                <a:lnTo>
                  <a:pt x="504785" y="1857727"/>
                </a:lnTo>
                <a:lnTo>
                  <a:pt x="466039" y="1834636"/>
                </a:lnTo>
                <a:lnTo>
                  <a:pt x="428456" y="1809862"/>
                </a:lnTo>
                <a:lnTo>
                  <a:pt x="392089" y="1783456"/>
                </a:lnTo>
                <a:lnTo>
                  <a:pt x="356989" y="1755472"/>
                </a:lnTo>
                <a:lnTo>
                  <a:pt x="323208" y="1725960"/>
                </a:lnTo>
                <a:lnTo>
                  <a:pt x="290798" y="1694973"/>
                </a:lnTo>
                <a:lnTo>
                  <a:pt x="259811" y="1662563"/>
                </a:lnTo>
                <a:lnTo>
                  <a:pt x="230299" y="1628782"/>
                </a:lnTo>
                <a:lnTo>
                  <a:pt x="202315" y="1593682"/>
                </a:lnTo>
                <a:lnTo>
                  <a:pt x="175909" y="1557315"/>
                </a:lnTo>
                <a:lnTo>
                  <a:pt x="151135" y="1519732"/>
                </a:lnTo>
                <a:lnTo>
                  <a:pt x="128044" y="1480986"/>
                </a:lnTo>
                <a:lnTo>
                  <a:pt x="106688" y="1441129"/>
                </a:lnTo>
                <a:lnTo>
                  <a:pt x="87119" y="1400213"/>
                </a:lnTo>
                <a:lnTo>
                  <a:pt x="69389" y="1358290"/>
                </a:lnTo>
                <a:lnTo>
                  <a:pt x="53551" y="1315412"/>
                </a:lnTo>
                <a:lnTo>
                  <a:pt x="39655" y="1271630"/>
                </a:lnTo>
                <a:lnTo>
                  <a:pt x="27755" y="1226997"/>
                </a:lnTo>
                <a:lnTo>
                  <a:pt x="17902" y="1181565"/>
                </a:lnTo>
                <a:lnTo>
                  <a:pt x="10147" y="1135386"/>
                </a:lnTo>
                <a:lnTo>
                  <a:pt x="4544" y="1088512"/>
                </a:lnTo>
                <a:lnTo>
                  <a:pt x="1144" y="1040994"/>
                </a:lnTo>
                <a:lnTo>
                  <a:pt x="0" y="992885"/>
                </a:lnTo>
                <a:close/>
              </a:path>
            </a:pathLst>
          </a:custGeom>
          <a:ln w="12192">
            <a:solidFill>
              <a:srgbClr val="FFDFCC"/>
            </a:solidFill>
          </a:ln>
        </p:spPr>
        <p:txBody>
          <a:bodyPr wrap="square" lIns="0" tIns="0" rIns="0" bIns="0" rtlCol="0"/>
          <a:lstStyle/>
          <a:p/>
        </p:txBody>
      </p:sp>
      <p:sp>
        <p:nvSpPr>
          <p:cNvPr id="5" name="object 5"/>
          <p:cNvSpPr/>
          <p:nvPr/>
        </p:nvSpPr>
        <p:spPr>
          <a:xfrm>
            <a:off x="1238313" y="2398014"/>
            <a:ext cx="2345690" cy="2767965"/>
          </a:xfrm>
          <a:custGeom>
            <a:rect l="l" t="t" r="r" b="b"/>
            <a:pathLst>
              <a:path w="2345690" h="2767965">
                <a:moveTo>
                  <a:pt x="962215" y="0"/>
                </a:moveTo>
                <a:lnTo>
                  <a:pt x="1011004" y="1070"/>
                </a:lnTo>
                <a:lnTo>
                  <a:pt x="1059363" y="3795"/>
                </a:lnTo>
                <a:lnTo>
                  <a:pt x="1107263" y="8145"/>
                </a:lnTo>
                <a:lnTo>
                  <a:pt x="1154679" y="14093"/>
                </a:lnTo>
                <a:lnTo>
                  <a:pt x="1201582" y="21612"/>
                </a:lnTo>
                <a:lnTo>
                  <a:pt x="1247945" y="30675"/>
                </a:lnTo>
                <a:lnTo>
                  <a:pt x="1293741" y="41252"/>
                </a:lnTo>
                <a:lnTo>
                  <a:pt x="1338941" y="53318"/>
                </a:lnTo>
                <a:lnTo>
                  <a:pt x="1383520" y="66844"/>
                </a:lnTo>
                <a:lnTo>
                  <a:pt x="1427448" y="81802"/>
                </a:lnTo>
                <a:lnTo>
                  <a:pt x="1470700" y="98166"/>
                </a:lnTo>
                <a:lnTo>
                  <a:pt x="1513247" y="115908"/>
                </a:lnTo>
                <a:lnTo>
                  <a:pt x="1555061" y="134999"/>
                </a:lnTo>
                <a:lnTo>
                  <a:pt x="1596117" y="155414"/>
                </a:lnTo>
                <a:lnTo>
                  <a:pt x="1636385" y="177123"/>
                </a:lnTo>
                <a:lnTo>
                  <a:pt x="1675839" y="200099"/>
                </a:lnTo>
                <a:lnTo>
                  <a:pt x="1714451" y="224315"/>
                </a:lnTo>
                <a:lnTo>
                  <a:pt x="1752195" y="249743"/>
                </a:lnTo>
                <a:lnTo>
                  <a:pt x="1789041" y="276356"/>
                </a:lnTo>
                <a:lnTo>
                  <a:pt x="1824964" y="304126"/>
                </a:lnTo>
                <a:lnTo>
                  <a:pt x="1859935" y="333026"/>
                </a:lnTo>
                <a:lnTo>
                  <a:pt x="1893927" y="363027"/>
                </a:lnTo>
                <a:lnTo>
                  <a:pt x="1926913" y="394103"/>
                </a:lnTo>
                <a:lnTo>
                  <a:pt x="1958865" y="426225"/>
                </a:lnTo>
                <a:lnTo>
                  <a:pt x="1989756" y="459367"/>
                </a:lnTo>
                <a:lnTo>
                  <a:pt x="2019559" y="493500"/>
                </a:lnTo>
                <a:lnTo>
                  <a:pt x="2048245" y="528597"/>
                </a:lnTo>
                <a:lnTo>
                  <a:pt x="2075788" y="564631"/>
                </a:lnTo>
                <a:lnTo>
                  <a:pt x="2102160" y="601573"/>
                </a:lnTo>
                <a:lnTo>
                  <a:pt x="2127334" y="639397"/>
                </a:lnTo>
                <a:lnTo>
                  <a:pt x="2151282" y="678075"/>
                </a:lnTo>
                <a:lnTo>
                  <a:pt x="2173977" y="717579"/>
                </a:lnTo>
                <a:lnTo>
                  <a:pt x="2195391" y="757881"/>
                </a:lnTo>
                <a:lnTo>
                  <a:pt x="2215498" y="798954"/>
                </a:lnTo>
                <a:lnTo>
                  <a:pt x="2234269" y="840771"/>
                </a:lnTo>
                <a:lnTo>
                  <a:pt x="2251677" y="883304"/>
                </a:lnTo>
                <a:lnTo>
                  <a:pt x="2267694" y="926524"/>
                </a:lnTo>
                <a:lnTo>
                  <a:pt x="2282295" y="970406"/>
                </a:lnTo>
                <a:lnTo>
                  <a:pt x="2295449" y="1014921"/>
                </a:lnTo>
                <a:lnTo>
                  <a:pt x="2307132" y="1060041"/>
                </a:lnTo>
                <a:lnTo>
                  <a:pt x="2317314" y="1105739"/>
                </a:lnTo>
                <a:lnTo>
                  <a:pt x="2325969" y="1151988"/>
                </a:lnTo>
                <a:lnTo>
                  <a:pt x="2333069" y="1198760"/>
                </a:lnTo>
                <a:lnTo>
                  <a:pt x="2338587" y="1246026"/>
                </a:lnTo>
                <a:lnTo>
                  <a:pt x="2342495" y="1293761"/>
                </a:lnTo>
                <a:lnTo>
                  <a:pt x="2344766" y="1341935"/>
                </a:lnTo>
                <a:lnTo>
                  <a:pt x="2345372" y="1390523"/>
                </a:lnTo>
                <a:lnTo>
                  <a:pt x="2344297" y="1439094"/>
                </a:lnTo>
                <a:lnTo>
                  <a:pt x="2341562" y="1487237"/>
                </a:lnTo>
                <a:lnTo>
                  <a:pt x="2337193" y="1534924"/>
                </a:lnTo>
                <a:lnTo>
                  <a:pt x="2331219" y="1582129"/>
                </a:lnTo>
                <a:lnTo>
                  <a:pt x="2323667" y="1628823"/>
                </a:lnTo>
                <a:lnTo>
                  <a:pt x="2314565" y="1674981"/>
                </a:lnTo>
                <a:lnTo>
                  <a:pt x="2303941" y="1720573"/>
                </a:lnTo>
                <a:lnTo>
                  <a:pt x="2291822" y="1765574"/>
                </a:lnTo>
                <a:lnTo>
                  <a:pt x="2278237" y="1809955"/>
                </a:lnTo>
                <a:lnTo>
                  <a:pt x="2263212" y="1853689"/>
                </a:lnTo>
                <a:lnTo>
                  <a:pt x="2246775" y="1896749"/>
                </a:lnTo>
                <a:lnTo>
                  <a:pt x="2228955" y="1939108"/>
                </a:lnTo>
                <a:lnTo>
                  <a:pt x="2209779" y="1980739"/>
                </a:lnTo>
                <a:lnTo>
                  <a:pt x="2189275" y="2021613"/>
                </a:lnTo>
                <a:lnTo>
                  <a:pt x="2167469" y="2061704"/>
                </a:lnTo>
                <a:lnTo>
                  <a:pt x="2144391" y="2100985"/>
                </a:lnTo>
                <a:lnTo>
                  <a:pt x="2120068" y="2139427"/>
                </a:lnTo>
                <a:lnTo>
                  <a:pt x="2094527" y="2177005"/>
                </a:lnTo>
                <a:lnTo>
                  <a:pt x="2067796" y="2213690"/>
                </a:lnTo>
                <a:lnTo>
                  <a:pt x="2039904" y="2249455"/>
                </a:lnTo>
                <a:lnTo>
                  <a:pt x="2010876" y="2284272"/>
                </a:lnTo>
                <a:lnTo>
                  <a:pt x="1980742" y="2318116"/>
                </a:lnTo>
                <a:lnTo>
                  <a:pt x="1949529" y="2350957"/>
                </a:lnTo>
                <a:lnTo>
                  <a:pt x="1917265" y="2382770"/>
                </a:lnTo>
                <a:lnTo>
                  <a:pt x="1883977" y="2413525"/>
                </a:lnTo>
                <a:lnTo>
                  <a:pt x="1849693" y="2443198"/>
                </a:lnTo>
                <a:lnTo>
                  <a:pt x="1814442" y="2471759"/>
                </a:lnTo>
                <a:lnTo>
                  <a:pt x="1778249" y="2499181"/>
                </a:lnTo>
                <a:lnTo>
                  <a:pt x="1741144" y="2525438"/>
                </a:lnTo>
                <a:lnTo>
                  <a:pt x="1703154" y="2550502"/>
                </a:lnTo>
                <a:lnTo>
                  <a:pt x="1664306" y="2574346"/>
                </a:lnTo>
                <a:lnTo>
                  <a:pt x="1624629" y="2596942"/>
                </a:lnTo>
                <a:lnTo>
                  <a:pt x="1584150" y="2618263"/>
                </a:lnTo>
                <a:lnTo>
                  <a:pt x="1542896" y="2638281"/>
                </a:lnTo>
                <a:lnTo>
                  <a:pt x="1500896" y="2656970"/>
                </a:lnTo>
                <a:lnTo>
                  <a:pt x="1458178" y="2674302"/>
                </a:lnTo>
                <a:lnTo>
                  <a:pt x="1414768" y="2690250"/>
                </a:lnTo>
                <a:lnTo>
                  <a:pt x="1370694" y="2704786"/>
                </a:lnTo>
                <a:lnTo>
                  <a:pt x="1325985" y="2717883"/>
                </a:lnTo>
                <a:lnTo>
                  <a:pt x="1280668" y="2729514"/>
                </a:lnTo>
                <a:lnTo>
                  <a:pt x="1234771" y="2739652"/>
                </a:lnTo>
                <a:lnTo>
                  <a:pt x="1188321" y="2748269"/>
                </a:lnTo>
                <a:lnTo>
                  <a:pt x="1141347" y="2755337"/>
                </a:lnTo>
                <a:lnTo>
                  <a:pt x="1093875" y="2760830"/>
                </a:lnTo>
                <a:lnTo>
                  <a:pt x="1045933" y="2764721"/>
                </a:lnTo>
                <a:lnTo>
                  <a:pt x="997550" y="2766981"/>
                </a:lnTo>
                <a:lnTo>
                  <a:pt x="948753" y="2767584"/>
                </a:lnTo>
                <a:lnTo>
                  <a:pt x="898417" y="2766440"/>
                </a:lnTo>
                <a:lnTo>
                  <a:pt x="848315" y="2763493"/>
                </a:lnTo>
                <a:lnTo>
                  <a:pt x="798490" y="2758761"/>
                </a:lnTo>
                <a:lnTo>
                  <a:pt x="748987" y="2752262"/>
                </a:lnTo>
                <a:lnTo>
                  <a:pt x="699851" y="2744013"/>
                </a:lnTo>
                <a:lnTo>
                  <a:pt x="651127" y="2734033"/>
                </a:lnTo>
                <a:lnTo>
                  <a:pt x="602859" y="2722339"/>
                </a:lnTo>
                <a:lnTo>
                  <a:pt x="555092" y="2708949"/>
                </a:lnTo>
                <a:lnTo>
                  <a:pt x="507870" y="2693882"/>
                </a:lnTo>
                <a:lnTo>
                  <a:pt x="461238" y="2677155"/>
                </a:lnTo>
                <a:lnTo>
                  <a:pt x="415241" y="2658786"/>
                </a:lnTo>
                <a:lnTo>
                  <a:pt x="369923" y="2638793"/>
                </a:lnTo>
                <a:lnTo>
                  <a:pt x="325330" y="2617194"/>
                </a:lnTo>
                <a:lnTo>
                  <a:pt x="281504" y="2594007"/>
                </a:lnTo>
                <a:lnTo>
                  <a:pt x="238493" y="2569251"/>
                </a:lnTo>
                <a:lnTo>
                  <a:pt x="196339" y="2542942"/>
                </a:lnTo>
                <a:lnTo>
                  <a:pt x="155087" y="2515098"/>
                </a:lnTo>
                <a:lnTo>
                  <a:pt x="114783" y="2485739"/>
                </a:lnTo>
                <a:lnTo>
                  <a:pt x="75470" y="2454881"/>
                </a:lnTo>
                <a:lnTo>
                  <a:pt x="37194" y="2422543"/>
                </a:lnTo>
                <a:lnTo>
                  <a:pt x="0" y="2388743"/>
                </a:lnTo>
              </a:path>
            </a:pathLst>
          </a:custGeom>
          <a:ln w="19812">
            <a:solidFill>
              <a:srgbClr val="FF6300"/>
            </a:solidFill>
            <a:prstDash val="sysDot"/>
          </a:ln>
        </p:spPr>
        <p:txBody>
          <a:bodyPr wrap="square" lIns="0" tIns="0" rIns="0" bIns="0" rtlCol="0"/>
          <a:lstStyle/>
          <a:p/>
        </p:txBody>
      </p:sp>
      <p:sp>
        <p:nvSpPr>
          <p:cNvPr id="6" name="object 6"/>
          <p:cNvSpPr txBox="1"/>
          <p:nvPr/>
        </p:nvSpPr>
        <p:spPr>
          <a:xfrm>
            <a:off x="1263522" y="3301960"/>
            <a:ext cx="1854200" cy="1024255"/>
          </a:xfrm>
          <a:prstGeom prst="rect">
            <a:avLst/>
          </a:prstGeom>
        </p:spPr>
        <p:txBody>
          <a:bodyPr vert="horz" wrap="square" lIns="0" tIns="129540" rIns="0" bIns="0" rtlCol="0">
            <a:spAutoFit/>
          </a:bodyPr>
          <a:lstStyle/>
          <a:p>
            <a:pPr algn="ctr">
              <a:lnSpc>
                <a:spcPct val="100000"/>
              </a:lnSpc>
              <a:spcBef>
                <a:spcPts val="1020"/>
              </a:spcBef>
            </a:pPr>
            <a:r>
              <a:rPr sz="1800" b="1">
                <a:solidFill>
                  <a:srgbClr val="707070"/>
                </a:solidFill>
                <a:latin typeface="微软雅黑"/>
                <a:cs typeface="微软雅黑"/>
              </a:rPr>
              <a:t>办公场景用户规模</a:t>
            </a:r>
            <a:endParaRPr sz="1800">
              <a:latin typeface="微软雅黑"/>
              <a:cs typeface="微软雅黑"/>
            </a:endParaRPr>
          </a:p>
          <a:p>
            <a:pPr marL="1270" algn="ctr">
              <a:lnSpc>
                <a:spcPct val="100000"/>
              </a:lnSpc>
              <a:spcBef>
                <a:spcPts val="1420"/>
              </a:spcBef>
            </a:pPr>
            <a:r>
              <a:rPr sz="2800" b="1" spc="-5">
                <a:solidFill>
                  <a:srgbClr val="FF6300"/>
                </a:solidFill>
                <a:latin typeface="微软雅黑"/>
                <a:cs typeface="微软雅黑"/>
              </a:rPr>
              <a:t>约</a:t>
            </a:r>
            <a:r>
              <a:rPr sz="2800" b="1">
                <a:solidFill>
                  <a:srgbClr val="FF6300"/>
                </a:solidFill>
                <a:latin typeface="Arial"/>
                <a:cs typeface="Arial"/>
              </a:rPr>
              <a:t>5.2</a:t>
            </a:r>
            <a:r>
              <a:rPr sz="2800" b="1" spc="-5">
                <a:solidFill>
                  <a:srgbClr val="FF6300"/>
                </a:solidFill>
                <a:latin typeface="微软雅黑"/>
                <a:cs typeface="微软雅黑"/>
              </a:rPr>
              <a:t>亿</a:t>
            </a:r>
            <a:endParaRPr sz="2800">
              <a:latin typeface="微软雅黑"/>
              <a:cs typeface="微软雅黑"/>
            </a:endParaRPr>
          </a:p>
        </p:txBody>
      </p:sp>
      <p:sp>
        <p:nvSpPr>
          <p:cNvPr id="7" name="object 7"/>
          <p:cNvSpPr/>
          <p:nvPr/>
        </p:nvSpPr>
        <p:spPr>
          <a:xfrm>
            <a:off x="5574791" y="2660142"/>
            <a:ext cx="1553210" cy="0"/>
          </a:xfrm>
          <a:custGeom>
            <a:rect l="l" t="t" r="r" b="b"/>
            <a:pathLst>
              <a:path w="1553209">
                <a:moveTo>
                  <a:pt x="0" y="0"/>
                </a:moveTo>
                <a:lnTo>
                  <a:pt x="1552956" y="0"/>
                </a:lnTo>
              </a:path>
            </a:pathLst>
          </a:custGeom>
          <a:ln w="83819">
            <a:solidFill>
              <a:srgbClr val="FF6300"/>
            </a:solidFill>
          </a:ln>
        </p:spPr>
        <p:txBody>
          <a:bodyPr wrap="square" lIns="0" tIns="0" rIns="0" bIns="0" rtlCol="0"/>
          <a:lstStyle/>
          <a:p/>
        </p:txBody>
      </p:sp>
      <p:sp>
        <p:nvSpPr>
          <p:cNvPr id="8" name="object 8"/>
          <p:cNvSpPr/>
          <p:nvPr/>
        </p:nvSpPr>
        <p:spPr>
          <a:xfrm>
            <a:off x="5574791" y="2925317"/>
            <a:ext cx="859790" cy="0"/>
          </a:xfrm>
          <a:custGeom>
            <a:rect l="l" t="t" r="r" b="b"/>
            <a:pathLst>
              <a:path w="859789">
                <a:moveTo>
                  <a:pt x="0" y="0"/>
                </a:moveTo>
                <a:lnTo>
                  <a:pt x="859536" y="0"/>
                </a:lnTo>
              </a:path>
            </a:pathLst>
          </a:custGeom>
          <a:ln w="83819">
            <a:solidFill>
              <a:srgbClr val="FF6300"/>
            </a:solidFill>
          </a:ln>
        </p:spPr>
        <p:txBody>
          <a:bodyPr wrap="square" lIns="0" tIns="0" rIns="0" bIns="0" rtlCol="0"/>
          <a:lstStyle/>
          <a:p/>
        </p:txBody>
      </p:sp>
      <p:sp>
        <p:nvSpPr>
          <p:cNvPr id="9" name="object 9"/>
          <p:cNvSpPr/>
          <p:nvPr/>
        </p:nvSpPr>
        <p:spPr>
          <a:xfrm>
            <a:off x="5574791" y="3189732"/>
            <a:ext cx="737870" cy="0"/>
          </a:xfrm>
          <a:custGeom>
            <a:rect l="l" t="t" r="r" b="b"/>
            <a:pathLst>
              <a:path w="737870">
                <a:moveTo>
                  <a:pt x="0" y="0"/>
                </a:moveTo>
                <a:lnTo>
                  <a:pt x="737616" y="0"/>
                </a:lnTo>
              </a:path>
            </a:pathLst>
          </a:custGeom>
          <a:ln w="82295">
            <a:solidFill>
              <a:srgbClr val="FF6300"/>
            </a:solidFill>
          </a:ln>
        </p:spPr>
        <p:txBody>
          <a:bodyPr wrap="square" lIns="0" tIns="0" rIns="0" bIns="0" rtlCol="0"/>
          <a:lstStyle/>
          <a:p/>
        </p:txBody>
      </p:sp>
      <p:sp>
        <p:nvSpPr>
          <p:cNvPr id="10" name="object 10"/>
          <p:cNvSpPr/>
          <p:nvPr/>
        </p:nvSpPr>
        <p:spPr>
          <a:xfrm>
            <a:off x="5574791" y="3454908"/>
            <a:ext cx="297180" cy="0"/>
          </a:xfrm>
          <a:custGeom>
            <a:rect l="l" t="t" r="r" b="b"/>
            <a:pathLst>
              <a:path w="297179">
                <a:moveTo>
                  <a:pt x="0" y="0"/>
                </a:moveTo>
                <a:lnTo>
                  <a:pt x="297180" y="0"/>
                </a:lnTo>
              </a:path>
            </a:pathLst>
          </a:custGeom>
          <a:ln w="82295">
            <a:solidFill>
              <a:srgbClr val="FF6300"/>
            </a:solidFill>
          </a:ln>
        </p:spPr>
        <p:txBody>
          <a:bodyPr wrap="square" lIns="0" tIns="0" rIns="0" bIns="0" rtlCol="0"/>
          <a:lstStyle/>
          <a:p/>
        </p:txBody>
      </p:sp>
      <p:sp>
        <p:nvSpPr>
          <p:cNvPr id="11" name="object 11"/>
          <p:cNvSpPr/>
          <p:nvPr/>
        </p:nvSpPr>
        <p:spPr>
          <a:xfrm>
            <a:off x="5574791" y="3678935"/>
            <a:ext cx="59690" cy="82550"/>
          </a:xfrm>
          <a:custGeom>
            <a:rect l="l" t="t" r="r" b="b"/>
            <a:pathLst>
              <a:path w="59689" h="82550">
                <a:moveTo>
                  <a:pt x="59436" y="0"/>
                </a:moveTo>
                <a:lnTo>
                  <a:pt x="0" y="0"/>
                </a:lnTo>
                <a:lnTo>
                  <a:pt x="0" y="82295"/>
                </a:lnTo>
                <a:lnTo>
                  <a:pt x="59436" y="82295"/>
                </a:lnTo>
                <a:lnTo>
                  <a:pt x="59436" y="0"/>
                </a:lnTo>
                <a:close/>
              </a:path>
            </a:pathLst>
          </a:custGeom>
          <a:solidFill>
            <a:srgbClr val="FF6300"/>
          </a:solidFill>
        </p:spPr>
        <p:txBody>
          <a:bodyPr wrap="square" lIns="0" tIns="0" rIns="0" bIns="0" rtlCol="0"/>
          <a:lstStyle/>
          <a:p/>
        </p:txBody>
      </p:sp>
      <p:sp>
        <p:nvSpPr>
          <p:cNvPr id="12" name="object 12"/>
          <p:cNvSpPr/>
          <p:nvPr/>
        </p:nvSpPr>
        <p:spPr>
          <a:xfrm flipH="1">
            <a:off x="5574791" y="2528316"/>
            <a:ext cx="0" cy="1324610"/>
          </a:xfrm>
          <a:custGeom>
            <a:rect l="l" t="t" r="r" b="b"/>
            <a:pathLst>
              <a:path h="1324610">
                <a:moveTo>
                  <a:pt x="0" y="0"/>
                </a:moveTo>
                <a:lnTo>
                  <a:pt x="0" y="1324356"/>
                </a:lnTo>
              </a:path>
            </a:pathLst>
          </a:custGeom>
          <a:ln w="9144">
            <a:solidFill>
              <a:srgbClr val="D9D9D9"/>
            </a:solidFill>
          </a:ln>
        </p:spPr>
        <p:txBody>
          <a:bodyPr wrap="square" lIns="0" tIns="0" rIns="0" bIns="0" rtlCol="0"/>
          <a:lstStyle/>
          <a:p/>
        </p:txBody>
      </p:sp>
      <p:sp>
        <p:nvSpPr>
          <p:cNvPr id="13" name="object 13"/>
          <p:cNvSpPr txBox="1"/>
          <p:nvPr/>
        </p:nvSpPr>
        <p:spPr>
          <a:xfrm>
            <a:off x="4145279" y="2388107"/>
            <a:ext cx="3472179" cy="1603375"/>
          </a:xfrm>
          <a:prstGeom prst="rect">
            <a:avLst/>
          </a:prstGeom>
          <a:ln w="9144">
            <a:solidFill>
              <a:srgbClr val="D9D9D9"/>
            </a:solidFill>
          </a:ln>
        </p:spPr>
        <p:txBody>
          <a:bodyPr vert="horz" wrap="square" lIns="0" tIns="93345" rIns="0" bIns="0" rtlCol="0">
            <a:spAutoFit/>
          </a:bodyPr>
          <a:lstStyle/>
          <a:p>
            <a:pPr marL="689610" marR="2164080" algn="just">
              <a:lnSpc>
                <a:spcPct val="144900"/>
              </a:lnSpc>
              <a:spcBef>
                <a:spcPts val="735"/>
              </a:spcBef>
            </a:pPr>
            <a:r>
              <a:rPr sz="1200">
                <a:solidFill>
                  <a:srgbClr val="585858"/>
                </a:solidFill>
                <a:latin typeface="微软雅黑"/>
                <a:cs typeface="微软雅黑"/>
              </a:rPr>
              <a:t>百度搜索  </a:t>
            </a:r>
            <a:r>
              <a:rPr sz="1200">
                <a:solidFill>
                  <a:srgbClr val="585858"/>
                </a:solidFill>
                <a:latin typeface="Arial"/>
                <a:cs typeface="Arial"/>
              </a:rPr>
              <a:t>360</a:t>
            </a:r>
            <a:r>
              <a:rPr sz="1200">
                <a:solidFill>
                  <a:srgbClr val="585858"/>
                </a:solidFill>
                <a:latin typeface="微软雅黑"/>
                <a:cs typeface="微软雅黑"/>
              </a:rPr>
              <a:t>搜索 搜狗搜索</a:t>
            </a:r>
            <a:endParaRPr sz="1200">
              <a:latin typeface="微软雅黑"/>
              <a:cs typeface="微软雅黑"/>
            </a:endParaRPr>
          </a:p>
          <a:p>
            <a:pPr marR="2163445" algn="r">
              <a:lnSpc>
                <a:spcPct val="100000"/>
              </a:lnSpc>
              <a:spcBef>
                <a:spcPts val="650"/>
              </a:spcBef>
            </a:pPr>
            <a:r>
              <a:rPr sz="1200">
                <a:solidFill>
                  <a:srgbClr val="585858"/>
                </a:solidFill>
                <a:latin typeface="微软雅黑"/>
                <a:cs typeface="微软雅黑"/>
              </a:rPr>
              <a:t>必应搜索（</a:t>
            </a:r>
            <a:r>
              <a:rPr sz="1200">
                <a:solidFill>
                  <a:srgbClr val="585858"/>
                </a:solidFill>
                <a:latin typeface="Arial"/>
                <a:cs typeface="Arial"/>
              </a:rPr>
              <a:t>B</a:t>
            </a:r>
            <a:r>
              <a:rPr sz="1200" spc="-5">
                <a:solidFill>
                  <a:srgbClr val="585858"/>
                </a:solidFill>
                <a:latin typeface="Arial"/>
                <a:cs typeface="Arial"/>
              </a:rPr>
              <a:t>in</a:t>
            </a:r>
            <a:r>
              <a:rPr sz="1200" spc="-10">
                <a:solidFill>
                  <a:srgbClr val="585858"/>
                </a:solidFill>
                <a:latin typeface="Arial"/>
                <a:cs typeface="Arial"/>
              </a:rPr>
              <a:t>g</a:t>
            </a:r>
            <a:r>
              <a:rPr sz="1200">
                <a:solidFill>
                  <a:srgbClr val="585858"/>
                </a:solidFill>
                <a:latin typeface="微软雅黑"/>
                <a:cs typeface="微软雅黑"/>
              </a:rPr>
              <a:t>）</a:t>
            </a:r>
            <a:endParaRPr sz="1200">
              <a:latin typeface="微软雅黑"/>
              <a:cs typeface="微软雅黑"/>
            </a:endParaRPr>
          </a:p>
          <a:p>
            <a:pPr marR="2165350" algn="r">
              <a:lnSpc>
                <a:spcPct val="100000"/>
              </a:lnSpc>
              <a:spcBef>
                <a:spcPts val="645"/>
              </a:spcBef>
            </a:pPr>
            <a:r>
              <a:rPr sz="1200">
                <a:solidFill>
                  <a:srgbClr val="585858"/>
                </a:solidFill>
                <a:latin typeface="微软雅黑"/>
                <a:cs typeface="微软雅黑"/>
              </a:rPr>
              <a:t>其他</a:t>
            </a:r>
            <a:endParaRPr sz="1200">
              <a:latin typeface="微软雅黑"/>
              <a:cs typeface="微软雅黑"/>
            </a:endParaRPr>
          </a:p>
        </p:txBody>
      </p:sp>
      <p:sp>
        <p:nvSpPr>
          <p:cNvPr id="14" name="object 14"/>
          <p:cNvSpPr/>
          <p:nvPr/>
        </p:nvSpPr>
        <p:spPr>
          <a:xfrm>
            <a:off x="8887968" y="2620517"/>
            <a:ext cx="2074545" cy="0"/>
          </a:xfrm>
          <a:custGeom>
            <a:rect l="l" t="t" r="r" b="b"/>
            <a:pathLst>
              <a:path w="2074545">
                <a:moveTo>
                  <a:pt x="0" y="0"/>
                </a:moveTo>
                <a:lnTo>
                  <a:pt x="2074163" y="0"/>
                </a:lnTo>
              </a:path>
            </a:pathLst>
          </a:custGeom>
          <a:ln w="59436">
            <a:solidFill>
              <a:srgbClr val="FF6300"/>
            </a:solidFill>
          </a:ln>
        </p:spPr>
        <p:txBody>
          <a:bodyPr wrap="square" lIns="0" tIns="0" rIns="0" bIns="0" rtlCol="0"/>
          <a:lstStyle/>
          <a:p/>
        </p:txBody>
      </p:sp>
      <p:sp>
        <p:nvSpPr>
          <p:cNvPr id="15" name="object 15"/>
          <p:cNvSpPr/>
          <p:nvPr/>
        </p:nvSpPr>
        <p:spPr>
          <a:xfrm>
            <a:off x="8887968" y="2809494"/>
            <a:ext cx="1652270" cy="0"/>
          </a:xfrm>
          <a:custGeom>
            <a:rect l="l" t="t" r="r" b="b"/>
            <a:pathLst>
              <a:path w="1652270">
                <a:moveTo>
                  <a:pt x="0" y="0"/>
                </a:moveTo>
                <a:lnTo>
                  <a:pt x="1652015" y="0"/>
                </a:lnTo>
              </a:path>
            </a:pathLst>
          </a:custGeom>
          <a:ln w="59436">
            <a:solidFill>
              <a:srgbClr val="FF6300"/>
            </a:solidFill>
          </a:ln>
        </p:spPr>
        <p:txBody>
          <a:bodyPr wrap="square" lIns="0" tIns="0" rIns="0" bIns="0" rtlCol="0"/>
          <a:lstStyle/>
          <a:p/>
        </p:txBody>
      </p:sp>
      <p:sp>
        <p:nvSpPr>
          <p:cNvPr id="16" name="object 16"/>
          <p:cNvSpPr/>
          <p:nvPr/>
        </p:nvSpPr>
        <p:spPr>
          <a:xfrm>
            <a:off x="8887968" y="2998470"/>
            <a:ext cx="988060" cy="0"/>
          </a:xfrm>
          <a:custGeom>
            <a:rect l="l" t="t" r="r" b="b"/>
            <a:pathLst>
              <a:path w="988059">
                <a:moveTo>
                  <a:pt x="0" y="0"/>
                </a:moveTo>
                <a:lnTo>
                  <a:pt x="987551" y="0"/>
                </a:lnTo>
              </a:path>
            </a:pathLst>
          </a:custGeom>
          <a:ln w="59436">
            <a:solidFill>
              <a:srgbClr val="FF6300"/>
            </a:solidFill>
          </a:ln>
        </p:spPr>
        <p:txBody>
          <a:bodyPr wrap="square" lIns="0" tIns="0" rIns="0" bIns="0" rtlCol="0"/>
          <a:lstStyle/>
          <a:p/>
        </p:txBody>
      </p:sp>
      <p:sp>
        <p:nvSpPr>
          <p:cNvPr id="17" name="object 17"/>
          <p:cNvSpPr/>
          <p:nvPr/>
        </p:nvSpPr>
        <p:spPr>
          <a:xfrm>
            <a:off x="8887968" y="3187445"/>
            <a:ext cx="929640" cy="0"/>
          </a:xfrm>
          <a:custGeom>
            <a:rect l="l" t="t" r="r" b="b"/>
            <a:pathLst>
              <a:path w="929640">
                <a:moveTo>
                  <a:pt x="0" y="0"/>
                </a:moveTo>
                <a:lnTo>
                  <a:pt x="929639" y="0"/>
                </a:lnTo>
              </a:path>
            </a:pathLst>
          </a:custGeom>
          <a:ln w="59436">
            <a:solidFill>
              <a:srgbClr val="FF6300"/>
            </a:solidFill>
          </a:ln>
        </p:spPr>
        <p:txBody>
          <a:bodyPr wrap="square" lIns="0" tIns="0" rIns="0" bIns="0" rtlCol="0"/>
          <a:lstStyle/>
          <a:p/>
        </p:txBody>
      </p:sp>
      <p:sp>
        <p:nvSpPr>
          <p:cNvPr id="18" name="object 18"/>
          <p:cNvSpPr/>
          <p:nvPr/>
        </p:nvSpPr>
        <p:spPr>
          <a:xfrm>
            <a:off x="8887968" y="3376421"/>
            <a:ext cx="795655" cy="0"/>
          </a:xfrm>
          <a:custGeom>
            <a:rect l="l" t="t" r="r" b="b"/>
            <a:pathLst>
              <a:path w="795654">
                <a:moveTo>
                  <a:pt x="0" y="0"/>
                </a:moveTo>
                <a:lnTo>
                  <a:pt x="795527" y="0"/>
                </a:lnTo>
              </a:path>
            </a:pathLst>
          </a:custGeom>
          <a:ln w="59436">
            <a:solidFill>
              <a:srgbClr val="FF6300"/>
            </a:solidFill>
          </a:ln>
        </p:spPr>
        <p:txBody>
          <a:bodyPr wrap="square" lIns="0" tIns="0" rIns="0" bIns="0" rtlCol="0"/>
          <a:lstStyle/>
          <a:p/>
        </p:txBody>
      </p:sp>
      <p:sp>
        <p:nvSpPr>
          <p:cNvPr id="19" name="object 19"/>
          <p:cNvSpPr/>
          <p:nvPr/>
        </p:nvSpPr>
        <p:spPr>
          <a:xfrm>
            <a:off x="8887968" y="3565397"/>
            <a:ext cx="719455" cy="0"/>
          </a:xfrm>
          <a:custGeom>
            <a:rect l="l" t="t" r="r" b="b"/>
            <a:pathLst>
              <a:path w="719454">
                <a:moveTo>
                  <a:pt x="0" y="0"/>
                </a:moveTo>
                <a:lnTo>
                  <a:pt x="719327" y="0"/>
                </a:lnTo>
              </a:path>
            </a:pathLst>
          </a:custGeom>
          <a:ln w="59436">
            <a:solidFill>
              <a:srgbClr val="FF6300"/>
            </a:solidFill>
          </a:ln>
        </p:spPr>
        <p:txBody>
          <a:bodyPr wrap="square" lIns="0" tIns="0" rIns="0" bIns="0" rtlCol="0"/>
          <a:lstStyle/>
          <a:p/>
        </p:txBody>
      </p:sp>
      <p:sp>
        <p:nvSpPr>
          <p:cNvPr id="20" name="object 20"/>
          <p:cNvSpPr/>
          <p:nvPr/>
        </p:nvSpPr>
        <p:spPr>
          <a:xfrm>
            <a:off x="8887968" y="3755897"/>
            <a:ext cx="533400" cy="0"/>
          </a:xfrm>
          <a:custGeom>
            <a:rect l="l" t="t" r="r" b="b"/>
            <a:pathLst>
              <a:path w="533400">
                <a:moveTo>
                  <a:pt x="0" y="0"/>
                </a:moveTo>
                <a:lnTo>
                  <a:pt x="533400" y="0"/>
                </a:lnTo>
              </a:path>
            </a:pathLst>
          </a:custGeom>
          <a:ln w="59436">
            <a:solidFill>
              <a:srgbClr val="FF6300"/>
            </a:solidFill>
          </a:ln>
        </p:spPr>
        <p:txBody>
          <a:bodyPr wrap="square" lIns="0" tIns="0" rIns="0" bIns="0" rtlCol="0"/>
          <a:lstStyle/>
          <a:p/>
        </p:txBody>
      </p:sp>
      <p:sp>
        <p:nvSpPr>
          <p:cNvPr id="21" name="object 21"/>
          <p:cNvSpPr/>
          <p:nvPr/>
        </p:nvSpPr>
        <p:spPr>
          <a:xfrm flipH="1">
            <a:off x="8887968" y="2525267"/>
            <a:ext cx="0" cy="1324610"/>
          </a:xfrm>
          <a:custGeom>
            <a:rect l="l" t="t" r="r" b="b"/>
            <a:pathLst>
              <a:path h="1324610">
                <a:moveTo>
                  <a:pt x="0" y="0"/>
                </a:moveTo>
                <a:lnTo>
                  <a:pt x="0" y="1324356"/>
                </a:lnTo>
              </a:path>
            </a:pathLst>
          </a:custGeom>
          <a:ln w="9144">
            <a:solidFill>
              <a:srgbClr val="D9D9D9"/>
            </a:solidFill>
          </a:ln>
        </p:spPr>
        <p:txBody>
          <a:bodyPr wrap="square" lIns="0" tIns="0" rIns="0" bIns="0" rtlCol="0"/>
          <a:lstStyle/>
          <a:p/>
        </p:txBody>
      </p:sp>
      <p:sp>
        <p:nvSpPr>
          <p:cNvPr id="22" name="object 22"/>
          <p:cNvSpPr txBox="1"/>
          <p:nvPr/>
        </p:nvSpPr>
        <p:spPr>
          <a:xfrm>
            <a:off x="8066531" y="2385060"/>
            <a:ext cx="3472179" cy="1605280"/>
          </a:xfrm>
          <a:prstGeom prst="rect">
            <a:avLst/>
          </a:prstGeom>
          <a:ln w="9144">
            <a:solidFill>
              <a:srgbClr val="D9D9D9"/>
            </a:solidFill>
          </a:ln>
        </p:spPr>
        <p:txBody>
          <a:bodyPr vert="horz" wrap="square" lIns="0" tIns="168275" rIns="0" bIns="0" rtlCol="0">
            <a:spAutoFit/>
          </a:bodyPr>
          <a:lstStyle/>
          <a:p>
            <a:pPr marL="81915" marR="2771775" indent="48895" algn="r">
              <a:lnSpc>
                <a:spcPct val="103499"/>
              </a:lnSpc>
              <a:spcBef>
                <a:spcPts val="1325"/>
              </a:spcBef>
            </a:pPr>
            <a:r>
              <a:rPr sz="1200" spc="-5">
                <a:solidFill>
                  <a:srgbClr val="585858"/>
                </a:solidFill>
                <a:latin typeface="Arial"/>
                <a:cs typeface="Arial"/>
              </a:rPr>
              <a:t>360</a:t>
            </a:r>
            <a:r>
              <a:rPr sz="1200" spc="-5">
                <a:solidFill>
                  <a:srgbClr val="585858"/>
                </a:solidFill>
                <a:latin typeface="微软雅黑"/>
                <a:cs typeface="微软雅黑"/>
              </a:rPr>
              <a:t>壁纸 腾讯桌面 护眼宝  元气桌面 小鸟壁纸 迅雷壁纸</a:t>
            </a:r>
            <a:endParaRPr sz="1200">
              <a:latin typeface="微软雅黑"/>
              <a:cs typeface="微软雅黑"/>
            </a:endParaRPr>
          </a:p>
          <a:p>
            <a:pPr marR="2773680" algn="r">
              <a:lnSpc>
                <a:spcPct val="100000"/>
              </a:lnSpc>
              <a:spcBef>
                <a:spcPts val="50"/>
              </a:spcBef>
            </a:pPr>
            <a:r>
              <a:rPr sz="1200">
                <a:solidFill>
                  <a:srgbClr val="585858"/>
                </a:solidFill>
                <a:latin typeface="微软雅黑"/>
                <a:cs typeface="微软雅黑"/>
              </a:rPr>
              <a:t>其他</a:t>
            </a:r>
            <a:endParaRPr sz="1200">
              <a:latin typeface="微软雅黑"/>
              <a:cs typeface="微软雅黑"/>
            </a:endParaRPr>
          </a:p>
        </p:txBody>
      </p:sp>
      <p:sp>
        <p:nvSpPr>
          <p:cNvPr id="23" name="object 23"/>
          <p:cNvSpPr txBox="1"/>
          <p:nvPr/>
        </p:nvSpPr>
        <p:spPr>
          <a:xfrm>
            <a:off x="813612" y="1058011"/>
            <a:ext cx="10663555" cy="1195070"/>
          </a:xfrm>
          <a:prstGeom prst="rect">
            <a:avLst/>
          </a:prstGeom>
        </p:spPr>
        <p:txBody>
          <a:bodyPr vert="horz" wrap="square" lIns="0" tIns="12700" rIns="0" bIns="0" rtlCol="0">
            <a:spAutoFit/>
          </a:bodyPr>
          <a:lstStyle/>
          <a:p>
            <a:pPr marL="226060" marR="436880" indent="-213360">
              <a:lnSpc>
                <a:spcPct val="150000"/>
              </a:lnSpc>
              <a:spcBef>
                <a:spcPts val="100"/>
              </a:spcBef>
              <a:buFont typeface="Arial"/>
              <a:buChar char="•"/>
              <a:tabLst>
                <a:tab pos="225425"/>
                <a:tab pos="226060"/>
              </a:tabLst>
            </a:pPr>
            <a:r>
              <a:rPr sz="1400">
                <a:latin typeface="微软雅黑"/>
                <a:cs typeface="微软雅黑"/>
              </a:rPr>
              <a:t>本报告将办公场景定义</a:t>
            </a:r>
            <a:r>
              <a:rPr sz="1400" spc="-15">
                <a:latin typeface="微软雅黑"/>
                <a:cs typeface="微软雅黑"/>
              </a:rPr>
              <a:t>为</a:t>
            </a:r>
            <a:r>
              <a:rPr sz="1400">
                <a:latin typeface="微软雅黑"/>
                <a:cs typeface="微软雅黑"/>
              </a:rPr>
              <a:t>主要</a:t>
            </a:r>
            <a:r>
              <a:rPr sz="1400" spc="-15">
                <a:latin typeface="微软雅黑"/>
                <a:cs typeface="微软雅黑"/>
              </a:rPr>
              <a:t>使</a:t>
            </a:r>
            <a:r>
              <a:rPr sz="1400">
                <a:latin typeface="微软雅黑"/>
                <a:cs typeface="微软雅黑"/>
              </a:rPr>
              <a:t>用</a:t>
            </a:r>
            <a:r>
              <a:rPr sz="1400" spc="-5">
                <a:latin typeface="Arial"/>
                <a:cs typeface="Arial"/>
              </a:rPr>
              <a:t>PC</a:t>
            </a:r>
            <a:r>
              <a:rPr sz="1400">
                <a:latin typeface="微软雅黑"/>
                <a:cs typeface="微软雅黑"/>
              </a:rPr>
              <a:t>进行办</a:t>
            </a:r>
            <a:r>
              <a:rPr sz="1400" spc="-15">
                <a:latin typeface="微软雅黑"/>
                <a:cs typeface="微软雅黑"/>
              </a:rPr>
              <a:t>公</a:t>
            </a:r>
            <a:r>
              <a:rPr sz="1400">
                <a:latin typeface="微软雅黑"/>
                <a:cs typeface="微软雅黑"/>
              </a:rPr>
              <a:t>的人</a:t>
            </a:r>
            <a:r>
              <a:rPr sz="1400" spc="-15">
                <a:latin typeface="微软雅黑"/>
                <a:cs typeface="微软雅黑"/>
              </a:rPr>
              <a:t>群</a:t>
            </a:r>
            <a:r>
              <a:rPr sz="1400">
                <a:latin typeface="微软雅黑"/>
                <a:cs typeface="微软雅黑"/>
              </a:rPr>
              <a:t>，规</a:t>
            </a:r>
            <a:r>
              <a:rPr sz="1400" spc="-10">
                <a:latin typeface="微软雅黑"/>
                <a:cs typeface="微软雅黑"/>
              </a:rPr>
              <a:t>模</a:t>
            </a:r>
            <a:r>
              <a:rPr sz="1400">
                <a:latin typeface="微软雅黑"/>
                <a:cs typeface="微软雅黑"/>
              </a:rPr>
              <a:t>约为</a:t>
            </a:r>
            <a:r>
              <a:rPr sz="1400" spc="-10">
                <a:latin typeface="Arial"/>
                <a:cs typeface="Arial"/>
              </a:rPr>
              <a:t>5.2</a:t>
            </a:r>
            <a:r>
              <a:rPr sz="1400">
                <a:latin typeface="微软雅黑"/>
                <a:cs typeface="微软雅黑"/>
              </a:rPr>
              <a:t>亿</a:t>
            </a:r>
            <a:r>
              <a:rPr sz="1400" spc="-10">
                <a:latin typeface="微软雅黑"/>
                <a:cs typeface="微软雅黑"/>
              </a:rPr>
              <a:t>，</a:t>
            </a:r>
            <a:r>
              <a:rPr sz="1400" spc="-10">
                <a:latin typeface="Arial"/>
                <a:cs typeface="Arial"/>
              </a:rPr>
              <a:t>PC</a:t>
            </a:r>
            <a:r>
              <a:rPr sz="1400">
                <a:latin typeface="微软雅黑"/>
                <a:cs typeface="微软雅黑"/>
              </a:rPr>
              <a:t>端办公</a:t>
            </a:r>
            <a:r>
              <a:rPr sz="1400" spc="-15">
                <a:latin typeface="微软雅黑"/>
                <a:cs typeface="微软雅黑"/>
              </a:rPr>
              <a:t>场</a:t>
            </a:r>
            <a:r>
              <a:rPr sz="1400">
                <a:latin typeface="微软雅黑"/>
                <a:cs typeface="微软雅黑"/>
              </a:rPr>
              <a:t>景下</a:t>
            </a:r>
            <a:r>
              <a:rPr sz="1400" spc="-15">
                <a:latin typeface="微软雅黑"/>
                <a:cs typeface="微软雅黑"/>
              </a:rPr>
              <a:t>，</a:t>
            </a:r>
            <a:r>
              <a:rPr sz="1400">
                <a:latin typeface="微软雅黑"/>
                <a:cs typeface="微软雅黑"/>
              </a:rPr>
              <a:t>搜索</a:t>
            </a:r>
            <a:r>
              <a:rPr sz="1400" spc="-15">
                <a:latin typeface="微软雅黑"/>
                <a:cs typeface="微软雅黑"/>
              </a:rPr>
              <a:t>工</a:t>
            </a:r>
            <a:r>
              <a:rPr sz="1400">
                <a:latin typeface="微软雅黑"/>
                <a:cs typeface="微软雅黑"/>
              </a:rPr>
              <a:t>具中</a:t>
            </a:r>
            <a:r>
              <a:rPr sz="1400" spc="-15">
                <a:latin typeface="微软雅黑"/>
                <a:cs typeface="微软雅黑"/>
              </a:rPr>
              <a:t>百</a:t>
            </a:r>
            <a:r>
              <a:rPr sz="1400">
                <a:latin typeface="微软雅黑"/>
                <a:cs typeface="微软雅黑"/>
              </a:rPr>
              <a:t>度搜</a:t>
            </a:r>
            <a:r>
              <a:rPr sz="1400" spc="-15">
                <a:latin typeface="微软雅黑"/>
                <a:cs typeface="微软雅黑"/>
              </a:rPr>
              <a:t>索</a:t>
            </a:r>
            <a:r>
              <a:rPr sz="1400">
                <a:latin typeface="微软雅黑"/>
                <a:cs typeface="微软雅黑"/>
              </a:rPr>
              <a:t>使用</a:t>
            </a:r>
            <a:r>
              <a:rPr sz="1400" spc="-5">
                <a:latin typeface="微软雅黑"/>
                <a:cs typeface="微软雅黑"/>
              </a:rPr>
              <a:t>率</a:t>
            </a:r>
            <a:r>
              <a:rPr sz="1400">
                <a:latin typeface="微软雅黑"/>
                <a:cs typeface="微软雅黑"/>
              </a:rPr>
              <a:t>为排</a:t>
            </a:r>
            <a:r>
              <a:rPr sz="1400" spc="-15">
                <a:latin typeface="微软雅黑"/>
                <a:cs typeface="微软雅黑"/>
              </a:rPr>
              <a:t>名</a:t>
            </a:r>
            <a:r>
              <a:rPr sz="1400">
                <a:latin typeface="微软雅黑"/>
                <a:cs typeface="微软雅黑"/>
              </a:rPr>
              <a:t>第 一</a:t>
            </a:r>
            <a:r>
              <a:rPr sz="1400" spc="-5">
                <a:latin typeface="微软雅黑"/>
                <a:cs typeface="微软雅黑"/>
              </a:rPr>
              <a:t>，</a:t>
            </a:r>
            <a:r>
              <a:rPr sz="1400" spc="-5">
                <a:latin typeface="Arial"/>
                <a:cs typeface="Arial"/>
              </a:rPr>
              <a:t>360</a:t>
            </a:r>
            <a:r>
              <a:rPr sz="1400">
                <a:latin typeface="微软雅黑"/>
                <a:cs typeface="微软雅黑"/>
              </a:rPr>
              <a:t>搜索使用</a:t>
            </a:r>
            <a:r>
              <a:rPr sz="1400" spc="-15">
                <a:latin typeface="微软雅黑"/>
                <a:cs typeface="微软雅黑"/>
              </a:rPr>
              <a:t>率</a:t>
            </a:r>
            <a:r>
              <a:rPr sz="1400">
                <a:latin typeface="微软雅黑"/>
                <a:cs typeface="微软雅黑"/>
              </a:rPr>
              <a:t>排名</a:t>
            </a:r>
            <a:r>
              <a:rPr sz="1400" spc="-15">
                <a:latin typeface="微软雅黑"/>
                <a:cs typeface="微软雅黑"/>
              </a:rPr>
              <a:t>第</a:t>
            </a:r>
            <a:r>
              <a:rPr sz="1400">
                <a:latin typeface="微软雅黑"/>
                <a:cs typeface="微软雅黑"/>
              </a:rPr>
              <a:t>二；</a:t>
            </a:r>
            <a:r>
              <a:rPr sz="1400" spc="-15">
                <a:latin typeface="微软雅黑"/>
                <a:cs typeface="微软雅黑"/>
              </a:rPr>
              <a:t>屏</a:t>
            </a:r>
            <a:r>
              <a:rPr sz="1400">
                <a:latin typeface="微软雅黑"/>
                <a:cs typeface="微软雅黑"/>
              </a:rPr>
              <a:t>保工</a:t>
            </a:r>
            <a:r>
              <a:rPr sz="1400" spc="-15">
                <a:latin typeface="微软雅黑"/>
                <a:cs typeface="微软雅黑"/>
              </a:rPr>
              <a:t>具</a:t>
            </a:r>
            <a:r>
              <a:rPr sz="1400">
                <a:latin typeface="微软雅黑"/>
                <a:cs typeface="微软雅黑"/>
              </a:rPr>
              <a:t>中</a:t>
            </a:r>
            <a:r>
              <a:rPr sz="1400" spc="-5">
                <a:latin typeface="Arial"/>
                <a:cs typeface="Arial"/>
              </a:rPr>
              <a:t>360</a:t>
            </a:r>
            <a:r>
              <a:rPr sz="1400">
                <a:latin typeface="微软雅黑"/>
                <a:cs typeface="微软雅黑"/>
              </a:rPr>
              <a:t>壁</a:t>
            </a:r>
            <a:r>
              <a:rPr sz="1400" spc="-15">
                <a:latin typeface="微软雅黑"/>
                <a:cs typeface="微软雅黑"/>
              </a:rPr>
              <a:t>纸</a:t>
            </a:r>
            <a:r>
              <a:rPr sz="1400">
                <a:latin typeface="微软雅黑"/>
                <a:cs typeface="微软雅黑"/>
              </a:rPr>
              <a:t>使用</a:t>
            </a:r>
            <a:r>
              <a:rPr sz="1400" spc="-15">
                <a:latin typeface="微软雅黑"/>
                <a:cs typeface="微软雅黑"/>
              </a:rPr>
              <a:t>率</a:t>
            </a:r>
            <a:r>
              <a:rPr sz="1400">
                <a:latin typeface="微软雅黑"/>
                <a:cs typeface="微软雅黑"/>
              </a:rPr>
              <a:t>排名</a:t>
            </a:r>
            <a:r>
              <a:rPr sz="1400" spc="-15">
                <a:latin typeface="微软雅黑"/>
                <a:cs typeface="微软雅黑"/>
              </a:rPr>
              <a:t>第</a:t>
            </a:r>
            <a:r>
              <a:rPr sz="1400">
                <a:latin typeface="微软雅黑"/>
                <a:cs typeface="微软雅黑"/>
              </a:rPr>
              <a:t>一，</a:t>
            </a:r>
            <a:r>
              <a:rPr sz="1400" spc="-10">
                <a:latin typeface="微软雅黑"/>
                <a:cs typeface="微软雅黑"/>
              </a:rPr>
              <a:t>腾</a:t>
            </a:r>
            <a:r>
              <a:rPr sz="1400">
                <a:latin typeface="微软雅黑"/>
                <a:cs typeface="微软雅黑"/>
              </a:rPr>
              <a:t>讯桌</a:t>
            </a:r>
            <a:r>
              <a:rPr sz="1400" spc="-15">
                <a:latin typeface="微软雅黑"/>
                <a:cs typeface="微软雅黑"/>
              </a:rPr>
              <a:t>面</a:t>
            </a:r>
            <a:r>
              <a:rPr sz="1400">
                <a:latin typeface="微软雅黑"/>
                <a:cs typeface="微软雅黑"/>
              </a:rPr>
              <a:t>使用</a:t>
            </a:r>
            <a:r>
              <a:rPr sz="1400" spc="-15">
                <a:latin typeface="微软雅黑"/>
                <a:cs typeface="微软雅黑"/>
              </a:rPr>
              <a:t>率</a:t>
            </a:r>
            <a:r>
              <a:rPr sz="1400">
                <a:latin typeface="微软雅黑"/>
                <a:cs typeface="微软雅黑"/>
              </a:rPr>
              <a:t>排名</a:t>
            </a:r>
            <a:r>
              <a:rPr sz="1400" spc="-15">
                <a:latin typeface="微软雅黑"/>
                <a:cs typeface="微软雅黑"/>
              </a:rPr>
              <a:t>第</a:t>
            </a:r>
            <a:r>
              <a:rPr sz="1400">
                <a:latin typeface="微软雅黑"/>
                <a:cs typeface="微软雅黑"/>
              </a:rPr>
              <a:t>二。</a:t>
            </a:r>
            <a:endParaRPr sz="1400">
              <a:latin typeface="微软雅黑"/>
              <a:cs typeface="微软雅黑"/>
            </a:endParaRPr>
          </a:p>
          <a:p>
            <a:pPr>
              <a:lnSpc>
                <a:spcPct val="100000"/>
              </a:lnSpc>
              <a:spcBef>
                <a:spcPts val="35"/>
              </a:spcBef>
            </a:pPr>
            <a:endParaRPr sz="1200">
              <a:latin typeface="微软雅黑"/>
              <a:cs typeface="微软雅黑"/>
            </a:endParaRPr>
          </a:p>
          <a:p>
            <a:pPr marL="3406140">
              <a:lnSpc>
                <a:spcPct val="100000"/>
              </a:lnSpc>
              <a:tabLst>
                <a:tab pos="7327265"/>
              </a:tabLst>
            </a:pPr>
            <a:r>
              <a:rPr sz="1600" b="1" spc="-10">
                <a:solidFill>
                  <a:srgbClr val="707070"/>
                </a:solidFill>
                <a:latin typeface="Arial"/>
                <a:cs typeface="Arial"/>
              </a:rPr>
              <a:t>PC</a:t>
            </a:r>
            <a:r>
              <a:rPr sz="1600" b="1" spc="-5">
                <a:solidFill>
                  <a:srgbClr val="707070"/>
                </a:solidFill>
                <a:latin typeface="微软雅黑"/>
                <a:cs typeface="微软雅黑"/>
              </a:rPr>
              <a:t>端办公场景下主要使用的搜索工具	</a:t>
            </a:r>
            <a:r>
              <a:rPr sz="1600" b="1" spc="-10">
                <a:solidFill>
                  <a:srgbClr val="707070"/>
                </a:solidFill>
                <a:latin typeface="Arial"/>
                <a:cs typeface="Arial"/>
              </a:rPr>
              <a:t>PC</a:t>
            </a:r>
            <a:r>
              <a:rPr sz="1600" b="1" spc="-5">
                <a:solidFill>
                  <a:srgbClr val="707070"/>
                </a:solidFill>
                <a:latin typeface="微软雅黑"/>
                <a:cs typeface="微软雅黑"/>
              </a:rPr>
              <a:t>端办公场景下主要使用的屏保工具</a:t>
            </a:r>
            <a:endParaRPr sz="1600">
              <a:latin typeface="微软雅黑"/>
              <a:cs typeface="微软雅黑"/>
            </a:endParaRPr>
          </a:p>
        </p:txBody>
      </p:sp>
      <p:graphicFrame>
        <p:nvGraphicFramePr>
          <p:cNvPr id="24" name="object 24"/>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FF630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
        <p:nvSpPr>
          <p:cNvPr id="25" name="object 25"/>
          <p:cNvSpPr/>
          <p:nvPr/>
        </p:nvSpPr>
        <p:spPr>
          <a:xfrm>
            <a:off x="4145279" y="4375403"/>
            <a:ext cx="7393305" cy="1606550"/>
          </a:xfrm>
          <a:custGeom>
            <a:rect l="l" t="t" r="r" b="b"/>
            <a:pathLst>
              <a:path w="7393305" h="1606550">
                <a:moveTo>
                  <a:pt x="0" y="1606296"/>
                </a:moveTo>
                <a:lnTo>
                  <a:pt x="7392924" y="1606296"/>
                </a:lnTo>
                <a:lnTo>
                  <a:pt x="7392924" y="0"/>
                </a:lnTo>
                <a:lnTo>
                  <a:pt x="0" y="0"/>
                </a:lnTo>
                <a:lnTo>
                  <a:pt x="0" y="1606296"/>
                </a:lnTo>
                <a:close/>
              </a:path>
            </a:pathLst>
          </a:custGeom>
          <a:ln w="12192">
            <a:solidFill>
              <a:srgbClr val="D9D9D9"/>
            </a:solidFill>
          </a:ln>
        </p:spPr>
        <p:txBody>
          <a:bodyPr wrap="square" lIns="0" tIns="0" rIns="0" bIns="0" rtlCol="0"/>
          <a:lstStyle/>
          <a:p/>
        </p:txBody>
      </p:sp>
      <p:sp>
        <p:nvSpPr>
          <p:cNvPr id="26" name="object 26"/>
          <p:cNvSpPr txBox="1"/>
          <p:nvPr/>
        </p:nvSpPr>
        <p:spPr>
          <a:xfrm>
            <a:off x="6415278" y="4021912"/>
            <a:ext cx="294259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707070"/>
                </a:solidFill>
                <a:latin typeface="Arial"/>
                <a:cs typeface="Arial"/>
              </a:rPr>
              <a:t>PC</a:t>
            </a:r>
            <a:r>
              <a:rPr sz="1600" b="1" spc="-10">
                <a:solidFill>
                  <a:srgbClr val="707070"/>
                </a:solidFill>
                <a:latin typeface="微软雅黑"/>
                <a:cs typeface="微软雅黑"/>
              </a:rPr>
              <a:t>端办公场景下运行的软件工具</a:t>
            </a:r>
            <a:endParaRPr sz="1600">
              <a:latin typeface="微软雅黑"/>
              <a:cs typeface="微软雅黑"/>
            </a:endParaRPr>
          </a:p>
        </p:txBody>
      </p:sp>
      <p:sp>
        <p:nvSpPr>
          <p:cNvPr id="39" name="object 39"/>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22</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40" name="object 40"/>
          <p:cNvSpPr txBox="1"/>
          <p:nvPr/>
        </p:nvSpPr>
        <p:spPr>
          <a:xfrm>
            <a:off x="6210427" y="6400257"/>
            <a:ext cx="4504690"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r>
              <a:rPr sz="1000" spc="5">
                <a:solidFill>
                  <a:srgbClr val="585858"/>
                </a:solidFill>
                <a:latin typeface="微软雅黑"/>
                <a:cs typeface="微软雅黑"/>
              </a:rPr>
              <a:t>，</a:t>
            </a:r>
            <a:r>
              <a:rPr sz="1000" spc="-5">
                <a:solidFill>
                  <a:srgbClr val="585858"/>
                </a:solidFill>
                <a:latin typeface="微软雅黑"/>
                <a:cs typeface="微软雅黑"/>
              </a:rPr>
              <a:t>网络</a:t>
            </a:r>
            <a:r>
              <a:rPr sz="1000" spc="5">
                <a:solidFill>
                  <a:srgbClr val="585858"/>
                </a:solidFill>
                <a:latin typeface="微软雅黑"/>
                <a:cs typeface="微软雅黑"/>
              </a:rPr>
              <a:t>公</a:t>
            </a:r>
            <a:r>
              <a:rPr sz="1000" spc="-5">
                <a:solidFill>
                  <a:srgbClr val="585858"/>
                </a:solidFill>
                <a:latin typeface="微软雅黑"/>
                <a:cs typeface="微软雅黑"/>
              </a:rPr>
              <a:t>开资</a:t>
            </a:r>
            <a:r>
              <a:rPr sz="1000" spc="5">
                <a:solidFill>
                  <a:srgbClr val="585858"/>
                </a:solidFill>
                <a:latin typeface="微软雅黑"/>
                <a:cs typeface="微软雅黑"/>
              </a:rPr>
              <a:t>料</a:t>
            </a:r>
            <a:r>
              <a:rPr sz="1000">
                <a:solidFill>
                  <a:srgbClr val="585858"/>
                </a:solidFill>
                <a:latin typeface="微软雅黑"/>
                <a:cs typeface="微软雅黑"/>
              </a:rPr>
              <a:t>，</a:t>
            </a:r>
            <a:r>
              <a:rPr sz="1000">
                <a:solidFill>
                  <a:srgbClr val="585858"/>
                </a:solidFill>
                <a:latin typeface="Arial"/>
                <a:cs typeface="Arial"/>
              </a:rPr>
              <a:t>CTR</a:t>
            </a:r>
            <a:r>
              <a:rPr sz="1000" spc="-5">
                <a:solidFill>
                  <a:srgbClr val="585858"/>
                </a:solidFill>
                <a:latin typeface="微软雅黑"/>
                <a:cs typeface="微软雅黑"/>
              </a:rPr>
              <a:t>分析</a:t>
            </a:r>
            <a:r>
              <a:rPr sz="1000" spc="5">
                <a:solidFill>
                  <a:srgbClr val="585858"/>
                </a:solidFill>
                <a:latin typeface="微软雅黑"/>
                <a:cs typeface="微软雅黑"/>
              </a:rPr>
              <a:t>整</a:t>
            </a:r>
            <a:r>
              <a:rPr sz="1000" spc="-5">
                <a:solidFill>
                  <a:srgbClr val="585858"/>
                </a:solidFill>
                <a:latin typeface="微软雅黑"/>
                <a:cs typeface="微软雅黑"/>
              </a:rPr>
              <a:t>理</a:t>
            </a:r>
            <a:endParaRPr sz="1000">
              <a:latin typeface="微软雅黑"/>
              <a:cs typeface="微软雅黑"/>
            </a:endParaRPr>
          </a:p>
        </p:txBody>
      </p:sp>
      <p:sp>
        <p:nvSpPr>
          <p:cNvPr id="27" name="object 27"/>
          <p:cNvSpPr txBox="1"/>
          <p:nvPr/>
        </p:nvSpPr>
        <p:spPr>
          <a:xfrm>
            <a:off x="4757928" y="4495800"/>
            <a:ext cx="1358265" cy="332740"/>
          </a:xfrm>
          <a:prstGeom prst="rect">
            <a:avLst/>
          </a:prstGeom>
          <a:solidFill>
            <a:srgbClr val="5EA2E7">
              <a:alpha val="14901"/>
            </a:srgbClr>
          </a:solidFill>
        </p:spPr>
        <p:txBody>
          <a:bodyPr vert="horz" wrap="square" lIns="0" tIns="69850" rIns="0" bIns="0" rtlCol="0">
            <a:spAutoFit/>
          </a:bodyPr>
          <a:lstStyle/>
          <a:p>
            <a:pPr marL="388620">
              <a:lnSpc>
                <a:spcPct val="100000"/>
              </a:lnSpc>
              <a:spcBef>
                <a:spcPts val="550"/>
              </a:spcBef>
            </a:pPr>
            <a:r>
              <a:rPr sz="1200">
                <a:latin typeface="微软雅黑"/>
                <a:cs typeface="微软雅黑"/>
              </a:rPr>
              <a:t>桌面媒体</a:t>
            </a:r>
            <a:endParaRPr sz="1200">
              <a:latin typeface="微软雅黑"/>
              <a:cs typeface="微软雅黑"/>
            </a:endParaRPr>
          </a:p>
        </p:txBody>
      </p:sp>
      <p:sp>
        <p:nvSpPr>
          <p:cNvPr id="28" name="object 28"/>
          <p:cNvSpPr txBox="1"/>
          <p:nvPr/>
        </p:nvSpPr>
        <p:spPr>
          <a:xfrm>
            <a:off x="4757928" y="4986528"/>
            <a:ext cx="1358265" cy="330835"/>
          </a:xfrm>
          <a:prstGeom prst="rect">
            <a:avLst/>
          </a:prstGeom>
          <a:solidFill>
            <a:srgbClr val="ABCE5A">
              <a:alpha val="14901"/>
            </a:srgbClr>
          </a:solidFill>
        </p:spPr>
        <p:txBody>
          <a:bodyPr vert="horz" wrap="square" lIns="0" tIns="68580" rIns="0" bIns="0" rtlCol="0">
            <a:spAutoFit/>
          </a:bodyPr>
          <a:lstStyle/>
          <a:p>
            <a:pPr marL="388620">
              <a:lnSpc>
                <a:spcPct val="100000"/>
              </a:lnSpc>
              <a:spcBef>
                <a:spcPts val="540"/>
              </a:spcBef>
            </a:pPr>
            <a:r>
              <a:rPr sz="1200">
                <a:latin typeface="微软雅黑"/>
                <a:cs typeface="微软雅黑"/>
              </a:rPr>
              <a:t>音频软件</a:t>
            </a:r>
            <a:endParaRPr sz="1200">
              <a:latin typeface="微软雅黑"/>
              <a:cs typeface="微软雅黑"/>
            </a:endParaRPr>
          </a:p>
        </p:txBody>
      </p:sp>
      <p:sp>
        <p:nvSpPr>
          <p:cNvPr id="29" name="object 29"/>
          <p:cNvSpPr txBox="1"/>
          <p:nvPr/>
        </p:nvSpPr>
        <p:spPr>
          <a:xfrm>
            <a:off x="4757928" y="5475732"/>
            <a:ext cx="1358265" cy="330835"/>
          </a:xfrm>
          <a:prstGeom prst="rect">
            <a:avLst/>
          </a:prstGeom>
          <a:solidFill>
            <a:srgbClr val="D75649">
              <a:alpha val="14901"/>
            </a:srgbClr>
          </a:solidFill>
        </p:spPr>
        <p:txBody>
          <a:bodyPr vert="horz" wrap="square" lIns="0" tIns="69215" rIns="0" bIns="0" rtlCol="0">
            <a:spAutoFit/>
          </a:bodyPr>
          <a:lstStyle/>
          <a:p>
            <a:pPr marL="138430">
              <a:lnSpc>
                <a:spcPct val="100000"/>
              </a:lnSpc>
              <a:spcBef>
                <a:spcPts val="545"/>
              </a:spcBef>
            </a:pPr>
            <a:r>
              <a:rPr sz="1200">
                <a:latin typeface="微软雅黑"/>
                <a:cs typeface="微软雅黑"/>
              </a:rPr>
              <a:t>设计</a:t>
            </a:r>
            <a:r>
              <a:rPr sz="1200">
                <a:latin typeface="Arial"/>
                <a:cs typeface="Arial"/>
              </a:rPr>
              <a:t>/</a:t>
            </a:r>
            <a:r>
              <a:rPr sz="1200">
                <a:latin typeface="微软雅黑"/>
                <a:cs typeface="微软雅黑"/>
              </a:rPr>
              <a:t>剪辑等工具</a:t>
            </a:r>
            <a:endParaRPr sz="1200">
              <a:latin typeface="微软雅黑"/>
              <a:cs typeface="微软雅黑"/>
            </a:endParaRPr>
          </a:p>
        </p:txBody>
      </p:sp>
      <p:sp>
        <p:nvSpPr>
          <p:cNvPr id="30" name="object 30"/>
          <p:cNvSpPr txBox="1"/>
          <p:nvPr/>
        </p:nvSpPr>
        <p:spPr>
          <a:xfrm>
            <a:off x="6591300" y="4475988"/>
            <a:ext cx="1358265" cy="332740"/>
          </a:xfrm>
          <a:prstGeom prst="rect">
            <a:avLst/>
          </a:prstGeom>
          <a:solidFill>
            <a:srgbClr val="5EA2E7">
              <a:alpha val="14901"/>
            </a:srgbClr>
          </a:solidFill>
        </p:spPr>
        <p:txBody>
          <a:bodyPr vert="horz" wrap="square" lIns="0" tIns="69850" rIns="0" bIns="0" rtlCol="0">
            <a:spAutoFit/>
          </a:bodyPr>
          <a:lstStyle/>
          <a:p>
            <a:pPr marL="214629">
              <a:lnSpc>
                <a:spcPct val="100000"/>
              </a:lnSpc>
              <a:spcBef>
                <a:spcPts val="550"/>
              </a:spcBef>
            </a:pPr>
            <a:r>
              <a:rPr sz="1200">
                <a:latin typeface="微软雅黑"/>
                <a:cs typeface="微软雅黑"/>
              </a:rPr>
              <a:t>社交</a:t>
            </a:r>
            <a:r>
              <a:rPr sz="1200">
                <a:latin typeface="Arial"/>
                <a:cs typeface="Arial"/>
              </a:rPr>
              <a:t>/</a:t>
            </a:r>
            <a:r>
              <a:rPr sz="1200">
                <a:latin typeface="微软雅黑"/>
                <a:cs typeface="微软雅黑"/>
              </a:rPr>
              <a:t>聊天软件</a:t>
            </a:r>
            <a:endParaRPr sz="1200">
              <a:latin typeface="微软雅黑"/>
              <a:cs typeface="微软雅黑"/>
            </a:endParaRPr>
          </a:p>
        </p:txBody>
      </p:sp>
      <p:sp>
        <p:nvSpPr>
          <p:cNvPr id="31" name="object 31"/>
          <p:cNvSpPr txBox="1"/>
          <p:nvPr/>
        </p:nvSpPr>
        <p:spPr>
          <a:xfrm>
            <a:off x="6591300" y="4966715"/>
            <a:ext cx="1358265" cy="330835"/>
          </a:xfrm>
          <a:prstGeom prst="rect">
            <a:avLst/>
          </a:prstGeom>
          <a:solidFill>
            <a:srgbClr val="ABCE5A">
              <a:alpha val="14901"/>
            </a:srgbClr>
          </a:solidFill>
        </p:spPr>
        <p:txBody>
          <a:bodyPr vert="horz" wrap="square" lIns="0" tIns="68580" rIns="0" bIns="0" rtlCol="0">
            <a:spAutoFit/>
          </a:bodyPr>
          <a:lstStyle/>
          <a:p>
            <a:pPr marL="388620">
              <a:lnSpc>
                <a:spcPct val="100000"/>
              </a:lnSpc>
              <a:spcBef>
                <a:spcPts val="540"/>
              </a:spcBef>
            </a:pPr>
            <a:r>
              <a:rPr sz="1200">
                <a:latin typeface="微软雅黑"/>
                <a:cs typeface="微软雅黑"/>
              </a:rPr>
              <a:t>游戏软件</a:t>
            </a:r>
            <a:endParaRPr sz="1200">
              <a:latin typeface="微软雅黑"/>
              <a:cs typeface="微软雅黑"/>
            </a:endParaRPr>
          </a:p>
        </p:txBody>
      </p:sp>
      <p:sp>
        <p:nvSpPr>
          <p:cNvPr id="32" name="object 32"/>
          <p:cNvSpPr txBox="1"/>
          <p:nvPr/>
        </p:nvSpPr>
        <p:spPr>
          <a:xfrm>
            <a:off x="6591300" y="5455920"/>
            <a:ext cx="1358265" cy="330835"/>
          </a:xfrm>
          <a:prstGeom prst="rect">
            <a:avLst/>
          </a:prstGeom>
          <a:solidFill>
            <a:srgbClr val="D75649">
              <a:alpha val="14901"/>
            </a:srgbClr>
          </a:solidFill>
        </p:spPr>
        <p:txBody>
          <a:bodyPr vert="horz" wrap="square" lIns="0" tIns="71120" rIns="0" bIns="0" rtlCol="0">
            <a:spAutoFit/>
          </a:bodyPr>
          <a:lstStyle/>
          <a:p>
            <a:pPr marL="29209" algn="ctr">
              <a:lnSpc>
                <a:spcPct val="100000"/>
              </a:lnSpc>
              <a:spcBef>
                <a:spcPts val="560"/>
              </a:spcBef>
            </a:pPr>
            <a:r>
              <a:rPr sz="1200">
                <a:latin typeface="Arial"/>
                <a:cs typeface="Arial"/>
              </a:rPr>
              <a:t>……</a:t>
            </a:r>
            <a:endParaRPr sz="1200">
              <a:latin typeface="Arial"/>
              <a:cs typeface="Arial"/>
            </a:endParaRPr>
          </a:p>
        </p:txBody>
      </p:sp>
      <p:sp>
        <p:nvSpPr>
          <p:cNvPr id="33" name="object 33"/>
          <p:cNvSpPr txBox="1"/>
          <p:nvPr/>
        </p:nvSpPr>
        <p:spPr>
          <a:xfrm>
            <a:off x="8327135" y="4495800"/>
            <a:ext cx="1358265" cy="330835"/>
          </a:xfrm>
          <a:prstGeom prst="rect">
            <a:avLst/>
          </a:prstGeom>
          <a:solidFill>
            <a:srgbClr val="5EA2E7">
              <a:alpha val="14901"/>
            </a:srgbClr>
          </a:solidFill>
        </p:spPr>
        <p:txBody>
          <a:bodyPr vert="horz" wrap="square" lIns="0" tIns="69215" rIns="0" bIns="0" rtlCol="0">
            <a:spAutoFit/>
          </a:bodyPr>
          <a:lstStyle/>
          <a:p>
            <a:pPr marL="388620">
              <a:lnSpc>
                <a:spcPct val="100000"/>
              </a:lnSpc>
              <a:spcBef>
                <a:spcPts val="545"/>
              </a:spcBef>
            </a:pPr>
            <a:r>
              <a:rPr sz="1200">
                <a:latin typeface="微软雅黑"/>
                <a:cs typeface="微软雅黑"/>
              </a:rPr>
              <a:t>办公软件</a:t>
            </a:r>
            <a:endParaRPr sz="1200">
              <a:latin typeface="微软雅黑"/>
              <a:cs typeface="微软雅黑"/>
            </a:endParaRPr>
          </a:p>
        </p:txBody>
      </p:sp>
      <p:sp>
        <p:nvSpPr>
          <p:cNvPr id="34" name="object 34"/>
          <p:cNvSpPr txBox="1"/>
          <p:nvPr/>
        </p:nvSpPr>
        <p:spPr>
          <a:xfrm>
            <a:off x="8327135" y="4985003"/>
            <a:ext cx="1358265" cy="332740"/>
          </a:xfrm>
          <a:prstGeom prst="rect">
            <a:avLst/>
          </a:prstGeom>
          <a:solidFill>
            <a:srgbClr val="ABCE5A">
              <a:alpha val="14901"/>
            </a:srgbClr>
          </a:solidFill>
        </p:spPr>
        <p:txBody>
          <a:bodyPr vert="horz" wrap="square" lIns="0" tIns="69850" rIns="0" bIns="0" rtlCol="0">
            <a:spAutoFit/>
          </a:bodyPr>
          <a:lstStyle/>
          <a:p>
            <a:pPr marL="312420">
              <a:lnSpc>
                <a:spcPct val="100000"/>
              </a:lnSpc>
              <a:spcBef>
                <a:spcPts val="550"/>
              </a:spcBef>
            </a:pPr>
            <a:r>
              <a:rPr sz="1200">
                <a:latin typeface="微软雅黑"/>
                <a:cs typeface="微软雅黑"/>
              </a:rPr>
              <a:t>资讯类软件</a:t>
            </a:r>
            <a:endParaRPr sz="1200">
              <a:latin typeface="微软雅黑"/>
              <a:cs typeface="微软雅黑"/>
            </a:endParaRPr>
          </a:p>
        </p:txBody>
      </p:sp>
      <p:sp>
        <p:nvSpPr>
          <p:cNvPr id="35" name="object 35"/>
          <p:cNvSpPr txBox="1"/>
          <p:nvPr/>
        </p:nvSpPr>
        <p:spPr>
          <a:xfrm>
            <a:off x="8327135" y="5475732"/>
            <a:ext cx="1358265" cy="330835"/>
          </a:xfrm>
          <a:prstGeom prst="rect">
            <a:avLst/>
          </a:prstGeom>
          <a:solidFill>
            <a:srgbClr val="D75649">
              <a:alpha val="14901"/>
            </a:srgbClr>
          </a:solidFill>
        </p:spPr>
        <p:txBody>
          <a:bodyPr vert="horz" wrap="square" lIns="0" tIns="70485" rIns="0" bIns="0" rtlCol="0">
            <a:spAutoFit/>
          </a:bodyPr>
          <a:lstStyle/>
          <a:p>
            <a:pPr marL="28575" algn="ctr">
              <a:lnSpc>
                <a:spcPct val="100000"/>
              </a:lnSpc>
              <a:spcBef>
                <a:spcPts val="555"/>
              </a:spcBef>
            </a:pPr>
            <a:r>
              <a:rPr sz="1200">
                <a:latin typeface="Arial"/>
                <a:cs typeface="Arial"/>
              </a:rPr>
              <a:t>……</a:t>
            </a:r>
            <a:endParaRPr sz="1200">
              <a:latin typeface="Arial"/>
              <a:cs typeface="Arial"/>
            </a:endParaRPr>
          </a:p>
        </p:txBody>
      </p:sp>
      <p:sp>
        <p:nvSpPr>
          <p:cNvPr id="36" name="object 36"/>
          <p:cNvSpPr txBox="1"/>
          <p:nvPr/>
        </p:nvSpPr>
        <p:spPr>
          <a:xfrm>
            <a:off x="9945623" y="4482084"/>
            <a:ext cx="1358265" cy="330835"/>
          </a:xfrm>
          <a:prstGeom prst="rect">
            <a:avLst/>
          </a:prstGeom>
          <a:solidFill>
            <a:srgbClr val="5EA2E7">
              <a:alpha val="14901"/>
            </a:srgbClr>
          </a:solidFill>
        </p:spPr>
        <p:txBody>
          <a:bodyPr vert="horz" wrap="square" lIns="0" tIns="68580" rIns="0" bIns="0" rtlCol="0">
            <a:spAutoFit/>
          </a:bodyPr>
          <a:lstStyle/>
          <a:p>
            <a:pPr marL="388620">
              <a:lnSpc>
                <a:spcPct val="100000"/>
              </a:lnSpc>
              <a:spcBef>
                <a:spcPts val="540"/>
              </a:spcBef>
            </a:pPr>
            <a:r>
              <a:rPr sz="1200">
                <a:latin typeface="微软雅黑"/>
                <a:cs typeface="微软雅黑"/>
              </a:rPr>
              <a:t>视频软件</a:t>
            </a:r>
            <a:endParaRPr sz="1200">
              <a:latin typeface="微软雅黑"/>
              <a:cs typeface="微软雅黑"/>
            </a:endParaRPr>
          </a:p>
        </p:txBody>
      </p:sp>
      <p:sp>
        <p:nvSpPr>
          <p:cNvPr id="37" name="object 37"/>
          <p:cNvSpPr txBox="1"/>
          <p:nvPr/>
        </p:nvSpPr>
        <p:spPr>
          <a:xfrm>
            <a:off x="9945623" y="4971288"/>
            <a:ext cx="1358265" cy="330835"/>
          </a:xfrm>
          <a:prstGeom prst="rect">
            <a:avLst/>
          </a:prstGeom>
          <a:solidFill>
            <a:srgbClr val="ABCE5A">
              <a:alpha val="14901"/>
            </a:srgbClr>
          </a:solidFill>
        </p:spPr>
        <p:txBody>
          <a:bodyPr vert="horz" wrap="square" lIns="0" tIns="69215" rIns="0" bIns="0" rtlCol="0">
            <a:spAutoFit/>
          </a:bodyPr>
          <a:lstStyle/>
          <a:p>
            <a:pPr marL="139065">
              <a:lnSpc>
                <a:spcPct val="100000"/>
              </a:lnSpc>
              <a:spcBef>
                <a:spcPts val="545"/>
              </a:spcBef>
            </a:pPr>
            <a:r>
              <a:rPr sz="1200">
                <a:latin typeface="微软雅黑"/>
                <a:cs typeface="微软雅黑"/>
              </a:rPr>
              <a:t>论坛</a:t>
            </a:r>
            <a:r>
              <a:rPr sz="1200">
                <a:latin typeface="Arial"/>
                <a:cs typeface="Arial"/>
              </a:rPr>
              <a:t>/</a:t>
            </a:r>
            <a:r>
              <a:rPr sz="1200">
                <a:latin typeface="微软雅黑"/>
                <a:cs typeface="微软雅黑"/>
              </a:rPr>
              <a:t>微博类软件</a:t>
            </a:r>
            <a:endParaRPr sz="1200">
              <a:latin typeface="微软雅黑"/>
              <a:cs typeface="微软雅黑"/>
            </a:endParaRPr>
          </a:p>
        </p:txBody>
      </p:sp>
      <p:sp>
        <p:nvSpPr>
          <p:cNvPr id="38" name="object 38"/>
          <p:cNvSpPr txBox="1"/>
          <p:nvPr/>
        </p:nvSpPr>
        <p:spPr>
          <a:xfrm>
            <a:off x="9945623" y="5460491"/>
            <a:ext cx="1358265" cy="332740"/>
          </a:xfrm>
          <a:prstGeom prst="rect">
            <a:avLst/>
          </a:prstGeom>
          <a:solidFill>
            <a:srgbClr val="D75649">
              <a:alpha val="14901"/>
            </a:srgbClr>
          </a:solidFill>
        </p:spPr>
        <p:txBody>
          <a:bodyPr vert="horz" wrap="square" lIns="0" tIns="71120" rIns="0" bIns="0" rtlCol="0">
            <a:spAutoFit/>
          </a:bodyPr>
          <a:lstStyle/>
          <a:p>
            <a:pPr marL="29845" algn="ctr">
              <a:lnSpc>
                <a:spcPct val="100000"/>
              </a:lnSpc>
              <a:spcBef>
                <a:spcPts val="560"/>
              </a:spcBef>
            </a:pPr>
            <a:r>
              <a:rPr sz="1200">
                <a:latin typeface="Arial"/>
                <a:cs typeface="Arial"/>
              </a:rPr>
              <a:t>……</a:t>
            </a:r>
            <a:endParaRPr sz="1200">
              <a:latin typeface="Arial"/>
              <a:cs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10692765" cy="452120"/>
          </a:xfrm>
          <a:prstGeom prst="rect">
            <a:avLst/>
          </a:prstGeom>
        </p:spPr>
        <p:txBody>
          <a:bodyPr vert="horz" wrap="square" lIns="0" tIns="12065" rIns="0" bIns="0" rtlCol="0">
            <a:spAutoFit/>
          </a:bodyPr>
          <a:lstStyle/>
          <a:p>
            <a:pPr marL="12700">
              <a:lnSpc>
                <a:spcPct val="100000"/>
              </a:lnSpc>
              <a:spcBef>
                <a:spcPts val="95"/>
              </a:spcBef>
            </a:pPr>
            <a:r>
              <a:rPr spc="-5"/>
              <a:t>办公场景人群价值高：高学历，倾</a:t>
            </a:r>
            <a:r>
              <a:rPr spc="5"/>
              <a:t>向</a:t>
            </a:r>
            <a:r>
              <a:rPr spc="-5"/>
              <a:t>居住</a:t>
            </a:r>
            <a:r>
              <a:rPr spc="5"/>
              <a:t>在</a:t>
            </a:r>
            <a:r>
              <a:rPr spc="-5"/>
              <a:t>职业</a:t>
            </a:r>
            <a:r>
              <a:rPr spc="5"/>
              <a:t>机</a:t>
            </a:r>
            <a:r>
              <a:rPr spc="-5"/>
              <a:t>会较</a:t>
            </a:r>
            <a:r>
              <a:rPr spc="5"/>
              <a:t>多</a:t>
            </a:r>
            <a:r>
              <a:rPr spc="-5"/>
              <a:t>的高</a:t>
            </a:r>
            <a:r>
              <a:rPr spc="5"/>
              <a:t>线</a:t>
            </a:r>
            <a:r>
              <a:rPr spc="-5"/>
              <a:t>城市</a:t>
            </a:r>
          </a:p>
        </p:txBody>
      </p:sp>
      <p:sp>
        <p:nvSpPr>
          <p:cNvPr id="3" name="object 3"/>
          <p:cNvSpPr/>
          <p:nvPr/>
        </p:nvSpPr>
        <p:spPr>
          <a:xfrm>
            <a:off x="1055369" y="2393442"/>
            <a:ext cx="464820" cy="304800"/>
          </a:xfrm>
          <a:custGeom>
            <a:rect l="l" t="t" r="r" b="b"/>
            <a:pathLst>
              <a:path w="464819" h="304800">
                <a:moveTo>
                  <a:pt x="0" y="304800"/>
                </a:moveTo>
                <a:lnTo>
                  <a:pt x="464819" y="304800"/>
                </a:lnTo>
                <a:lnTo>
                  <a:pt x="464819" y="0"/>
                </a:lnTo>
                <a:lnTo>
                  <a:pt x="0" y="0"/>
                </a:lnTo>
                <a:lnTo>
                  <a:pt x="0" y="304800"/>
                </a:lnTo>
                <a:close/>
              </a:path>
            </a:pathLst>
          </a:custGeom>
          <a:solidFill>
            <a:srgbClr val="C0C0C0"/>
          </a:solidFill>
        </p:spPr>
        <p:txBody>
          <a:bodyPr wrap="square" lIns="0" tIns="0" rIns="0" bIns="0" rtlCol="0"/>
          <a:lstStyle/>
          <a:p/>
        </p:txBody>
      </p:sp>
      <p:sp>
        <p:nvSpPr>
          <p:cNvPr id="4" name="object 4"/>
          <p:cNvSpPr/>
          <p:nvPr/>
        </p:nvSpPr>
        <p:spPr>
          <a:xfrm>
            <a:off x="1985010" y="1908810"/>
            <a:ext cx="463550" cy="789940"/>
          </a:xfrm>
          <a:custGeom>
            <a:rect l="l" t="t" r="r" b="b"/>
            <a:pathLst>
              <a:path w="463550" h="789939">
                <a:moveTo>
                  <a:pt x="0" y="789432"/>
                </a:moveTo>
                <a:lnTo>
                  <a:pt x="463295" y="789432"/>
                </a:lnTo>
                <a:lnTo>
                  <a:pt x="463295" y="0"/>
                </a:lnTo>
                <a:lnTo>
                  <a:pt x="0" y="0"/>
                </a:lnTo>
                <a:lnTo>
                  <a:pt x="0" y="789432"/>
                </a:lnTo>
                <a:close/>
              </a:path>
            </a:pathLst>
          </a:custGeom>
          <a:solidFill>
            <a:srgbClr val="FF6300"/>
          </a:solidFill>
        </p:spPr>
        <p:txBody>
          <a:bodyPr wrap="square" lIns="0" tIns="0" rIns="0" bIns="0" rtlCol="0"/>
          <a:lstStyle/>
          <a:p/>
        </p:txBody>
      </p:sp>
      <p:sp>
        <p:nvSpPr>
          <p:cNvPr id="5" name="object 5"/>
          <p:cNvSpPr/>
          <p:nvPr/>
        </p:nvSpPr>
        <p:spPr>
          <a:xfrm>
            <a:off x="824483" y="2697479"/>
            <a:ext cx="1856739" cy="0"/>
          </a:xfrm>
          <a:custGeom>
            <a:rect l="l" t="t" r="r" b="b"/>
            <a:pathLst>
              <a:path w="1856739">
                <a:moveTo>
                  <a:pt x="0" y="0"/>
                </a:moveTo>
                <a:lnTo>
                  <a:pt x="1856232" y="0"/>
                </a:lnTo>
              </a:path>
            </a:pathLst>
          </a:custGeom>
          <a:ln w="9144">
            <a:solidFill>
              <a:srgbClr val="D9D9D9"/>
            </a:solidFill>
          </a:ln>
        </p:spPr>
        <p:txBody>
          <a:bodyPr wrap="square" lIns="0" tIns="0" rIns="0" bIns="0" rtlCol="0"/>
          <a:lstStyle/>
          <a:p/>
        </p:txBody>
      </p:sp>
      <p:sp>
        <p:nvSpPr>
          <p:cNvPr id="6" name="object 6"/>
          <p:cNvSpPr txBox="1"/>
          <p:nvPr/>
        </p:nvSpPr>
        <p:spPr>
          <a:xfrm>
            <a:off x="1202740" y="2140458"/>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97</a:t>
            </a:r>
            <a:endParaRPr sz="1200">
              <a:latin typeface="Arial"/>
              <a:cs typeface="Arial"/>
            </a:endParaRPr>
          </a:p>
        </p:txBody>
      </p:sp>
      <p:sp>
        <p:nvSpPr>
          <p:cNvPr id="7" name="object 7"/>
          <p:cNvSpPr txBox="1"/>
          <p:nvPr/>
        </p:nvSpPr>
        <p:spPr>
          <a:xfrm>
            <a:off x="2088769" y="1655826"/>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103</a:t>
            </a:r>
            <a:endParaRPr sz="1200">
              <a:latin typeface="Arial"/>
              <a:cs typeface="Arial"/>
            </a:endParaRPr>
          </a:p>
        </p:txBody>
      </p:sp>
      <p:sp>
        <p:nvSpPr>
          <p:cNvPr id="8" name="object 8"/>
          <p:cNvSpPr txBox="1"/>
          <p:nvPr/>
        </p:nvSpPr>
        <p:spPr>
          <a:xfrm>
            <a:off x="1210970" y="2815209"/>
            <a:ext cx="165100" cy="208279"/>
          </a:xfrm>
          <a:prstGeom prst="rect">
            <a:avLst/>
          </a:prstGeom>
        </p:spPr>
        <p:txBody>
          <a:bodyPr vert="horz" wrap="square" lIns="0" tIns="12700" rIns="0" bIns="0" rtlCol="0">
            <a:spAutoFit/>
          </a:bodyPr>
          <a:lstStyle/>
          <a:p>
            <a:pPr>
              <a:lnSpc>
                <a:spcPct val="100000"/>
              </a:lnSpc>
              <a:spcBef>
                <a:spcPts val="100"/>
              </a:spcBef>
            </a:pPr>
            <a:r>
              <a:rPr sz="1200">
                <a:solidFill>
                  <a:srgbClr val="585858"/>
                </a:solidFill>
                <a:latin typeface="微软雅黑"/>
                <a:cs typeface="微软雅黑"/>
              </a:rPr>
              <a:t>男</a:t>
            </a:r>
            <a:endParaRPr sz="1200">
              <a:latin typeface="微软雅黑"/>
              <a:cs typeface="微软雅黑"/>
            </a:endParaRPr>
          </a:p>
        </p:txBody>
      </p:sp>
      <p:sp>
        <p:nvSpPr>
          <p:cNvPr id="9" name="object 9"/>
          <p:cNvSpPr txBox="1"/>
          <p:nvPr/>
        </p:nvSpPr>
        <p:spPr>
          <a:xfrm>
            <a:off x="2139695" y="2815209"/>
            <a:ext cx="165100" cy="208279"/>
          </a:xfrm>
          <a:prstGeom prst="rect">
            <a:avLst/>
          </a:prstGeom>
        </p:spPr>
        <p:txBody>
          <a:bodyPr vert="horz" wrap="square" lIns="0" tIns="12700" rIns="0" bIns="0" rtlCol="0">
            <a:spAutoFit/>
          </a:bodyPr>
          <a:lstStyle/>
          <a:p>
            <a:pPr>
              <a:lnSpc>
                <a:spcPct val="100000"/>
              </a:lnSpc>
              <a:spcBef>
                <a:spcPts val="100"/>
              </a:spcBef>
            </a:pPr>
            <a:r>
              <a:rPr sz="1200">
                <a:solidFill>
                  <a:srgbClr val="585858"/>
                </a:solidFill>
                <a:latin typeface="微软雅黑"/>
                <a:cs typeface="微软雅黑"/>
              </a:rPr>
              <a:t>女</a:t>
            </a:r>
            <a:endParaRPr sz="1200">
              <a:latin typeface="微软雅黑"/>
              <a:cs typeface="微软雅黑"/>
            </a:endParaRPr>
          </a:p>
        </p:txBody>
      </p:sp>
      <p:sp>
        <p:nvSpPr>
          <p:cNvPr id="10" name="object 10"/>
          <p:cNvSpPr txBox="1"/>
          <p:nvPr/>
        </p:nvSpPr>
        <p:spPr>
          <a:xfrm>
            <a:off x="1425194" y="1368044"/>
            <a:ext cx="666115" cy="239395"/>
          </a:xfrm>
          <a:prstGeom prst="rect">
            <a:avLst/>
          </a:prstGeom>
        </p:spPr>
        <p:txBody>
          <a:bodyPr vert="horz" wrap="square" lIns="0" tIns="13335" rIns="0" bIns="0" rtlCol="0">
            <a:spAutoFit/>
          </a:bodyPr>
          <a:lstStyle/>
          <a:p>
            <a:pPr>
              <a:lnSpc>
                <a:spcPct val="100000"/>
              </a:lnSpc>
              <a:spcBef>
                <a:spcPts val="105"/>
              </a:spcBef>
            </a:pPr>
            <a:r>
              <a:rPr sz="1400">
                <a:solidFill>
                  <a:srgbClr val="585858"/>
                </a:solidFill>
                <a:latin typeface="微软雅黑"/>
                <a:cs typeface="微软雅黑"/>
              </a:rPr>
              <a:t>性别</a:t>
            </a:r>
            <a:r>
              <a:rPr sz="1400" spc="-10">
                <a:solidFill>
                  <a:srgbClr val="585858"/>
                </a:solidFill>
                <a:latin typeface="Arial"/>
                <a:cs typeface="Arial"/>
              </a:rPr>
              <a:t>T</a:t>
            </a:r>
            <a:r>
              <a:rPr sz="1400">
                <a:solidFill>
                  <a:srgbClr val="585858"/>
                </a:solidFill>
                <a:latin typeface="Arial"/>
                <a:cs typeface="Arial"/>
              </a:rPr>
              <a:t>GI</a:t>
            </a:r>
            <a:endParaRPr sz="1400">
              <a:latin typeface="Arial"/>
              <a:cs typeface="Arial"/>
            </a:endParaRPr>
          </a:p>
        </p:txBody>
      </p:sp>
      <p:sp>
        <p:nvSpPr>
          <p:cNvPr id="11" name="object 11"/>
          <p:cNvSpPr/>
          <p:nvPr/>
        </p:nvSpPr>
        <p:spPr>
          <a:xfrm>
            <a:off x="684276" y="1239011"/>
            <a:ext cx="2136775" cy="2161540"/>
          </a:xfrm>
          <a:custGeom>
            <a:rect l="l" t="t" r="r" b="b"/>
            <a:pathLst>
              <a:path w="2136775" h="2161540">
                <a:moveTo>
                  <a:pt x="0" y="2161031"/>
                </a:moveTo>
                <a:lnTo>
                  <a:pt x="2136648" y="2161031"/>
                </a:lnTo>
                <a:lnTo>
                  <a:pt x="2136648" y="0"/>
                </a:lnTo>
                <a:lnTo>
                  <a:pt x="0" y="0"/>
                </a:lnTo>
                <a:lnTo>
                  <a:pt x="0" y="2161031"/>
                </a:lnTo>
                <a:close/>
              </a:path>
            </a:pathLst>
          </a:custGeom>
          <a:ln w="9144">
            <a:solidFill>
              <a:srgbClr val="BEBEBE"/>
            </a:solidFill>
          </a:ln>
        </p:spPr>
        <p:txBody>
          <a:bodyPr wrap="square" lIns="0" tIns="0" rIns="0" bIns="0" rtlCol="0"/>
          <a:lstStyle/>
          <a:p/>
        </p:txBody>
      </p:sp>
      <p:sp>
        <p:nvSpPr>
          <p:cNvPr id="12" name="object 12"/>
          <p:cNvSpPr/>
          <p:nvPr/>
        </p:nvSpPr>
        <p:spPr>
          <a:xfrm>
            <a:off x="3936491" y="2052827"/>
            <a:ext cx="337185" cy="635635"/>
          </a:xfrm>
          <a:custGeom>
            <a:rect l="l" t="t" r="r" b="b"/>
            <a:pathLst>
              <a:path w="337185" h="635635">
                <a:moveTo>
                  <a:pt x="0" y="635508"/>
                </a:moveTo>
                <a:lnTo>
                  <a:pt x="336803" y="635508"/>
                </a:lnTo>
                <a:lnTo>
                  <a:pt x="336803" y="0"/>
                </a:lnTo>
                <a:lnTo>
                  <a:pt x="0" y="0"/>
                </a:lnTo>
                <a:lnTo>
                  <a:pt x="0" y="635508"/>
                </a:lnTo>
                <a:close/>
              </a:path>
            </a:pathLst>
          </a:custGeom>
          <a:solidFill>
            <a:srgbClr val="FF6300"/>
          </a:solidFill>
        </p:spPr>
        <p:txBody>
          <a:bodyPr wrap="square" lIns="0" tIns="0" rIns="0" bIns="0" rtlCol="0"/>
          <a:lstStyle/>
          <a:p/>
        </p:txBody>
      </p:sp>
      <p:sp>
        <p:nvSpPr>
          <p:cNvPr id="13" name="object 13"/>
          <p:cNvSpPr/>
          <p:nvPr/>
        </p:nvSpPr>
        <p:spPr>
          <a:xfrm>
            <a:off x="4610100" y="2052827"/>
            <a:ext cx="337185" cy="635635"/>
          </a:xfrm>
          <a:custGeom>
            <a:rect l="l" t="t" r="r" b="b"/>
            <a:pathLst>
              <a:path w="337185" h="635635">
                <a:moveTo>
                  <a:pt x="0" y="635508"/>
                </a:moveTo>
                <a:lnTo>
                  <a:pt x="336803" y="635508"/>
                </a:lnTo>
                <a:lnTo>
                  <a:pt x="336803" y="0"/>
                </a:lnTo>
                <a:lnTo>
                  <a:pt x="0" y="0"/>
                </a:lnTo>
                <a:lnTo>
                  <a:pt x="0" y="635508"/>
                </a:lnTo>
                <a:close/>
              </a:path>
            </a:pathLst>
          </a:custGeom>
          <a:solidFill>
            <a:srgbClr val="FF6300"/>
          </a:solidFill>
        </p:spPr>
        <p:txBody>
          <a:bodyPr wrap="square" lIns="0" tIns="0" rIns="0" bIns="0" rtlCol="0"/>
          <a:lstStyle/>
          <a:p/>
        </p:txBody>
      </p:sp>
      <p:sp>
        <p:nvSpPr>
          <p:cNvPr id="14" name="object 14"/>
          <p:cNvSpPr/>
          <p:nvPr/>
        </p:nvSpPr>
        <p:spPr>
          <a:xfrm>
            <a:off x="5283708" y="1985772"/>
            <a:ext cx="337185" cy="702945"/>
          </a:xfrm>
          <a:custGeom>
            <a:rect l="l" t="t" r="r" b="b"/>
            <a:pathLst>
              <a:path w="337185" h="702944">
                <a:moveTo>
                  <a:pt x="0" y="702563"/>
                </a:moveTo>
                <a:lnTo>
                  <a:pt x="336803" y="702563"/>
                </a:lnTo>
                <a:lnTo>
                  <a:pt x="336803" y="0"/>
                </a:lnTo>
                <a:lnTo>
                  <a:pt x="0" y="0"/>
                </a:lnTo>
                <a:lnTo>
                  <a:pt x="0" y="702563"/>
                </a:lnTo>
                <a:close/>
              </a:path>
            </a:pathLst>
          </a:custGeom>
          <a:solidFill>
            <a:srgbClr val="FF6300"/>
          </a:solidFill>
        </p:spPr>
        <p:txBody>
          <a:bodyPr wrap="square" lIns="0" tIns="0" rIns="0" bIns="0" rtlCol="0"/>
          <a:lstStyle/>
          <a:p/>
        </p:txBody>
      </p:sp>
      <p:sp>
        <p:nvSpPr>
          <p:cNvPr id="15" name="object 15"/>
          <p:cNvSpPr/>
          <p:nvPr/>
        </p:nvSpPr>
        <p:spPr>
          <a:xfrm>
            <a:off x="3262884" y="2208276"/>
            <a:ext cx="337185" cy="480059"/>
          </a:xfrm>
          <a:custGeom>
            <a:rect l="l" t="t" r="r" b="b"/>
            <a:pathLst>
              <a:path w="337185" h="480059">
                <a:moveTo>
                  <a:pt x="336803" y="0"/>
                </a:moveTo>
                <a:lnTo>
                  <a:pt x="0" y="0"/>
                </a:lnTo>
                <a:lnTo>
                  <a:pt x="0" y="480060"/>
                </a:lnTo>
                <a:lnTo>
                  <a:pt x="336803" y="480060"/>
                </a:lnTo>
                <a:lnTo>
                  <a:pt x="336803" y="0"/>
                </a:lnTo>
                <a:close/>
              </a:path>
            </a:pathLst>
          </a:custGeom>
          <a:solidFill>
            <a:srgbClr val="C0C0C0"/>
          </a:solidFill>
        </p:spPr>
        <p:txBody>
          <a:bodyPr wrap="square" lIns="0" tIns="0" rIns="0" bIns="0" rtlCol="0"/>
          <a:lstStyle/>
          <a:p/>
        </p:txBody>
      </p:sp>
      <p:sp>
        <p:nvSpPr>
          <p:cNvPr id="16" name="object 16"/>
          <p:cNvSpPr/>
          <p:nvPr/>
        </p:nvSpPr>
        <p:spPr>
          <a:xfrm>
            <a:off x="5957315" y="2165604"/>
            <a:ext cx="337185" cy="523240"/>
          </a:xfrm>
          <a:custGeom>
            <a:rect l="l" t="t" r="r" b="b"/>
            <a:pathLst>
              <a:path w="337185" h="523239">
                <a:moveTo>
                  <a:pt x="336804" y="0"/>
                </a:moveTo>
                <a:lnTo>
                  <a:pt x="0" y="0"/>
                </a:lnTo>
                <a:lnTo>
                  <a:pt x="0" y="522732"/>
                </a:lnTo>
                <a:lnTo>
                  <a:pt x="336804" y="522732"/>
                </a:lnTo>
                <a:lnTo>
                  <a:pt x="336804" y="0"/>
                </a:lnTo>
                <a:close/>
              </a:path>
            </a:pathLst>
          </a:custGeom>
          <a:solidFill>
            <a:srgbClr val="C0C0C0"/>
          </a:solidFill>
        </p:spPr>
        <p:txBody>
          <a:bodyPr wrap="square" lIns="0" tIns="0" rIns="0" bIns="0" rtlCol="0"/>
          <a:lstStyle/>
          <a:p/>
        </p:txBody>
      </p:sp>
      <p:sp>
        <p:nvSpPr>
          <p:cNvPr id="17" name="object 17"/>
          <p:cNvSpPr/>
          <p:nvPr/>
        </p:nvSpPr>
        <p:spPr>
          <a:xfrm>
            <a:off x="6630923" y="2369820"/>
            <a:ext cx="337185" cy="318770"/>
          </a:xfrm>
          <a:custGeom>
            <a:rect l="l" t="t" r="r" b="b"/>
            <a:pathLst>
              <a:path w="337184" h="318769">
                <a:moveTo>
                  <a:pt x="336803" y="0"/>
                </a:moveTo>
                <a:lnTo>
                  <a:pt x="0" y="0"/>
                </a:lnTo>
                <a:lnTo>
                  <a:pt x="0" y="318515"/>
                </a:lnTo>
                <a:lnTo>
                  <a:pt x="336803" y="318515"/>
                </a:lnTo>
                <a:lnTo>
                  <a:pt x="336803" y="0"/>
                </a:lnTo>
                <a:close/>
              </a:path>
            </a:pathLst>
          </a:custGeom>
          <a:solidFill>
            <a:srgbClr val="C0C0C0"/>
          </a:solidFill>
        </p:spPr>
        <p:txBody>
          <a:bodyPr wrap="square" lIns="0" tIns="0" rIns="0" bIns="0" rtlCol="0"/>
          <a:lstStyle/>
          <a:p/>
        </p:txBody>
      </p:sp>
      <p:sp>
        <p:nvSpPr>
          <p:cNvPr id="18" name="object 18"/>
          <p:cNvSpPr/>
          <p:nvPr/>
        </p:nvSpPr>
        <p:spPr>
          <a:xfrm>
            <a:off x="3095244" y="2688335"/>
            <a:ext cx="4040504" cy="0"/>
          </a:xfrm>
          <a:custGeom>
            <a:rect l="l" t="t" r="r" b="b"/>
            <a:pathLst>
              <a:path w="4040504">
                <a:moveTo>
                  <a:pt x="0" y="0"/>
                </a:moveTo>
                <a:lnTo>
                  <a:pt x="4040124" y="0"/>
                </a:lnTo>
              </a:path>
            </a:pathLst>
          </a:custGeom>
          <a:ln w="9144">
            <a:solidFill>
              <a:srgbClr val="D9D9D9"/>
            </a:solidFill>
          </a:ln>
        </p:spPr>
        <p:txBody>
          <a:bodyPr wrap="square" lIns="0" tIns="0" rIns="0" bIns="0" rtlCol="0"/>
          <a:lstStyle/>
          <a:p/>
        </p:txBody>
      </p:sp>
      <p:sp>
        <p:nvSpPr>
          <p:cNvPr id="19" name="object 19"/>
          <p:cNvSpPr txBox="1"/>
          <p:nvPr/>
        </p:nvSpPr>
        <p:spPr>
          <a:xfrm>
            <a:off x="3333115" y="1955038"/>
            <a:ext cx="19621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Arial"/>
                <a:cs typeface="Arial"/>
              </a:rPr>
              <a:t>81</a:t>
            </a:r>
            <a:endParaRPr sz="1200">
              <a:latin typeface="Arial"/>
              <a:cs typeface="Arial"/>
            </a:endParaRPr>
          </a:p>
        </p:txBody>
      </p:sp>
      <p:sp>
        <p:nvSpPr>
          <p:cNvPr id="20" name="object 20"/>
          <p:cNvSpPr txBox="1"/>
          <p:nvPr/>
        </p:nvSpPr>
        <p:spPr>
          <a:xfrm>
            <a:off x="3964051" y="1799971"/>
            <a:ext cx="28194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Arial"/>
                <a:cs typeface="Arial"/>
              </a:rPr>
              <a:t>107</a:t>
            </a:r>
            <a:endParaRPr sz="1200">
              <a:latin typeface="Arial"/>
              <a:cs typeface="Arial"/>
            </a:endParaRPr>
          </a:p>
        </p:txBody>
      </p:sp>
      <p:sp>
        <p:nvSpPr>
          <p:cNvPr id="21" name="object 21"/>
          <p:cNvSpPr txBox="1"/>
          <p:nvPr/>
        </p:nvSpPr>
        <p:spPr>
          <a:xfrm>
            <a:off x="4637659" y="1800225"/>
            <a:ext cx="28194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Arial"/>
                <a:cs typeface="Arial"/>
              </a:rPr>
              <a:t>107</a:t>
            </a:r>
            <a:endParaRPr sz="1200">
              <a:latin typeface="Arial"/>
              <a:cs typeface="Arial"/>
            </a:endParaRPr>
          </a:p>
        </p:txBody>
      </p:sp>
      <p:sp>
        <p:nvSpPr>
          <p:cNvPr id="22" name="object 22"/>
          <p:cNvSpPr txBox="1"/>
          <p:nvPr/>
        </p:nvSpPr>
        <p:spPr>
          <a:xfrm>
            <a:off x="5311266" y="1732279"/>
            <a:ext cx="28194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Arial"/>
                <a:cs typeface="Arial"/>
              </a:rPr>
              <a:t>118</a:t>
            </a:r>
            <a:endParaRPr sz="1200">
              <a:latin typeface="Arial"/>
              <a:cs typeface="Arial"/>
            </a:endParaRPr>
          </a:p>
        </p:txBody>
      </p:sp>
      <p:sp>
        <p:nvSpPr>
          <p:cNvPr id="23" name="object 23"/>
          <p:cNvSpPr txBox="1"/>
          <p:nvPr/>
        </p:nvSpPr>
        <p:spPr>
          <a:xfrm>
            <a:off x="6027165" y="1912746"/>
            <a:ext cx="19621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Arial"/>
                <a:cs typeface="Arial"/>
              </a:rPr>
              <a:t>88</a:t>
            </a:r>
            <a:endParaRPr sz="1200">
              <a:latin typeface="Arial"/>
              <a:cs typeface="Arial"/>
            </a:endParaRPr>
          </a:p>
        </p:txBody>
      </p:sp>
      <p:sp>
        <p:nvSpPr>
          <p:cNvPr id="24" name="object 24"/>
          <p:cNvSpPr txBox="1"/>
          <p:nvPr/>
        </p:nvSpPr>
        <p:spPr>
          <a:xfrm>
            <a:off x="6700773" y="2116328"/>
            <a:ext cx="19621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Arial"/>
                <a:cs typeface="Arial"/>
              </a:rPr>
              <a:t>54</a:t>
            </a:r>
            <a:endParaRPr sz="1200">
              <a:latin typeface="Arial"/>
              <a:cs typeface="Arial"/>
            </a:endParaRPr>
          </a:p>
        </p:txBody>
      </p:sp>
      <p:sp>
        <p:nvSpPr>
          <p:cNvPr id="25" name="object 25"/>
          <p:cNvSpPr txBox="1"/>
          <p:nvPr/>
        </p:nvSpPr>
        <p:spPr>
          <a:xfrm>
            <a:off x="3334003" y="2718942"/>
            <a:ext cx="196215" cy="470534"/>
          </a:xfrm>
          <a:prstGeom prst="rect">
            <a:avLst/>
          </a:prstGeom>
        </p:spPr>
        <p:txBody>
          <a:bodyPr vert="horz" wrap="square" lIns="0" tIns="52069" rIns="0" bIns="0" rtlCol="0">
            <a:spAutoFit/>
          </a:bodyPr>
          <a:lstStyle/>
          <a:p>
            <a:pPr marL="12700">
              <a:lnSpc>
                <a:spcPct val="100000"/>
              </a:lnSpc>
              <a:spcBef>
                <a:spcPts val="409"/>
              </a:spcBef>
            </a:pPr>
            <a:r>
              <a:rPr sz="1200" spc="-5">
                <a:solidFill>
                  <a:srgbClr val="585858"/>
                </a:solidFill>
                <a:latin typeface="Arial"/>
                <a:cs typeface="Arial"/>
              </a:rPr>
              <a:t>00</a:t>
            </a:r>
            <a:endParaRPr sz="1200">
              <a:latin typeface="Arial"/>
              <a:cs typeface="Arial"/>
            </a:endParaRPr>
          </a:p>
          <a:p>
            <a:pPr marL="215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26" name="object 26"/>
          <p:cNvSpPr txBox="1"/>
          <p:nvPr/>
        </p:nvSpPr>
        <p:spPr>
          <a:xfrm>
            <a:off x="4007611" y="2718942"/>
            <a:ext cx="196215" cy="470534"/>
          </a:xfrm>
          <a:prstGeom prst="rect">
            <a:avLst/>
          </a:prstGeom>
        </p:spPr>
        <p:txBody>
          <a:bodyPr vert="horz" wrap="square" lIns="0" tIns="52069" rIns="0" bIns="0" rtlCol="0">
            <a:spAutoFit/>
          </a:bodyPr>
          <a:lstStyle/>
          <a:p>
            <a:pPr marL="12700">
              <a:lnSpc>
                <a:spcPct val="100000"/>
              </a:lnSpc>
              <a:spcBef>
                <a:spcPts val="409"/>
              </a:spcBef>
            </a:pPr>
            <a:r>
              <a:rPr sz="1200" spc="-5">
                <a:solidFill>
                  <a:srgbClr val="585858"/>
                </a:solidFill>
                <a:latin typeface="Arial"/>
                <a:cs typeface="Arial"/>
              </a:rPr>
              <a:t>95</a:t>
            </a:r>
            <a:endParaRPr sz="1200">
              <a:latin typeface="Arial"/>
              <a:cs typeface="Arial"/>
            </a:endParaRPr>
          </a:p>
          <a:p>
            <a:pPr marL="215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27" name="object 27"/>
          <p:cNvSpPr txBox="1"/>
          <p:nvPr/>
        </p:nvSpPr>
        <p:spPr>
          <a:xfrm>
            <a:off x="4681220" y="2718942"/>
            <a:ext cx="196215" cy="470534"/>
          </a:xfrm>
          <a:prstGeom prst="rect">
            <a:avLst/>
          </a:prstGeom>
        </p:spPr>
        <p:txBody>
          <a:bodyPr vert="horz" wrap="square" lIns="0" tIns="52069" rIns="0" bIns="0" rtlCol="0">
            <a:spAutoFit/>
          </a:bodyPr>
          <a:lstStyle/>
          <a:p>
            <a:pPr marL="12700">
              <a:lnSpc>
                <a:spcPct val="100000"/>
              </a:lnSpc>
              <a:spcBef>
                <a:spcPts val="409"/>
              </a:spcBef>
            </a:pPr>
            <a:r>
              <a:rPr sz="1200" spc="-5">
                <a:solidFill>
                  <a:srgbClr val="585858"/>
                </a:solidFill>
                <a:latin typeface="Arial"/>
                <a:cs typeface="Arial"/>
              </a:rPr>
              <a:t>90</a:t>
            </a:r>
            <a:endParaRPr sz="1200">
              <a:latin typeface="Arial"/>
              <a:cs typeface="Arial"/>
            </a:endParaRPr>
          </a:p>
          <a:p>
            <a:pPr marL="215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28" name="object 28"/>
          <p:cNvSpPr txBox="1"/>
          <p:nvPr/>
        </p:nvSpPr>
        <p:spPr>
          <a:xfrm>
            <a:off x="5354573" y="2718942"/>
            <a:ext cx="196215" cy="470534"/>
          </a:xfrm>
          <a:prstGeom prst="rect">
            <a:avLst/>
          </a:prstGeom>
        </p:spPr>
        <p:txBody>
          <a:bodyPr vert="horz" wrap="square" lIns="0" tIns="52069" rIns="0" bIns="0" rtlCol="0">
            <a:spAutoFit/>
          </a:bodyPr>
          <a:lstStyle/>
          <a:p>
            <a:pPr marL="12700">
              <a:lnSpc>
                <a:spcPct val="100000"/>
              </a:lnSpc>
              <a:spcBef>
                <a:spcPts val="409"/>
              </a:spcBef>
            </a:pPr>
            <a:r>
              <a:rPr sz="1200" spc="-5">
                <a:solidFill>
                  <a:srgbClr val="585858"/>
                </a:solidFill>
                <a:latin typeface="Arial"/>
                <a:cs typeface="Arial"/>
              </a:rPr>
              <a:t>80</a:t>
            </a:r>
            <a:endParaRPr sz="1200">
              <a:latin typeface="Arial"/>
              <a:cs typeface="Arial"/>
            </a:endParaRPr>
          </a:p>
          <a:p>
            <a:pPr marL="215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29" name="object 29"/>
          <p:cNvSpPr txBox="1"/>
          <p:nvPr/>
        </p:nvSpPr>
        <p:spPr>
          <a:xfrm>
            <a:off x="6028182" y="2718942"/>
            <a:ext cx="196215" cy="470534"/>
          </a:xfrm>
          <a:prstGeom prst="rect">
            <a:avLst/>
          </a:prstGeom>
        </p:spPr>
        <p:txBody>
          <a:bodyPr vert="horz" wrap="square" lIns="0" tIns="52069" rIns="0" bIns="0" rtlCol="0">
            <a:spAutoFit/>
          </a:bodyPr>
          <a:lstStyle/>
          <a:p>
            <a:pPr marL="12700">
              <a:lnSpc>
                <a:spcPct val="100000"/>
              </a:lnSpc>
              <a:spcBef>
                <a:spcPts val="409"/>
              </a:spcBef>
            </a:pPr>
            <a:r>
              <a:rPr sz="1200" spc="-5">
                <a:solidFill>
                  <a:srgbClr val="585858"/>
                </a:solidFill>
                <a:latin typeface="Arial"/>
                <a:cs typeface="Arial"/>
              </a:rPr>
              <a:t>70</a:t>
            </a:r>
            <a:endParaRPr sz="1200">
              <a:latin typeface="Arial"/>
              <a:cs typeface="Arial"/>
            </a:endParaRPr>
          </a:p>
          <a:p>
            <a:pPr marL="215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30" name="object 30"/>
          <p:cNvSpPr txBox="1"/>
          <p:nvPr/>
        </p:nvSpPr>
        <p:spPr>
          <a:xfrm>
            <a:off x="6701790" y="2718942"/>
            <a:ext cx="196215" cy="470534"/>
          </a:xfrm>
          <a:prstGeom prst="rect">
            <a:avLst/>
          </a:prstGeom>
        </p:spPr>
        <p:txBody>
          <a:bodyPr vert="horz" wrap="square" lIns="0" tIns="52069" rIns="0" bIns="0" rtlCol="0">
            <a:spAutoFit/>
          </a:bodyPr>
          <a:lstStyle/>
          <a:p>
            <a:pPr marL="12700">
              <a:lnSpc>
                <a:spcPct val="100000"/>
              </a:lnSpc>
              <a:spcBef>
                <a:spcPts val="409"/>
              </a:spcBef>
            </a:pPr>
            <a:r>
              <a:rPr sz="1200" spc="-5">
                <a:solidFill>
                  <a:srgbClr val="585858"/>
                </a:solidFill>
                <a:latin typeface="Arial"/>
                <a:cs typeface="Arial"/>
              </a:rPr>
              <a:t>60</a:t>
            </a:r>
            <a:endParaRPr sz="1200">
              <a:latin typeface="Arial"/>
              <a:cs typeface="Arial"/>
            </a:endParaRPr>
          </a:p>
          <a:p>
            <a:pPr marL="215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31" name="object 31"/>
          <p:cNvSpPr txBox="1"/>
          <p:nvPr/>
        </p:nvSpPr>
        <p:spPr>
          <a:xfrm>
            <a:off x="4775708" y="1368044"/>
            <a:ext cx="6788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585858"/>
                </a:solidFill>
                <a:latin typeface="微软雅黑"/>
                <a:cs typeface="微软雅黑"/>
              </a:rPr>
              <a:t>年龄</a:t>
            </a:r>
            <a:r>
              <a:rPr sz="1400" spc="-10">
                <a:solidFill>
                  <a:srgbClr val="585858"/>
                </a:solidFill>
                <a:latin typeface="Arial"/>
                <a:cs typeface="Arial"/>
              </a:rPr>
              <a:t>T</a:t>
            </a:r>
            <a:r>
              <a:rPr sz="1400">
                <a:solidFill>
                  <a:srgbClr val="585858"/>
                </a:solidFill>
                <a:latin typeface="Arial"/>
                <a:cs typeface="Arial"/>
              </a:rPr>
              <a:t>GI</a:t>
            </a:r>
            <a:endParaRPr sz="1400">
              <a:latin typeface="Arial"/>
              <a:cs typeface="Arial"/>
            </a:endParaRPr>
          </a:p>
        </p:txBody>
      </p:sp>
      <p:sp>
        <p:nvSpPr>
          <p:cNvPr id="32" name="object 32"/>
          <p:cNvSpPr/>
          <p:nvPr/>
        </p:nvSpPr>
        <p:spPr>
          <a:xfrm>
            <a:off x="2955035" y="1239011"/>
            <a:ext cx="4320540" cy="2161540"/>
          </a:xfrm>
          <a:custGeom>
            <a:rect l="l" t="t" r="r" b="b"/>
            <a:pathLst>
              <a:path w="4320540" h="2161540">
                <a:moveTo>
                  <a:pt x="0" y="2161031"/>
                </a:moveTo>
                <a:lnTo>
                  <a:pt x="4320540" y="2161031"/>
                </a:lnTo>
                <a:lnTo>
                  <a:pt x="4320540" y="0"/>
                </a:lnTo>
                <a:lnTo>
                  <a:pt x="0" y="0"/>
                </a:lnTo>
                <a:lnTo>
                  <a:pt x="0" y="2161031"/>
                </a:lnTo>
                <a:close/>
              </a:path>
            </a:pathLst>
          </a:custGeom>
          <a:ln w="9144">
            <a:solidFill>
              <a:srgbClr val="BEBEBE"/>
            </a:solidFill>
          </a:ln>
        </p:spPr>
        <p:txBody>
          <a:bodyPr wrap="square" lIns="0" tIns="0" rIns="0" bIns="0" rtlCol="0"/>
          <a:lstStyle/>
          <a:p/>
        </p:txBody>
      </p:sp>
      <p:sp>
        <p:nvSpPr>
          <p:cNvPr id="33" name="object 33"/>
          <p:cNvSpPr/>
          <p:nvPr/>
        </p:nvSpPr>
        <p:spPr>
          <a:xfrm>
            <a:off x="7801356" y="1972055"/>
            <a:ext cx="506095" cy="731520"/>
          </a:xfrm>
          <a:custGeom>
            <a:rect l="l" t="t" r="r" b="b"/>
            <a:pathLst>
              <a:path w="506095" h="731519">
                <a:moveTo>
                  <a:pt x="0" y="731520"/>
                </a:moveTo>
                <a:lnTo>
                  <a:pt x="505968" y="731520"/>
                </a:lnTo>
                <a:lnTo>
                  <a:pt x="505968" y="0"/>
                </a:lnTo>
                <a:lnTo>
                  <a:pt x="0" y="0"/>
                </a:lnTo>
                <a:lnTo>
                  <a:pt x="0" y="731520"/>
                </a:lnTo>
                <a:close/>
              </a:path>
            </a:pathLst>
          </a:custGeom>
          <a:solidFill>
            <a:srgbClr val="FF6300"/>
          </a:solidFill>
        </p:spPr>
        <p:txBody>
          <a:bodyPr wrap="square" lIns="0" tIns="0" rIns="0" bIns="0" rtlCol="0"/>
          <a:lstStyle/>
          <a:p/>
        </p:txBody>
      </p:sp>
      <p:sp>
        <p:nvSpPr>
          <p:cNvPr id="34" name="object 34"/>
          <p:cNvSpPr/>
          <p:nvPr/>
        </p:nvSpPr>
        <p:spPr>
          <a:xfrm>
            <a:off x="8811768" y="2290572"/>
            <a:ext cx="506095" cy="413384"/>
          </a:xfrm>
          <a:custGeom>
            <a:rect l="l" t="t" r="r" b="b"/>
            <a:pathLst>
              <a:path w="506095" h="413384">
                <a:moveTo>
                  <a:pt x="505967" y="0"/>
                </a:moveTo>
                <a:lnTo>
                  <a:pt x="0" y="0"/>
                </a:lnTo>
                <a:lnTo>
                  <a:pt x="0" y="413003"/>
                </a:lnTo>
                <a:lnTo>
                  <a:pt x="505967" y="413003"/>
                </a:lnTo>
                <a:lnTo>
                  <a:pt x="505967" y="0"/>
                </a:lnTo>
                <a:close/>
              </a:path>
            </a:pathLst>
          </a:custGeom>
          <a:solidFill>
            <a:srgbClr val="C0C0C0"/>
          </a:solidFill>
        </p:spPr>
        <p:txBody>
          <a:bodyPr wrap="square" lIns="0" tIns="0" rIns="0" bIns="0" rtlCol="0"/>
          <a:lstStyle/>
          <a:p/>
        </p:txBody>
      </p:sp>
      <p:sp>
        <p:nvSpPr>
          <p:cNvPr id="35" name="object 35"/>
          <p:cNvSpPr/>
          <p:nvPr/>
        </p:nvSpPr>
        <p:spPr>
          <a:xfrm>
            <a:off x="9822180" y="2359151"/>
            <a:ext cx="504825" cy="344805"/>
          </a:xfrm>
          <a:custGeom>
            <a:rect l="l" t="t" r="r" b="b"/>
            <a:pathLst>
              <a:path w="504825" h="344805">
                <a:moveTo>
                  <a:pt x="504444" y="0"/>
                </a:moveTo>
                <a:lnTo>
                  <a:pt x="0" y="0"/>
                </a:lnTo>
                <a:lnTo>
                  <a:pt x="0" y="344424"/>
                </a:lnTo>
                <a:lnTo>
                  <a:pt x="504444" y="344424"/>
                </a:lnTo>
                <a:lnTo>
                  <a:pt x="504444" y="0"/>
                </a:lnTo>
                <a:close/>
              </a:path>
            </a:pathLst>
          </a:custGeom>
          <a:solidFill>
            <a:srgbClr val="C0C0C0"/>
          </a:solidFill>
        </p:spPr>
        <p:txBody>
          <a:bodyPr wrap="square" lIns="0" tIns="0" rIns="0" bIns="0" rtlCol="0"/>
          <a:lstStyle/>
          <a:p/>
        </p:txBody>
      </p:sp>
      <p:sp>
        <p:nvSpPr>
          <p:cNvPr id="36" name="object 36"/>
          <p:cNvSpPr/>
          <p:nvPr/>
        </p:nvSpPr>
        <p:spPr>
          <a:xfrm>
            <a:off x="10832592" y="2308860"/>
            <a:ext cx="504825" cy="394970"/>
          </a:xfrm>
          <a:custGeom>
            <a:rect l="l" t="t" r="r" b="b"/>
            <a:pathLst>
              <a:path w="504825" h="394969">
                <a:moveTo>
                  <a:pt x="504443" y="0"/>
                </a:moveTo>
                <a:lnTo>
                  <a:pt x="0" y="0"/>
                </a:lnTo>
                <a:lnTo>
                  <a:pt x="0" y="394715"/>
                </a:lnTo>
                <a:lnTo>
                  <a:pt x="504443" y="394715"/>
                </a:lnTo>
                <a:lnTo>
                  <a:pt x="504443" y="0"/>
                </a:lnTo>
                <a:close/>
              </a:path>
            </a:pathLst>
          </a:custGeom>
          <a:solidFill>
            <a:srgbClr val="C0C0C0"/>
          </a:solidFill>
        </p:spPr>
        <p:txBody>
          <a:bodyPr wrap="square" lIns="0" tIns="0" rIns="0" bIns="0" rtlCol="0"/>
          <a:lstStyle/>
          <a:p/>
        </p:txBody>
      </p:sp>
      <p:sp>
        <p:nvSpPr>
          <p:cNvPr id="37" name="object 37"/>
          <p:cNvSpPr/>
          <p:nvPr/>
        </p:nvSpPr>
        <p:spPr>
          <a:xfrm>
            <a:off x="7549895" y="2703576"/>
            <a:ext cx="4040504" cy="0"/>
          </a:xfrm>
          <a:custGeom>
            <a:rect l="l" t="t" r="r" b="b"/>
            <a:pathLst>
              <a:path w="4040504">
                <a:moveTo>
                  <a:pt x="0" y="0"/>
                </a:moveTo>
                <a:lnTo>
                  <a:pt x="4040124" y="0"/>
                </a:lnTo>
              </a:path>
            </a:pathLst>
          </a:custGeom>
          <a:ln w="9144">
            <a:solidFill>
              <a:srgbClr val="D9D9D9"/>
            </a:solidFill>
          </a:ln>
        </p:spPr>
        <p:txBody>
          <a:bodyPr wrap="square" lIns="0" tIns="0" rIns="0" bIns="0" rtlCol="0"/>
          <a:lstStyle/>
          <a:p/>
        </p:txBody>
      </p:sp>
      <p:sp>
        <p:nvSpPr>
          <p:cNvPr id="38" name="object 38"/>
          <p:cNvSpPr txBox="1"/>
          <p:nvPr/>
        </p:nvSpPr>
        <p:spPr>
          <a:xfrm>
            <a:off x="7913878" y="1719198"/>
            <a:ext cx="281940"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Arial"/>
                <a:cs typeface="Arial"/>
              </a:rPr>
              <a:t>109</a:t>
            </a:r>
            <a:endParaRPr sz="1200">
              <a:latin typeface="Arial"/>
              <a:cs typeface="Arial"/>
            </a:endParaRPr>
          </a:p>
        </p:txBody>
      </p:sp>
      <p:sp>
        <p:nvSpPr>
          <p:cNvPr id="39" name="object 39"/>
          <p:cNvSpPr txBox="1"/>
          <p:nvPr/>
        </p:nvSpPr>
        <p:spPr>
          <a:xfrm>
            <a:off x="8966961" y="2037334"/>
            <a:ext cx="19621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Arial"/>
                <a:cs typeface="Arial"/>
              </a:rPr>
              <a:t>99</a:t>
            </a:r>
            <a:endParaRPr sz="1200">
              <a:latin typeface="Arial"/>
              <a:cs typeface="Arial"/>
            </a:endParaRPr>
          </a:p>
        </p:txBody>
      </p:sp>
      <p:sp>
        <p:nvSpPr>
          <p:cNvPr id="40" name="object 40"/>
          <p:cNvSpPr txBox="1"/>
          <p:nvPr/>
        </p:nvSpPr>
        <p:spPr>
          <a:xfrm>
            <a:off x="9977119" y="2106295"/>
            <a:ext cx="19621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Arial"/>
                <a:cs typeface="Arial"/>
              </a:rPr>
              <a:t>96</a:t>
            </a:r>
            <a:endParaRPr sz="1200">
              <a:latin typeface="Arial"/>
              <a:cs typeface="Arial"/>
            </a:endParaRPr>
          </a:p>
        </p:txBody>
      </p:sp>
      <p:sp>
        <p:nvSpPr>
          <p:cNvPr id="41" name="object 41"/>
          <p:cNvSpPr txBox="1"/>
          <p:nvPr/>
        </p:nvSpPr>
        <p:spPr>
          <a:xfrm>
            <a:off x="10987531" y="2055367"/>
            <a:ext cx="19621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404040"/>
                </a:solidFill>
                <a:latin typeface="Arial"/>
                <a:cs typeface="Arial"/>
              </a:rPr>
              <a:t>98</a:t>
            </a:r>
            <a:endParaRPr sz="1200">
              <a:latin typeface="Arial"/>
              <a:cs typeface="Arial"/>
            </a:endParaRPr>
          </a:p>
        </p:txBody>
      </p:sp>
      <p:sp>
        <p:nvSpPr>
          <p:cNvPr id="42" name="object 42"/>
          <p:cNvSpPr txBox="1"/>
          <p:nvPr/>
        </p:nvSpPr>
        <p:spPr>
          <a:xfrm>
            <a:off x="7889493" y="2743580"/>
            <a:ext cx="330200" cy="546735"/>
          </a:xfrm>
          <a:prstGeom prst="rect">
            <a:avLst/>
          </a:prstGeom>
        </p:spPr>
        <p:txBody>
          <a:bodyPr vert="horz" wrap="square" lIns="0" tIns="12700" rIns="0" bIns="0" rtlCol="0">
            <a:spAutoFit/>
          </a:bodyPr>
          <a:lstStyle/>
          <a:p>
            <a:pPr marL="12700" marR="5080">
              <a:lnSpc>
                <a:spcPct val="142500"/>
              </a:lnSpc>
              <a:spcBef>
                <a:spcPts val="100"/>
              </a:spcBef>
            </a:pPr>
            <a:r>
              <a:rPr sz="1200">
                <a:solidFill>
                  <a:srgbClr val="585858"/>
                </a:solidFill>
                <a:latin typeface="微软雅黑"/>
                <a:cs typeface="微软雅黑"/>
              </a:rPr>
              <a:t>一线 城市</a:t>
            </a:r>
            <a:endParaRPr sz="1200">
              <a:latin typeface="微软雅黑"/>
              <a:cs typeface="微软雅黑"/>
            </a:endParaRPr>
          </a:p>
        </p:txBody>
      </p:sp>
      <p:sp>
        <p:nvSpPr>
          <p:cNvPr id="43" name="object 43"/>
          <p:cNvSpPr txBox="1"/>
          <p:nvPr/>
        </p:nvSpPr>
        <p:spPr>
          <a:xfrm>
            <a:off x="8899906" y="2743580"/>
            <a:ext cx="330200" cy="546735"/>
          </a:xfrm>
          <a:prstGeom prst="rect">
            <a:avLst/>
          </a:prstGeom>
        </p:spPr>
        <p:txBody>
          <a:bodyPr vert="horz" wrap="square" lIns="0" tIns="12700" rIns="0" bIns="0" rtlCol="0">
            <a:spAutoFit/>
          </a:bodyPr>
          <a:lstStyle/>
          <a:p>
            <a:pPr marL="12700" marR="5080">
              <a:lnSpc>
                <a:spcPct val="142500"/>
              </a:lnSpc>
              <a:spcBef>
                <a:spcPts val="100"/>
              </a:spcBef>
            </a:pPr>
            <a:r>
              <a:rPr sz="1200">
                <a:solidFill>
                  <a:srgbClr val="585858"/>
                </a:solidFill>
                <a:latin typeface="微软雅黑"/>
                <a:cs typeface="微软雅黑"/>
              </a:rPr>
              <a:t>二线 城市</a:t>
            </a:r>
            <a:endParaRPr sz="1200">
              <a:latin typeface="微软雅黑"/>
              <a:cs typeface="微软雅黑"/>
            </a:endParaRPr>
          </a:p>
        </p:txBody>
      </p:sp>
      <p:sp>
        <p:nvSpPr>
          <p:cNvPr id="44" name="object 44"/>
          <p:cNvSpPr txBox="1"/>
          <p:nvPr/>
        </p:nvSpPr>
        <p:spPr>
          <a:xfrm>
            <a:off x="9910064" y="2743580"/>
            <a:ext cx="330200" cy="546735"/>
          </a:xfrm>
          <a:prstGeom prst="rect">
            <a:avLst/>
          </a:prstGeom>
        </p:spPr>
        <p:txBody>
          <a:bodyPr vert="horz" wrap="square" lIns="0" tIns="12700" rIns="0" bIns="0" rtlCol="0">
            <a:spAutoFit/>
          </a:bodyPr>
          <a:lstStyle/>
          <a:p>
            <a:pPr marL="12700" marR="5080">
              <a:lnSpc>
                <a:spcPct val="142500"/>
              </a:lnSpc>
              <a:spcBef>
                <a:spcPts val="100"/>
              </a:spcBef>
            </a:pPr>
            <a:r>
              <a:rPr sz="1200">
                <a:solidFill>
                  <a:srgbClr val="585858"/>
                </a:solidFill>
                <a:latin typeface="微软雅黑"/>
                <a:cs typeface="微软雅黑"/>
              </a:rPr>
              <a:t>三线 城市</a:t>
            </a:r>
            <a:endParaRPr sz="1200">
              <a:latin typeface="微软雅黑"/>
              <a:cs typeface="微软雅黑"/>
            </a:endParaRPr>
          </a:p>
        </p:txBody>
      </p:sp>
      <p:sp>
        <p:nvSpPr>
          <p:cNvPr id="45" name="object 45"/>
          <p:cNvSpPr txBox="1"/>
          <p:nvPr/>
        </p:nvSpPr>
        <p:spPr>
          <a:xfrm>
            <a:off x="10768076" y="2743580"/>
            <a:ext cx="635000" cy="546735"/>
          </a:xfrm>
          <a:prstGeom prst="rect">
            <a:avLst/>
          </a:prstGeom>
        </p:spPr>
        <p:txBody>
          <a:bodyPr vert="horz" wrap="square" lIns="0" tIns="12700" rIns="0" bIns="0" rtlCol="0">
            <a:spAutoFit/>
          </a:bodyPr>
          <a:lstStyle/>
          <a:p>
            <a:pPr marL="88900" marR="5080" indent="-76200">
              <a:lnSpc>
                <a:spcPct val="142500"/>
              </a:lnSpc>
              <a:spcBef>
                <a:spcPts val="100"/>
              </a:spcBef>
            </a:pPr>
            <a:r>
              <a:rPr sz="1200">
                <a:solidFill>
                  <a:srgbClr val="585858"/>
                </a:solidFill>
                <a:latin typeface="微软雅黑"/>
                <a:cs typeface="微软雅黑"/>
              </a:rPr>
              <a:t>四线城市 及以下</a:t>
            </a:r>
            <a:endParaRPr sz="1200">
              <a:latin typeface="微软雅黑"/>
              <a:cs typeface="微软雅黑"/>
            </a:endParaRPr>
          </a:p>
        </p:txBody>
      </p:sp>
      <p:sp>
        <p:nvSpPr>
          <p:cNvPr id="46" name="object 46"/>
          <p:cNvSpPr txBox="1"/>
          <p:nvPr/>
        </p:nvSpPr>
        <p:spPr>
          <a:xfrm>
            <a:off x="9142221" y="1368044"/>
            <a:ext cx="857250"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585858"/>
                </a:solidFill>
                <a:latin typeface="微软雅黑"/>
                <a:cs typeface="微软雅黑"/>
              </a:rPr>
              <a:t>城市线</a:t>
            </a:r>
            <a:r>
              <a:rPr sz="1400" spc="-10">
                <a:solidFill>
                  <a:srgbClr val="585858"/>
                </a:solidFill>
                <a:latin typeface="Arial"/>
                <a:cs typeface="Arial"/>
              </a:rPr>
              <a:t>T</a:t>
            </a:r>
            <a:r>
              <a:rPr sz="1400">
                <a:solidFill>
                  <a:srgbClr val="585858"/>
                </a:solidFill>
                <a:latin typeface="Arial"/>
                <a:cs typeface="Arial"/>
              </a:rPr>
              <a:t>GI</a:t>
            </a:r>
            <a:endParaRPr sz="1400">
              <a:latin typeface="Arial"/>
              <a:cs typeface="Arial"/>
            </a:endParaRPr>
          </a:p>
        </p:txBody>
      </p:sp>
      <p:sp>
        <p:nvSpPr>
          <p:cNvPr id="47" name="object 47"/>
          <p:cNvSpPr/>
          <p:nvPr/>
        </p:nvSpPr>
        <p:spPr>
          <a:xfrm>
            <a:off x="7409688" y="1239011"/>
            <a:ext cx="4320540" cy="2161540"/>
          </a:xfrm>
          <a:custGeom>
            <a:rect l="l" t="t" r="r" b="b"/>
            <a:pathLst>
              <a:path w="4320540" h="2161540">
                <a:moveTo>
                  <a:pt x="0" y="2161031"/>
                </a:moveTo>
                <a:lnTo>
                  <a:pt x="4320540" y="2161031"/>
                </a:lnTo>
                <a:lnTo>
                  <a:pt x="4320540" y="0"/>
                </a:lnTo>
                <a:lnTo>
                  <a:pt x="0" y="0"/>
                </a:lnTo>
                <a:lnTo>
                  <a:pt x="0" y="2161031"/>
                </a:lnTo>
                <a:close/>
              </a:path>
            </a:pathLst>
          </a:custGeom>
          <a:ln w="9144">
            <a:solidFill>
              <a:srgbClr val="BEBEBE"/>
            </a:solidFill>
          </a:ln>
        </p:spPr>
        <p:txBody>
          <a:bodyPr wrap="square" lIns="0" tIns="0" rIns="0" bIns="0" rtlCol="0"/>
          <a:lstStyle/>
          <a:p/>
        </p:txBody>
      </p:sp>
      <p:sp>
        <p:nvSpPr>
          <p:cNvPr id="48" name="object 48"/>
          <p:cNvSpPr/>
          <p:nvPr/>
        </p:nvSpPr>
        <p:spPr>
          <a:xfrm>
            <a:off x="6784847" y="4902708"/>
            <a:ext cx="640080" cy="520065"/>
          </a:xfrm>
          <a:custGeom>
            <a:rect l="l" t="t" r="r" b="b"/>
            <a:pathLst>
              <a:path w="640079" h="520064">
                <a:moveTo>
                  <a:pt x="0" y="519684"/>
                </a:moveTo>
                <a:lnTo>
                  <a:pt x="640079" y="519684"/>
                </a:lnTo>
                <a:lnTo>
                  <a:pt x="640079" y="0"/>
                </a:lnTo>
                <a:lnTo>
                  <a:pt x="0" y="0"/>
                </a:lnTo>
                <a:lnTo>
                  <a:pt x="0" y="519684"/>
                </a:lnTo>
                <a:close/>
              </a:path>
            </a:pathLst>
          </a:custGeom>
          <a:solidFill>
            <a:srgbClr val="C0C0C0"/>
          </a:solidFill>
        </p:spPr>
        <p:txBody>
          <a:bodyPr wrap="square" lIns="0" tIns="0" rIns="0" bIns="0" rtlCol="0"/>
          <a:lstStyle/>
          <a:p/>
        </p:txBody>
      </p:sp>
      <p:sp>
        <p:nvSpPr>
          <p:cNvPr id="49" name="object 49"/>
          <p:cNvSpPr/>
          <p:nvPr/>
        </p:nvSpPr>
        <p:spPr>
          <a:xfrm>
            <a:off x="8065007" y="4575047"/>
            <a:ext cx="640080" cy="847725"/>
          </a:xfrm>
          <a:custGeom>
            <a:rect l="l" t="t" r="r" b="b"/>
            <a:pathLst>
              <a:path w="640079" h="847725">
                <a:moveTo>
                  <a:pt x="0" y="847343"/>
                </a:moveTo>
                <a:lnTo>
                  <a:pt x="640079" y="847343"/>
                </a:lnTo>
                <a:lnTo>
                  <a:pt x="640079" y="0"/>
                </a:lnTo>
                <a:lnTo>
                  <a:pt x="0" y="0"/>
                </a:lnTo>
                <a:lnTo>
                  <a:pt x="0" y="847343"/>
                </a:lnTo>
                <a:close/>
              </a:path>
            </a:pathLst>
          </a:custGeom>
          <a:solidFill>
            <a:srgbClr val="C0C0C0"/>
          </a:solidFill>
        </p:spPr>
        <p:txBody>
          <a:bodyPr wrap="square" lIns="0" tIns="0" rIns="0" bIns="0" rtlCol="0"/>
          <a:lstStyle/>
          <a:p/>
        </p:txBody>
      </p:sp>
      <p:sp>
        <p:nvSpPr>
          <p:cNvPr id="50" name="object 50"/>
          <p:cNvSpPr/>
          <p:nvPr/>
        </p:nvSpPr>
        <p:spPr>
          <a:xfrm>
            <a:off x="9345168" y="4238244"/>
            <a:ext cx="640080" cy="1184275"/>
          </a:xfrm>
          <a:custGeom>
            <a:rect l="l" t="t" r="r" b="b"/>
            <a:pathLst>
              <a:path w="640079" h="1184275">
                <a:moveTo>
                  <a:pt x="640079" y="0"/>
                </a:moveTo>
                <a:lnTo>
                  <a:pt x="0" y="0"/>
                </a:lnTo>
                <a:lnTo>
                  <a:pt x="0" y="1184147"/>
                </a:lnTo>
                <a:lnTo>
                  <a:pt x="640079" y="1184147"/>
                </a:lnTo>
                <a:lnTo>
                  <a:pt x="640079" y="0"/>
                </a:lnTo>
                <a:close/>
              </a:path>
            </a:pathLst>
          </a:custGeom>
          <a:solidFill>
            <a:srgbClr val="FF6300"/>
          </a:solidFill>
        </p:spPr>
        <p:txBody>
          <a:bodyPr wrap="square" lIns="0" tIns="0" rIns="0" bIns="0" rtlCol="0"/>
          <a:lstStyle/>
          <a:p/>
        </p:txBody>
      </p:sp>
      <p:sp>
        <p:nvSpPr>
          <p:cNvPr id="51" name="object 51"/>
          <p:cNvSpPr/>
          <p:nvPr/>
        </p:nvSpPr>
        <p:spPr>
          <a:xfrm>
            <a:off x="10625328" y="4212335"/>
            <a:ext cx="640080" cy="1210310"/>
          </a:xfrm>
          <a:custGeom>
            <a:rect l="l" t="t" r="r" b="b"/>
            <a:pathLst>
              <a:path w="640079" h="1210310">
                <a:moveTo>
                  <a:pt x="640079" y="0"/>
                </a:moveTo>
                <a:lnTo>
                  <a:pt x="0" y="0"/>
                </a:lnTo>
                <a:lnTo>
                  <a:pt x="0" y="1210055"/>
                </a:lnTo>
                <a:lnTo>
                  <a:pt x="640079" y="1210055"/>
                </a:lnTo>
                <a:lnTo>
                  <a:pt x="640079" y="0"/>
                </a:lnTo>
                <a:close/>
              </a:path>
            </a:pathLst>
          </a:custGeom>
          <a:solidFill>
            <a:srgbClr val="FF6300"/>
          </a:solidFill>
        </p:spPr>
        <p:txBody>
          <a:bodyPr wrap="square" lIns="0" tIns="0" rIns="0" bIns="0" rtlCol="0"/>
          <a:lstStyle/>
          <a:p/>
        </p:txBody>
      </p:sp>
      <p:sp>
        <p:nvSpPr>
          <p:cNvPr id="52" name="object 52"/>
          <p:cNvSpPr/>
          <p:nvPr/>
        </p:nvSpPr>
        <p:spPr>
          <a:xfrm>
            <a:off x="6464808" y="5422391"/>
            <a:ext cx="5120640" cy="0"/>
          </a:xfrm>
          <a:custGeom>
            <a:rect l="l" t="t" r="r" b="b"/>
            <a:pathLst>
              <a:path w="5120640">
                <a:moveTo>
                  <a:pt x="0" y="0"/>
                </a:moveTo>
                <a:lnTo>
                  <a:pt x="5120640" y="0"/>
                </a:lnTo>
              </a:path>
            </a:pathLst>
          </a:custGeom>
          <a:ln w="9144">
            <a:solidFill>
              <a:srgbClr val="D9D9D9"/>
            </a:solidFill>
          </a:ln>
        </p:spPr>
        <p:txBody>
          <a:bodyPr wrap="square" lIns="0" tIns="0" rIns="0" bIns="0" rtlCol="0"/>
          <a:lstStyle/>
          <a:p/>
        </p:txBody>
      </p:sp>
      <p:sp>
        <p:nvSpPr>
          <p:cNvPr id="53" name="object 53"/>
          <p:cNvSpPr txBox="1"/>
          <p:nvPr/>
        </p:nvSpPr>
        <p:spPr>
          <a:xfrm>
            <a:off x="7019797" y="4650485"/>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47</a:t>
            </a:r>
            <a:endParaRPr sz="1200">
              <a:latin typeface="Arial"/>
              <a:cs typeface="Arial"/>
            </a:endParaRPr>
          </a:p>
        </p:txBody>
      </p:sp>
      <p:sp>
        <p:nvSpPr>
          <p:cNvPr id="54" name="object 54"/>
          <p:cNvSpPr txBox="1"/>
          <p:nvPr/>
        </p:nvSpPr>
        <p:spPr>
          <a:xfrm>
            <a:off x="8300339" y="4321886"/>
            <a:ext cx="183515" cy="208915"/>
          </a:xfrm>
          <a:prstGeom prst="rect">
            <a:avLst/>
          </a:prstGeom>
        </p:spPr>
        <p:txBody>
          <a:bodyPr vert="horz" wrap="square" lIns="0" tIns="12700" rIns="0" bIns="0" rtlCol="0">
            <a:spAutoFit/>
          </a:bodyPr>
          <a:lstStyle/>
          <a:p>
            <a:pPr>
              <a:lnSpc>
                <a:spcPct val="100000"/>
              </a:lnSpc>
              <a:spcBef>
                <a:spcPts val="100"/>
              </a:spcBef>
            </a:pPr>
            <a:r>
              <a:rPr sz="1200">
                <a:solidFill>
                  <a:srgbClr val="404040"/>
                </a:solidFill>
                <a:latin typeface="Arial"/>
                <a:cs typeface="Arial"/>
              </a:rPr>
              <a:t>77</a:t>
            </a:r>
            <a:endParaRPr sz="1200">
              <a:latin typeface="Arial"/>
              <a:cs typeface="Arial"/>
            </a:endParaRPr>
          </a:p>
        </p:txBody>
      </p:sp>
      <p:sp>
        <p:nvSpPr>
          <p:cNvPr id="55" name="object 55"/>
          <p:cNvSpPr txBox="1"/>
          <p:nvPr/>
        </p:nvSpPr>
        <p:spPr>
          <a:xfrm>
            <a:off x="9537827" y="3985336"/>
            <a:ext cx="269240" cy="208915"/>
          </a:xfrm>
          <a:prstGeom prst="rect">
            <a:avLst/>
          </a:prstGeom>
        </p:spPr>
        <p:txBody>
          <a:bodyPr vert="horz" wrap="square" lIns="0" tIns="12700" rIns="0" bIns="0" rtlCol="0">
            <a:spAutoFit/>
          </a:bodyPr>
          <a:lstStyle/>
          <a:p>
            <a:pPr>
              <a:lnSpc>
                <a:spcPct val="100000"/>
              </a:lnSpc>
              <a:spcBef>
                <a:spcPts val="100"/>
              </a:spcBef>
            </a:pPr>
            <a:r>
              <a:rPr sz="1200">
                <a:solidFill>
                  <a:srgbClr val="404040"/>
                </a:solidFill>
                <a:latin typeface="Arial"/>
                <a:cs typeface="Arial"/>
              </a:rPr>
              <a:t>108</a:t>
            </a:r>
            <a:endParaRPr sz="1200">
              <a:latin typeface="Arial"/>
              <a:cs typeface="Arial"/>
            </a:endParaRPr>
          </a:p>
        </p:txBody>
      </p:sp>
      <p:sp>
        <p:nvSpPr>
          <p:cNvPr id="56" name="object 56"/>
          <p:cNvSpPr txBox="1"/>
          <p:nvPr/>
        </p:nvSpPr>
        <p:spPr>
          <a:xfrm>
            <a:off x="10818241" y="3959479"/>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110</a:t>
            </a:r>
            <a:endParaRPr sz="1200">
              <a:latin typeface="Arial"/>
              <a:cs typeface="Arial"/>
            </a:endParaRPr>
          </a:p>
        </p:txBody>
      </p:sp>
      <p:sp>
        <p:nvSpPr>
          <p:cNvPr id="57" name="object 57"/>
          <p:cNvSpPr txBox="1"/>
          <p:nvPr/>
        </p:nvSpPr>
        <p:spPr>
          <a:xfrm>
            <a:off x="6877177" y="5464555"/>
            <a:ext cx="469900" cy="547370"/>
          </a:xfrm>
          <a:prstGeom prst="rect">
            <a:avLst/>
          </a:prstGeom>
        </p:spPr>
        <p:txBody>
          <a:bodyPr vert="horz" wrap="square" lIns="0" tIns="12700" rIns="0" bIns="0" rtlCol="0">
            <a:spAutoFit/>
          </a:bodyPr>
          <a:lstStyle/>
          <a:p>
            <a:pPr marL="76200" marR="5080" indent="-76200">
              <a:lnSpc>
                <a:spcPct val="142700"/>
              </a:lnSpc>
              <a:spcBef>
                <a:spcPts val="100"/>
              </a:spcBef>
            </a:pPr>
            <a:r>
              <a:rPr sz="1200">
                <a:solidFill>
                  <a:srgbClr val="585858"/>
                </a:solidFill>
                <a:latin typeface="微软雅黑"/>
                <a:cs typeface="微软雅黑"/>
              </a:rPr>
              <a:t>高中及 以下</a:t>
            </a:r>
            <a:endParaRPr sz="1200">
              <a:latin typeface="微软雅黑"/>
              <a:cs typeface="微软雅黑"/>
            </a:endParaRPr>
          </a:p>
        </p:txBody>
      </p:sp>
      <p:sp>
        <p:nvSpPr>
          <p:cNvPr id="58" name="object 58"/>
          <p:cNvSpPr txBox="1"/>
          <p:nvPr/>
        </p:nvSpPr>
        <p:spPr>
          <a:xfrm>
            <a:off x="8136001" y="5464555"/>
            <a:ext cx="513080" cy="547370"/>
          </a:xfrm>
          <a:prstGeom prst="rect">
            <a:avLst/>
          </a:prstGeom>
        </p:spPr>
        <p:txBody>
          <a:bodyPr vert="horz" wrap="square" lIns="0" tIns="12700" rIns="0" bIns="0" rtlCol="0">
            <a:spAutoFit/>
          </a:bodyPr>
          <a:lstStyle/>
          <a:p>
            <a:pPr marR="5080">
              <a:lnSpc>
                <a:spcPct val="142700"/>
              </a:lnSpc>
              <a:spcBef>
                <a:spcPts val="100"/>
              </a:spcBef>
            </a:pPr>
            <a:r>
              <a:rPr sz="1200">
                <a:solidFill>
                  <a:srgbClr val="585858"/>
                </a:solidFill>
                <a:latin typeface="微软雅黑"/>
                <a:cs typeface="微软雅黑"/>
              </a:rPr>
              <a:t>大专</a:t>
            </a:r>
            <a:r>
              <a:rPr sz="1200">
                <a:solidFill>
                  <a:srgbClr val="585858"/>
                </a:solidFill>
                <a:latin typeface="Arial"/>
                <a:cs typeface="Arial"/>
              </a:rPr>
              <a:t>/</a:t>
            </a:r>
            <a:r>
              <a:rPr sz="1200">
                <a:solidFill>
                  <a:srgbClr val="585858"/>
                </a:solidFill>
                <a:latin typeface="微软雅黑"/>
                <a:cs typeface="微软雅黑"/>
              </a:rPr>
              <a:t>中 专</a:t>
            </a:r>
            <a:r>
              <a:rPr sz="1200">
                <a:solidFill>
                  <a:srgbClr val="585858"/>
                </a:solidFill>
                <a:latin typeface="Arial"/>
                <a:cs typeface="Arial"/>
              </a:rPr>
              <a:t>/</a:t>
            </a:r>
            <a:r>
              <a:rPr sz="1200">
                <a:solidFill>
                  <a:srgbClr val="585858"/>
                </a:solidFill>
                <a:latin typeface="微软雅黑"/>
                <a:cs typeface="微软雅黑"/>
              </a:rPr>
              <a:t>技校</a:t>
            </a:r>
            <a:endParaRPr sz="1200">
              <a:latin typeface="微软雅黑"/>
              <a:cs typeface="微软雅黑"/>
            </a:endParaRPr>
          </a:p>
        </p:txBody>
      </p:sp>
      <p:sp>
        <p:nvSpPr>
          <p:cNvPr id="59" name="object 59"/>
          <p:cNvSpPr txBox="1"/>
          <p:nvPr/>
        </p:nvSpPr>
        <p:spPr>
          <a:xfrm>
            <a:off x="9361678" y="5542584"/>
            <a:ext cx="622300" cy="208279"/>
          </a:xfrm>
          <a:prstGeom prst="rect">
            <a:avLst/>
          </a:prstGeom>
        </p:spPr>
        <p:txBody>
          <a:bodyPr vert="horz" wrap="square" lIns="0" tIns="12700" rIns="0" bIns="0" rtlCol="0">
            <a:spAutoFit/>
          </a:bodyPr>
          <a:lstStyle/>
          <a:p>
            <a:pPr>
              <a:lnSpc>
                <a:spcPct val="100000"/>
              </a:lnSpc>
              <a:spcBef>
                <a:spcPts val="100"/>
              </a:spcBef>
            </a:pPr>
            <a:r>
              <a:rPr sz="1200">
                <a:solidFill>
                  <a:srgbClr val="585858"/>
                </a:solidFill>
                <a:latin typeface="微软雅黑"/>
                <a:cs typeface="微软雅黑"/>
              </a:rPr>
              <a:t>大学本科</a:t>
            </a:r>
            <a:endParaRPr sz="1200">
              <a:latin typeface="微软雅黑"/>
              <a:cs typeface="微软雅黑"/>
            </a:endParaRPr>
          </a:p>
        </p:txBody>
      </p:sp>
      <p:sp>
        <p:nvSpPr>
          <p:cNvPr id="60" name="object 60"/>
          <p:cNvSpPr txBox="1"/>
          <p:nvPr/>
        </p:nvSpPr>
        <p:spPr>
          <a:xfrm>
            <a:off x="10641838" y="5464555"/>
            <a:ext cx="622300" cy="547370"/>
          </a:xfrm>
          <a:prstGeom prst="rect">
            <a:avLst/>
          </a:prstGeom>
        </p:spPr>
        <p:txBody>
          <a:bodyPr vert="horz" wrap="square" lIns="0" tIns="12700" rIns="0" bIns="0" rtlCol="0">
            <a:spAutoFit/>
          </a:bodyPr>
          <a:lstStyle/>
          <a:p>
            <a:pPr marR="5080">
              <a:lnSpc>
                <a:spcPct val="142700"/>
              </a:lnSpc>
              <a:spcBef>
                <a:spcPts val="100"/>
              </a:spcBef>
            </a:pPr>
            <a:r>
              <a:rPr sz="1200">
                <a:solidFill>
                  <a:srgbClr val="585858"/>
                </a:solidFill>
                <a:latin typeface="微软雅黑"/>
                <a:cs typeface="微软雅黑"/>
              </a:rPr>
              <a:t>硕士研究 生及以上</a:t>
            </a:r>
            <a:endParaRPr sz="1200">
              <a:latin typeface="微软雅黑"/>
              <a:cs typeface="微软雅黑"/>
            </a:endParaRPr>
          </a:p>
        </p:txBody>
      </p:sp>
      <p:sp>
        <p:nvSpPr>
          <p:cNvPr id="61" name="object 61"/>
          <p:cNvSpPr txBox="1"/>
          <p:nvPr/>
        </p:nvSpPr>
        <p:spPr>
          <a:xfrm>
            <a:off x="8521318" y="3673855"/>
            <a:ext cx="1022985" cy="239395"/>
          </a:xfrm>
          <a:prstGeom prst="rect">
            <a:avLst/>
          </a:prstGeom>
        </p:spPr>
        <p:txBody>
          <a:bodyPr vert="horz" wrap="square" lIns="0" tIns="12700" rIns="0" bIns="0" rtlCol="0">
            <a:spAutoFit/>
          </a:bodyPr>
          <a:lstStyle/>
          <a:p>
            <a:pPr>
              <a:lnSpc>
                <a:spcPct val="100000"/>
              </a:lnSpc>
              <a:spcBef>
                <a:spcPts val="100"/>
              </a:spcBef>
            </a:pPr>
            <a:r>
              <a:rPr sz="1400">
                <a:solidFill>
                  <a:srgbClr val="585858"/>
                </a:solidFill>
                <a:latin typeface="微软雅黑"/>
                <a:cs typeface="微软雅黑"/>
              </a:rPr>
              <a:t>教育程度</a:t>
            </a:r>
            <a:r>
              <a:rPr sz="1400" spc="-5">
                <a:solidFill>
                  <a:srgbClr val="585858"/>
                </a:solidFill>
                <a:latin typeface="Arial"/>
                <a:cs typeface="Arial"/>
              </a:rPr>
              <a:t>TGI</a:t>
            </a:r>
            <a:endParaRPr sz="1400">
              <a:latin typeface="Arial"/>
              <a:cs typeface="Arial"/>
            </a:endParaRPr>
          </a:p>
        </p:txBody>
      </p:sp>
      <p:sp>
        <p:nvSpPr>
          <p:cNvPr id="62" name="object 62"/>
          <p:cNvSpPr/>
          <p:nvPr/>
        </p:nvSpPr>
        <p:spPr>
          <a:xfrm>
            <a:off x="6324600" y="3544823"/>
            <a:ext cx="5401310" cy="2575560"/>
          </a:xfrm>
          <a:custGeom>
            <a:rect l="l" t="t" r="r" b="b"/>
            <a:pathLst>
              <a:path w="5401309" h="2575560">
                <a:moveTo>
                  <a:pt x="0" y="2575560"/>
                </a:moveTo>
                <a:lnTo>
                  <a:pt x="5401056" y="2575560"/>
                </a:lnTo>
                <a:lnTo>
                  <a:pt x="5401056" y="0"/>
                </a:lnTo>
                <a:lnTo>
                  <a:pt x="0" y="0"/>
                </a:lnTo>
                <a:lnTo>
                  <a:pt x="0" y="2575560"/>
                </a:lnTo>
                <a:close/>
              </a:path>
            </a:pathLst>
          </a:custGeom>
          <a:ln w="9144">
            <a:solidFill>
              <a:srgbClr val="BEBEBE"/>
            </a:solidFill>
          </a:ln>
        </p:spPr>
        <p:txBody>
          <a:bodyPr wrap="square" lIns="0" tIns="0" rIns="0" bIns="0" rtlCol="0"/>
          <a:lstStyle/>
          <a:p/>
        </p:txBody>
      </p:sp>
      <p:sp>
        <p:nvSpPr>
          <p:cNvPr id="63" name="object 63"/>
          <p:cNvSpPr/>
          <p:nvPr/>
        </p:nvSpPr>
        <p:spPr>
          <a:xfrm>
            <a:off x="1037844" y="4599432"/>
            <a:ext cx="426720" cy="824865"/>
          </a:xfrm>
          <a:custGeom>
            <a:rect l="l" t="t" r="r" b="b"/>
            <a:pathLst>
              <a:path w="426719" h="824864">
                <a:moveTo>
                  <a:pt x="0" y="824484"/>
                </a:moveTo>
                <a:lnTo>
                  <a:pt x="426719" y="824484"/>
                </a:lnTo>
                <a:lnTo>
                  <a:pt x="426719" y="0"/>
                </a:lnTo>
                <a:lnTo>
                  <a:pt x="0" y="0"/>
                </a:lnTo>
                <a:lnTo>
                  <a:pt x="0" y="824484"/>
                </a:lnTo>
                <a:close/>
              </a:path>
            </a:pathLst>
          </a:custGeom>
          <a:solidFill>
            <a:srgbClr val="C0C0C0"/>
          </a:solidFill>
        </p:spPr>
        <p:txBody>
          <a:bodyPr wrap="square" lIns="0" tIns="0" rIns="0" bIns="0" rtlCol="0"/>
          <a:lstStyle/>
          <a:p/>
        </p:txBody>
      </p:sp>
      <p:sp>
        <p:nvSpPr>
          <p:cNvPr id="64" name="object 64"/>
          <p:cNvSpPr/>
          <p:nvPr/>
        </p:nvSpPr>
        <p:spPr>
          <a:xfrm>
            <a:off x="5305044" y="4920996"/>
            <a:ext cx="426720" cy="502920"/>
          </a:xfrm>
          <a:custGeom>
            <a:rect l="l" t="t" r="r" b="b"/>
            <a:pathLst>
              <a:path w="426720" h="502920">
                <a:moveTo>
                  <a:pt x="0" y="502919"/>
                </a:moveTo>
                <a:lnTo>
                  <a:pt x="426720" y="502919"/>
                </a:lnTo>
                <a:lnTo>
                  <a:pt x="426720" y="0"/>
                </a:lnTo>
                <a:lnTo>
                  <a:pt x="0" y="0"/>
                </a:lnTo>
                <a:lnTo>
                  <a:pt x="0" y="502919"/>
                </a:lnTo>
                <a:close/>
              </a:path>
            </a:pathLst>
          </a:custGeom>
          <a:solidFill>
            <a:srgbClr val="C0C0C0"/>
          </a:solidFill>
        </p:spPr>
        <p:txBody>
          <a:bodyPr wrap="square" lIns="0" tIns="0" rIns="0" bIns="0" rtlCol="0"/>
          <a:lstStyle/>
          <a:p/>
        </p:txBody>
      </p:sp>
      <p:sp>
        <p:nvSpPr>
          <p:cNvPr id="65" name="object 65"/>
          <p:cNvSpPr/>
          <p:nvPr/>
        </p:nvSpPr>
        <p:spPr>
          <a:xfrm>
            <a:off x="1891283" y="4283964"/>
            <a:ext cx="426720" cy="1140460"/>
          </a:xfrm>
          <a:custGeom>
            <a:rect l="l" t="t" r="r" b="b"/>
            <a:pathLst>
              <a:path w="426719" h="1140460">
                <a:moveTo>
                  <a:pt x="426720" y="0"/>
                </a:moveTo>
                <a:lnTo>
                  <a:pt x="0" y="0"/>
                </a:lnTo>
                <a:lnTo>
                  <a:pt x="0" y="1139952"/>
                </a:lnTo>
                <a:lnTo>
                  <a:pt x="426720" y="1139952"/>
                </a:lnTo>
                <a:lnTo>
                  <a:pt x="426720" y="0"/>
                </a:lnTo>
                <a:close/>
              </a:path>
            </a:pathLst>
          </a:custGeom>
          <a:solidFill>
            <a:srgbClr val="FF6300"/>
          </a:solidFill>
        </p:spPr>
        <p:txBody>
          <a:bodyPr wrap="square" lIns="0" tIns="0" rIns="0" bIns="0" rtlCol="0"/>
          <a:lstStyle/>
          <a:p/>
        </p:txBody>
      </p:sp>
      <p:sp>
        <p:nvSpPr>
          <p:cNvPr id="66" name="object 66"/>
          <p:cNvSpPr/>
          <p:nvPr/>
        </p:nvSpPr>
        <p:spPr>
          <a:xfrm>
            <a:off x="2744723" y="4297679"/>
            <a:ext cx="426720" cy="1126490"/>
          </a:xfrm>
          <a:custGeom>
            <a:rect l="l" t="t" r="r" b="b"/>
            <a:pathLst>
              <a:path w="426719" h="1126489">
                <a:moveTo>
                  <a:pt x="426719" y="0"/>
                </a:moveTo>
                <a:lnTo>
                  <a:pt x="0" y="0"/>
                </a:lnTo>
                <a:lnTo>
                  <a:pt x="0" y="1126236"/>
                </a:lnTo>
                <a:lnTo>
                  <a:pt x="426719" y="1126236"/>
                </a:lnTo>
                <a:lnTo>
                  <a:pt x="426719" y="0"/>
                </a:lnTo>
                <a:close/>
              </a:path>
            </a:pathLst>
          </a:custGeom>
          <a:solidFill>
            <a:srgbClr val="FF6300"/>
          </a:solidFill>
        </p:spPr>
        <p:txBody>
          <a:bodyPr wrap="square" lIns="0" tIns="0" rIns="0" bIns="0" rtlCol="0"/>
          <a:lstStyle/>
          <a:p/>
        </p:txBody>
      </p:sp>
      <p:sp>
        <p:nvSpPr>
          <p:cNvPr id="67" name="object 67"/>
          <p:cNvSpPr/>
          <p:nvPr/>
        </p:nvSpPr>
        <p:spPr>
          <a:xfrm>
            <a:off x="3598164" y="4290059"/>
            <a:ext cx="426720" cy="1134110"/>
          </a:xfrm>
          <a:custGeom>
            <a:rect l="l" t="t" r="r" b="b"/>
            <a:pathLst>
              <a:path w="426720" h="1134110">
                <a:moveTo>
                  <a:pt x="426720" y="0"/>
                </a:moveTo>
                <a:lnTo>
                  <a:pt x="0" y="0"/>
                </a:lnTo>
                <a:lnTo>
                  <a:pt x="0" y="1133855"/>
                </a:lnTo>
                <a:lnTo>
                  <a:pt x="426720" y="1133855"/>
                </a:lnTo>
                <a:lnTo>
                  <a:pt x="426720" y="0"/>
                </a:lnTo>
                <a:close/>
              </a:path>
            </a:pathLst>
          </a:custGeom>
          <a:solidFill>
            <a:srgbClr val="FF6300"/>
          </a:solidFill>
        </p:spPr>
        <p:txBody>
          <a:bodyPr wrap="square" lIns="0" tIns="0" rIns="0" bIns="0" rtlCol="0"/>
          <a:lstStyle/>
          <a:p/>
        </p:txBody>
      </p:sp>
      <p:sp>
        <p:nvSpPr>
          <p:cNvPr id="68" name="object 68"/>
          <p:cNvSpPr/>
          <p:nvPr/>
        </p:nvSpPr>
        <p:spPr>
          <a:xfrm>
            <a:off x="4451603" y="4191000"/>
            <a:ext cx="426720" cy="1233170"/>
          </a:xfrm>
          <a:custGeom>
            <a:rect l="l" t="t" r="r" b="b"/>
            <a:pathLst>
              <a:path w="426720" h="1233170">
                <a:moveTo>
                  <a:pt x="426720" y="0"/>
                </a:moveTo>
                <a:lnTo>
                  <a:pt x="0" y="0"/>
                </a:lnTo>
                <a:lnTo>
                  <a:pt x="0" y="1232916"/>
                </a:lnTo>
                <a:lnTo>
                  <a:pt x="426720" y="1232916"/>
                </a:lnTo>
                <a:lnTo>
                  <a:pt x="426720" y="0"/>
                </a:lnTo>
                <a:close/>
              </a:path>
            </a:pathLst>
          </a:custGeom>
          <a:solidFill>
            <a:srgbClr val="FF6300"/>
          </a:solidFill>
        </p:spPr>
        <p:txBody>
          <a:bodyPr wrap="square" lIns="0" tIns="0" rIns="0" bIns="0" rtlCol="0"/>
          <a:lstStyle/>
          <a:p/>
        </p:txBody>
      </p:sp>
      <p:sp>
        <p:nvSpPr>
          <p:cNvPr id="69" name="object 69"/>
          <p:cNvSpPr/>
          <p:nvPr/>
        </p:nvSpPr>
        <p:spPr>
          <a:xfrm>
            <a:off x="824483" y="5423915"/>
            <a:ext cx="5120640" cy="0"/>
          </a:xfrm>
          <a:custGeom>
            <a:rect l="l" t="t" r="r" b="b"/>
            <a:pathLst>
              <a:path w="5120640">
                <a:moveTo>
                  <a:pt x="0" y="0"/>
                </a:moveTo>
                <a:lnTo>
                  <a:pt x="5120640" y="0"/>
                </a:lnTo>
              </a:path>
            </a:pathLst>
          </a:custGeom>
          <a:ln w="9144">
            <a:solidFill>
              <a:srgbClr val="D9D9D9"/>
            </a:solidFill>
          </a:ln>
        </p:spPr>
        <p:txBody>
          <a:bodyPr wrap="square" lIns="0" tIns="0" rIns="0" bIns="0" rtlCol="0"/>
          <a:lstStyle/>
          <a:p/>
        </p:txBody>
      </p:sp>
      <p:sp>
        <p:nvSpPr>
          <p:cNvPr id="70" name="object 70"/>
          <p:cNvSpPr txBox="1"/>
          <p:nvPr/>
        </p:nvSpPr>
        <p:spPr>
          <a:xfrm>
            <a:off x="1164945" y="4346905"/>
            <a:ext cx="183515" cy="208915"/>
          </a:xfrm>
          <a:prstGeom prst="rect">
            <a:avLst/>
          </a:prstGeom>
        </p:spPr>
        <p:txBody>
          <a:bodyPr vert="horz" wrap="square" lIns="0" tIns="12700" rIns="0" bIns="0" rtlCol="0">
            <a:spAutoFit/>
          </a:bodyPr>
          <a:lstStyle/>
          <a:p>
            <a:pPr>
              <a:lnSpc>
                <a:spcPct val="100000"/>
              </a:lnSpc>
              <a:spcBef>
                <a:spcPts val="100"/>
              </a:spcBef>
            </a:pPr>
            <a:r>
              <a:rPr sz="1200">
                <a:solidFill>
                  <a:srgbClr val="404040"/>
                </a:solidFill>
                <a:latin typeface="Arial"/>
                <a:cs typeface="Arial"/>
              </a:rPr>
              <a:t>75</a:t>
            </a:r>
            <a:endParaRPr sz="1200">
              <a:latin typeface="Arial"/>
              <a:cs typeface="Arial"/>
            </a:endParaRPr>
          </a:p>
        </p:txBody>
      </p:sp>
      <p:sp>
        <p:nvSpPr>
          <p:cNvPr id="71" name="object 71"/>
          <p:cNvSpPr txBox="1"/>
          <p:nvPr/>
        </p:nvSpPr>
        <p:spPr>
          <a:xfrm>
            <a:off x="1975739" y="4031360"/>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104</a:t>
            </a:r>
            <a:endParaRPr sz="1200">
              <a:latin typeface="Arial"/>
              <a:cs typeface="Arial"/>
            </a:endParaRPr>
          </a:p>
        </p:txBody>
      </p:sp>
      <p:sp>
        <p:nvSpPr>
          <p:cNvPr id="72" name="object 72"/>
          <p:cNvSpPr txBox="1"/>
          <p:nvPr/>
        </p:nvSpPr>
        <p:spPr>
          <a:xfrm>
            <a:off x="4536313" y="3938396"/>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112</a:t>
            </a:r>
            <a:endParaRPr sz="1200">
              <a:latin typeface="Arial"/>
              <a:cs typeface="Arial"/>
            </a:endParaRPr>
          </a:p>
        </p:txBody>
      </p:sp>
      <p:sp>
        <p:nvSpPr>
          <p:cNvPr id="73" name="object 73"/>
          <p:cNvSpPr txBox="1"/>
          <p:nvPr/>
        </p:nvSpPr>
        <p:spPr>
          <a:xfrm>
            <a:off x="5432425" y="4669028"/>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46</a:t>
            </a:r>
            <a:endParaRPr sz="1200">
              <a:latin typeface="Arial"/>
              <a:cs typeface="Arial"/>
            </a:endParaRPr>
          </a:p>
        </p:txBody>
      </p:sp>
      <p:sp>
        <p:nvSpPr>
          <p:cNvPr id="74" name="object 74"/>
          <p:cNvSpPr txBox="1"/>
          <p:nvPr/>
        </p:nvSpPr>
        <p:spPr>
          <a:xfrm>
            <a:off x="1003706" y="5464555"/>
            <a:ext cx="506730" cy="546735"/>
          </a:xfrm>
          <a:prstGeom prst="rect">
            <a:avLst/>
          </a:prstGeom>
        </p:spPr>
        <p:txBody>
          <a:bodyPr vert="horz" wrap="square" lIns="0" tIns="90170" rIns="0" bIns="0" rtlCol="0">
            <a:spAutoFit/>
          </a:bodyPr>
          <a:lstStyle/>
          <a:p>
            <a:pPr>
              <a:lnSpc>
                <a:spcPct val="100000"/>
              </a:lnSpc>
              <a:spcBef>
                <a:spcPts val="710"/>
              </a:spcBef>
            </a:pPr>
            <a:r>
              <a:rPr sz="1200" spc="-5">
                <a:solidFill>
                  <a:srgbClr val="585858"/>
                </a:solidFill>
                <a:latin typeface="Arial"/>
                <a:cs typeface="Arial"/>
              </a:rPr>
              <a:t>6000</a:t>
            </a:r>
            <a:r>
              <a:rPr sz="1200">
                <a:solidFill>
                  <a:srgbClr val="585858"/>
                </a:solidFill>
                <a:latin typeface="微软雅黑"/>
                <a:cs typeface="微软雅黑"/>
              </a:rPr>
              <a:t>元</a:t>
            </a:r>
            <a:endParaRPr sz="1200">
              <a:latin typeface="微软雅黑"/>
              <a:cs typeface="微软雅黑"/>
            </a:endParaRPr>
          </a:p>
          <a:p>
            <a:pPr marL="93980">
              <a:lnSpc>
                <a:spcPct val="100000"/>
              </a:lnSpc>
              <a:spcBef>
                <a:spcPts val="610"/>
              </a:spcBef>
            </a:pPr>
            <a:r>
              <a:rPr sz="1200">
                <a:solidFill>
                  <a:srgbClr val="585858"/>
                </a:solidFill>
                <a:latin typeface="微软雅黑"/>
                <a:cs typeface="微软雅黑"/>
              </a:rPr>
              <a:t>以下</a:t>
            </a:r>
            <a:endParaRPr sz="1200">
              <a:latin typeface="微软雅黑"/>
              <a:cs typeface="微软雅黑"/>
            </a:endParaRPr>
          </a:p>
        </p:txBody>
      </p:sp>
      <p:sp>
        <p:nvSpPr>
          <p:cNvPr id="75" name="object 75"/>
          <p:cNvSpPr txBox="1"/>
          <p:nvPr/>
        </p:nvSpPr>
        <p:spPr>
          <a:xfrm>
            <a:off x="1857501" y="5455411"/>
            <a:ext cx="506730" cy="470534"/>
          </a:xfrm>
          <a:prstGeom prst="rect">
            <a:avLst/>
          </a:prstGeom>
        </p:spPr>
        <p:txBody>
          <a:bodyPr vert="horz" wrap="square" lIns="0" tIns="52069" rIns="0" bIns="0" rtlCol="0">
            <a:spAutoFit/>
          </a:bodyPr>
          <a:lstStyle/>
          <a:p>
            <a:pPr marL="50165">
              <a:lnSpc>
                <a:spcPct val="100000"/>
              </a:lnSpc>
              <a:spcBef>
                <a:spcPts val="409"/>
              </a:spcBef>
            </a:pPr>
            <a:r>
              <a:rPr sz="1200" spc="-5">
                <a:solidFill>
                  <a:srgbClr val="585858"/>
                </a:solidFill>
                <a:latin typeface="Arial"/>
                <a:cs typeface="Arial"/>
              </a:rPr>
              <a:t>6000-</a:t>
            </a:r>
            <a:endParaRPr sz="1200">
              <a:latin typeface="Arial"/>
              <a:cs typeface="Arial"/>
            </a:endParaRPr>
          </a:p>
          <a:p>
            <a:pPr>
              <a:lnSpc>
                <a:spcPct val="100000"/>
              </a:lnSpc>
              <a:spcBef>
                <a:spcPts val="310"/>
              </a:spcBef>
            </a:pPr>
            <a:r>
              <a:rPr sz="1200" spc="-5">
                <a:solidFill>
                  <a:srgbClr val="585858"/>
                </a:solidFill>
                <a:latin typeface="Arial"/>
                <a:cs typeface="Arial"/>
              </a:rPr>
              <a:t>9999</a:t>
            </a:r>
            <a:r>
              <a:rPr sz="1200">
                <a:solidFill>
                  <a:srgbClr val="585858"/>
                </a:solidFill>
                <a:latin typeface="微软雅黑"/>
                <a:cs typeface="微软雅黑"/>
              </a:rPr>
              <a:t>元</a:t>
            </a:r>
            <a:endParaRPr sz="1200">
              <a:latin typeface="微软雅黑"/>
              <a:cs typeface="微软雅黑"/>
            </a:endParaRPr>
          </a:p>
        </p:txBody>
      </p:sp>
      <p:sp>
        <p:nvSpPr>
          <p:cNvPr id="76" name="object 76"/>
          <p:cNvSpPr txBox="1"/>
          <p:nvPr/>
        </p:nvSpPr>
        <p:spPr>
          <a:xfrm>
            <a:off x="2668270" y="5455411"/>
            <a:ext cx="591820" cy="470534"/>
          </a:xfrm>
          <a:prstGeom prst="rect">
            <a:avLst/>
          </a:prstGeom>
        </p:spPr>
        <p:txBody>
          <a:bodyPr vert="horz" wrap="square" lIns="0" tIns="52069" rIns="0" bIns="0" rtlCol="0">
            <a:spAutoFit/>
          </a:bodyPr>
          <a:lstStyle/>
          <a:p>
            <a:pPr marL="50165">
              <a:lnSpc>
                <a:spcPct val="100000"/>
              </a:lnSpc>
              <a:spcBef>
                <a:spcPts val="409"/>
              </a:spcBef>
            </a:pPr>
            <a:r>
              <a:rPr sz="1200" spc="-5">
                <a:solidFill>
                  <a:srgbClr val="585858"/>
                </a:solidFill>
                <a:latin typeface="Arial"/>
                <a:cs typeface="Arial"/>
              </a:rPr>
              <a:t>10000-</a:t>
            </a:r>
            <a:endParaRPr sz="1200">
              <a:latin typeface="Arial"/>
              <a:cs typeface="Arial"/>
            </a:endParaRPr>
          </a:p>
          <a:p>
            <a:pPr>
              <a:lnSpc>
                <a:spcPct val="100000"/>
              </a:lnSpc>
              <a:spcBef>
                <a:spcPts val="310"/>
              </a:spcBef>
            </a:pPr>
            <a:r>
              <a:rPr sz="1200" spc="-5">
                <a:solidFill>
                  <a:srgbClr val="585858"/>
                </a:solidFill>
                <a:latin typeface="Arial"/>
                <a:cs typeface="Arial"/>
              </a:rPr>
              <a:t>14999</a:t>
            </a:r>
            <a:r>
              <a:rPr sz="1200">
                <a:solidFill>
                  <a:srgbClr val="585858"/>
                </a:solidFill>
                <a:latin typeface="微软雅黑"/>
                <a:cs typeface="微软雅黑"/>
              </a:rPr>
              <a:t>元</a:t>
            </a:r>
            <a:endParaRPr sz="1200">
              <a:latin typeface="微软雅黑"/>
              <a:cs typeface="微软雅黑"/>
            </a:endParaRPr>
          </a:p>
        </p:txBody>
      </p:sp>
      <p:sp>
        <p:nvSpPr>
          <p:cNvPr id="77" name="object 77"/>
          <p:cNvSpPr txBox="1"/>
          <p:nvPr/>
        </p:nvSpPr>
        <p:spPr>
          <a:xfrm>
            <a:off x="3521709" y="5455411"/>
            <a:ext cx="591820" cy="470534"/>
          </a:xfrm>
          <a:prstGeom prst="rect">
            <a:avLst/>
          </a:prstGeom>
        </p:spPr>
        <p:txBody>
          <a:bodyPr vert="horz" wrap="square" lIns="0" tIns="52069" rIns="0" bIns="0" rtlCol="0">
            <a:spAutoFit/>
          </a:bodyPr>
          <a:lstStyle/>
          <a:p>
            <a:pPr marL="50165">
              <a:lnSpc>
                <a:spcPct val="100000"/>
              </a:lnSpc>
              <a:spcBef>
                <a:spcPts val="409"/>
              </a:spcBef>
            </a:pPr>
            <a:r>
              <a:rPr sz="1200" spc="-5">
                <a:solidFill>
                  <a:srgbClr val="585858"/>
                </a:solidFill>
                <a:latin typeface="Arial"/>
                <a:cs typeface="Arial"/>
              </a:rPr>
              <a:t>15000-</a:t>
            </a:r>
            <a:endParaRPr sz="1200">
              <a:latin typeface="Arial"/>
              <a:cs typeface="Arial"/>
            </a:endParaRPr>
          </a:p>
          <a:p>
            <a:pPr>
              <a:lnSpc>
                <a:spcPct val="100000"/>
              </a:lnSpc>
              <a:spcBef>
                <a:spcPts val="310"/>
              </a:spcBef>
            </a:pPr>
            <a:r>
              <a:rPr sz="1200" spc="-5">
                <a:solidFill>
                  <a:srgbClr val="585858"/>
                </a:solidFill>
                <a:latin typeface="Arial"/>
                <a:cs typeface="Arial"/>
              </a:rPr>
              <a:t>19999</a:t>
            </a:r>
            <a:r>
              <a:rPr sz="1200">
                <a:solidFill>
                  <a:srgbClr val="585858"/>
                </a:solidFill>
                <a:latin typeface="微软雅黑"/>
                <a:cs typeface="微软雅黑"/>
              </a:rPr>
              <a:t>元</a:t>
            </a:r>
            <a:endParaRPr sz="1200">
              <a:latin typeface="微软雅黑"/>
              <a:cs typeface="微软雅黑"/>
            </a:endParaRPr>
          </a:p>
        </p:txBody>
      </p:sp>
      <p:sp>
        <p:nvSpPr>
          <p:cNvPr id="78" name="object 78"/>
          <p:cNvSpPr txBox="1"/>
          <p:nvPr/>
        </p:nvSpPr>
        <p:spPr>
          <a:xfrm>
            <a:off x="4375403" y="5464555"/>
            <a:ext cx="591820" cy="546735"/>
          </a:xfrm>
          <a:prstGeom prst="rect">
            <a:avLst/>
          </a:prstGeom>
        </p:spPr>
        <p:txBody>
          <a:bodyPr vert="horz" wrap="square" lIns="0" tIns="90170" rIns="0" bIns="0" rtlCol="0">
            <a:spAutoFit/>
          </a:bodyPr>
          <a:lstStyle/>
          <a:p>
            <a:pPr>
              <a:lnSpc>
                <a:spcPct val="100000"/>
              </a:lnSpc>
              <a:spcBef>
                <a:spcPts val="710"/>
              </a:spcBef>
            </a:pPr>
            <a:r>
              <a:rPr sz="1200" spc="-5">
                <a:solidFill>
                  <a:srgbClr val="585858"/>
                </a:solidFill>
                <a:latin typeface="Arial"/>
                <a:cs typeface="Arial"/>
              </a:rPr>
              <a:t>20000</a:t>
            </a:r>
            <a:r>
              <a:rPr sz="1200">
                <a:solidFill>
                  <a:srgbClr val="585858"/>
                </a:solidFill>
                <a:latin typeface="微软雅黑"/>
                <a:cs typeface="微软雅黑"/>
              </a:rPr>
              <a:t>元</a:t>
            </a:r>
            <a:endParaRPr sz="1200">
              <a:latin typeface="微软雅黑"/>
              <a:cs typeface="微软雅黑"/>
            </a:endParaRPr>
          </a:p>
          <a:p>
            <a:pPr marL="60960">
              <a:lnSpc>
                <a:spcPct val="100000"/>
              </a:lnSpc>
              <a:spcBef>
                <a:spcPts val="610"/>
              </a:spcBef>
            </a:pPr>
            <a:r>
              <a:rPr sz="1200">
                <a:solidFill>
                  <a:srgbClr val="585858"/>
                </a:solidFill>
                <a:latin typeface="微软雅黑"/>
                <a:cs typeface="微软雅黑"/>
              </a:rPr>
              <a:t>及以上</a:t>
            </a:r>
            <a:endParaRPr sz="1200">
              <a:latin typeface="微软雅黑"/>
              <a:cs typeface="微软雅黑"/>
            </a:endParaRPr>
          </a:p>
        </p:txBody>
      </p:sp>
      <p:sp>
        <p:nvSpPr>
          <p:cNvPr id="79" name="object 79"/>
          <p:cNvSpPr txBox="1"/>
          <p:nvPr/>
        </p:nvSpPr>
        <p:spPr>
          <a:xfrm>
            <a:off x="5366003" y="5542279"/>
            <a:ext cx="317500" cy="208279"/>
          </a:xfrm>
          <a:prstGeom prst="rect">
            <a:avLst/>
          </a:prstGeom>
        </p:spPr>
        <p:txBody>
          <a:bodyPr vert="horz" wrap="square" lIns="0" tIns="12700" rIns="0" bIns="0" rtlCol="0">
            <a:spAutoFit/>
          </a:bodyPr>
          <a:lstStyle/>
          <a:p>
            <a:pPr>
              <a:lnSpc>
                <a:spcPct val="100000"/>
              </a:lnSpc>
              <a:spcBef>
                <a:spcPts val="100"/>
              </a:spcBef>
            </a:pPr>
            <a:r>
              <a:rPr sz="1200">
                <a:solidFill>
                  <a:srgbClr val="585858"/>
                </a:solidFill>
                <a:latin typeface="微软雅黑"/>
                <a:cs typeface="微软雅黑"/>
              </a:rPr>
              <a:t>其他</a:t>
            </a:r>
            <a:endParaRPr sz="1200">
              <a:latin typeface="微软雅黑"/>
              <a:cs typeface="微软雅黑"/>
            </a:endParaRPr>
          </a:p>
        </p:txBody>
      </p:sp>
      <p:sp>
        <p:nvSpPr>
          <p:cNvPr id="80" name="object 80"/>
          <p:cNvSpPr txBox="1"/>
          <p:nvPr/>
        </p:nvSpPr>
        <p:spPr>
          <a:xfrm>
            <a:off x="2789554" y="3673855"/>
            <a:ext cx="1201420" cy="580390"/>
          </a:xfrm>
          <a:prstGeom prst="rect">
            <a:avLst/>
          </a:prstGeom>
        </p:spPr>
        <p:txBody>
          <a:bodyPr vert="horz" wrap="square" lIns="0" tIns="12700" rIns="0" bIns="0" rtlCol="0">
            <a:spAutoFit/>
          </a:bodyPr>
          <a:lstStyle/>
          <a:p>
            <a:pPr>
              <a:lnSpc>
                <a:spcPct val="100000"/>
              </a:lnSpc>
              <a:spcBef>
                <a:spcPts val="100"/>
              </a:spcBef>
            </a:pPr>
            <a:r>
              <a:rPr sz="1400">
                <a:solidFill>
                  <a:srgbClr val="585858"/>
                </a:solidFill>
                <a:latin typeface="微软雅黑"/>
                <a:cs typeface="微软雅黑"/>
              </a:rPr>
              <a:t>个人月收</a:t>
            </a:r>
            <a:r>
              <a:rPr sz="1400" spc="-10">
                <a:solidFill>
                  <a:srgbClr val="585858"/>
                </a:solidFill>
                <a:latin typeface="微软雅黑"/>
                <a:cs typeface="微软雅黑"/>
              </a:rPr>
              <a:t>入</a:t>
            </a:r>
            <a:r>
              <a:rPr sz="1400" spc="-5">
                <a:solidFill>
                  <a:srgbClr val="585858"/>
                </a:solidFill>
                <a:latin typeface="Arial"/>
                <a:cs typeface="Arial"/>
              </a:rPr>
              <a:t>TGI</a:t>
            </a:r>
            <a:endParaRPr sz="1400">
              <a:latin typeface="Arial"/>
              <a:cs typeface="Arial"/>
            </a:endParaRPr>
          </a:p>
          <a:p>
            <a:pPr marL="39370">
              <a:lnSpc>
                <a:spcPct val="100000"/>
              </a:lnSpc>
              <a:spcBef>
                <a:spcPts val="1245"/>
              </a:spcBef>
              <a:tabLst>
                <a:tab pos="892810"/>
              </a:tabLst>
            </a:pPr>
            <a:r>
              <a:rPr sz="1200">
                <a:solidFill>
                  <a:srgbClr val="404040"/>
                </a:solidFill>
                <a:latin typeface="Arial"/>
                <a:cs typeface="Arial"/>
              </a:rPr>
              <a:t>102	</a:t>
            </a:r>
            <a:r>
              <a:rPr sz="1800" spc="-7" baseline="2314">
                <a:solidFill>
                  <a:srgbClr val="404040"/>
                </a:solidFill>
                <a:latin typeface="Arial"/>
                <a:cs typeface="Arial"/>
              </a:rPr>
              <a:t>103</a:t>
            </a:r>
            <a:endParaRPr sz="1800" baseline="2314">
              <a:latin typeface="Arial"/>
              <a:cs typeface="Arial"/>
            </a:endParaRPr>
          </a:p>
        </p:txBody>
      </p:sp>
      <p:sp>
        <p:nvSpPr>
          <p:cNvPr id="81" name="object 81"/>
          <p:cNvSpPr/>
          <p:nvPr/>
        </p:nvSpPr>
        <p:spPr>
          <a:xfrm>
            <a:off x="684276" y="3544823"/>
            <a:ext cx="5400040" cy="2575560"/>
          </a:xfrm>
          <a:custGeom>
            <a:rect l="l" t="t" r="r" b="b"/>
            <a:pathLst>
              <a:path w="5400040" h="2575560">
                <a:moveTo>
                  <a:pt x="0" y="2575560"/>
                </a:moveTo>
                <a:lnTo>
                  <a:pt x="5399532" y="2575560"/>
                </a:lnTo>
                <a:lnTo>
                  <a:pt x="5399532" y="0"/>
                </a:lnTo>
                <a:lnTo>
                  <a:pt x="0" y="0"/>
                </a:lnTo>
                <a:lnTo>
                  <a:pt x="0" y="2575560"/>
                </a:lnTo>
                <a:close/>
              </a:path>
            </a:pathLst>
          </a:custGeom>
          <a:ln w="9144">
            <a:solidFill>
              <a:srgbClr val="BEBEBE"/>
            </a:solidFill>
          </a:ln>
        </p:spPr>
        <p:txBody>
          <a:bodyPr wrap="square" lIns="0" tIns="0" rIns="0" bIns="0" rtlCol="0"/>
          <a:lstStyle/>
          <a:p/>
        </p:txBody>
      </p:sp>
      <p:graphicFrame>
        <p:nvGraphicFramePr>
          <p:cNvPr id="82" name="object 82"/>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FF630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
        <p:nvSpPr>
          <p:cNvPr id="83" name="object 83"/>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23</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84" name="object 84"/>
          <p:cNvSpPr txBox="1"/>
          <p:nvPr/>
        </p:nvSpPr>
        <p:spPr>
          <a:xfrm>
            <a:off x="7996808" y="6400257"/>
            <a:ext cx="2718435"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endParaRPr sz="1000">
              <a:latin typeface="微软雅黑"/>
              <a:cs typeface="微软雅黑"/>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9975850" cy="452120"/>
          </a:xfrm>
          <a:prstGeom prst="rect">
            <a:avLst/>
          </a:prstGeom>
        </p:spPr>
        <p:txBody>
          <a:bodyPr vert="horz" wrap="square" lIns="0" tIns="12065" rIns="0" bIns="0" rtlCol="0">
            <a:spAutoFit/>
          </a:bodyPr>
          <a:lstStyle/>
          <a:p>
            <a:pPr marL="12700">
              <a:lnSpc>
                <a:spcPct val="100000"/>
              </a:lnSpc>
              <a:spcBef>
                <a:spcPts val="95"/>
              </a:spcBef>
            </a:pPr>
            <a:r>
              <a:rPr spc="-5"/>
              <a:t>办公场景人群资产优，偏好高品质</a:t>
            </a:r>
            <a:r>
              <a:rPr/>
              <a:t>，</a:t>
            </a:r>
            <a:r>
              <a:rPr spc="-5"/>
              <a:t>高消</a:t>
            </a:r>
            <a:r>
              <a:rPr/>
              <a:t>费</a:t>
            </a:r>
            <a:r>
              <a:rPr spc="-5"/>
              <a:t>，积</a:t>
            </a:r>
            <a:r>
              <a:rPr/>
              <a:t>极</a:t>
            </a:r>
            <a:r>
              <a:rPr spc="-5"/>
              <a:t>响应</a:t>
            </a:r>
            <a:r>
              <a:rPr/>
              <a:t>品</a:t>
            </a:r>
            <a:r>
              <a:rPr spc="10"/>
              <a:t>牌</a:t>
            </a:r>
            <a:r>
              <a:rPr spc="-5"/>
              <a:t>广告</a:t>
            </a:r>
          </a:p>
        </p:txBody>
      </p:sp>
      <p:sp>
        <p:nvSpPr>
          <p:cNvPr id="3" name="object 3"/>
          <p:cNvSpPr txBox="1"/>
          <p:nvPr/>
        </p:nvSpPr>
        <p:spPr>
          <a:xfrm>
            <a:off x="813612" y="1058011"/>
            <a:ext cx="10201910" cy="665480"/>
          </a:xfrm>
          <a:prstGeom prst="rect">
            <a:avLst/>
          </a:prstGeom>
        </p:spPr>
        <p:txBody>
          <a:bodyPr vert="horz" wrap="square" lIns="0" tIns="12700" rIns="0" bIns="0" rtlCol="0">
            <a:spAutoFit/>
          </a:bodyPr>
          <a:lstStyle/>
          <a:p>
            <a:pPr marL="226060" marR="5080" indent="-213360">
              <a:lnSpc>
                <a:spcPct val="150000"/>
              </a:lnSpc>
              <a:spcBef>
                <a:spcPts val="100"/>
              </a:spcBef>
              <a:buFont typeface="Arial"/>
              <a:buChar char="•"/>
              <a:tabLst>
                <a:tab pos="225425"/>
                <a:tab pos="226060"/>
              </a:tabLst>
            </a:pPr>
            <a:r>
              <a:rPr sz="1400">
                <a:latin typeface="微软雅黑"/>
                <a:cs typeface="微软雅黑"/>
              </a:rPr>
              <a:t>办公场</a:t>
            </a:r>
            <a:r>
              <a:rPr sz="1400" spc="-5">
                <a:latin typeface="微软雅黑"/>
                <a:cs typeface="微软雅黑"/>
              </a:rPr>
              <a:t>景</a:t>
            </a:r>
            <a:r>
              <a:rPr sz="1400">
                <a:latin typeface="微软雅黑"/>
                <a:cs typeface="微软雅黑"/>
              </a:rPr>
              <a:t>人群拥有较高</a:t>
            </a:r>
            <a:r>
              <a:rPr sz="1400" spc="-15">
                <a:latin typeface="微软雅黑"/>
                <a:cs typeface="微软雅黑"/>
              </a:rPr>
              <a:t>的</a:t>
            </a:r>
            <a:r>
              <a:rPr sz="1400">
                <a:latin typeface="微软雅黑"/>
                <a:cs typeface="微软雅黑"/>
              </a:rPr>
              <a:t>财富</a:t>
            </a:r>
            <a:r>
              <a:rPr sz="1400" spc="-10">
                <a:latin typeface="微软雅黑"/>
                <a:cs typeface="微软雅黑"/>
              </a:rPr>
              <a:t>和</a:t>
            </a:r>
            <a:r>
              <a:rPr sz="1400">
                <a:latin typeface="微软雅黑"/>
                <a:cs typeface="微软雅黑"/>
              </a:rPr>
              <a:t>资产</a:t>
            </a:r>
            <a:r>
              <a:rPr sz="1400" spc="-15">
                <a:latin typeface="微软雅黑"/>
                <a:cs typeface="微软雅黑"/>
              </a:rPr>
              <a:t>，</a:t>
            </a:r>
            <a:r>
              <a:rPr sz="1400">
                <a:latin typeface="微软雅黑"/>
                <a:cs typeface="微软雅黑"/>
              </a:rPr>
              <a:t>他们</a:t>
            </a:r>
            <a:r>
              <a:rPr sz="1400" spc="-15">
                <a:latin typeface="微软雅黑"/>
                <a:cs typeface="微软雅黑"/>
              </a:rPr>
              <a:t>可</a:t>
            </a:r>
            <a:r>
              <a:rPr sz="1400">
                <a:latin typeface="微软雅黑"/>
                <a:cs typeface="微软雅黑"/>
              </a:rPr>
              <a:t>能更</a:t>
            </a:r>
            <a:r>
              <a:rPr sz="1400" spc="-15">
                <a:latin typeface="微软雅黑"/>
                <a:cs typeface="微软雅黑"/>
              </a:rPr>
              <a:t>有</a:t>
            </a:r>
            <a:r>
              <a:rPr sz="1400">
                <a:latin typeface="微软雅黑"/>
                <a:cs typeface="微软雅黑"/>
              </a:rPr>
              <a:t>能力</a:t>
            </a:r>
            <a:r>
              <a:rPr sz="1400" spc="-15">
                <a:latin typeface="微软雅黑"/>
                <a:cs typeface="微软雅黑"/>
              </a:rPr>
              <a:t>购</a:t>
            </a:r>
            <a:r>
              <a:rPr sz="1400">
                <a:latin typeface="微软雅黑"/>
                <a:cs typeface="微软雅黑"/>
              </a:rPr>
              <a:t>买高</a:t>
            </a:r>
            <a:r>
              <a:rPr sz="1400" spc="-15">
                <a:latin typeface="微软雅黑"/>
                <a:cs typeface="微软雅黑"/>
              </a:rPr>
              <a:t>档</a:t>
            </a:r>
            <a:r>
              <a:rPr sz="1400">
                <a:latin typeface="微软雅黑"/>
                <a:cs typeface="微软雅黑"/>
              </a:rPr>
              <a:t>次的</a:t>
            </a:r>
            <a:r>
              <a:rPr sz="1400" spc="-15">
                <a:latin typeface="微软雅黑"/>
                <a:cs typeface="微软雅黑"/>
              </a:rPr>
              <a:t>商</a:t>
            </a:r>
            <a:r>
              <a:rPr sz="1400">
                <a:latin typeface="微软雅黑"/>
                <a:cs typeface="微软雅黑"/>
              </a:rPr>
              <a:t>品和</a:t>
            </a:r>
            <a:r>
              <a:rPr sz="1400" spc="-15">
                <a:latin typeface="微软雅黑"/>
                <a:cs typeface="微软雅黑"/>
              </a:rPr>
              <a:t>服</a:t>
            </a:r>
            <a:r>
              <a:rPr sz="1400">
                <a:latin typeface="微软雅黑"/>
                <a:cs typeface="微软雅黑"/>
              </a:rPr>
              <a:t>务，</a:t>
            </a:r>
            <a:r>
              <a:rPr sz="1400" spc="-15">
                <a:latin typeface="微软雅黑"/>
                <a:cs typeface="微软雅黑"/>
              </a:rPr>
              <a:t>更</a:t>
            </a:r>
            <a:r>
              <a:rPr sz="1400">
                <a:latin typeface="微软雅黑"/>
                <a:cs typeface="微软雅黑"/>
              </a:rPr>
              <a:t>注重</a:t>
            </a:r>
            <a:r>
              <a:rPr sz="1400" spc="-15">
                <a:latin typeface="微软雅黑"/>
                <a:cs typeface="微软雅黑"/>
              </a:rPr>
              <a:t>品</a:t>
            </a:r>
            <a:r>
              <a:rPr sz="1400">
                <a:latin typeface="微软雅黑"/>
                <a:cs typeface="微软雅黑"/>
              </a:rPr>
              <a:t>质</a:t>
            </a:r>
            <a:r>
              <a:rPr sz="1400" spc="10">
                <a:latin typeface="微软雅黑"/>
                <a:cs typeface="微软雅黑"/>
              </a:rPr>
              <a:t>和</a:t>
            </a:r>
            <a:r>
              <a:rPr sz="1400" spc="-15">
                <a:latin typeface="微软雅黑"/>
                <a:cs typeface="微软雅黑"/>
              </a:rPr>
              <a:t>提</a:t>
            </a:r>
            <a:r>
              <a:rPr sz="1400">
                <a:latin typeface="微软雅黑"/>
                <a:cs typeface="微软雅黑"/>
              </a:rPr>
              <a:t>升，</a:t>
            </a:r>
            <a:r>
              <a:rPr sz="1400" spc="-15">
                <a:latin typeface="微软雅黑"/>
                <a:cs typeface="微软雅黑"/>
              </a:rPr>
              <a:t>倾</a:t>
            </a:r>
            <a:r>
              <a:rPr sz="1400">
                <a:latin typeface="微软雅黑"/>
                <a:cs typeface="微软雅黑"/>
              </a:rPr>
              <a:t>向于</a:t>
            </a:r>
            <a:r>
              <a:rPr sz="1400" spc="-15">
                <a:latin typeface="微软雅黑"/>
                <a:cs typeface="微软雅黑"/>
              </a:rPr>
              <a:t>高</a:t>
            </a:r>
            <a:r>
              <a:rPr sz="1400">
                <a:latin typeface="微软雅黑"/>
                <a:cs typeface="微软雅黑"/>
              </a:rPr>
              <a:t>消费</a:t>
            </a:r>
            <a:r>
              <a:rPr sz="1400" spc="-15">
                <a:latin typeface="微软雅黑"/>
                <a:cs typeface="微软雅黑"/>
              </a:rPr>
              <a:t>、</a:t>
            </a:r>
            <a:r>
              <a:rPr sz="1400">
                <a:latin typeface="微软雅黑"/>
                <a:cs typeface="微软雅黑"/>
              </a:rPr>
              <a:t>频繁购 物，并且对品牌广告有</a:t>
            </a:r>
            <a:r>
              <a:rPr sz="1400" spc="-15">
                <a:latin typeface="微软雅黑"/>
                <a:cs typeface="微软雅黑"/>
              </a:rPr>
              <a:t>积</a:t>
            </a:r>
            <a:r>
              <a:rPr sz="1400">
                <a:latin typeface="微软雅黑"/>
                <a:cs typeface="微软雅黑"/>
              </a:rPr>
              <a:t>极的</a:t>
            </a:r>
            <a:r>
              <a:rPr sz="1400" spc="-15">
                <a:latin typeface="微软雅黑"/>
                <a:cs typeface="微软雅黑"/>
              </a:rPr>
              <a:t>反</a:t>
            </a:r>
            <a:r>
              <a:rPr sz="1400">
                <a:latin typeface="微软雅黑"/>
                <a:cs typeface="微软雅黑"/>
              </a:rPr>
              <a:t>应。</a:t>
            </a:r>
            <a:endParaRPr sz="1400">
              <a:latin typeface="微软雅黑"/>
              <a:cs typeface="微软雅黑"/>
            </a:endParaRPr>
          </a:p>
        </p:txBody>
      </p:sp>
      <p:sp>
        <p:nvSpPr>
          <p:cNvPr id="4" name="object 4"/>
          <p:cNvSpPr/>
          <p:nvPr/>
        </p:nvSpPr>
        <p:spPr>
          <a:xfrm>
            <a:off x="4014342" y="2036445"/>
            <a:ext cx="1819910" cy="2056130"/>
          </a:xfrm>
          <a:custGeom>
            <a:rect l="l" t="t" r="r" b="b"/>
            <a:pathLst>
              <a:path w="1819910" h="2056129">
                <a:moveTo>
                  <a:pt x="197993" y="1519174"/>
                </a:moveTo>
                <a:lnTo>
                  <a:pt x="0" y="1683003"/>
                </a:lnTo>
                <a:lnTo>
                  <a:pt x="33420" y="1721424"/>
                </a:lnTo>
                <a:lnTo>
                  <a:pt x="68518" y="1757963"/>
                </a:lnTo>
                <a:lnTo>
                  <a:pt x="105213" y="1792582"/>
                </a:lnTo>
                <a:lnTo>
                  <a:pt x="143423" y="1825242"/>
                </a:lnTo>
                <a:lnTo>
                  <a:pt x="183068" y="1855907"/>
                </a:lnTo>
                <a:lnTo>
                  <a:pt x="224065" y="1884538"/>
                </a:lnTo>
                <a:lnTo>
                  <a:pt x="266334" y="1911097"/>
                </a:lnTo>
                <a:lnTo>
                  <a:pt x="309793" y="1935546"/>
                </a:lnTo>
                <a:lnTo>
                  <a:pt x="354361" y="1957847"/>
                </a:lnTo>
                <a:lnTo>
                  <a:pt x="399957" y="1977962"/>
                </a:lnTo>
                <a:lnTo>
                  <a:pt x="446500" y="1995853"/>
                </a:lnTo>
                <a:lnTo>
                  <a:pt x="493907" y="2011482"/>
                </a:lnTo>
                <a:lnTo>
                  <a:pt x="542099" y="2024811"/>
                </a:lnTo>
                <a:lnTo>
                  <a:pt x="590993" y="2035801"/>
                </a:lnTo>
                <a:lnTo>
                  <a:pt x="640509" y="2044416"/>
                </a:lnTo>
                <a:lnTo>
                  <a:pt x="690565" y="2050616"/>
                </a:lnTo>
                <a:lnTo>
                  <a:pt x="741079" y="2054364"/>
                </a:lnTo>
                <a:lnTo>
                  <a:pt x="791972" y="2055621"/>
                </a:lnTo>
                <a:lnTo>
                  <a:pt x="840359" y="2054503"/>
                </a:lnTo>
                <a:lnTo>
                  <a:pt x="888171" y="2051180"/>
                </a:lnTo>
                <a:lnTo>
                  <a:pt x="935359" y="2045702"/>
                </a:lnTo>
                <a:lnTo>
                  <a:pt x="981871" y="2038119"/>
                </a:lnTo>
                <a:lnTo>
                  <a:pt x="1027661" y="2028479"/>
                </a:lnTo>
                <a:lnTo>
                  <a:pt x="1072677" y="2016832"/>
                </a:lnTo>
                <a:lnTo>
                  <a:pt x="1116870" y="2003227"/>
                </a:lnTo>
                <a:lnTo>
                  <a:pt x="1160192" y="1987715"/>
                </a:lnTo>
                <a:lnTo>
                  <a:pt x="1202592" y="1970343"/>
                </a:lnTo>
                <a:lnTo>
                  <a:pt x="1244022" y="1951162"/>
                </a:lnTo>
                <a:lnTo>
                  <a:pt x="1284432" y="1930220"/>
                </a:lnTo>
                <a:lnTo>
                  <a:pt x="1323772" y="1907567"/>
                </a:lnTo>
                <a:lnTo>
                  <a:pt x="1361994" y="1883253"/>
                </a:lnTo>
                <a:lnTo>
                  <a:pt x="1399048" y="1857327"/>
                </a:lnTo>
                <a:lnTo>
                  <a:pt x="1434884" y="1829837"/>
                </a:lnTo>
                <a:lnTo>
                  <a:pt x="1469453" y="1800834"/>
                </a:lnTo>
                <a:lnTo>
                  <a:pt x="1471993" y="1798507"/>
                </a:lnTo>
                <a:lnTo>
                  <a:pt x="810405" y="1798507"/>
                </a:lnTo>
                <a:lnTo>
                  <a:pt x="764852" y="1798226"/>
                </a:lnTo>
                <a:lnTo>
                  <a:pt x="719423" y="1795271"/>
                </a:lnTo>
                <a:lnTo>
                  <a:pt x="674245" y="1789657"/>
                </a:lnTo>
                <a:lnTo>
                  <a:pt x="629446" y="1781395"/>
                </a:lnTo>
                <a:lnTo>
                  <a:pt x="585153" y="1770496"/>
                </a:lnTo>
                <a:lnTo>
                  <a:pt x="541492" y="1756973"/>
                </a:lnTo>
                <a:lnTo>
                  <a:pt x="498591" y="1740838"/>
                </a:lnTo>
                <a:lnTo>
                  <a:pt x="456577" y="1722104"/>
                </a:lnTo>
                <a:lnTo>
                  <a:pt x="415578" y="1700781"/>
                </a:lnTo>
                <a:lnTo>
                  <a:pt x="375719" y="1676882"/>
                </a:lnTo>
                <a:lnTo>
                  <a:pt x="337129" y="1650420"/>
                </a:lnTo>
                <a:lnTo>
                  <a:pt x="299934" y="1621406"/>
                </a:lnTo>
                <a:lnTo>
                  <a:pt x="264261" y="1589852"/>
                </a:lnTo>
                <a:lnTo>
                  <a:pt x="230239" y="1555771"/>
                </a:lnTo>
                <a:lnTo>
                  <a:pt x="197993" y="1519174"/>
                </a:lnTo>
                <a:close/>
              </a:path>
              <a:path w="1819910" h="2056129">
                <a:moveTo>
                  <a:pt x="791972" y="0"/>
                </a:moveTo>
                <a:lnTo>
                  <a:pt x="791972" y="256920"/>
                </a:lnTo>
                <a:lnTo>
                  <a:pt x="840998" y="258479"/>
                </a:lnTo>
                <a:lnTo>
                  <a:pt x="889529" y="263114"/>
                </a:lnTo>
                <a:lnTo>
                  <a:pt x="937434" y="270764"/>
                </a:lnTo>
                <a:lnTo>
                  <a:pt x="984584" y="281368"/>
                </a:lnTo>
                <a:lnTo>
                  <a:pt x="1030849" y="294865"/>
                </a:lnTo>
                <a:lnTo>
                  <a:pt x="1076099" y="311195"/>
                </a:lnTo>
                <a:lnTo>
                  <a:pt x="1120203" y="330295"/>
                </a:lnTo>
                <a:lnTo>
                  <a:pt x="1163032" y="352105"/>
                </a:lnTo>
                <a:lnTo>
                  <a:pt x="1204456" y="376563"/>
                </a:lnTo>
                <a:lnTo>
                  <a:pt x="1244345" y="403609"/>
                </a:lnTo>
                <a:lnTo>
                  <a:pt x="1282569" y="433182"/>
                </a:lnTo>
                <a:lnTo>
                  <a:pt x="1318998" y="465220"/>
                </a:lnTo>
                <a:lnTo>
                  <a:pt x="1353502" y="499662"/>
                </a:lnTo>
                <a:lnTo>
                  <a:pt x="1385951" y="536447"/>
                </a:lnTo>
                <a:lnTo>
                  <a:pt x="1415859" y="574978"/>
                </a:lnTo>
                <a:lnTo>
                  <a:pt x="1442963" y="614782"/>
                </a:lnTo>
                <a:lnTo>
                  <a:pt x="1467274" y="655733"/>
                </a:lnTo>
                <a:lnTo>
                  <a:pt x="1488805" y="697704"/>
                </a:lnTo>
                <a:lnTo>
                  <a:pt x="1507566" y="740568"/>
                </a:lnTo>
                <a:lnTo>
                  <a:pt x="1523571" y="784197"/>
                </a:lnTo>
                <a:lnTo>
                  <a:pt x="1536832" y="828465"/>
                </a:lnTo>
                <a:lnTo>
                  <a:pt x="1547360" y="873244"/>
                </a:lnTo>
                <a:lnTo>
                  <a:pt x="1555167" y="918407"/>
                </a:lnTo>
                <a:lnTo>
                  <a:pt x="1560266" y="963827"/>
                </a:lnTo>
                <a:lnTo>
                  <a:pt x="1562668" y="1009377"/>
                </a:lnTo>
                <a:lnTo>
                  <a:pt x="1562387" y="1054930"/>
                </a:lnTo>
                <a:lnTo>
                  <a:pt x="1559433" y="1100359"/>
                </a:lnTo>
                <a:lnTo>
                  <a:pt x="1553818" y="1145537"/>
                </a:lnTo>
                <a:lnTo>
                  <a:pt x="1545556" y="1190336"/>
                </a:lnTo>
                <a:lnTo>
                  <a:pt x="1534657" y="1234629"/>
                </a:lnTo>
                <a:lnTo>
                  <a:pt x="1521134" y="1278290"/>
                </a:lnTo>
                <a:lnTo>
                  <a:pt x="1504999" y="1321191"/>
                </a:lnTo>
                <a:lnTo>
                  <a:pt x="1486265" y="1363205"/>
                </a:lnTo>
                <a:lnTo>
                  <a:pt x="1464942" y="1404204"/>
                </a:lnTo>
                <a:lnTo>
                  <a:pt x="1441043" y="1444063"/>
                </a:lnTo>
                <a:lnTo>
                  <a:pt x="1414581" y="1482653"/>
                </a:lnTo>
                <a:lnTo>
                  <a:pt x="1385567" y="1519848"/>
                </a:lnTo>
                <a:lnTo>
                  <a:pt x="1354013" y="1555521"/>
                </a:lnTo>
                <a:lnTo>
                  <a:pt x="1319932" y="1589543"/>
                </a:lnTo>
                <a:lnTo>
                  <a:pt x="1283335" y="1621789"/>
                </a:lnTo>
                <a:lnTo>
                  <a:pt x="1244804" y="1651698"/>
                </a:lnTo>
                <a:lnTo>
                  <a:pt x="1205000" y="1678802"/>
                </a:lnTo>
                <a:lnTo>
                  <a:pt x="1164049" y="1703113"/>
                </a:lnTo>
                <a:lnTo>
                  <a:pt x="1122078" y="1724644"/>
                </a:lnTo>
                <a:lnTo>
                  <a:pt x="1079214" y="1743405"/>
                </a:lnTo>
                <a:lnTo>
                  <a:pt x="1035585" y="1759410"/>
                </a:lnTo>
                <a:lnTo>
                  <a:pt x="991317" y="1772671"/>
                </a:lnTo>
                <a:lnTo>
                  <a:pt x="946538" y="1783199"/>
                </a:lnTo>
                <a:lnTo>
                  <a:pt x="901375" y="1791006"/>
                </a:lnTo>
                <a:lnTo>
                  <a:pt x="855955" y="1796105"/>
                </a:lnTo>
                <a:lnTo>
                  <a:pt x="810405" y="1798507"/>
                </a:lnTo>
                <a:lnTo>
                  <a:pt x="1471993" y="1798507"/>
                </a:lnTo>
                <a:lnTo>
                  <a:pt x="1502707" y="1770367"/>
                </a:lnTo>
                <a:lnTo>
                  <a:pt x="1534594" y="1738485"/>
                </a:lnTo>
                <a:lnTo>
                  <a:pt x="1565067" y="1705237"/>
                </a:lnTo>
                <a:lnTo>
                  <a:pt x="1594075" y="1670673"/>
                </a:lnTo>
                <a:lnTo>
                  <a:pt x="1621570" y="1634842"/>
                </a:lnTo>
                <a:lnTo>
                  <a:pt x="1647502" y="1597793"/>
                </a:lnTo>
                <a:lnTo>
                  <a:pt x="1671821" y="1559577"/>
                </a:lnTo>
                <a:lnTo>
                  <a:pt x="1694478" y="1520241"/>
                </a:lnTo>
                <a:lnTo>
                  <a:pt x="1715424" y="1479836"/>
                </a:lnTo>
                <a:lnTo>
                  <a:pt x="1734610" y="1438410"/>
                </a:lnTo>
                <a:lnTo>
                  <a:pt x="1751986" y="1396014"/>
                </a:lnTo>
                <a:lnTo>
                  <a:pt x="1767502" y="1352696"/>
                </a:lnTo>
                <a:lnTo>
                  <a:pt x="1781110" y="1308506"/>
                </a:lnTo>
                <a:lnTo>
                  <a:pt x="1792760" y="1263493"/>
                </a:lnTo>
                <a:lnTo>
                  <a:pt x="1802402" y="1217706"/>
                </a:lnTo>
                <a:lnTo>
                  <a:pt x="1809987" y="1171195"/>
                </a:lnTo>
                <a:lnTo>
                  <a:pt x="1815467" y="1124009"/>
                </a:lnTo>
                <a:lnTo>
                  <a:pt x="1818791" y="1076198"/>
                </a:lnTo>
                <a:lnTo>
                  <a:pt x="1819910" y="1027810"/>
                </a:lnTo>
                <a:lnTo>
                  <a:pt x="1818791" y="979423"/>
                </a:lnTo>
                <a:lnTo>
                  <a:pt x="1815467" y="931612"/>
                </a:lnTo>
                <a:lnTo>
                  <a:pt x="1809987" y="884426"/>
                </a:lnTo>
                <a:lnTo>
                  <a:pt x="1802402" y="837915"/>
                </a:lnTo>
                <a:lnTo>
                  <a:pt x="1792760" y="792128"/>
                </a:lnTo>
                <a:lnTo>
                  <a:pt x="1781110" y="747115"/>
                </a:lnTo>
                <a:lnTo>
                  <a:pt x="1767502" y="702925"/>
                </a:lnTo>
                <a:lnTo>
                  <a:pt x="1751986" y="659607"/>
                </a:lnTo>
                <a:lnTo>
                  <a:pt x="1734610" y="617211"/>
                </a:lnTo>
                <a:lnTo>
                  <a:pt x="1715424" y="575785"/>
                </a:lnTo>
                <a:lnTo>
                  <a:pt x="1694478" y="535380"/>
                </a:lnTo>
                <a:lnTo>
                  <a:pt x="1671821" y="496044"/>
                </a:lnTo>
                <a:lnTo>
                  <a:pt x="1647502" y="457828"/>
                </a:lnTo>
                <a:lnTo>
                  <a:pt x="1621570" y="420779"/>
                </a:lnTo>
                <a:lnTo>
                  <a:pt x="1594075" y="384948"/>
                </a:lnTo>
                <a:lnTo>
                  <a:pt x="1565067" y="350384"/>
                </a:lnTo>
                <a:lnTo>
                  <a:pt x="1534594" y="317136"/>
                </a:lnTo>
                <a:lnTo>
                  <a:pt x="1502707" y="285254"/>
                </a:lnTo>
                <a:lnTo>
                  <a:pt x="1469453" y="254787"/>
                </a:lnTo>
                <a:lnTo>
                  <a:pt x="1434884" y="225784"/>
                </a:lnTo>
                <a:lnTo>
                  <a:pt x="1399048" y="198294"/>
                </a:lnTo>
                <a:lnTo>
                  <a:pt x="1361994" y="172368"/>
                </a:lnTo>
                <a:lnTo>
                  <a:pt x="1323772" y="148054"/>
                </a:lnTo>
                <a:lnTo>
                  <a:pt x="1284432" y="125401"/>
                </a:lnTo>
                <a:lnTo>
                  <a:pt x="1244022" y="104459"/>
                </a:lnTo>
                <a:lnTo>
                  <a:pt x="1202592" y="85278"/>
                </a:lnTo>
                <a:lnTo>
                  <a:pt x="1160192" y="67906"/>
                </a:lnTo>
                <a:lnTo>
                  <a:pt x="1116870" y="52394"/>
                </a:lnTo>
                <a:lnTo>
                  <a:pt x="1072677" y="38789"/>
                </a:lnTo>
                <a:lnTo>
                  <a:pt x="1027661" y="27142"/>
                </a:lnTo>
                <a:lnTo>
                  <a:pt x="981871" y="17502"/>
                </a:lnTo>
                <a:lnTo>
                  <a:pt x="935359" y="9919"/>
                </a:lnTo>
                <a:lnTo>
                  <a:pt x="888171" y="4441"/>
                </a:lnTo>
                <a:lnTo>
                  <a:pt x="840359" y="1118"/>
                </a:lnTo>
                <a:lnTo>
                  <a:pt x="791972" y="0"/>
                </a:lnTo>
                <a:close/>
              </a:path>
            </a:pathLst>
          </a:custGeom>
          <a:solidFill>
            <a:srgbClr val="D75649"/>
          </a:solidFill>
        </p:spPr>
        <p:txBody>
          <a:bodyPr wrap="square" lIns="0" tIns="0" rIns="0" bIns="0" rtlCol="0"/>
          <a:lstStyle/>
          <a:p/>
        </p:txBody>
      </p:sp>
      <p:sp>
        <p:nvSpPr>
          <p:cNvPr id="5" name="object 5"/>
          <p:cNvSpPr/>
          <p:nvPr/>
        </p:nvSpPr>
        <p:spPr>
          <a:xfrm>
            <a:off x="1296903" y="2081577"/>
            <a:ext cx="2591476" cy="1563147"/>
          </a:xfrm>
          <a:prstGeom prst="rect">
            <a:avLst/>
          </a:prstGeom>
          <a:blipFill>
            <a:blip r:embed="rId2"/>
            <a:stretch>
              <a:fillRect/>
            </a:stretch>
          </a:blipFill>
        </p:spPr>
        <p:txBody>
          <a:bodyPr wrap="square" lIns="0" tIns="0" rIns="0" bIns="0" rtlCol="0"/>
          <a:lstStyle/>
          <a:p/>
        </p:txBody>
      </p:sp>
      <p:sp>
        <p:nvSpPr>
          <p:cNvPr id="6" name="object 6"/>
          <p:cNvSpPr/>
          <p:nvPr/>
        </p:nvSpPr>
        <p:spPr>
          <a:xfrm>
            <a:off x="1362455" y="2273807"/>
            <a:ext cx="2223770" cy="1195070"/>
          </a:xfrm>
          <a:custGeom>
            <a:rect l="l" t="t" r="r" b="b"/>
            <a:pathLst>
              <a:path w="2223770" h="1195070">
                <a:moveTo>
                  <a:pt x="2174240" y="0"/>
                </a:moveTo>
                <a:lnTo>
                  <a:pt x="49275" y="0"/>
                </a:lnTo>
                <a:lnTo>
                  <a:pt x="30110" y="3877"/>
                </a:lnTo>
                <a:lnTo>
                  <a:pt x="14446" y="14446"/>
                </a:lnTo>
                <a:lnTo>
                  <a:pt x="3877" y="30110"/>
                </a:lnTo>
                <a:lnTo>
                  <a:pt x="0" y="49275"/>
                </a:lnTo>
                <a:lnTo>
                  <a:pt x="0" y="1145539"/>
                </a:lnTo>
                <a:lnTo>
                  <a:pt x="3877" y="1164705"/>
                </a:lnTo>
                <a:lnTo>
                  <a:pt x="14446" y="1180369"/>
                </a:lnTo>
                <a:lnTo>
                  <a:pt x="30110" y="1190938"/>
                </a:lnTo>
                <a:lnTo>
                  <a:pt x="49275" y="1194815"/>
                </a:lnTo>
                <a:lnTo>
                  <a:pt x="2174240" y="1194815"/>
                </a:lnTo>
                <a:lnTo>
                  <a:pt x="2193405" y="1190938"/>
                </a:lnTo>
                <a:lnTo>
                  <a:pt x="2209069" y="1180369"/>
                </a:lnTo>
                <a:lnTo>
                  <a:pt x="2219638" y="1164705"/>
                </a:lnTo>
                <a:lnTo>
                  <a:pt x="2223516" y="1145539"/>
                </a:lnTo>
                <a:lnTo>
                  <a:pt x="2223516" y="49275"/>
                </a:lnTo>
                <a:lnTo>
                  <a:pt x="2219638" y="30110"/>
                </a:lnTo>
                <a:lnTo>
                  <a:pt x="2209069" y="14446"/>
                </a:lnTo>
                <a:lnTo>
                  <a:pt x="2193405" y="3877"/>
                </a:lnTo>
                <a:lnTo>
                  <a:pt x="2174240" y="0"/>
                </a:lnTo>
                <a:close/>
              </a:path>
            </a:pathLst>
          </a:custGeom>
          <a:solidFill>
            <a:srgbClr val="FFFFFF"/>
          </a:solidFill>
        </p:spPr>
        <p:txBody>
          <a:bodyPr wrap="square" lIns="0" tIns="0" rIns="0" bIns="0" rtlCol="0"/>
          <a:lstStyle/>
          <a:p/>
        </p:txBody>
      </p:sp>
      <p:sp>
        <p:nvSpPr>
          <p:cNvPr id="7" name="object 7"/>
          <p:cNvSpPr txBox="1"/>
          <p:nvPr/>
        </p:nvSpPr>
        <p:spPr>
          <a:xfrm>
            <a:off x="1430274" y="2261041"/>
            <a:ext cx="1796414" cy="645795"/>
          </a:xfrm>
          <a:prstGeom prst="rect">
            <a:avLst/>
          </a:prstGeom>
        </p:spPr>
        <p:txBody>
          <a:bodyPr vert="horz" wrap="square" lIns="0" tIns="150495" rIns="0" bIns="0" rtlCol="0">
            <a:spAutoFit/>
          </a:bodyPr>
          <a:lstStyle/>
          <a:p>
            <a:pPr marL="1174750">
              <a:lnSpc>
                <a:spcPct val="100000"/>
              </a:lnSpc>
              <a:spcBef>
                <a:spcPts val="1185"/>
              </a:spcBef>
            </a:pPr>
            <a:r>
              <a:rPr sz="1600" spc="-5">
                <a:latin typeface="微软雅黑"/>
                <a:cs typeface="微软雅黑"/>
              </a:rPr>
              <a:t>高净值</a:t>
            </a:r>
            <a:endParaRPr sz="1600">
              <a:latin typeface="微软雅黑"/>
              <a:cs typeface="微软雅黑"/>
            </a:endParaRPr>
          </a:p>
          <a:p>
            <a:pPr marL="12700">
              <a:lnSpc>
                <a:spcPct val="100000"/>
              </a:lnSpc>
              <a:spcBef>
                <a:spcPts val="680"/>
              </a:spcBef>
            </a:pPr>
            <a:r>
              <a:rPr sz="1000" spc="-5">
                <a:latin typeface="微软雅黑"/>
                <a:cs typeface="微软雅黑"/>
              </a:rPr>
              <a:t>“购物、消费档次、品质提升”</a:t>
            </a:r>
            <a:endParaRPr sz="1000">
              <a:latin typeface="微软雅黑"/>
              <a:cs typeface="微软雅黑"/>
            </a:endParaRPr>
          </a:p>
        </p:txBody>
      </p:sp>
      <p:sp>
        <p:nvSpPr>
          <p:cNvPr id="8" name="object 8"/>
          <p:cNvSpPr/>
          <p:nvPr/>
        </p:nvSpPr>
        <p:spPr>
          <a:xfrm>
            <a:off x="3934967" y="2159507"/>
            <a:ext cx="1828800" cy="1828800"/>
          </a:xfrm>
          <a:custGeom>
            <a:rect l="l" t="t" r="r" b="b"/>
            <a:pathLst>
              <a:path w="1828800" h="1828800">
                <a:moveTo>
                  <a:pt x="0" y="914400"/>
                </a:moveTo>
                <a:lnTo>
                  <a:pt x="1267" y="865842"/>
                </a:lnTo>
                <a:lnTo>
                  <a:pt x="5028" y="817944"/>
                </a:lnTo>
                <a:lnTo>
                  <a:pt x="11219" y="770768"/>
                </a:lnTo>
                <a:lnTo>
                  <a:pt x="19776" y="724379"/>
                </a:lnTo>
                <a:lnTo>
                  <a:pt x="30637" y="678839"/>
                </a:lnTo>
                <a:lnTo>
                  <a:pt x="43738" y="634211"/>
                </a:lnTo>
                <a:lnTo>
                  <a:pt x="59016" y="590559"/>
                </a:lnTo>
                <a:lnTo>
                  <a:pt x="76408" y="547945"/>
                </a:lnTo>
                <a:lnTo>
                  <a:pt x="95851" y="506434"/>
                </a:lnTo>
                <a:lnTo>
                  <a:pt x="117281" y="466088"/>
                </a:lnTo>
                <a:lnTo>
                  <a:pt x="140635" y="426971"/>
                </a:lnTo>
                <a:lnTo>
                  <a:pt x="165849" y="389146"/>
                </a:lnTo>
                <a:lnTo>
                  <a:pt x="192862" y="352675"/>
                </a:lnTo>
                <a:lnTo>
                  <a:pt x="221609" y="317623"/>
                </a:lnTo>
                <a:lnTo>
                  <a:pt x="252027" y="284053"/>
                </a:lnTo>
                <a:lnTo>
                  <a:pt x="284053" y="252027"/>
                </a:lnTo>
                <a:lnTo>
                  <a:pt x="317623" y="221609"/>
                </a:lnTo>
                <a:lnTo>
                  <a:pt x="352675" y="192862"/>
                </a:lnTo>
                <a:lnTo>
                  <a:pt x="389146" y="165849"/>
                </a:lnTo>
                <a:lnTo>
                  <a:pt x="426971" y="140635"/>
                </a:lnTo>
                <a:lnTo>
                  <a:pt x="466088" y="117281"/>
                </a:lnTo>
                <a:lnTo>
                  <a:pt x="506434" y="95851"/>
                </a:lnTo>
                <a:lnTo>
                  <a:pt x="547945" y="76408"/>
                </a:lnTo>
                <a:lnTo>
                  <a:pt x="590559" y="59016"/>
                </a:lnTo>
                <a:lnTo>
                  <a:pt x="634211" y="43738"/>
                </a:lnTo>
                <a:lnTo>
                  <a:pt x="678839" y="30637"/>
                </a:lnTo>
                <a:lnTo>
                  <a:pt x="724379" y="19776"/>
                </a:lnTo>
                <a:lnTo>
                  <a:pt x="770768" y="11219"/>
                </a:lnTo>
                <a:lnTo>
                  <a:pt x="817944" y="5028"/>
                </a:lnTo>
                <a:lnTo>
                  <a:pt x="865842" y="1267"/>
                </a:lnTo>
                <a:lnTo>
                  <a:pt x="914400" y="0"/>
                </a:lnTo>
                <a:lnTo>
                  <a:pt x="962957" y="1267"/>
                </a:lnTo>
                <a:lnTo>
                  <a:pt x="1010855" y="5028"/>
                </a:lnTo>
                <a:lnTo>
                  <a:pt x="1058031" y="11219"/>
                </a:lnTo>
                <a:lnTo>
                  <a:pt x="1104420" y="19776"/>
                </a:lnTo>
                <a:lnTo>
                  <a:pt x="1149960" y="30637"/>
                </a:lnTo>
                <a:lnTo>
                  <a:pt x="1194588" y="43738"/>
                </a:lnTo>
                <a:lnTo>
                  <a:pt x="1238240" y="59016"/>
                </a:lnTo>
                <a:lnTo>
                  <a:pt x="1280854" y="76408"/>
                </a:lnTo>
                <a:lnTo>
                  <a:pt x="1322365" y="95851"/>
                </a:lnTo>
                <a:lnTo>
                  <a:pt x="1362711" y="117281"/>
                </a:lnTo>
                <a:lnTo>
                  <a:pt x="1401828" y="140635"/>
                </a:lnTo>
                <a:lnTo>
                  <a:pt x="1439653" y="165849"/>
                </a:lnTo>
                <a:lnTo>
                  <a:pt x="1476124" y="192862"/>
                </a:lnTo>
                <a:lnTo>
                  <a:pt x="1511176" y="221609"/>
                </a:lnTo>
                <a:lnTo>
                  <a:pt x="1544746" y="252027"/>
                </a:lnTo>
                <a:lnTo>
                  <a:pt x="1576772" y="284053"/>
                </a:lnTo>
                <a:lnTo>
                  <a:pt x="1607190" y="317623"/>
                </a:lnTo>
                <a:lnTo>
                  <a:pt x="1635937" y="352675"/>
                </a:lnTo>
                <a:lnTo>
                  <a:pt x="1662950" y="389146"/>
                </a:lnTo>
                <a:lnTo>
                  <a:pt x="1688164" y="426971"/>
                </a:lnTo>
                <a:lnTo>
                  <a:pt x="1711518" y="466088"/>
                </a:lnTo>
                <a:lnTo>
                  <a:pt x="1732948" y="506434"/>
                </a:lnTo>
                <a:lnTo>
                  <a:pt x="1752391" y="547945"/>
                </a:lnTo>
                <a:lnTo>
                  <a:pt x="1769783" y="590559"/>
                </a:lnTo>
                <a:lnTo>
                  <a:pt x="1785061" y="634211"/>
                </a:lnTo>
                <a:lnTo>
                  <a:pt x="1798162" y="678839"/>
                </a:lnTo>
                <a:lnTo>
                  <a:pt x="1809023" y="724379"/>
                </a:lnTo>
                <a:lnTo>
                  <a:pt x="1817580" y="770768"/>
                </a:lnTo>
                <a:lnTo>
                  <a:pt x="1823771" y="817944"/>
                </a:lnTo>
                <a:lnTo>
                  <a:pt x="1827532" y="865842"/>
                </a:lnTo>
                <a:lnTo>
                  <a:pt x="1828800" y="914400"/>
                </a:lnTo>
                <a:lnTo>
                  <a:pt x="1827532" y="962957"/>
                </a:lnTo>
                <a:lnTo>
                  <a:pt x="1823771" y="1010855"/>
                </a:lnTo>
                <a:lnTo>
                  <a:pt x="1817580" y="1058031"/>
                </a:lnTo>
                <a:lnTo>
                  <a:pt x="1809023" y="1104420"/>
                </a:lnTo>
                <a:lnTo>
                  <a:pt x="1798162" y="1149960"/>
                </a:lnTo>
                <a:lnTo>
                  <a:pt x="1785061" y="1194588"/>
                </a:lnTo>
                <a:lnTo>
                  <a:pt x="1769783" y="1238240"/>
                </a:lnTo>
                <a:lnTo>
                  <a:pt x="1752391" y="1280854"/>
                </a:lnTo>
                <a:lnTo>
                  <a:pt x="1732948" y="1322365"/>
                </a:lnTo>
                <a:lnTo>
                  <a:pt x="1711518" y="1362711"/>
                </a:lnTo>
                <a:lnTo>
                  <a:pt x="1688164" y="1401828"/>
                </a:lnTo>
                <a:lnTo>
                  <a:pt x="1662950" y="1439653"/>
                </a:lnTo>
                <a:lnTo>
                  <a:pt x="1635937" y="1476124"/>
                </a:lnTo>
                <a:lnTo>
                  <a:pt x="1607190" y="1511176"/>
                </a:lnTo>
                <a:lnTo>
                  <a:pt x="1576772" y="1544746"/>
                </a:lnTo>
                <a:lnTo>
                  <a:pt x="1544746" y="1576772"/>
                </a:lnTo>
                <a:lnTo>
                  <a:pt x="1511176" y="1607190"/>
                </a:lnTo>
                <a:lnTo>
                  <a:pt x="1476124" y="1635937"/>
                </a:lnTo>
                <a:lnTo>
                  <a:pt x="1439653" y="1662950"/>
                </a:lnTo>
                <a:lnTo>
                  <a:pt x="1401828" y="1688164"/>
                </a:lnTo>
                <a:lnTo>
                  <a:pt x="1362711" y="1711518"/>
                </a:lnTo>
                <a:lnTo>
                  <a:pt x="1322365" y="1732948"/>
                </a:lnTo>
                <a:lnTo>
                  <a:pt x="1280854" y="1752391"/>
                </a:lnTo>
                <a:lnTo>
                  <a:pt x="1238240" y="1769783"/>
                </a:lnTo>
                <a:lnTo>
                  <a:pt x="1194588" y="1785061"/>
                </a:lnTo>
                <a:lnTo>
                  <a:pt x="1149960" y="1798162"/>
                </a:lnTo>
                <a:lnTo>
                  <a:pt x="1104420" y="1809023"/>
                </a:lnTo>
                <a:lnTo>
                  <a:pt x="1058031" y="1817580"/>
                </a:lnTo>
                <a:lnTo>
                  <a:pt x="1010855" y="1823771"/>
                </a:lnTo>
                <a:lnTo>
                  <a:pt x="962957" y="1827532"/>
                </a:lnTo>
                <a:lnTo>
                  <a:pt x="914400" y="1828799"/>
                </a:lnTo>
                <a:lnTo>
                  <a:pt x="865842" y="1827532"/>
                </a:lnTo>
                <a:lnTo>
                  <a:pt x="817944" y="1823771"/>
                </a:lnTo>
                <a:lnTo>
                  <a:pt x="770768" y="1817580"/>
                </a:lnTo>
                <a:lnTo>
                  <a:pt x="724379" y="1809023"/>
                </a:lnTo>
                <a:lnTo>
                  <a:pt x="678839" y="1798162"/>
                </a:lnTo>
                <a:lnTo>
                  <a:pt x="634211" y="1785061"/>
                </a:lnTo>
                <a:lnTo>
                  <a:pt x="590559" y="1769783"/>
                </a:lnTo>
                <a:lnTo>
                  <a:pt x="547945" y="1752391"/>
                </a:lnTo>
                <a:lnTo>
                  <a:pt x="506434" y="1732948"/>
                </a:lnTo>
                <a:lnTo>
                  <a:pt x="466088" y="1711518"/>
                </a:lnTo>
                <a:lnTo>
                  <a:pt x="426971" y="1688164"/>
                </a:lnTo>
                <a:lnTo>
                  <a:pt x="389146" y="1662950"/>
                </a:lnTo>
                <a:lnTo>
                  <a:pt x="352675" y="1635937"/>
                </a:lnTo>
                <a:lnTo>
                  <a:pt x="317623" y="1607190"/>
                </a:lnTo>
                <a:lnTo>
                  <a:pt x="284053" y="1576772"/>
                </a:lnTo>
                <a:lnTo>
                  <a:pt x="252027" y="1544746"/>
                </a:lnTo>
                <a:lnTo>
                  <a:pt x="221609" y="1511176"/>
                </a:lnTo>
                <a:lnTo>
                  <a:pt x="192862" y="1476124"/>
                </a:lnTo>
                <a:lnTo>
                  <a:pt x="165849" y="1439653"/>
                </a:lnTo>
                <a:lnTo>
                  <a:pt x="140635" y="1401828"/>
                </a:lnTo>
                <a:lnTo>
                  <a:pt x="117281" y="1362711"/>
                </a:lnTo>
                <a:lnTo>
                  <a:pt x="95851" y="1322365"/>
                </a:lnTo>
                <a:lnTo>
                  <a:pt x="76408" y="1280854"/>
                </a:lnTo>
                <a:lnTo>
                  <a:pt x="59016" y="1238240"/>
                </a:lnTo>
                <a:lnTo>
                  <a:pt x="43738" y="1194588"/>
                </a:lnTo>
                <a:lnTo>
                  <a:pt x="30637" y="1149960"/>
                </a:lnTo>
                <a:lnTo>
                  <a:pt x="19776" y="1104420"/>
                </a:lnTo>
                <a:lnTo>
                  <a:pt x="11219" y="1058031"/>
                </a:lnTo>
                <a:lnTo>
                  <a:pt x="5028" y="1010855"/>
                </a:lnTo>
                <a:lnTo>
                  <a:pt x="1267" y="962957"/>
                </a:lnTo>
                <a:lnTo>
                  <a:pt x="0" y="914400"/>
                </a:lnTo>
                <a:close/>
              </a:path>
            </a:pathLst>
          </a:custGeom>
          <a:ln w="9144">
            <a:solidFill>
              <a:srgbClr val="7E7E7E"/>
            </a:solidFill>
          </a:ln>
        </p:spPr>
        <p:txBody>
          <a:bodyPr wrap="square" lIns="0" tIns="0" rIns="0" bIns="0" rtlCol="0"/>
          <a:lstStyle/>
          <a:p/>
        </p:txBody>
      </p:sp>
      <p:sp>
        <p:nvSpPr>
          <p:cNvPr id="9" name="object 9"/>
          <p:cNvSpPr/>
          <p:nvPr/>
        </p:nvSpPr>
        <p:spPr>
          <a:xfrm>
            <a:off x="6931152" y="4337303"/>
            <a:ext cx="1828800" cy="1828800"/>
          </a:xfrm>
          <a:custGeom>
            <a:rect l="l" t="t" r="r" b="b"/>
            <a:pathLst>
              <a:path w="1828800" h="1828800">
                <a:moveTo>
                  <a:pt x="0" y="914400"/>
                </a:moveTo>
                <a:lnTo>
                  <a:pt x="1267" y="865842"/>
                </a:lnTo>
                <a:lnTo>
                  <a:pt x="5028" y="817944"/>
                </a:lnTo>
                <a:lnTo>
                  <a:pt x="11219" y="770768"/>
                </a:lnTo>
                <a:lnTo>
                  <a:pt x="19776" y="724379"/>
                </a:lnTo>
                <a:lnTo>
                  <a:pt x="30637" y="678839"/>
                </a:lnTo>
                <a:lnTo>
                  <a:pt x="43738" y="634211"/>
                </a:lnTo>
                <a:lnTo>
                  <a:pt x="59016" y="590559"/>
                </a:lnTo>
                <a:lnTo>
                  <a:pt x="76408" y="547945"/>
                </a:lnTo>
                <a:lnTo>
                  <a:pt x="95851" y="506434"/>
                </a:lnTo>
                <a:lnTo>
                  <a:pt x="117281" y="466088"/>
                </a:lnTo>
                <a:lnTo>
                  <a:pt x="140635" y="426971"/>
                </a:lnTo>
                <a:lnTo>
                  <a:pt x="165849" y="389146"/>
                </a:lnTo>
                <a:lnTo>
                  <a:pt x="192862" y="352675"/>
                </a:lnTo>
                <a:lnTo>
                  <a:pt x="221609" y="317623"/>
                </a:lnTo>
                <a:lnTo>
                  <a:pt x="252027" y="284053"/>
                </a:lnTo>
                <a:lnTo>
                  <a:pt x="284053" y="252027"/>
                </a:lnTo>
                <a:lnTo>
                  <a:pt x="317623" y="221609"/>
                </a:lnTo>
                <a:lnTo>
                  <a:pt x="352675" y="192862"/>
                </a:lnTo>
                <a:lnTo>
                  <a:pt x="389146" y="165849"/>
                </a:lnTo>
                <a:lnTo>
                  <a:pt x="426971" y="140635"/>
                </a:lnTo>
                <a:lnTo>
                  <a:pt x="466088" y="117281"/>
                </a:lnTo>
                <a:lnTo>
                  <a:pt x="506434" y="95851"/>
                </a:lnTo>
                <a:lnTo>
                  <a:pt x="547945" y="76408"/>
                </a:lnTo>
                <a:lnTo>
                  <a:pt x="590559" y="59016"/>
                </a:lnTo>
                <a:lnTo>
                  <a:pt x="634211" y="43738"/>
                </a:lnTo>
                <a:lnTo>
                  <a:pt x="678839" y="30637"/>
                </a:lnTo>
                <a:lnTo>
                  <a:pt x="724379" y="19776"/>
                </a:lnTo>
                <a:lnTo>
                  <a:pt x="770768" y="11219"/>
                </a:lnTo>
                <a:lnTo>
                  <a:pt x="817944" y="5028"/>
                </a:lnTo>
                <a:lnTo>
                  <a:pt x="865842" y="1267"/>
                </a:lnTo>
                <a:lnTo>
                  <a:pt x="914400" y="0"/>
                </a:lnTo>
                <a:lnTo>
                  <a:pt x="962957" y="1267"/>
                </a:lnTo>
                <a:lnTo>
                  <a:pt x="1010855" y="5028"/>
                </a:lnTo>
                <a:lnTo>
                  <a:pt x="1058031" y="11219"/>
                </a:lnTo>
                <a:lnTo>
                  <a:pt x="1104420" y="19776"/>
                </a:lnTo>
                <a:lnTo>
                  <a:pt x="1149960" y="30637"/>
                </a:lnTo>
                <a:lnTo>
                  <a:pt x="1194588" y="43738"/>
                </a:lnTo>
                <a:lnTo>
                  <a:pt x="1238240" y="59016"/>
                </a:lnTo>
                <a:lnTo>
                  <a:pt x="1280854" y="76408"/>
                </a:lnTo>
                <a:lnTo>
                  <a:pt x="1322365" y="95851"/>
                </a:lnTo>
                <a:lnTo>
                  <a:pt x="1362711" y="117281"/>
                </a:lnTo>
                <a:lnTo>
                  <a:pt x="1401828" y="140635"/>
                </a:lnTo>
                <a:lnTo>
                  <a:pt x="1439653" y="165849"/>
                </a:lnTo>
                <a:lnTo>
                  <a:pt x="1476124" y="192862"/>
                </a:lnTo>
                <a:lnTo>
                  <a:pt x="1511176" y="221609"/>
                </a:lnTo>
                <a:lnTo>
                  <a:pt x="1544746" y="252027"/>
                </a:lnTo>
                <a:lnTo>
                  <a:pt x="1576772" y="284053"/>
                </a:lnTo>
                <a:lnTo>
                  <a:pt x="1607190" y="317623"/>
                </a:lnTo>
                <a:lnTo>
                  <a:pt x="1635937" y="352675"/>
                </a:lnTo>
                <a:lnTo>
                  <a:pt x="1662950" y="389146"/>
                </a:lnTo>
                <a:lnTo>
                  <a:pt x="1688164" y="426971"/>
                </a:lnTo>
                <a:lnTo>
                  <a:pt x="1711518" y="466088"/>
                </a:lnTo>
                <a:lnTo>
                  <a:pt x="1732948" y="506434"/>
                </a:lnTo>
                <a:lnTo>
                  <a:pt x="1752391" y="547945"/>
                </a:lnTo>
                <a:lnTo>
                  <a:pt x="1769783" y="590559"/>
                </a:lnTo>
                <a:lnTo>
                  <a:pt x="1785061" y="634211"/>
                </a:lnTo>
                <a:lnTo>
                  <a:pt x="1798162" y="678839"/>
                </a:lnTo>
                <a:lnTo>
                  <a:pt x="1809023" y="724379"/>
                </a:lnTo>
                <a:lnTo>
                  <a:pt x="1817580" y="770768"/>
                </a:lnTo>
                <a:lnTo>
                  <a:pt x="1823771" y="817944"/>
                </a:lnTo>
                <a:lnTo>
                  <a:pt x="1827532" y="865842"/>
                </a:lnTo>
                <a:lnTo>
                  <a:pt x="1828800" y="914400"/>
                </a:lnTo>
                <a:lnTo>
                  <a:pt x="1827532" y="962962"/>
                </a:lnTo>
                <a:lnTo>
                  <a:pt x="1823771" y="1010864"/>
                </a:lnTo>
                <a:lnTo>
                  <a:pt x="1817580" y="1058043"/>
                </a:lnTo>
                <a:lnTo>
                  <a:pt x="1809023" y="1104435"/>
                </a:lnTo>
                <a:lnTo>
                  <a:pt x="1798162" y="1149978"/>
                </a:lnTo>
                <a:lnTo>
                  <a:pt x="1785061" y="1194607"/>
                </a:lnTo>
                <a:lnTo>
                  <a:pt x="1769783" y="1238261"/>
                </a:lnTo>
                <a:lnTo>
                  <a:pt x="1752391" y="1280875"/>
                </a:lnTo>
                <a:lnTo>
                  <a:pt x="1732948" y="1322387"/>
                </a:lnTo>
                <a:lnTo>
                  <a:pt x="1711518" y="1362733"/>
                </a:lnTo>
                <a:lnTo>
                  <a:pt x="1688164" y="1401850"/>
                </a:lnTo>
                <a:lnTo>
                  <a:pt x="1662950" y="1439675"/>
                </a:lnTo>
                <a:lnTo>
                  <a:pt x="1635937" y="1476145"/>
                </a:lnTo>
                <a:lnTo>
                  <a:pt x="1607190" y="1511197"/>
                </a:lnTo>
                <a:lnTo>
                  <a:pt x="1576772" y="1544766"/>
                </a:lnTo>
                <a:lnTo>
                  <a:pt x="1544746" y="1576791"/>
                </a:lnTo>
                <a:lnTo>
                  <a:pt x="1511176" y="1607207"/>
                </a:lnTo>
                <a:lnTo>
                  <a:pt x="1476124" y="1635953"/>
                </a:lnTo>
                <a:lnTo>
                  <a:pt x="1439653" y="1662964"/>
                </a:lnTo>
                <a:lnTo>
                  <a:pt x="1401828" y="1688177"/>
                </a:lnTo>
                <a:lnTo>
                  <a:pt x="1362711" y="1711529"/>
                </a:lnTo>
                <a:lnTo>
                  <a:pt x="1322365" y="1732957"/>
                </a:lnTo>
                <a:lnTo>
                  <a:pt x="1280854" y="1752398"/>
                </a:lnTo>
                <a:lnTo>
                  <a:pt x="1238240" y="1769789"/>
                </a:lnTo>
                <a:lnTo>
                  <a:pt x="1194588" y="1785065"/>
                </a:lnTo>
                <a:lnTo>
                  <a:pt x="1149960" y="1798165"/>
                </a:lnTo>
                <a:lnTo>
                  <a:pt x="1104420" y="1809025"/>
                </a:lnTo>
                <a:lnTo>
                  <a:pt x="1058031" y="1817582"/>
                </a:lnTo>
                <a:lnTo>
                  <a:pt x="1010855" y="1823772"/>
                </a:lnTo>
                <a:lnTo>
                  <a:pt x="962957" y="1827532"/>
                </a:lnTo>
                <a:lnTo>
                  <a:pt x="914400" y="1828800"/>
                </a:lnTo>
                <a:lnTo>
                  <a:pt x="865842" y="1827532"/>
                </a:lnTo>
                <a:lnTo>
                  <a:pt x="817944" y="1823772"/>
                </a:lnTo>
                <a:lnTo>
                  <a:pt x="770768" y="1817582"/>
                </a:lnTo>
                <a:lnTo>
                  <a:pt x="724379" y="1809025"/>
                </a:lnTo>
                <a:lnTo>
                  <a:pt x="678839" y="1798165"/>
                </a:lnTo>
                <a:lnTo>
                  <a:pt x="634211" y="1785065"/>
                </a:lnTo>
                <a:lnTo>
                  <a:pt x="590559" y="1769789"/>
                </a:lnTo>
                <a:lnTo>
                  <a:pt x="547945" y="1752398"/>
                </a:lnTo>
                <a:lnTo>
                  <a:pt x="506434" y="1732957"/>
                </a:lnTo>
                <a:lnTo>
                  <a:pt x="466088" y="1711529"/>
                </a:lnTo>
                <a:lnTo>
                  <a:pt x="426971" y="1688177"/>
                </a:lnTo>
                <a:lnTo>
                  <a:pt x="389146" y="1662964"/>
                </a:lnTo>
                <a:lnTo>
                  <a:pt x="352675" y="1635953"/>
                </a:lnTo>
                <a:lnTo>
                  <a:pt x="317623" y="1607207"/>
                </a:lnTo>
                <a:lnTo>
                  <a:pt x="284053" y="1576791"/>
                </a:lnTo>
                <a:lnTo>
                  <a:pt x="252027" y="1544766"/>
                </a:lnTo>
                <a:lnTo>
                  <a:pt x="221609" y="1511197"/>
                </a:lnTo>
                <a:lnTo>
                  <a:pt x="192862" y="1476145"/>
                </a:lnTo>
                <a:lnTo>
                  <a:pt x="165849" y="1439675"/>
                </a:lnTo>
                <a:lnTo>
                  <a:pt x="140635" y="1401850"/>
                </a:lnTo>
                <a:lnTo>
                  <a:pt x="117281" y="1362733"/>
                </a:lnTo>
                <a:lnTo>
                  <a:pt x="95851" y="1322387"/>
                </a:lnTo>
                <a:lnTo>
                  <a:pt x="76408" y="1280875"/>
                </a:lnTo>
                <a:lnTo>
                  <a:pt x="59016" y="1238261"/>
                </a:lnTo>
                <a:lnTo>
                  <a:pt x="43738" y="1194607"/>
                </a:lnTo>
                <a:lnTo>
                  <a:pt x="30637" y="1149978"/>
                </a:lnTo>
                <a:lnTo>
                  <a:pt x="19776" y="1104435"/>
                </a:lnTo>
                <a:lnTo>
                  <a:pt x="11219" y="1058043"/>
                </a:lnTo>
                <a:lnTo>
                  <a:pt x="5028" y="1010864"/>
                </a:lnTo>
                <a:lnTo>
                  <a:pt x="1267" y="962962"/>
                </a:lnTo>
                <a:lnTo>
                  <a:pt x="0" y="914400"/>
                </a:lnTo>
                <a:close/>
              </a:path>
            </a:pathLst>
          </a:custGeom>
          <a:ln w="9144">
            <a:solidFill>
              <a:srgbClr val="7E7E7E"/>
            </a:solidFill>
          </a:ln>
        </p:spPr>
        <p:txBody>
          <a:bodyPr wrap="square" lIns="0" tIns="0" rIns="0" bIns="0" rtlCol="0"/>
          <a:lstStyle/>
          <a:p/>
        </p:txBody>
      </p:sp>
      <p:sp>
        <p:nvSpPr>
          <p:cNvPr id="10" name="object 10"/>
          <p:cNvSpPr/>
          <p:nvPr/>
        </p:nvSpPr>
        <p:spPr>
          <a:xfrm>
            <a:off x="9073895" y="2215895"/>
            <a:ext cx="1828800" cy="1828800"/>
          </a:xfrm>
          <a:custGeom>
            <a:rect l="l" t="t" r="r" b="b"/>
            <a:pathLst>
              <a:path w="1828800" h="1828800">
                <a:moveTo>
                  <a:pt x="0" y="914400"/>
                </a:moveTo>
                <a:lnTo>
                  <a:pt x="1267" y="865842"/>
                </a:lnTo>
                <a:lnTo>
                  <a:pt x="5028" y="817944"/>
                </a:lnTo>
                <a:lnTo>
                  <a:pt x="11219" y="770768"/>
                </a:lnTo>
                <a:lnTo>
                  <a:pt x="19776" y="724379"/>
                </a:lnTo>
                <a:lnTo>
                  <a:pt x="30637" y="678839"/>
                </a:lnTo>
                <a:lnTo>
                  <a:pt x="43738" y="634211"/>
                </a:lnTo>
                <a:lnTo>
                  <a:pt x="59016" y="590559"/>
                </a:lnTo>
                <a:lnTo>
                  <a:pt x="76408" y="547945"/>
                </a:lnTo>
                <a:lnTo>
                  <a:pt x="95851" y="506434"/>
                </a:lnTo>
                <a:lnTo>
                  <a:pt x="117281" y="466088"/>
                </a:lnTo>
                <a:lnTo>
                  <a:pt x="140635" y="426971"/>
                </a:lnTo>
                <a:lnTo>
                  <a:pt x="165849" y="389146"/>
                </a:lnTo>
                <a:lnTo>
                  <a:pt x="192862" y="352675"/>
                </a:lnTo>
                <a:lnTo>
                  <a:pt x="221609" y="317623"/>
                </a:lnTo>
                <a:lnTo>
                  <a:pt x="252027" y="284053"/>
                </a:lnTo>
                <a:lnTo>
                  <a:pt x="284053" y="252027"/>
                </a:lnTo>
                <a:lnTo>
                  <a:pt x="317623" y="221609"/>
                </a:lnTo>
                <a:lnTo>
                  <a:pt x="352675" y="192862"/>
                </a:lnTo>
                <a:lnTo>
                  <a:pt x="389146" y="165849"/>
                </a:lnTo>
                <a:lnTo>
                  <a:pt x="426971" y="140635"/>
                </a:lnTo>
                <a:lnTo>
                  <a:pt x="466088" y="117281"/>
                </a:lnTo>
                <a:lnTo>
                  <a:pt x="506434" y="95851"/>
                </a:lnTo>
                <a:lnTo>
                  <a:pt x="547945" y="76408"/>
                </a:lnTo>
                <a:lnTo>
                  <a:pt x="590559" y="59016"/>
                </a:lnTo>
                <a:lnTo>
                  <a:pt x="634211" y="43738"/>
                </a:lnTo>
                <a:lnTo>
                  <a:pt x="678839" y="30637"/>
                </a:lnTo>
                <a:lnTo>
                  <a:pt x="724379" y="19776"/>
                </a:lnTo>
                <a:lnTo>
                  <a:pt x="770768" y="11219"/>
                </a:lnTo>
                <a:lnTo>
                  <a:pt x="817944" y="5028"/>
                </a:lnTo>
                <a:lnTo>
                  <a:pt x="865842" y="1267"/>
                </a:lnTo>
                <a:lnTo>
                  <a:pt x="914400" y="0"/>
                </a:lnTo>
                <a:lnTo>
                  <a:pt x="962957" y="1267"/>
                </a:lnTo>
                <a:lnTo>
                  <a:pt x="1010855" y="5028"/>
                </a:lnTo>
                <a:lnTo>
                  <a:pt x="1058031" y="11219"/>
                </a:lnTo>
                <a:lnTo>
                  <a:pt x="1104420" y="19776"/>
                </a:lnTo>
                <a:lnTo>
                  <a:pt x="1149960" y="30637"/>
                </a:lnTo>
                <a:lnTo>
                  <a:pt x="1194588" y="43738"/>
                </a:lnTo>
                <a:lnTo>
                  <a:pt x="1238240" y="59016"/>
                </a:lnTo>
                <a:lnTo>
                  <a:pt x="1280854" y="76408"/>
                </a:lnTo>
                <a:lnTo>
                  <a:pt x="1322365" y="95851"/>
                </a:lnTo>
                <a:lnTo>
                  <a:pt x="1362711" y="117281"/>
                </a:lnTo>
                <a:lnTo>
                  <a:pt x="1401828" y="140635"/>
                </a:lnTo>
                <a:lnTo>
                  <a:pt x="1439653" y="165849"/>
                </a:lnTo>
                <a:lnTo>
                  <a:pt x="1476124" y="192862"/>
                </a:lnTo>
                <a:lnTo>
                  <a:pt x="1511176" y="221609"/>
                </a:lnTo>
                <a:lnTo>
                  <a:pt x="1544746" y="252027"/>
                </a:lnTo>
                <a:lnTo>
                  <a:pt x="1576772" y="284053"/>
                </a:lnTo>
                <a:lnTo>
                  <a:pt x="1607190" y="317623"/>
                </a:lnTo>
                <a:lnTo>
                  <a:pt x="1635937" y="352675"/>
                </a:lnTo>
                <a:lnTo>
                  <a:pt x="1662950" y="389146"/>
                </a:lnTo>
                <a:lnTo>
                  <a:pt x="1688164" y="426971"/>
                </a:lnTo>
                <a:lnTo>
                  <a:pt x="1711518" y="466088"/>
                </a:lnTo>
                <a:lnTo>
                  <a:pt x="1732948" y="506434"/>
                </a:lnTo>
                <a:lnTo>
                  <a:pt x="1752391" y="547945"/>
                </a:lnTo>
                <a:lnTo>
                  <a:pt x="1769783" y="590559"/>
                </a:lnTo>
                <a:lnTo>
                  <a:pt x="1785061" y="634211"/>
                </a:lnTo>
                <a:lnTo>
                  <a:pt x="1798162" y="678839"/>
                </a:lnTo>
                <a:lnTo>
                  <a:pt x="1809023" y="724379"/>
                </a:lnTo>
                <a:lnTo>
                  <a:pt x="1817580" y="770768"/>
                </a:lnTo>
                <a:lnTo>
                  <a:pt x="1823771" y="817944"/>
                </a:lnTo>
                <a:lnTo>
                  <a:pt x="1827532" y="865842"/>
                </a:lnTo>
                <a:lnTo>
                  <a:pt x="1828800" y="914400"/>
                </a:lnTo>
                <a:lnTo>
                  <a:pt x="1827532" y="962957"/>
                </a:lnTo>
                <a:lnTo>
                  <a:pt x="1823771" y="1010855"/>
                </a:lnTo>
                <a:lnTo>
                  <a:pt x="1817580" y="1058031"/>
                </a:lnTo>
                <a:lnTo>
                  <a:pt x="1809023" y="1104420"/>
                </a:lnTo>
                <a:lnTo>
                  <a:pt x="1798162" y="1149960"/>
                </a:lnTo>
                <a:lnTo>
                  <a:pt x="1785061" y="1194588"/>
                </a:lnTo>
                <a:lnTo>
                  <a:pt x="1769783" y="1238240"/>
                </a:lnTo>
                <a:lnTo>
                  <a:pt x="1752391" y="1280854"/>
                </a:lnTo>
                <a:lnTo>
                  <a:pt x="1732948" y="1322365"/>
                </a:lnTo>
                <a:lnTo>
                  <a:pt x="1711518" y="1362711"/>
                </a:lnTo>
                <a:lnTo>
                  <a:pt x="1688164" y="1401828"/>
                </a:lnTo>
                <a:lnTo>
                  <a:pt x="1662950" y="1439653"/>
                </a:lnTo>
                <a:lnTo>
                  <a:pt x="1635937" y="1476124"/>
                </a:lnTo>
                <a:lnTo>
                  <a:pt x="1607190" y="1511176"/>
                </a:lnTo>
                <a:lnTo>
                  <a:pt x="1576772" y="1544746"/>
                </a:lnTo>
                <a:lnTo>
                  <a:pt x="1544746" y="1576772"/>
                </a:lnTo>
                <a:lnTo>
                  <a:pt x="1511176" y="1607190"/>
                </a:lnTo>
                <a:lnTo>
                  <a:pt x="1476124" y="1635937"/>
                </a:lnTo>
                <a:lnTo>
                  <a:pt x="1439653" y="1662950"/>
                </a:lnTo>
                <a:lnTo>
                  <a:pt x="1401828" y="1688164"/>
                </a:lnTo>
                <a:lnTo>
                  <a:pt x="1362711" y="1711518"/>
                </a:lnTo>
                <a:lnTo>
                  <a:pt x="1322365" y="1732948"/>
                </a:lnTo>
                <a:lnTo>
                  <a:pt x="1280854" y="1752391"/>
                </a:lnTo>
                <a:lnTo>
                  <a:pt x="1238240" y="1769783"/>
                </a:lnTo>
                <a:lnTo>
                  <a:pt x="1194588" y="1785061"/>
                </a:lnTo>
                <a:lnTo>
                  <a:pt x="1149960" y="1798162"/>
                </a:lnTo>
                <a:lnTo>
                  <a:pt x="1104420" y="1809023"/>
                </a:lnTo>
                <a:lnTo>
                  <a:pt x="1058031" y="1817580"/>
                </a:lnTo>
                <a:lnTo>
                  <a:pt x="1010855" y="1823771"/>
                </a:lnTo>
                <a:lnTo>
                  <a:pt x="962957" y="1827532"/>
                </a:lnTo>
                <a:lnTo>
                  <a:pt x="914400" y="1828799"/>
                </a:lnTo>
                <a:lnTo>
                  <a:pt x="865842" y="1827532"/>
                </a:lnTo>
                <a:lnTo>
                  <a:pt x="817944" y="1823771"/>
                </a:lnTo>
                <a:lnTo>
                  <a:pt x="770768" y="1817580"/>
                </a:lnTo>
                <a:lnTo>
                  <a:pt x="724379" y="1809023"/>
                </a:lnTo>
                <a:lnTo>
                  <a:pt x="678839" y="1798162"/>
                </a:lnTo>
                <a:lnTo>
                  <a:pt x="634211" y="1785061"/>
                </a:lnTo>
                <a:lnTo>
                  <a:pt x="590559" y="1769783"/>
                </a:lnTo>
                <a:lnTo>
                  <a:pt x="547945" y="1752391"/>
                </a:lnTo>
                <a:lnTo>
                  <a:pt x="506434" y="1732948"/>
                </a:lnTo>
                <a:lnTo>
                  <a:pt x="466088" y="1711518"/>
                </a:lnTo>
                <a:lnTo>
                  <a:pt x="426971" y="1688164"/>
                </a:lnTo>
                <a:lnTo>
                  <a:pt x="389146" y="1662950"/>
                </a:lnTo>
                <a:lnTo>
                  <a:pt x="352675" y="1635937"/>
                </a:lnTo>
                <a:lnTo>
                  <a:pt x="317623" y="1607190"/>
                </a:lnTo>
                <a:lnTo>
                  <a:pt x="284053" y="1576772"/>
                </a:lnTo>
                <a:lnTo>
                  <a:pt x="252027" y="1544746"/>
                </a:lnTo>
                <a:lnTo>
                  <a:pt x="221609" y="1511176"/>
                </a:lnTo>
                <a:lnTo>
                  <a:pt x="192862" y="1476124"/>
                </a:lnTo>
                <a:lnTo>
                  <a:pt x="165849" y="1439653"/>
                </a:lnTo>
                <a:lnTo>
                  <a:pt x="140635" y="1401828"/>
                </a:lnTo>
                <a:lnTo>
                  <a:pt x="117281" y="1362711"/>
                </a:lnTo>
                <a:lnTo>
                  <a:pt x="95851" y="1322365"/>
                </a:lnTo>
                <a:lnTo>
                  <a:pt x="76408" y="1280854"/>
                </a:lnTo>
                <a:lnTo>
                  <a:pt x="59016" y="1238240"/>
                </a:lnTo>
                <a:lnTo>
                  <a:pt x="43738" y="1194588"/>
                </a:lnTo>
                <a:lnTo>
                  <a:pt x="30637" y="1149960"/>
                </a:lnTo>
                <a:lnTo>
                  <a:pt x="19776" y="1104420"/>
                </a:lnTo>
                <a:lnTo>
                  <a:pt x="11219" y="1058031"/>
                </a:lnTo>
                <a:lnTo>
                  <a:pt x="5028" y="1010855"/>
                </a:lnTo>
                <a:lnTo>
                  <a:pt x="1267" y="962957"/>
                </a:lnTo>
                <a:lnTo>
                  <a:pt x="0" y="914400"/>
                </a:lnTo>
                <a:close/>
              </a:path>
            </a:pathLst>
          </a:custGeom>
          <a:ln w="9144">
            <a:solidFill>
              <a:srgbClr val="7E7E7E"/>
            </a:solidFill>
          </a:ln>
        </p:spPr>
        <p:txBody>
          <a:bodyPr wrap="square" lIns="0" tIns="0" rIns="0" bIns="0" rtlCol="0"/>
          <a:lstStyle/>
          <a:p/>
        </p:txBody>
      </p:sp>
      <p:sp>
        <p:nvSpPr>
          <p:cNvPr id="11" name="object 11"/>
          <p:cNvSpPr/>
          <p:nvPr/>
        </p:nvSpPr>
        <p:spPr>
          <a:xfrm>
            <a:off x="6817486" y="4224020"/>
            <a:ext cx="2056130" cy="2056130"/>
          </a:xfrm>
          <a:custGeom>
            <a:rect l="l" t="t" r="r" b="b"/>
            <a:pathLst>
              <a:path w="2056129" h="2056129">
                <a:moveTo>
                  <a:pt x="33909" y="766063"/>
                </a:moveTo>
                <a:lnTo>
                  <a:pt x="21750" y="817634"/>
                </a:lnTo>
                <a:lnTo>
                  <a:pt x="12262" y="869710"/>
                </a:lnTo>
                <a:lnTo>
                  <a:pt x="5462" y="922188"/>
                </a:lnTo>
                <a:lnTo>
                  <a:pt x="1368" y="974965"/>
                </a:lnTo>
                <a:lnTo>
                  <a:pt x="0" y="1027937"/>
                </a:lnTo>
                <a:lnTo>
                  <a:pt x="1118" y="1076321"/>
                </a:lnTo>
                <a:lnTo>
                  <a:pt x="4442" y="1124129"/>
                </a:lnTo>
                <a:lnTo>
                  <a:pt x="9922" y="1171311"/>
                </a:lnTo>
                <a:lnTo>
                  <a:pt x="17507" y="1217820"/>
                </a:lnTo>
                <a:lnTo>
                  <a:pt x="27149" y="1263604"/>
                </a:lnTo>
                <a:lnTo>
                  <a:pt x="38799" y="1308616"/>
                </a:lnTo>
                <a:lnTo>
                  <a:pt x="52407" y="1352805"/>
                </a:lnTo>
                <a:lnTo>
                  <a:pt x="67923" y="1396122"/>
                </a:lnTo>
                <a:lnTo>
                  <a:pt x="85299" y="1438518"/>
                </a:lnTo>
                <a:lnTo>
                  <a:pt x="104485" y="1479943"/>
                </a:lnTo>
                <a:lnTo>
                  <a:pt x="125431" y="1520348"/>
                </a:lnTo>
                <a:lnTo>
                  <a:pt x="148088" y="1559685"/>
                </a:lnTo>
                <a:lnTo>
                  <a:pt x="172407" y="1597902"/>
                </a:lnTo>
                <a:lnTo>
                  <a:pt x="198339" y="1634952"/>
                </a:lnTo>
                <a:lnTo>
                  <a:pt x="225834" y="1670784"/>
                </a:lnTo>
                <a:lnTo>
                  <a:pt x="254842" y="1705349"/>
                </a:lnTo>
                <a:lnTo>
                  <a:pt x="285315" y="1738598"/>
                </a:lnTo>
                <a:lnTo>
                  <a:pt x="317202" y="1770482"/>
                </a:lnTo>
                <a:lnTo>
                  <a:pt x="350456" y="1800951"/>
                </a:lnTo>
                <a:lnTo>
                  <a:pt x="385025" y="1829956"/>
                </a:lnTo>
                <a:lnTo>
                  <a:pt x="420861" y="1857447"/>
                </a:lnTo>
                <a:lnTo>
                  <a:pt x="457915" y="1883376"/>
                </a:lnTo>
                <a:lnTo>
                  <a:pt x="496137" y="1907692"/>
                </a:lnTo>
                <a:lnTo>
                  <a:pt x="535477" y="1930346"/>
                </a:lnTo>
                <a:lnTo>
                  <a:pt x="575887" y="1951290"/>
                </a:lnTo>
                <a:lnTo>
                  <a:pt x="617317" y="1970473"/>
                </a:lnTo>
                <a:lnTo>
                  <a:pt x="659717" y="1987847"/>
                </a:lnTo>
                <a:lnTo>
                  <a:pt x="703039" y="2003361"/>
                </a:lnTo>
                <a:lnTo>
                  <a:pt x="747232" y="2016967"/>
                </a:lnTo>
                <a:lnTo>
                  <a:pt x="792248" y="2028615"/>
                </a:lnTo>
                <a:lnTo>
                  <a:pt x="838038" y="2038256"/>
                </a:lnTo>
                <a:lnTo>
                  <a:pt x="884550" y="2045840"/>
                </a:lnTo>
                <a:lnTo>
                  <a:pt x="931738" y="2051319"/>
                </a:lnTo>
                <a:lnTo>
                  <a:pt x="979550" y="2054642"/>
                </a:lnTo>
                <a:lnTo>
                  <a:pt x="1027938" y="2055761"/>
                </a:lnTo>
                <a:lnTo>
                  <a:pt x="1076315" y="2054642"/>
                </a:lnTo>
                <a:lnTo>
                  <a:pt x="1124117" y="2051319"/>
                </a:lnTo>
                <a:lnTo>
                  <a:pt x="1171295" y="2045840"/>
                </a:lnTo>
                <a:lnTo>
                  <a:pt x="1217799" y="2038256"/>
                </a:lnTo>
                <a:lnTo>
                  <a:pt x="1263580" y="2028615"/>
                </a:lnTo>
                <a:lnTo>
                  <a:pt x="1308588" y="2016967"/>
                </a:lnTo>
                <a:lnTo>
                  <a:pt x="1352774" y="2003361"/>
                </a:lnTo>
                <a:lnTo>
                  <a:pt x="1396089" y="1987847"/>
                </a:lnTo>
                <a:lnTo>
                  <a:pt x="1438483" y="1970473"/>
                </a:lnTo>
                <a:lnTo>
                  <a:pt x="1479907" y="1951290"/>
                </a:lnTo>
                <a:lnTo>
                  <a:pt x="1520312" y="1930346"/>
                </a:lnTo>
                <a:lnTo>
                  <a:pt x="1559647" y="1907692"/>
                </a:lnTo>
                <a:lnTo>
                  <a:pt x="1597865" y="1883376"/>
                </a:lnTo>
                <a:lnTo>
                  <a:pt x="1634914" y="1857447"/>
                </a:lnTo>
                <a:lnTo>
                  <a:pt x="1670747" y="1829956"/>
                </a:lnTo>
                <a:lnTo>
                  <a:pt x="1705313" y="1800951"/>
                </a:lnTo>
                <a:lnTo>
                  <a:pt x="1707490" y="1798957"/>
                </a:lnTo>
                <a:lnTo>
                  <a:pt x="1021026" y="1798957"/>
                </a:lnTo>
                <a:lnTo>
                  <a:pt x="973891" y="1797050"/>
                </a:lnTo>
                <a:lnTo>
                  <a:pt x="926513" y="1792192"/>
                </a:lnTo>
                <a:lnTo>
                  <a:pt x="879002" y="1784318"/>
                </a:lnTo>
                <a:lnTo>
                  <a:pt x="831469" y="1773364"/>
                </a:lnTo>
                <a:lnTo>
                  <a:pt x="784708" y="1759477"/>
                </a:lnTo>
                <a:lnTo>
                  <a:pt x="739485" y="1742919"/>
                </a:lnTo>
                <a:lnTo>
                  <a:pt x="695864" y="1723803"/>
                </a:lnTo>
                <a:lnTo>
                  <a:pt x="653909" y="1702237"/>
                </a:lnTo>
                <a:lnTo>
                  <a:pt x="613684" y="1678332"/>
                </a:lnTo>
                <a:lnTo>
                  <a:pt x="575254" y="1652199"/>
                </a:lnTo>
                <a:lnTo>
                  <a:pt x="538682" y="1623948"/>
                </a:lnTo>
                <a:lnTo>
                  <a:pt x="504034" y="1593690"/>
                </a:lnTo>
                <a:lnTo>
                  <a:pt x="471373" y="1561533"/>
                </a:lnTo>
                <a:lnTo>
                  <a:pt x="440763" y="1527590"/>
                </a:lnTo>
                <a:lnTo>
                  <a:pt x="412269" y="1491970"/>
                </a:lnTo>
                <a:lnTo>
                  <a:pt x="385956" y="1454783"/>
                </a:lnTo>
                <a:lnTo>
                  <a:pt x="361886" y="1416140"/>
                </a:lnTo>
                <a:lnTo>
                  <a:pt x="340125" y="1376151"/>
                </a:lnTo>
                <a:lnTo>
                  <a:pt x="320737" y="1334927"/>
                </a:lnTo>
                <a:lnTo>
                  <a:pt x="303786" y="1292577"/>
                </a:lnTo>
                <a:lnTo>
                  <a:pt x="289336" y="1249213"/>
                </a:lnTo>
                <a:lnTo>
                  <a:pt x="277452" y="1204944"/>
                </a:lnTo>
                <a:lnTo>
                  <a:pt x="268197" y="1159881"/>
                </a:lnTo>
                <a:lnTo>
                  <a:pt x="261637" y="1114134"/>
                </a:lnTo>
                <a:lnTo>
                  <a:pt x="257835" y="1067814"/>
                </a:lnTo>
                <a:lnTo>
                  <a:pt x="256855" y="1021030"/>
                </a:lnTo>
                <a:lnTo>
                  <a:pt x="258762" y="973893"/>
                </a:lnTo>
                <a:lnTo>
                  <a:pt x="263621" y="926514"/>
                </a:lnTo>
                <a:lnTo>
                  <a:pt x="271494" y="879002"/>
                </a:lnTo>
                <a:lnTo>
                  <a:pt x="282448" y="831468"/>
                </a:lnTo>
                <a:lnTo>
                  <a:pt x="33909" y="766063"/>
                </a:lnTo>
                <a:close/>
              </a:path>
              <a:path w="2056129" h="2056129">
                <a:moveTo>
                  <a:pt x="1027938" y="0"/>
                </a:moveTo>
                <a:lnTo>
                  <a:pt x="1027938" y="257047"/>
                </a:lnTo>
                <a:lnTo>
                  <a:pt x="1077565" y="258641"/>
                </a:lnTo>
                <a:lnTo>
                  <a:pt x="1126918" y="263413"/>
                </a:lnTo>
                <a:lnTo>
                  <a:pt x="1175867" y="271353"/>
                </a:lnTo>
                <a:lnTo>
                  <a:pt x="1224280" y="282447"/>
                </a:lnTo>
                <a:lnTo>
                  <a:pt x="1271040" y="296333"/>
                </a:lnTo>
                <a:lnTo>
                  <a:pt x="1316263" y="312889"/>
                </a:lnTo>
                <a:lnTo>
                  <a:pt x="1359884" y="332003"/>
                </a:lnTo>
                <a:lnTo>
                  <a:pt x="1401839" y="353566"/>
                </a:lnTo>
                <a:lnTo>
                  <a:pt x="1442064" y="377468"/>
                </a:lnTo>
                <a:lnTo>
                  <a:pt x="1480494" y="403598"/>
                </a:lnTo>
                <a:lnTo>
                  <a:pt x="1517066" y="431846"/>
                </a:lnTo>
                <a:lnTo>
                  <a:pt x="1551714" y="462102"/>
                </a:lnTo>
                <a:lnTo>
                  <a:pt x="1584375" y="494255"/>
                </a:lnTo>
                <a:lnTo>
                  <a:pt x="1614985" y="528195"/>
                </a:lnTo>
                <a:lnTo>
                  <a:pt x="1643479" y="563812"/>
                </a:lnTo>
                <a:lnTo>
                  <a:pt x="1669792" y="600995"/>
                </a:lnTo>
                <a:lnTo>
                  <a:pt x="1693862" y="639635"/>
                </a:lnTo>
                <a:lnTo>
                  <a:pt x="1715623" y="679620"/>
                </a:lnTo>
                <a:lnTo>
                  <a:pt x="1735011" y="720842"/>
                </a:lnTo>
                <a:lnTo>
                  <a:pt x="1751962" y="763188"/>
                </a:lnTo>
                <a:lnTo>
                  <a:pt x="1766412" y="806549"/>
                </a:lnTo>
                <a:lnTo>
                  <a:pt x="1778296" y="850816"/>
                </a:lnTo>
                <a:lnTo>
                  <a:pt x="1787551" y="895876"/>
                </a:lnTo>
                <a:lnTo>
                  <a:pt x="1794111" y="941621"/>
                </a:lnTo>
                <a:lnTo>
                  <a:pt x="1797913" y="987939"/>
                </a:lnTo>
                <a:lnTo>
                  <a:pt x="1798893" y="1034722"/>
                </a:lnTo>
                <a:lnTo>
                  <a:pt x="1796986" y="1081857"/>
                </a:lnTo>
                <a:lnTo>
                  <a:pt x="1792127" y="1129235"/>
                </a:lnTo>
                <a:lnTo>
                  <a:pt x="1784254" y="1176746"/>
                </a:lnTo>
                <a:lnTo>
                  <a:pt x="1773301" y="1224279"/>
                </a:lnTo>
                <a:lnTo>
                  <a:pt x="1759415" y="1271040"/>
                </a:lnTo>
                <a:lnTo>
                  <a:pt x="1742859" y="1316264"/>
                </a:lnTo>
                <a:lnTo>
                  <a:pt x="1723745" y="1359887"/>
                </a:lnTo>
                <a:lnTo>
                  <a:pt x="1702182" y="1401844"/>
                </a:lnTo>
                <a:lnTo>
                  <a:pt x="1678280" y="1442071"/>
                </a:lnTo>
                <a:lnTo>
                  <a:pt x="1652150" y="1480504"/>
                </a:lnTo>
                <a:lnTo>
                  <a:pt x="1623902" y="1517079"/>
                </a:lnTo>
                <a:lnTo>
                  <a:pt x="1593646" y="1551731"/>
                </a:lnTo>
                <a:lnTo>
                  <a:pt x="1561493" y="1584396"/>
                </a:lnTo>
                <a:lnTo>
                  <a:pt x="1527553" y="1615009"/>
                </a:lnTo>
                <a:lnTo>
                  <a:pt x="1491936" y="1643507"/>
                </a:lnTo>
                <a:lnTo>
                  <a:pt x="1454753" y="1669825"/>
                </a:lnTo>
                <a:lnTo>
                  <a:pt x="1416113" y="1693899"/>
                </a:lnTo>
                <a:lnTo>
                  <a:pt x="1376128" y="1715663"/>
                </a:lnTo>
                <a:lnTo>
                  <a:pt x="1334906" y="1735056"/>
                </a:lnTo>
                <a:lnTo>
                  <a:pt x="1292560" y="1752010"/>
                </a:lnTo>
                <a:lnTo>
                  <a:pt x="1249199" y="1766464"/>
                </a:lnTo>
                <a:lnTo>
                  <a:pt x="1204932" y="1778351"/>
                </a:lnTo>
                <a:lnTo>
                  <a:pt x="1159872" y="1787608"/>
                </a:lnTo>
                <a:lnTo>
                  <a:pt x="1114127" y="1794171"/>
                </a:lnTo>
                <a:lnTo>
                  <a:pt x="1067809" y="1797975"/>
                </a:lnTo>
                <a:lnTo>
                  <a:pt x="1021026" y="1798957"/>
                </a:lnTo>
                <a:lnTo>
                  <a:pt x="1707490" y="1798957"/>
                </a:lnTo>
                <a:lnTo>
                  <a:pt x="1738563" y="1770482"/>
                </a:lnTo>
                <a:lnTo>
                  <a:pt x="1770448" y="1738598"/>
                </a:lnTo>
                <a:lnTo>
                  <a:pt x="1800918" y="1705349"/>
                </a:lnTo>
                <a:lnTo>
                  <a:pt x="1829924" y="1670784"/>
                </a:lnTo>
                <a:lnTo>
                  <a:pt x="1857417" y="1634952"/>
                </a:lnTo>
                <a:lnTo>
                  <a:pt x="1883347" y="1597902"/>
                </a:lnTo>
                <a:lnTo>
                  <a:pt x="1907665" y="1559685"/>
                </a:lnTo>
                <a:lnTo>
                  <a:pt x="1930321" y="1520348"/>
                </a:lnTo>
                <a:lnTo>
                  <a:pt x="1951266" y="1479943"/>
                </a:lnTo>
                <a:lnTo>
                  <a:pt x="1970451" y="1438518"/>
                </a:lnTo>
                <a:lnTo>
                  <a:pt x="1987826" y="1396122"/>
                </a:lnTo>
                <a:lnTo>
                  <a:pt x="2003342" y="1352805"/>
                </a:lnTo>
                <a:lnTo>
                  <a:pt x="2016950" y="1308616"/>
                </a:lnTo>
                <a:lnTo>
                  <a:pt x="2028599" y="1263604"/>
                </a:lnTo>
                <a:lnTo>
                  <a:pt x="2038241" y="1217820"/>
                </a:lnTo>
                <a:lnTo>
                  <a:pt x="2045827" y="1171311"/>
                </a:lnTo>
                <a:lnTo>
                  <a:pt x="2051306" y="1124129"/>
                </a:lnTo>
                <a:lnTo>
                  <a:pt x="2054630" y="1076321"/>
                </a:lnTo>
                <a:lnTo>
                  <a:pt x="2055749" y="1027937"/>
                </a:lnTo>
                <a:lnTo>
                  <a:pt x="2054630" y="979550"/>
                </a:lnTo>
                <a:lnTo>
                  <a:pt x="2051306" y="931738"/>
                </a:lnTo>
                <a:lnTo>
                  <a:pt x="2045827" y="884550"/>
                </a:lnTo>
                <a:lnTo>
                  <a:pt x="2038241" y="838038"/>
                </a:lnTo>
                <a:lnTo>
                  <a:pt x="2028599" y="792248"/>
                </a:lnTo>
                <a:lnTo>
                  <a:pt x="2016950" y="747232"/>
                </a:lnTo>
                <a:lnTo>
                  <a:pt x="2003342" y="703039"/>
                </a:lnTo>
                <a:lnTo>
                  <a:pt x="1987826" y="659717"/>
                </a:lnTo>
                <a:lnTo>
                  <a:pt x="1970451" y="617317"/>
                </a:lnTo>
                <a:lnTo>
                  <a:pt x="1951266" y="575887"/>
                </a:lnTo>
                <a:lnTo>
                  <a:pt x="1930321" y="535477"/>
                </a:lnTo>
                <a:lnTo>
                  <a:pt x="1907665" y="496137"/>
                </a:lnTo>
                <a:lnTo>
                  <a:pt x="1883347" y="457915"/>
                </a:lnTo>
                <a:lnTo>
                  <a:pt x="1857417" y="420861"/>
                </a:lnTo>
                <a:lnTo>
                  <a:pt x="1829924" y="385025"/>
                </a:lnTo>
                <a:lnTo>
                  <a:pt x="1800918" y="350456"/>
                </a:lnTo>
                <a:lnTo>
                  <a:pt x="1770448" y="317202"/>
                </a:lnTo>
                <a:lnTo>
                  <a:pt x="1738563" y="285315"/>
                </a:lnTo>
                <a:lnTo>
                  <a:pt x="1705313" y="254842"/>
                </a:lnTo>
                <a:lnTo>
                  <a:pt x="1670747" y="225834"/>
                </a:lnTo>
                <a:lnTo>
                  <a:pt x="1634914" y="198339"/>
                </a:lnTo>
                <a:lnTo>
                  <a:pt x="1597865" y="172407"/>
                </a:lnTo>
                <a:lnTo>
                  <a:pt x="1559647" y="148088"/>
                </a:lnTo>
                <a:lnTo>
                  <a:pt x="1520312" y="125431"/>
                </a:lnTo>
                <a:lnTo>
                  <a:pt x="1479907" y="104485"/>
                </a:lnTo>
                <a:lnTo>
                  <a:pt x="1438483" y="85299"/>
                </a:lnTo>
                <a:lnTo>
                  <a:pt x="1396089" y="67923"/>
                </a:lnTo>
                <a:lnTo>
                  <a:pt x="1352774" y="52407"/>
                </a:lnTo>
                <a:lnTo>
                  <a:pt x="1308588" y="38799"/>
                </a:lnTo>
                <a:lnTo>
                  <a:pt x="1263580" y="27149"/>
                </a:lnTo>
                <a:lnTo>
                  <a:pt x="1217799" y="17507"/>
                </a:lnTo>
                <a:lnTo>
                  <a:pt x="1171295" y="9922"/>
                </a:lnTo>
                <a:lnTo>
                  <a:pt x="1124117" y="4442"/>
                </a:lnTo>
                <a:lnTo>
                  <a:pt x="1076315" y="1118"/>
                </a:lnTo>
                <a:lnTo>
                  <a:pt x="1027938" y="0"/>
                </a:lnTo>
                <a:close/>
              </a:path>
            </a:pathLst>
          </a:custGeom>
          <a:solidFill>
            <a:srgbClr val="D75649"/>
          </a:solidFill>
        </p:spPr>
        <p:txBody>
          <a:bodyPr wrap="square" lIns="0" tIns="0" rIns="0" bIns="0" rtlCol="0"/>
          <a:lstStyle/>
          <a:p/>
        </p:txBody>
      </p:sp>
      <p:sp>
        <p:nvSpPr>
          <p:cNvPr id="12" name="object 12"/>
          <p:cNvSpPr/>
          <p:nvPr/>
        </p:nvSpPr>
        <p:spPr>
          <a:xfrm>
            <a:off x="4216908" y="4162069"/>
            <a:ext cx="2832354" cy="1690751"/>
          </a:xfrm>
          <a:prstGeom prst="rect">
            <a:avLst/>
          </a:prstGeom>
          <a:blipFill>
            <a:blip r:embed="rId3"/>
            <a:stretch>
              <a:fillRect/>
            </a:stretch>
          </a:blipFill>
        </p:spPr>
        <p:txBody>
          <a:bodyPr wrap="square" lIns="0" tIns="0" rIns="0" bIns="0" rtlCol="0"/>
          <a:lstStyle/>
          <a:p/>
        </p:txBody>
      </p:sp>
      <p:sp>
        <p:nvSpPr>
          <p:cNvPr id="13" name="object 13"/>
          <p:cNvSpPr/>
          <p:nvPr/>
        </p:nvSpPr>
        <p:spPr>
          <a:xfrm>
            <a:off x="4346447" y="4418076"/>
            <a:ext cx="2336800" cy="1195070"/>
          </a:xfrm>
          <a:custGeom>
            <a:rect l="l" t="t" r="r" b="b"/>
            <a:pathLst>
              <a:path w="2336800" h="1195070">
                <a:moveTo>
                  <a:pt x="2287016" y="0"/>
                </a:moveTo>
                <a:lnTo>
                  <a:pt x="49275" y="0"/>
                </a:lnTo>
                <a:lnTo>
                  <a:pt x="30110" y="3877"/>
                </a:lnTo>
                <a:lnTo>
                  <a:pt x="14446" y="14446"/>
                </a:lnTo>
                <a:lnTo>
                  <a:pt x="3877" y="30110"/>
                </a:lnTo>
                <a:lnTo>
                  <a:pt x="0" y="49275"/>
                </a:lnTo>
                <a:lnTo>
                  <a:pt x="0" y="1145540"/>
                </a:lnTo>
                <a:lnTo>
                  <a:pt x="3877" y="1164710"/>
                </a:lnTo>
                <a:lnTo>
                  <a:pt x="14446" y="1180374"/>
                </a:lnTo>
                <a:lnTo>
                  <a:pt x="30110" y="1190940"/>
                </a:lnTo>
                <a:lnTo>
                  <a:pt x="49275" y="1194816"/>
                </a:lnTo>
                <a:lnTo>
                  <a:pt x="2287016" y="1194816"/>
                </a:lnTo>
                <a:lnTo>
                  <a:pt x="2306181" y="1190940"/>
                </a:lnTo>
                <a:lnTo>
                  <a:pt x="2321845" y="1180374"/>
                </a:lnTo>
                <a:lnTo>
                  <a:pt x="2332414" y="1164710"/>
                </a:lnTo>
                <a:lnTo>
                  <a:pt x="2336292" y="1145540"/>
                </a:lnTo>
                <a:lnTo>
                  <a:pt x="2336292" y="49275"/>
                </a:lnTo>
                <a:lnTo>
                  <a:pt x="2332414" y="30110"/>
                </a:lnTo>
                <a:lnTo>
                  <a:pt x="2321845" y="14446"/>
                </a:lnTo>
                <a:lnTo>
                  <a:pt x="2306181" y="3877"/>
                </a:lnTo>
                <a:lnTo>
                  <a:pt x="2287016" y="0"/>
                </a:lnTo>
                <a:close/>
              </a:path>
            </a:pathLst>
          </a:custGeom>
          <a:solidFill>
            <a:srgbClr val="FFFFFF"/>
          </a:solidFill>
        </p:spPr>
        <p:txBody>
          <a:bodyPr wrap="square" lIns="0" tIns="0" rIns="0" bIns="0" rtlCol="0"/>
          <a:lstStyle/>
          <a:p/>
        </p:txBody>
      </p:sp>
      <p:sp>
        <p:nvSpPr>
          <p:cNvPr id="14" name="object 14"/>
          <p:cNvSpPr txBox="1"/>
          <p:nvPr/>
        </p:nvSpPr>
        <p:spPr>
          <a:xfrm>
            <a:off x="4594986" y="4449455"/>
            <a:ext cx="1831339" cy="798830"/>
          </a:xfrm>
          <a:prstGeom prst="rect">
            <a:avLst/>
          </a:prstGeom>
        </p:spPr>
        <p:txBody>
          <a:bodyPr vert="horz" wrap="square" lIns="0" tIns="150495" rIns="0" bIns="0" rtlCol="0">
            <a:spAutoFit/>
          </a:bodyPr>
          <a:lstStyle/>
          <a:p>
            <a:pPr marL="1209675">
              <a:lnSpc>
                <a:spcPct val="100000"/>
              </a:lnSpc>
              <a:spcBef>
                <a:spcPts val="1185"/>
              </a:spcBef>
            </a:pPr>
            <a:r>
              <a:rPr sz="1600" spc="-5">
                <a:latin typeface="微软雅黑"/>
                <a:cs typeface="微软雅黑"/>
              </a:rPr>
              <a:t>高反馈</a:t>
            </a:r>
            <a:endParaRPr sz="1600">
              <a:latin typeface="微软雅黑"/>
              <a:cs typeface="微软雅黑"/>
            </a:endParaRPr>
          </a:p>
          <a:p>
            <a:pPr marL="12700" marR="5080" indent="34925">
              <a:lnSpc>
                <a:spcPct val="100000"/>
              </a:lnSpc>
              <a:spcBef>
                <a:spcPts val="675"/>
              </a:spcBef>
            </a:pPr>
            <a:r>
              <a:rPr sz="1000" spc="-5">
                <a:latin typeface="微软雅黑"/>
                <a:cs typeface="微软雅黑"/>
              </a:rPr>
              <a:t>“看到品牌广告后，我会更想快 速、方便的买到相关产品</a:t>
            </a:r>
            <a:r>
              <a:rPr sz="1000" spc="-10">
                <a:latin typeface="Arial"/>
                <a:cs typeface="Arial"/>
              </a:rPr>
              <a:t>/</a:t>
            </a:r>
            <a:r>
              <a:rPr sz="1000" spc="-5">
                <a:latin typeface="微软雅黑"/>
                <a:cs typeface="微软雅黑"/>
              </a:rPr>
              <a:t>服务”</a:t>
            </a:r>
            <a:endParaRPr sz="1000">
              <a:latin typeface="微软雅黑"/>
              <a:cs typeface="微软雅黑"/>
            </a:endParaRPr>
          </a:p>
        </p:txBody>
      </p:sp>
      <p:sp>
        <p:nvSpPr>
          <p:cNvPr id="15" name="object 15"/>
          <p:cNvSpPr/>
          <p:nvPr/>
        </p:nvSpPr>
        <p:spPr>
          <a:xfrm>
            <a:off x="9266301" y="2102104"/>
            <a:ext cx="1750060" cy="2056130"/>
          </a:xfrm>
          <a:custGeom>
            <a:rect l="l" t="t" r="r" b="b"/>
            <a:pathLst>
              <a:path w="1750057" h="2056129">
                <a:moveTo>
                  <a:pt x="180594" y="1576324"/>
                </a:moveTo>
                <a:lnTo>
                  <a:pt x="0" y="1759204"/>
                </a:lnTo>
                <a:lnTo>
                  <a:pt x="36848" y="1793844"/>
                </a:lnTo>
                <a:lnTo>
                  <a:pt x="75185" y="1826494"/>
                </a:lnTo>
                <a:lnTo>
                  <a:pt x="114930" y="1857121"/>
                </a:lnTo>
                <a:lnTo>
                  <a:pt x="155999" y="1885692"/>
                </a:lnTo>
                <a:lnTo>
                  <a:pt x="198311" y="1912171"/>
                </a:lnTo>
                <a:lnTo>
                  <a:pt x="241784" y="1936525"/>
                </a:lnTo>
                <a:lnTo>
                  <a:pt x="286335" y="1958720"/>
                </a:lnTo>
                <a:lnTo>
                  <a:pt x="331882" y="1978723"/>
                </a:lnTo>
                <a:lnTo>
                  <a:pt x="378343" y="1996499"/>
                </a:lnTo>
                <a:lnTo>
                  <a:pt x="425636" y="2012015"/>
                </a:lnTo>
                <a:lnTo>
                  <a:pt x="473677" y="2025237"/>
                </a:lnTo>
                <a:lnTo>
                  <a:pt x="522386" y="2036131"/>
                </a:lnTo>
                <a:lnTo>
                  <a:pt x="571680" y="2044663"/>
                </a:lnTo>
                <a:lnTo>
                  <a:pt x="621476" y="2050799"/>
                </a:lnTo>
                <a:lnTo>
                  <a:pt x="671693" y="2054505"/>
                </a:lnTo>
                <a:lnTo>
                  <a:pt x="722249" y="2055749"/>
                </a:lnTo>
                <a:lnTo>
                  <a:pt x="770636" y="2054630"/>
                </a:lnTo>
                <a:lnTo>
                  <a:pt x="818447" y="2051306"/>
                </a:lnTo>
                <a:lnTo>
                  <a:pt x="865633" y="2045826"/>
                </a:lnTo>
                <a:lnTo>
                  <a:pt x="912144" y="2038241"/>
                </a:lnTo>
                <a:lnTo>
                  <a:pt x="957931" y="2028599"/>
                </a:lnTo>
                <a:lnTo>
                  <a:pt x="1002944" y="2016949"/>
                </a:lnTo>
                <a:lnTo>
                  <a:pt x="1047134" y="2003341"/>
                </a:lnTo>
                <a:lnTo>
                  <a:pt x="1090452" y="1987825"/>
                </a:lnTo>
                <a:lnTo>
                  <a:pt x="1132848" y="1970449"/>
                </a:lnTo>
                <a:lnTo>
                  <a:pt x="1174274" y="1951263"/>
                </a:lnTo>
                <a:lnTo>
                  <a:pt x="1214679" y="1930317"/>
                </a:lnTo>
                <a:lnTo>
                  <a:pt x="1254015" y="1907660"/>
                </a:lnTo>
                <a:lnTo>
                  <a:pt x="1292231" y="1883341"/>
                </a:lnTo>
                <a:lnTo>
                  <a:pt x="1329280" y="1857409"/>
                </a:lnTo>
                <a:lnTo>
                  <a:pt x="1365111" y="1829914"/>
                </a:lnTo>
                <a:lnTo>
                  <a:pt x="1399675" y="1800906"/>
                </a:lnTo>
                <a:lnTo>
                  <a:pt x="1402029" y="1798748"/>
                </a:lnTo>
                <a:lnTo>
                  <a:pt x="727059" y="1798748"/>
                </a:lnTo>
                <a:lnTo>
                  <a:pt x="681546" y="1797694"/>
                </a:lnTo>
                <a:lnTo>
                  <a:pt x="636145" y="1793967"/>
                </a:lnTo>
                <a:lnTo>
                  <a:pt x="590982" y="1787566"/>
                </a:lnTo>
                <a:lnTo>
                  <a:pt x="546186" y="1778491"/>
                </a:lnTo>
                <a:lnTo>
                  <a:pt x="501885" y="1766740"/>
                </a:lnTo>
                <a:lnTo>
                  <a:pt x="458206" y="1752314"/>
                </a:lnTo>
                <a:lnTo>
                  <a:pt x="415276" y="1735210"/>
                </a:lnTo>
                <a:lnTo>
                  <a:pt x="373224" y="1715428"/>
                </a:lnTo>
                <a:lnTo>
                  <a:pt x="332177" y="1692968"/>
                </a:lnTo>
                <a:lnTo>
                  <a:pt x="292263" y="1667828"/>
                </a:lnTo>
                <a:lnTo>
                  <a:pt x="253609" y="1640008"/>
                </a:lnTo>
                <a:lnTo>
                  <a:pt x="216343" y="1609507"/>
                </a:lnTo>
                <a:lnTo>
                  <a:pt x="180594" y="1576324"/>
                </a:lnTo>
                <a:close/>
              </a:path>
              <a:path w="1750057" h="2056129">
                <a:moveTo>
                  <a:pt x="722249" y="0"/>
                </a:moveTo>
                <a:lnTo>
                  <a:pt x="722249" y="256921"/>
                </a:lnTo>
                <a:lnTo>
                  <a:pt x="772757" y="258577"/>
                </a:lnTo>
                <a:lnTo>
                  <a:pt x="822775" y="263506"/>
                </a:lnTo>
                <a:lnTo>
                  <a:pt x="872158" y="271647"/>
                </a:lnTo>
                <a:lnTo>
                  <a:pt x="920759" y="282937"/>
                </a:lnTo>
                <a:lnTo>
                  <a:pt x="968432" y="297315"/>
                </a:lnTo>
                <a:lnTo>
                  <a:pt x="1015031" y="314721"/>
                </a:lnTo>
                <a:lnTo>
                  <a:pt x="1060411" y="335093"/>
                </a:lnTo>
                <a:lnTo>
                  <a:pt x="1104424" y="358370"/>
                </a:lnTo>
                <a:lnTo>
                  <a:pt x="1146927" y="384490"/>
                </a:lnTo>
                <a:lnTo>
                  <a:pt x="1187771" y="413392"/>
                </a:lnTo>
                <a:lnTo>
                  <a:pt x="1226812" y="445015"/>
                </a:lnTo>
                <a:lnTo>
                  <a:pt x="1263903" y="479298"/>
                </a:lnTo>
                <a:lnTo>
                  <a:pt x="1297523" y="514639"/>
                </a:lnTo>
                <a:lnTo>
                  <a:pt x="1328481" y="551529"/>
                </a:lnTo>
                <a:lnTo>
                  <a:pt x="1356777" y="589839"/>
                </a:lnTo>
                <a:lnTo>
                  <a:pt x="1382410" y="629443"/>
                </a:lnTo>
                <a:lnTo>
                  <a:pt x="1405379" y="670213"/>
                </a:lnTo>
                <a:lnTo>
                  <a:pt x="1425683" y="712021"/>
                </a:lnTo>
                <a:lnTo>
                  <a:pt x="1443322" y="754738"/>
                </a:lnTo>
                <a:lnTo>
                  <a:pt x="1458294" y="798239"/>
                </a:lnTo>
                <a:lnTo>
                  <a:pt x="1470598" y="842395"/>
                </a:lnTo>
                <a:lnTo>
                  <a:pt x="1480234" y="887078"/>
                </a:lnTo>
                <a:lnTo>
                  <a:pt x="1487201" y="932161"/>
                </a:lnTo>
                <a:lnTo>
                  <a:pt x="1491497" y="977516"/>
                </a:lnTo>
                <a:lnTo>
                  <a:pt x="1493123" y="1023016"/>
                </a:lnTo>
                <a:lnTo>
                  <a:pt x="1492076" y="1068533"/>
                </a:lnTo>
                <a:lnTo>
                  <a:pt x="1488356" y="1113939"/>
                </a:lnTo>
                <a:lnTo>
                  <a:pt x="1481962" y="1159106"/>
                </a:lnTo>
                <a:lnTo>
                  <a:pt x="1472894" y="1203908"/>
                </a:lnTo>
                <a:lnTo>
                  <a:pt x="1461150" y="1248216"/>
                </a:lnTo>
                <a:lnTo>
                  <a:pt x="1446729" y="1291903"/>
                </a:lnTo>
                <a:lnTo>
                  <a:pt x="1429631" y="1334840"/>
                </a:lnTo>
                <a:lnTo>
                  <a:pt x="1409854" y="1376902"/>
                </a:lnTo>
                <a:lnTo>
                  <a:pt x="1387398" y="1417959"/>
                </a:lnTo>
                <a:lnTo>
                  <a:pt x="1362261" y="1457884"/>
                </a:lnTo>
                <a:lnTo>
                  <a:pt x="1334444" y="1496550"/>
                </a:lnTo>
                <a:lnTo>
                  <a:pt x="1303944" y="1533829"/>
                </a:lnTo>
                <a:lnTo>
                  <a:pt x="1270762" y="1569593"/>
                </a:lnTo>
                <a:lnTo>
                  <a:pt x="1235420" y="1603211"/>
                </a:lnTo>
                <a:lnTo>
                  <a:pt x="1198530" y="1634168"/>
                </a:lnTo>
                <a:lnTo>
                  <a:pt x="1160220" y="1662461"/>
                </a:lnTo>
                <a:lnTo>
                  <a:pt x="1120616" y="1688090"/>
                </a:lnTo>
                <a:lnTo>
                  <a:pt x="1079847" y="1711055"/>
                </a:lnTo>
                <a:lnTo>
                  <a:pt x="1038040" y="1731355"/>
                </a:lnTo>
                <a:lnTo>
                  <a:pt x="995323" y="1748988"/>
                </a:lnTo>
                <a:lnTo>
                  <a:pt x="951824" y="1763954"/>
                </a:lnTo>
                <a:lnTo>
                  <a:pt x="907669" y="1776252"/>
                </a:lnTo>
                <a:lnTo>
                  <a:pt x="862988" y="1785881"/>
                </a:lnTo>
                <a:lnTo>
                  <a:pt x="817907" y="1792841"/>
                </a:lnTo>
                <a:lnTo>
                  <a:pt x="772555" y="1797130"/>
                </a:lnTo>
                <a:lnTo>
                  <a:pt x="727059" y="1798748"/>
                </a:lnTo>
                <a:lnTo>
                  <a:pt x="1402029" y="1798748"/>
                </a:lnTo>
                <a:lnTo>
                  <a:pt x="1432923" y="1770433"/>
                </a:lnTo>
                <a:lnTo>
                  <a:pt x="1464805" y="1738546"/>
                </a:lnTo>
                <a:lnTo>
                  <a:pt x="1495272" y="1705292"/>
                </a:lnTo>
                <a:lnTo>
                  <a:pt x="1524275" y="1670723"/>
                </a:lnTo>
                <a:lnTo>
                  <a:pt x="1551765" y="1634887"/>
                </a:lnTo>
                <a:lnTo>
                  <a:pt x="1577691" y="1597833"/>
                </a:lnTo>
                <a:lnTo>
                  <a:pt x="1602005" y="1559611"/>
                </a:lnTo>
                <a:lnTo>
                  <a:pt x="1624658" y="1520271"/>
                </a:lnTo>
                <a:lnTo>
                  <a:pt x="1645600" y="1479861"/>
                </a:lnTo>
                <a:lnTo>
                  <a:pt x="1664781" y="1438431"/>
                </a:lnTo>
                <a:lnTo>
                  <a:pt x="1682153" y="1396031"/>
                </a:lnTo>
                <a:lnTo>
                  <a:pt x="1697665" y="1352709"/>
                </a:lnTo>
                <a:lnTo>
                  <a:pt x="1711270" y="1308516"/>
                </a:lnTo>
                <a:lnTo>
                  <a:pt x="1722917" y="1263500"/>
                </a:lnTo>
                <a:lnTo>
                  <a:pt x="1732557" y="1217710"/>
                </a:lnTo>
                <a:lnTo>
                  <a:pt x="1740140" y="1171198"/>
                </a:lnTo>
                <a:lnTo>
                  <a:pt x="1745618" y="1124010"/>
                </a:lnTo>
                <a:lnTo>
                  <a:pt x="1748941" y="1076198"/>
                </a:lnTo>
                <a:lnTo>
                  <a:pt x="1750059" y="1027811"/>
                </a:lnTo>
                <a:lnTo>
                  <a:pt x="1748941" y="979433"/>
                </a:lnTo>
                <a:lnTo>
                  <a:pt x="1745618" y="931631"/>
                </a:lnTo>
                <a:lnTo>
                  <a:pt x="1740140" y="884453"/>
                </a:lnTo>
                <a:lnTo>
                  <a:pt x="1732557" y="837949"/>
                </a:lnTo>
                <a:lnTo>
                  <a:pt x="1722917" y="792168"/>
                </a:lnTo>
                <a:lnTo>
                  <a:pt x="1711270" y="747160"/>
                </a:lnTo>
                <a:lnTo>
                  <a:pt x="1697665" y="702974"/>
                </a:lnTo>
                <a:lnTo>
                  <a:pt x="1682153" y="659659"/>
                </a:lnTo>
                <a:lnTo>
                  <a:pt x="1664781" y="617265"/>
                </a:lnTo>
                <a:lnTo>
                  <a:pt x="1645600" y="575841"/>
                </a:lnTo>
                <a:lnTo>
                  <a:pt x="1624658" y="535436"/>
                </a:lnTo>
                <a:lnTo>
                  <a:pt x="1602005" y="496101"/>
                </a:lnTo>
                <a:lnTo>
                  <a:pt x="1577691" y="457883"/>
                </a:lnTo>
                <a:lnTo>
                  <a:pt x="1551765" y="420834"/>
                </a:lnTo>
                <a:lnTo>
                  <a:pt x="1524275" y="385001"/>
                </a:lnTo>
                <a:lnTo>
                  <a:pt x="1495272" y="350435"/>
                </a:lnTo>
                <a:lnTo>
                  <a:pt x="1464805" y="317185"/>
                </a:lnTo>
                <a:lnTo>
                  <a:pt x="1432923" y="285300"/>
                </a:lnTo>
                <a:lnTo>
                  <a:pt x="1399675" y="254830"/>
                </a:lnTo>
                <a:lnTo>
                  <a:pt x="1365111" y="225824"/>
                </a:lnTo>
                <a:lnTo>
                  <a:pt x="1329280" y="198331"/>
                </a:lnTo>
                <a:lnTo>
                  <a:pt x="1292231" y="172401"/>
                </a:lnTo>
                <a:lnTo>
                  <a:pt x="1254015" y="148083"/>
                </a:lnTo>
                <a:lnTo>
                  <a:pt x="1214679" y="125427"/>
                </a:lnTo>
                <a:lnTo>
                  <a:pt x="1174274" y="104482"/>
                </a:lnTo>
                <a:lnTo>
                  <a:pt x="1132848" y="85297"/>
                </a:lnTo>
                <a:lnTo>
                  <a:pt x="1090452" y="67922"/>
                </a:lnTo>
                <a:lnTo>
                  <a:pt x="1047134" y="52406"/>
                </a:lnTo>
                <a:lnTo>
                  <a:pt x="1002944" y="38798"/>
                </a:lnTo>
                <a:lnTo>
                  <a:pt x="957931" y="27149"/>
                </a:lnTo>
                <a:lnTo>
                  <a:pt x="912144" y="17507"/>
                </a:lnTo>
                <a:lnTo>
                  <a:pt x="865633" y="9921"/>
                </a:lnTo>
                <a:lnTo>
                  <a:pt x="818447" y="4442"/>
                </a:lnTo>
                <a:lnTo>
                  <a:pt x="770636" y="1118"/>
                </a:lnTo>
                <a:lnTo>
                  <a:pt x="722249" y="0"/>
                </a:lnTo>
                <a:close/>
              </a:path>
            </a:pathLst>
          </a:custGeom>
          <a:solidFill>
            <a:srgbClr val="D75649"/>
          </a:solidFill>
        </p:spPr>
        <p:txBody>
          <a:bodyPr wrap="square" lIns="0" tIns="0" rIns="0" bIns="0" rtlCol="0"/>
          <a:lstStyle/>
          <a:p/>
        </p:txBody>
      </p:sp>
      <p:sp>
        <p:nvSpPr>
          <p:cNvPr id="16" name="object 16"/>
          <p:cNvSpPr/>
          <p:nvPr/>
        </p:nvSpPr>
        <p:spPr>
          <a:xfrm>
            <a:off x="6615683" y="2234183"/>
            <a:ext cx="2498725" cy="1690751"/>
          </a:xfrm>
          <a:prstGeom prst="rect">
            <a:avLst/>
          </a:prstGeom>
          <a:blipFill>
            <a:blip r:embed="rId4"/>
            <a:stretch>
              <a:fillRect/>
            </a:stretch>
          </a:blipFill>
        </p:spPr>
        <p:txBody>
          <a:bodyPr wrap="square" lIns="0" tIns="0" rIns="0" bIns="0" rtlCol="0"/>
          <a:lstStyle/>
          <a:p/>
        </p:txBody>
      </p:sp>
      <p:sp>
        <p:nvSpPr>
          <p:cNvPr id="17" name="object 17"/>
          <p:cNvSpPr/>
          <p:nvPr/>
        </p:nvSpPr>
        <p:spPr>
          <a:xfrm>
            <a:off x="6745223" y="2490216"/>
            <a:ext cx="2002789" cy="1195070"/>
          </a:xfrm>
          <a:custGeom>
            <a:rect l="l" t="t" r="r" b="b"/>
            <a:pathLst>
              <a:path w="2002789" h="1195070">
                <a:moveTo>
                  <a:pt x="1953259" y="0"/>
                </a:moveTo>
                <a:lnTo>
                  <a:pt x="49275" y="0"/>
                </a:lnTo>
                <a:lnTo>
                  <a:pt x="30110" y="3877"/>
                </a:lnTo>
                <a:lnTo>
                  <a:pt x="14446" y="14446"/>
                </a:lnTo>
                <a:lnTo>
                  <a:pt x="3877" y="30110"/>
                </a:lnTo>
                <a:lnTo>
                  <a:pt x="0" y="49275"/>
                </a:lnTo>
                <a:lnTo>
                  <a:pt x="0" y="1145540"/>
                </a:lnTo>
                <a:lnTo>
                  <a:pt x="3877" y="1164705"/>
                </a:lnTo>
                <a:lnTo>
                  <a:pt x="14446" y="1180369"/>
                </a:lnTo>
                <a:lnTo>
                  <a:pt x="30110" y="1190938"/>
                </a:lnTo>
                <a:lnTo>
                  <a:pt x="49275" y="1194816"/>
                </a:lnTo>
                <a:lnTo>
                  <a:pt x="1953259" y="1194816"/>
                </a:lnTo>
                <a:lnTo>
                  <a:pt x="1972425" y="1190938"/>
                </a:lnTo>
                <a:lnTo>
                  <a:pt x="1988089" y="1180369"/>
                </a:lnTo>
                <a:lnTo>
                  <a:pt x="1998658" y="1164705"/>
                </a:lnTo>
                <a:lnTo>
                  <a:pt x="2002535" y="1145540"/>
                </a:lnTo>
                <a:lnTo>
                  <a:pt x="2002535" y="49275"/>
                </a:lnTo>
                <a:lnTo>
                  <a:pt x="1998658" y="30110"/>
                </a:lnTo>
                <a:lnTo>
                  <a:pt x="1988089" y="14446"/>
                </a:lnTo>
                <a:lnTo>
                  <a:pt x="1972425" y="3877"/>
                </a:lnTo>
                <a:lnTo>
                  <a:pt x="1953259" y="0"/>
                </a:lnTo>
                <a:close/>
              </a:path>
            </a:pathLst>
          </a:custGeom>
          <a:solidFill>
            <a:srgbClr val="FFFFFF"/>
          </a:solidFill>
        </p:spPr>
        <p:txBody>
          <a:bodyPr wrap="square" lIns="0" tIns="0" rIns="0" bIns="0" rtlCol="0"/>
          <a:lstStyle/>
          <a:p/>
        </p:txBody>
      </p:sp>
      <p:sp>
        <p:nvSpPr>
          <p:cNvPr id="18" name="object 18"/>
          <p:cNvSpPr txBox="1"/>
          <p:nvPr/>
        </p:nvSpPr>
        <p:spPr>
          <a:xfrm>
            <a:off x="7072121" y="2531490"/>
            <a:ext cx="1417320" cy="647065"/>
          </a:xfrm>
          <a:prstGeom prst="rect">
            <a:avLst/>
          </a:prstGeom>
        </p:spPr>
        <p:txBody>
          <a:bodyPr vert="horz" wrap="square" lIns="0" tIns="151765" rIns="0" bIns="0" rtlCol="0">
            <a:spAutoFit/>
          </a:bodyPr>
          <a:lstStyle/>
          <a:p>
            <a:pPr marL="795655">
              <a:lnSpc>
                <a:spcPct val="100000"/>
              </a:lnSpc>
              <a:spcBef>
                <a:spcPts val="1195"/>
              </a:spcBef>
            </a:pPr>
            <a:r>
              <a:rPr sz="1600" spc="-10">
                <a:latin typeface="微软雅黑"/>
                <a:cs typeface="微软雅黑"/>
              </a:rPr>
              <a:t>高复购</a:t>
            </a:r>
            <a:endParaRPr sz="1600">
              <a:latin typeface="微软雅黑"/>
              <a:cs typeface="微软雅黑"/>
            </a:endParaRPr>
          </a:p>
          <a:p>
            <a:pPr marL="12700">
              <a:lnSpc>
                <a:spcPct val="100000"/>
              </a:lnSpc>
              <a:spcBef>
                <a:spcPts val="680"/>
              </a:spcBef>
            </a:pPr>
            <a:r>
              <a:rPr sz="1000" spc="-5">
                <a:latin typeface="微软雅黑"/>
                <a:cs typeface="微软雅黑"/>
              </a:rPr>
              <a:t>“购物、消费频次增加”</a:t>
            </a:r>
            <a:endParaRPr sz="1000">
              <a:latin typeface="微软雅黑"/>
              <a:cs typeface="微软雅黑"/>
            </a:endParaRPr>
          </a:p>
        </p:txBody>
      </p:sp>
      <p:sp>
        <p:nvSpPr>
          <p:cNvPr id="19" name="object 19"/>
          <p:cNvSpPr/>
          <p:nvPr/>
        </p:nvSpPr>
        <p:spPr>
          <a:xfrm>
            <a:off x="1144524" y="5896355"/>
            <a:ext cx="218440" cy="32384"/>
          </a:xfrm>
          <a:custGeom>
            <a:rect l="l" t="t" r="r" b="b"/>
            <a:pathLst>
              <a:path w="218440" h="32384">
                <a:moveTo>
                  <a:pt x="108965" y="0"/>
                </a:moveTo>
                <a:lnTo>
                  <a:pt x="66549" y="1257"/>
                </a:lnTo>
                <a:lnTo>
                  <a:pt x="31913" y="4686"/>
                </a:lnTo>
                <a:lnTo>
                  <a:pt x="8562" y="9772"/>
                </a:lnTo>
                <a:lnTo>
                  <a:pt x="0" y="16002"/>
                </a:lnTo>
                <a:lnTo>
                  <a:pt x="8562" y="22231"/>
                </a:lnTo>
                <a:lnTo>
                  <a:pt x="31913" y="27317"/>
                </a:lnTo>
                <a:lnTo>
                  <a:pt x="66549" y="30746"/>
                </a:lnTo>
                <a:lnTo>
                  <a:pt x="108965" y="32004"/>
                </a:lnTo>
                <a:lnTo>
                  <a:pt x="151387" y="30746"/>
                </a:lnTo>
                <a:lnTo>
                  <a:pt x="186023" y="27317"/>
                </a:lnTo>
                <a:lnTo>
                  <a:pt x="209371" y="22231"/>
                </a:lnTo>
                <a:lnTo>
                  <a:pt x="217931" y="16002"/>
                </a:lnTo>
                <a:lnTo>
                  <a:pt x="209371" y="9772"/>
                </a:lnTo>
                <a:lnTo>
                  <a:pt x="186023" y="4686"/>
                </a:lnTo>
                <a:lnTo>
                  <a:pt x="151387" y="1257"/>
                </a:lnTo>
                <a:lnTo>
                  <a:pt x="108965" y="0"/>
                </a:lnTo>
                <a:close/>
              </a:path>
            </a:pathLst>
          </a:custGeom>
          <a:solidFill>
            <a:srgbClr val="CFD7DC"/>
          </a:solidFill>
        </p:spPr>
        <p:txBody>
          <a:bodyPr wrap="square" lIns="0" tIns="0" rIns="0" bIns="0" rtlCol="0"/>
          <a:lstStyle/>
          <a:p/>
        </p:txBody>
      </p:sp>
      <p:sp>
        <p:nvSpPr>
          <p:cNvPr id="20" name="object 20"/>
          <p:cNvSpPr/>
          <p:nvPr/>
        </p:nvSpPr>
        <p:spPr>
          <a:xfrm>
            <a:off x="1057490" y="4948412"/>
            <a:ext cx="172720" cy="38100"/>
          </a:xfrm>
          <a:custGeom>
            <a:rect l="l" t="t" r="r" b="b"/>
            <a:pathLst>
              <a:path w="172719" h="38100">
                <a:moveTo>
                  <a:pt x="135339" y="14239"/>
                </a:moveTo>
                <a:lnTo>
                  <a:pt x="117259" y="14239"/>
                </a:lnTo>
                <a:lnTo>
                  <a:pt x="126568" y="16525"/>
                </a:lnTo>
                <a:lnTo>
                  <a:pt x="130873" y="23764"/>
                </a:lnTo>
                <a:lnTo>
                  <a:pt x="132283" y="26177"/>
                </a:lnTo>
                <a:lnTo>
                  <a:pt x="136385" y="33035"/>
                </a:lnTo>
                <a:lnTo>
                  <a:pt x="143560" y="37480"/>
                </a:lnTo>
                <a:lnTo>
                  <a:pt x="151511" y="37988"/>
                </a:lnTo>
                <a:lnTo>
                  <a:pt x="160578" y="37988"/>
                </a:lnTo>
                <a:lnTo>
                  <a:pt x="167538" y="34813"/>
                </a:lnTo>
                <a:lnTo>
                  <a:pt x="170654" y="31003"/>
                </a:lnTo>
                <a:lnTo>
                  <a:pt x="153847" y="31003"/>
                </a:lnTo>
                <a:lnTo>
                  <a:pt x="144526" y="28590"/>
                </a:lnTo>
                <a:lnTo>
                  <a:pt x="137363" y="16525"/>
                </a:lnTo>
                <a:lnTo>
                  <a:pt x="135496" y="14366"/>
                </a:lnTo>
                <a:lnTo>
                  <a:pt x="135339" y="14239"/>
                </a:lnTo>
                <a:close/>
              </a:path>
              <a:path w="172719" h="38100">
                <a:moveTo>
                  <a:pt x="165036" y="23129"/>
                </a:moveTo>
                <a:lnTo>
                  <a:pt x="163918" y="24526"/>
                </a:lnTo>
                <a:lnTo>
                  <a:pt x="162559" y="25796"/>
                </a:lnTo>
                <a:lnTo>
                  <a:pt x="161036" y="26685"/>
                </a:lnTo>
                <a:lnTo>
                  <a:pt x="153847" y="31003"/>
                </a:lnTo>
                <a:lnTo>
                  <a:pt x="170654" y="31003"/>
                </a:lnTo>
                <a:lnTo>
                  <a:pt x="172212" y="29098"/>
                </a:lnTo>
                <a:lnTo>
                  <a:pt x="165036" y="23129"/>
                </a:lnTo>
                <a:close/>
              </a:path>
              <a:path w="172719" h="38100">
                <a:moveTo>
                  <a:pt x="69185" y="7127"/>
                </a:moveTo>
                <a:lnTo>
                  <a:pt x="51041" y="7127"/>
                </a:lnTo>
                <a:lnTo>
                  <a:pt x="60388" y="9413"/>
                </a:lnTo>
                <a:lnTo>
                  <a:pt x="67589" y="21478"/>
                </a:lnTo>
                <a:lnTo>
                  <a:pt x="69468" y="23637"/>
                </a:lnTo>
                <a:lnTo>
                  <a:pt x="71666" y="25415"/>
                </a:lnTo>
                <a:lnTo>
                  <a:pt x="80247" y="29987"/>
                </a:lnTo>
                <a:lnTo>
                  <a:pt x="89577" y="30845"/>
                </a:lnTo>
                <a:lnTo>
                  <a:pt x="98553" y="28130"/>
                </a:lnTo>
                <a:lnTo>
                  <a:pt x="103894" y="23764"/>
                </a:lnTo>
                <a:lnTo>
                  <a:pt x="87769" y="23764"/>
                </a:lnTo>
                <a:lnTo>
                  <a:pt x="78422" y="21478"/>
                </a:lnTo>
                <a:lnTo>
                  <a:pt x="71221" y="9413"/>
                </a:lnTo>
                <a:lnTo>
                  <a:pt x="69342" y="7254"/>
                </a:lnTo>
                <a:lnTo>
                  <a:pt x="69185" y="7127"/>
                </a:lnTo>
                <a:close/>
              </a:path>
              <a:path w="172719" h="38100">
                <a:moveTo>
                  <a:pt x="115382" y="7159"/>
                </a:moveTo>
                <a:lnTo>
                  <a:pt x="106406" y="9874"/>
                </a:lnTo>
                <a:lnTo>
                  <a:pt x="98894" y="16017"/>
                </a:lnTo>
                <a:lnTo>
                  <a:pt x="97790" y="17414"/>
                </a:lnTo>
                <a:lnTo>
                  <a:pt x="96456" y="18557"/>
                </a:lnTo>
                <a:lnTo>
                  <a:pt x="87769" y="23764"/>
                </a:lnTo>
                <a:lnTo>
                  <a:pt x="103894" y="23764"/>
                </a:lnTo>
                <a:lnTo>
                  <a:pt x="106070" y="21986"/>
                </a:lnTo>
                <a:lnTo>
                  <a:pt x="107187" y="20589"/>
                </a:lnTo>
                <a:lnTo>
                  <a:pt x="108534" y="19446"/>
                </a:lnTo>
                <a:lnTo>
                  <a:pt x="110058" y="18557"/>
                </a:lnTo>
                <a:lnTo>
                  <a:pt x="117259" y="14239"/>
                </a:lnTo>
                <a:lnTo>
                  <a:pt x="135339" y="14239"/>
                </a:lnTo>
                <a:lnTo>
                  <a:pt x="133299" y="12588"/>
                </a:lnTo>
                <a:lnTo>
                  <a:pt x="124715" y="8016"/>
                </a:lnTo>
                <a:lnTo>
                  <a:pt x="115382" y="7159"/>
                </a:lnTo>
                <a:close/>
              </a:path>
              <a:path w="172719" h="38100">
                <a:moveTo>
                  <a:pt x="7937" y="7127"/>
                </a:moveTo>
                <a:lnTo>
                  <a:pt x="0" y="11826"/>
                </a:lnTo>
                <a:lnTo>
                  <a:pt x="1447" y="14366"/>
                </a:lnTo>
                <a:lnTo>
                  <a:pt x="3314" y="16525"/>
                </a:lnTo>
                <a:lnTo>
                  <a:pt x="5511" y="18303"/>
                </a:lnTo>
                <a:lnTo>
                  <a:pt x="14095" y="22822"/>
                </a:lnTo>
                <a:lnTo>
                  <a:pt x="23428" y="23685"/>
                </a:lnTo>
                <a:lnTo>
                  <a:pt x="32404" y="21000"/>
                </a:lnTo>
                <a:lnTo>
                  <a:pt x="37735" y="16652"/>
                </a:lnTo>
                <a:lnTo>
                  <a:pt x="21551" y="16652"/>
                </a:lnTo>
                <a:lnTo>
                  <a:pt x="12242" y="14366"/>
                </a:lnTo>
                <a:lnTo>
                  <a:pt x="7937" y="7127"/>
                </a:lnTo>
                <a:close/>
              </a:path>
              <a:path w="172719" h="38100">
                <a:moveTo>
                  <a:pt x="49233" y="0"/>
                </a:moveTo>
                <a:lnTo>
                  <a:pt x="40257" y="2708"/>
                </a:lnTo>
                <a:lnTo>
                  <a:pt x="32740" y="8905"/>
                </a:lnTo>
                <a:lnTo>
                  <a:pt x="31623" y="10302"/>
                </a:lnTo>
                <a:lnTo>
                  <a:pt x="30276" y="11445"/>
                </a:lnTo>
                <a:lnTo>
                  <a:pt x="28752" y="12334"/>
                </a:lnTo>
                <a:lnTo>
                  <a:pt x="21551" y="16652"/>
                </a:lnTo>
                <a:lnTo>
                  <a:pt x="37735" y="16652"/>
                </a:lnTo>
                <a:lnTo>
                  <a:pt x="39916" y="14874"/>
                </a:lnTo>
                <a:lnTo>
                  <a:pt x="41021" y="13477"/>
                </a:lnTo>
                <a:lnTo>
                  <a:pt x="42354" y="12334"/>
                </a:lnTo>
                <a:lnTo>
                  <a:pt x="51041" y="7127"/>
                </a:lnTo>
                <a:lnTo>
                  <a:pt x="69185" y="7127"/>
                </a:lnTo>
                <a:lnTo>
                  <a:pt x="67144" y="5476"/>
                </a:lnTo>
                <a:lnTo>
                  <a:pt x="58563" y="887"/>
                </a:lnTo>
                <a:lnTo>
                  <a:pt x="49233" y="0"/>
                </a:lnTo>
                <a:close/>
              </a:path>
            </a:pathLst>
          </a:custGeom>
          <a:solidFill>
            <a:srgbClr val="B7425E"/>
          </a:solidFill>
        </p:spPr>
        <p:txBody>
          <a:bodyPr wrap="square" lIns="0" tIns="0" rIns="0" bIns="0" rtlCol="0"/>
          <a:lstStyle/>
          <a:p/>
        </p:txBody>
      </p:sp>
      <p:sp>
        <p:nvSpPr>
          <p:cNvPr id="21" name="object 21"/>
          <p:cNvSpPr/>
          <p:nvPr/>
        </p:nvSpPr>
        <p:spPr>
          <a:xfrm>
            <a:off x="1302892" y="4390516"/>
            <a:ext cx="79247" cy="117347"/>
          </a:xfrm>
          <a:prstGeom prst="rect">
            <a:avLst/>
          </a:prstGeom>
          <a:blipFill>
            <a:blip r:embed="rId5"/>
            <a:stretch>
              <a:fillRect/>
            </a:stretch>
          </a:blipFill>
        </p:spPr>
        <p:txBody>
          <a:bodyPr wrap="square" lIns="0" tIns="0" rIns="0" bIns="0" rtlCol="0"/>
          <a:lstStyle/>
          <a:p/>
        </p:txBody>
      </p:sp>
      <p:sp>
        <p:nvSpPr>
          <p:cNvPr id="22" name="object 22"/>
          <p:cNvSpPr/>
          <p:nvPr/>
        </p:nvSpPr>
        <p:spPr>
          <a:xfrm>
            <a:off x="1306067" y="4811267"/>
            <a:ext cx="73151" cy="71627"/>
          </a:xfrm>
          <a:prstGeom prst="rect">
            <a:avLst/>
          </a:prstGeom>
          <a:blipFill>
            <a:blip r:embed="rId6"/>
            <a:stretch>
              <a:fillRect/>
            </a:stretch>
          </a:blipFill>
        </p:spPr>
        <p:txBody>
          <a:bodyPr wrap="square" lIns="0" tIns="0" rIns="0" bIns="0" rtlCol="0"/>
          <a:lstStyle/>
          <a:p/>
        </p:txBody>
      </p:sp>
      <p:sp>
        <p:nvSpPr>
          <p:cNvPr id="23" name="object 23"/>
          <p:cNvSpPr/>
          <p:nvPr/>
        </p:nvSpPr>
        <p:spPr>
          <a:xfrm>
            <a:off x="1498091" y="4539996"/>
            <a:ext cx="47625" cy="45720"/>
          </a:xfrm>
          <a:custGeom>
            <a:rect l="l" t="t" r="r" b="b"/>
            <a:pathLst>
              <a:path w="47625" h="45720">
                <a:moveTo>
                  <a:pt x="23621" y="0"/>
                </a:moveTo>
                <a:lnTo>
                  <a:pt x="14412" y="1803"/>
                </a:lnTo>
                <a:lnTo>
                  <a:pt x="6905" y="6715"/>
                </a:lnTo>
                <a:lnTo>
                  <a:pt x="1851" y="13983"/>
                </a:lnTo>
                <a:lnTo>
                  <a:pt x="0" y="22859"/>
                </a:lnTo>
                <a:lnTo>
                  <a:pt x="1851" y="31736"/>
                </a:lnTo>
                <a:lnTo>
                  <a:pt x="6905" y="39004"/>
                </a:lnTo>
                <a:lnTo>
                  <a:pt x="14412" y="43916"/>
                </a:lnTo>
                <a:lnTo>
                  <a:pt x="23621" y="45719"/>
                </a:lnTo>
                <a:lnTo>
                  <a:pt x="32831" y="43916"/>
                </a:lnTo>
                <a:lnTo>
                  <a:pt x="40338" y="39004"/>
                </a:lnTo>
                <a:lnTo>
                  <a:pt x="45392" y="31736"/>
                </a:lnTo>
                <a:lnTo>
                  <a:pt x="47244" y="22859"/>
                </a:lnTo>
                <a:lnTo>
                  <a:pt x="45392" y="13983"/>
                </a:lnTo>
                <a:lnTo>
                  <a:pt x="40338" y="6715"/>
                </a:lnTo>
                <a:lnTo>
                  <a:pt x="32831" y="1803"/>
                </a:lnTo>
                <a:lnTo>
                  <a:pt x="23621" y="0"/>
                </a:lnTo>
                <a:close/>
              </a:path>
            </a:pathLst>
          </a:custGeom>
          <a:solidFill>
            <a:srgbClr val="6DD5AB"/>
          </a:solidFill>
        </p:spPr>
        <p:txBody>
          <a:bodyPr wrap="square" lIns="0" tIns="0" rIns="0" bIns="0" rtlCol="0"/>
          <a:lstStyle/>
          <a:p/>
        </p:txBody>
      </p:sp>
      <p:sp>
        <p:nvSpPr>
          <p:cNvPr id="24" name="object 24"/>
          <p:cNvSpPr/>
          <p:nvPr/>
        </p:nvSpPr>
        <p:spPr>
          <a:xfrm>
            <a:off x="1113866" y="4065778"/>
            <a:ext cx="2430957" cy="1877822"/>
          </a:xfrm>
          <a:prstGeom prst="rect">
            <a:avLst/>
          </a:prstGeom>
          <a:blipFill>
            <a:blip r:embed="rId7"/>
            <a:stretch>
              <a:fillRect/>
            </a:stretch>
          </a:blipFill>
        </p:spPr>
        <p:txBody>
          <a:bodyPr wrap="square" lIns="0" tIns="0" rIns="0" bIns="0" rtlCol="0"/>
          <a:lstStyle/>
          <a:p/>
        </p:txBody>
      </p:sp>
      <p:sp>
        <p:nvSpPr>
          <p:cNvPr id="25" name="object 25"/>
          <p:cNvSpPr txBox="1"/>
          <p:nvPr/>
        </p:nvSpPr>
        <p:spPr>
          <a:xfrm>
            <a:off x="4351782" y="2436554"/>
            <a:ext cx="1035685" cy="1209040"/>
          </a:xfrm>
          <a:prstGeom prst="rect">
            <a:avLst/>
          </a:prstGeom>
        </p:spPr>
        <p:txBody>
          <a:bodyPr vert="horz" wrap="square" lIns="0" tIns="160020" rIns="0" bIns="0" rtlCol="0">
            <a:spAutoFit/>
          </a:bodyPr>
          <a:lstStyle/>
          <a:p>
            <a:pPr marL="12700">
              <a:lnSpc>
                <a:spcPct val="100000"/>
              </a:lnSpc>
              <a:spcBef>
                <a:spcPts val="1260"/>
              </a:spcBef>
            </a:pPr>
            <a:r>
              <a:rPr sz="2800" b="1" spc="-5">
                <a:latin typeface="Arial"/>
                <a:cs typeface="Arial"/>
              </a:rPr>
              <a:t>6</a:t>
            </a:r>
            <a:r>
              <a:rPr sz="2800" b="1">
                <a:latin typeface="Arial"/>
                <a:cs typeface="Arial"/>
              </a:rPr>
              <a:t>4</a:t>
            </a:r>
            <a:r>
              <a:rPr sz="2800" b="1" spc="-5">
                <a:latin typeface="Arial"/>
                <a:cs typeface="Arial"/>
              </a:rPr>
              <a:t>.</a:t>
            </a:r>
            <a:r>
              <a:rPr sz="2800" b="1" spc="10">
                <a:latin typeface="Arial"/>
                <a:cs typeface="Arial"/>
              </a:rPr>
              <a:t>0</a:t>
            </a:r>
            <a:r>
              <a:rPr sz="2800" b="1" spc="-5">
                <a:latin typeface="Arial"/>
                <a:cs typeface="Arial"/>
              </a:rPr>
              <a:t>%</a:t>
            </a:r>
            <a:endParaRPr sz="2800">
              <a:latin typeface="Arial"/>
              <a:cs typeface="Arial"/>
            </a:endParaRPr>
          </a:p>
          <a:p>
            <a:pPr marR="78105" algn="ctr">
              <a:lnSpc>
                <a:spcPts val="1430"/>
              </a:lnSpc>
              <a:spcBef>
                <a:spcPts val="500"/>
              </a:spcBef>
            </a:pPr>
            <a:r>
              <a:rPr sz="1200">
                <a:latin typeface="Arial"/>
                <a:cs typeface="Arial"/>
              </a:rPr>
              <a:t>TGI</a:t>
            </a:r>
            <a:endParaRPr sz="1200">
              <a:latin typeface="Arial"/>
              <a:cs typeface="Arial"/>
            </a:endParaRPr>
          </a:p>
          <a:p>
            <a:pPr marR="78740" algn="ctr">
              <a:lnSpc>
                <a:spcPts val="2870"/>
              </a:lnSpc>
            </a:pPr>
            <a:r>
              <a:rPr sz="2400" b="1" spc="-5">
                <a:solidFill>
                  <a:srgbClr val="FF6300"/>
                </a:solidFill>
                <a:latin typeface="Arial"/>
                <a:cs typeface="Arial"/>
              </a:rPr>
              <a:t>125</a:t>
            </a:r>
            <a:endParaRPr sz="2400">
              <a:latin typeface="Arial"/>
              <a:cs typeface="Arial"/>
            </a:endParaRPr>
          </a:p>
        </p:txBody>
      </p:sp>
      <p:sp>
        <p:nvSpPr>
          <p:cNvPr id="29" name="object 29"/>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24</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30" name="object 30"/>
          <p:cNvSpPr txBox="1"/>
          <p:nvPr/>
        </p:nvSpPr>
        <p:spPr>
          <a:xfrm>
            <a:off x="7996808" y="6400257"/>
            <a:ext cx="2718435"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endParaRPr sz="1000">
              <a:latin typeface="微软雅黑"/>
              <a:cs typeface="微软雅黑"/>
            </a:endParaRPr>
          </a:p>
        </p:txBody>
      </p:sp>
      <p:sp>
        <p:nvSpPr>
          <p:cNvPr id="26" name="object 26"/>
          <p:cNvSpPr txBox="1"/>
          <p:nvPr/>
        </p:nvSpPr>
        <p:spPr>
          <a:xfrm>
            <a:off x="9472041" y="2682717"/>
            <a:ext cx="1035685" cy="1158240"/>
          </a:xfrm>
          <a:prstGeom prst="rect">
            <a:avLst/>
          </a:prstGeom>
        </p:spPr>
        <p:txBody>
          <a:bodyPr vert="horz" wrap="square" lIns="0" tIns="123825" rIns="0" bIns="0" rtlCol="0">
            <a:spAutoFit/>
          </a:bodyPr>
          <a:lstStyle/>
          <a:p>
            <a:pPr algn="ctr">
              <a:lnSpc>
                <a:spcPct val="100000"/>
              </a:lnSpc>
              <a:spcBef>
                <a:spcPts val="975"/>
              </a:spcBef>
            </a:pPr>
            <a:r>
              <a:rPr sz="2800" b="1" spc="-5">
                <a:latin typeface="Arial"/>
                <a:cs typeface="Arial"/>
              </a:rPr>
              <a:t>6</a:t>
            </a:r>
            <a:r>
              <a:rPr sz="2800" b="1">
                <a:latin typeface="Arial"/>
                <a:cs typeface="Arial"/>
              </a:rPr>
              <a:t>2</a:t>
            </a:r>
            <a:r>
              <a:rPr sz="2800" b="1" spc="-5">
                <a:latin typeface="Arial"/>
                <a:cs typeface="Arial"/>
              </a:rPr>
              <a:t>.</a:t>
            </a:r>
            <a:r>
              <a:rPr sz="2800" b="1" spc="10">
                <a:latin typeface="Arial"/>
                <a:cs typeface="Arial"/>
              </a:rPr>
              <a:t>4</a:t>
            </a:r>
            <a:r>
              <a:rPr sz="2800" b="1" spc="-5">
                <a:latin typeface="Arial"/>
                <a:cs typeface="Arial"/>
              </a:rPr>
              <a:t>%</a:t>
            </a:r>
            <a:endParaRPr sz="2800">
              <a:latin typeface="Arial"/>
              <a:cs typeface="Arial"/>
            </a:endParaRPr>
          </a:p>
          <a:p>
            <a:pPr marL="6350" algn="ctr">
              <a:lnSpc>
                <a:spcPts val="1430"/>
              </a:lnSpc>
              <a:spcBef>
                <a:spcPts val="384"/>
              </a:spcBef>
            </a:pPr>
            <a:r>
              <a:rPr sz="1200">
                <a:latin typeface="Arial"/>
                <a:cs typeface="Arial"/>
              </a:rPr>
              <a:t>TGI</a:t>
            </a:r>
            <a:endParaRPr sz="1200">
              <a:latin typeface="Arial"/>
              <a:cs typeface="Arial"/>
            </a:endParaRPr>
          </a:p>
          <a:p>
            <a:pPr marL="5080" algn="ctr">
              <a:lnSpc>
                <a:spcPts val="2870"/>
              </a:lnSpc>
            </a:pPr>
            <a:r>
              <a:rPr sz="2400" b="1" spc="-10">
                <a:solidFill>
                  <a:srgbClr val="FF6300"/>
                </a:solidFill>
                <a:latin typeface="Arial"/>
                <a:cs typeface="Arial"/>
              </a:rPr>
              <a:t>104</a:t>
            </a:r>
            <a:endParaRPr sz="2400">
              <a:latin typeface="Arial"/>
              <a:cs typeface="Arial"/>
            </a:endParaRPr>
          </a:p>
        </p:txBody>
      </p:sp>
      <p:sp>
        <p:nvSpPr>
          <p:cNvPr id="27" name="object 27"/>
          <p:cNvSpPr txBox="1"/>
          <p:nvPr/>
        </p:nvSpPr>
        <p:spPr>
          <a:xfrm>
            <a:off x="7439025" y="4700582"/>
            <a:ext cx="1035685" cy="1207770"/>
          </a:xfrm>
          <a:prstGeom prst="rect">
            <a:avLst/>
          </a:prstGeom>
        </p:spPr>
        <p:txBody>
          <a:bodyPr vert="horz" wrap="square" lIns="0" tIns="158750" rIns="0" bIns="0" rtlCol="0">
            <a:spAutoFit/>
          </a:bodyPr>
          <a:lstStyle/>
          <a:p>
            <a:pPr marL="12700">
              <a:lnSpc>
                <a:spcPct val="100000"/>
              </a:lnSpc>
              <a:spcBef>
                <a:spcPts val="1250"/>
              </a:spcBef>
            </a:pPr>
            <a:r>
              <a:rPr sz="2800" b="1" spc="-5">
                <a:latin typeface="Arial"/>
                <a:cs typeface="Arial"/>
              </a:rPr>
              <a:t>7</a:t>
            </a:r>
            <a:r>
              <a:rPr sz="2800" b="1">
                <a:latin typeface="Arial"/>
                <a:cs typeface="Arial"/>
              </a:rPr>
              <a:t>9</a:t>
            </a:r>
            <a:r>
              <a:rPr sz="2800" b="1" spc="-5">
                <a:latin typeface="Arial"/>
                <a:cs typeface="Arial"/>
              </a:rPr>
              <a:t>.</a:t>
            </a:r>
            <a:r>
              <a:rPr sz="2800" b="1" spc="10">
                <a:latin typeface="Arial"/>
                <a:cs typeface="Arial"/>
              </a:rPr>
              <a:t>1</a:t>
            </a:r>
            <a:r>
              <a:rPr sz="2800" b="1" spc="-5">
                <a:latin typeface="Arial"/>
                <a:cs typeface="Arial"/>
              </a:rPr>
              <a:t>%</a:t>
            </a:r>
            <a:endParaRPr sz="2800">
              <a:latin typeface="Arial"/>
              <a:cs typeface="Arial"/>
            </a:endParaRPr>
          </a:p>
          <a:p>
            <a:pPr marR="144780" algn="ctr">
              <a:lnSpc>
                <a:spcPts val="1430"/>
              </a:lnSpc>
              <a:spcBef>
                <a:spcPts val="500"/>
              </a:spcBef>
            </a:pPr>
            <a:r>
              <a:rPr sz="1200">
                <a:latin typeface="Arial"/>
                <a:cs typeface="Arial"/>
              </a:rPr>
              <a:t>TGI</a:t>
            </a:r>
            <a:endParaRPr sz="1200">
              <a:latin typeface="Arial"/>
              <a:cs typeface="Arial"/>
            </a:endParaRPr>
          </a:p>
          <a:p>
            <a:pPr marR="145415" algn="ctr">
              <a:lnSpc>
                <a:spcPts val="2870"/>
              </a:lnSpc>
            </a:pPr>
            <a:r>
              <a:rPr sz="2400" b="1" spc="-5">
                <a:solidFill>
                  <a:srgbClr val="FF6300"/>
                </a:solidFill>
                <a:latin typeface="Arial"/>
                <a:cs typeface="Arial"/>
              </a:rPr>
              <a:t>101</a:t>
            </a:r>
            <a:endParaRPr sz="2400">
              <a:latin typeface="Arial"/>
              <a:cs typeface="Arial"/>
            </a:endParaRPr>
          </a:p>
        </p:txBody>
      </p:sp>
      <p:graphicFrame>
        <p:nvGraphicFramePr>
          <p:cNvPr id="28" name="object 28"/>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FF630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10687050" cy="452120"/>
          </a:xfrm>
          <a:prstGeom prst="rect">
            <a:avLst/>
          </a:prstGeom>
        </p:spPr>
        <p:txBody>
          <a:bodyPr vert="horz" wrap="square" lIns="0" tIns="12065" rIns="0" bIns="0" rtlCol="0">
            <a:spAutoFit/>
          </a:bodyPr>
          <a:lstStyle/>
          <a:p>
            <a:pPr marL="12700">
              <a:lnSpc>
                <a:spcPct val="100000"/>
              </a:lnSpc>
              <a:spcBef>
                <a:spcPts val="95"/>
              </a:spcBef>
            </a:pPr>
            <a:r>
              <a:rPr spc="-5"/>
              <a:t>办公场景内容传播特征：低打扰沉</a:t>
            </a:r>
            <a:r>
              <a:rPr/>
              <a:t>浸</a:t>
            </a:r>
            <a:r>
              <a:rPr spc="-5"/>
              <a:t>式场</a:t>
            </a:r>
            <a:r>
              <a:rPr spc="10"/>
              <a:t>景</a:t>
            </a:r>
            <a:r>
              <a:rPr spc="-5"/>
              <a:t>特征</a:t>
            </a:r>
            <a:r>
              <a:rPr/>
              <a:t>要求</a:t>
            </a:r>
            <a:r>
              <a:rPr spc="-5"/>
              <a:t>广</a:t>
            </a:r>
            <a:r>
              <a:rPr spc="5"/>
              <a:t>告</a:t>
            </a:r>
            <a:r>
              <a:rPr spc="-5"/>
              <a:t>更简</a:t>
            </a:r>
            <a:r>
              <a:rPr/>
              <a:t>单</a:t>
            </a:r>
            <a:r>
              <a:rPr spc="-5"/>
              <a:t>直接</a:t>
            </a:r>
          </a:p>
        </p:txBody>
      </p:sp>
      <p:sp>
        <p:nvSpPr>
          <p:cNvPr id="3" name="object 3"/>
          <p:cNvSpPr txBox="1"/>
          <p:nvPr/>
        </p:nvSpPr>
        <p:spPr>
          <a:xfrm>
            <a:off x="813612" y="1058011"/>
            <a:ext cx="10379710" cy="1358900"/>
          </a:xfrm>
          <a:prstGeom prst="rect">
            <a:avLst/>
          </a:prstGeom>
        </p:spPr>
        <p:txBody>
          <a:bodyPr vert="horz" wrap="square" lIns="0" tIns="12700" rIns="0" bIns="0" rtlCol="0">
            <a:spAutoFit/>
          </a:bodyPr>
          <a:lstStyle/>
          <a:p>
            <a:pPr marL="226060" marR="5080" indent="-213360">
              <a:lnSpc>
                <a:spcPct val="150000"/>
              </a:lnSpc>
              <a:spcBef>
                <a:spcPts val="100"/>
              </a:spcBef>
              <a:buFont typeface="Arial"/>
              <a:buChar char="•"/>
              <a:tabLst>
                <a:tab pos="225425"/>
                <a:tab pos="226060"/>
              </a:tabLst>
            </a:pPr>
            <a:r>
              <a:rPr sz="1400">
                <a:latin typeface="微软雅黑"/>
                <a:cs typeface="微软雅黑"/>
              </a:rPr>
              <a:t>办</a:t>
            </a:r>
            <a:r>
              <a:rPr sz="1400" spc="-5">
                <a:latin typeface="微软雅黑"/>
                <a:cs typeface="微软雅黑"/>
              </a:rPr>
              <a:t>公</a:t>
            </a:r>
            <a:r>
              <a:rPr sz="1400">
                <a:latin typeface="微软雅黑"/>
                <a:cs typeface="微软雅黑"/>
              </a:rPr>
              <a:t>场景通常需要高度</a:t>
            </a:r>
            <a:r>
              <a:rPr sz="1400" spc="-15">
                <a:latin typeface="微软雅黑"/>
                <a:cs typeface="微软雅黑"/>
              </a:rPr>
              <a:t>专</a:t>
            </a:r>
            <a:r>
              <a:rPr sz="1400">
                <a:latin typeface="微软雅黑"/>
                <a:cs typeface="微软雅黑"/>
              </a:rPr>
              <a:t>业性</a:t>
            </a:r>
            <a:r>
              <a:rPr sz="1400" spc="-15">
                <a:latin typeface="微软雅黑"/>
                <a:cs typeface="微软雅黑"/>
              </a:rPr>
              <a:t>和</a:t>
            </a:r>
            <a:r>
              <a:rPr sz="1400">
                <a:latin typeface="微软雅黑"/>
                <a:cs typeface="微软雅黑"/>
              </a:rPr>
              <a:t>效率</a:t>
            </a:r>
            <a:r>
              <a:rPr sz="1400" spc="-10">
                <a:latin typeface="微软雅黑"/>
                <a:cs typeface="微软雅黑"/>
              </a:rPr>
              <a:t>，</a:t>
            </a:r>
            <a:r>
              <a:rPr sz="1400">
                <a:latin typeface="微软雅黑"/>
                <a:cs typeface="微软雅黑"/>
              </a:rPr>
              <a:t>因此</a:t>
            </a:r>
            <a:r>
              <a:rPr sz="1400" spc="-15">
                <a:latin typeface="微软雅黑"/>
                <a:cs typeface="微软雅黑"/>
              </a:rPr>
              <a:t>更</a:t>
            </a:r>
            <a:r>
              <a:rPr sz="1400">
                <a:latin typeface="微软雅黑"/>
                <a:cs typeface="微软雅黑"/>
              </a:rPr>
              <a:t>加简</a:t>
            </a:r>
            <a:r>
              <a:rPr sz="1400" spc="-15">
                <a:latin typeface="微软雅黑"/>
                <a:cs typeface="微软雅黑"/>
              </a:rPr>
              <a:t>单</a:t>
            </a:r>
            <a:r>
              <a:rPr sz="1400">
                <a:latin typeface="微软雅黑"/>
                <a:cs typeface="微软雅黑"/>
              </a:rPr>
              <a:t>、直</a:t>
            </a:r>
            <a:r>
              <a:rPr sz="1400" spc="-15">
                <a:latin typeface="微软雅黑"/>
                <a:cs typeface="微软雅黑"/>
              </a:rPr>
              <a:t>接</a:t>
            </a:r>
            <a:r>
              <a:rPr sz="1400">
                <a:latin typeface="微软雅黑"/>
                <a:cs typeface="微软雅黑"/>
              </a:rPr>
              <a:t>的广</a:t>
            </a:r>
            <a:r>
              <a:rPr sz="1400" spc="-15">
                <a:latin typeface="微软雅黑"/>
                <a:cs typeface="微软雅黑"/>
              </a:rPr>
              <a:t>告</a:t>
            </a:r>
            <a:r>
              <a:rPr sz="1400">
                <a:latin typeface="微软雅黑"/>
                <a:cs typeface="微软雅黑"/>
              </a:rPr>
              <a:t>内容</a:t>
            </a:r>
            <a:r>
              <a:rPr sz="1400" spc="-15">
                <a:latin typeface="微软雅黑"/>
                <a:cs typeface="微软雅黑"/>
              </a:rPr>
              <a:t>更</a:t>
            </a:r>
            <a:r>
              <a:rPr sz="1400">
                <a:latin typeface="微软雅黑"/>
                <a:cs typeface="微软雅黑"/>
              </a:rPr>
              <a:t>容易</a:t>
            </a:r>
            <a:r>
              <a:rPr sz="1400" spc="-15">
                <a:latin typeface="微软雅黑"/>
                <a:cs typeface="微软雅黑"/>
              </a:rPr>
              <a:t>被</a:t>
            </a:r>
            <a:r>
              <a:rPr sz="1400">
                <a:latin typeface="微软雅黑"/>
                <a:cs typeface="微软雅黑"/>
              </a:rPr>
              <a:t>办公</a:t>
            </a:r>
            <a:r>
              <a:rPr sz="1400" spc="-15">
                <a:latin typeface="微软雅黑"/>
                <a:cs typeface="微软雅黑"/>
              </a:rPr>
              <a:t>人</a:t>
            </a:r>
            <a:r>
              <a:rPr sz="1400">
                <a:latin typeface="微软雅黑"/>
                <a:cs typeface="微软雅黑"/>
              </a:rPr>
              <a:t>员理</a:t>
            </a:r>
            <a:r>
              <a:rPr sz="1400" spc="-15">
                <a:latin typeface="微软雅黑"/>
                <a:cs typeface="微软雅黑"/>
              </a:rPr>
              <a:t>解</a:t>
            </a:r>
            <a:r>
              <a:rPr sz="1400">
                <a:latin typeface="微软雅黑"/>
                <a:cs typeface="微软雅黑"/>
              </a:rPr>
              <a:t>和接</a:t>
            </a:r>
            <a:r>
              <a:rPr sz="1400" spc="-15">
                <a:latin typeface="微软雅黑"/>
                <a:cs typeface="微软雅黑"/>
              </a:rPr>
              <a:t>受</a:t>
            </a:r>
            <a:r>
              <a:rPr sz="1400">
                <a:latin typeface="微软雅黑"/>
                <a:cs typeface="微软雅黑"/>
              </a:rPr>
              <a:t>；另</a:t>
            </a:r>
            <a:r>
              <a:rPr sz="1400" spc="-15">
                <a:latin typeface="微软雅黑"/>
                <a:cs typeface="微软雅黑"/>
              </a:rPr>
              <a:t>外</a:t>
            </a:r>
            <a:r>
              <a:rPr sz="1400">
                <a:latin typeface="微软雅黑"/>
                <a:cs typeface="微软雅黑"/>
              </a:rPr>
              <a:t>，更</a:t>
            </a:r>
            <a:r>
              <a:rPr sz="1400" spc="-15">
                <a:latin typeface="微软雅黑"/>
                <a:cs typeface="微软雅黑"/>
              </a:rPr>
              <a:t>加</a:t>
            </a:r>
            <a:r>
              <a:rPr sz="1400">
                <a:latin typeface="微软雅黑"/>
                <a:cs typeface="微软雅黑"/>
              </a:rPr>
              <a:t>新颖</a:t>
            </a:r>
            <a:r>
              <a:rPr sz="1400" spc="-10">
                <a:latin typeface="微软雅黑"/>
                <a:cs typeface="微软雅黑"/>
              </a:rPr>
              <a:t>的</a:t>
            </a:r>
            <a:r>
              <a:rPr sz="1400">
                <a:latin typeface="微软雅黑"/>
                <a:cs typeface="微软雅黑"/>
              </a:rPr>
              <a:t>广告</a:t>
            </a:r>
            <a:r>
              <a:rPr sz="1400" spc="-15">
                <a:latin typeface="微软雅黑"/>
                <a:cs typeface="微软雅黑"/>
              </a:rPr>
              <a:t>的</a:t>
            </a:r>
            <a:r>
              <a:rPr sz="1400">
                <a:latin typeface="微软雅黑"/>
                <a:cs typeface="微软雅黑"/>
              </a:rPr>
              <a:t>形 式使办公人群从紧张的</a:t>
            </a:r>
            <a:r>
              <a:rPr sz="1400" spc="-15">
                <a:latin typeface="微软雅黑"/>
                <a:cs typeface="微软雅黑"/>
              </a:rPr>
              <a:t>办</a:t>
            </a:r>
            <a:r>
              <a:rPr sz="1400">
                <a:latin typeface="微软雅黑"/>
                <a:cs typeface="微软雅黑"/>
              </a:rPr>
              <a:t>公情</a:t>
            </a:r>
            <a:r>
              <a:rPr sz="1400" spc="-15">
                <a:latin typeface="微软雅黑"/>
                <a:cs typeface="微软雅黑"/>
              </a:rPr>
              <a:t>绪</a:t>
            </a:r>
            <a:r>
              <a:rPr sz="1400">
                <a:latin typeface="微软雅黑"/>
                <a:cs typeface="微软雅黑"/>
              </a:rPr>
              <a:t>中脱</a:t>
            </a:r>
            <a:r>
              <a:rPr sz="1400" spc="-15">
                <a:latin typeface="微软雅黑"/>
                <a:cs typeface="微软雅黑"/>
              </a:rPr>
              <a:t>颖</a:t>
            </a:r>
            <a:r>
              <a:rPr sz="1400">
                <a:latin typeface="微软雅黑"/>
                <a:cs typeface="微软雅黑"/>
              </a:rPr>
              <a:t>而出</a:t>
            </a:r>
            <a:r>
              <a:rPr sz="1400" spc="-15">
                <a:latin typeface="微软雅黑"/>
                <a:cs typeface="微软雅黑"/>
              </a:rPr>
              <a:t>，</a:t>
            </a:r>
            <a:r>
              <a:rPr sz="1400">
                <a:latin typeface="微软雅黑"/>
                <a:cs typeface="微软雅黑"/>
              </a:rPr>
              <a:t>吸引</a:t>
            </a:r>
            <a:r>
              <a:rPr sz="1400" spc="-15">
                <a:latin typeface="微软雅黑"/>
                <a:cs typeface="微软雅黑"/>
              </a:rPr>
              <a:t>人</a:t>
            </a:r>
            <a:r>
              <a:rPr sz="1400">
                <a:latin typeface="微软雅黑"/>
                <a:cs typeface="微软雅黑"/>
              </a:rPr>
              <a:t>们的</a:t>
            </a:r>
            <a:r>
              <a:rPr sz="1400" spc="-15">
                <a:latin typeface="微软雅黑"/>
                <a:cs typeface="微软雅黑"/>
              </a:rPr>
              <a:t>眼</a:t>
            </a:r>
            <a:r>
              <a:rPr sz="1400">
                <a:latin typeface="微软雅黑"/>
                <a:cs typeface="微软雅黑"/>
              </a:rPr>
              <a:t>球。</a:t>
            </a:r>
            <a:endParaRPr sz="1400">
              <a:latin typeface="微软雅黑"/>
              <a:cs typeface="微软雅黑"/>
            </a:endParaRPr>
          </a:p>
          <a:p>
            <a:pPr>
              <a:lnSpc>
                <a:spcPct val="100000"/>
              </a:lnSpc>
              <a:spcBef>
                <a:spcPts val="35"/>
              </a:spcBef>
            </a:pPr>
            <a:endParaRPr sz="1900">
              <a:latin typeface="微软雅黑"/>
              <a:cs typeface="微软雅黑"/>
            </a:endParaRPr>
          </a:p>
          <a:p>
            <a:pPr marL="185420" algn="ctr">
              <a:lnSpc>
                <a:spcPct val="100000"/>
              </a:lnSpc>
            </a:pPr>
            <a:r>
              <a:rPr sz="1600" b="1" spc="-5">
                <a:solidFill>
                  <a:srgbClr val="707070"/>
                </a:solidFill>
                <a:latin typeface="微软雅黑"/>
                <a:cs typeface="微软雅黑"/>
              </a:rPr>
              <a:t>在办公的过程中认为接触到的广告</a:t>
            </a:r>
            <a:r>
              <a:rPr sz="1600" b="1" spc="5">
                <a:solidFill>
                  <a:srgbClr val="707070"/>
                </a:solidFill>
                <a:latin typeface="微软雅黑"/>
                <a:cs typeface="微软雅黑"/>
              </a:rPr>
              <a:t>信</a:t>
            </a:r>
            <a:r>
              <a:rPr sz="1600" b="1" spc="-5">
                <a:solidFill>
                  <a:srgbClr val="707070"/>
                </a:solidFill>
                <a:latin typeface="微软雅黑"/>
                <a:cs typeface="微软雅黑"/>
              </a:rPr>
              <a:t>息具</a:t>
            </a:r>
            <a:r>
              <a:rPr sz="1600" b="1" spc="5">
                <a:solidFill>
                  <a:srgbClr val="707070"/>
                </a:solidFill>
                <a:latin typeface="微软雅黑"/>
                <a:cs typeface="微软雅黑"/>
              </a:rPr>
              <a:t>备</a:t>
            </a:r>
            <a:r>
              <a:rPr sz="1600" b="1" spc="-5">
                <a:solidFill>
                  <a:srgbClr val="707070"/>
                </a:solidFill>
                <a:latin typeface="微软雅黑"/>
                <a:cs typeface="微软雅黑"/>
              </a:rPr>
              <a:t>的优势</a:t>
            </a:r>
            <a:endParaRPr sz="1600">
              <a:latin typeface="微软雅黑"/>
              <a:cs typeface="微软雅黑"/>
            </a:endParaRPr>
          </a:p>
        </p:txBody>
      </p:sp>
      <p:sp>
        <p:nvSpPr>
          <p:cNvPr id="4" name="object 4"/>
          <p:cNvSpPr/>
          <p:nvPr/>
        </p:nvSpPr>
        <p:spPr>
          <a:xfrm>
            <a:off x="2737104" y="2702051"/>
            <a:ext cx="1004569" cy="1005840"/>
          </a:xfrm>
          <a:custGeom>
            <a:rect l="l" t="t" r="r" b="b"/>
            <a:pathLst>
              <a:path w="1004569" h="1005839">
                <a:moveTo>
                  <a:pt x="502157" y="0"/>
                </a:moveTo>
                <a:lnTo>
                  <a:pt x="453791" y="2302"/>
                </a:lnTo>
                <a:lnTo>
                  <a:pt x="406726" y="9068"/>
                </a:lnTo>
                <a:lnTo>
                  <a:pt x="361174" y="20088"/>
                </a:lnTo>
                <a:lnTo>
                  <a:pt x="317344" y="35150"/>
                </a:lnTo>
                <a:lnTo>
                  <a:pt x="275447" y="54044"/>
                </a:lnTo>
                <a:lnTo>
                  <a:pt x="235694" y="76558"/>
                </a:lnTo>
                <a:lnTo>
                  <a:pt x="198293" y="102483"/>
                </a:lnTo>
                <a:lnTo>
                  <a:pt x="163457" y="131608"/>
                </a:lnTo>
                <a:lnTo>
                  <a:pt x="131394" y="163720"/>
                </a:lnTo>
                <a:lnTo>
                  <a:pt x="102316" y="198611"/>
                </a:lnTo>
                <a:lnTo>
                  <a:pt x="76433" y="236069"/>
                </a:lnTo>
                <a:lnTo>
                  <a:pt x="53954" y="275883"/>
                </a:lnTo>
                <a:lnTo>
                  <a:pt x="35092" y="317842"/>
                </a:lnTo>
                <a:lnTo>
                  <a:pt x="20054" y="361737"/>
                </a:lnTo>
                <a:lnTo>
                  <a:pt x="9053" y="407355"/>
                </a:lnTo>
                <a:lnTo>
                  <a:pt x="2298" y="454486"/>
                </a:lnTo>
                <a:lnTo>
                  <a:pt x="0" y="502920"/>
                </a:lnTo>
                <a:lnTo>
                  <a:pt x="2298" y="551353"/>
                </a:lnTo>
                <a:lnTo>
                  <a:pt x="9053" y="598484"/>
                </a:lnTo>
                <a:lnTo>
                  <a:pt x="20054" y="644102"/>
                </a:lnTo>
                <a:lnTo>
                  <a:pt x="35092" y="687997"/>
                </a:lnTo>
                <a:lnTo>
                  <a:pt x="53954" y="729956"/>
                </a:lnTo>
                <a:lnTo>
                  <a:pt x="76433" y="769770"/>
                </a:lnTo>
                <a:lnTo>
                  <a:pt x="102316" y="807228"/>
                </a:lnTo>
                <a:lnTo>
                  <a:pt x="131394" y="842119"/>
                </a:lnTo>
                <a:lnTo>
                  <a:pt x="163457" y="874231"/>
                </a:lnTo>
                <a:lnTo>
                  <a:pt x="198293" y="903356"/>
                </a:lnTo>
                <a:lnTo>
                  <a:pt x="235694" y="929281"/>
                </a:lnTo>
                <a:lnTo>
                  <a:pt x="275447" y="951795"/>
                </a:lnTo>
                <a:lnTo>
                  <a:pt x="317344" y="970689"/>
                </a:lnTo>
                <a:lnTo>
                  <a:pt x="361174" y="985751"/>
                </a:lnTo>
                <a:lnTo>
                  <a:pt x="406726" y="996771"/>
                </a:lnTo>
                <a:lnTo>
                  <a:pt x="453791" y="1003537"/>
                </a:lnTo>
                <a:lnTo>
                  <a:pt x="502157" y="1005840"/>
                </a:lnTo>
                <a:lnTo>
                  <a:pt x="550524" y="1003537"/>
                </a:lnTo>
                <a:lnTo>
                  <a:pt x="597589" y="996771"/>
                </a:lnTo>
                <a:lnTo>
                  <a:pt x="643141" y="985751"/>
                </a:lnTo>
                <a:lnTo>
                  <a:pt x="686971" y="970689"/>
                </a:lnTo>
                <a:lnTo>
                  <a:pt x="728868" y="951795"/>
                </a:lnTo>
                <a:lnTo>
                  <a:pt x="768621" y="929281"/>
                </a:lnTo>
                <a:lnTo>
                  <a:pt x="806022" y="903356"/>
                </a:lnTo>
                <a:lnTo>
                  <a:pt x="840858" y="874231"/>
                </a:lnTo>
                <a:lnTo>
                  <a:pt x="872921" y="842119"/>
                </a:lnTo>
                <a:lnTo>
                  <a:pt x="901999" y="807228"/>
                </a:lnTo>
                <a:lnTo>
                  <a:pt x="927882" y="769770"/>
                </a:lnTo>
                <a:lnTo>
                  <a:pt x="950361" y="729956"/>
                </a:lnTo>
                <a:lnTo>
                  <a:pt x="969223" y="687997"/>
                </a:lnTo>
                <a:lnTo>
                  <a:pt x="984261" y="644102"/>
                </a:lnTo>
                <a:lnTo>
                  <a:pt x="995262" y="598484"/>
                </a:lnTo>
                <a:lnTo>
                  <a:pt x="1002017" y="551353"/>
                </a:lnTo>
                <a:lnTo>
                  <a:pt x="1004316" y="502920"/>
                </a:lnTo>
                <a:lnTo>
                  <a:pt x="1002017" y="454486"/>
                </a:lnTo>
                <a:lnTo>
                  <a:pt x="995262" y="407355"/>
                </a:lnTo>
                <a:lnTo>
                  <a:pt x="984261" y="361737"/>
                </a:lnTo>
                <a:lnTo>
                  <a:pt x="969223" y="317842"/>
                </a:lnTo>
                <a:lnTo>
                  <a:pt x="950361" y="275883"/>
                </a:lnTo>
                <a:lnTo>
                  <a:pt x="927882" y="236069"/>
                </a:lnTo>
                <a:lnTo>
                  <a:pt x="901999" y="198611"/>
                </a:lnTo>
                <a:lnTo>
                  <a:pt x="872921" y="163720"/>
                </a:lnTo>
                <a:lnTo>
                  <a:pt x="840858" y="131608"/>
                </a:lnTo>
                <a:lnTo>
                  <a:pt x="806022" y="102483"/>
                </a:lnTo>
                <a:lnTo>
                  <a:pt x="768621" y="76558"/>
                </a:lnTo>
                <a:lnTo>
                  <a:pt x="728868" y="54044"/>
                </a:lnTo>
                <a:lnTo>
                  <a:pt x="686971" y="35150"/>
                </a:lnTo>
                <a:lnTo>
                  <a:pt x="643141" y="20088"/>
                </a:lnTo>
                <a:lnTo>
                  <a:pt x="597589" y="9068"/>
                </a:lnTo>
                <a:lnTo>
                  <a:pt x="550524" y="2302"/>
                </a:lnTo>
                <a:lnTo>
                  <a:pt x="502157" y="0"/>
                </a:lnTo>
                <a:close/>
              </a:path>
            </a:pathLst>
          </a:custGeom>
          <a:solidFill>
            <a:srgbClr val="FF6300"/>
          </a:solidFill>
        </p:spPr>
        <p:txBody>
          <a:bodyPr wrap="square" lIns="0" tIns="0" rIns="0" bIns="0" rtlCol="0"/>
          <a:lstStyle/>
          <a:p/>
        </p:txBody>
      </p:sp>
      <p:sp>
        <p:nvSpPr>
          <p:cNvPr id="5" name="object 5"/>
          <p:cNvSpPr txBox="1"/>
          <p:nvPr/>
        </p:nvSpPr>
        <p:spPr>
          <a:xfrm>
            <a:off x="3029204" y="2970402"/>
            <a:ext cx="421640" cy="452120"/>
          </a:xfrm>
          <a:prstGeom prst="rect">
            <a:avLst/>
          </a:prstGeom>
        </p:spPr>
        <p:txBody>
          <a:bodyPr vert="horz" wrap="square" lIns="0" tIns="12065" rIns="0" bIns="0" rtlCol="0">
            <a:spAutoFit/>
          </a:bodyPr>
          <a:lstStyle/>
          <a:p>
            <a:pPr marL="12700">
              <a:lnSpc>
                <a:spcPct val="100000"/>
              </a:lnSpc>
              <a:spcBef>
                <a:spcPts val="95"/>
              </a:spcBef>
            </a:pPr>
            <a:r>
              <a:rPr sz="2800" b="1">
                <a:solidFill>
                  <a:srgbClr val="FFFFFF"/>
                </a:solidFill>
                <a:latin typeface="Arial"/>
                <a:cs typeface="Arial"/>
              </a:rPr>
              <a:t>01</a:t>
            </a:r>
            <a:endParaRPr sz="2800">
              <a:latin typeface="Arial"/>
              <a:cs typeface="Arial"/>
            </a:endParaRPr>
          </a:p>
        </p:txBody>
      </p:sp>
      <p:sp>
        <p:nvSpPr>
          <p:cNvPr id="6" name="object 6"/>
          <p:cNvSpPr txBox="1"/>
          <p:nvPr/>
        </p:nvSpPr>
        <p:spPr>
          <a:xfrm>
            <a:off x="3858259" y="2882900"/>
            <a:ext cx="4458335" cy="391160"/>
          </a:xfrm>
          <a:prstGeom prst="rect">
            <a:avLst/>
          </a:prstGeom>
        </p:spPr>
        <p:txBody>
          <a:bodyPr vert="horz" wrap="square" lIns="0" tIns="12700" rIns="0" bIns="0" rtlCol="0">
            <a:spAutoFit/>
          </a:bodyPr>
          <a:lstStyle/>
          <a:p>
            <a:pPr marL="12700">
              <a:lnSpc>
                <a:spcPct val="100000"/>
              </a:lnSpc>
              <a:spcBef>
                <a:spcPts val="100"/>
              </a:spcBef>
              <a:tabLst>
                <a:tab pos="3580765"/>
              </a:tabLst>
            </a:pPr>
            <a:r>
              <a:rPr sz="2400" b="1" spc="-5">
                <a:latin typeface="Arial"/>
                <a:cs typeface="Arial"/>
              </a:rPr>
              <a:t>46.2%	42.9%</a:t>
            </a:r>
            <a:endParaRPr sz="2400">
              <a:latin typeface="Arial"/>
              <a:cs typeface="Arial"/>
            </a:endParaRPr>
          </a:p>
        </p:txBody>
      </p:sp>
      <p:sp>
        <p:nvSpPr>
          <p:cNvPr id="7" name="object 7"/>
          <p:cNvSpPr txBox="1"/>
          <p:nvPr/>
        </p:nvSpPr>
        <p:spPr>
          <a:xfrm>
            <a:off x="3858259" y="3625977"/>
            <a:ext cx="5418455" cy="269240"/>
          </a:xfrm>
          <a:prstGeom prst="rect">
            <a:avLst/>
          </a:prstGeom>
        </p:spPr>
        <p:txBody>
          <a:bodyPr vert="horz" wrap="square" lIns="0" tIns="12065" rIns="0" bIns="0" rtlCol="0">
            <a:spAutoFit/>
          </a:bodyPr>
          <a:lstStyle/>
          <a:p>
            <a:pPr marL="12700">
              <a:lnSpc>
                <a:spcPct val="100000"/>
              </a:lnSpc>
              <a:spcBef>
                <a:spcPts val="95"/>
              </a:spcBef>
              <a:tabLst>
                <a:tab pos="3580765"/>
              </a:tabLst>
            </a:pPr>
            <a:r>
              <a:rPr sz="1600" spc="-5">
                <a:latin typeface="微软雅黑"/>
                <a:cs typeface="微软雅黑"/>
              </a:rPr>
              <a:t>广告内容更加简单、直接	广告的形式更加新颖</a:t>
            </a:r>
            <a:endParaRPr sz="1600">
              <a:latin typeface="微软雅黑"/>
              <a:cs typeface="微软雅黑"/>
            </a:endParaRPr>
          </a:p>
        </p:txBody>
      </p:sp>
      <p:sp>
        <p:nvSpPr>
          <p:cNvPr id="8" name="object 8"/>
          <p:cNvSpPr/>
          <p:nvPr/>
        </p:nvSpPr>
        <p:spPr>
          <a:xfrm>
            <a:off x="6304788" y="2702051"/>
            <a:ext cx="1005840" cy="1005840"/>
          </a:xfrm>
          <a:custGeom>
            <a:rect l="l" t="t" r="r" b="b"/>
            <a:pathLst>
              <a:path w="1005840" h="1005839">
                <a:moveTo>
                  <a:pt x="502919" y="0"/>
                </a:moveTo>
                <a:lnTo>
                  <a:pt x="454486" y="2302"/>
                </a:lnTo>
                <a:lnTo>
                  <a:pt x="407355" y="9068"/>
                </a:lnTo>
                <a:lnTo>
                  <a:pt x="361737" y="20088"/>
                </a:lnTo>
                <a:lnTo>
                  <a:pt x="317842" y="35150"/>
                </a:lnTo>
                <a:lnTo>
                  <a:pt x="275883" y="54044"/>
                </a:lnTo>
                <a:lnTo>
                  <a:pt x="236069" y="76558"/>
                </a:lnTo>
                <a:lnTo>
                  <a:pt x="198611" y="102483"/>
                </a:lnTo>
                <a:lnTo>
                  <a:pt x="163720" y="131608"/>
                </a:lnTo>
                <a:lnTo>
                  <a:pt x="131608" y="163720"/>
                </a:lnTo>
                <a:lnTo>
                  <a:pt x="102483" y="198611"/>
                </a:lnTo>
                <a:lnTo>
                  <a:pt x="76558" y="236069"/>
                </a:lnTo>
                <a:lnTo>
                  <a:pt x="54044" y="275883"/>
                </a:lnTo>
                <a:lnTo>
                  <a:pt x="35150" y="317842"/>
                </a:lnTo>
                <a:lnTo>
                  <a:pt x="20088" y="361737"/>
                </a:lnTo>
                <a:lnTo>
                  <a:pt x="9068" y="407355"/>
                </a:lnTo>
                <a:lnTo>
                  <a:pt x="2302" y="454486"/>
                </a:lnTo>
                <a:lnTo>
                  <a:pt x="0" y="502920"/>
                </a:lnTo>
                <a:lnTo>
                  <a:pt x="2302" y="551353"/>
                </a:lnTo>
                <a:lnTo>
                  <a:pt x="9068" y="598484"/>
                </a:lnTo>
                <a:lnTo>
                  <a:pt x="20088" y="644102"/>
                </a:lnTo>
                <a:lnTo>
                  <a:pt x="35150" y="687997"/>
                </a:lnTo>
                <a:lnTo>
                  <a:pt x="54044" y="729956"/>
                </a:lnTo>
                <a:lnTo>
                  <a:pt x="76558" y="769770"/>
                </a:lnTo>
                <a:lnTo>
                  <a:pt x="102483" y="807228"/>
                </a:lnTo>
                <a:lnTo>
                  <a:pt x="131608" y="842119"/>
                </a:lnTo>
                <a:lnTo>
                  <a:pt x="163720" y="874231"/>
                </a:lnTo>
                <a:lnTo>
                  <a:pt x="198611" y="903356"/>
                </a:lnTo>
                <a:lnTo>
                  <a:pt x="236069" y="929281"/>
                </a:lnTo>
                <a:lnTo>
                  <a:pt x="275883" y="951795"/>
                </a:lnTo>
                <a:lnTo>
                  <a:pt x="317842" y="970689"/>
                </a:lnTo>
                <a:lnTo>
                  <a:pt x="361737" y="985751"/>
                </a:lnTo>
                <a:lnTo>
                  <a:pt x="407355" y="996771"/>
                </a:lnTo>
                <a:lnTo>
                  <a:pt x="454486" y="1003537"/>
                </a:lnTo>
                <a:lnTo>
                  <a:pt x="502919" y="1005840"/>
                </a:lnTo>
                <a:lnTo>
                  <a:pt x="551353" y="1003537"/>
                </a:lnTo>
                <a:lnTo>
                  <a:pt x="598484" y="996771"/>
                </a:lnTo>
                <a:lnTo>
                  <a:pt x="644102" y="985751"/>
                </a:lnTo>
                <a:lnTo>
                  <a:pt x="687997" y="970689"/>
                </a:lnTo>
                <a:lnTo>
                  <a:pt x="729956" y="951795"/>
                </a:lnTo>
                <a:lnTo>
                  <a:pt x="769770" y="929281"/>
                </a:lnTo>
                <a:lnTo>
                  <a:pt x="807228" y="903356"/>
                </a:lnTo>
                <a:lnTo>
                  <a:pt x="842119" y="874231"/>
                </a:lnTo>
                <a:lnTo>
                  <a:pt x="874231" y="842119"/>
                </a:lnTo>
                <a:lnTo>
                  <a:pt x="903356" y="807228"/>
                </a:lnTo>
                <a:lnTo>
                  <a:pt x="929281" y="769770"/>
                </a:lnTo>
                <a:lnTo>
                  <a:pt x="951795" y="729956"/>
                </a:lnTo>
                <a:lnTo>
                  <a:pt x="970689" y="687997"/>
                </a:lnTo>
                <a:lnTo>
                  <a:pt x="985751" y="644102"/>
                </a:lnTo>
                <a:lnTo>
                  <a:pt x="996771" y="598484"/>
                </a:lnTo>
                <a:lnTo>
                  <a:pt x="1003537" y="551353"/>
                </a:lnTo>
                <a:lnTo>
                  <a:pt x="1005839" y="502920"/>
                </a:lnTo>
                <a:lnTo>
                  <a:pt x="1003537" y="454486"/>
                </a:lnTo>
                <a:lnTo>
                  <a:pt x="996771" y="407355"/>
                </a:lnTo>
                <a:lnTo>
                  <a:pt x="985751" y="361737"/>
                </a:lnTo>
                <a:lnTo>
                  <a:pt x="970689" y="317842"/>
                </a:lnTo>
                <a:lnTo>
                  <a:pt x="951795" y="275883"/>
                </a:lnTo>
                <a:lnTo>
                  <a:pt x="929281" y="236069"/>
                </a:lnTo>
                <a:lnTo>
                  <a:pt x="903356" y="198611"/>
                </a:lnTo>
                <a:lnTo>
                  <a:pt x="874231" y="163720"/>
                </a:lnTo>
                <a:lnTo>
                  <a:pt x="842119" y="131608"/>
                </a:lnTo>
                <a:lnTo>
                  <a:pt x="807228" y="102483"/>
                </a:lnTo>
                <a:lnTo>
                  <a:pt x="769770" y="76558"/>
                </a:lnTo>
                <a:lnTo>
                  <a:pt x="729956" y="54044"/>
                </a:lnTo>
                <a:lnTo>
                  <a:pt x="687997" y="35150"/>
                </a:lnTo>
                <a:lnTo>
                  <a:pt x="644102" y="20088"/>
                </a:lnTo>
                <a:lnTo>
                  <a:pt x="598484" y="9068"/>
                </a:lnTo>
                <a:lnTo>
                  <a:pt x="551353" y="2302"/>
                </a:lnTo>
                <a:lnTo>
                  <a:pt x="502919" y="0"/>
                </a:lnTo>
                <a:close/>
              </a:path>
            </a:pathLst>
          </a:custGeom>
          <a:solidFill>
            <a:srgbClr val="FF6300"/>
          </a:solidFill>
        </p:spPr>
        <p:txBody>
          <a:bodyPr wrap="square" lIns="0" tIns="0" rIns="0" bIns="0" rtlCol="0"/>
          <a:lstStyle/>
          <a:p/>
        </p:txBody>
      </p:sp>
      <p:sp>
        <p:nvSpPr>
          <p:cNvPr id="9" name="object 9"/>
          <p:cNvSpPr txBox="1"/>
          <p:nvPr/>
        </p:nvSpPr>
        <p:spPr>
          <a:xfrm>
            <a:off x="6598157" y="2970402"/>
            <a:ext cx="421640" cy="452120"/>
          </a:xfrm>
          <a:prstGeom prst="rect">
            <a:avLst/>
          </a:prstGeom>
        </p:spPr>
        <p:txBody>
          <a:bodyPr vert="horz" wrap="square" lIns="0" tIns="12065" rIns="0" bIns="0" rtlCol="0">
            <a:spAutoFit/>
          </a:bodyPr>
          <a:lstStyle/>
          <a:p>
            <a:pPr marL="12700">
              <a:lnSpc>
                <a:spcPct val="100000"/>
              </a:lnSpc>
              <a:spcBef>
                <a:spcPts val="95"/>
              </a:spcBef>
            </a:pPr>
            <a:r>
              <a:rPr sz="2800" b="1">
                <a:solidFill>
                  <a:srgbClr val="FFFFFF"/>
                </a:solidFill>
                <a:latin typeface="Arial"/>
                <a:cs typeface="Arial"/>
              </a:rPr>
              <a:t>02</a:t>
            </a:r>
            <a:endParaRPr sz="2800">
              <a:latin typeface="Arial"/>
              <a:cs typeface="Arial"/>
            </a:endParaRPr>
          </a:p>
        </p:txBody>
      </p:sp>
      <p:sp>
        <p:nvSpPr>
          <p:cNvPr id="10" name="object 10"/>
          <p:cNvSpPr txBox="1"/>
          <p:nvPr/>
        </p:nvSpPr>
        <p:spPr>
          <a:xfrm>
            <a:off x="2028570" y="4638802"/>
            <a:ext cx="889635" cy="391160"/>
          </a:xfrm>
          <a:prstGeom prst="rect">
            <a:avLst/>
          </a:prstGeom>
        </p:spPr>
        <p:txBody>
          <a:bodyPr vert="horz" wrap="square" lIns="0" tIns="12700" rIns="0" bIns="0" rtlCol="0">
            <a:spAutoFit/>
          </a:bodyPr>
          <a:lstStyle/>
          <a:p>
            <a:pPr marL="12700">
              <a:lnSpc>
                <a:spcPct val="100000"/>
              </a:lnSpc>
              <a:spcBef>
                <a:spcPts val="100"/>
              </a:spcBef>
            </a:pPr>
            <a:r>
              <a:rPr sz="2400" b="1" spc="-5">
                <a:latin typeface="Arial"/>
                <a:cs typeface="Arial"/>
              </a:rPr>
              <a:t>42.8%</a:t>
            </a:r>
            <a:endParaRPr sz="2400">
              <a:latin typeface="Arial"/>
              <a:cs typeface="Arial"/>
            </a:endParaRPr>
          </a:p>
        </p:txBody>
      </p:sp>
      <p:sp>
        <p:nvSpPr>
          <p:cNvPr id="11" name="object 11"/>
          <p:cNvSpPr txBox="1"/>
          <p:nvPr/>
        </p:nvSpPr>
        <p:spPr>
          <a:xfrm>
            <a:off x="2028570" y="5338775"/>
            <a:ext cx="2312035" cy="561975"/>
          </a:xfrm>
          <a:prstGeom prst="rect">
            <a:avLst/>
          </a:prstGeom>
        </p:spPr>
        <p:txBody>
          <a:bodyPr vert="horz" wrap="square" lIns="0" tIns="12700" rIns="0" bIns="0" rtlCol="0">
            <a:spAutoFit/>
          </a:bodyPr>
          <a:lstStyle/>
          <a:p>
            <a:pPr marL="12700" marR="5080">
              <a:lnSpc>
                <a:spcPct val="110000"/>
              </a:lnSpc>
              <a:spcBef>
                <a:spcPts val="100"/>
              </a:spcBef>
            </a:pPr>
            <a:r>
              <a:rPr sz="1600" spc="-5">
                <a:latin typeface="微软雅黑"/>
                <a:cs typeface="微软雅黑"/>
              </a:rPr>
              <a:t>广告相关的产品</a:t>
            </a:r>
            <a:r>
              <a:rPr sz="1600" spc="-5">
                <a:latin typeface="Arial"/>
                <a:cs typeface="Arial"/>
              </a:rPr>
              <a:t>/</a:t>
            </a:r>
            <a:r>
              <a:rPr sz="1600" spc="-5">
                <a:latin typeface="微软雅黑"/>
                <a:cs typeface="微软雅黑"/>
              </a:rPr>
              <a:t>服务更符 合我的需求</a:t>
            </a:r>
            <a:endParaRPr sz="1600">
              <a:latin typeface="微软雅黑"/>
              <a:cs typeface="微软雅黑"/>
            </a:endParaRPr>
          </a:p>
        </p:txBody>
      </p:sp>
      <p:sp>
        <p:nvSpPr>
          <p:cNvPr id="12" name="object 12"/>
          <p:cNvSpPr/>
          <p:nvPr/>
        </p:nvSpPr>
        <p:spPr>
          <a:xfrm>
            <a:off x="883919" y="4457700"/>
            <a:ext cx="1005840" cy="1005840"/>
          </a:xfrm>
          <a:custGeom>
            <a:rect l="l" t="t" r="r" b="b"/>
            <a:pathLst>
              <a:path w="1005839" h="1005839">
                <a:moveTo>
                  <a:pt x="502920" y="0"/>
                </a:moveTo>
                <a:lnTo>
                  <a:pt x="454486" y="2302"/>
                </a:lnTo>
                <a:lnTo>
                  <a:pt x="407355" y="9068"/>
                </a:lnTo>
                <a:lnTo>
                  <a:pt x="361737" y="20088"/>
                </a:lnTo>
                <a:lnTo>
                  <a:pt x="317842" y="35150"/>
                </a:lnTo>
                <a:lnTo>
                  <a:pt x="275883" y="54044"/>
                </a:lnTo>
                <a:lnTo>
                  <a:pt x="236069" y="76558"/>
                </a:lnTo>
                <a:lnTo>
                  <a:pt x="198611" y="102483"/>
                </a:lnTo>
                <a:lnTo>
                  <a:pt x="163720" y="131608"/>
                </a:lnTo>
                <a:lnTo>
                  <a:pt x="131608" y="163720"/>
                </a:lnTo>
                <a:lnTo>
                  <a:pt x="102483" y="198611"/>
                </a:lnTo>
                <a:lnTo>
                  <a:pt x="76558" y="236069"/>
                </a:lnTo>
                <a:lnTo>
                  <a:pt x="54044" y="275883"/>
                </a:lnTo>
                <a:lnTo>
                  <a:pt x="35150" y="317842"/>
                </a:lnTo>
                <a:lnTo>
                  <a:pt x="20088" y="361737"/>
                </a:lnTo>
                <a:lnTo>
                  <a:pt x="9068" y="407355"/>
                </a:lnTo>
                <a:lnTo>
                  <a:pt x="2302" y="454486"/>
                </a:lnTo>
                <a:lnTo>
                  <a:pt x="0" y="502919"/>
                </a:lnTo>
                <a:lnTo>
                  <a:pt x="2302" y="551353"/>
                </a:lnTo>
                <a:lnTo>
                  <a:pt x="9068" y="598484"/>
                </a:lnTo>
                <a:lnTo>
                  <a:pt x="20088" y="644102"/>
                </a:lnTo>
                <a:lnTo>
                  <a:pt x="35150" y="687997"/>
                </a:lnTo>
                <a:lnTo>
                  <a:pt x="54044" y="729956"/>
                </a:lnTo>
                <a:lnTo>
                  <a:pt x="76558" y="769770"/>
                </a:lnTo>
                <a:lnTo>
                  <a:pt x="102483" y="807228"/>
                </a:lnTo>
                <a:lnTo>
                  <a:pt x="131608" y="842119"/>
                </a:lnTo>
                <a:lnTo>
                  <a:pt x="163720" y="874231"/>
                </a:lnTo>
                <a:lnTo>
                  <a:pt x="198611" y="903356"/>
                </a:lnTo>
                <a:lnTo>
                  <a:pt x="236069" y="929281"/>
                </a:lnTo>
                <a:lnTo>
                  <a:pt x="275883" y="951795"/>
                </a:lnTo>
                <a:lnTo>
                  <a:pt x="317842" y="970689"/>
                </a:lnTo>
                <a:lnTo>
                  <a:pt x="361737" y="985751"/>
                </a:lnTo>
                <a:lnTo>
                  <a:pt x="407355" y="996771"/>
                </a:lnTo>
                <a:lnTo>
                  <a:pt x="454486" y="1003537"/>
                </a:lnTo>
                <a:lnTo>
                  <a:pt x="502920" y="1005840"/>
                </a:lnTo>
                <a:lnTo>
                  <a:pt x="551353" y="1003537"/>
                </a:lnTo>
                <a:lnTo>
                  <a:pt x="598484" y="996771"/>
                </a:lnTo>
                <a:lnTo>
                  <a:pt x="644102" y="985751"/>
                </a:lnTo>
                <a:lnTo>
                  <a:pt x="687997" y="970689"/>
                </a:lnTo>
                <a:lnTo>
                  <a:pt x="729956" y="951795"/>
                </a:lnTo>
                <a:lnTo>
                  <a:pt x="769770" y="929281"/>
                </a:lnTo>
                <a:lnTo>
                  <a:pt x="807228" y="903356"/>
                </a:lnTo>
                <a:lnTo>
                  <a:pt x="842119" y="874231"/>
                </a:lnTo>
                <a:lnTo>
                  <a:pt x="874231" y="842119"/>
                </a:lnTo>
                <a:lnTo>
                  <a:pt x="903356" y="807228"/>
                </a:lnTo>
                <a:lnTo>
                  <a:pt x="929281" y="769770"/>
                </a:lnTo>
                <a:lnTo>
                  <a:pt x="951795" y="729956"/>
                </a:lnTo>
                <a:lnTo>
                  <a:pt x="970689" y="687997"/>
                </a:lnTo>
                <a:lnTo>
                  <a:pt x="985751" y="644102"/>
                </a:lnTo>
                <a:lnTo>
                  <a:pt x="996771" y="598484"/>
                </a:lnTo>
                <a:lnTo>
                  <a:pt x="1003537" y="551353"/>
                </a:lnTo>
                <a:lnTo>
                  <a:pt x="1005840" y="502919"/>
                </a:lnTo>
                <a:lnTo>
                  <a:pt x="1003537" y="454486"/>
                </a:lnTo>
                <a:lnTo>
                  <a:pt x="996771" y="407355"/>
                </a:lnTo>
                <a:lnTo>
                  <a:pt x="985751" y="361737"/>
                </a:lnTo>
                <a:lnTo>
                  <a:pt x="970689" y="317842"/>
                </a:lnTo>
                <a:lnTo>
                  <a:pt x="951795" y="275883"/>
                </a:lnTo>
                <a:lnTo>
                  <a:pt x="929281" y="236069"/>
                </a:lnTo>
                <a:lnTo>
                  <a:pt x="903356" y="198611"/>
                </a:lnTo>
                <a:lnTo>
                  <a:pt x="874231" y="163720"/>
                </a:lnTo>
                <a:lnTo>
                  <a:pt x="842119" y="131608"/>
                </a:lnTo>
                <a:lnTo>
                  <a:pt x="807228" y="102483"/>
                </a:lnTo>
                <a:lnTo>
                  <a:pt x="769770" y="76558"/>
                </a:lnTo>
                <a:lnTo>
                  <a:pt x="729956" y="54044"/>
                </a:lnTo>
                <a:lnTo>
                  <a:pt x="687997" y="35150"/>
                </a:lnTo>
                <a:lnTo>
                  <a:pt x="644102" y="20088"/>
                </a:lnTo>
                <a:lnTo>
                  <a:pt x="598484" y="9068"/>
                </a:lnTo>
                <a:lnTo>
                  <a:pt x="551353" y="2302"/>
                </a:lnTo>
                <a:lnTo>
                  <a:pt x="502920" y="0"/>
                </a:lnTo>
                <a:close/>
              </a:path>
            </a:pathLst>
          </a:custGeom>
          <a:solidFill>
            <a:srgbClr val="FF6300"/>
          </a:solidFill>
        </p:spPr>
        <p:txBody>
          <a:bodyPr wrap="square" lIns="0" tIns="0" rIns="0" bIns="0" rtlCol="0"/>
          <a:lstStyle/>
          <a:p/>
        </p:txBody>
      </p:sp>
      <p:sp>
        <p:nvSpPr>
          <p:cNvPr id="13" name="object 13"/>
          <p:cNvSpPr txBox="1"/>
          <p:nvPr/>
        </p:nvSpPr>
        <p:spPr>
          <a:xfrm>
            <a:off x="1176629" y="4726304"/>
            <a:ext cx="421640" cy="452120"/>
          </a:xfrm>
          <a:prstGeom prst="rect">
            <a:avLst/>
          </a:prstGeom>
        </p:spPr>
        <p:txBody>
          <a:bodyPr vert="horz" wrap="square" lIns="0" tIns="12065" rIns="0" bIns="0" rtlCol="0">
            <a:spAutoFit/>
          </a:bodyPr>
          <a:lstStyle/>
          <a:p>
            <a:pPr marL="12700">
              <a:lnSpc>
                <a:spcPct val="100000"/>
              </a:lnSpc>
              <a:spcBef>
                <a:spcPts val="95"/>
              </a:spcBef>
            </a:pPr>
            <a:r>
              <a:rPr sz="2800" b="1">
                <a:solidFill>
                  <a:srgbClr val="FFFFFF"/>
                </a:solidFill>
                <a:latin typeface="Arial"/>
                <a:cs typeface="Arial"/>
              </a:rPr>
              <a:t>03</a:t>
            </a:r>
            <a:endParaRPr sz="2800">
              <a:latin typeface="Arial"/>
              <a:cs typeface="Arial"/>
            </a:endParaRPr>
          </a:p>
        </p:txBody>
      </p:sp>
      <p:sp>
        <p:nvSpPr>
          <p:cNvPr id="14" name="object 14"/>
          <p:cNvSpPr txBox="1"/>
          <p:nvPr/>
        </p:nvSpPr>
        <p:spPr>
          <a:xfrm>
            <a:off x="5651119" y="4638802"/>
            <a:ext cx="889635" cy="391160"/>
          </a:xfrm>
          <a:prstGeom prst="rect">
            <a:avLst/>
          </a:prstGeom>
        </p:spPr>
        <p:txBody>
          <a:bodyPr vert="horz" wrap="square" lIns="0" tIns="12700" rIns="0" bIns="0" rtlCol="0">
            <a:spAutoFit/>
          </a:bodyPr>
          <a:lstStyle/>
          <a:p>
            <a:pPr marL="12700">
              <a:lnSpc>
                <a:spcPct val="100000"/>
              </a:lnSpc>
              <a:spcBef>
                <a:spcPts val="100"/>
              </a:spcBef>
            </a:pPr>
            <a:r>
              <a:rPr sz="2400" b="1" spc="-5">
                <a:latin typeface="Arial"/>
                <a:cs typeface="Arial"/>
              </a:rPr>
              <a:t>35.5%</a:t>
            </a:r>
            <a:endParaRPr sz="2400">
              <a:latin typeface="Arial"/>
              <a:cs typeface="Arial"/>
            </a:endParaRPr>
          </a:p>
        </p:txBody>
      </p:sp>
      <p:sp>
        <p:nvSpPr>
          <p:cNvPr id="15" name="object 15"/>
          <p:cNvSpPr txBox="1"/>
          <p:nvPr/>
        </p:nvSpPr>
        <p:spPr>
          <a:xfrm>
            <a:off x="5651119" y="5381955"/>
            <a:ext cx="1849755" cy="269240"/>
          </a:xfrm>
          <a:prstGeom prst="rect">
            <a:avLst/>
          </a:prstGeom>
        </p:spPr>
        <p:txBody>
          <a:bodyPr vert="horz" wrap="square" lIns="0" tIns="12065" rIns="0" bIns="0" rtlCol="0">
            <a:spAutoFit/>
          </a:bodyPr>
          <a:lstStyle/>
          <a:p>
            <a:pPr marL="12700">
              <a:lnSpc>
                <a:spcPct val="100000"/>
              </a:lnSpc>
              <a:spcBef>
                <a:spcPts val="95"/>
              </a:spcBef>
            </a:pPr>
            <a:r>
              <a:rPr sz="1600" spc="-5">
                <a:latin typeface="微软雅黑"/>
                <a:cs typeface="微软雅黑"/>
              </a:rPr>
              <a:t>广告的互动效果更好</a:t>
            </a:r>
            <a:endParaRPr sz="1600">
              <a:latin typeface="微软雅黑"/>
              <a:cs typeface="微软雅黑"/>
            </a:endParaRPr>
          </a:p>
        </p:txBody>
      </p:sp>
      <p:sp>
        <p:nvSpPr>
          <p:cNvPr id="16" name="object 16"/>
          <p:cNvSpPr/>
          <p:nvPr/>
        </p:nvSpPr>
        <p:spPr>
          <a:xfrm>
            <a:off x="4565903" y="4457700"/>
            <a:ext cx="1005840" cy="1005840"/>
          </a:xfrm>
          <a:custGeom>
            <a:rect l="l" t="t" r="r" b="b"/>
            <a:pathLst>
              <a:path w="1005839" h="1005839">
                <a:moveTo>
                  <a:pt x="502920" y="0"/>
                </a:moveTo>
                <a:lnTo>
                  <a:pt x="454486" y="2302"/>
                </a:lnTo>
                <a:lnTo>
                  <a:pt x="407355" y="9068"/>
                </a:lnTo>
                <a:lnTo>
                  <a:pt x="361737" y="20088"/>
                </a:lnTo>
                <a:lnTo>
                  <a:pt x="317842" y="35150"/>
                </a:lnTo>
                <a:lnTo>
                  <a:pt x="275883" y="54044"/>
                </a:lnTo>
                <a:lnTo>
                  <a:pt x="236069" y="76558"/>
                </a:lnTo>
                <a:lnTo>
                  <a:pt x="198611" y="102483"/>
                </a:lnTo>
                <a:lnTo>
                  <a:pt x="163720" y="131608"/>
                </a:lnTo>
                <a:lnTo>
                  <a:pt x="131608" y="163720"/>
                </a:lnTo>
                <a:lnTo>
                  <a:pt x="102483" y="198611"/>
                </a:lnTo>
                <a:lnTo>
                  <a:pt x="76558" y="236069"/>
                </a:lnTo>
                <a:lnTo>
                  <a:pt x="54044" y="275883"/>
                </a:lnTo>
                <a:lnTo>
                  <a:pt x="35150" y="317842"/>
                </a:lnTo>
                <a:lnTo>
                  <a:pt x="20088" y="361737"/>
                </a:lnTo>
                <a:lnTo>
                  <a:pt x="9068" y="407355"/>
                </a:lnTo>
                <a:lnTo>
                  <a:pt x="2302" y="454486"/>
                </a:lnTo>
                <a:lnTo>
                  <a:pt x="0" y="502919"/>
                </a:lnTo>
                <a:lnTo>
                  <a:pt x="2302" y="551353"/>
                </a:lnTo>
                <a:lnTo>
                  <a:pt x="9068" y="598484"/>
                </a:lnTo>
                <a:lnTo>
                  <a:pt x="20088" y="644102"/>
                </a:lnTo>
                <a:lnTo>
                  <a:pt x="35150" y="687997"/>
                </a:lnTo>
                <a:lnTo>
                  <a:pt x="54044" y="729956"/>
                </a:lnTo>
                <a:lnTo>
                  <a:pt x="76558" y="769770"/>
                </a:lnTo>
                <a:lnTo>
                  <a:pt x="102483" y="807228"/>
                </a:lnTo>
                <a:lnTo>
                  <a:pt x="131608" y="842119"/>
                </a:lnTo>
                <a:lnTo>
                  <a:pt x="163720" y="874231"/>
                </a:lnTo>
                <a:lnTo>
                  <a:pt x="198611" y="903356"/>
                </a:lnTo>
                <a:lnTo>
                  <a:pt x="236069" y="929281"/>
                </a:lnTo>
                <a:lnTo>
                  <a:pt x="275883" y="951795"/>
                </a:lnTo>
                <a:lnTo>
                  <a:pt x="317842" y="970689"/>
                </a:lnTo>
                <a:lnTo>
                  <a:pt x="361737" y="985751"/>
                </a:lnTo>
                <a:lnTo>
                  <a:pt x="407355" y="996771"/>
                </a:lnTo>
                <a:lnTo>
                  <a:pt x="454486" y="1003537"/>
                </a:lnTo>
                <a:lnTo>
                  <a:pt x="502920" y="1005840"/>
                </a:lnTo>
                <a:lnTo>
                  <a:pt x="551353" y="1003537"/>
                </a:lnTo>
                <a:lnTo>
                  <a:pt x="598484" y="996771"/>
                </a:lnTo>
                <a:lnTo>
                  <a:pt x="644102" y="985751"/>
                </a:lnTo>
                <a:lnTo>
                  <a:pt x="687997" y="970689"/>
                </a:lnTo>
                <a:lnTo>
                  <a:pt x="729956" y="951795"/>
                </a:lnTo>
                <a:lnTo>
                  <a:pt x="769770" y="929281"/>
                </a:lnTo>
                <a:lnTo>
                  <a:pt x="807228" y="903356"/>
                </a:lnTo>
                <a:lnTo>
                  <a:pt x="842119" y="874231"/>
                </a:lnTo>
                <a:lnTo>
                  <a:pt x="874231" y="842119"/>
                </a:lnTo>
                <a:lnTo>
                  <a:pt x="903356" y="807228"/>
                </a:lnTo>
                <a:lnTo>
                  <a:pt x="929281" y="769770"/>
                </a:lnTo>
                <a:lnTo>
                  <a:pt x="951795" y="729956"/>
                </a:lnTo>
                <a:lnTo>
                  <a:pt x="970689" y="687997"/>
                </a:lnTo>
                <a:lnTo>
                  <a:pt x="985751" y="644102"/>
                </a:lnTo>
                <a:lnTo>
                  <a:pt x="996771" y="598484"/>
                </a:lnTo>
                <a:lnTo>
                  <a:pt x="1003537" y="551353"/>
                </a:lnTo>
                <a:lnTo>
                  <a:pt x="1005840" y="502919"/>
                </a:lnTo>
                <a:lnTo>
                  <a:pt x="1003537" y="454486"/>
                </a:lnTo>
                <a:lnTo>
                  <a:pt x="996771" y="407355"/>
                </a:lnTo>
                <a:lnTo>
                  <a:pt x="985751" y="361737"/>
                </a:lnTo>
                <a:lnTo>
                  <a:pt x="970689" y="317842"/>
                </a:lnTo>
                <a:lnTo>
                  <a:pt x="951795" y="275883"/>
                </a:lnTo>
                <a:lnTo>
                  <a:pt x="929281" y="236069"/>
                </a:lnTo>
                <a:lnTo>
                  <a:pt x="903356" y="198611"/>
                </a:lnTo>
                <a:lnTo>
                  <a:pt x="874231" y="163720"/>
                </a:lnTo>
                <a:lnTo>
                  <a:pt x="842119" y="131608"/>
                </a:lnTo>
                <a:lnTo>
                  <a:pt x="807228" y="102483"/>
                </a:lnTo>
                <a:lnTo>
                  <a:pt x="769770" y="76558"/>
                </a:lnTo>
                <a:lnTo>
                  <a:pt x="729956" y="54044"/>
                </a:lnTo>
                <a:lnTo>
                  <a:pt x="687997" y="35150"/>
                </a:lnTo>
                <a:lnTo>
                  <a:pt x="644102" y="20088"/>
                </a:lnTo>
                <a:lnTo>
                  <a:pt x="598484" y="9068"/>
                </a:lnTo>
                <a:lnTo>
                  <a:pt x="551353" y="2302"/>
                </a:lnTo>
                <a:lnTo>
                  <a:pt x="502920" y="0"/>
                </a:lnTo>
                <a:close/>
              </a:path>
            </a:pathLst>
          </a:custGeom>
          <a:solidFill>
            <a:srgbClr val="FF6300"/>
          </a:solidFill>
        </p:spPr>
        <p:txBody>
          <a:bodyPr wrap="square" lIns="0" tIns="0" rIns="0" bIns="0" rtlCol="0"/>
          <a:lstStyle/>
          <a:p/>
        </p:txBody>
      </p:sp>
      <p:sp>
        <p:nvSpPr>
          <p:cNvPr id="17" name="object 17"/>
          <p:cNvSpPr txBox="1"/>
          <p:nvPr/>
        </p:nvSpPr>
        <p:spPr>
          <a:xfrm>
            <a:off x="4858892" y="4726304"/>
            <a:ext cx="421640" cy="452120"/>
          </a:xfrm>
          <a:prstGeom prst="rect">
            <a:avLst/>
          </a:prstGeom>
        </p:spPr>
        <p:txBody>
          <a:bodyPr vert="horz" wrap="square" lIns="0" tIns="12065" rIns="0" bIns="0" rtlCol="0">
            <a:spAutoFit/>
          </a:bodyPr>
          <a:lstStyle/>
          <a:p>
            <a:pPr marL="12700">
              <a:lnSpc>
                <a:spcPct val="100000"/>
              </a:lnSpc>
              <a:spcBef>
                <a:spcPts val="95"/>
              </a:spcBef>
            </a:pPr>
            <a:r>
              <a:rPr sz="2800" b="1">
                <a:solidFill>
                  <a:srgbClr val="FFFFFF"/>
                </a:solidFill>
                <a:latin typeface="Arial"/>
                <a:cs typeface="Arial"/>
              </a:rPr>
              <a:t>04</a:t>
            </a:r>
            <a:endParaRPr sz="2800">
              <a:latin typeface="Arial"/>
              <a:cs typeface="Arial"/>
            </a:endParaRPr>
          </a:p>
        </p:txBody>
      </p:sp>
      <p:sp>
        <p:nvSpPr>
          <p:cNvPr id="18" name="object 18"/>
          <p:cNvSpPr txBox="1"/>
          <p:nvPr/>
        </p:nvSpPr>
        <p:spPr>
          <a:xfrm>
            <a:off x="9258045" y="4638802"/>
            <a:ext cx="889635" cy="391160"/>
          </a:xfrm>
          <a:prstGeom prst="rect">
            <a:avLst/>
          </a:prstGeom>
        </p:spPr>
        <p:txBody>
          <a:bodyPr vert="horz" wrap="square" lIns="0" tIns="12700" rIns="0" bIns="0" rtlCol="0">
            <a:spAutoFit/>
          </a:bodyPr>
          <a:lstStyle/>
          <a:p>
            <a:pPr marL="12700">
              <a:lnSpc>
                <a:spcPct val="100000"/>
              </a:lnSpc>
              <a:spcBef>
                <a:spcPts val="100"/>
              </a:spcBef>
            </a:pPr>
            <a:r>
              <a:rPr sz="2400" b="1" spc="-5">
                <a:latin typeface="Arial"/>
                <a:cs typeface="Arial"/>
              </a:rPr>
              <a:t>34.3%</a:t>
            </a:r>
            <a:endParaRPr sz="2400">
              <a:latin typeface="Arial"/>
              <a:cs typeface="Arial"/>
            </a:endParaRPr>
          </a:p>
        </p:txBody>
      </p:sp>
      <p:sp>
        <p:nvSpPr>
          <p:cNvPr id="19" name="object 19"/>
          <p:cNvSpPr txBox="1"/>
          <p:nvPr/>
        </p:nvSpPr>
        <p:spPr>
          <a:xfrm>
            <a:off x="9258045" y="5338775"/>
            <a:ext cx="2258695" cy="561975"/>
          </a:xfrm>
          <a:prstGeom prst="rect">
            <a:avLst/>
          </a:prstGeom>
        </p:spPr>
        <p:txBody>
          <a:bodyPr vert="horz" wrap="square" lIns="0" tIns="12700" rIns="0" bIns="0" rtlCol="0">
            <a:spAutoFit/>
          </a:bodyPr>
          <a:lstStyle/>
          <a:p>
            <a:pPr marL="12700" marR="5080">
              <a:lnSpc>
                <a:spcPct val="110000"/>
              </a:lnSpc>
              <a:spcBef>
                <a:spcPts val="100"/>
              </a:spcBef>
            </a:pPr>
            <a:r>
              <a:rPr sz="1600" spc="-5">
                <a:latin typeface="微软雅黑"/>
                <a:cs typeface="微软雅黑"/>
              </a:rPr>
              <a:t>广告出现时机的好感度更 高</a:t>
            </a:r>
            <a:endParaRPr sz="1600">
              <a:latin typeface="微软雅黑"/>
              <a:cs typeface="微软雅黑"/>
            </a:endParaRPr>
          </a:p>
        </p:txBody>
      </p:sp>
      <p:sp>
        <p:nvSpPr>
          <p:cNvPr id="20" name="object 20"/>
          <p:cNvSpPr/>
          <p:nvPr/>
        </p:nvSpPr>
        <p:spPr>
          <a:xfrm>
            <a:off x="8113776" y="4457700"/>
            <a:ext cx="1004569" cy="1005840"/>
          </a:xfrm>
          <a:custGeom>
            <a:rect l="l" t="t" r="r" b="b"/>
            <a:pathLst>
              <a:path w="1004569" h="1005839">
                <a:moveTo>
                  <a:pt x="502157" y="0"/>
                </a:moveTo>
                <a:lnTo>
                  <a:pt x="453791" y="2302"/>
                </a:lnTo>
                <a:lnTo>
                  <a:pt x="406726" y="9068"/>
                </a:lnTo>
                <a:lnTo>
                  <a:pt x="361174" y="20088"/>
                </a:lnTo>
                <a:lnTo>
                  <a:pt x="317344" y="35150"/>
                </a:lnTo>
                <a:lnTo>
                  <a:pt x="275447" y="54044"/>
                </a:lnTo>
                <a:lnTo>
                  <a:pt x="235694" y="76558"/>
                </a:lnTo>
                <a:lnTo>
                  <a:pt x="198293" y="102483"/>
                </a:lnTo>
                <a:lnTo>
                  <a:pt x="163457" y="131608"/>
                </a:lnTo>
                <a:lnTo>
                  <a:pt x="131394" y="163720"/>
                </a:lnTo>
                <a:lnTo>
                  <a:pt x="102316" y="198611"/>
                </a:lnTo>
                <a:lnTo>
                  <a:pt x="76433" y="236069"/>
                </a:lnTo>
                <a:lnTo>
                  <a:pt x="53954" y="275883"/>
                </a:lnTo>
                <a:lnTo>
                  <a:pt x="35092" y="317842"/>
                </a:lnTo>
                <a:lnTo>
                  <a:pt x="20054" y="361737"/>
                </a:lnTo>
                <a:lnTo>
                  <a:pt x="9053" y="407355"/>
                </a:lnTo>
                <a:lnTo>
                  <a:pt x="2298" y="454486"/>
                </a:lnTo>
                <a:lnTo>
                  <a:pt x="0" y="502919"/>
                </a:lnTo>
                <a:lnTo>
                  <a:pt x="2298" y="551353"/>
                </a:lnTo>
                <a:lnTo>
                  <a:pt x="9053" y="598484"/>
                </a:lnTo>
                <a:lnTo>
                  <a:pt x="20054" y="644102"/>
                </a:lnTo>
                <a:lnTo>
                  <a:pt x="35092" y="687997"/>
                </a:lnTo>
                <a:lnTo>
                  <a:pt x="53954" y="729956"/>
                </a:lnTo>
                <a:lnTo>
                  <a:pt x="76433" y="769770"/>
                </a:lnTo>
                <a:lnTo>
                  <a:pt x="102316" y="807228"/>
                </a:lnTo>
                <a:lnTo>
                  <a:pt x="131394" y="842119"/>
                </a:lnTo>
                <a:lnTo>
                  <a:pt x="163457" y="874231"/>
                </a:lnTo>
                <a:lnTo>
                  <a:pt x="198293" y="903356"/>
                </a:lnTo>
                <a:lnTo>
                  <a:pt x="235694" y="929281"/>
                </a:lnTo>
                <a:lnTo>
                  <a:pt x="275447" y="951795"/>
                </a:lnTo>
                <a:lnTo>
                  <a:pt x="317344" y="970689"/>
                </a:lnTo>
                <a:lnTo>
                  <a:pt x="361174" y="985751"/>
                </a:lnTo>
                <a:lnTo>
                  <a:pt x="406726" y="996771"/>
                </a:lnTo>
                <a:lnTo>
                  <a:pt x="453791" y="1003537"/>
                </a:lnTo>
                <a:lnTo>
                  <a:pt x="502157" y="1005840"/>
                </a:lnTo>
                <a:lnTo>
                  <a:pt x="550524" y="1003537"/>
                </a:lnTo>
                <a:lnTo>
                  <a:pt x="597589" y="996771"/>
                </a:lnTo>
                <a:lnTo>
                  <a:pt x="643141" y="985751"/>
                </a:lnTo>
                <a:lnTo>
                  <a:pt x="686971" y="970689"/>
                </a:lnTo>
                <a:lnTo>
                  <a:pt x="728868" y="951795"/>
                </a:lnTo>
                <a:lnTo>
                  <a:pt x="768621" y="929281"/>
                </a:lnTo>
                <a:lnTo>
                  <a:pt x="806022" y="903356"/>
                </a:lnTo>
                <a:lnTo>
                  <a:pt x="840858" y="874231"/>
                </a:lnTo>
                <a:lnTo>
                  <a:pt x="872921" y="842119"/>
                </a:lnTo>
                <a:lnTo>
                  <a:pt x="901999" y="807228"/>
                </a:lnTo>
                <a:lnTo>
                  <a:pt x="927882" y="769770"/>
                </a:lnTo>
                <a:lnTo>
                  <a:pt x="950361" y="729956"/>
                </a:lnTo>
                <a:lnTo>
                  <a:pt x="969223" y="687997"/>
                </a:lnTo>
                <a:lnTo>
                  <a:pt x="984261" y="644102"/>
                </a:lnTo>
                <a:lnTo>
                  <a:pt x="995262" y="598484"/>
                </a:lnTo>
                <a:lnTo>
                  <a:pt x="1002017" y="551353"/>
                </a:lnTo>
                <a:lnTo>
                  <a:pt x="1004316" y="502919"/>
                </a:lnTo>
                <a:lnTo>
                  <a:pt x="1002017" y="454486"/>
                </a:lnTo>
                <a:lnTo>
                  <a:pt x="995262" y="407355"/>
                </a:lnTo>
                <a:lnTo>
                  <a:pt x="984261" y="361737"/>
                </a:lnTo>
                <a:lnTo>
                  <a:pt x="969223" y="317842"/>
                </a:lnTo>
                <a:lnTo>
                  <a:pt x="950361" y="275883"/>
                </a:lnTo>
                <a:lnTo>
                  <a:pt x="927882" y="236069"/>
                </a:lnTo>
                <a:lnTo>
                  <a:pt x="901999" y="198611"/>
                </a:lnTo>
                <a:lnTo>
                  <a:pt x="872921" y="163720"/>
                </a:lnTo>
                <a:lnTo>
                  <a:pt x="840858" y="131608"/>
                </a:lnTo>
                <a:lnTo>
                  <a:pt x="806022" y="102483"/>
                </a:lnTo>
                <a:lnTo>
                  <a:pt x="768621" y="76558"/>
                </a:lnTo>
                <a:lnTo>
                  <a:pt x="728868" y="54044"/>
                </a:lnTo>
                <a:lnTo>
                  <a:pt x="686971" y="35150"/>
                </a:lnTo>
                <a:lnTo>
                  <a:pt x="643141" y="20088"/>
                </a:lnTo>
                <a:lnTo>
                  <a:pt x="597589" y="9068"/>
                </a:lnTo>
                <a:lnTo>
                  <a:pt x="550524" y="2302"/>
                </a:lnTo>
                <a:lnTo>
                  <a:pt x="502157" y="0"/>
                </a:lnTo>
                <a:close/>
              </a:path>
            </a:pathLst>
          </a:custGeom>
          <a:solidFill>
            <a:srgbClr val="FF6300"/>
          </a:solidFill>
        </p:spPr>
        <p:txBody>
          <a:bodyPr wrap="square" lIns="0" tIns="0" rIns="0" bIns="0" rtlCol="0"/>
          <a:lstStyle/>
          <a:p/>
        </p:txBody>
      </p:sp>
      <p:sp>
        <p:nvSpPr>
          <p:cNvPr id="21" name="object 21"/>
          <p:cNvSpPr txBox="1"/>
          <p:nvPr/>
        </p:nvSpPr>
        <p:spPr>
          <a:xfrm>
            <a:off x="8406510" y="4726304"/>
            <a:ext cx="421640" cy="452120"/>
          </a:xfrm>
          <a:prstGeom prst="rect">
            <a:avLst/>
          </a:prstGeom>
        </p:spPr>
        <p:txBody>
          <a:bodyPr vert="horz" wrap="square" lIns="0" tIns="12065" rIns="0" bIns="0" rtlCol="0">
            <a:spAutoFit/>
          </a:bodyPr>
          <a:lstStyle/>
          <a:p>
            <a:pPr marL="12700">
              <a:lnSpc>
                <a:spcPct val="100000"/>
              </a:lnSpc>
              <a:spcBef>
                <a:spcPts val="95"/>
              </a:spcBef>
            </a:pPr>
            <a:r>
              <a:rPr sz="2800" b="1">
                <a:solidFill>
                  <a:srgbClr val="FFFFFF"/>
                </a:solidFill>
                <a:latin typeface="Arial"/>
                <a:cs typeface="Arial"/>
              </a:rPr>
              <a:t>05</a:t>
            </a:r>
            <a:endParaRPr sz="2800">
              <a:latin typeface="Arial"/>
              <a:cs typeface="Arial"/>
            </a:endParaRPr>
          </a:p>
        </p:txBody>
      </p:sp>
      <p:sp>
        <p:nvSpPr>
          <p:cNvPr id="23" name="object 23"/>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25</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24" name="object 24"/>
          <p:cNvSpPr txBox="1"/>
          <p:nvPr/>
        </p:nvSpPr>
        <p:spPr>
          <a:xfrm>
            <a:off x="7996808" y="6400257"/>
            <a:ext cx="2718435"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endParaRPr sz="1000">
              <a:latin typeface="微软雅黑"/>
              <a:cs typeface="微软雅黑"/>
            </a:endParaRPr>
          </a:p>
        </p:txBody>
      </p:sp>
      <p:graphicFrame>
        <p:nvGraphicFramePr>
          <p:cNvPr id="22" name="object 22"/>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FF630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6063615" cy="452120"/>
          </a:xfrm>
          <a:prstGeom prst="rect">
            <a:avLst/>
          </a:prstGeom>
        </p:spPr>
        <p:txBody>
          <a:bodyPr vert="horz" wrap="square" lIns="0" tIns="12065" rIns="0" bIns="0" rtlCol="0">
            <a:spAutoFit/>
          </a:bodyPr>
          <a:lstStyle/>
          <a:p>
            <a:pPr marL="12700">
              <a:lnSpc>
                <a:spcPct val="100000"/>
              </a:lnSpc>
              <a:spcBef>
                <a:spcPts val="95"/>
              </a:spcBef>
            </a:pPr>
            <a:r>
              <a:rPr spc="-5"/>
              <a:t>学习场景用户沉浸性与灵活性需求</a:t>
            </a:r>
            <a:r>
              <a:rPr/>
              <a:t>兼</a:t>
            </a:r>
            <a:r>
              <a:rPr spc="-5"/>
              <a:t>备</a:t>
            </a:r>
          </a:p>
        </p:txBody>
      </p:sp>
      <p:sp>
        <p:nvSpPr>
          <p:cNvPr id="3" name="object 3"/>
          <p:cNvSpPr/>
          <p:nvPr/>
        </p:nvSpPr>
        <p:spPr>
          <a:xfrm>
            <a:off x="8619997" y="2903092"/>
            <a:ext cx="1435735" cy="2126615"/>
          </a:xfrm>
          <a:custGeom>
            <a:rect l="l" t="t" r="r" b="b"/>
            <a:pathLst>
              <a:path w="1435734" h="2126615">
                <a:moveTo>
                  <a:pt x="0" y="0"/>
                </a:moveTo>
                <a:lnTo>
                  <a:pt x="0" y="1435227"/>
                </a:lnTo>
                <a:lnTo>
                  <a:pt x="1258061" y="2126234"/>
                </a:lnTo>
                <a:lnTo>
                  <a:pt x="1282115" y="2080477"/>
                </a:lnTo>
                <a:lnTo>
                  <a:pt x="1304465" y="2033972"/>
                </a:lnTo>
                <a:lnTo>
                  <a:pt x="1325098" y="1986767"/>
                </a:lnTo>
                <a:lnTo>
                  <a:pt x="1344003" y="1938911"/>
                </a:lnTo>
                <a:lnTo>
                  <a:pt x="1361167" y="1890452"/>
                </a:lnTo>
                <a:lnTo>
                  <a:pt x="1376577" y="1841440"/>
                </a:lnTo>
                <a:lnTo>
                  <a:pt x="1390221" y="1791922"/>
                </a:lnTo>
                <a:lnTo>
                  <a:pt x="1402086" y="1741947"/>
                </a:lnTo>
                <a:lnTo>
                  <a:pt x="1412160" y="1691564"/>
                </a:lnTo>
                <a:lnTo>
                  <a:pt x="1420431" y="1640821"/>
                </a:lnTo>
                <a:lnTo>
                  <a:pt x="1426885" y="1589768"/>
                </a:lnTo>
                <a:lnTo>
                  <a:pt x="1431511" y="1538452"/>
                </a:lnTo>
                <a:lnTo>
                  <a:pt x="1434296" y="1486922"/>
                </a:lnTo>
                <a:lnTo>
                  <a:pt x="1435227" y="1435227"/>
                </a:lnTo>
                <a:lnTo>
                  <a:pt x="1434428" y="1386891"/>
                </a:lnTo>
                <a:lnTo>
                  <a:pt x="1432049" y="1338956"/>
                </a:lnTo>
                <a:lnTo>
                  <a:pt x="1428114" y="1291445"/>
                </a:lnTo>
                <a:lnTo>
                  <a:pt x="1422650" y="1244385"/>
                </a:lnTo>
                <a:lnTo>
                  <a:pt x="1415680" y="1197800"/>
                </a:lnTo>
                <a:lnTo>
                  <a:pt x="1407230" y="1151716"/>
                </a:lnTo>
                <a:lnTo>
                  <a:pt x="1397325" y="1106157"/>
                </a:lnTo>
                <a:lnTo>
                  <a:pt x="1385991" y="1061149"/>
                </a:lnTo>
                <a:lnTo>
                  <a:pt x="1373251" y="1016716"/>
                </a:lnTo>
                <a:lnTo>
                  <a:pt x="1359132" y="972885"/>
                </a:lnTo>
                <a:lnTo>
                  <a:pt x="1343659" y="929679"/>
                </a:lnTo>
                <a:lnTo>
                  <a:pt x="1326856" y="887125"/>
                </a:lnTo>
                <a:lnTo>
                  <a:pt x="1308749" y="845247"/>
                </a:lnTo>
                <a:lnTo>
                  <a:pt x="1289362" y="804071"/>
                </a:lnTo>
                <a:lnTo>
                  <a:pt x="1268722" y="763621"/>
                </a:lnTo>
                <a:lnTo>
                  <a:pt x="1246852" y="723922"/>
                </a:lnTo>
                <a:lnTo>
                  <a:pt x="1223779" y="685001"/>
                </a:lnTo>
                <a:lnTo>
                  <a:pt x="1199527" y="646881"/>
                </a:lnTo>
                <a:lnTo>
                  <a:pt x="1174121" y="609588"/>
                </a:lnTo>
                <a:lnTo>
                  <a:pt x="1147586" y="573148"/>
                </a:lnTo>
                <a:lnTo>
                  <a:pt x="1119948" y="537585"/>
                </a:lnTo>
                <a:lnTo>
                  <a:pt x="1091232" y="502924"/>
                </a:lnTo>
                <a:lnTo>
                  <a:pt x="1061463" y="469191"/>
                </a:lnTo>
                <a:lnTo>
                  <a:pt x="1030665" y="436411"/>
                </a:lnTo>
                <a:lnTo>
                  <a:pt x="998864" y="404608"/>
                </a:lnTo>
                <a:lnTo>
                  <a:pt x="966085" y="373808"/>
                </a:lnTo>
                <a:lnTo>
                  <a:pt x="932354" y="344036"/>
                </a:lnTo>
                <a:lnTo>
                  <a:pt x="897694" y="315318"/>
                </a:lnTo>
                <a:lnTo>
                  <a:pt x="862132" y="287677"/>
                </a:lnTo>
                <a:lnTo>
                  <a:pt x="825693" y="261140"/>
                </a:lnTo>
                <a:lnTo>
                  <a:pt x="788401" y="235732"/>
                </a:lnTo>
                <a:lnTo>
                  <a:pt x="750282" y="211477"/>
                </a:lnTo>
                <a:lnTo>
                  <a:pt x="711360" y="188401"/>
                </a:lnTo>
                <a:lnTo>
                  <a:pt x="671662" y="166529"/>
                </a:lnTo>
                <a:lnTo>
                  <a:pt x="631211" y="145886"/>
                </a:lnTo>
                <a:lnTo>
                  <a:pt x="590033" y="126497"/>
                </a:lnTo>
                <a:lnTo>
                  <a:pt x="548154" y="108387"/>
                </a:lnTo>
                <a:lnTo>
                  <a:pt x="505598" y="91582"/>
                </a:lnTo>
                <a:lnTo>
                  <a:pt x="462390" y="76106"/>
                </a:lnTo>
                <a:lnTo>
                  <a:pt x="418556" y="61985"/>
                </a:lnTo>
                <a:lnTo>
                  <a:pt x="374121" y="49244"/>
                </a:lnTo>
                <a:lnTo>
                  <a:pt x="329109" y="37907"/>
                </a:lnTo>
                <a:lnTo>
                  <a:pt x="283546" y="28001"/>
                </a:lnTo>
                <a:lnTo>
                  <a:pt x="237457" y="19550"/>
                </a:lnTo>
                <a:lnTo>
                  <a:pt x="190867" y="12579"/>
                </a:lnTo>
                <a:lnTo>
                  <a:pt x="143801" y="7113"/>
                </a:lnTo>
                <a:lnTo>
                  <a:pt x="96285" y="3178"/>
                </a:lnTo>
                <a:lnTo>
                  <a:pt x="48342" y="798"/>
                </a:lnTo>
                <a:lnTo>
                  <a:pt x="0" y="0"/>
                </a:lnTo>
                <a:close/>
              </a:path>
            </a:pathLst>
          </a:custGeom>
          <a:solidFill>
            <a:srgbClr val="ABCE5A"/>
          </a:solidFill>
        </p:spPr>
        <p:txBody>
          <a:bodyPr wrap="square" lIns="0" tIns="0" rIns="0" bIns="0" rtlCol="0"/>
          <a:lstStyle/>
          <a:p/>
        </p:txBody>
      </p:sp>
      <p:sp>
        <p:nvSpPr>
          <p:cNvPr id="4" name="object 4"/>
          <p:cNvSpPr/>
          <p:nvPr/>
        </p:nvSpPr>
        <p:spPr>
          <a:xfrm>
            <a:off x="7184620" y="3518408"/>
            <a:ext cx="2693670" cy="2255520"/>
          </a:xfrm>
          <a:custGeom>
            <a:rect l="l" t="t" r="r" b="b"/>
            <a:pathLst>
              <a:path w="2693670" h="2255520">
                <a:moveTo>
                  <a:pt x="257452" y="0"/>
                </a:moveTo>
                <a:lnTo>
                  <a:pt x="215717" y="63420"/>
                </a:lnTo>
                <a:lnTo>
                  <a:pt x="177315" y="129031"/>
                </a:lnTo>
                <a:lnTo>
                  <a:pt x="154750" y="171788"/>
                </a:lnTo>
                <a:lnTo>
                  <a:pt x="133762" y="214954"/>
                </a:lnTo>
                <a:lnTo>
                  <a:pt x="114343" y="258497"/>
                </a:lnTo>
                <a:lnTo>
                  <a:pt x="96481" y="302381"/>
                </a:lnTo>
                <a:lnTo>
                  <a:pt x="80168" y="346574"/>
                </a:lnTo>
                <a:lnTo>
                  <a:pt x="65393" y="391040"/>
                </a:lnTo>
                <a:lnTo>
                  <a:pt x="52146" y="435746"/>
                </a:lnTo>
                <a:lnTo>
                  <a:pt x="40417" y="480657"/>
                </a:lnTo>
                <a:lnTo>
                  <a:pt x="30197" y="525740"/>
                </a:lnTo>
                <a:lnTo>
                  <a:pt x="21476" y="570960"/>
                </a:lnTo>
                <a:lnTo>
                  <a:pt x="14243" y="616283"/>
                </a:lnTo>
                <a:lnTo>
                  <a:pt x="8489" y="661675"/>
                </a:lnTo>
                <a:lnTo>
                  <a:pt x="4203" y="707103"/>
                </a:lnTo>
                <a:lnTo>
                  <a:pt x="1377" y="752531"/>
                </a:lnTo>
                <a:lnTo>
                  <a:pt x="0" y="797926"/>
                </a:lnTo>
                <a:lnTo>
                  <a:pt x="61" y="843253"/>
                </a:lnTo>
                <a:lnTo>
                  <a:pt x="1552" y="888479"/>
                </a:lnTo>
                <a:lnTo>
                  <a:pt x="4462" y="933569"/>
                </a:lnTo>
                <a:lnTo>
                  <a:pt x="8781" y="978490"/>
                </a:lnTo>
                <a:lnTo>
                  <a:pt x="14499" y="1023207"/>
                </a:lnTo>
                <a:lnTo>
                  <a:pt x="21607" y="1067685"/>
                </a:lnTo>
                <a:lnTo>
                  <a:pt x="30095" y="1111892"/>
                </a:lnTo>
                <a:lnTo>
                  <a:pt x="39952" y="1155793"/>
                </a:lnTo>
                <a:lnTo>
                  <a:pt x="51169" y="1199353"/>
                </a:lnTo>
                <a:lnTo>
                  <a:pt x="63736" y="1242539"/>
                </a:lnTo>
                <a:lnTo>
                  <a:pt x="77643" y="1285316"/>
                </a:lnTo>
                <a:lnTo>
                  <a:pt x="92879" y="1327651"/>
                </a:lnTo>
                <a:lnTo>
                  <a:pt x="109436" y="1369509"/>
                </a:lnTo>
                <a:lnTo>
                  <a:pt x="127303" y="1410856"/>
                </a:lnTo>
                <a:lnTo>
                  <a:pt x="146470" y="1451659"/>
                </a:lnTo>
                <a:lnTo>
                  <a:pt x="166927" y="1491882"/>
                </a:lnTo>
                <a:lnTo>
                  <a:pt x="188665" y="1531492"/>
                </a:lnTo>
                <a:lnTo>
                  <a:pt x="211673" y="1570454"/>
                </a:lnTo>
                <a:lnTo>
                  <a:pt x="235942" y="1608735"/>
                </a:lnTo>
                <a:lnTo>
                  <a:pt x="261461" y="1646301"/>
                </a:lnTo>
                <a:lnTo>
                  <a:pt x="288221" y="1683117"/>
                </a:lnTo>
                <a:lnTo>
                  <a:pt x="316212" y="1719149"/>
                </a:lnTo>
                <a:lnTo>
                  <a:pt x="345424" y="1754364"/>
                </a:lnTo>
                <a:lnTo>
                  <a:pt x="375847" y="1788726"/>
                </a:lnTo>
                <a:lnTo>
                  <a:pt x="407471" y="1822202"/>
                </a:lnTo>
                <a:lnTo>
                  <a:pt x="440286" y="1854759"/>
                </a:lnTo>
                <a:lnTo>
                  <a:pt x="474282" y="1886360"/>
                </a:lnTo>
                <a:lnTo>
                  <a:pt x="509450" y="1916974"/>
                </a:lnTo>
                <a:lnTo>
                  <a:pt x="545779" y="1946564"/>
                </a:lnTo>
                <a:lnTo>
                  <a:pt x="583259" y="1975099"/>
                </a:lnTo>
                <a:lnTo>
                  <a:pt x="621881" y="2002542"/>
                </a:lnTo>
                <a:lnTo>
                  <a:pt x="661635" y="2028860"/>
                </a:lnTo>
                <a:lnTo>
                  <a:pt x="702510" y="2054020"/>
                </a:lnTo>
                <a:lnTo>
                  <a:pt x="744497" y="2077986"/>
                </a:lnTo>
                <a:lnTo>
                  <a:pt x="787253" y="2100556"/>
                </a:lnTo>
                <a:lnTo>
                  <a:pt x="830419" y="2121548"/>
                </a:lnTo>
                <a:lnTo>
                  <a:pt x="873961" y="2140972"/>
                </a:lnTo>
                <a:lnTo>
                  <a:pt x="917845" y="2158837"/>
                </a:lnTo>
                <a:lnTo>
                  <a:pt x="962036" y="2175154"/>
                </a:lnTo>
                <a:lnTo>
                  <a:pt x="1006501" y="2189933"/>
                </a:lnTo>
                <a:lnTo>
                  <a:pt x="1051205" y="2203183"/>
                </a:lnTo>
                <a:lnTo>
                  <a:pt x="1096114" y="2214914"/>
                </a:lnTo>
                <a:lnTo>
                  <a:pt x="1141195" y="2225137"/>
                </a:lnTo>
                <a:lnTo>
                  <a:pt x="1186413" y="2233861"/>
                </a:lnTo>
                <a:lnTo>
                  <a:pt x="1231734" y="2241097"/>
                </a:lnTo>
                <a:lnTo>
                  <a:pt x="1277124" y="2246853"/>
                </a:lnTo>
                <a:lnTo>
                  <a:pt x="1322549" y="2251141"/>
                </a:lnTo>
                <a:lnTo>
                  <a:pt x="1367974" y="2253969"/>
                </a:lnTo>
                <a:lnTo>
                  <a:pt x="1413366" y="2255349"/>
                </a:lnTo>
                <a:lnTo>
                  <a:pt x="1458691" y="2255289"/>
                </a:lnTo>
                <a:lnTo>
                  <a:pt x="1503914" y="2253800"/>
                </a:lnTo>
                <a:lnTo>
                  <a:pt x="1549002" y="2250892"/>
                </a:lnTo>
                <a:lnTo>
                  <a:pt x="1593920" y="2246575"/>
                </a:lnTo>
                <a:lnTo>
                  <a:pt x="1638634" y="2240858"/>
                </a:lnTo>
                <a:lnTo>
                  <a:pt x="1683110" y="2233751"/>
                </a:lnTo>
                <a:lnTo>
                  <a:pt x="1727315" y="2225265"/>
                </a:lnTo>
                <a:lnTo>
                  <a:pt x="1771213" y="2215409"/>
                </a:lnTo>
                <a:lnTo>
                  <a:pt x="1814771" y="2204194"/>
                </a:lnTo>
                <a:lnTo>
                  <a:pt x="1857955" y="2191628"/>
                </a:lnTo>
                <a:lnTo>
                  <a:pt x="1900730" y="2177723"/>
                </a:lnTo>
                <a:lnTo>
                  <a:pt x="1943063" y="2162488"/>
                </a:lnTo>
                <a:lnTo>
                  <a:pt x="1984919" y="2145932"/>
                </a:lnTo>
                <a:lnTo>
                  <a:pt x="2026265" y="2128067"/>
                </a:lnTo>
                <a:lnTo>
                  <a:pt x="2067066" y="2108901"/>
                </a:lnTo>
                <a:lnTo>
                  <a:pt x="2107288" y="2088445"/>
                </a:lnTo>
                <a:lnTo>
                  <a:pt x="2146897" y="2066709"/>
                </a:lnTo>
                <a:lnTo>
                  <a:pt x="2185860" y="2043702"/>
                </a:lnTo>
                <a:lnTo>
                  <a:pt x="2224141" y="2019435"/>
                </a:lnTo>
                <a:lnTo>
                  <a:pt x="2261707" y="1993918"/>
                </a:lnTo>
                <a:lnTo>
                  <a:pt x="2298523" y="1967159"/>
                </a:lnTo>
                <a:lnTo>
                  <a:pt x="2334557" y="1939170"/>
                </a:lnTo>
                <a:lnTo>
                  <a:pt x="2369772" y="1909960"/>
                </a:lnTo>
                <a:lnTo>
                  <a:pt x="2404136" y="1879540"/>
                </a:lnTo>
                <a:lnTo>
                  <a:pt x="2437615" y="1847918"/>
                </a:lnTo>
                <a:lnTo>
                  <a:pt x="2470173" y="1815105"/>
                </a:lnTo>
                <a:lnTo>
                  <a:pt x="2501778" y="1781111"/>
                </a:lnTo>
                <a:lnTo>
                  <a:pt x="2532395" y="1745947"/>
                </a:lnTo>
                <a:lnTo>
                  <a:pt x="2561990" y="1709620"/>
                </a:lnTo>
                <a:lnTo>
                  <a:pt x="2590528" y="1672143"/>
                </a:lnTo>
                <a:lnTo>
                  <a:pt x="2617977" y="1633524"/>
                </a:lnTo>
                <a:lnTo>
                  <a:pt x="2644301" y="1593774"/>
                </a:lnTo>
                <a:lnTo>
                  <a:pt x="2669466" y="1552902"/>
                </a:lnTo>
                <a:lnTo>
                  <a:pt x="2693439" y="1510918"/>
                </a:lnTo>
                <a:lnTo>
                  <a:pt x="1435377" y="819911"/>
                </a:lnTo>
                <a:lnTo>
                  <a:pt x="257452" y="0"/>
                </a:lnTo>
                <a:close/>
              </a:path>
            </a:pathLst>
          </a:custGeom>
          <a:solidFill>
            <a:srgbClr val="FF6300"/>
          </a:solidFill>
        </p:spPr>
        <p:txBody>
          <a:bodyPr wrap="square" lIns="0" tIns="0" rIns="0" bIns="0" rtlCol="0"/>
          <a:lstStyle/>
          <a:p/>
        </p:txBody>
      </p:sp>
      <p:sp>
        <p:nvSpPr>
          <p:cNvPr id="5" name="object 5"/>
          <p:cNvSpPr/>
          <p:nvPr/>
        </p:nvSpPr>
        <p:spPr>
          <a:xfrm>
            <a:off x="7442072" y="2903092"/>
            <a:ext cx="1177925" cy="1435735"/>
          </a:xfrm>
          <a:custGeom>
            <a:rect l="l" t="t" r="r" b="b"/>
            <a:pathLst>
              <a:path w="1177925" h="1435735">
                <a:moveTo>
                  <a:pt x="1177925" y="0"/>
                </a:moveTo>
                <a:lnTo>
                  <a:pt x="1127725" y="876"/>
                </a:lnTo>
                <a:lnTo>
                  <a:pt x="1077793" y="3491"/>
                </a:lnTo>
                <a:lnTo>
                  <a:pt x="1028165" y="7825"/>
                </a:lnTo>
                <a:lnTo>
                  <a:pt x="978881" y="13857"/>
                </a:lnTo>
                <a:lnTo>
                  <a:pt x="929979" y="21567"/>
                </a:lnTo>
                <a:lnTo>
                  <a:pt x="881499" y="30934"/>
                </a:lnTo>
                <a:lnTo>
                  <a:pt x="833479" y="41939"/>
                </a:lnTo>
                <a:lnTo>
                  <a:pt x="785957" y="54561"/>
                </a:lnTo>
                <a:lnTo>
                  <a:pt x="738974" y="68780"/>
                </a:lnTo>
                <a:lnTo>
                  <a:pt x="692566" y="84576"/>
                </a:lnTo>
                <a:lnTo>
                  <a:pt x="646774" y="101927"/>
                </a:lnTo>
                <a:lnTo>
                  <a:pt x="601636" y="120814"/>
                </a:lnTo>
                <a:lnTo>
                  <a:pt x="557190" y="141217"/>
                </a:lnTo>
                <a:lnTo>
                  <a:pt x="513476" y="163115"/>
                </a:lnTo>
                <a:lnTo>
                  <a:pt x="470533" y="186488"/>
                </a:lnTo>
                <a:lnTo>
                  <a:pt x="428398" y="211316"/>
                </a:lnTo>
                <a:lnTo>
                  <a:pt x="387111" y="237578"/>
                </a:lnTo>
                <a:lnTo>
                  <a:pt x="346711" y="265253"/>
                </a:lnTo>
                <a:lnTo>
                  <a:pt x="307236" y="294323"/>
                </a:lnTo>
                <a:lnTo>
                  <a:pt x="268725" y="324766"/>
                </a:lnTo>
                <a:lnTo>
                  <a:pt x="231217" y="356562"/>
                </a:lnTo>
                <a:lnTo>
                  <a:pt x="194751" y="389691"/>
                </a:lnTo>
                <a:lnTo>
                  <a:pt x="159365" y="424132"/>
                </a:lnTo>
                <a:lnTo>
                  <a:pt x="125098" y="459865"/>
                </a:lnTo>
                <a:lnTo>
                  <a:pt x="91990" y="496871"/>
                </a:lnTo>
                <a:lnTo>
                  <a:pt x="60078" y="535127"/>
                </a:lnTo>
                <a:lnTo>
                  <a:pt x="29401" y="574616"/>
                </a:lnTo>
                <a:lnTo>
                  <a:pt x="0" y="615315"/>
                </a:lnTo>
                <a:lnTo>
                  <a:pt x="1177925" y="1435227"/>
                </a:lnTo>
                <a:lnTo>
                  <a:pt x="1177925" y="0"/>
                </a:lnTo>
                <a:close/>
              </a:path>
            </a:pathLst>
          </a:custGeom>
          <a:solidFill>
            <a:srgbClr val="5EA2E7"/>
          </a:solidFill>
        </p:spPr>
        <p:txBody>
          <a:bodyPr wrap="square" lIns="0" tIns="0" rIns="0" bIns="0" rtlCol="0"/>
          <a:lstStyle/>
          <a:p/>
        </p:txBody>
      </p:sp>
      <p:sp>
        <p:nvSpPr>
          <p:cNvPr id="6" name="object 6"/>
          <p:cNvSpPr txBox="1"/>
          <p:nvPr/>
        </p:nvSpPr>
        <p:spPr>
          <a:xfrm>
            <a:off x="9082278" y="3795674"/>
            <a:ext cx="819785" cy="379730"/>
          </a:xfrm>
          <a:prstGeom prst="rect">
            <a:avLst/>
          </a:prstGeom>
        </p:spPr>
        <p:txBody>
          <a:bodyPr vert="horz" wrap="square" lIns="0" tIns="12700" rIns="0" bIns="0" rtlCol="0">
            <a:spAutoFit/>
          </a:bodyPr>
          <a:lstStyle/>
          <a:p>
            <a:pPr marL="230504" marR="5080" indent="-218440">
              <a:lnSpc>
                <a:spcPct val="116199"/>
              </a:lnSpc>
              <a:spcBef>
                <a:spcPts val="100"/>
              </a:spcBef>
            </a:pPr>
            <a:r>
              <a:rPr sz="1000" spc="-5">
                <a:solidFill>
                  <a:srgbClr val="404040"/>
                </a:solidFill>
                <a:latin typeface="微软雅黑"/>
                <a:cs typeface="微软雅黑"/>
              </a:rPr>
              <a:t>主要使用手机</a:t>
            </a:r>
            <a:r>
              <a:rPr sz="1000" spc="-5">
                <a:solidFill>
                  <a:srgbClr val="404040"/>
                </a:solidFill>
                <a:latin typeface="Arial"/>
                <a:cs typeface="Arial"/>
              </a:rPr>
              <a:t>,  </a:t>
            </a:r>
            <a:r>
              <a:rPr sz="1000" spc="-10">
                <a:solidFill>
                  <a:srgbClr val="404040"/>
                </a:solidFill>
                <a:latin typeface="Arial"/>
                <a:cs typeface="Arial"/>
              </a:rPr>
              <a:t>33.0%</a:t>
            </a:r>
            <a:endParaRPr sz="1000">
              <a:latin typeface="Arial"/>
              <a:cs typeface="Arial"/>
            </a:endParaRPr>
          </a:p>
        </p:txBody>
      </p:sp>
      <p:sp>
        <p:nvSpPr>
          <p:cNvPr id="7" name="object 7"/>
          <p:cNvSpPr txBox="1"/>
          <p:nvPr/>
        </p:nvSpPr>
        <p:spPr>
          <a:xfrm>
            <a:off x="7428992" y="4612919"/>
            <a:ext cx="1199515" cy="379095"/>
          </a:xfrm>
          <a:prstGeom prst="rect">
            <a:avLst/>
          </a:prstGeom>
        </p:spPr>
        <p:txBody>
          <a:bodyPr vert="horz" wrap="square" lIns="0" tIns="12700" rIns="0" bIns="0" rtlCol="0">
            <a:spAutoFit/>
          </a:bodyPr>
          <a:lstStyle/>
          <a:p>
            <a:pPr marL="419100" marR="5080" indent="-407034">
              <a:lnSpc>
                <a:spcPct val="115999"/>
              </a:lnSpc>
              <a:spcBef>
                <a:spcPts val="100"/>
              </a:spcBef>
            </a:pPr>
            <a:r>
              <a:rPr sz="1000" spc="-5">
                <a:solidFill>
                  <a:srgbClr val="404040"/>
                </a:solidFill>
                <a:latin typeface="微软雅黑"/>
                <a:cs typeface="微软雅黑"/>
              </a:rPr>
              <a:t>手机、电脑都会使用</a:t>
            </a:r>
            <a:r>
              <a:rPr sz="1000" spc="-5">
                <a:solidFill>
                  <a:srgbClr val="404040"/>
                </a:solidFill>
                <a:latin typeface="Arial"/>
                <a:cs typeface="Arial"/>
              </a:rPr>
              <a:t>,  </a:t>
            </a:r>
            <a:r>
              <a:rPr sz="1000" spc="-10">
                <a:solidFill>
                  <a:srgbClr val="404040"/>
                </a:solidFill>
                <a:latin typeface="Arial"/>
                <a:cs typeface="Arial"/>
              </a:rPr>
              <a:t>51.7%</a:t>
            </a:r>
            <a:endParaRPr sz="1000">
              <a:latin typeface="Arial"/>
              <a:cs typeface="Arial"/>
            </a:endParaRPr>
          </a:p>
        </p:txBody>
      </p:sp>
      <p:sp>
        <p:nvSpPr>
          <p:cNvPr id="8" name="object 8"/>
          <p:cNvSpPr txBox="1"/>
          <p:nvPr/>
        </p:nvSpPr>
        <p:spPr>
          <a:xfrm>
            <a:off x="7681721" y="3310280"/>
            <a:ext cx="819785" cy="379095"/>
          </a:xfrm>
          <a:prstGeom prst="rect">
            <a:avLst/>
          </a:prstGeom>
        </p:spPr>
        <p:txBody>
          <a:bodyPr vert="horz" wrap="square" lIns="0" tIns="12700" rIns="0" bIns="0" rtlCol="0">
            <a:spAutoFit/>
          </a:bodyPr>
          <a:lstStyle/>
          <a:p>
            <a:pPr marL="230504" marR="5080" indent="-218440">
              <a:lnSpc>
                <a:spcPct val="115999"/>
              </a:lnSpc>
              <a:spcBef>
                <a:spcPts val="100"/>
              </a:spcBef>
            </a:pPr>
            <a:r>
              <a:rPr sz="1000" spc="-5">
                <a:solidFill>
                  <a:srgbClr val="404040"/>
                </a:solidFill>
                <a:latin typeface="微软雅黑"/>
                <a:cs typeface="微软雅黑"/>
              </a:rPr>
              <a:t>主要使用电脑</a:t>
            </a:r>
            <a:r>
              <a:rPr sz="1000" spc="-5">
                <a:solidFill>
                  <a:srgbClr val="404040"/>
                </a:solidFill>
                <a:latin typeface="Arial"/>
                <a:cs typeface="Arial"/>
              </a:rPr>
              <a:t>,  </a:t>
            </a:r>
            <a:r>
              <a:rPr sz="1000" spc="-10">
                <a:solidFill>
                  <a:srgbClr val="404040"/>
                </a:solidFill>
                <a:latin typeface="Arial"/>
                <a:cs typeface="Arial"/>
              </a:rPr>
              <a:t>15.3%</a:t>
            </a:r>
            <a:endParaRPr sz="1000">
              <a:latin typeface="Arial"/>
              <a:cs typeface="Arial"/>
            </a:endParaRPr>
          </a:p>
        </p:txBody>
      </p:sp>
      <p:sp>
        <p:nvSpPr>
          <p:cNvPr id="9" name="object 9"/>
          <p:cNvSpPr txBox="1"/>
          <p:nvPr/>
        </p:nvSpPr>
        <p:spPr>
          <a:xfrm>
            <a:off x="813612" y="1058011"/>
            <a:ext cx="10493375" cy="1422400"/>
          </a:xfrm>
          <a:prstGeom prst="rect">
            <a:avLst/>
          </a:prstGeom>
        </p:spPr>
        <p:txBody>
          <a:bodyPr vert="horz" wrap="square" lIns="0" tIns="12700" rIns="0" bIns="0" rtlCol="0">
            <a:spAutoFit/>
          </a:bodyPr>
          <a:lstStyle/>
          <a:p>
            <a:pPr marL="226060" marR="5080" indent="-213360">
              <a:lnSpc>
                <a:spcPct val="150000"/>
              </a:lnSpc>
              <a:spcBef>
                <a:spcPts val="100"/>
              </a:spcBef>
              <a:buFont typeface="Arial"/>
              <a:buChar char="•"/>
              <a:tabLst>
                <a:tab pos="225425"/>
                <a:tab pos="226060"/>
              </a:tabLst>
            </a:pPr>
            <a:r>
              <a:rPr sz="1400">
                <a:latin typeface="微软雅黑"/>
                <a:cs typeface="微软雅黑"/>
              </a:rPr>
              <a:t>本报</a:t>
            </a:r>
            <a:r>
              <a:rPr sz="1400" spc="-5">
                <a:latin typeface="微软雅黑"/>
                <a:cs typeface="微软雅黑"/>
              </a:rPr>
              <a:t>告</a:t>
            </a:r>
            <a:r>
              <a:rPr sz="1400">
                <a:latin typeface="微软雅黑"/>
                <a:cs typeface="微软雅黑"/>
              </a:rPr>
              <a:t>将高等教育人群</a:t>
            </a:r>
            <a:r>
              <a:rPr sz="1400" spc="-15">
                <a:latin typeface="微软雅黑"/>
                <a:cs typeface="微软雅黑"/>
              </a:rPr>
              <a:t>、</a:t>
            </a:r>
            <a:r>
              <a:rPr sz="1400">
                <a:latin typeface="微软雅黑"/>
                <a:cs typeface="微软雅黑"/>
              </a:rPr>
              <a:t>职业</a:t>
            </a:r>
            <a:r>
              <a:rPr sz="1400" spc="-15">
                <a:latin typeface="微软雅黑"/>
                <a:cs typeface="微软雅黑"/>
              </a:rPr>
              <a:t>教</a:t>
            </a:r>
            <a:r>
              <a:rPr sz="1400">
                <a:latin typeface="微软雅黑"/>
                <a:cs typeface="微软雅黑"/>
              </a:rPr>
              <a:t>育人</a:t>
            </a:r>
            <a:r>
              <a:rPr sz="1400" spc="-15">
                <a:latin typeface="微软雅黑"/>
                <a:cs typeface="微软雅黑"/>
              </a:rPr>
              <a:t>群</a:t>
            </a:r>
            <a:r>
              <a:rPr sz="1400">
                <a:latin typeface="微软雅黑"/>
                <a:cs typeface="微软雅黑"/>
              </a:rPr>
              <a:t>定义</a:t>
            </a:r>
            <a:r>
              <a:rPr sz="1400" spc="-15">
                <a:latin typeface="微软雅黑"/>
                <a:cs typeface="微软雅黑"/>
              </a:rPr>
              <a:t>为</a:t>
            </a:r>
            <a:r>
              <a:rPr sz="1400">
                <a:latin typeface="微软雅黑"/>
                <a:cs typeface="微软雅黑"/>
              </a:rPr>
              <a:t>学习</a:t>
            </a:r>
            <a:r>
              <a:rPr sz="1400" spc="-15">
                <a:latin typeface="微软雅黑"/>
                <a:cs typeface="微软雅黑"/>
              </a:rPr>
              <a:t>场</a:t>
            </a:r>
            <a:r>
              <a:rPr sz="1400">
                <a:latin typeface="微软雅黑"/>
                <a:cs typeface="微软雅黑"/>
              </a:rPr>
              <a:t>景用</a:t>
            </a:r>
            <a:r>
              <a:rPr sz="1400" spc="-15">
                <a:latin typeface="微软雅黑"/>
                <a:cs typeface="微软雅黑"/>
              </a:rPr>
              <a:t>户</a:t>
            </a:r>
            <a:r>
              <a:rPr sz="1400" spc="-5">
                <a:latin typeface="微软雅黑"/>
                <a:cs typeface="微软雅黑"/>
              </a:rPr>
              <a:t>，</a:t>
            </a:r>
            <a:r>
              <a:rPr sz="1400" spc="-5">
                <a:latin typeface="Arial"/>
                <a:cs typeface="Arial"/>
              </a:rPr>
              <a:t>2022</a:t>
            </a:r>
            <a:r>
              <a:rPr sz="1400">
                <a:latin typeface="微软雅黑"/>
                <a:cs typeface="微软雅黑"/>
              </a:rPr>
              <a:t>年高</a:t>
            </a:r>
            <a:r>
              <a:rPr sz="1400" spc="-15">
                <a:latin typeface="微软雅黑"/>
                <a:cs typeface="微软雅黑"/>
              </a:rPr>
              <a:t>等</a:t>
            </a:r>
            <a:r>
              <a:rPr sz="1400">
                <a:latin typeface="微软雅黑"/>
                <a:cs typeface="微软雅黑"/>
              </a:rPr>
              <a:t>教育</a:t>
            </a:r>
            <a:r>
              <a:rPr sz="1400" spc="-15">
                <a:latin typeface="微软雅黑"/>
                <a:cs typeface="微软雅黑"/>
              </a:rPr>
              <a:t>在</a:t>
            </a:r>
            <a:r>
              <a:rPr sz="1400">
                <a:latin typeface="微软雅黑"/>
                <a:cs typeface="微软雅黑"/>
              </a:rPr>
              <a:t>学规</a:t>
            </a:r>
            <a:r>
              <a:rPr sz="1400" spc="-15">
                <a:latin typeface="微软雅黑"/>
                <a:cs typeface="微软雅黑"/>
              </a:rPr>
              <a:t>模</a:t>
            </a:r>
            <a:r>
              <a:rPr sz="1400">
                <a:latin typeface="微软雅黑"/>
                <a:cs typeface="微软雅黑"/>
              </a:rPr>
              <a:t>约</a:t>
            </a:r>
            <a:r>
              <a:rPr sz="1400" spc="-10">
                <a:latin typeface="Arial"/>
                <a:cs typeface="Arial"/>
              </a:rPr>
              <a:t>4655</a:t>
            </a:r>
            <a:r>
              <a:rPr sz="1400">
                <a:latin typeface="微软雅黑"/>
                <a:cs typeface="微软雅黑"/>
              </a:rPr>
              <a:t>万，</a:t>
            </a:r>
            <a:r>
              <a:rPr sz="1400" spc="-15">
                <a:latin typeface="微软雅黑"/>
                <a:cs typeface="微软雅黑"/>
              </a:rPr>
              <a:t>职</a:t>
            </a:r>
            <a:r>
              <a:rPr sz="1400">
                <a:latin typeface="微软雅黑"/>
                <a:cs typeface="微软雅黑"/>
              </a:rPr>
              <a:t>业教</a:t>
            </a:r>
            <a:r>
              <a:rPr sz="1400" spc="-15">
                <a:latin typeface="微软雅黑"/>
                <a:cs typeface="微软雅黑"/>
              </a:rPr>
              <a:t>育</a:t>
            </a:r>
            <a:r>
              <a:rPr sz="1400">
                <a:latin typeface="微软雅黑"/>
                <a:cs typeface="微软雅黑"/>
              </a:rPr>
              <a:t>规模</a:t>
            </a:r>
            <a:r>
              <a:rPr sz="1400" spc="-15">
                <a:latin typeface="微软雅黑"/>
                <a:cs typeface="微软雅黑"/>
              </a:rPr>
              <a:t>约</a:t>
            </a:r>
            <a:r>
              <a:rPr sz="1400" spc="-5">
                <a:latin typeface="Arial"/>
                <a:cs typeface="Arial"/>
              </a:rPr>
              <a:t>3033</a:t>
            </a:r>
            <a:r>
              <a:rPr sz="1400" spc="-15">
                <a:latin typeface="微软雅黑"/>
                <a:cs typeface="微软雅黑"/>
              </a:rPr>
              <a:t>万</a:t>
            </a:r>
            <a:r>
              <a:rPr sz="1400">
                <a:latin typeface="微软雅黑"/>
                <a:cs typeface="微软雅黑"/>
              </a:rPr>
              <a:t>人，</a:t>
            </a:r>
            <a:r>
              <a:rPr sz="1400" spc="-15">
                <a:latin typeface="微软雅黑"/>
                <a:cs typeface="微软雅黑"/>
              </a:rPr>
              <a:t>学</a:t>
            </a:r>
            <a:r>
              <a:rPr sz="1400">
                <a:latin typeface="微软雅黑"/>
                <a:cs typeface="微软雅黑"/>
              </a:rPr>
              <a:t>习 场景下用户主要使用的</a:t>
            </a:r>
            <a:r>
              <a:rPr sz="1400" spc="-15">
                <a:latin typeface="微软雅黑"/>
                <a:cs typeface="微软雅黑"/>
              </a:rPr>
              <a:t>终</a:t>
            </a:r>
            <a:r>
              <a:rPr sz="1400">
                <a:latin typeface="微软雅黑"/>
                <a:cs typeface="微软雅黑"/>
              </a:rPr>
              <a:t>端情</a:t>
            </a:r>
            <a:r>
              <a:rPr sz="1400" spc="-15">
                <a:latin typeface="微软雅黑"/>
                <a:cs typeface="微软雅黑"/>
              </a:rPr>
              <a:t>况</a:t>
            </a:r>
            <a:r>
              <a:rPr sz="1400">
                <a:latin typeface="微软雅黑"/>
                <a:cs typeface="微软雅黑"/>
              </a:rPr>
              <a:t>是</a:t>
            </a:r>
            <a:r>
              <a:rPr sz="1400" spc="-5">
                <a:latin typeface="Arial"/>
                <a:cs typeface="Arial"/>
              </a:rPr>
              <a:t>33.0%</a:t>
            </a:r>
            <a:r>
              <a:rPr sz="1400">
                <a:latin typeface="微软雅黑"/>
                <a:cs typeface="微软雅黑"/>
              </a:rPr>
              <a:t>主要</a:t>
            </a:r>
            <a:r>
              <a:rPr sz="1400" spc="-15">
                <a:latin typeface="微软雅黑"/>
                <a:cs typeface="微软雅黑"/>
              </a:rPr>
              <a:t>使</a:t>
            </a:r>
            <a:r>
              <a:rPr sz="1400">
                <a:latin typeface="微软雅黑"/>
                <a:cs typeface="微软雅黑"/>
              </a:rPr>
              <a:t>用手</a:t>
            </a:r>
            <a:r>
              <a:rPr sz="1400" spc="-15">
                <a:latin typeface="微软雅黑"/>
                <a:cs typeface="微软雅黑"/>
              </a:rPr>
              <a:t>机</a:t>
            </a:r>
            <a:r>
              <a:rPr sz="1400" spc="-5">
                <a:latin typeface="微软雅黑"/>
                <a:cs typeface="微软雅黑"/>
              </a:rPr>
              <a:t>，</a:t>
            </a:r>
            <a:r>
              <a:rPr sz="1400" spc="-5">
                <a:latin typeface="Arial"/>
                <a:cs typeface="Arial"/>
              </a:rPr>
              <a:t>51.7%</a:t>
            </a:r>
            <a:r>
              <a:rPr sz="1400">
                <a:latin typeface="微软雅黑"/>
                <a:cs typeface="微软雅黑"/>
              </a:rPr>
              <a:t>手</a:t>
            </a:r>
            <a:r>
              <a:rPr sz="1400" spc="-15">
                <a:latin typeface="微软雅黑"/>
                <a:cs typeface="微软雅黑"/>
              </a:rPr>
              <a:t>机</a:t>
            </a:r>
            <a:r>
              <a:rPr sz="1400">
                <a:latin typeface="微软雅黑"/>
                <a:cs typeface="微软雅黑"/>
              </a:rPr>
              <a:t>、电</a:t>
            </a:r>
            <a:r>
              <a:rPr sz="1400" spc="-15">
                <a:latin typeface="微软雅黑"/>
                <a:cs typeface="微软雅黑"/>
              </a:rPr>
              <a:t>脑</a:t>
            </a:r>
            <a:r>
              <a:rPr sz="1400">
                <a:latin typeface="微软雅黑"/>
                <a:cs typeface="微软雅黑"/>
              </a:rPr>
              <a:t>都会</a:t>
            </a:r>
            <a:r>
              <a:rPr sz="1400" spc="-15">
                <a:latin typeface="微软雅黑"/>
                <a:cs typeface="微软雅黑"/>
              </a:rPr>
              <a:t>使</a:t>
            </a:r>
            <a:r>
              <a:rPr sz="1400">
                <a:latin typeface="微软雅黑"/>
                <a:cs typeface="微软雅黑"/>
              </a:rPr>
              <a:t>用</a:t>
            </a:r>
            <a:r>
              <a:rPr sz="1400" spc="-5">
                <a:latin typeface="微软雅黑"/>
                <a:cs typeface="微软雅黑"/>
              </a:rPr>
              <a:t>，</a:t>
            </a:r>
            <a:r>
              <a:rPr sz="1400" spc="-5">
                <a:latin typeface="Arial"/>
                <a:cs typeface="Arial"/>
              </a:rPr>
              <a:t>15.3%</a:t>
            </a:r>
            <a:r>
              <a:rPr sz="1400">
                <a:latin typeface="微软雅黑"/>
                <a:cs typeface="微软雅黑"/>
              </a:rPr>
              <a:t>主</a:t>
            </a:r>
            <a:r>
              <a:rPr sz="1400" spc="-15">
                <a:latin typeface="微软雅黑"/>
                <a:cs typeface="微软雅黑"/>
              </a:rPr>
              <a:t>要</a:t>
            </a:r>
            <a:r>
              <a:rPr sz="1400">
                <a:latin typeface="微软雅黑"/>
                <a:cs typeface="微软雅黑"/>
              </a:rPr>
              <a:t>使用</a:t>
            </a:r>
            <a:r>
              <a:rPr sz="1400" spc="-15">
                <a:latin typeface="微软雅黑"/>
                <a:cs typeface="微软雅黑"/>
              </a:rPr>
              <a:t>电</a:t>
            </a:r>
            <a:r>
              <a:rPr sz="1400">
                <a:latin typeface="微软雅黑"/>
                <a:cs typeface="微软雅黑"/>
              </a:rPr>
              <a:t>脑。</a:t>
            </a:r>
            <a:endParaRPr sz="1400">
              <a:latin typeface="微软雅黑"/>
              <a:cs typeface="微软雅黑"/>
            </a:endParaRPr>
          </a:p>
          <a:p>
            <a:pPr>
              <a:lnSpc>
                <a:spcPct val="100000"/>
              </a:lnSpc>
              <a:spcBef>
                <a:spcPts val="75"/>
              </a:spcBef>
            </a:pPr>
            <a:endParaRPr sz="2150">
              <a:latin typeface="微软雅黑"/>
              <a:cs typeface="微软雅黑"/>
            </a:endParaRPr>
          </a:p>
          <a:p>
            <a:pPr marL="6388735">
              <a:lnSpc>
                <a:spcPct val="100000"/>
              </a:lnSpc>
            </a:pPr>
            <a:r>
              <a:rPr sz="1600" b="1" spc="-10">
                <a:solidFill>
                  <a:srgbClr val="707070"/>
                </a:solidFill>
                <a:latin typeface="微软雅黑"/>
                <a:cs typeface="微软雅黑"/>
              </a:rPr>
              <a:t>学习场景下主要使用的终端情况</a:t>
            </a:r>
            <a:endParaRPr sz="1600">
              <a:latin typeface="微软雅黑"/>
              <a:cs typeface="微软雅黑"/>
            </a:endParaRPr>
          </a:p>
        </p:txBody>
      </p:sp>
      <p:sp>
        <p:nvSpPr>
          <p:cNvPr id="10" name="object 10"/>
          <p:cNvSpPr/>
          <p:nvPr/>
        </p:nvSpPr>
        <p:spPr>
          <a:xfrm>
            <a:off x="1417286" y="2717235"/>
            <a:ext cx="4274108" cy="1023492"/>
          </a:xfrm>
          <a:prstGeom prst="rect">
            <a:avLst/>
          </a:prstGeom>
          <a:blipFill>
            <a:blip r:embed="rId2"/>
            <a:stretch>
              <a:fillRect/>
            </a:stretch>
          </a:blipFill>
        </p:spPr>
        <p:txBody>
          <a:bodyPr wrap="square" lIns="0" tIns="0" rIns="0" bIns="0" rtlCol="0"/>
          <a:lstStyle/>
          <a:p/>
        </p:txBody>
      </p:sp>
      <p:sp>
        <p:nvSpPr>
          <p:cNvPr id="11" name="object 11"/>
          <p:cNvSpPr/>
          <p:nvPr/>
        </p:nvSpPr>
        <p:spPr>
          <a:xfrm>
            <a:off x="1467611" y="2731007"/>
            <a:ext cx="4166616" cy="902207"/>
          </a:xfrm>
          <a:prstGeom prst="rect">
            <a:avLst/>
          </a:prstGeom>
          <a:blipFill>
            <a:blip r:embed="rId3"/>
            <a:stretch>
              <a:fillRect/>
            </a:stretch>
          </a:blipFill>
        </p:spPr>
        <p:txBody>
          <a:bodyPr wrap="square" lIns="0" tIns="0" rIns="0" bIns="0" rtlCol="0"/>
          <a:lstStyle/>
          <a:p/>
        </p:txBody>
      </p:sp>
      <p:sp>
        <p:nvSpPr>
          <p:cNvPr id="12" name="object 12"/>
          <p:cNvSpPr/>
          <p:nvPr/>
        </p:nvSpPr>
        <p:spPr>
          <a:xfrm>
            <a:off x="1467611" y="2729483"/>
            <a:ext cx="1247140" cy="904240"/>
          </a:xfrm>
          <a:custGeom>
            <a:rect l="l" t="t" r="r" b="b"/>
            <a:pathLst>
              <a:path w="1247139" h="904239">
                <a:moveTo>
                  <a:pt x="451104" y="0"/>
                </a:moveTo>
                <a:lnTo>
                  <a:pt x="401944" y="2651"/>
                </a:lnTo>
                <a:lnTo>
                  <a:pt x="354320" y="10422"/>
                </a:lnTo>
                <a:lnTo>
                  <a:pt x="308506" y="23036"/>
                </a:lnTo>
                <a:lnTo>
                  <a:pt x="264776" y="40219"/>
                </a:lnTo>
                <a:lnTo>
                  <a:pt x="223407" y="61693"/>
                </a:lnTo>
                <a:lnTo>
                  <a:pt x="184672" y="87184"/>
                </a:lnTo>
                <a:lnTo>
                  <a:pt x="148847" y="116417"/>
                </a:lnTo>
                <a:lnTo>
                  <a:pt x="116206" y="149114"/>
                </a:lnTo>
                <a:lnTo>
                  <a:pt x="87026" y="185001"/>
                </a:lnTo>
                <a:lnTo>
                  <a:pt x="61580" y="223802"/>
                </a:lnTo>
                <a:lnTo>
                  <a:pt x="40145" y="265241"/>
                </a:lnTo>
                <a:lnTo>
                  <a:pt x="22994" y="309042"/>
                </a:lnTo>
                <a:lnTo>
                  <a:pt x="10402" y="354931"/>
                </a:lnTo>
                <a:lnTo>
                  <a:pt x="2646" y="402630"/>
                </a:lnTo>
                <a:lnTo>
                  <a:pt x="0" y="451865"/>
                </a:lnTo>
                <a:lnTo>
                  <a:pt x="2646" y="501101"/>
                </a:lnTo>
                <a:lnTo>
                  <a:pt x="10402" y="548800"/>
                </a:lnTo>
                <a:lnTo>
                  <a:pt x="22994" y="594689"/>
                </a:lnTo>
                <a:lnTo>
                  <a:pt x="40145" y="638490"/>
                </a:lnTo>
                <a:lnTo>
                  <a:pt x="61580" y="679929"/>
                </a:lnTo>
                <a:lnTo>
                  <a:pt x="87026" y="718730"/>
                </a:lnTo>
                <a:lnTo>
                  <a:pt x="116206" y="754617"/>
                </a:lnTo>
                <a:lnTo>
                  <a:pt x="148847" y="787314"/>
                </a:lnTo>
                <a:lnTo>
                  <a:pt x="184672" y="816547"/>
                </a:lnTo>
                <a:lnTo>
                  <a:pt x="223407" y="842038"/>
                </a:lnTo>
                <a:lnTo>
                  <a:pt x="264776" y="863512"/>
                </a:lnTo>
                <a:lnTo>
                  <a:pt x="308506" y="880695"/>
                </a:lnTo>
                <a:lnTo>
                  <a:pt x="354320" y="893309"/>
                </a:lnTo>
                <a:lnTo>
                  <a:pt x="401944" y="901080"/>
                </a:lnTo>
                <a:lnTo>
                  <a:pt x="451104" y="903732"/>
                </a:lnTo>
                <a:lnTo>
                  <a:pt x="456311" y="903223"/>
                </a:lnTo>
                <a:lnTo>
                  <a:pt x="1246015" y="903223"/>
                </a:lnTo>
                <a:lnTo>
                  <a:pt x="1192402" y="892174"/>
                </a:lnTo>
                <a:lnTo>
                  <a:pt x="1151004" y="880423"/>
                </a:lnTo>
                <a:lnTo>
                  <a:pt x="1080742" y="850423"/>
                </a:lnTo>
                <a:lnTo>
                  <a:pt x="1032350" y="821358"/>
                </a:lnTo>
                <a:lnTo>
                  <a:pt x="993291" y="789632"/>
                </a:lnTo>
                <a:lnTo>
                  <a:pt x="962588" y="755772"/>
                </a:lnTo>
                <a:lnTo>
                  <a:pt x="939266" y="720306"/>
                </a:lnTo>
                <a:lnTo>
                  <a:pt x="922349" y="683760"/>
                </a:lnTo>
                <a:lnTo>
                  <a:pt x="910860" y="646663"/>
                </a:lnTo>
                <a:lnTo>
                  <a:pt x="900264" y="572922"/>
                </a:lnTo>
                <a:lnTo>
                  <a:pt x="899204" y="537333"/>
                </a:lnTo>
                <a:lnTo>
                  <a:pt x="899709" y="501101"/>
                </a:lnTo>
                <a:lnTo>
                  <a:pt x="900302" y="469900"/>
                </a:lnTo>
                <a:lnTo>
                  <a:pt x="902081" y="451865"/>
                </a:lnTo>
                <a:lnTo>
                  <a:pt x="901491" y="428601"/>
                </a:lnTo>
                <a:lnTo>
                  <a:pt x="899747" y="405669"/>
                </a:lnTo>
                <a:lnTo>
                  <a:pt x="896883" y="383071"/>
                </a:lnTo>
                <a:lnTo>
                  <a:pt x="892937" y="360806"/>
                </a:lnTo>
                <a:lnTo>
                  <a:pt x="877315" y="310261"/>
                </a:lnTo>
                <a:lnTo>
                  <a:pt x="873506" y="296290"/>
                </a:lnTo>
                <a:lnTo>
                  <a:pt x="871727" y="292353"/>
                </a:lnTo>
                <a:lnTo>
                  <a:pt x="866648" y="275970"/>
                </a:lnTo>
                <a:lnTo>
                  <a:pt x="850138" y="245363"/>
                </a:lnTo>
                <a:lnTo>
                  <a:pt x="841501" y="226694"/>
                </a:lnTo>
                <a:lnTo>
                  <a:pt x="834263" y="216153"/>
                </a:lnTo>
                <a:lnTo>
                  <a:pt x="825119" y="199262"/>
                </a:lnTo>
                <a:lnTo>
                  <a:pt x="810640" y="181737"/>
                </a:lnTo>
                <a:lnTo>
                  <a:pt x="798702" y="164211"/>
                </a:lnTo>
                <a:lnTo>
                  <a:pt x="782193" y="147065"/>
                </a:lnTo>
                <a:lnTo>
                  <a:pt x="770001" y="132333"/>
                </a:lnTo>
                <a:lnTo>
                  <a:pt x="759713" y="123825"/>
                </a:lnTo>
                <a:lnTo>
                  <a:pt x="746251" y="109981"/>
                </a:lnTo>
                <a:lnTo>
                  <a:pt x="714756" y="86740"/>
                </a:lnTo>
                <a:lnTo>
                  <a:pt x="703199" y="77215"/>
                </a:lnTo>
                <a:lnTo>
                  <a:pt x="697992" y="74294"/>
                </a:lnTo>
                <a:lnTo>
                  <a:pt x="617727" y="31114"/>
                </a:lnTo>
                <a:lnTo>
                  <a:pt x="581564" y="18494"/>
                </a:lnTo>
                <a:lnTo>
                  <a:pt x="546841" y="9651"/>
                </a:lnTo>
                <a:lnTo>
                  <a:pt x="543432" y="9651"/>
                </a:lnTo>
                <a:lnTo>
                  <a:pt x="541908" y="9143"/>
                </a:lnTo>
                <a:lnTo>
                  <a:pt x="519719" y="5197"/>
                </a:lnTo>
                <a:lnTo>
                  <a:pt x="497173" y="2333"/>
                </a:lnTo>
                <a:lnTo>
                  <a:pt x="474293" y="589"/>
                </a:lnTo>
                <a:lnTo>
                  <a:pt x="451104" y="0"/>
                </a:lnTo>
                <a:close/>
              </a:path>
              <a:path w="1247139" h="904239">
                <a:moveTo>
                  <a:pt x="1246015" y="903223"/>
                </a:moveTo>
                <a:lnTo>
                  <a:pt x="456311" y="903223"/>
                </a:lnTo>
                <a:lnTo>
                  <a:pt x="458343" y="903351"/>
                </a:lnTo>
                <a:lnTo>
                  <a:pt x="1246632" y="903351"/>
                </a:lnTo>
                <a:lnTo>
                  <a:pt x="1246015" y="903223"/>
                </a:lnTo>
                <a:close/>
              </a:path>
              <a:path w="1247139" h="904239">
                <a:moveTo>
                  <a:pt x="544068" y="9016"/>
                </a:moveTo>
                <a:lnTo>
                  <a:pt x="543432" y="9651"/>
                </a:lnTo>
                <a:lnTo>
                  <a:pt x="546841" y="9651"/>
                </a:lnTo>
                <a:lnTo>
                  <a:pt x="544068" y="9016"/>
                </a:lnTo>
                <a:close/>
              </a:path>
            </a:pathLst>
          </a:custGeom>
          <a:solidFill>
            <a:srgbClr val="FFA166"/>
          </a:solidFill>
        </p:spPr>
        <p:txBody>
          <a:bodyPr wrap="square" lIns="0" tIns="0" rIns="0" bIns="0" rtlCol="0"/>
          <a:lstStyle/>
          <a:p/>
        </p:txBody>
      </p:sp>
      <p:sp>
        <p:nvSpPr>
          <p:cNvPr id="13" name="object 13"/>
          <p:cNvSpPr txBox="1"/>
          <p:nvPr/>
        </p:nvSpPr>
        <p:spPr>
          <a:xfrm>
            <a:off x="2691510" y="2818638"/>
            <a:ext cx="2588895" cy="721360"/>
          </a:xfrm>
          <a:prstGeom prst="rect">
            <a:avLst/>
          </a:prstGeom>
        </p:spPr>
        <p:txBody>
          <a:bodyPr vert="horz" wrap="square" lIns="0" tIns="12700" rIns="0" bIns="0" rtlCol="0">
            <a:spAutoFit/>
          </a:bodyPr>
          <a:lstStyle/>
          <a:p>
            <a:pPr marL="12700">
              <a:lnSpc>
                <a:spcPts val="2140"/>
              </a:lnSpc>
              <a:spcBef>
                <a:spcPts val="100"/>
              </a:spcBef>
            </a:pPr>
            <a:r>
              <a:rPr sz="1800" b="1" spc="-10">
                <a:solidFill>
                  <a:srgbClr val="FFFFFF"/>
                </a:solidFill>
                <a:latin typeface="Arial"/>
                <a:cs typeface="Arial"/>
              </a:rPr>
              <a:t>2022</a:t>
            </a:r>
            <a:r>
              <a:rPr sz="1800" b="1">
                <a:solidFill>
                  <a:srgbClr val="FFFFFF"/>
                </a:solidFill>
                <a:latin typeface="微软雅黑"/>
                <a:cs typeface="微软雅黑"/>
              </a:rPr>
              <a:t>年高等教育在学规模</a:t>
            </a:r>
            <a:endParaRPr sz="1800">
              <a:latin typeface="微软雅黑"/>
              <a:cs typeface="微软雅黑"/>
            </a:endParaRPr>
          </a:p>
          <a:p>
            <a:pPr marL="12700">
              <a:lnSpc>
                <a:spcPts val="3340"/>
              </a:lnSpc>
            </a:pPr>
            <a:r>
              <a:rPr sz="2800" b="1">
                <a:solidFill>
                  <a:srgbClr val="FFFFFF"/>
                </a:solidFill>
                <a:latin typeface="Arial"/>
                <a:cs typeface="Arial"/>
              </a:rPr>
              <a:t>4655</a:t>
            </a:r>
            <a:r>
              <a:rPr sz="2800" b="1" spc="-5">
                <a:solidFill>
                  <a:srgbClr val="FFFFFF"/>
                </a:solidFill>
                <a:latin typeface="微软雅黑"/>
                <a:cs typeface="微软雅黑"/>
              </a:rPr>
              <a:t>万人</a:t>
            </a:r>
            <a:endParaRPr sz="2800">
              <a:latin typeface="微软雅黑"/>
              <a:cs typeface="微软雅黑"/>
            </a:endParaRPr>
          </a:p>
        </p:txBody>
      </p:sp>
      <p:sp>
        <p:nvSpPr>
          <p:cNvPr id="14" name="object 14"/>
          <p:cNvSpPr/>
          <p:nvPr/>
        </p:nvSpPr>
        <p:spPr>
          <a:xfrm>
            <a:off x="1719452" y="3046857"/>
            <a:ext cx="356870" cy="269875"/>
          </a:xfrm>
          <a:custGeom>
            <a:rect l="l" t="t" r="r" b="b"/>
            <a:pathLst>
              <a:path w="356869" h="269875">
                <a:moveTo>
                  <a:pt x="337566" y="0"/>
                </a:moveTo>
                <a:lnTo>
                  <a:pt x="19177" y="0"/>
                </a:lnTo>
                <a:lnTo>
                  <a:pt x="11680" y="1516"/>
                </a:lnTo>
                <a:lnTo>
                  <a:pt x="5588" y="5651"/>
                </a:lnTo>
                <a:lnTo>
                  <a:pt x="1496" y="11787"/>
                </a:lnTo>
                <a:lnTo>
                  <a:pt x="0" y="19303"/>
                </a:lnTo>
                <a:lnTo>
                  <a:pt x="0" y="250570"/>
                </a:lnTo>
                <a:lnTo>
                  <a:pt x="1496" y="258067"/>
                </a:lnTo>
                <a:lnTo>
                  <a:pt x="5588" y="264160"/>
                </a:lnTo>
                <a:lnTo>
                  <a:pt x="11680" y="268251"/>
                </a:lnTo>
                <a:lnTo>
                  <a:pt x="19177" y="269747"/>
                </a:lnTo>
                <a:lnTo>
                  <a:pt x="337566" y="269747"/>
                </a:lnTo>
                <a:lnTo>
                  <a:pt x="344989" y="268251"/>
                </a:lnTo>
                <a:lnTo>
                  <a:pt x="351043" y="264160"/>
                </a:lnTo>
                <a:lnTo>
                  <a:pt x="355121" y="258067"/>
                </a:lnTo>
                <a:lnTo>
                  <a:pt x="355350" y="256920"/>
                </a:lnTo>
                <a:lnTo>
                  <a:pt x="22733" y="256920"/>
                </a:lnTo>
                <a:lnTo>
                  <a:pt x="19939" y="254000"/>
                </a:lnTo>
                <a:lnTo>
                  <a:pt x="19939" y="249046"/>
                </a:lnTo>
                <a:lnTo>
                  <a:pt x="20447" y="247650"/>
                </a:lnTo>
                <a:lnTo>
                  <a:pt x="21336" y="246506"/>
                </a:lnTo>
                <a:lnTo>
                  <a:pt x="79883" y="174625"/>
                </a:lnTo>
                <a:lnTo>
                  <a:pt x="85768" y="169834"/>
                </a:lnTo>
                <a:lnTo>
                  <a:pt x="92773" y="167735"/>
                </a:lnTo>
                <a:lnTo>
                  <a:pt x="211732" y="167735"/>
                </a:lnTo>
                <a:lnTo>
                  <a:pt x="234569" y="137287"/>
                </a:lnTo>
                <a:lnTo>
                  <a:pt x="240238" y="132210"/>
                </a:lnTo>
                <a:lnTo>
                  <a:pt x="247157" y="129825"/>
                </a:lnTo>
                <a:lnTo>
                  <a:pt x="356616" y="129825"/>
                </a:lnTo>
                <a:lnTo>
                  <a:pt x="356616" y="89915"/>
                </a:lnTo>
                <a:lnTo>
                  <a:pt x="63754" y="89915"/>
                </a:lnTo>
                <a:lnTo>
                  <a:pt x="53818" y="87907"/>
                </a:lnTo>
                <a:lnTo>
                  <a:pt x="45704" y="82423"/>
                </a:lnTo>
                <a:lnTo>
                  <a:pt x="40233" y="74271"/>
                </a:lnTo>
                <a:lnTo>
                  <a:pt x="38227" y="64262"/>
                </a:lnTo>
                <a:lnTo>
                  <a:pt x="40233" y="54252"/>
                </a:lnTo>
                <a:lnTo>
                  <a:pt x="45704" y="46100"/>
                </a:lnTo>
                <a:lnTo>
                  <a:pt x="53818" y="40616"/>
                </a:lnTo>
                <a:lnTo>
                  <a:pt x="63754" y="38607"/>
                </a:lnTo>
                <a:lnTo>
                  <a:pt x="356616" y="38607"/>
                </a:lnTo>
                <a:lnTo>
                  <a:pt x="356616" y="19303"/>
                </a:lnTo>
                <a:lnTo>
                  <a:pt x="355121" y="11787"/>
                </a:lnTo>
                <a:lnTo>
                  <a:pt x="351043" y="5651"/>
                </a:lnTo>
                <a:lnTo>
                  <a:pt x="344989" y="1516"/>
                </a:lnTo>
                <a:lnTo>
                  <a:pt x="337566" y="0"/>
                </a:lnTo>
                <a:close/>
              </a:path>
              <a:path w="356869" h="269875">
                <a:moveTo>
                  <a:pt x="356616" y="129825"/>
                </a:moveTo>
                <a:lnTo>
                  <a:pt x="247157" y="129825"/>
                </a:lnTo>
                <a:lnTo>
                  <a:pt x="254482" y="130250"/>
                </a:lnTo>
                <a:lnTo>
                  <a:pt x="261366" y="133603"/>
                </a:lnTo>
                <a:lnTo>
                  <a:pt x="263017" y="134873"/>
                </a:lnTo>
                <a:lnTo>
                  <a:pt x="264541" y="136397"/>
                </a:lnTo>
                <a:lnTo>
                  <a:pt x="265684" y="138175"/>
                </a:lnTo>
                <a:lnTo>
                  <a:pt x="337312" y="246887"/>
                </a:lnTo>
                <a:lnTo>
                  <a:pt x="339217" y="249935"/>
                </a:lnTo>
                <a:lnTo>
                  <a:pt x="338455" y="253872"/>
                </a:lnTo>
                <a:lnTo>
                  <a:pt x="335534" y="255904"/>
                </a:lnTo>
                <a:lnTo>
                  <a:pt x="334518" y="256539"/>
                </a:lnTo>
                <a:lnTo>
                  <a:pt x="333375" y="256920"/>
                </a:lnTo>
                <a:lnTo>
                  <a:pt x="355350" y="256920"/>
                </a:lnTo>
                <a:lnTo>
                  <a:pt x="356616" y="250570"/>
                </a:lnTo>
                <a:lnTo>
                  <a:pt x="356616" y="129825"/>
                </a:lnTo>
                <a:close/>
              </a:path>
              <a:path w="356869" h="269875">
                <a:moveTo>
                  <a:pt x="211732" y="167735"/>
                </a:moveTo>
                <a:lnTo>
                  <a:pt x="92773" y="167735"/>
                </a:lnTo>
                <a:lnTo>
                  <a:pt x="100064" y="168445"/>
                </a:lnTo>
                <a:lnTo>
                  <a:pt x="106807" y="172084"/>
                </a:lnTo>
                <a:lnTo>
                  <a:pt x="107188" y="172338"/>
                </a:lnTo>
                <a:lnTo>
                  <a:pt x="107569" y="172846"/>
                </a:lnTo>
                <a:lnTo>
                  <a:pt x="108077" y="173227"/>
                </a:lnTo>
                <a:lnTo>
                  <a:pt x="149606" y="214502"/>
                </a:lnTo>
                <a:lnTo>
                  <a:pt x="155938" y="218715"/>
                </a:lnTo>
                <a:lnTo>
                  <a:pt x="163115" y="220106"/>
                </a:lnTo>
                <a:lnTo>
                  <a:pt x="170269" y="218664"/>
                </a:lnTo>
                <a:lnTo>
                  <a:pt x="176530" y="214375"/>
                </a:lnTo>
                <a:lnTo>
                  <a:pt x="177165" y="213740"/>
                </a:lnTo>
                <a:lnTo>
                  <a:pt x="178181" y="212470"/>
                </a:lnTo>
                <a:lnTo>
                  <a:pt x="211732" y="167735"/>
                </a:lnTo>
                <a:close/>
              </a:path>
              <a:path w="356869" h="269875">
                <a:moveTo>
                  <a:pt x="356616" y="38607"/>
                </a:moveTo>
                <a:lnTo>
                  <a:pt x="63754" y="38607"/>
                </a:lnTo>
                <a:lnTo>
                  <a:pt x="73616" y="40616"/>
                </a:lnTo>
                <a:lnTo>
                  <a:pt x="81692" y="46100"/>
                </a:lnTo>
                <a:lnTo>
                  <a:pt x="87149" y="54252"/>
                </a:lnTo>
                <a:lnTo>
                  <a:pt x="89154" y="64262"/>
                </a:lnTo>
                <a:lnTo>
                  <a:pt x="87149" y="74271"/>
                </a:lnTo>
                <a:lnTo>
                  <a:pt x="81692" y="82423"/>
                </a:lnTo>
                <a:lnTo>
                  <a:pt x="73616" y="87907"/>
                </a:lnTo>
                <a:lnTo>
                  <a:pt x="63754" y="89915"/>
                </a:lnTo>
                <a:lnTo>
                  <a:pt x="356616" y="89915"/>
                </a:lnTo>
                <a:lnTo>
                  <a:pt x="356616" y="38607"/>
                </a:lnTo>
                <a:close/>
              </a:path>
            </a:pathLst>
          </a:custGeom>
          <a:solidFill>
            <a:srgbClr val="FFFFFF"/>
          </a:solidFill>
        </p:spPr>
        <p:txBody>
          <a:bodyPr wrap="square" lIns="0" tIns="0" rIns="0" bIns="0" rtlCol="0"/>
          <a:lstStyle/>
          <a:p/>
        </p:txBody>
      </p:sp>
      <p:sp>
        <p:nvSpPr>
          <p:cNvPr id="15" name="object 15"/>
          <p:cNvSpPr/>
          <p:nvPr/>
        </p:nvSpPr>
        <p:spPr>
          <a:xfrm>
            <a:off x="1426463" y="4541520"/>
            <a:ext cx="4315206" cy="1050785"/>
          </a:xfrm>
          <a:prstGeom prst="rect">
            <a:avLst/>
          </a:prstGeom>
          <a:blipFill>
            <a:blip r:embed="rId4"/>
            <a:stretch>
              <a:fillRect/>
            </a:stretch>
          </a:blipFill>
        </p:spPr>
        <p:txBody>
          <a:bodyPr wrap="square" lIns="0" tIns="0" rIns="0" bIns="0" rtlCol="0"/>
          <a:lstStyle/>
          <a:p/>
        </p:txBody>
      </p:sp>
      <p:sp>
        <p:nvSpPr>
          <p:cNvPr id="16" name="object 16"/>
          <p:cNvSpPr/>
          <p:nvPr/>
        </p:nvSpPr>
        <p:spPr>
          <a:xfrm>
            <a:off x="1504188" y="4568952"/>
            <a:ext cx="4166616" cy="902208"/>
          </a:xfrm>
          <a:prstGeom prst="rect">
            <a:avLst/>
          </a:prstGeom>
          <a:blipFill>
            <a:blip r:embed="rId5"/>
            <a:stretch>
              <a:fillRect/>
            </a:stretch>
          </a:blipFill>
        </p:spPr>
        <p:txBody>
          <a:bodyPr wrap="square" lIns="0" tIns="0" rIns="0" bIns="0" rtlCol="0"/>
          <a:lstStyle/>
          <a:p/>
        </p:txBody>
      </p:sp>
      <p:sp>
        <p:nvSpPr>
          <p:cNvPr id="17" name="object 17"/>
          <p:cNvSpPr/>
          <p:nvPr/>
        </p:nvSpPr>
        <p:spPr>
          <a:xfrm>
            <a:off x="1504188" y="4567428"/>
            <a:ext cx="1247140" cy="904240"/>
          </a:xfrm>
          <a:custGeom>
            <a:rect l="l" t="t" r="r" b="b"/>
            <a:pathLst>
              <a:path w="1247139" h="904239">
                <a:moveTo>
                  <a:pt x="451104" y="0"/>
                </a:moveTo>
                <a:lnTo>
                  <a:pt x="401944" y="2651"/>
                </a:lnTo>
                <a:lnTo>
                  <a:pt x="354320" y="10422"/>
                </a:lnTo>
                <a:lnTo>
                  <a:pt x="308506" y="23036"/>
                </a:lnTo>
                <a:lnTo>
                  <a:pt x="264776" y="40219"/>
                </a:lnTo>
                <a:lnTo>
                  <a:pt x="223407" y="61693"/>
                </a:lnTo>
                <a:lnTo>
                  <a:pt x="184672" y="87184"/>
                </a:lnTo>
                <a:lnTo>
                  <a:pt x="148847" y="116417"/>
                </a:lnTo>
                <a:lnTo>
                  <a:pt x="116206" y="149114"/>
                </a:lnTo>
                <a:lnTo>
                  <a:pt x="87026" y="185001"/>
                </a:lnTo>
                <a:lnTo>
                  <a:pt x="61580" y="223802"/>
                </a:lnTo>
                <a:lnTo>
                  <a:pt x="40145" y="265241"/>
                </a:lnTo>
                <a:lnTo>
                  <a:pt x="22994" y="309042"/>
                </a:lnTo>
                <a:lnTo>
                  <a:pt x="10402" y="354931"/>
                </a:lnTo>
                <a:lnTo>
                  <a:pt x="2646" y="402630"/>
                </a:lnTo>
                <a:lnTo>
                  <a:pt x="0" y="451866"/>
                </a:lnTo>
                <a:lnTo>
                  <a:pt x="2646" y="501101"/>
                </a:lnTo>
                <a:lnTo>
                  <a:pt x="10402" y="548800"/>
                </a:lnTo>
                <a:lnTo>
                  <a:pt x="22994" y="594689"/>
                </a:lnTo>
                <a:lnTo>
                  <a:pt x="40145" y="638490"/>
                </a:lnTo>
                <a:lnTo>
                  <a:pt x="61580" y="679929"/>
                </a:lnTo>
                <a:lnTo>
                  <a:pt x="87026" y="718730"/>
                </a:lnTo>
                <a:lnTo>
                  <a:pt x="116206" y="754617"/>
                </a:lnTo>
                <a:lnTo>
                  <a:pt x="148847" y="787314"/>
                </a:lnTo>
                <a:lnTo>
                  <a:pt x="184672" y="816547"/>
                </a:lnTo>
                <a:lnTo>
                  <a:pt x="223407" y="842038"/>
                </a:lnTo>
                <a:lnTo>
                  <a:pt x="264776" y="863512"/>
                </a:lnTo>
                <a:lnTo>
                  <a:pt x="308506" y="880695"/>
                </a:lnTo>
                <a:lnTo>
                  <a:pt x="354320" y="893309"/>
                </a:lnTo>
                <a:lnTo>
                  <a:pt x="401944" y="901080"/>
                </a:lnTo>
                <a:lnTo>
                  <a:pt x="451104" y="903732"/>
                </a:lnTo>
                <a:lnTo>
                  <a:pt x="456311" y="903224"/>
                </a:lnTo>
                <a:lnTo>
                  <a:pt x="1246015" y="903224"/>
                </a:lnTo>
                <a:lnTo>
                  <a:pt x="1192403" y="892175"/>
                </a:lnTo>
                <a:lnTo>
                  <a:pt x="1151004" y="880423"/>
                </a:lnTo>
                <a:lnTo>
                  <a:pt x="1080742" y="850423"/>
                </a:lnTo>
                <a:lnTo>
                  <a:pt x="1032350" y="821358"/>
                </a:lnTo>
                <a:lnTo>
                  <a:pt x="993291" y="789632"/>
                </a:lnTo>
                <a:lnTo>
                  <a:pt x="962588" y="755772"/>
                </a:lnTo>
                <a:lnTo>
                  <a:pt x="939266" y="720306"/>
                </a:lnTo>
                <a:lnTo>
                  <a:pt x="922349" y="683760"/>
                </a:lnTo>
                <a:lnTo>
                  <a:pt x="910860" y="646663"/>
                </a:lnTo>
                <a:lnTo>
                  <a:pt x="900264" y="572922"/>
                </a:lnTo>
                <a:lnTo>
                  <a:pt x="899204" y="537333"/>
                </a:lnTo>
                <a:lnTo>
                  <a:pt x="899709" y="501101"/>
                </a:lnTo>
                <a:lnTo>
                  <a:pt x="900303" y="469900"/>
                </a:lnTo>
                <a:lnTo>
                  <a:pt x="902081" y="451866"/>
                </a:lnTo>
                <a:lnTo>
                  <a:pt x="901491" y="428601"/>
                </a:lnTo>
                <a:lnTo>
                  <a:pt x="899747" y="405669"/>
                </a:lnTo>
                <a:lnTo>
                  <a:pt x="896883" y="383071"/>
                </a:lnTo>
                <a:lnTo>
                  <a:pt x="892937" y="360807"/>
                </a:lnTo>
                <a:lnTo>
                  <a:pt x="877316" y="310261"/>
                </a:lnTo>
                <a:lnTo>
                  <a:pt x="873506" y="296291"/>
                </a:lnTo>
                <a:lnTo>
                  <a:pt x="871728" y="292354"/>
                </a:lnTo>
                <a:lnTo>
                  <a:pt x="866648" y="275971"/>
                </a:lnTo>
                <a:lnTo>
                  <a:pt x="850138" y="245364"/>
                </a:lnTo>
                <a:lnTo>
                  <a:pt x="841501" y="226695"/>
                </a:lnTo>
                <a:lnTo>
                  <a:pt x="834263" y="216154"/>
                </a:lnTo>
                <a:lnTo>
                  <a:pt x="825119" y="199263"/>
                </a:lnTo>
                <a:lnTo>
                  <a:pt x="810641" y="181737"/>
                </a:lnTo>
                <a:lnTo>
                  <a:pt x="798703" y="164211"/>
                </a:lnTo>
                <a:lnTo>
                  <a:pt x="782193" y="147066"/>
                </a:lnTo>
                <a:lnTo>
                  <a:pt x="770001" y="132334"/>
                </a:lnTo>
                <a:lnTo>
                  <a:pt x="759713" y="123825"/>
                </a:lnTo>
                <a:lnTo>
                  <a:pt x="746251" y="109982"/>
                </a:lnTo>
                <a:lnTo>
                  <a:pt x="714756" y="86741"/>
                </a:lnTo>
                <a:lnTo>
                  <a:pt x="703199" y="77216"/>
                </a:lnTo>
                <a:lnTo>
                  <a:pt x="697992" y="74295"/>
                </a:lnTo>
                <a:lnTo>
                  <a:pt x="617728" y="31115"/>
                </a:lnTo>
                <a:lnTo>
                  <a:pt x="581564" y="18494"/>
                </a:lnTo>
                <a:lnTo>
                  <a:pt x="546841" y="9652"/>
                </a:lnTo>
                <a:lnTo>
                  <a:pt x="543432" y="9652"/>
                </a:lnTo>
                <a:lnTo>
                  <a:pt x="541909" y="9144"/>
                </a:lnTo>
                <a:lnTo>
                  <a:pt x="519719" y="5197"/>
                </a:lnTo>
                <a:lnTo>
                  <a:pt x="497173" y="2333"/>
                </a:lnTo>
                <a:lnTo>
                  <a:pt x="474293" y="589"/>
                </a:lnTo>
                <a:lnTo>
                  <a:pt x="451104" y="0"/>
                </a:lnTo>
                <a:close/>
              </a:path>
              <a:path w="1247139" h="904239">
                <a:moveTo>
                  <a:pt x="1246015" y="903224"/>
                </a:moveTo>
                <a:lnTo>
                  <a:pt x="456311" y="903224"/>
                </a:lnTo>
                <a:lnTo>
                  <a:pt x="458343" y="903351"/>
                </a:lnTo>
                <a:lnTo>
                  <a:pt x="1246632" y="903351"/>
                </a:lnTo>
                <a:lnTo>
                  <a:pt x="1246015" y="903224"/>
                </a:lnTo>
                <a:close/>
              </a:path>
              <a:path w="1247139" h="904239">
                <a:moveTo>
                  <a:pt x="544068" y="9017"/>
                </a:moveTo>
                <a:lnTo>
                  <a:pt x="543432" y="9652"/>
                </a:lnTo>
                <a:lnTo>
                  <a:pt x="546841" y="9652"/>
                </a:lnTo>
                <a:lnTo>
                  <a:pt x="544068" y="9017"/>
                </a:lnTo>
                <a:close/>
              </a:path>
            </a:pathLst>
          </a:custGeom>
          <a:solidFill>
            <a:srgbClr val="9EC7F0"/>
          </a:solidFill>
        </p:spPr>
        <p:txBody>
          <a:bodyPr wrap="square" lIns="0" tIns="0" rIns="0" bIns="0" rtlCol="0"/>
          <a:lstStyle/>
          <a:p/>
        </p:txBody>
      </p:sp>
      <p:sp>
        <p:nvSpPr>
          <p:cNvPr id="18" name="object 18"/>
          <p:cNvSpPr txBox="1"/>
          <p:nvPr/>
        </p:nvSpPr>
        <p:spPr>
          <a:xfrm>
            <a:off x="2752725" y="4659629"/>
            <a:ext cx="2588895" cy="721360"/>
          </a:xfrm>
          <a:prstGeom prst="rect">
            <a:avLst/>
          </a:prstGeom>
        </p:spPr>
        <p:txBody>
          <a:bodyPr vert="horz" wrap="square" lIns="0" tIns="12700" rIns="0" bIns="0" rtlCol="0">
            <a:spAutoFit/>
          </a:bodyPr>
          <a:lstStyle/>
          <a:p>
            <a:pPr marL="12700">
              <a:lnSpc>
                <a:spcPts val="2140"/>
              </a:lnSpc>
              <a:spcBef>
                <a:spcPts val="100"/>
              </a:spcBef>
            </a:pPr>
            <a:r>
              <a:rPr sz="1800" b="1" spc="-10">
                <a:solidFill>
                  <a:srgbClr val="FFFFFF"/>
                </a:solidFill>
                <a:latin typeface="Arial"/>
                <a:cs typeface="Arial"/>
              </a:rPr>
              <a:t>2022</a:t>
            </a:r>
            <a:r>
              <a:rPr sz="1800" b="1">
                <a:solidFill>
                  <a:srgbClr val="FFFFFF"/>
                </a:solidFill>
                <a:latin typeface="微软雅黑"/>
                <a:cs typeface="微软雅黑"/>
              </a:rPr>
              <a:t>年职业教育在学规模</a:t>
            </a:r>
            <a:endParaRPr sz="1800">
              <a:latin typeface="微软雅黑"/>
              <a:cs typeface="微软雅黑"/>
            </a:endParaRPr>
          </a:p>
          <a:p>
            <a:pPr marL="12700">
              <a:lnSpc>
                <a:spcPts val="3340"/>
              </a:lnSpc>
            </a:pPr>
            <a:r>
              <a:rPr sz="2800" b="1">
                <a:solidFill>
                  <a:srgbClr val="FFFFFF"/>
                </a:solidFill>
                <a:latin typeface="Arial"/>
                <a:cs typeface="Arial"/>
              </a:rPr>
              <a:t>3033</a:t>
            </a:r>
            <a:r>
              <a:rPr sz="2800" b="1" spc="-5">
                <a:solidFill>
                  <a:srgbClr val="FFFFFF"/>
                </a:solidFill>
                <a:latin typeface="微软雅黑"/>
                <a:cs typeface="微软雅黑"/>
              </a:rPr>
              <a:t>万人</a:t>
            </a:r>
            <a:endParaRPr sz="2800">
              <a:latin typeface="微软雅黑"/>
              <a:cs typeface="微软雅黑"/>
            </a:endParaRPr>
          </a:p>
        </p:txBody>
      </p:sp>
      <p:sp>
        <p:nvSpPr>
          <p:cNvPr id="19" name="object 19"/>
          <p:cNvSpPr/>
          <p:nvPr/>
        </p:nvSpPr>
        <p:spPr>
          <a:xfrm>
            <a:off x="1755139" y="4871084"/>
            <a:ext cx="356870" cy="297180"/>
          </a:xfrm>
          <a:custGeom>
            <a:rect l="l" t="t" r="r" b="b"/>
            <a:pathLst>
              <a:path w="356869" h="297179">
                <a:moveTo>
                  <a:pt x="61976" y="258444"/>
                </a:moveTo>
                <a:lnTo>
                  <a:pt x="49149" y="258444"/>
                </a:lnTo>
                <a:lnTo>
                  <a:pt x="49149" y="297179"/>
                </a:lnTo>
                <a:lnTo>
                  <a:pt x="61976" y="297179"/>
                </a:lnTo>
                <a:lnTo>
                  <a:pt x="61976" y="258444"/>
                </a:lnTo>
                <a:close/>
              </a:path>
              <a:path w="356869" h="297179">
                <a:moveTo>
                  <a:pt x="307340" y="258444"/>
                </a:moveTo>
                <a:lnTo>
                  <a:pt x="294386" y="258444"/>
                </a:lnTo>
                <a:lnTo>
                  <a:pt x="294386" y="297179"/>
                </a:lnTo>
                <a:lnTo>
                  <a:pt x="307340" y="297179"/>
                </a:lnTo>
                <a:lnTo>
                  <a:pt x="307340" y="258444"/>
                </a:lnTo>
                <a:close/>
              </a:path>
              <a:path w="356869" h="297179">
                <a:moveTo>
                  <a:pt x="29845" y="90550"/>
                </a:moveTo>
                <a:lnTo>
                  <a:pt x="28321" y="90550"/>
                </a:lnTo>
                <a:lnTo>
                  <a:pt x="27559" y="90677"/>
                </a:lnTo>
                <a:lnTo>
                  <a:pt x="16109" y="93856"/>
                </a:lnTo>
                <a:lnTo>
                  <a:pt x="7112" y="100964"/>
                </a:lnTo>
                <a:lnTo>
                  <a:pt x="1448" y="110930"/>
                </a:lnTo>
                <a:lnTo>
                  <a:pt x="0" y="122681"/>
                </a:lnTo>
                <a:lnTo>
                  <a:pt x="9017" y="240537"/>
                </a:lnTo>
                <a:lnTo>
                  <a:pt x="10925" y="247622"/>
                </a:lnTo>
                <a:lnTo>
                  <a:pt x="15144" y="253301"/>
                </a:lnTo>
                <a:lnTo>
                  <a:pt x="21125" y="257075"/>
                </a:lnTo>
                <a:lnTo>
                  <a:pt x="28321" y="258444"/>
                </a:lnTo>
                <a:lnTo>
                  <a:pt x="328168" y="258444"/>
                </a:lnTo>
                <a:lnTo>
                  <a:pt x="351047" y="193801"/>
                </a:lnTo>
                <a:lnTo>
                  <a:pt x="81407" y="193801"/>
                </a:lnTo>
                <a:lnTo>
                  <a:pt x="68143" y="122681"/>
                </a:lnTo>
                <a:lnTo>
                  <a:pt x="68024" y="122173"/>
                </a:lnTo>
                <a:lnTo>
                  <a:pt x="63277" y="109571"/>
                </a:lnTo>
                <a:lnTo>
                  <a:pt x="54673" y="99520"/>
                </a:lnTo>
                <a:lnTo>
                  <a:pt x="43211" y="92922"/>
                </a:lnTo>
                <a:lnTo>
                  <a:pt x="29845" y="90550"/>
                </a:lnTo>
                <a:close/>
              </a:path>
              <a:path w="356869" h="297179">
                <a:moveTo>
                  <a:pt x="326644" y="90423"/>
                </a:moveTo>
                <a:lnTo>
                  <a:pt x="293211" y="109444"/>
                </a:lnTo>
                <a:lnTo>
                  <a:pt x="274955" y="193801"/>
                </a:lnTo>
                <a:lnTo>
                  <a:pt x="351047" y="193801"/>
                </a:lnTo>
                <a:lnTo>
                  <a:pt x="356489" y="122681"/>
                </a:lnTo>
                <a:lnTo>
                  <a:pt x="356489" y="120395"/>
                </a:lnTo>
                <a:lnTo>
                  <a:pt x="354147" y="108747"/>
                </a:lnTo>
                <a:lnTo>
                  <a:pt x="347757" y="99218"/>
                </a:lnTo>
                <a:lnTo>
                  <a:pt x="338272" y="92785"/>
                </a:lnTo>
                <a:lnTo>
                  <a:pt x="326644" y="90423"/>
                </a:lnTo>
                <a:close/>
              </a:path>
              <a:path w="356869" h="297179">
                <a:moveTo>
                  <a:pt x="281432" y="0"/>
                </a:moveTo>
                <a:lnTo>
                  <a:pt x="81407" y="0"/>
                </a:lnTo>
                <a:lnTo>
                  <a:pt x="63787" y="3563"/>
                </a:lnTo>
                <a:lnTo>
                  <a:pt x="49418" y="13271"/>
                </a:lnTo>
                <a:lnTo>
                  <a:pt x="39741" y="27646"/>
                </a:lnTo>
                <a:lnTo>
                  <a:pt x="36195" y="45212"/>
                </a:lnTo>
                <a:lnTo>
                  <a:pt x="34543" y="77596"/>
                </a:lnTo>
                <a:lnTo>
                  <a:pt x="49984" y="80309"/>
                </a:lnTo>
                <a:lnTo>
                  <a:pt x="63198" y="87868"/>
                </a:lnTo>
                <a:lnTo>
                  <a:pt x="73093" y="99393"/>
                </a:lnTo>
                <a:lnTo>
                  <a:pt x="78612" y="114045"/>
                </a:lnTo>
                <a:lnTo>
                  <a:pt x="91059" y="180975"/>
                </a:lnTo>
                <a:lnTo>
                  <a:pt x="265303" y="180975"/>
                </a:lnTo>
                <a:lnTo>
                  <a:pt x="277876" y="114045"/>
                </a:lnTo>
                <a:lnTo>
                  <a:pt x="278130" y="112521"/>
                </a:lnTo>
                <a:lnTo>
                  <a:pt x="283938" y="98492"/>
                </a:lnTo>
                <a:lnTo>
                  <a:pt x="293830" y="87439"/>
                </a:lnTo>
                <a:lnTo>
                  <a:pt x="306794" y="80196"/>
                </a:lnTo>
                <a:lnTo>
                  <a:pt x="321818" y="77596"/>
                </a:lnTo>
                <a:lnTo>
                  <a:pt x="326644" y="77596"/>
                </a:lnTo>
                <a:lnTo>
                  <a:pt x="326644" y="45212"/>
                </a:lnTo>
                <a:lnTo>
                  <a:pt x="323097" y="27646"/>
                </a:lnTo>
                <a:lnTo>
                  <a:pt x="313420" y="13271"/>
                </a:lnTo>
                <a:lnTo>
                  <a:pt x="299051" y="3563"/>
                </a:lnTo>
                <a:lnTo>
                  <a:pt x="281432" y="0"/>
                </a:lnTo>
                <a:close/>
              </a:path>
              <a:path w="356869" h="297179">
                <a:moveTo>
                  <a:pt x="326644" y="77596"/>
                </a:moveTo>
                <a:lnTo>
                  <a:pt x="323469" y="77596"/>
                </a:lnTo>
                <a:lnTo>
                  <a:pt x="326644" y="77850"/>
                </a:lnTo>
                <a:lnTo>
                  <a:pt x="326644" y="77596"/>
                </a:lnTo>
                <a:close/>
              </a:path>
            </a:pathLst>
          </a:custGeom>
          <a:solidFill>
            <a:srgbClr val="FFFFFF"/>
          </a:solidFill>
        </p:spPr>
        <p:txBody>
          <a:bodyPr wrap="square" lIns="0" tIns="0" rIns="0" bIns="0" rtlCol="0"/>
          <a:lstStyle/>
          <a:p/>
        </p:txBody>
      </p:sp>
      <p:graphicFrame>
        <p:nvGraphicFramePr>
          <p:cNvPr id="20" name="object 20"/>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C0C0C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FF630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
        <p:nvSpPr>
          <p:cNvPr id="21" name="object 21"/>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26</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22" name="object 22"/>
          <p:cNvSpPr txBox="1"/>
          <p:nvPr/>
        </p:nvSpPr>
        <p:spPr>
          <a:xfrm>
            <a:off x="4789170" y="6400257"/>
            <a:ext cx="5927090"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r>
              <a:rPr sz="1000" spc="5">
                <a:solidFill>
                  <a:srgbClr val="585858"/>
                </a:solidFill>
                <a:latin typeface="微软雅黑"/>
                <a:cs typeface="微软雅黑"/>
              </a:rPr>
              <a:t>，</a:t>
            </a:r>
            <a:r>
              <a:rPr sz="1000" spc="-5">
                <a:solidFill>
                  <a:srgbClr val="585858"/>
                </a:solidFill>
                <a:latin typeface="微软雅黑"/>
                <a:cs typeface="微软雅黑"/>
              </a:rPr>
              <a:t>《</a:t>
            </a:r>
            <a:r>
              <a:rPr sz="1000" spc="-10">
                <a:solidFill>
                  <a:srgbClr val="585858"/>
                </a:solidFill>
                <a:latin typeface="Arial"/>
                <a:cs typeface="Arial"/>
              </a:rPr>
              <a:t>2022</a:t>
            </a:r>
            <a:r>
              <a:rPr sz="1000" spc="-5">
                <a:solidFill>
                  <a:srgbClr val="585858"/>
                </a:solidFill>
                <a:latin typeface="微软雅黑"/>
                <a:cs typeface="微软雅黑"/>
              </a:rPr>
              <a:t>年全国</a:t>
            </a:r>
            <a:r>
              <a:rPr sz="1000" spc="5">
                <a:solidFill>
                  <a:srgbClr val="585858"/>
                </a:solidFill>
                <a:latin typeface="微软雅黑"/>
                <a:cs typeface="微软雅黑"/>
              </a:rPr>
              <a:t>教</a:t>
            </a:r>
            <a:r>
              <a:rPr sz="1000" spc="-5">
                <a:solidFill>
                  <a:srgbClr val="585858"/>
                </a:solidFill>
                <a:latin typeface="微软雅黑"/>
                <a:cs typeface="微软雅黑"/>
              </a:rPr>
              <a:t>育事</a:t>
            </a:r>
            <a:r>
              <a:rPr sz="1000" spc="5">
                <a:solidFill>
                  <a:srgbClr val="585858"/>
                </a:solidFill>
                <a:latin typeface="微软雅黑"/>
                <a:cs typeface="微软雅黑"/>
              </a:rPr>
              <a:t>业</a:t>
            </a:r>
            <a:r>
              <a:rPr sz="1000" spc="-5">
                <a:solidFill>
                  <a:srgbClr val="585858"/>
                </a:solidFill>
                <a:latin typeface="微软雅黑"/>
                <a:cs typeface="微软雅黑"/>
              </a:rPr>
              <a:t>发展</a:t>
            </a:r>
            <a:r>
              <a:rPr sz="1000" spc="5">
                <a:solidFill>
                  <a:srgbClr val="585858"/>
                </a:solidFill>
                <a:latin typeface="微软雅黑"/>
                <a:cs typeface="微软雅黑"/>
              </a:rPr>
              <a:t>统</a:t>
            </a:r>
            <a:r>
              <a:rPr sz="1000" spc="-5">
                <a:solidFill>
                  <a:srgbClr val="585858"/>
                </a:solidFill>
                <a:latin typeface="微软雅黑"/>
                <a:cs typeface="微软雅黑"/>
              </a:rPr>
              <a:t>计公</a:t>
            </a:r>
            <a:r>
              <a:rPr sz="1000" spc="10">
                <a:solidFill>
                  <a:srgbClr val="585858"/>
                </a:solidFill>
                <a:latin typeface="微软雅黑"/>
                <a:cs typeface="微软雅黑"/>
              </a:rPr>
              <a:t>报</a:t>
            </a:r>
            <a:r>
              <a:rPr sz="1000" spc="-5">
                <a:solidFill>
                  <a:srgbClr val="585858"/>
                </a:solidFill>
                <a:latin typeface="微软雅黑"/>
                <a:cs typeface="微软雅黑"/>
              </a:rPr>
              <a:t>》，</a:t>
            </a:r>
            <a:r>
              <a:rPr sz="1000" spc="-5">
                <a:solidFill>
                  <a:srgbClr val="585858"/>
                </a:solidFill>
                <a:latin typeface="Arial"/>
                <a:cs typeface="Arial"/>
              </a:rPr>
              <a:t>CTR</a:t>
            </a:r>
            <a:r>
              <a:rPr sz="1000" spc="-5">
                <a:solidFill>
                  <a:srgbClr val="585858"/>
                </a:solidFill>
                <a:latin typeface="微软雅黑"/>
                <a:cs typeface="微软雅黑"/>
              </a:rPr>
              <a:t>分</a:t>
            </a:r>
            <a:r>
              <a:rPr sz="1000" spc="5">
                <a:solidFill>
                  <a:srgbClr val="585858"/>
                </a:solidFill>
                <a:latin typeface="微软雅黑"/>
                <a:cs typeface="微软雅黑"/>
              </a:rPr>
              <a:t>析</a:t>
            </a:r>
            <a:r>
              <a:rPr sz="1000" spc="-5">
                <a:solidFill>
                  <a:srgbClr val="585858"/>
                </a:solidFill>
                <a:latin typeface="微软雅黑"/>
                <a:cs typeface="微软雅黑"/>
              </a:rPr>
              <a:t>处理</a:t>
            </a:r>
            <a:endParaRPr sz="1000">
              <a:latin typeface="微软雅黑"/>
              <a:cs typeface="微软雅黑"/>
            </a:endParaRP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8553450" cy="452120"/>
          </a:xfrm>
          <a:prstGeom prst="rect">
            <a:avLst/>
          </a:prstGeom>
        </p:spPr>
        <p:txBody>
          <a:bodyPr vert="horz" wrap="square" lIns="0" tIns="12065" rIns="0" bIns="0" rtlCol="0">
            <a:spAutoFit/>
          </a:bodyPr>
          <a:lstStyle/>
          <a:p>
            <a:pPr marL="12700">
              <a:lnSpc>
                <a:spcPct val="100000"/>
              </a:lnSpc>
              <a:spcBef>
                <a:spcPts val="95"/>
              </a:spcBef>
            </a:pPr>
            <a:r>
              <a:rPr spc="-5"/>
              <a:t>搜索是学习场景重要触媒工具，</a:t>
            </a:r>
            <a:r>
              <a:rPr spc="-35"/>
              <a:t>大</a:t>
            </a:r>
            <a:r>
              <a:rPr/>
              <a:t>屏</a:t>
            </a:r>
            <a:r>
              <a:rPr spc="-5"/>
              <a:t>助力</a:t>
            </a:r>
            <a:r>
              <a:rPr/>
              <a:t>增</a:t>
            </a:r>
            <a:r>
              <a:rPr spc="-5"/>
              <a:t>强学</a:t>
            </a:r>
            <a:r>
              <a:rPr spc="15"/>
              <a:t>习</a:t>
            </a:r>
            <a:r>
              <a:rPr spc="-5"/>
              <a:t>体验</a:t>
            </a:r>
          </a:p>
        </p:txBody>
      </p:sp>
      <p:sp>
        <p:nvSpPr>
          <p:cNvPr id="3" name="object 3"/>
          <p:cNvSpPr/>
          <p:nvPr/>
        </p:nvSpPr>
        <p:spPr>
          <a:xfrm>
            <a:off x="1191767" y="3355847"/>
            <a:ext cx="166370" cy="1892935"/>
          </a:xfrm>
          <a:custGeom>
            <a:rect l="l" t="t" r="r" b="b"/>
            <a:pathLst>
              <a:path w="166369" h="1892935">
                <a:moveTo>
                  <a:pt x="166115" y="0"/>
                </a:moveTo>
                <a:lnTo>
                  <a:pt x="0" y="0"/>
                </a:lnTo>
                <a:lnTo>
                  <a:pt x="0" y="1892808"/>
                </a:lnTo>
                <a:lnTo>
                  <a:pt x="166115" y="1892808"/>
                </a:lnTo>
                <a:lnTo>
                  <a:pt x="166115" y="0"/>
                </a:lnTo>
                <a:close/>
              </a:path>
            </a:pathLst>
          </a:custGeom>
          <a:solidFill>
            <a:srgbClr val="FF6300"/>
          </a:solidFill>
        </p:spPr>
        <p:txBody>
          <a:bodyPr wrap="square" lIns="0" tIns="0" rIns="0" bIns="0" rtlCol="0"/>
          <a:lstStyle/>
          <a:p/>
        </p:txBody>
      </p:sp>
      <p:sp>
        <p:nvSpPr>
          <p:cNvPr id="4" name="object 4"/>
          <p:cNvSpPr/>
          <p:nvPr/>
        </p:nvSpPr>
        <p:spPr>
          <a:xfrm>
            <a:off x="1723644" y="4218432"/>
            <a:ext cx="166370" cy="1030605"/>
          </a:xfrm>
          <a:custGeom>
            <a:rect l="l" t="t" r="r" b="b"/>
            <a:pathLst>
              <a:path w="166369" h="1030603">
                <a:moveTo>
                  <a:pt x="166116" y="0"/>
                </a:moveTo>
                <a:lnTo>
                  <a:pt x="0" y="0"/>
                </a:lnTo>
                <a:lnTo>
                  <a:pt x="0" y="1030224"/>
                </a:lnTo>
                <a:lnTo>
                  <a:pt x="166116" y="1030224"/>
                </a:lnTo>
                <a:lnTo>
                  <a:pt x="166116" y="0"/>
                </a:lnTo>
                <a:close/>
              </a:path>
            </a:pathLst>
          </a:custGeom>
          <a:solidFill>
            <a:srgbClr val="FF6300"/>
          </a:solidFill>
        </p:spPr>
        <p:txBody>
          <a:bodyPr wrap="square" lIns="0" tIns="0" rIns="0" bIns="0" rtlCol="0"/>
          <a:lstStyle/>
          <a:p/>
        </p:txBody>
      </p:sp>
      <p:sp>
        <p:nvSpPr>
          <p:cNvPr id="5" name="object 5"/>
          <p:cNvSpPr/>
          <p:nvPr/>
        </p:nvSpPr>
        <p:spPr>
          <a:xfrm>
            <a:off x="2253995" y="4317491"/>
            <a:ext cx="167640" cy="931544"/>
          </a:xfrm>
          <a:custGeom>
            <a:rect l="l" t="t" r="r" b="b"/>
            <a:pathLst>
              <a:path w="167639" h="931544">
                <a:moveTo>
                  <a:pt x="167640" y="0"/>
                </a:moveTo>
                <a:lnTo>
                  <a:pt x="0" y="0"/>
                </a:lnTo>
                <a:lnTo>
                  <a:pt x="0" y="931163"/>
                </a:lnTo>
                <a:lnTo>
                  <a:pt x="167640" y="931163"/>
                </a:lnTo>
                <a:lnTo>
                  <a:pt x="167640" y="0"/>
                </a:lnTo>
                <a:close/>
              </a:path>
            </a:pathLst>
          </a:custGeom>
          <a:solidFill>
            <a:srgbClr val="FF6300"/>
          </a:solidFill>
        </p:spPr>
        <p:txBody>
          <a:bodyPr wrap="square" lIns="0" tIns="0" rIns="0" bIns="0" rtlCol="0"/>
          <a:lstStyle/>
          <a:p/>
        </p:txBody>
      </p:sp>
      <p:sp>
        <p:nvSpPr>
          <p:cNvPr id="6" name="object 6"/>
          <p:cNvSpPr/>
          <p:nvPr/>
        </p:nvSpPr>
        <p:spPr>
          <a:xfrm>
            <a:off x="2785872" y="4823459"/>
            <a:ext cx="166370" cy="425450"/>
          </a:xfrm>
          <a:custGeom>
            <a:rect l="l" t="t" r="r" b="b"/>
            <a:pathLst>
              <a:path w="166369" h="425450">
                <a:moveTo>
                  <a:pt x="166115" y="0"/>
                </a:moveTo>
                <a:lnTo>
                  <a:pt x="0" y="0"/>
                </a:lnTo>
                <a:lnTo>
                  <a:pt x="0" y="425195"/>
                </a:lnTo>
                <a:lnTo>
                  <a:pt x="166115" y="425195"/>
                </a:lnTo>
                <a:lnTo>
                  <a:pt x="166115" y="0"/>
                </a:lnTo>
                <a:close/>
              </a:path>
            </a:pathLst>
          </a:custGeom>
          <a:solidFill>
            <a:srgbClr val="FF6300"/>
          </a:solidFill>
        </p:spPr>
        <p:txBody>
          <a:bodyPr wrap="square" lIns="0" tIns="0" rIns="0" bIns="0" rtlCol="0"/>
          <a:lstStyle/>
          <a:p/>
        </p:txBody>
      </p:sp>
      <p:sp>
        <p:nvSpPr>
          <p:cNvPr id="7" name="object 7"/>
          <p:cNvSpPr/>
          <p:nvPr/>
        </p:nvSpPr>
        <p:spPr>
          <a:xfrm>
            <a:off x="3317747" y="5214365"/>
            <a:ext cx="166370" cy="0"/>
          </a:xfrm>
          <a:custGeom>
            <a:rect l="l" t="t" r="r" b="b"/>
            <a:pathLst>
              <a:path w="166370">
                <a:moveTo>
                  <a:pt x="0" y="0"/>
                </a:moveTo>
                <a:lnTo>
                  <a:pt x="166115" y="0"/>
                </a:lnTo>
              </a:path>
            </a:pathLst>
          </a:custGeom>
          <a:ln w="68580">
            <a:solidFill>
              <a:srgbClr val="FF6300"/>
            </a:solidFill>
          </a:ln>
        </p:spPr>
        <p:txBody>
          <a:bodyPr wrap="square" lIns="0" tIns="0" rIns="0" bIns="0" rtlCol="0"/>
          <a:lstStyle/>
          <a:p/>
        </p:txBody>
      </p:sp>
      <p:sp>
        <p:nvSpPr>
          <p:cNvPr id="8" name="object 8"/>
          <p:cNvSpPr/>
          <p:nvPr/>
        </p:nvSpPr>
        <p:spPr>
          <a:xfrm>
            <a:off x="1008888" y="5248655"/>
            <a:ext cx="2658110" cy="0"/>
          </a:xfrm>
          <a:custGeom>
            <a:rect l="l" t="t" r="r" b="b"/>
            <a:pathLst>
              <a:path w="2658110">
                <a:moveTo>
                  <a:pt x="0" y="0"/>
                </a:moveTo>
                <a:lnTo>
                  <a:pt x="2657856" y="0"/>
                </a:lnTo>
              </a:path>
            </a:pathLst>
          </a:custGeom>
          <a:ln w="9144">
            <a:solidFill>
              <a:srgbClr val="D9D9D9"/>
            </a:solidFill>
          </a:ln>
        </p:spPr>
        <p:txBody>
          <a:bodyPr wrap="square" lIns="0" tIns="0" rIns="0" bIns="0" rtlCol="0"/>
          <a:lstStyle/>
          <a:p/>
        </p:txBody>
      </p:sp>
      <p:sp>
        <p:nvSpPr>
          <p:cNvPr id="9" name="object 9"/>
          <p:cNvSpPr/>
          <p:nvPr/>
        </p:nvSpPr>
        <p:spPr>
          <a:xfrm>
            <a:off x="4078223" y="3441191"/>
            <a:ext cx="120650" cy="1827530"/>
          </a:xfrm>
          <a:custGeom>
            <a:rect l="l" t="t" r="r" b="b"/>
            <a:pathLst>
              <a:path w="120650" h="1827529">
                <a:moveTo>
                  <a:pt x="120396" y="0"/>
                </a:moveTo>
                <a:lnTo>
                  <a:pt x="0" y="0"/>
                </a:lnTo>
                <a:lnTo>
                  <a:pt x="0" y="1827276"/>
                </a:lnTo>
                <a:lnTo>
                  <a:pt x="120396" y="1827276"/>
                </a:lnTo>
                <a:lnTo>
                  <a:pt x="120396" y="0"/>
                </a:lnTo>
                <a:close/>
              </a:path>
            </a:pathLst>
          </a:custGeom>
          <a:solidFill>
            <a:srgbClr val="FF6300"/>
          </a:solidFill>
        </p:spPr>
        <p:txBody>
          <a:bodyPr wrap="square" lIns="0" tIns="0" rIns="0" bIns="0" rtlCol="0"/>
          <a:lstStyle/>
          <a:p/>
        </p:txBody>
      </p:sp>
      <p:sp>
        <p:nvSpPr>
          <p:cNvPr id="10" name="object 10"/>
          <p:cNvSpPr/>
          <p:nvPr/>
        </p:nvSpPr>
        <p:spPr>
          <a:xfrm>
            <a:off x="4462271" y="3593591"/>
            <a:ext cx="120650" cy="1675130"/>
          </a:xfrm>
          <a:custGeom>
            <a:rect l="l" t="t" r="r" b="b"/>
            <a:pathLst>
              <a:path w="120650" h="1675129">
                <a:moveTo>
                  <a:pt x="120395" y="0"/>
                </a:moveTo>
                <a:lnTo>
                  <a:pt x="0" y="0"/>
                </a:lnTo>
                <a:lnTo>
                  <a:pt x="0" y="1674876"/>
                </a:lnTo>
                <a:lnTo>
                  <a:pt x="120395" y="1674876"/>
                </a:lnTo>
                <a:lnTo>
                  <a:pt x="120395" y="0"/>
                </a:lnTo>
                <a:close/>
              </a:path>
            </a:pathLst>
          </a:custGeom>
          <a:solidFill>
            <a:srgbClr val="FF6300"/>
          </a:solidFill>
        </p:spPr>
        <p:txBody>
          <a:bodyPr wrap="square" lIns="0" tIns="0" rIns="0" bIns="0" rtlCol="0"/>
          <a:lstStyle/>
          <a:p/>
        </p:txBody>
      </p:sp>
      <p:sp>
        <p:nvSpPr>
          <p:cNvPr id="11" name="object 11"/>
          <p:cNvSpPr/>
          <p:nvPr/>
        </p:nvSpPr>
        <p:spPr>
          <a:xfrm>
            <a:off x="4846320" y="4322064"/>
            <a:ext cx="120650" cy="946785"/>
          </a:xfrm>
          <a:custGeom>
            <a:rect l="l" t="t" r="r" b="b"/>
            <a:pathLst>
              <a:path w="120650" h="946785">
                <a:moveTo>
                  <a:pt x="120395" y="0"/>
                </a:moveTo>
                <a:lnTo>
                  <a:pt x="0" y="0"/>
                </a:lnTo>
                <a:lnTo>
                  <a:pt x="0" y="946404"/>
                </a:lnTo>
                <a:lnTo>
                  <a:pt x="120395" y="946404"/>
                </a:lnTo>
                <a:lnTo>
                  <a:pt x="120395" y="0"/>
                </a:lnTo>
                <a:close/>
              </a:path>
            </a:pathLst>
          </a:custGeom>
          <a:solidFill>
            <a:srgbClr val="FF6300"/>
          </a:solidFill>
        </p:spPr>
        <p:txBody>
          <a:bodyPr wrap="square" lIns="0" tIns="0" rIns="0" bIns="0" rtlCol="0"/>
          <a:lstStyle/>
          <a:p/>
        </p:txBody>
      </p:sp>
      <p:sp>
        <p:nvSpPr>
          <p:cNvPr id="12" name="object 12"/>
          <p:cNvSpPr/>
          <p:nvPr/>
        </p:nvSpPr>
        <p:spPr>
          <a:xfrm>
            <a:off x="5230367" y="4381500"/>
            <a:ext cx="121920" cy="887094"/>
          </a:xfrm>
          <a:custGeom>
            <a:rect l="l" t="t" r="r" b="b"/>
            <a:pathLst>
              <a:path w="121920" h="887094">
                <a:moveTo>
                  <a:pt x="121920" y="0"/>
                </a:moveTo>
                <a:lnTo>
                  <a:pt x="0" y="0"/>
                </a:lnTo>
                <a:lnTo>
                  <a:pt x="0" y="886968"/>
                </a:lnTo>
                <a:lnTo>
                  <a:pt x="121920" y="886968"/>
                </a:lnTo>
                <a:lnTo>
                  <a:pt x="121920" y="0"/>
                </a:lnTo>
                <a:close/>
              </a:path>
            </a:pathLst>
          </a:custGeom>
          <a:solidFill>
            <a:srgbClr val="FF6300"/>
          </a:solidFill>
        </p:spPr>
        <p:txBody>
          <a:bodyPr wrap="square" lIns="0" tIns="0" rIns="0" bIns="0" rtlCol="0"/>
          <a:lstStyle/>
          <a:p/>
        </p:txBody>
      </p:sp>
      <p:sp>
        <p:nvSpPr>
          <p:cNvPr id="13" name="object 13"/>
          <p:cNvSpPr/>
          <p:nvPr/>
        </p:nvSpPr>
        <p:spPr>
          <a:xfrm>
            <a:off x="5615940" y="4520184"/>
            <a:ext cx="120650" cy="748665"/>
          </a:xfrm>
          <a:custGeom>
            <a:rect l="l" t="t" r="r" b="b"/>
            <a:pathLst>
              <a:path w="120650" h="748664">
                <a:moveTo>
                  <a:pt x="120396" y="0"/>
                </a:moveTo>
                <a:lnTo>
                  <a:pt x="0" y="0"/>
                </a:lnTo>
                <a:lnTo>
                  <a:pt x="0" y="748284"/>
                </a:lnTo>
                <a:lnTo>
                  <a:pt x="120396" y="748284"/>
                </a:lnTo>
                <a:lnTo>
                  <a:pt x="120396" y="0"/>
                </a:lnTo>
                <a:close/>
              </a:path>
            </a:pathLst>
          </a:custGeom>
          <a:solidFill>
            <a:srgbClr val="FF6300"/>
          </a:solidFill>
        </p:spPr>
        <p:txBody>
          <a:bodyPr wrap="square" lIns="0" tIns="0" rIns="0" bIns="0" rtlCol="0"/>
          <a:lstStyle/>
          <a:p/>
        </p:txBody>
      </p:sp>
      <p:sp>
        <p:nvSpPr>
          <p:cNvPr id="14" name="object 14"/>
          <p:cNvSpPr/>
          <p:nvPr/>
        </p:nvSpPr>
        <p:spPr>
          <a:xfrm>
            <a:off x="5999988" y="4594859"/>
            <a:ext cx="120650" cy="673735"/>
          </a:xfrm>
          <a:custGeom>
            <a:rect l="l" t="t" r="r" b="b"/>
            <a:pathLst>
              <a:path w="120650" h="673735">
                <a:moveTo>
                  <a:pt x="120396" y="0"/>
                </a:moveTo>
                <a:lnTo>
                  <a:pt x="0" y="0"/>
                </a:lnTo>
                <a:lnTo>
                  <a:pt x="0" y="673607"/>
                </a:lnTo>
                <a:lnTo>
                  <a:pt x="120396" y="673607"/>
                </a:lnTo>
                <a:lnTo>
                  <a:pt x="120396" y="0"/>
                </a:lnTo>
                <a:close/>
              </a:path>
            </a:pathLst>
          </a:custGeom>
          <a:solidFill>
            <a:srgbClr val="FF6300"/>
          </a:solidFill>
        </p:spPr>
        <p:txBody>
          <a:bodyPr wrap="square" lIns="0" tIns="0" rIns="0" bIns="0" rtlCol="0"/>
          <a:lstStyle/>
          <a:p/>
        </p:txBody>
      </p:sp>
      <p:sp>
        <p:nvSpPr>
          <p:cNvPr id="15" name="object 15"/>
          <p:cNvSpPr/>
          <p:nvPr/>
        </p:nvSpPr>
        <p:spPr>
          <a:xfrm>
            <a:off x="6384035" y="4774691"/>
            <a:ext cx="120650" cy="494030"/>
          </a:xfrm>
          <a:custGeom>
            <a:rect l="l" t="t" r="r" b="b"/>
            <a:pathLst>
              <a:path w="120650" h="494029">
                <a:moveTo>
                  <a:pt x="120395" y="0"/>
                </a:moveTo>
                <a:lnTo>
                  <a:pt x="0" y="0"/>
                </a:lnTo>
                <a:lnTo>
                  <a:pt x="0" y="493775"/>
                </a:lnTo>
                <a:lnTo>
                  <a:pt x="120395" y="493775"/>
                </a:lnTo>
                <a:lnTo>
                  <a:pt x="120395" y="0"/>
                </a:lnTo>
                <a:close/>
              </a:path>
            </a:pathLst>
          </a:custGeom>
          <a:solidFill>
            <a:srgbClr val="FF6300"/>
          </a:solidFill>
        </p:spPr>
        <p:txBody>
          <a:bodyPr wrap="square" lIns="0" tIns="0" rIns="0" bIns="0" rtlCol="0"/>
          <a:lstStyle/>
          <a:p/>
        </p:txBody>
      </p:sp>
      <p:sp>
        <p:nvSpPr>
          <p:cNvPr id="16" name="object 16"/>
          <p:cNvSpPr/>
          <p:nvPr/>
        </p:nvSpPr>
        <p:spPr>
          <a:xfrm>
            <a:off x="3945635" y="5268467"/>
            <a:ext cx="2691765" cy="0"/>
          </a:xfrm>
          <a:custGeom>
            <a:rect l="l" t="t" r="r" b="b"/>
            <a:pathLst>
              <a:path w="2691765">
                <a:moveTo>
                  <a:pt x="0" y="0"/>
                </a:moveTo>
                <a:lnTo>
                  <a:pt x="2691384" y="0"/>
                </a:lnTo>
              </a:path>
            </a:pathLst>
          </a:custGeom>
          <a:ln w="9144">
            <a:solidFill>
              <a:srgbClr val="D9D9D9"/>
            </a:solidFill>
          </a:ln>
        </p:spPr>
        <p:txBody>
          <a:bodyPr wrap="square" lIns="0" tIns="0" rIns="0" bIns="0" rtlCol="0"/>
          <a:lstStyle/>
          <a:p/>
        </p:txBody>
      </p:sp>
      <p:sp>
        <p:nvSpPr>
          <p:cNvPr id="17" name="object 17"/>
          <p:cNvSpPr txBox="1"/>
          <p:nvPr/>
        </p:nvSpPr>
        <p:spPr>
          <a:xfrm>
            <a:off x="813612" y="1058011"/>
            <a:ext cx="10438765" cy="1207135"/>
          </a:xfrm>
          <a:prstGeom prst="rect">
            <a:avLst/>
          </a:prstGeom>
        </p:spPr>
        <p:txBody>
          <a:bodyPr vert="horz" wrap="square" lIns="0" tIns="12700" rIns="0" bIns="0" rtlCol="0">
            <a:spAutoFit/>
          </a:bodyPr>
          <a:lstStyle/>
          <a:p>
            <a:pPr marL="226060" marR="5080" indent="-213360">
              <a:lnSpc>
                <a:spcPct val="150000"/>
              </a:lnSpc>
              <a:spcBef>
                <a:spcPts val="100"/>
              </a:spcBef>
              <a:buFont typeface="Arial"/>
              <a:buChar char="•"/>
              <a:tabLst>
                <a:tab pos="225425"/>
                <a:tab pos="226060"/>
              </a:tabLst>
            </a:pPr>
            <a:r>
              <a:rPr sz="1400">
                <a:latin typeface="微软雅黑"/>
                <a:cs typeface="微软雅黑"/>
              </a:rPr>
              <a:t>移动端学习场景下，搜</a:t>
            </a:r>
            <a:r>
              <a:rPr sz="1400" spc="-15">
                <a:latin typeface="微软雅黑"/>
                <a:cs typeface="微软雅黑"/>
              </a:rPr>
              <a:t>索</a:t>
            </a:r>
            <a:r>
              <a:rPr sz="1400">
                <a:latin typeface="微软雅黑"/>
                <a:cs typeface="微软雅黑"/>
              </a:rPr>
              <a:t>工具</a:t>
            </a:r>
            <a:r>
              <a:rPr sz="1400" spc="-15">
                <a:latin typeface="微软雅黑"/>
                <a:cs typeface="微软雅黑"/>
              </a:rPr>
              <a:t>中</a:t>
            </a:r>
            <a:r>
              <a:rPr sz="1400">
                <a:latin typeface="微软雅黑"/>
                <a:cs typeface="微软雅黑"/>
              </a:rPr>
              <a:t>百度</a:t>
            </a:r>
            <a:r>
              <a:rPr sz="1400" spc="-15">
                <a:latin typeface="微软雅黑"/>
                <a:cs typeface="微软雅黑"/>
              </a:rPr>
              <a:t>搜</a:t>
            </a:r>
            <a:r>
              <a:rPr sz="1400">
                <a:latin typeface="微软雅黑"/>
                <a:cs typeface="微软雅黑"/>
              </a:rPr>
              <a:t>索使</a:t>
            </a:r>
            <a:r>
              <a:rPr sz="1400" spc="-15">
                <a:latin typeface="微软雅黑"/>
                <a:cs typeface="微软雅黑"/>
              </a:rPr>
              <a:t>用</a:t>
            </a:r>
            <a:r>
              <a:rPr sz="1400">
                <a:latin typeface="微软雅黑"/>
                <a:cs typeface="微软雅黑"/>
              </a:rPr>
              <a:t>率</a:t>
            </a:r>
            <a:r>
              <a:rPr sz="1400" spc="5">
                <a:latin typeface="微软雅黑"/>
                <a:cs typeface="微软雅黑"/>
              </a:rPr>
              <a:t>为</a:t>
            </a:r>
            <a:r>
              <a:rPr sz="1400" spc="-5">
                <a:latin typeface="Arial"/>
                <a:cs typeface="Arial"/>
              </a:rPr>
              <a:t>88.9%</a:t>
            </a:r>
            <a:r>
              <a:rPr sz="1400" spc="-5">
                <a:latin typeface="微软雅黑"/>
                <a:cs typeface="微软雅黑"/>
              </a:rPr>
              <a:t>，</a:t>
            </a:r>
            <a:r>
              <a:rPr sz="1400" spc="-15">
                <a:latin typeface="微软雅黑"/>
                <a:cs typeface="微软雅黑"/>
              </a:rPr>
              <a:t>屏</a:t>
            </a:r>
            <a:r>
              <a:rPr sz="1400">
                <a:latin typeface="微软雅黑"/>
                <a:cs typeface="微软雅黑"/>
              </a:rPr>
              <a:t>保工</a:t>
            </a:r>
            <a:r>
              <a:rPr sz="1400" spc="-15">
                <a:latin typeface="微软雅黑"/>
                <a:cs typeface="微软雅黑"/>
              </a:rPr>
              <a:t>具</a:t>
            </a:r>
            <a:r>
              <a:rPr sz="1400">
                <a:latin typeface="微软雅黑"/>
                <a:cs typeface="微软雅黑"/>
              </a:rPr>
              <a:t>中</a:t>
            </a:r>
            <a:r>
              <a:rPr sz="1400" spc="-5">
                <a:latin typeface="Arial"/>
                <a:cs typeface="Arial"/>
              </a:rPr>
              <a:t>360</a:t>
            </a:r>
            <a:r>
              <a:rPr sz="1400" spc="-15">
                <a:latin typeface="微软雅黑"/>
                <a:cs typeface="微软雅黑"/>
              </a:rPr>
              <a:t>壁</a:t>
            </a:r>
            <a:r>
              <a:rPr sz="1400">
                <a:latin typeface="微软雅黑"/>
                <a:cs typeface="微软雅黑"/>
              </a:rPr>
              <a:t>纸使</a:t>
            </a:r>
            <a:r>
              <a:rPr sz="1400" spc="-15">
                <a:latin typeface="微软雅黑"/>
                <a:cs typeface="微软雅黑"/>
              </a:rPr>
              <a:t>用</a:t>
            </a:r>
            <a:r>
              <a:rPr sz="1400">
                <a:latin typeface="微软雅黑"/>
                <a:cs typeface="微软雅黑"/>
              </a:rPr>
              <a:t>率为</a:t>
            </a:r>
            <a:r>
              <a:rPr sz="1400" spc="-5">
                <a:latin typeface="Arial"/>
                <a:cs typeface="Arial"/>
              </a:rPr>
              <a:t>50.7%</a:t>
            </a:r>
            <a:r>
              <a:rPr sz="1400" spc="-5">
                <a:latin typeface="微软雅黑"/>
                <a:cs typeface="微软雅黑"/>
              </a:rPr>
              <a:t>，</a:t>
            </a:r>
            <a:r>
              <a:rPr sz="1400" spc="-15">
                <a:latin typeface="微软雅黑"/>
                <a:cs typeface="微软雅黑"/>
              </a:rPr>
              <a:t>移</a:t>
            </a:r>
            <a:r>
              <a:rPr sz="1400">
                <a:latin typeface="微软雅黑"/>
                <a:cs typeface="微软雅黑"/>
              </a:rPr>
              <a:t>动端</a:t>
            </a:r>
            <a:r>
              <a:rPr sz="1400" spc="-15">
                <a:latin typeface="微软雅黑"/>
                <a:cs typeface="微软雅黑"/>
              </a:rPr>
              <a:t>按</a:t>
            </a:r>
            <a:r>
              <a:rPr sz="1400" spc="-5">
                <a:latin typeface="Arial"/>
                <a:cs typeface="Arial"/>
              </a:rPr>
              <a:t>APP</a:t>
            </a:r>
            <a:r>
              <a:rPr sz="1400">
                <a:latin typeface="微软雅黑"/>
                <a:cs typeface="微软雅黑"/>
              </a:rPr>
              <a:t>的月活</a:t>
            </a:r>
            <a:r>
              <a:rPr sz="1400" spc="-15">
                <a:latin typeface="微软雅黑"/>
                <a:cs typeface="微软雅黑"/>
              </a:rPr>
              <a:t>跃</a:t>
            </a:r>
            <a:r>
              <a:rPr sz="1400">
                <a:latin typeface="微软雅黑"/>
                <a:cs typeface="微软雅黑"/>
              </a:rPr>
              <a:t>用户</a:t>
            </a:r>
            <a:r>
              <a:rPr sz="1400" spc="-15">
                <a:latin typeface="微软雅黑"/>
                <a:cs typeface="微软雅黑"/>
              </a:rPr>
              <a:t>规</a:t>
            </a:r>
            <a:r>
              <a:rPr sz="1400">
                <a:latin typeface="微软雅黑"/>
                <a:cs typeface="微软雅黑"/>
              </a:rPr>
              <a:t>模排 序，职业教育排名第一</a:t>
            </a:r>
            <a:r>
              <a:rPr sz="1400" spc="-15">
                <a:latin typeface="微软雅黑"/>
                <a:cs typeface="微软雅黑"/>
              </a:rPr>
              <a:t>为</a:t>
            </a:r>
            <a:r>
              <a:rPr sz="1400">
                <a:latin typeface="微软雅黑"/>
                <a:cs typeface="微软雅黑"/>
              </a:rPr>
              <a:t>粉笔</a:t>
            </a:r>
            <a:r>
              <a:rPr sz="1400" spc="-15">
                <a:latin typeface="微软雅黑"/>
                <a:cs typeface="微软雅黑"/>
              </a:rPr>
              <a:t>职</a:t>
            </a:r>
            <a:r>
              <a:rPr sz="1400">
                <a:latin typeface="微软雅黑"/>
                <a:cs typeface="微软雅黑"/>
              </a:rPr>
              <a:t>教、</a:t>
            </a:r>
            <a:r>
              <a:rPr sz="1400" spc="-15">
                <a:latin typeface="微软雅黑"/>
                <a:cs typeface="微软雅黑"/>
              </a:rPr>
              <a:t>高</a:t>
            </a:r>
            <a:r>
              <a:rPr sz="1400">
                <a:latin typeface="微软雅黑"/>
                <a:cs typeface="微软雅黑"/>
              </a:rPr>
              <a:t>等教</a:t>
            </a:r>
            <a:r>
              <a:rPr sz="1400" spc="-15">
                <a:latin typeface="微软雅黑"/>
                <a:cs typeface="微软雅黑"/>
              </a:rPr>
              <a:t>育</a:t>
            </a:r>
            <a:r>
              <a:rPr sz="1400">
                <a:latin typeface="微软雅黑"/>
                <a:cs typeface="微软雅黑"/>
              </a:rPr>
              <a:t>排名</a:t>
            </a:r>
            <a:r>
              <a:rPr sz="1400" spc="-15">
                <a:latin typeface="微软雅黑"/>
                <a:cs typeface="微软雅黑"/>
              </a:rPr>
              <a:t>第</a:t>
            </a:r>
            <a:r>
              <a:rPr sz="1400">
                <a:latin typeface="微软雅黑"/>
                <a:cs typeface="微软雅黑"/>
              </a:rPr>
              <a:t>一为</a:t>
            </a:r>
            <a:r>
              <a:rPr sz="1400" spc="-15">
                <a:latin typeface="微软雅黑"/>
                <a:cs typeface="微软雅黑"/>
              </a:rPr>
              <a:t>知</a:t>
            </a:r>
            <a:r>
              <a:rPr sz="1400">
                <a:latin typeface="微软雅黑"/>
                <a:cs typeface="微软雅黑"/>
              </a:rPr>
              <a:t>到、</a:t>
            </a:r>
            <a:r>
              <a:rPr sz="1400" spc="-15">
                <a:latin typeface="微软雅黑"/>
                <a:cs typeface="微软雅黑"/>
              </a:rPr>
              <a:t>语</a:t>
            </a:r>
            <a:r>
              <a:rPr sz="1400">
                <a:latin typeface="微软雅黑"/>
                <a:cs typeface="微软雅黑"/>
              </a:rPr>
              <a:t>言学</a:t>
            </a:r>
            <a:r>
              <a:rPr sz="1400" spc="-15">
                <a:latin typeface="微软雅黑"/>
                <a:cs typeface="微软雅黑"/>
              </a:rPr>
              <a:t>习</a:t>
            </a:r>
            <a:r>
              <a:rPr sz="1400">
                <a:latin typeface="微软雅黑"/>
                <a:cs typeface="微软雅黑"/>
              </a:rPr>
              <a:t>排名</a:t>
            </a:r>
            <a:r>
              <a:rPr sz="1400" spc="-15">
                <a:latin typeface="微软雅黑"/>
                <a:cs typeface="微软雅黑"/>
              </a:rPr>
              <a:t>第</a:t>
            </a:r>
            <a:r>
              <a:rPr sz="1400">
                <a:latin typeface="微软雅黑"/>
                <a:cs typeface="微软雅黑"/>
              </a:rPr>
              <a:t>一为</a:t>
            </a:r>
            <a:r>
              <a:rPr sz="1400" spc="-15">
                <a:latin typeface="微软雅黑"/>
                <a:cs typeface="微软雅黑"/>
              </a:rPr>
              <a:t>百</a:t>
            </a:r>
            <a:r>
              <a:rPr sz="1400">
                <a:latin typeface="微软雅黑"/>
                <a:cs typeface="微软雅黑"/>
              </a:rPr>
              <a:t>词斩。</a:t>
            </a:r>
            <a:endParaRPr sz="1400">
              <a:latin typeface="微软雅黑"/>
              <a:cs typeface="微软雅黑"/>
            </a:endParaRPr>
          </a:p>
          <a:p>
            <a:pPr>
              <a:lnSpc>
                <a:spcPct val="100000"/>
              </a:lnSpc>
              <a:spcBef>
                <a:spcPts val="35"/>
              </a:spcBef>
            </a:pPr>
            <a:endParaRPr sz="1250">
              <a:latin typeface="微软雅黑"/>
              <a:cs typeface="微软雅黑"/>
            </a:endParaRPr>
          </a:p>
          <a:p>
            <a:pPr marL="919480">
              <a:lnSpc>
                <a:spcPct val="100000"/>
              </a:lnSpc>
              <a:tabLst>
                <a:tab pos="7005955"/>
              </a:tabLst>
            </a:pPr>
            <a:r>
              <a:rPr sz="1600" b="1" spc="-10">
                <a:solidFill>
                  <a:srgbClr val="707070"/>
                </a:solidFill>
                <a:latin typeface="Arial"/>
                <a:cs typeface="Arial"/>
              </a:rPr>
              <a:t>PC</a:t>
            </a:r>
            <a:r>
              <a:rPr sz="1600" b="1" spc="-5">
                <a:solidFill>
                  <a:srgbClr val="707070"/>
                </a:solidFill>
                <a:latin typeface="微软雅黑"/>
                <a:cs typeface="微软雅黑"/>
              </a:rPr>
              <a:t>端学习场景下主要使用的搜索工具、屏</a:t>
            </a:r>
            <a:r>
              <a:rPr sz="1600" b="1" spc="5">
                <a:solidFill>
                  <a:srgbClr val="707070"/>
                </a:solidFill>
                <a:latin typeface="微软雅黑"/>
                <a:cs typeface="微软雅黑"/>
              </a:rPr>
              <a:t>保</a:t>
            </a:r>
            <a:r>
              <a:rPr sz="1600" b="1" spc="-5">
                <a:solidFill>
                  <a:srgbClr val="707070"/>
                </a:solidFill>
                <a:latin typeface="微软雅黑"/>
                <a:cs typeface="微软雅黑"/>
              </a:rPr>
              <a:t>工具	移动端学习场景下主要使用</a:t>
            </a:r>
            <a:r>
              <a:rPr sz="1600" b="1" spc="5">
                <a:solidFill>
                  <a:srgbClr val="707070"/>
                </a:solidFill>
                <a:latin typeface="微软雅黑"/>
                <a:cs typeface="微软雅黑"/>
              </a:rPr>
              <a:t>的</a:t>
            </a:r>
            <a:r>
              <a:rPr sz="1600" b="1" spc="-15">
                <a:solidFill>
                  <a:srgbClr val="707070"/>
                </a:solidFill>
                <a:latin typeface="Arial"/>
                <a:cs typeface="Arial"/>
              </a:rPr>
              <a:t>APP</a:t>
            </a:r>
            <a:endParaRPr sz="1600">
              <a:latin typeface="Arial"/>
              <a:cs typeface="Arial"/>
            </a:endParaRPr>
          </a:p>
        </p:txBody>
      </p:sp>
      <p:sp>
        <p:nvSpPr>
          <p:cNvPr id="18" name="object 18"/>
          <p:cNvSpPr/>
          <p:nvPr/>
        </p:nvSpPr>
        <p:spPr>
          <a:xfrm>
            <a:off x="8459723" y="2793492"/>
            <a:ext cx="2606040" cy="161925"/>
          </a:xfrm>
          <a:custGeom>
            <a:rect l="l" t="t" r="r" b="b"/>
            <a:pathLst>
              <a:path w="2606040" h="161925">
                <a:moveTo>
                  <a:pt x="2606040" y="0"/>
                </a:moveTo>
                <a:lnTo>
                  <a:pt x="0" y="0"/>
                </a:lnTo>
                <a:lnTo>
                  <a:pt x="0" y="161544"/>
                </a:lnTo>
                <a:lnTo>
                  <a:pt x="2606040" y="161544"/>
                </a:lnTo>
                <a:lnTo>
                  <a:pt x="2606040" y="0"/>
                </a:lnTo>
                <a:close/>
              </a:path>
            </a:pathLst>
          </a:custGeom>
          <a:solidFill>
            <a:srgbClr val="FF6300"/>
          </a:solidFill>
        </p:spPr>
        <p:txBody>
          <a:bodyPr wrap="square" lIns="0" tIns="0" rIns="0" bIns="0" rtlCol="0"/>
          <a:lstStyle/>
          <a:p/>
        </p:txBody>
      </p:sp>
      <p:sp>
        <p:nvSpPr>
          <p:cNvPr id="19" name="object 19"/>
          <p:cNvSpPr/>
          <p:nvPr/>
        </p:nvSpPr>
        <p:spPr>
          <a:xfrm>
            <a:off x="8459723" y="3115055"/>
            <a:ext cx="1676400" cy="160020"/>
          </a:xfrm>
          <a:custGeom>
            <a:rect l="l" t="t" r="r" b="b"/>
            <a:pathLst>
              <a:path w="1676400" h="160020">
                <a:moveTo>
                  <a:pt x="1676400" y="0"/>
                </a:moveTo>
                <a:lnTo>
                  <a:pt x="0" y="0"/>
                </a:lnTo>
                <a:lnTo>
                  <a:pt x="0" y="160020"/>
                </a:lnTo>
                <a:lnTo>
                  <a:pt x="1676400" y="160020"/>
                </a:lnTo>
                <a:lnTo>
                  <a:pt x="1676400" y="0"/>
                </a:lnTo>
                <a:close/>
              </a:path>
            </a:pathLst>
          </a:custGeom>
          <a:solidFill>
            <a:srgbClr val="FF6300"/>
          </a:solidFill>
        </p:spPr>
        <p:txBody>
          <a:bodyPr wrap="square" lIns="0" tIns="0" rIns="0" bIns="0" rtlCol="0"/>
          <a:lstStyle/>
          <a:p/>
        </p:txBody>
      </p:sp>
      <p:sp>
        <p:nvSpPr>
          <p:cNvPr id="20" name="object 20"/>
          <p:cNvSpPr/>
          <p:nvPr/>
        </p:nvSpPr>
        <p:spPr>
          <a:xfrm>
            <a:off x="8459723" y="3436620"/>
            <a:ext cx="1525905" cy="160020"/>
          </a:xfrm>
          <a:custGeom>
            <a:rect l="l" t="t" r="r" b="b"/>
            <a:pathLst>
              <a:path w="1525904" h="160020">
                <a:moveTo>
                  <a:pt x="1525524" y="0"/>
                </a:moveTo>
                <a:lnTo>
                  <a:pt x="0" y="0"/>
                </a:lnTo>
                <a:lnTo>
                  <a:pt x="0" y="160019"/>
                </a:lnTo>
                <a:lnTo>
                  <a:pt x="1525524" y="160019"/>
                </a:lnTo>
                <a:lnTo>
                  <a:pt x="1525524" y="0"/>
                </a:lnTo>
                <a:close/>
              </a:path>
            </a:pathLst>
          </a:custGeom>
          <a:solidFill>
            <a:srgbClr val="FF6300"/>
          </a:solidFill>
        </p:spPr>
        <p:txBody>
          <a:bodyPr wrap="square" lIns="0" tIns="0" rIns="0" bIns="0" rtlCol="0"/>
          <a:lstStyle/>
          <a:p/>
        </p:txBody>
      </p:sp>
      <p:sp>
        <p:nvSpPr>
          <p:cNvPr id="21" name="object 21"/>
          <p:cNvSpPr/>
          <p:nvPr/>
        </p:nvSpPr>
        <p:spPr>
          <a:xfrm>
            <a:off x="8461247" y="3909059"/>
            <a:ext cx="2790825" cy="161925"/>
          </a:xfrm>
          <a:custGeom>
            <a:rect l="l" t="t" r="r" b="b"/>
            <a:pathLst>
              <a:path w="2790825" h="161925">
                <a:moveTo>
                  <a:pt x="2790444" y="0"/>
                </a:moveTo>
                <a:lnTo>
                  <a:pt x="0" y="0"/>
                </a:lnTo>
                <a:lnTo>
                  <a:pt x="0" y="161544"/>
                </a:lnTo>
                <a:lnTo>
                  <a:pt x="2790444" y="161544"/>
                </a:lnTo>
                <a:lnTo>
                  <a:pt x="2790444" y="0"/>
                </a:lnTo>
                <a:close/>
              </a:path>
            </a:pathLst>
          </a:custGeom>
          <a:solidFill>
            <a:srgbClr val="FF6300"/>
          </a:solidFill>
        </p:spPr>
        <p:txBody>
          <a:bodyPr wrap="square" lIns="0" tIns="0" rIns="0" bIns="0" rtlCol="0"/>
          <a:lstStyle/>
          <a:p/>
        </p:txBody>
      </p:sp>
      <p:sp>
        <p:nvSpPr>
          <p:cNvPr id="22" name="object 22"/>
          <p:cNvSpPr/>
          <p:nvPr/>
        </p:nvSpPr>
        <p:spPr>
          <a:xfrm>
            <a:off x="8461247" y="4230623"/>
            <a:ext cx="2223770" cy="161925"/>
          </a:xfrm>
          <a:custGeom>
            <a:rect l="l" t="t" r="r" b="b"/>
            <a:pathLst>
              <a:path w="2223770" h="161925">
                <a:moveTo>
                  <a:pt x="2223516" y="0"/>
                </a:moveTo>
                <a:lnTo>
                  <a:pt x="0" y="0"/>
                </a:lnTo>
                <a:lnTo>
                  <a:pt x="0" y="161544"/>
                </a:lnTo>
                <a:lnTo>
                  <a:pt x="2223516" y="161544"/>
                </a:lnTo>
                <a:lnTo>
                  <a:pt x="2223516" y="0"/>
                </a:lnTo>
                <a:close/>
              </a:path>
            </a:pathLst>
          </a:custGeom>
          <a:solidFill>
            <a:srgbClr val="FF6300"/>
          </a:solidFill>
        </p:spPr>
        <p:txBody>
          <a:bodyPr wrap="square" lIns="0" tIns="0" rIns="0" bIns="0" rtlCol="0"/>
          <a:lstStyle/>
          <a:p/>
        </p:txBody>
      </p:sp>
      <p:sp>
        <p:nvSpPr>
          <p:cNvPr id="23" name="object 23"/>
          <p:cNvSpPr/>
          <p:nvPr/>
        </p:nvSpPr>
        <p:spPr>
          <a:xfrm>
            <a:off x="8461247" y="4552188"/>
            <a:ext cx="1831975" cy="160020"/>
          </a:xfrm>
          <a:custGeom>
            <a:rect l="l" t="t" r="r" b="b"/>
            <a:pathLst>
              <a:path w="1831975" h="160020">
                <a:moveTo>
                  <a:pt x="1831848" y="0"/>
                </a:moveTo>
                <a:lnTo>
                  <a:pt x="0" y="0"/>
                </a:lnTo>
                <a:lnTo>
                  <a:pt x="0" y="160019"/>
                </a:lnTo>
                <a:lnTo>
                  <a:pt x="1831848" y="160019"/>
                </a:lnTo>
                <a:lnTo>
                  <a:pt x="1831848" y="0"/>
                </a:lnTo>
                <a:close/>
              </a:path>
            </a:pathLst>
          </a:custGeom>
          <a:solidFill>
            <a:srgbClr val="FF6300"/>
          </a:solidFill>
        </p:spPr>
        <p:txBody>
          <a:bodyPr wrap="square" lIns="0" tIns="0" rIns="0" bIns="0" rtlCol="0"/>
          <a:lstStyle/>
          <a:p/>
        </p:txBody>
      </p:sp>
      <p:sp>
        <p:nvSpPr>
          <p:cNvPr id="24" name="object 24"/>
          <p:cNvSpPr/>
          <p:nvPr/>
        </p:nvSpPr>
        <p:spPr>
          <a:xfrm>
            <a:off x="8459723" y="5050535"/>
            <a:ext cx="2329180" cy="160020"/>
          </a:xfrm>
          <a:custGeom>
            <a:rect l="l" t="t" r="r" b="b"/>
            <a:pathLst>
              <a:path w="2329179" h="160020">
                <a:moveTo>
                  <a:pt x="2328672" y="0"/>
                </a:moveTo>
                <a:lnTo>
                  <a:pt x="0" y="0"/>
                </a:lnTo>
                <a:lnTo>
                  <a:pt x="0" y="160019"/>
                </a:lnTo>
                <a:lnTo>
                  <a:pt x="2328672" y="160019"/>
                </a:lnTo>
                <a:lnTo>
                  <a:pt x="2328672" y="0"/>
                </a:lnTo>
                <a:close/>
              </a:path>
            </a:pathLst>
          </a:custGeom>
          <a:solidFill>
            <a:srgbClr val="FF6300"/>
          </a:solidFill>
        </p:spPr>
        <p:txBody>
          <a:bodyPr wrap="square" lIns="0" tIns="0" rIns="0" bIns="0" rtlCol="0"/>
          <a:lstStyle/>
          <a:p/>
        </p:txBody>
      </p:sp>
      <p:sp>
        <p:nvSpPr>
          <p:cNvPr id="25" name="object 25"/>
          <p:cNvSpPr/>
          <p:nvPr/>
        </p:nvSpPr>
        <p:spPr>
          <a:xfrm>
            <a:off x="8459723" y="5372100"/>
            <a:ext cx="1419225" cy="160020"/>
          </a:xfrm>
          <a:custGeom>
            <a:rect l="l" t="t" r="r" b="b"/>
            <a:pathLst>
              <a:path w="1419225" h="160020">
                <a:moveTo>
                  <a:pt x="1418844" y="0"/>
                </a:moveTo>
                <a:lnTo>
                  <a:pt x="0" y="0"/>
                </a:lnTo>
                <a:lnTo>
                  <a:pt x="0" y="160019"/>
                </a:lnTo>
                <a:lnTo>
                  <a:pt x="1418844" y="160019"/>
                </a:lnTo>
                <a:lnTo>
                  <a:pt x="1418844" y="0"/>
                </a:lnTo>
                <a:close/>
              </a:path>
            </a:pathLst>
          </a:custGeom>
          <a:solidFill>
            <a:srgbClr val="FF6300"/>
          </a:solidFill>
        </p:spPr>
        <p:txBody>
          <a:bodyPr wrap="square" lIns="0" tIns="0" rIns="0" bIns="0" rtlCol="0"/>
          <a:lstStyle/>
          <a:p/>
        </p:txBody>
      </p:sp>
      <p:sp>
        <p:nvSpPr>
          <p:cNvPr id="26" name="object 26"/>
          <p:cNvSpPr/>
          <p:nvPr/>
        </p:nvSpPr>
        <p:spPr>
          <a:xfrm>
            <a:off x="8459723" y="5692140"/>
            <a:ext cx="713740" cy="161925"/>
          </a:xfrm>
          <a:custGeom>
            <a:rect l="l" t="t" r="r" b="b"/>
            <a:pathLst>
              <a:path w="713740" h="161925">
                <a:moveTo>
                  <a:pt x="713231" y="0"/>
                </a:moveTo>
                <a:lnTo>
                  <a:pt x="0" y="0"/>
                </a:lnTo>
                <a:lnTo>
                  <a:pt x="0" y="161544"/>
                </a:lnTo>
                <a:lnTo>
                  <a:pt x="713231" y="161544"/>
                </a:lnTo>
                <a:lnTo>
                  <a:pt x="713231" y="0"/>
                </a:lnTo>
                <a:close/>
              </a:path>
            </a:pathLst>
          </a:custGeom>
          <a:solidFill>
            <a:srgbClr val="FF6300"/>
          </a:solidFill>
        </p:spPr>
        <p:txBody>
          <a:bodyPr wrap="square" lIns="0" tIns="0" rIns="0" bIns="0" rtlCol="0"/>
          <a:lstStyle/>
          <a:p/>
        </p:txBody>
      </p:sp>
      <p:sp>
        <p:nvSpPr>
          <p:cNvPr id="27" name="object 27"/>
          <p:cNvSpPr/>
          <p:nvPr/>
        </p:nvSpPr>
        <p:spPr>
          <a:xfrm flipH="1">
            <a:off x="8459723" y="4969764"/>
            <a:ext cx="0" cy="963294"/>
          </a:xfrm>
          <a:custGeom>
            <a:rect l="l" t="t" r="r" b="b"/>
            <a:pathLst>
              <a:path h="963294">
                <a:moveTo>
                  <a:pt x="0" y="0"/>
                </a:moveTo>
                <a:lnTo>
                  <a:pt x="0" y="963168"/>
                </a:lnTo>
              </a:path>
            </a:pathLst>
          </a:custGeom>
          <a:ln w="9144">
            <a:solidFill>
              <a:srgbClr val="D9D9D9"/>
            </a:solidFill>
          </a:ln>
        </p:spPr>
        <p:txBody>
          <a:bodyPr wrap="square" lIns="0" tIns="0" rIns="0" bIns="0" rtlCol="0"/>
          <a:lstStyle/>
          <a:p/>
        </p:txBody>
      </p:sp>
      <p:sp>
        <p:nvSpPr>
          <p:cNvPr id="28" name="object 28"/>
          <p:cNvSpPr/>
          <p:nvPr/>
        </p:nvSpPr>
        <p:spPr>
          <a:xfrm>
            <a:off x="7021068" y="2723388"/>
            <a:ext cx="239395" cy="830580"/>
          </a:xfrm>
          <a:custGeom>
            <a:rect l="l" t="t" r="r" b="b"/>
            <a:pathLst>
              <a:path w="239395" h="830578">
                <a:moveTo>
                  <a:pt x="0" y="830580"/>
                </a:moveTo>
                <a:lnTo>
                  <a:pt x="239268" y="830580"/>
                </a:lnTo>
                <a:lnTo>
                  <a:pt x="239268" y="0"/>
                </a:lnTo>
                <a:lnTo>
                  <a:pt x="0" y="0"/>
                </a:lnTo>
                <a:lnTo>
                  <a:pt x="0" y="830580"/>
                </a:lnTo>
                <a:close/>
              </a:path>
            </a:pathLst>
          </a:custGeom>
          <a:solidFill>
            <a:srgbClr val="D9D9D9"/>
          </a:solidFill>
        </p:spPr>
        <p:txBody>
          <a:bodyPr wrap="square" lIns="0" tIns="0" rIns="0" bIns="0" rtlCol="0"/>
          <a:lstStyle/>
          <a:p/>
        </p:txBody>
      </p:sp>
      <p:sp>
        <p:nvSpPr>
          <p:cNvPr id="29" name="object 29"/>
          <p:cNvSpPr/>
          <p:nvPr/>
        </p:nvSpPr>
        <p:spPr>
          <a:xfrm>
            <a:off x="7021068" y="3887723"/>
            <a:ext cx="239395" cy="830580"/>
          </a:xfrm>
          <a:custGeom>
            <a:rect l="l" t="t" r="r" b="b"/>
            <a:pathLst>
              <a:path w="239395" h="830578">
                <a:moveTo>
                  <a:pt x="0" y="830580"/>
                </a:moveTo>
                <a:lnTo>
                  <a:pt x="239268" y="830580"/>
                </a:lnTo>
                <a:lnTo>
                  <a:pt x="239268" y="0"/>
                </a:lnTo>
                <a:lnTo>
                  <a:pt x="0" y="0"/>
                </a:lnTo>
                <a:lnTo>
                  <a:pt x="0" y="830580"/>
                </a:lnTo>
                <a:close/>
              </a:path>
            </a:pathLst>
          </a:custGeom>
          <a:solidFill>
            <a:srgbClr val="D9D9D9"/>
          </a:solidFill>
        </p:spPr>
        <p:txBody>
          <a:bodyPr wrap="square" lIns="0" tIns="0" rIns="0" bIns="0" rtlCol="0"/>
          <a:lstStyle/>
          <a:p/>
        </p:txBody>
      </p:sp>
      <p:sp>
        <p:nvSpPr>
          <p:cNvPr id="30" name="object 30"/>
          <p:cNvSpPr/>
          <p:nvPr/>
        </p:nvSpPr>
        <p:spPr>
          <a:xfrm>
            <a:off x="7021068" y="5053584"/>
            <a:ext cx="239395" cy="830580"/>
          </a:xfrm>
          <a:custGeom>
            <a:rect l="l" t="t" r="r" b="b"/>
            <a:pathLst>
              <a:path w="239395" h="830578">
                <a:moveTo>
                  <a:pt x="0" y="830580"/>
                </a:moveTo>
                <a:lnTo>
                  <a:pt x="239268" y="830580"/>
                </a:lnTo>
                <a:lnTo>
                  <a:pt x="239268" y="0"/>
                </a:lnTo>
                <a:lnTo>
                  <a:pt x="0" y="0"/>
                </a:lnTo>
                <a:lnTo>
                  <a:pt x="0" y="830580"/>
                </a:lnTo>
                <a:close/>
              </a:path>
            </a:pathLst>
          </a:custGeom>
          <a:solidFill>
            <a:srgbClr val="D9D9D9"/>
          </a:solidFill>
        </p:spPr>
        <p:txBody>
          <a:bodyPr wrap="square" lIns="0" tIns="0" rIns="0" bIns="0" rtlCol="0"/>
          <a:lstStyle/>
          <a:p/>
        </p:txBody>
      </p:sp>
      <p:graphicFrame>
        <p:nvGraphicFramePr>
          <p:cNvPr id="31" name="object 31"/>
          <p:cNvGraphicFramePr>
            <a:graphicFrameLocks noGrp="1"/>
          </p:cNvGraphicFramePr>
          <p:nvPr/>
        </p:nvGraphicFramePr>
        <p:xfrm>
          <a:off x="6917435" y="2569464"/>
          <a:ext cx="4651375" cy="3508375"/>
        </p:xfrm>
        <a:graphic>
          <a:graphicData uri="http://schemas.openxmlformats.org/drawingml/2006/table">
            <a:tbl>
              <a:tblPr firstRow="1" bandRow="1">
                <a:tableStyleId>{2D5ABB26-0587-4C30-8999-92F81FD0307C}</a:tableStyleId>
              </a:tblPr>
              <a:tblGrid>
                <a:gridCol w="412750"/>
                <a:gridCol w="1126490"/>
                <a:gridCol w="1302385"/>
                <a:gridCol w="963929"/>
                <a:gridCol w="833754"/>
              </a:tblGrid>
              <a:tr h="138684">
                <a:tc gridSpan="5">
                  <a:txBody>
                    <a:bodyPr vert="horz" wrap="square"/>
                    <a:lstStyle/>
                    <a:p>
                      <a:pPr>
                        <a:lnSpc>
                          <a:spcPct val="100000"/>
                        </a:lnSpc>
                      </a:pPr>
                      <a:endParaRPr sz="7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324638">
                <a:tc rowSpan="3">
                  <a:txBody>
                    <a:bodyPr vert="horz" wrap="square"/>
                    <a:lstStyle/>
                    <a:p>
                      <a:pPr marL="143510" marR="108585" algn="just">
                        <a:lnSpc>
                          <a:spcPct val="100000"/>
                        </a:lnSpc>
                        <a:spcBef>
                          <a:spcPts val="395"/>
                        </a:spcBef>
                      </a:pPr>
                      <a:r>
                        <a:rPr sz="1200">
                          <a:latin typeface="微软雅黑"/>
                          <a:cs typeface="微软雅黑"/>
                        </a:rPr>
                        <a:t>职 业 教 育</a:t>
                      </a:r>
                      <a:endParaRPr sz="1200">
                        <a:latin typeface="微软雅黑"/>
                        <a:cs typeface="微软雅黑"/>
                      </a:endParaRPr>
                    </a:p>
                  </a:txBody>
                  <a:tcPr marL="0" marR="0" marT="50165" marB="0">
                    <a:lnL w="9525">
                      <a:solidFill>
                        <a:srgbClr val="D9D9D9"/>
                      </a:solidFill>
                      <a:prstDash val="solid"/>
                    </a:lnL>
                    <a:lnB w="9525">
                      <a:solidFill>
                        <a:srgbClr val="D9D9D9"/>
                      </a:solidFill>
                      <a:prstDash val="solid"/>
                    </a:lnB>
                  </a:tcPr>
                </a:tc>
                <a:tc rowSpan="3">
                  <a:txBody>
                    <a:bodyPr vert="horz" wrap="square"/>
                    <a:lstStyle/>
                    <a:p>
                      <a:pPr marL="509270">
                        <a:lnSpc>
                          <a:spcPct val="100000"/>
                        </a:lnSpc>
                        <a:spcBef>
                          <a:spcPts val="645"/>
                        </a:spcBef>
                      </a:pPr>
                      <a:r>
                        <a:rPr sz="1000">
                          <a:solidFill>
                            <a:srgbClr val="585858"/>
                          </a:solidFill>
                          <a:latin typeface="微软雅黑"/>
                          <a:cs typeface="微软雅黑"/>
                        </a:rPr>
                        <a:t>粉笔职教</a:t>
                      </a:r>
                      <a:endParaRPr sz="1000">
                        <a:latin typeface="微软雅黑"/>
                        <a:cs typeface="微软雅黑"/>
                      </a:endParaRPr>
                    </a:p>
                    <a:p>
                      <a:pPr marL="509270" marR="102235">
                        <a:lnSpc>
                          <a:spcPct val="210800"/>
                        </a:lnSpc>
                      </a:pPr>
                      <a:r>
                        <a:rPr sz="1000">
                          <a:solidFill>
                            <a:srgbClr val="585858"/>
                          </a:solidFill>
                          <a:latin typeface="微软雅黑"/>
                          <a:cs typeface="微软雅黑"/>
                        </a:rPr>
                        <a:t>公考雷达 粉笔教师</a:t>
                      </a:r>
                      <a:endParaRPr sz="1000">
                        <a:latin typeface="微软雅黑"/>
                        <a:cs typeface="微软雅黑"/>
                      </a:endParaRPr>
                    </a:p>
                  </a:txBody>
                  <a:tcPr marL="0" marR="0" marT="81915" marB="0">
                    <a:lnR w="9525">
                      <a:solidFill>
                        <a:srgbClr val="D9D9D9"/>
                      </a:solidFill>
                      <a:prstDash val="solid"/>
                    </a:lnR>
                    <a:lnB w="9525">
                      <a:solidFill>
                        <a:srgbClr val="D9D9D9"/>
                      </a:solidFill>
                      <a:prstDash val="solid"/>
                    </a:lnB>
                  </a:tcPr>
                </a:tc>
                <a:tc>
                  <a:txBody>
                    <a:bodyPr vert="horz" wrap="square"/>
                    <a:lstStyle/>
                    <a:p>
                      <a:pPr>
                        <a:lnSpc>
                          <a:spcPct val="100000"/>
                        </a:lnSpc>
                      </a:pPr>
                      <a:endParaRPr sz="1200">
                        <a:latin typeface="Times New Roman"/>
                        <a:cs typeface="Times New Roman"/>
                      </a:endParaRPr>
                    </a:p>
                  </a:txBody>
                  <a:tcPr marL="0" marR="0" marT="0" marB="0">
                    <a:lnL w="9525">
                      <a:solidFill>
                        <a:srgbClr val="D9D9D9"/>
                      </a:solidFill>
                      <a:prstDash val="solid"/>
                    </a:lnL>
                    <a:solidFill>
                      <a:srgbClr val="FF6300"/>
                    </a:solidFill>
                  </a:tcPr>
                </a:tc>
                <a:tc>
                  <a:txBody>
                    <a:bodyPr vert="horz" wrap="square"/>
                    <a:lstStyle/>
                    <a:p>
                      <a:pPr>
                        <a:lnSpc>
                          <a:spcPct val="100000"/>
                        </a:lnSpc>
                      </a:pPr>
                      <a:endParaRPr sz="1200">
                        <a:latin typeface="Times New Roman"/>
                        <a:cs typeface="Times New Roman"/>
                      </a:endParaRPr>
                    </a:p>
                  </a:txBody>
                  <a:tcPr marL="0" marR="0" marT="0" marB="0">
                    <a:solidFill>
                      <a:srgbClr val="FF6300"/>
                    </a:solidFill>
                  </a:tcPr>
                </a:tc>
                <a:tc>
                  <a:txBody>
                    <a:bodyPr vert="horz" wrap="square"/>
                    <a:lstStyle/>
                    <a:p>
                      <a:pPr marR="91440" algn="r">
                        <a:lnSpc>
                          <a:spcPct val="100000"/>
                        </a:lnSpc>
                        <a:spcBef>
                          <a:spcPts val="635"/>
                        </a:spcBef>
                      </a:pPr>
                      <a:r>
                        <a:rPr sz="1000" spc="-5">
                          <a:solidFill>
                            <a:srgbClr val="404040"/>
                          </a:solidFill>
                          <a:latin typeface="Arial"/>
                          <a:cs typeface="Arial"/>
                        </a:rPr>
                        <a:t>352.1</a:t>
                      </a:r>
                      <a:endParaRPr sz="1000">
                        <a:latin typeface="Arial"/>
                        <a:cs typeface="Arial"/>
                      </a:endParaRPr>
                    </a:p>
                  </a:txBody>
                  <a:tcPr marL="0" marR="0" marT="80645" marB="0">
                    <a:lnR w="9525">
                      <a:solidFill>
                        <a:srgbClr val="D9D9D9"/>
                      </a:solidFill>
                      <a:prstDash val="solid"/>
                    </a:lnR>
                    <a:solidFill>
                      <a:srgbClr val="FF6300"/>
                    </a:solidFill>
                  </a:tcPr>
                </a:tc>
              </a:tr>
              <a:tr h="321246">
                <a:tc vMerge="1">
                  <a:txBody>
                    <a:bodyPr vert="horz" wrap="square"/>
                    <a:lstStyle/>
                    <a:p/>
                  </a:txBody>
                  <a:tcPr marL="0" marR="0" marT="50165" marB="0">
                    <a:lnL w="9525">
                      <a:solidFill>
                        <a:srgbClr val="D9D9D9"/>
                      </a:solidFill>
                      <a:prstDash val="solid"/>
                    </a:lnL>
                    <a:lnB w="9525">
                      <a:solidFill>
                        <a:srgbClr val="D9D9D9"/>
                      </a:solidFill>
                      <a:prstDash val="solid"/>
                    </a:lnB>
                  </a:tcPr>
                </a:tc>
                <a:tc vMerge="1">
                  <a:txBody>
                    <a:bodyPr vert="horz" wrap="square"/>
                    <a:lstStyle/>
                    <a:p/>
                  </a:txBody>
                  <a:tcPr marL="0" marR="0" marT="81915" marB="0">
                    <a:lnR w="9525">
                      <a:solidFill>
                        <a:srgbClr val="D9D9D9"/>
                      </a:solidFill>
                      <a:prstDash val="solid"/>
                    </a:lnR>
                    <a:lnB w="9525">
                      <a:solidFill>
                        <a:srgbClr val="D9D9D9"/>
                      </a:solidFill>
                      <a:prstDash val="solid"/>
                    </a:lnB>
                  </a:tcPr>
                </a:tc>
                <a:tc>
                  <a:txBody>
                    <a:bodyPr vert="horz" wrap="square"/>
                    <a:lstStyle/>
                    <a:p>
                      <a:pPr>
                        <a:lnSpc>
                          <a:spcPct val="100000"/>
                        </a:lnSpc>
                      </a:pPr>
                      <a:endParaRPr sz="1200">
                        <a:latin typeface="Times New Roman"/>
                        <a:cs typeface="Times New Roman"/>
                      </a:endParaRPr>
                    </a:p>
                  </a:txBody>
                  <a:tcPr marL="0" marR="0" marT="0" marB="0">
                    <a:lnL w="9525">
                      <a:solidFill>
                        <a:srgbClr val="D9D9D9"/>
                      </a:solidFill>
                      <a:prstDash val="solid"/>
                    </a:lnL>
                    <a:solidFill>
                      <a:srgbClr val="FF6300"/>
                    </a:solidFill>
                  </a:tcPr>
                </a:tc>
                <a:tc>
                  <a:txBody>
                    <a:bodyPr vert="horz" wrap="square"/>
                    <a:lstStyle/>
                    <a:p>
                      <a:pPr marL="452755">
                        <a:lnSpc>
                          <a:spcPct val="100000"/>
                        </a:lnSpc>
                        <a:spcBef>
                          <a:spcPts val="610"/>
                        </a:spcBef>
                      </a:pPr>
                      <a:r>
                        <a:rPr sz="1000" spc="-10">
                          <a:solidFill>
                            <a:srgbClr val="404040"/>
                          </a:solidFill>
                          <a:latin typeface="Arial"/>
                          <a:cs typeface="Arial"/>
                        </a:rPr>
                        <a:t>226.5</a:t>
                      </a:r>
                      <a:endParaRPr sz="1000">
                        <a:latin typeface="Arial"/>
                        <a:cs typeface="Arial"/>
                      </a:endParaRPr>
                    </a:p>
                  </a:txBody>
                  <a:tcPr marL="0" marR="0" marT="77470" marB="0">
                    <a:solidFill>
                      <a:srgbClr val="FF6300"/>
                    </a:solidFill>
                  </a:tcPr>
                </a:tc>
                <a:tc>
                  <a:txBody>
                    <a:bodyPr vert="horz" wrap="square"/>
                    <a:lstStyle/>
                    <a:p>
                      <a:pPr>
                        <a:lnSpc>
                          <a:spcPct val="100000"/>
                        </a:lnSpc>
                      </a:pPr>
                      <a:endParaRPr sz="1200">
                        <a:latin typeface="Times New Roman"/>
                        <a:cs typeface="Times New Roman"/>
                      </a:endParaRPr>
                    </a:p>
                  </a:txBody>
                  <a:tcPr marL="0" marR="0" marT="0" marB="0">
                    <a:lnR w="9525">
                      <a:solidFill>
                        <a:srgbClr val="D9D9D9"/>
                      </a:solidFill>
                      <a:prstDash val="solid"/>
                    </a:lnR>
                    <a:solidFill>
                      <a:srgbClr val="FF6300"/>
                    </a:solidFill>
                  </a:tcPr>
                </a:tc>
              </a:tr>
              <a:tr h="330999">
                <a:tc vMerge="1">
                  <a:txBody>
                    <a:bodyPr vert="horz" wrap="square"/>
                    <a:lstStyle/>
                    <a:p/>
                  </a:txBody>
                  <a:tcPr marL="0" marR="0" marT="50165" marB="0">
                    <a:lnL w="9525">
                      <a:solidFill>
                        <a:srgbClr val="D9D9D9"/>
                      </a:solidFill>
                      <a:prstDash val="solid"/>
                    </a:lnL>
                    <a:lnB w="9525">
                      <a:solidFill>
                        <a:srgbClr val="D9D9D9"/>
                      </a:solidFill>
                      <a:prstDash val="solid"/>
                    </a:lnB>
                  </a:tcPr>
                </a:tc>
                <a:tc vMerge="1">
                  <a:txBody>
                    <a:bodyPr vert="horz" wrap="square"/>
                    <a:lstStyle/>
                    <a:p/>
                  </a:txBody>
                  <a:tcPr marL="0" marR="0" marT="81915" marB="0">
                    <a:lnR w="9525">
                      <a:solidFill>
                        <a:srgbClr val="D9D9D9"/>
                      </a:solidFill>
                      <a:prstDash val="solid"/>
                    </a:lnR>
                    <a:lnB w="9525">
                      <a:solidFill>
                        <a:srgbClr val="D9D9D9"/>
                      </a:solidFill>
                      <a:prstDash val="solid"/>
                    </a:lnB>
                  </a:tcPr>
                </a:tc>
                <a:tc>
                  <a:txBody>
                    <a:bodyPr vert="horz" wrap="square"/>
                    <a:lstStyle/>
                    <a:p>
                      <a:pPr>
                        <a:lnSpc>
                          <a:spcPct val="100000"/>
                        </a:lnSpc>
                      </a:pPr>
                      <a:endParaRPr sz="1200">
                        <a:latin typeface="Times New Roman"/>
                        <a:cs typeface="Times New Roman"/>
                      </a:endParaRPr>
                    </a:p>
                  </a:txBody>
                  <a:tcPr marL="0" marR="0" marT="0" marB="0">
                    <a:lnL w="9525">
                      <a:solidFill>
                        <a:srgbClr val="D9D9D9"/>
                      </a:solidFill>
                      <a:prstDash val="solid"/>
                    </a:lnL>
                    <a:lnB w="9525">
                      <a:solidFill>
                        <a:srgbClr val="D9D9D9"/>
                      </a:solidFill>
                      <a:prstDash val="solid"/>
                    </a:lnB>
                    <a:solidFill>
                      <a:srgbClr val="FF6300"/>
                    </a:solidFill>
                  </a:tcPr>
                </a:tc>
                <a:tc>
                  <a:txBody>
                    <a:bodyPr vert="horz" wrap="square"/>
                    <a:lstStyle/>
                    <a:p>
                      <a:pPr marL="301625">
                        <a:lnSpc>
                          <a:spcPct val="100000"/>
                        </a:lnSpc>
                        <a:spcBef>
                          <a:spcPts val="610"/>
                        </a:spcBef>
                      </a:pPr>
                      <a:r>
                        <a:rPr sz="1000" spc="-10">
                          <a:solidFill>
                            <a:srgbClr val="404040"/>
                          </a:solidFill>
                          <a:latin typeface="Arial"/>
                          <a:cs typeface="Arial"/>
                        </a:rPr>
                        <a:t>206.1</a:t>
                      </a:r>
                      <a:endParaRPr sz="1000">
                        <a:latin typeface="Arial"/>
                        <a:cs typeface="Arial"/>
                      </a:endParaRPr>
                    </a:p>
                  </a:txBody>
                  <a:tcPr marL="0" marR="0" marT="77470" marB="0">
                    <a:lnB w="9525">
                      <a:solidFill>
                        <a:srgbClr val="D9D9D9"/>
                      </a:solidFill>
                      <a:prstDash val="solid"/>
                    </a:lnB>
                    <a:solidFill>
                      <a:srgbClr val="FF6300"/>
                    </a:solidFill>
                  </a:tcPr>
                </a:tc>
                <a:tc>
                  <a:txBody>
                    <a:bodyPr vert="horz" wrap="square"/>
                    <a:lstStyle/>
                    <a:p>
                      <a:pPr>
                        <a:lnSpc>
                          <a:spcPct val="100000"/>
                        </a:lnSpc>
                      </a:pPr>
                      <a:endParaRPr sz="1200">
                        <a:latin typeface="Times New Roman"/>
                        <a:cs typeface="Times New Roman"/>
                      </a:endParaRPr>
                    </a:p>
                  </a:txBody>
                  <a:tcPr marL="0" marR="0" marT="0" marB="0">
                    <a:lnR w="9525">
                      <a:solidFill>
                        <a:srgbClr val="D9D9D9"/>
                      </a:solidFill>
                      <a:prstDash val="solid"/>
                    </a:lnR>
                    <a:lnB w="9525">
                      <a:solidFill>
                        <a:srgbClr val="D9D9D9"/>
                      </a:solidFill>
                      <a:prstDash val="solid"/>
                    </a:lnB>
                    <a:solidFill>
                      <a:srgbClr val="FF6300"/>
                    </a:solidFill>
                  </a:tcPr>
                </a:tc>
              </a:tr>
              <a:tr h="126492">
                <a:tc gridSpan="5">
                  <a:txBody>
                    <a:bodyPr vert="horz" wrap="square"/>
                    <a:lstStyle/>
                    <a:p>
                      <a:pPr>
                        <a:lnSpc>
                          <a:spcPct val="100000"/>
                        </a:lnSpc>
                      </a:pPr>
                      <a:endParaRPr sz="6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337465">
                <a:tc rowSpan="3">
                  <a:txBody>
                    <a:bodyPr vert="horz" wrap="square"/>
                    <a:lstStyle/>
                    <a:p>
                      <a:pPr marL="143510" marR="108585" algn="just">
                        <a:lnSpc>
                          <a:spcPct val="100000"/>
                        </a:lnSpc>
                        <a:spcBef>
                          <a:spcPts val="885"/>
                        </a:spcBef>
                      </a:pPr>
                      <a:r>
                        <a:rPr sz="1200">
                          <a:latin typeface="微软雅黑"/>
                          <a:cs typeface="微软雅黑"/>
                        </a:rPr>
                        <a:t>高 等 教 育</a:t>
                      </a:r>
                      <a:endParaRPr sz="1200">
                        <a:latin typeface="微软雅黑"/>
                        <a:cs typeface="微软雅黑"/>
                      </a:endParaRPr>
                    </a:p>
                  </a:txBody>
                  <a:tcPr marL="0" marR="0" marT="112395" marB="0">
                    <a:lnL w="9525">
                      <a:solidFill>
                        <a:srgbClr val="D9D9D9"/>
                      </a:solidFill>
                      <a:prstDash val="solid"/>
                    </a:lnL>
                    <a:lnT w="9525">
                      <a:solidFill>
                        <a:srgbClr val="D9D9D9"/>
                      </a:solidFill>
                      <a:prstDash val="solid"/>
                    </a:lnT>
                    <a:lnB w="9525">
                      <a:solidFill>
                        <a:srgbClr val="D9D9D9"/>
                      </a:solidFill>
                      <a:prstDash val="solid"/>
                    </a:lnB>
                  </a:tcPr>
                </a:tc>
                <a:tc rowSpan="3">
                  <a:txBody>
                    <a:bodyPr vert="horz" wrap="square"/>
                    <a:lstStyle/>
                    <a:p>
                      <a:pPr marR="99695" algn="r">
                        <a:lnSpc>
                          <a:spcPct val="100000"/>
                        </a:lnSpc>
                        <a:spcBef>
                          <a:spcPts val="750"/>
                        </a:spcBef>
                      </a:pPr>
                      <a:r>
                        <a:rPr sz="1000">
                          <a:solidFill>
                            <a:srgbClr val="585858"/>
                          </a:solidFill>
                          <a:latin typeface="微软雅黑"/>
                          <a:cs typeface="微软雅黑"/>
                        </a:rPr>
                        <a:t>知到</a:t>
                      </a:r>
                      <a:endParaRPr sz="1000">
                        <a:latin typeface="微软雅黑"/>
                        <a:cs typeface="微软雅黑"/>
                      </a:endParaRPr>
                    </a:p>
                    <a:p>
                      <a:pPr marL="116205" marR="100965" indent="267970">
                        <a:lnSpc>
                          <a:spcPct val="210800"/>
                        </a:lnSpc>
                      </a:pPr>
                      <a:r>
                        <a:rPr sz="1000">
                          <a:solidFill>
                            <a:srgbClr val="585858"/>
                          </a:solidFill>
                          <a:latin typeface="微软雅黑"/>
                          <a:cs typeface="微软雅黑"/>
                        </a:rPr>
                        <a:t>网易公开课 中国大学</a:t>
                      </a:r>
                      <a:r>
                        <a:rPr sz="1000">
                          <a:solidFill>
                            <a:srgbClr val="585858"/>
                          </a:solidFill>
                          <a:latin typeface="Arial"/>
                          <a:cs typeface="Arial"/>
                        </a:rPr>
                        <a:t>MOOC</a:t>
                      </a:r>
                      <a:endParaRPr sz="1000">
                        <a:latin typeface="Arial"/>
                        <a:cs typeface="Arial"/>
                      </a:endParaRPr>
                    </a:p>
                  </a:txBody>
                  <a:tcPr marL="0" marR="0" marT="95250" marB="0">
                    <a:lnR w="9525">
                      <a:solidFill>
                        <a:srgbClr val="D9D9D9"/>
                      </a:solidFill>
                      <a:prstDash val="solid"/>
                    </a:lnR>
                    <a:lnT w="9525">
                      <a:solidFill>
                        <a:srgbClr val="D9D9D9"/>
                      </a:solidFill>
                      <a:prstDash val="solid"/>
                    </a:lnT>
                    <a:lnB w="9525">
                      <a:solidFill>
                        <a:srgbClr val="D9D9D9"/>
                      </a:solidFill>
                      <a:prstDash val="solid"/>
                    </a:lnB>
                  </a:tcPr>
                </a:tc>
                <a:tc>
                  <a:txBody>
                    <a:bodyPr vert="horz" wrap="square"/>
                    <a:lstStyle/>
                    <a:p>
                      <a:pPr>
                        <a:lnSpc>
                          <a:spcPct val="100000"/>
                        </a:lnSpc>
                      </a:pPr>
                      <a:endParaRPr sz="1200">
                        <a:latin typeface="Times New Roman"/>
                        <a:cs typeface="Times New Roman"/>
                      </a:endParaRPr>
                    </a:p>
                  </a:txBody>
                  <a:tcPr marL="0" marR="0" marT="0" marB="0">
                    <a:lnL w="9525">
                      <a:solidFill>
                        <a:srgbClr val="D9D9D9"/>
                      </a:solidFill>
                      <a:prstDash val="solid"/>
                    </a:lnL>
                    <a:lnT w="9525">
                      <a:solidFill>
                        <a:srgbClr val="D9D9D9"/>
                      </a:solidFill>
                      <a:prstDash val="solid"/>
                    </a:lnT>
                    <a:solidFill>
                      <a:srgbClr val="FF6300"/>
                    </a:solidFill>
                  </a:tcPr>
                </a:tc>
                <a:tc>
                  <a:txBody>
                    <a:bodyPr vert="horz" wrap="square"/>
                    <a:lstStyle/>
                    <a:p>
                      <a:pPr>
                        <a:lnSpc>
                          <a:spcPct val="100000"/>
                        </a:lnSpc>
                      </a:pPr>
                      <a:endParaRPr sz="1200">
                        <a:latin typeface="Times New Roman"/>
                        <a:cs typeface="Times New Roman"/>
                      </a:endParaRPr>
                    </a:p>
                  </a:txBody>
                  <a:tcPr marL="0" marR="0" marT="0" marB="0">
                    <a:lnT w="9525">
                      <a:solidFill>
                        <a:srgbClr val="D9D9D9"/>
                      </a:solidFill>
                      <a:prstDash val="solid"/>
                    </a:lnT>
                    <a:solidFill>
                      <a:srgbClr val="FF6300"/>
                    </a:solidFill>
                  </a:tcPr>
                </a:tc>
                <a:tc>
                  <a:txBody>
                    <a:bodyPr vert="horz" wrap="square"/>
                    <a:lstStyle/>
                    <a:p>
                      <a:pPr marR="29209" algn="r">
                        <a:lnSpc>
                          <a:spcPct val="100000"/>
                        </a:lnSpc>
                        <a:spcBef>
                          <a:spcPts val="735"/>
                        </a:spcBef>
                      </a:pPr>
                      <a:r>
                        <a:rPr sz="1000" spc="-5">
                          <a:solidFill>
                            <a:srgbClr val="404040"/>
                          </a:solidFill>
                          <a:latin typeface="Arial"/>
                          <a:cs typeface="Arial"/>
                        </a:rPr>
                        <a:t>377.2</a:t>
                      </a:r>
                      <a:endParaRPr sz="1000">
                        <a:latin typeface="Arial"/>
                        <a:cs typeface="Arial"/>
                      </a:endParaRPr>
                    </a:p>
                  </a:txBody>
                  <a:tcPr marL="0" marR="0" marT="93345" marB="0">
                    <a:lnR w="9525">
                      <a:solidFill>
                        <a:srgbClr val="D9D9D9"/>
                      </a:solidFill>
                      <a:prstDash val="solid"/>
                    </a:lnR>
                    <a:lnT w="9525">
                      <a:solidFill>
                        <a:srgbClr val="D9D9D9"/>
                      </a:solidFill>
                      <a:prstDash val="solid"/>
                    </a:lnT>
                    <a:solidFill>
                      <a:srgbClr val="FF6300"/>
                    </a:solidFill>
                  </a:tcPr>
                </a:tc>
              </a:tr>
              <a:tr h="321246">
                <a:tc vMerge="1">
                  <a:txBody>
                    <a:bodyPr vert="horz" wrap="square"/>
                    <a:lstStyle/>
                    <a:p/>
                  </a:txBody>
                  <a:tcPr marL="0" marR="0" marT="112395" marB="0">
                    <a:lnL w="9525">
                      <a:solidFill>
                        <a:srgbClr val="D9D9D9"/>
                      </a:solidFill>
                      <a:prstDash val="solid"/>
                    </a:lnL>
                    <a:lnT w="9525">
                      <a:solidFill>
                        <a:srgbClr val="D9D9D9"/>
                      </a:solidFill>
                      <a:prstDash val="solid"/>
                    </a:lnT>
                    <a:lnB w="9525">
                      <a:solidFill>
                        <a:srgbClr val="D9D9D9"/>
                      </a:solidFill>
                      <a:prstDash val="solid"/>
                    </a:lnB>
                  </a:tcPr>
                </a:tc>
                <a:tc vMerge="1">
                  <a:txBody>
                    <a:bodyPr vert="horz" wrap="square"/>
                    <a:lstStyle/>
                    <a:p/>
                  </a:txBody>
                  <a:tcPr marL="0" marR="0" marT="95250" marB="0">
                    <a:lnR w="9525">
                      <a:solidFill>
                        <a:srgbClr val="D9D9D9"/>
                      </a:solidFill>
                      <a:prstDash val="solid"/>
                    </a:lnR>
                    <a:lnT w="9525">
                      <a:solidFill>
                        <a:srgbClr val="D9D9D9"/>
                      </a:solidFill>
                      <a:prstDash val="solid"/>
                    </a:lnT>
                    <a:lnB w="9525">
                      <a:solidFill>
                        <a:srgbClr val="D9D9D9"/>
                      </a:solidFill>
                      <a:prstDash val="solid"/>
                    </a:lnB>
                  </a:tcPr>
                </a:tc>
                <a:tc>
                  <a:txBody>
                    <a:bodyPr vert="horz" wrap="square"/>
                    <a:lstStyle/>
                    <a:p>
                      <a:pPr>
                        <a:lnSpc>
                          <a:spcPct val="100000"/>
                        </a:lnSpc>
                      </a:pPr>
                      <a:endParaRPr sz="1200">
                        <a:latin typeface="Times New Roman"/>
                        <a:cs typeface="Times New Roman"/>
                      </a:endParaRPr>
                    </a:p>
                  </a:txBody>
                  <a:tcPr marL="0" marR="0" marT="0" marB="0">
                    <a:lnL w="9525">
                      <a:solidFill>
                        <a:srgbClr val="D9D9D9"/>
                      </a:solidFill>
                      <a:prstDash val="solid"/>
                    </a:lnL>
                    <a:solidFill>
                      <a:srgbClr val="FF6300"/>
                    </a:solidFill>
                  </a:tcPr>
                </a:tc>
                <a:tc>
                  <a:txBody>
                    <a:bodyPr vert="horz" wrap="square"/>
                    <a:lstStyle/>
                    <a:p>
                      <a:pPr>
                        <a:lnSpc>
                          <a:spcPct val="100000"/>
                        </a:lnSpc>
                      </a:pPr>
                      <a:endParaRPr sz="1200">
                        <a:latin typeface="Times New Roman"/>
                        <a:cs typeface="Times New Roman"/>
                      </a:endParaRPr>
                    </a:p>
                  </a:txBody>
                  <a:tcPr marL="0" marR="0" marT="0" marB="0">
                    <a:solidFill>
                      <a:srgbClr val="FF6300"/>
                    </a:solidFill>
                  </a:tcPr>
                </a:tc>
                <a:tc>
                  <a:txBody>
                    <a:bodyPr vert="horz" wrap="square"/>
                    <a:lstStyle/>
                    <a:p>
                      <a:pPr marL="38100">
                        <a:lnSpc>
                          <a:spcPct val="100000"/>
                        </a:lnSpc>
                        <a:spcBef>
                          <a:spcPts val="610"/>
                        </a:spcBef>
                      </a:pPr>
                      <a:r>
                        <a:rPr sz="1000" spc="-10">
                          <a:solidFill>
                            <a:srgbClr val="404040"/>
                          </a:solidFill>
                          <a:latin typeface="Arial"/>
                          <a:cs typeface="Arial"/>
                        </a:rPr>
                        <a:t>300.6</a:t>
                      </a:r>
                      <a:endParaRPr sz="1000">
                        <a:latin typeface="Arial"/>
                        <a:cs typeface="Arial"/>
                      </a:endParaRPr>
                    </a:p>
                  </a:txBody>
                  <a:tcPr marL="0" marR="0" marT="77470" marB="0">
                    <a:lnR w="9525">
                      <a:solidFill>
                        <a:srgbClr val="D9D9D9"/>
                      </a:solidFill>
                      <a:prstDash val="solid"/>
                    </a:lnR>
                    <a:solidFill>
                      <a:srgbClr val="FF6300"/>
                    </a:solidFill>
                  </a:tcPr>
                </a:tc>
              </a:tr>
              <a:tr h="356272">
                <a:tc vMerge="1">
                  <a:txBody>
                    <a:bodyPr vert="horz" wrap="square"/>
                    <a:lstStyle/>
                    <a:p/>
                  </a:txBody>
                  <a:tcPr marL="0" marR="0" marT="112395" marB="0">
                    <a:lnL w="9525">
                      <a:solidFill>
                        <a:srgbClr val="D9D9D9"/>
                      </a:solidFill>
                      <a:prstDash val="solid"/>
                    </a:lnL>
                    <a:lnT w="9525">
                      <a:solidFill>
                        <a:srgbClr val="D9D9D9"/>
                      </a:solidFill>
                      <a:prstDash val="solid"/>
                    </a:lnT>
                    <a:lnB w="9525">
                      <a:solidFill>
                        <a:srgbClr val="D9D9D9"/>
                      </a:solidFill>
                      <a:prstDash val="solid"/>
                    </a:lnB>
                  </a:tcPr>
                </a:tc>
                <a:tc vMerge="1">
                  <a:txBody>
                    <a:bodyPr vert="horz" wrap="square"/>
                    <a:lstStyle/>
                    <a:p/>
                  </a:txBody>
                  <a:tcPr marL="0" marR="0" marT="95250" marB="0">
                    <a:lnR w="9525">
                      <a:solidFill>
                        <a:srgbClr val="D9D9D9"/>
                      </a:solidFill>
                      <a:prstDash val="solid"/>
                    </a:lnR>
                    <a:lnT w="9525">
                      <a:solidFill>
                        <a:srgbClr val="D9D9D9"/>
                      </a:solidFill>
                      <a:prstDash val="solid"/>
                    </a:lnT>
                    <a:lnB w="9525">
                      <a:solidFill>
                        <a:srgbClr val="D9D9D9"/>
                      </a:solidFill>
                      <a:prstDash val="solid"/>
                    </a:lnB>
                  </a:tcPr>
                </a:tc>
                <a:tc>
                  <a:txBody>
                    <a:bodyPr vert="horz" wrap="square"/>
                    <a:lstStyle/>
                    <a:p>
                      <a:pPr>
                        <a:lnSpc>
                          <a:spcPct val="100000"/>
                        </a:lnSpc>
                      </a:pPr>
                      <a:endParaRPr sz="1200">
                        <a:latin typeface="Times New Roman"/>
                        <a:cs typeface="Times New Roman"/>
                      </a:endParaRPr>
                    </a:p>
                  </a:txBody>
                  <a:tcPr marL="0" marR="0" marT="0" marB="0">
                    <a:lnL w="9525">
                      <a:solidFill>
                        <a:srgbClr val="D9D9D9"/>
                      </a:solidFill>
                      <a:prstDash val="solid"/>
                    </a:lnL>
                    <a:lnB w="9525">
                      <a:solidFill>
                        <a:srgbClr val="D9D9D9"/>
                      </a:solidFill>
                      <a:prstDash val="solid"/>
                    </a:lnB>
                    <a:solidFill>
                      <a:srgbClr val="FF6300"/>
                    </a:solidFill>
                  </a:tcPr>
                </a:tc>
                <a:tc>
                  <a:txBody>
                    <a:bodyPr vert="horz" wrap="square"/>
                    <a:lstStyle/>
                    <a:p>
                      <a:pPr marL="609600">
                        <a:lnSpc>
                          <a:spcPct val="100000"/>
                        </a:lnSpc>
                        <a:spcBef>
                          <a:spcPts val="610"/>
                        </a:spcBef>
                      </a:pPr>
                      <a:r>
                        <a:rPr sz="1000" spc="-10">
                          <a:solidFill>
                            <a:srgbClr val="404040"/>
                          </a:solidFill>
                          <a:latin typeface="Arial"/>
                          <a:cs typeface="Arial"/>
                        </a:rPr>
                        <a:t>247.6</a:t>
                      </a:r>
                      <a:endParaRPr sz="1000">
                        <a:latin typeface="Arial"/>
                        <a:cs typeface="Arial"/>
                      </a:endParaRPr>
                    </a:p>
                  </a:txBody>
                  <a:tcPr marL="0" marR="0" marT="77470" marB="0">
                    <a:lnB w="9525">
                      <a:solidFill>
                        <a:srgbClr val="D9D9D9"/>
                      </a:solidFill>
                      <a:prstDash val="solid"/>
                    </a:lnB>
                    <a:solidFill>
                      <a:srgbClr val="FF6300"/>
                    </a:solidFill>
                  </a:tcPr>
                </a:tc>
                <a:tc>
                  <a:txBody>
                    <a:bodyPr vert="horz" wrap="square"/>
                    <a:lstStyle/>
                    <a:p>
                      <a:pPr>
                        <a:lnSpc>
                          <a:spcPct val="100000"/>
                        </a:lnSpc>
                      </a:pPr>
                      <a:endParaRPr sz="1200">
                        <a:latin typeface="Times New Roman"/>
                        <a:cs typeface="Times New Roman"/>
                      </a:endParaRPr>
                    </a:p>
                  </a:txBody>
                  <a:tcPr marL="0" marR="0" marT="0" marB="0">
                    <a:lnR w="9525">
                      <a:solidFill>
                        <a:srgbClr val="D9D9D9"/>
                      </a:solidFill>
                      <a:prstDash val="solid"/>
                    </a:lnR>
                    <a:lnB w="9525">
                      <a:solidFill>
                        <a:srgbClr val="D9D9D9"/>
                      </a:solidFill>
                      <a:prstDash val="solid"/>
                    </a:lnB>
                    <a:solidFill>
                      <a:srgbClr val="FF6300"/>
                    </a:solidFill>
                  </a:tcPr>
                </a:tc>
              </a:tr>
              <a:tr h="102107">
                <a:tc gridSpan="5">
                  <a:txBody>
                    <a:bodyPr vert="horz" wrap="square"/>
                    <a:lstStyle/>
                    <a:p>
                      <a:pPr>
                        <a:lnSpc>
                          <a:spcPct val="100000"/>
                        </a:lnSpc>
                      </a:pPr>
                      <a:endParaRPr sz="500">
                        <a:latin typeface="Times New Roman"/>
                        <a:cs typeface="Times New Roman"/>
                      </a:endParaRPr>
                    </a:p>
                  </a:txBody>
                  <a:tcPr marL="0" marR="0" marT="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1139952">
                <a:tc>
                  <a:txBody>
                    <a:bodyPr vert="horz" wrap="square"/>
                    <a:lstStyle/>
                    <a:p>
                      <a:pPr marL="143510" marR="108585" algn="just">
                        <a:lnSpc>
                          <a:spcPct val="100000"/>
                        </a:lnSpc>
                        <a:spcBef>
                          <a:spcPts val="1265"/>
                        </a:spcBef>
                      </a:pPr>
                      <a:r>
                        <a:rPr sz="1200">
                          <a:latin typeface="微软雅黑"/>
                          <a:cs typeface="微软雅黑"/>
                        </a:rPr>
                        <a:t>语 言 学 习</a:t>
                      </a:r>
                      <a:endParaRPr sz="1200">
                        <a:latin typeface="微软雅黑"/>
                        <a:cs typeface="微软雅黑"/>
                      </a:endParaRPr>
                    </a:p>
                  </a:txBody>
                  <a:tcPr marL="0" marR="0" marT="160655" marB="0">
                    <a:lnL w="9525">
                      <a:solidFill>
                        <a:srgbClr val="D9D9D9"/>
                      </a:solidFill>
                      <a:prstDash val="solid"/>
                    </a:lnL>
                    <a:lnT w="9525">
                      <a:solidFill>
                        <a:srgbClr val="D9D9D9"/>
                      </a:solidFill>
                      <a:prstDash val="solid"/>
                    </a:lnT>
                    <a:lnB w="9525">
                      <a:solidFill>
                        <a:srgbClr val="D9D9D9"/>
                      </a:solidFill>
                      <a:prstDash val="solid"/>
                    </a:lnB>
                  </a:tcPr>
                </a:tc>
                <a:tc>
                  <a:txBody>
                    <a:bodyPr vert="horz" wrap="square"/>
                    <a:lstStyle/>
                    <a:p>
                      <a:pPr marL="636905">
                        <a:lnSpc>
                          <a:spcPct val="100000"/>
                        </a:lnSpc>
                        <a:spcBef>
                          <a:spcPts val="940"/>
                        </a:spcBef>
                      </a:pPr>
                      <a:r>
                        <a:rPr sz="1000">
                          <a:solidFill>
                            <a:srgbClr val="585858"/>
                          </a:solidFill>
                          <a:latin typeface="微软雅黑"/>
                          <a:cs typeface="微软雅黑"/>
                        </a:rPr>
                        <a:t>百词斩</a:t>
                      </a:r>
                      <a:endParaRPr sz="1000">
                        <a:latin typeface="微软雅黑"/>
                        <a:cs typeface="微软雅黑"/>
                      </a:endParaRPr>
                    </a:p>
                    <a:p>
                      <a:pPr marL="509270" marR="101600" indent="-126364">
                        <a:lnSpc>
                          <a:spcPct val="210800"/>
                        </a:lnSpc>
                      </a:pPr>
                      <a:r>
                        <a:rPr sz="1000">
                          <a:solidFill>
                            <a:srgbClr val="585858"/>
                          </a:solidFill>
                          <a:latin typeface="微软雅黑"/>
                          <a:cs typeface="微软雅黑"/>
                        </a:rPr>
                        <a:t>英语趣配音 不背单词</a:t>
                      </a:r>
                      <a:endParaRPr sz="1000">
                        <a:latin typeface="微软雅黑"/>
                        <a:cs typeface="微软雅黑"/>
                      </a:endParaRPr>
                    </a:p>
                  </a:txBody>
                  <a:tcPr marL="0" marR="0" marT="119380" marB="0">
                    <a:lnT w="9525">
                      <a:solidFill>
                        <a:srgbClr val="D9D9D9"/>
                      </a:solidFill>
                      <a:prstDash val="solid"/>
                    </a:lnT>
                    <a:lnB w="9525">
                      <a:solidFill>
                        <a:srgbClr val="D9D9D9"/>
                      </a:solidFill>
                      <a:prstDash val="solid"/>
                    </a:lnB>
                  </a:tcPr>
                </a:tc>
                <a:tc>
                  <a:txBody>
                    <a:bodyPr vert="horz" wrap="square"/>
                    <a:lstStyle/>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marL="791210">
                        <a:lnSpc>
                          <a:spcPct val="100000"/>
                        </a:lnSpc>
                        <a:spcBef>
                          <a:spcPts val="925"/>
                        </a:spcBef>
                      </a:pPr>
                      <a:r>
                        <a:rPr sz="1000" spc="-10">
                          <a:solidFill>
                            <a:srgbClr val="404040"/>
                          </a:solidFill>
                          <a:latin typeface="Arial"/>
                          <a:cs typeface="Arial"/>
                        </a:rPr>
                        <a:t>361.1</a:t>
                      </a:r>
                      <a:endParaRPr sz="1000">
                        <a:latin typeface="Arial"/>
                        <a:cs typeface="Arial"/>
                      </a:endParaRPr>
                    </a:p>
                  </a:txBody>
                  <a:tcPr marL="0" marR="0" marT="0" marB="0">
                    <a:lnT w="9525">
                      <a:solidFill>
                        <a:srgbClr val="D9D9D9"/>
                      </a:solidFill>
                      <a:prstDash val="solid"/>
                    </a:lnT>
                    <a:lnB w="9525">
                      <a:solidFill>
                        <a:srgbClr val="D9D9D9"/>
                      </a:solidFill>
                      <a:prstDash val="solid"/>
                    </a:lnB>
                  </a:tcPr>
                </a:tc>
                <a:tc>
                  <a:txBody>
                    <a:bodyPr vert="horz" wrap="square"/>
                    <a:lstStyle/>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marL="194310">
                        <a:lnSpc>
                          <a:spcPct val="100000"/>
                        </a:lnSpc>
                        <a:spcBef>
                          <a:spcPts val="925"/>
                        </a:spcBef>
                      </a:pPr>
                      <a:r>
                        <a:rPr sz="1000" spc="-10">
                          <a:solidFill>
                            <a:srgbClr val="404040"/>
                          </a:solidFill>
                          <a:latin typeface="Arial"/>
                          <a:cs typeface="Arial"/>
                        </a:rPr>
                        <a:t>718.5</a:t>
                      </a:r>
                      <a:endParaRPr sz="1000">
                        <a:latin typeface="Arial"/>
                        <a:cs typeface="Arial"/>
                      </a:endParaRPr>
                    </a:p>
                  </a:txBody>
                  <a:tcPr marL="0" marR="0" marT="0" marB="0">
                    <a:lnT w="9525">
                      <a:solidFill>
                        <a:srgbClr val="D9D9D9"/>
                      </a:solidFill>
                      <a:prstDash val="solid"/>
                    </a:lnT>
                    <a:lnB w="9525">
                      <a:solidFill>
                        <a:srgbClr val="D9D9D9"/>
                      </a:solidFill>
                      <a:prstDash val="solid"/>
                    </a:lnB>
                  </a:tcPr>
                </a:tc>
                <a:tc>
                  <a:txBody>
                    <a:bodyPr vert="horz" wrap="square"/>
                    <a:lstStyle/>
                    <a:p>
                      <a:pPr marL="140970">
                        <a:lnSpc>
                          <a:spcPct val="100000"/>
                        </a:lnSpc>
                        <a:spcBef>
                          <a:spcPts val="925"/>
                        </a:spcBef>
                      </a:pPr>
                      <a:r>
                        <a:rPr sz="1000" spc="-10">
                          <a:solidFill>
                            <a:srgbClr val="404040"/>
                          </a:solidFill>
                          <a:latin typeface="Arial"/>
                          <a:cs typeface="Arial"/>
                        </a:rPr>
                        <a:t>1179.6</a:t>
                      </a:r>
                      <a:endParaRPr sz="1000">
                        <a:latin typeface="Arial"/>
                        <a:cs typeface="Arial"/>
                      </a:endParaRPr>
                    </a:p>
                  </a:txBody>
                  <a:tcPr marL="0" marR="0" marT="117475" marB="0">
                    <a:lnR w="9525">
                      <a:solidFill>
                        <a:srgbClr val="D9D9D9"/>
                      </a:solidFill>
                      <a:prstDash val="solid"/>
                    </a:lnR>
                    <a:lnT w="9525">
                      <a:solidFill>
                        <a:srgbClr val="D9D9D9"/>
                      </a:solidFill>
                      <a:prstDash val="solid"/>
                    </a:lnT>
                    <a:lnB w="9525">
                      <a:solidFill>
                        <a:srgbClr val="D9D9D9"/>
                      </a:solidFill>
                      <a:prstDash val="solid"/>
                    </a:lnB>
                  </a:tcPr>
                </a:tc>
              </a:tr>
            </a:tbl>
          </a:graphicData>
        </a:graphic>
      </p:graphicFrame>
      <p:sp>
        <p:nvSpPr>
          <p:cNvPr id="32" name="object 32"/>
          <p:cNvSpPr/>
          <p:nvPr/>
        </p:nvSpPr>
        <p:spPr>
          <a:xfrm>
            <a:off x="1665732" y="2688335"/>
            <a:ext cx="1330960" cy="277495"/>
          </a:xfrm>
          <a:custGeom>
            <a:rect l="l" t="t" r="r" b="b"/>
            <a:pathLst>
              <a:path w="1330960" h="277494">
                <a:moveTo>
                  <a:pt x="0" y="277367"/>
                </a:moveTo>
                <a:lnTo>
                  <a:pt x="1330452" y="277367"/>
                </a:lnTo>
                <a:lnTo>
                  <a:pt x="1330452" y="0"/>
                </a:lnTo>
                <a:lnTo>
                  <a:pt x="0" y="0"/>
                </a:lnTo>
                <a:lnTo>
                  <a:pt x="0" y="277367"/>
                </a:lnTo>
                <a:close/>
              </a:path>
            </a:pathLst>
          </a:custGeom>
          <a:solidFill>
            <a:srgbClr val="D9D9D9"/>
          </a:solidFill>
        </p:spPr>
        <p:txBody>
          <a:bodyPr wrap="square" lIns="0" tIns="0" rIns="0" bIns="0" rtlCol="0"/>
          <a:lstStyle/>
          <a:p/>
        </p:txBody>
      </p:sp>
      <p:sp>
        <p:nvSpPr>
          <p:cNvPr id="33" name="object 33"/>
          <p:cNvSpPr/>
          <p:nvPr/>
        </p:nvSpPr>
        <p:spPr>
          <a:xfrm>
            <a:off x="4649723" y="2688335"/>
            <a:ext cx="1330960" cy="277495"/>
          </a:xfrm>
          <a:custGeom>
            <a:rect l="l" t="t" r="r" b="b"/>
            <a:pathLst>
              <a:path w="1330960" h="277494">
                <a:moveTo>
                  <a:pt x="0" y="277367"/>
                </a:moveTo>
                <a:lnTo>
                  <a:pt x="1330452" y="277367"/>
                </a:lnTo>
                <a:lnTo>
                  <a:pt x="1330452" y="0"/>
                </a:lnTo>
                <a:lnTo>
                  <a:pt x="0" y="0"/>
                </a:lnTo>
                <a:lnTo>
                  <a:pt x="0" y="277367"/>
                </a:lnTo>
                <a:close/>
              </a:path>
            </a:pathLst>
          </a:custGeom>
          <a:solidFill>
            <a:srgbClr val="D9D9D9"/>
          </a:solidFill>
        </p:spPr>
        <p:txBody>
          <a:bodyPr wrap="square" lIns="0" tIns="0" rIns="0" bIns="0" rtlCol="0"/>
          <a:lstStyle/>
          <a:p/>
        </p:txBody>
      </p:sp>
      <p:graphicFrame>
        <p:nvGraphicFramePr>
          <p:cNvPr id="34" name="object 34"/>
          <p:cNvGraphicFramePr>
            <a:graphicFrameLocks noGrp="1"/>
          </p:cNvGraphicFramePr>
          <p:nvPr/>
        </p:nvGraphicFramePr>
        <p:xfrm>
          <a:off x="864108" y="2569464"/>
          <a:ext cx="5920740" cy="3497579"/>
        </p:xfrm>
        <a:graphic>
          <a:graphicData uri="http://schemas.openxmlformats.org/drawingml/2006/table">
            <a:tbl>
              <a:tblPr firstRow="1" bandRow="1">
                <a:tableStyleId>{2D5ABB26-0587-4C30-8999-92F81FD0307C}</a:tableStyleId>
              </a:tblPr>
              <a:tblGrid>
                <a:gridCol w="671830"/>
                <a:gridCol w="465455"/>
                <a:gridCol w="1184910"/>
                <a:gridCol w="617855"/>
                <a:gridCol w="2969260"/>
              </a:tblGrid>
              <a:tr h="3488436">
                <a:tc>
                  <a:txBody>
                    <a:bodyPr vert="horz" wrap="square"/>
                    <a:lstStyle/>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marL="226695">
                        <a:lnSpc>
                          <a:spcPct val="100000"/>
                        </a:lnSpc>
                        <a:spcBef>
                          <a:spcPts val="700"/>
                        </a:spcBef>
                      </a:pPr>
                      <a:r>
                        <a:rPr sz="1000" spc="-5">
                          <a:solidFill>
                            <a:srgbClr val="404040"/>
                          </a:solidFill>
                          <a:latin typeface="Arial"/>
                          <a:cs typeface="Arial"/>
                        </a:rPr>
                        <a:t>88.9%</a:t>
                      </a:r>
                      <a:endParaRPr sz="1000">
                        <a:latin typeface="Arial"/>
                        <a:cs typeface="Arial"/>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spcBef>
                          <a:spcPts val="25"/>
                        </a:spcBef>
                      </a:pPr>
                      <a:endParaRPr sz="1550">
                        <a:latin typeface="Times New Roman"/>
                        <a:cs typeface="Times New Roman"/>
                      </a:endParaRPr>
                    </a:p>
                    <a:p>
                      <a:pPr marL="278765" marR="131445">
                        <a:lnSpc>
                          <a:spcPct val="143000"/>
                        </a:lnSpc>
                      </a:pPr>
                      <a:r>
                        <a:rPr sz="1000">
                          <a:solidFill>
                            <a:srgbClr val="585858"/>
                          </a:solidFill>
                          <a:latin typeface="微软雅黑"/>
                          <a:cs typeface="微软雅黑"/>
                        </a:rPr>
                        <a:t>百度 搜索</a:t>
                      </a:r>
                      <a:endParaRPr sz="1000">
                        <a:latin typeface="微软雅黑"/>
                        <a:cs typeface="微软雅黑"/>
                      </a:endParaRPr>
                    </a:p>
                  </a:txBody>
                  <a:tcPr marL="0" marR="0" marT="0" marB="0">
                    <a:lnL w="9525">
                      <a:solidFill>
                        <a:srgbClr val="D9D9D9"/>
                      </a:solidFill>
                      <a:prstDash val="solid"/>
                    </a:lnL>
                    <a:lnT w="9525">
                      <a:solidFill>
                        <a:srgbClr val="D9D9D9"/>
                      </a:solidFill>
                      <a:prstDash val="solid"/>
                    </a:lnT>
                    <a:lnB w="9525">
                      <a:solidFill>
                        <a:srgbClr val="D9D9D9"/>
                      </a:solidFill>
                      <a:prstDash val="solid"/>
                    </a:lnB>
                  </a:tcPr>
                </a:tc>
                <a:tc>
                  <a:txBody>
                    <a:bodyPr vert="horz" wrap="square"/>
                    <a:lstStyle/>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spcBef>
                          <a:spcPts val="15"/>
                        </a:spcBef>
                      </a:pPr>
                      <a:endParaRPr sz="1000">
                        <a:latin typeface="Times New Roman"/>
                        <a:cs typeface="Times New Roman"/>
                      </a:endParaRPr>
                    </a:p>
                    <a:p>
                      <a:pPr marL="65405" algn="ctr">
                        <a:lnSpc>
                          <a:spcPct val="100000"/>
                        </a:lnSpc>
                      </a:pPr>
                      <a:r>
                        <a:rPr sz="1000" spc="-10">
                          <a:solidFill>
                            <a:srgbClr val="404040"/>
                          </a:solidFill>
                          <a:latin typeface="Arial"/>
                          <a:cs typeface="Arial"/>
                        </a:rPr>
                        <a:t>48.4%</a:t>
                      </a:r>
                      <a:endParaRPr sz="1000">
                        <a:latin typeface="Arial"/>
                        <a:cs typeface="Arial"/>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spcBef>
                          <a:spcPts val="35"/>
                        </a:spcBef>
                      </a:pPr>
                      <a:endParaRPr sz="1300">
                        <a:latin typeface="Times New Roman"/>
                        <a:cs typeface="Times New Roman"/>
                      </a:endParaRPr>
                    </a:p>
                    <a:p>
                      <a:pPr marL="66040" algn="ctr">
                        <a:lnSpc>
                          <a:spcPct val="100000"/>
                        </a:lnSpc>
                        <a:spcBef>
                          <a:spcPts val="5"/>
                        </a:spcBef>
                      </a:pPr>
                      <a:r>
                        <a:rPr sz="1000" spc="-10">
                          <a:solidFill>
                            <a:srgbClr val="585858"/>
                          </a:solidFill>
                          <a:latin typeface="Arial"/>
                          <a:cs typeface="Arial"/>
                        </a:rPr>
                        <a:t>360</a:t>
                      </a:r>
                      <a:endParaRPr sz="1000">
                        <a:latin typeface="Arial"/>
                        <a:cs typeface="Arial"/>
                      </a:endParaRPr>
                    </a:p>
                    <a:p>
                      <a:pPr marL="66040" algn="ctr">
                        <a:lnSpc>
                          <a:spcPct val="100000"/>
                        </a:lnSpc>
                        <a:spcBef>
                          <a:spcPts val="275"/>
                        </a:spcBef>
                      </a:pPr>
                      <a:r>
                        <a:rPr sz="1000">
                          <a:solidFill>
                            <a:srgbClr val="585858"/>
                          </a:solidFill>
                          <a:latin typeface="微软雅黑"/>
                          <a:cs typeface="微软雅黑"/>
                        </a:rPr>
                        <a:t>搜索</a:t>
                      </a:r>
                      <a:endParaRPr sz="1000">
                        <a:latin typeface="微软雅黑"/>
                        <a:cs typeface="微软雅黑"/>
                      </a:endParaRPr>
                    </a:p>
                  </a:txBody>
                  <a:tcPr marL="0" marR="0" marT="0" marB="0">
                    <a:lnT w="9525">
                      <a:solidFill>
                        <a:srgbClr val="D9D9D9"/>
                      </a:solidFill>
                      <a:prstDash val="solid"/>
                    </a:lnT>
                    <a:lnB w="9525">
                      <a:solidFill>
                        <a:srgbClr val="D9D9D9"/>
                      </a:solidFill>
                      <a:prstDash val="solid"/>
                    </a:lnB>
                  </a:tcPr>
                </a:tc>
                <a:tc>
                  <a:txBody>
                    <a:bodyPr vert="horz" wrap="square"/>
                    <a:lstStyle/>
                    <a:p>
                      <a:pPr marR="525780" algn="ctr">
                        <a:lnSpc>
                          <a:spcPct val="100000"/>
                        </a:lnSpc>
                        <a:spcBef>
                          <a:spcPts val="1230"/>
                        </a:spcBef>
                      </a:pPr>
                      <a:r>
                        <a:rPr sz="1200">
                          <a:latin typeface="微软雅黑"/>
                          <a:cs typeface="微软雅黑"/>
                        </a:rPr>
                        <a:t>搜索工具</a:t>
                      </a:r>
                      <a:endParaRPr sz="1200">
                        <a:latin typeface="微软雅黑"/>
                        <a:cs typeface="微软雅黑"/>
                      </a:endParaRPr>
                    </a:p>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pPr>
                      <a:endParaRPr sz="1600">
                        <a:latin typeface="Times New Roman"/>
                        <a:cs typeface="Times New Roman"/>
                      </a:endParaRPr>
                    </a:p>
                    <a:p>
                      <a:pPr>
                        <a:lnSpc>
                          <a:spcPct val="100000"/>
                        </a:lnSpc>
                        <a:spcBef>
                          <a:spcPts val="25"/>
                        </a:spcBef>
                      </a:pPr>
                      <a:endParaRPr sz="1750">
                        <a:latin typeface="Times New Roman"/>
                        <a:cs typeface="Times New Roman"/>
                      </a:endParaRPr>
                    </a:p>
                    <a:p>
                      <a:pPr marR="511809" algn="ctr">
                        <a:lnSpc>
                          <a:spcPct val="100000"/>
                        </a:lnSpc>
                      </a:pPr>
                      <a:r>
                        <a:rPr sz="1000" spc="-10">
                          <a:solidFill>
                            <a:srgbClr val="404040"/>
                          </a:solidFill>
                          <a:latin typeface="Arial"/>
                          <a:cs typeface="Arial"/>
                        </a:rPr>
                        <a:t>43.7%</a:t>
                      </a:r>
                      <a:endParaRPr sz="1000">
                        <a:latin typeface="Arial"/>
                        <a:cs typeface="Arial"/>
                      </a:endParaRPr>
                    </a:p>
                    <a:p>
                      <a:pPr>
                        <a:lnSpc>
                          <a:spcPct val="100000"/>
                        </a:lnSpc>
                      </a:pPr>
                      <a:endParaRPr sz="1100">
                        <a:latin typeface="Times New Roman"/>
                        <a:cs typeface="Times New Roman"/>
                      </a:endParaRPr>
                    </a:p>
                    <a:p>
                      <a:pPr>
                        <a:lnSpc>
                          <a:spcPct val="100000"/>
                        </a:lnSpc>
                        <a:spcBef>
                          <a:spcPts val="30"/>
                        </a:spcBef>
                      </a:pPr>
                      <a:endParaRPr sz="1300">
                        <a:latin typeface="Times New Roman"/>
                        <a:cs typeface="Times New Roman"/>
                      </a:endParaRPr>
                    </a:p>
                    <a:p>
                      <a:pPr marL="543560" algn="ctr">
                        <a:lnSpc>
                          <a:spcPct val="100000"/>
                        </a:lnSpc>
                      </a:pPr>
                      <a:r>
                        <a:rPr sz="1000" spc="-10">
                          <a:solidFill>
                            <a:srgbClr val="404040"/>
                          </a:solidFill>
                          <a:latin typeface="Arial"/>
                          <a:cs typeface="Arial"/>
                        </a:rPr>
                        <a:t>20.0%</a:t>
                      </a:r>
                      <a:endParaRPr sz="1000">
                        <a:latin typeface="Arial"/>
                        <a:cs typeface="Arial"/>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marL="205740">
                        <a:lnSpc>
                          <a:spcPct val="100000"/>
                        </a:lnSpc>
                        <a:spcBef>
                          <a:spcPts val="880"/>
                        </a:spcBef>
                        <a:tabLst>
                          <a:tab pos="737235"/>
                        </a:tabLst>
                      </a:pPr>
                      <a:r>
                        <a:rPr sz="1000">
                          <a:solidFill>
                            <a:srgbClr val="585858"/>
                          </a:solidFill>
                          <a:latin typeface="微软雅黑"/>
                          <a:cs typeface="微软雅黑"/>
                        </a:rPr>
                        <a:t>搜狗	必应</a:t>
                      </a:r>
                      <a:endParaRPr sz="1000">
                        <a:latin typeface="微软雅黑"/>
                        <a:cs typeface="微软雅黑"/>
                      </a:endParaRPr>
                    </a:p>
                    <a:p>
                      <a:pPr marL="205740">
                        <a:lnSpc>
                          <a:spcPct val="100000"/>
                        </a:lnSpc>
                        <a:spcBef>
                          <a:spcPts val="515"/>
                        </a:spcBef>
                        <a:tabLst>
                          <a:tab pos="737235"/>
                        </a:tabLst>
                      </a:pPr>
                      <a:r>
                        <a:rPr sz="1000">
                          <a:solidFill>
                            <a:srgbClr val="585858"/>
                          </a:solidFill>
                          <a:latin typeface="微软雅黑"/>
                          <a:cs typeface="微软雅黑"/>
                        </a:rPr>
                        <a:t>搜索	搜索</a:t>
                      </a:r>
                      <a:endParaRPr sz="1000">
                        <a:latin typeface="微软雅黑"/>
                        <a:cs typeface="微软雅黑"/>
                      </a:endParaRPr>
                    </a:p>
                    <a:p>
                      <a:pPr marL="544830" algn="ctr">
                        <a:lnSpc>
                          <a:spcPct val="100000"/>
                        </a:lnSpc>
                        <a:spcBef>
                          <a:spcPts val="520"/>
                        </a:spcBef>
                      </a:pPr>
                      <a:r>
                        <a:rPr sz="1000" spc="-10">
                          <a:solidFill>
                            <a:srgbClr val="585858"/>
                          </a:solidFill>
                          <a:latin typeface="微软雅黑"/>
                          <a:cs typeface="微软雅黑"/>
                        </a:rPr>
                        <a:t>（</a:t>
                      </a:r>
                      <a:r>
                        <a:rPr sz="1000" spc="-10">
                          <a:solidFill>
                            <a:srgbClr val="585858"/>
                          </a:solidFill>
                          <a:latin typeface="Arial"/>
                          <a:cs typeface="Arial"/>
                        </a:rPr>
                        <a:t>Bing</a:t>
                      </a:r>
                      <a:r>
                        <a:rPr sz="1000" spc="-10">
                          <a:solidFill>
                            <a:srgbClr val="585858"/>
                          </a:solidFill>
                          <a:latin typeface="微软雅黑"/>
                          <a:cs typeface="微软雅黑"/>
                        </a:rPr>
                        <a:t>）</a:t>
                      </a:r>
                      <a:endParaRPr sz="1000">
                        <a:latin typeface="微软雅黑"/>
                        <a:cs typeface="微软雅黑"/>
                      </a:endParaRPr>
                    </a:p>
                  </a:txBody>
                  <a:tcPr marL="0" marR="0" marT="156210" marB="0">
                    <a:lnT w="9525">
                      <a:solidFill>
                        <a:srgbClr val="D9D9D9"/>
                      </a:solidFill>
                      <a:prstDash val="solid"/>
                    </a:lnT>
                    <a:lnB w="9525">
                      <a:solidFill>
                        <a:srgbClr val="D9D9D9"/>
                      </a:solidFill>
                      <a:prstDash val="solid"/>
                    </a:lnB>
                  </a:tcPr>
                </a:tc>
                <a:tc>
                  <a:txBody>
                    <a:bodyPr vert="horz" wrap="square"/>
                    <a:lstStyle/>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000">
                        <a:latin typeface="Times New Roman"/>
                        <a:cs typeface="Times New Roman"/>
                      </a:endParaRPr>
                    </a:p>
                    <a:p>
                      <a:pPr marL="67310">
                        <a:lnSpc>
                          <a:spcPct val="100000"/>
                        </a:lnSpc>
                      </a:pPr>
                      <a:r>
                        <a:rPr sz="1000" spc="-10">
                          <a:solidFill>
                            <a:srgbClr val="404040"/>
                          </a:solidFill>
                          <a:latin typeface="Arial"/>
                          <a:cs typeface="Arial"/>
                        </a:rPr>
                        <a:t>3.2%</a:t>
                      </a:r>
                      <a:endParaRPr sz="1000">
                        <a:latin typeface="Arial"/>
                        <a:cs typeface="Arial"/>
                      </a:endParaRPr>
                    </a:p>
                    <a:p>
                      <a:pPr>
                        <a:lnSpc>
                          <a:spcPct val="100000"/>
                        </a:lnSpc>
                        <a:spcBef>
                          <a:spcPts val="30"/>
                        </a:spcBef>
                      </a:pPr>
                      <a:endParaRPr sz="1600">
                        <a:latin typeface="Times New Roman"/>
                        <a:cs typeface="Times New Roman"/>
                      </a:endParaRPr>
                    </a:p>
                    <a:p>
                      <a:pPr marL="84455">
                        <a:lnSpc>
                          <a:spcPct val="100000"/>
                        </a:lnSpc>
                      </a:pPr>
                      <a:r>
                        <a:rPr sz="1000">
                          <a:solidFill>
                            <a:srgbClr val="585858"/>
                          </a:solidFill>
                          <a:latin typeface="微软雅黑"/>
                          <a:cs typeface="微软雅黑"/>
                        </a:rPr>
                        <a:t>其他</a:t>
                      </a:r>
                      <a:endParaRPr sz="1000">
                        <a:latin typeface="微软雅黑"/>
                        <a:cs typeface="微软雅黑"/>
                      </a:endParaRPr>
                    </a:p>
                  </a:txBody>
                  <a:tcPr marL="0" marR="0" marT="0" marB="0">
                    <a:lnR w="9525">
                      <a:solidFill>
                        <a:srgbClr val="D9D9D9"/>
                      </a:solidFill>
                      <a:prstDash val="solid"/>
                    </a:lnR>
                    <a:lnT w="9525">
                      <a:solidFill>
                        <a:srgbClr val="D9D9D9"/>
                      </a:solidFill>
                      <a:prstDash val="solid"/>
                    </a:lnT>
                    <a:lnB w="9525">
                      <a:solidFill>
                        <a:srgbClr val="D9D9D9"/>
                      </a:solidFill>
                      <a:prstDash val="solid"/>
                    </a:lnB>
                  </a:tcPr>
                </a:tc>
                <a:tc>
                  <a:txBody>
                    <a:bodyPr vert="horz" wrap="square"/>
                    <a:lstStyle/>
                    <a:p>
                      <a:pPr marL="46990" algn="ctr">
                        <a:lnSpc>
                          <a:spcPct val="100000"/>
                        </a:lnSpc>
                        <a:spcBef>
                          <a:spcPts val="1230"/>
                        </a:spcBef>
                      </a:pPr>
                      <a:r>
                        <a:rPr sz="1200">
                          <a:latin typeface="微软雅黑"/>
                          <a:cs typeface="微软雅黑"/>
                        </a:rPr>
                        <a:t>屏保工具</a:t>
                      </a:r>
                      <a:endParaRPr sz="1200">
                        <a:latin typeface="微软雅黑"/>
                        <a:cs typeface="微软雅黑"/>
                      </a:endParaRPr>
                    </a:p>
                    <a:p>
                      <a:pPr>
                        <a:lnSpc>
                          <a:spcPct val="100000"/>
                        </a:lnSpc>
                        <a:spcBef>
                          <a:spcPts val="25"/>
                        </a:spcBef>
                      </a:pPr>
                      <a:endParaRPr sz="2150">
                        <a:latin typeface="Times New Roman"/>
                        <a:cs typeface="Times New Roman"/>
                      </a:endParaRPr>
                    </a:p>
                    <a:p>
                      <a:pPr marL="152400">
                        <a:lnSpc>
                          <a:spcPct val="100000"/>
                        </a:lnSpc>
                      </a:pPr>
                      <a:r>
                        <a:rPr sz="1000" spc="-10">
                          <a:solidFill>
                            <a:srgbClr val="404040"/>
                          </a:solidFill>
                          <a:latin typeface="Arial"/>
                          <a:cs typeface="Arial"/>
                        </a:rPr>
                        <a:t>50.7%</a:t>
                      </a:r>
                      <a:endParaRPr sz="1000">
                        <a:latin typeface="Arial"/>
                        <a:cs typeface="Arial"/>
                      </a:endParaRPr>
                    </a:p>
                    <a:p>
                      <a:pPr marL="536575">
                        <a:lnSpc>
                          <a:spcPct val="100000"/>
                        </a:lnSpc>
                        <a:spcBef>
                          <a:spcPts val="5"/>
                        </a:spcBef>
                      </a:pPr>
                      <a:r>
                        <a:rPr sz="1000" spc="-10">
                          <a:solidFill>
                            <a:srgbClr val="404040"/>
                          </a:solidFill>
                          <a:latin typeface="Arial"/>
                          <a:cs typeface="Arial"/>
                        </a:rPr>
                        <a:t>46.5%</a:t>
                      </a:r>
                      <a:endParaRPr sz="1000">
                        <a:latin typeface="Arial"/>
                        <a:cs typeface="Arial"/>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marL="920750">
                        <a:lnSpc>
                          <a:spcPct val="100000"/>
                        </a:lnSpc>
                        <a:spcBef>
                          <a:spcPts val="740"/>
                        </a:spcBef>
                      </a:pPr>
                      <a:r>
                        <a:rPr sz="1000" spc="-10">
                          <a:solidFill>
                            <a:srgbClr val="404040"/>
                          </a:solidFill>
                          <a:latin typeface="Arial"/>
                          <a:cs typeface="Arial"/>
                        </a:rPr>
                        <a:t>26.3%</a:t>
                      </a:r>
                      <a:r>
                        <a:rPr sz="1000" spc="-75">
                          <a:solidFill>
                            <a:srgbClr val="404040"/>
                          </a:solidFill>
                          <a:latin typeface="Arial"/>
                          <a:cs typeface="Arial"/>
                        </a:rPr>
                        <a:t> </a:t>
                      </a:r>
                      <a:r>
                        <a:rPr sz="1500" spc="-15" baseline="-25000">
                          <a:solidFill>
                            <a:srgbClr val="404040"/>
                          </a:solidFill>
                          <a:latin typeface="Arial"/>
                          <a:cs typeface="Arial"/>
                        </a:rPr>
                        <a:t>24.6%</a:t>
                      </a:r>
                      <a:endParaRPr sz="1500" baseline="-25000">
                        <a:latin typeface="Arial"/>
                        <a:cs typeface="Arial"/>
                      </a:endParaRPr>
                    </a:p>
                    <a:p>
                      <a:pPr marL="1689735">
                        <a:lnSpc>
                          <a:spcPct val="100000"/>
                        </a:lnSpc>
                        <a:spcBef>
                          <a:spcPts val="355"/>
                        </a:spcBef>
                      </a:pPr>
                      <a:r>
                        <a:rPr sz="1000" spc="-10">
                          <a:solidFill>
                            <a:srgbClr val="404040"/>
                          </a:solidFill>
                          <a:latin typeface="Arial"/>
                          <a:cs typeface="Arial"/>
                        </a:rPr>
                        <a:t>20.8%</a:t>
                      </a:r>
                      <a:r>
                        <a:rPr sz="1000" spc="-75">
                          <a:solidFill>
                            <a:srgbClr val="404040"/>
                          </a:solidFill>
                          <a:latin typeface="Arial"/>
                          <a:cs typeface="Arial"/>
                        </a:rPr>
                        <a:t> </a:t>
                      </a:r>
                      <a:r>
                        <a:rPr sz="1500" spc="-15" baseline="-33333">
                          <a:solidFill>
                            <a:srgbClr val="404040"/>
                          </a:solidFill>
                          <a:latin typeface="Arial"/>
                          <a:cs typeface="Arial"/>
                        </a:rPr>
                        <a:t>18.7%</a:t>
                      </a:r>
                      <a:endParaRPr sz="1500" baseline="-33333">
                        <a:latin typeface="Arial"/>
                        <a:cs typeface="Arial"/>
                      </a:endParaRPr>
                    </a:p>
                    <a:p>
                      <a:pPr marR="144780" algn="r">
                        <a:lnSpc>
                          <a:spcPct val="100000"/>
                        </a:lnSpc>
                        <a:spcBef>
                          <a:spcPts val="805"/>
                        </a:spcBef>
                      </a:pPr>
                      <a:r>
                        <a:rPr sz="1000" spc="-5">
                          <a:solidFill>
                            <a:srgbClr val="404040"/>
                          </a:solidFill>
                          <a:latin typeface="Arial"/>
                          <a:cs typeface="Arial"/>
                        </a:rPr>
                        <a:t>13.7%</a:t>
                      </a:r>
                      <a:endParaRPr sz="1000">
                        <a:latin typeface="Arial"/>
                        <a:cs typeface="Arial"/>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a:lnSpc>
                          <a:spcPct val="100000"/>
                        </a:lnSpc>
                      </a:pPr>
                      <a:endParaRPr sz="1100">
                        <a:latin typeface="Times New Roman"/>
                        <a:cs typeface="Times New Roman"/>
                      </a:endParaRPr>
                    </a:p>
                    <a:p>
                      <a:pPr marL="205104" marR="196215" indent="20955">
                        <a:lnSpc>
                          <a:spcPct val="143000"/>
                        </a:lnSpc>
                        <a:spcBef>
                          <a:spcPts val="910"/>
                        </a:spcBef>
                        <a:tabLst>
                          <a:tab pos="589280"/>
                          <a:tab pos="1358265"/>
                          <a:tab pos="1742439"/>
                          <a:tab pos="2126615"/>
                          <a:tab pos="2511425"/>
                        </a:tabLst>
                      </a:pPr>
                      <a:r>
                        <a:rPr sz="1500" spc="-7" baseline="16666">
                          <a:solidFill>
                            <a:srgbClr val="585858"/>
                          </a:solidFill>
                          <a:latin typeface="Arial"/>
                          <a:cs typeface="Arial"/>
                        </a:rPr>
                        <a:t>36</a:t>
                      </a:r>
                      <a:r>
                        <a:rPr sz="1500" baseline="16666">
                          <a:solidFill>
                            <a:srgbClr val="585858"/>
                          </a:solidFill>
                          <a:latin typeface="Arial"/>
                          <a:cs typeface="Arial"/>
                        </a:rPr>
                        <a:t>0	</a:t>
                      </a:r>
                      <a:r>
                        <a:rPr sz="1000">
                          <a:solidFill>
                            <a:srgbClr val="585858"/>
                          </a:solidFill>
                          <a:latin typeface="微软雅黑"/>
                          <a:cs typeface="微软雅黑"/>
                        </a:rPr>
                        <a:t>腾讯 </a:t>
                      </a:r>
                      <a:r>
                        <a:rPr sz="1000" spc="-60">
                          <a:solidFill>
                            <a:srgbClr val="585858"/>
                          </a:solidFill>
                          <a:latin typeface="微软雅黑"/>
                          <a:cs typeface="微软雅黑"/>
                        </a:rPr>
                        <a:t> </a:t>
                      </a:r>
                      <a:r>
                        <a:rPr sz="1000">
                          <a:solidFill>
                            <a:srgbClr val="585858"/>
                          </a:solidFill>
                          <a:latin typeface="微软雅黑"/>
                          <a:cs typeface="微软雅黑"/>
                        </a:rPr>
                        <a:t>护眼宝 </a:t>
                      </a:r>
                      <a:r>
                        <a:rPr sz="1000" spc="-50">
                          <a:solidFill>
                            <a:srgbClr val="585858"/>
                          </a:solidFill>
                          <a:latin typeface="微软雅黑"/>
                          <a:cs typeface="微软雅黑"/>
                        </a:rPr>
                        <a:t> </a:t>
                      </a:r>
                      <a:r>
                        <a:rPr sz="1000">
                          <a:solidFill>
                            <a:srgbClr val="585858"/>
                          </a:solidFill>
                          <a:latin typeface="微软雅黑"/>
                          <a:cs typeface="微软雅黑"/>
                        </a:rPr>
                        <a:t>元气	小鸟	迅雷	其他 </a:t>
                      </a:r>
                      <a:r>
                        <a:rPr sz="1500" spc="-7" baseline="30555">
                          <a:solidFill>
                            <a:srgbClr val="585858"/>
                          </a:solidFill>
                          <a:latin typeface="微软雅黑"/>
                          <a:cs typeface="微软雅黑"/>
                        </a:rPr>
                        <a:t>壁纸	</a:t>
                      </a:r>
                      <a:r>
                        <a:rPr sz="1000" spc="-5">
                          <a:solidFill>
                            <a:srgbClr val="585858"/>
                          </a:solidFill>
                          <a:latin typeface="微软雅黑"/>
                          <a:cs typeface="微软雅黑"/>
                        </a:rPr>
                        <a:t>桌面	桌面	壁纸	壁纸</a:t>
                      </a:r>
                      <a:endParaRPr sz="1000">
                        <a:latin typeface="微软雅黑"/>
                        <a:cs typeface="微软雅黑"/>
                      </a:endParaRPr>
                    </a:p>
                  </a:txBody>
                  <a:tcPr marL="0" marR="0" marT="156210" marB="0">
                    <a:lnL w="9525">
                      <a:solidFill>
                        <a:srgbClr val="D9D9D9"/>
                      </a:solidFill>
                      <a:prstDash val="solid"/>
                    </a:lnL>
                    <a:lnR w="9525">
                      <a:solidFill>
                        <a:srgbClr val="D9D9D9"/>
                      </a:solidFill>
                      <a:prstDash val="solid"/>
                    </a:lnR>
                    <a:lnT w="9525">
                      <a:solidFill>
                        <a:srgbClr val="D9D9D9"/>
                      </a:solidFill>
                      <a:prstDash val="solid"/>
                    </a:lnT>
                    <a:lnB w="9525">
                      <a:solidFill>
                        <a:srgbClr val="D9D9D9"/>
                      </a:solidFill>
                      <a:prstDash val="solid"/>
                    </a:lnB>
                  </a:tcPr>
                </a:tc>
              </a:tr>
            </a:tbl>
          </a:graphicData>
        </a:graphic>
      </p:graphicFrame>
      <p:sp>
        <p:nvSpPr>
          <p:cNvPr id="36" name="object 36"/>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27</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37" name="object 37"/>
          <p:cNvSpPr txBox="1"/>
          <p:nvPr/>
        </p:nvSpPr>
        <p:spPr>
          <a:xfrm>
            <a:off x="5578855" y="6400257"/>
            <a:ext cx="5135880"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r>
              <a:rPr sz="1000" spc="5">
                <a:solidFill>
                  <a:srgbClr val="585858"/>
                </a:solidFill>
                <a:latin typeface="微软雅黑"/>
                <a:cs typeface="微软雅黑"/>
              </a:rPr>
              <a:t>、</a:t>
            </a:r>
            <a:r>
              <a:rPr sz="1000" spc="-5">
                <a:solidFill>
                  <a:srgbClr val="585858"/>
                </a:solidFill>
                <a:latin typeface="Arial"/>
                <a:cs typeface="Arial"/>
              </a:rPr>
              <a:t>CTR-Xinghan</a:t>
            </a:r>
            <a:r>
              <a:rPr sz="1000" spc="-5">
                <a:solidFill>
                  <a:srgbClr val="585858"/>
                </a:solidFill>
                <a:latin typeface="微软雅黑"/>
                <a:cs typeface="微软雅黑"/>
              </a:rPr>
              <a:t>（星汉）移</a:t>
            </a:r>
            <a:r>
              <a:rPr sz="1000" spc="5">
                <a:solidFill>
                  <a:srgbClr val="585858"/>
                </a:solidFill>
                <a:latin typeface="微软雅黑"/>
                <a:cs typeface="微软雅黑"/>
              </a:rPr>
              <a:t>动</a:t>
            </a:r>
            <a:r>
              <a:rPr sz="1000" spc="-5">
                <a:solidFill>
                  <a:srgbClr val="585858"/>
                </a:solidFill>
                <a:latin typeface="微软雅黑"/>
                <a:cs typeface="微软雅黑"/>
              </a:rPr>
              <a:t>用户</a:t>
            </a:r>
            <a:r>
              <a:rPr sz="1000" spc="5">
                <a:solidFill>
                  <a:srgbClr val="585858"/>
                </a:solidFill>
                <a:latin typeface="微软雅黑"/>
                <a:cs typeface="微软雅黑"/>
              </a:rPr>
              <a:t>分</a:t>
            </a:r>
            <a:r>
              <a:rPr sz="1000" spc="-5">
                <a:solidFill>
                  <a:srgbClr val="585858"/>
                </a:solidFill>
                <a:latin typeface="微软雅黑"/>
                <a:cs typeface="微软雅黑"/>
              </a:rPr>
              <a:t>析系统</a:t>
            </a:r>
            <a:endParaRPr sz="1000">
              <a:latin typeface="微软雅黑"/>
              <a:cs typeface="微软雅黑"/>
            </a:endParaRPr>
          </a:p>
        </p:txBody>
      </p:sp>
      <p:graphicFrame>
        <p:nvGraphicFramePr>
          <p:cNvPr id="35" name="object 35"/>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C0C0C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FF630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10370185" cy="452120"/>
          </a:xfrm>
          <a:prstGeom prst="rect">
            <a:avLst/>
          </a:prstGeom>
        </p:spPr>
        <p:txBody>
          <a:bodyPr vert="horz" wrap="square" lIns="0" tIns="12065" rIns="0" bIns="0" rtlCol="0">
            <a:spAutoFit/>
          </a:bodyPr>
          <a:lstStyle/>
          <a:p>
            <a:pPr marL="12700">
              <a:lnSpc>
                <a:spcPct val="100000"/>
              </a:lnSpc>
              <a:spcBef>
                <a:spcPts val="95"/>
              </a:spcBef>
            </a:pPr>
            <a:r>
              <a:rPr spc="-5"/>
              <a:t>学习场景人群价值高</a:t>
            </a:r>
            <a:r>
              <a:rPr spc="-10"/>
              <a:t>：</a:t>
            </a:r>
            <a:r>
              <a:rPr spc="-10">
                <a:latin typeface="Arial"/>
                <a:cs typeface="Arial"/>
              </a:rPr>
              <a:t>95</a:t>
            </a:r>
            <a:r>
              <a:rPr spc="-5"/>
              <a:t>后、硕士</a:t>
            </a:r>
            <a:r>
              <a:rPr/>
              <a:t>研</a:t>
            </a:r>
            <a:r>
              <a:rPr spc="-5"/>
              <a:t>究生</a:t>
            </a:r>
            <a:r>
              <a:rPr/>
              <a:t>及</a:t>
            </a:r>
            <a:r>
              <a:rPr spc="-5"/>
              <a:t>以上</a:t>
            </a:r>
            <a:r>
              <a:rPr/>
              <a:t>的</a:t>
            </a:r>
            <a:r>
              <a:rPr spc="-5"/>
              <a:t>高学</a:t>
            </a:r>
            <a:r>
              <a:rPr/>
              <a:t>历</a:t>
            </a:r>
            <a:r>
              <a:rPr spc="-5"/>
              <a:t>倾向</a:t>
            </a:r>
            <a:r>
              <a:rPr/>
              <a:t>性</a:t>
            </a:r>
            <a:r>
              <a:rPr spc="-5"/>
              <a:t>强</a:t>
            </a:r>
          </a:p>
        </p:txBody>
      </p:sp>
      <p:sp>
        <p:nvSpPr>
          <p:cNvPr id="3" name="object 3"/>
          <p:cNvSpPr/>
          <p:nvPr/>
        </p:nvSpPr>
        <p:spPr>
          <a:xfrm>
            <a:off x="1055369" y="2329433"/>
            <a:ext cx="464820" cy="368935"/>
          </a:xfrm>
          <a:custGeom>
            <a:rect l="l" t="t" r="r" b="b"/>
            <a:pathLst>
              <a:path w="464819" h="368935">
                <a:moveTo>
                  <a:pt x="0" y="368808"/>
                </a:moveTo>
                <a:lnTo>
                  <a:pt x="464819" y="368808"/>
                </a:lnTo>
                <a:lnTo>
                  <a:pt x="464819" y="0"/>
                </a:lnTo>
                <a:lnTo>
                  <a:pt x="0" y="0"/>
                </a:lnTo>
                <a:lnTo>
                  <a:pt x="0" y="368808"/>
                </a:lnTo>
                <a:close/>
              </a:path>
            </a:pathLst>
          </a:custGeom>
          <a:solidFill>
            <a:srgbClr val="C0C0C0"/>
          </a:solidFill>
        </p:spPr>
        <p:txBody>
          <a:bodyPr wrap="square" lIns="0" tIns="0" rIns="0" bIns="0" rtlCol="0"/>
          <a:lstStyle/>
          <a:p/>
        </p:txBody>
      </p:sp>
      <p:sp>
        <p:nvSpPr>
          <p:cNvPr id="4" name="object 4"/>
          <p:cNvSpPr/>
          <p:nvPr/>
        </p:nvSpPr>
        <p:spPr>
          <a:xfrm>
            <a:off x="1985010" y="1853945"/>
            <a:ext cx="463550" cy="844550"/>
          </a:xfrm>
          <a:custGeom>
            <a:rect l="l" t="t" r="r" b="b"/>
            <a:pathLst>
              <a:path w="463550" h="844550">
                <a:moveTo>
                  <a:pt x="0" y="844296"/>
                </a:moveTo>
                <a:lnTo>
                  <a:pt x="463295" y="844296"/>
                </a:lnTo>
                <a:lnTo>
                  <a:pt x="463295" y="0"/>
                </a:lnTo>
                <a:lnTo>
                  <a:pt x="0" y="0"/>
                </a:lnTo>
                <a:lnTo>
                  <a:pt x="0" y="844296"/>
                </a:lnTo>
                <a:close/>
              </a:path>
            </a:pathLst>
          </a:custGeom>
          <a:solidFill>
            <a:srgbClr val="FF6300"/>
          </a:solidFill>
        </p:spPr>
        <p:txBody>
          <a:bodyPr wrap="square" lIns="0" tIns="0" rIns="0" bIns="0" rtlCol="0"/>
          <a:lstStyle/>
          <a:p/>
        </p:txBody>
      </p:sp>
      <p:sp>
        <p:nvSpPr>
          <p:cNvPr id="5" name="object 5"/>
          <p:cNvSpPr/>
          <p:nvPr/>
        </p:nvSpPr>
        <p:spPr>
          <a:xfrm>
            <a:off x="824483" y="2697479"/>
            <a:ext cx="1856739" cy="0"/>
          </a:xfrm>
          <a:custGeom>
            <a:rect l="l" t="t" r="r" b="b"/>
            <a:pathLst>
              <a:path w="1856739">
                <a:moveTo>
                  <a:pt x="0" y="0"/>
                </a:moveTo>
                <a:lnTo>
                  <a:pt x="1856232" y="0"/>
                </a:lnTo>
              </a:path>
            </a:pathLst>
          </a:custGeom>
          <a:ln w="9144">
            <a:solidFill>
              <a:srgbClr val="D9D9D9"/>
            </a:solidFill>
          </a:ln>
        </p:spPr>
        <p:txBody>
          <a:bodyPr wrap="square" lIns="0" tIns="0" rIns="0" bIns="0" rtlCol="0"/>
          <a:lstStyle/>
          <a:p/>
        </p:txBody>
      </p:sp>
      <p:sp>
        <p:nvSpPr>
          <p:cNvPr id="6" name="object 6"/>
          <p:cNvSpPr txBox="1"/>
          <p:nvPr/>
        </p:nvSpPr>
        <p:spPr>
          <a:xfrm>
            <a:off x="1202740" y="2076069"/>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92</a:t>
            </a:r>
            <a:endParaRPr sz="1200">
              <a:latin typeface="Arial"/>
              <a:cs typeface="Arial"/>
            </a:endParaRPr>
          </a:p>
        </p:txBody>
      </p:sp>
      <p:sp>
        <p:nvSpPr>
          <p:cNvPr id="7" name="object 7"/>
          <p:cNvSpPr txBox="1"/>
          <p:nvPr/>
        </p:nvSpPr>
        <p:spPr>
          <a:xfrm>
            <a:off x="2088769" y="1600327"/>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108</a:t>
            </a:r>
            <a:endParaRPr sz="1200">
              <a:latin typeface="Arial"/>
              <a:cs typeface="Arial"/>
            </a:endParaRPr>
          </a:p>
        </p:txBody>
      </p:sp>
      <p:sp>
        <p:nvSpPr>
          <p:cNvPr id="8" name="object 8"/>
          <p:cNvSpPr txBox="1"/>
          <p:nvPr/>
        </p:nvSpPr>
        <p:spPr>
          <a:xfrm>
            <a:off x="1210970" y="2815209"/>
            <a:ext cx="165100" cy="208279"/>
          </a:xfrm>
          <a:prstGeom prst="rect">
            <a:avLst/>
          </a:prstGeom>
        </p:spPr>
        <p:txBody>
          <a:bodyPr vert="horz" wrap="square" lIns="0" tIns="12700" rIns="0" bIns="0" rtlCol="0">
            <a:spAutoFit/>
          </a:bodyPr>
          <a:lstStyle/>
          <a:p>
            <a:pPr>
              <a:lnSpc>
                <a:spcPct val="100000"/>
              </a:lnSpc>
              <a:spcBef>
                <a:spcPts val="100"/>
              </a:spcBef>
            </a:pPr>
            <a:r>
              <a:rPr sz="1200">
                <a:solidFill>
                  <a:srgbClr val="585858"/>
                </a:solidFill>
                <a:latin typeface="微软雅黑"/>
                <a:cs typeface="微软雅黑"/>
              </a:rPr>
              <a:t>男</a:t>
            </a:r>
            <a:endParaRPr sz="1200">
              <a:latin typeface="微软雅黑"/>
              <a:cs typeface="微软雅黑"/>
            </a:endParaRPr>
          </a:p>
        </p:txBody>
      </p:sp>
      <p:sp>
        <p:nvSpPr>
          <p:cNvPr id="9" name="object 9"/>
          <p:cNvSpPr txBox="1"/>
          <p:nvPr/>
        </p:nvSpPr>
        <p:spPr>
          <a:xfrm>
            <a:off x="2139695" y="2815209"/>
            <a:ext cx="165100" cy="208279"/>
          </a:xfrm>
          <a:prstGeom prst="rect">
            <a:avLst/>
          </a:prstGeom>
        </p:spPr>
        <p:txBody>
          <a:bodyPr vert="horz" wrap="square" lIns="0" tIns="12700" rIns="0" bIns="0" rtlCol="0">
            <a:spAutoFit/>
          </a:bodyPr>
          <a:lstStyle/>
          <a:p>
            <a:pPr>
              <a:lnSpc>
                <a:spcPct val="100000"/>
              </a:lnSpc>
              <a:spcBef>
                <a:spcPts val="100"/>
              </a:spcBef>
            </a:pPr>
            <a:r>
              <a:rPr sz="1200">
                <a:solidFill>
                  <a:srgbClr val="585858"/>
                </a:solidFill>
                <a:latin typeface="微软雅黑"/>
                <a:cs typeface="微软雅黑"/>
              </a:rPr>
              <a:t>女</a:t>
            </a:r>
            <a:endParaRPr sz="1200">
              <a:latin typeface="微软雅黑"/>
              <a:cs typeface="微软雅黑"/>
            </a:endParaRPr>
          </a:p>
        </p:txBody>
      </p:sp>
      <p:sp>
        <p:nvSpPr>
          <p:cNvPr id="10" name="object 10"/>
          <p:cNvSpPr txBox="1"/>
          <p:nvPr/>
        </p:nvSpPr>
        <p:spPr>
          <a:xfrm>
            <a:off x="1425194" y="1368044"/>
            <a:ext cx="666115" cy="239395"/>
          </a:xfrm>
          <a:prstGeom prst="rect">
            <a:avLst/>
          </a:prstGeom>
        </p:spPr>
        <p:txBody>
          <a:bodyPr vert="horz" wrap="square" lIns="0" tIns="13335" rIns="0" bIns="0" rtlCol="0">
            <a:spAutoFit/>
          </a:bodyPr>
          <a:lstStyle/>
          <a:p>
            <a:pPr>
              <a:lnSpc>
                <a:spcPct val="100000"/>
              </a:lnSpc>
              <a:spcBef>
                <a:spcPts val="105"/>
              </a:spcBef>
            </a:pPr>
            <a:r>
              <a:rPr sz="1400">
                <a:solidFill>
                  <a:srgbClr val="585858"/>
                </a:solidFill>
                <a:latin typeface="微软雅黑"/>
                <a:cs typeface="微软雅黑"/>
              </a:rPr>
              <a:t>性别</a:t>
            </a:r>
            <a:r>
              <a:rPr sz="1400" spc="-10">
                <a:solidFill>
                  <a:srgbClr val="585858"/>
                </a:solidFill>
                <a:latin typeface="Arial"/>
                <a:cs typeface="Arial"/>
              </a:rPr>
              <a:t>T</a:t>
            </a:r>
            <a:r>
              <a:rPr sz="1400">
                <a:solidFill>
                  <a:srgbClr val="585858"/>
                </a:solidFill>
                <a:latin typeface="Arial"/>
                <a:cs typeface="Arial"/>
              </a:rPr>
              <a:t>GI</a:t>
            </a:r>
            <a:endParaRPr sz="1400">
              <a:latin typeface="Arial"/>
              <a:cs typeface="Arial"/>
            </a:endParaRPr>
          </a:p>
        </p:txBody>
      </p:sp>
      <p:sp>
        <p:nvSpPr>
          <p:cNvPr id="11" name="object 11"/>
          <p:cNvSpPr/>
          <p:nvPr/>
        </p:nvSpPr>
        <p:spPr>
          <a:xfrm>
            <a:off x="684276" y="1239011"/>
            <a:ext cx="2136775" cy="2161540"/>
          </a:xfrm>
          <a:custGeom>
            <a:rect l="l" t="t" r="r" b="b"/>
            <a:pathLst>
              <a:path w="2136775" h="2161540">
                <a:moveTo>
                  <a:pt x="0" y="2161031"/>
                </a:moveTo>
                <a:lnTo>
                  <a:pt x="2136648" y="2161031"/>
                </a:lnTo>
                <a:lnTo>
                  <a:pt x="2136648" y="0"/>
                </a:lnTo>
                <a:lnTo>
                  <a:pt x="0" y="0"/>
                </a:lnTo>
                <a:lnTo>
                  <a:pt x="0" y="2161031"/>
                </a:lnTo>
                <a:close/>
              </a:path>
            </a:pathLst>
          </a:custGeom>
          <a:ln w="9144">
            <a:solidFill>
              <a:srgbClr val="BEBEBE"/>
            </a:solidFill>
          </a:ln>
        </p:spPr>
        <p:txBody>
          <a:bodyPr wrap="square" lIns="0" tIns="0" rIns="0" bIns="0" rtlCol="0"/>
          <a:lstStyle/>
          <a:p/>
        </p:txBody>
      </p:sp>
      <p:sp>
        <p:nvSpPr>
          <p:cNvPr id="12" name="object 12"/>
          <p:cNvSpPr/>
          <p:nvPr/>
        </p:nvSpPr>
        <p:spPr>
          <a:xfrm>
            <a:off x="3262884" y="1981200"/>
            <a:ext cx="337185" cy="707390"/>
          </a:xfrm>
          <a:custGeom>
            <a:rect l="l" t="t" r="r" b="b"/>
            <a:pathLst>
              <a:path w="337185" h="707389">
                <a:moveTo>
                  <a:pt x="0" y="707136"/>
                </a:moveTo>
                <a:lnTo>
                  <a:pt x="336803" y="707136"/>
                </a:lnTo>
                <a:lnTo>
                  <a:pt x="336803" y="0"/>
                </a:lnTo>
                <a:lnTo>
                  <a:pt x="0" y="0"/>
                </a:lnTo>
                <a:lnTo>
                  <a:pt x="0" y="707136"/>
                </a:lnTo>
                <a:close/>
              </a:path>
            </a:pathLst>
          </a:custGeom>
          <a:solidFill>
            <a:srgbClr val="FF6300"/>
          </a:solidFill>
        </p:spPr>
        <p:txBody>
          <a:bodyPr wrap="square" lIns="0" tIns="0" rIns="0" bIns="0" rtlCol="0"/>
          <a:lstStyle/>
          <a:p/>
        </p:txBody>
      </p:sp>
      <p:sp>
        <p:nvSpPr>
          <p:cNvPr id="13" name="object 13"/>
          <p:cNvSpPr/>
          <p:nvPr/>
        </p:nvSpPr>
        <p:spPr>
          <a:xfrm>
            <a:off x="3936491" y="2010155"/>
            <a:ext cx="337185" cy="678180"/>
          </a:xfrm>
          <a:custGeom>
            <a:rect l="l" t="t" r="r" b="b"/>
            <a:pathLst>
              <a:path w="337185" h="678180">
                <a:moveTo>
                  <a:pt x="0" y="678179"/>
                </a:moveTo>
                <a:lnTo>
                  <a:pt x="336803" y="678179"/>
                </a:lnTo>
                <a:lnTo>
                  <a:pt x="336803" y="0"/>
                </a:lnTo>
                <a:lnTo>
                  <a:pt x="0" y="0"/>
                </a:lnTo>
                <a:lnTo>
                  <a:pt x="0" y="678179"/>
                </a:lnTo>
                <a:close/>
              </a:path>
            </a:pathLst>
          </a:custGeom>
          <a:solidFill>
            <a:srgbClr val="FF6300"/>
          </a:solidFill>
        </p:spPr>
        <p:txBody>
          <a:bodyPr wrap="square" lIns="0" tIns="0" rIns="0" bIns="0" rtlCol="0"/>
          <a:lstStyle/>
          <a:p/>
        </p:txBody>
      </p:sp>
      <p:sp>
        <p:nvSpPr>
          <p:cNvPr id="14" name="object 14"/>
          <p:cNvSpPr/>
          <p:nvPr/>
        </p:nvSpPr>
        <p:spPr>
          <a:xfrm>
            <a:off x="4610100" y="2052827"/>
            <a:ext cx="337185" cy="635635"/>
          </a:xfrm>
          <a:custGeom>
            <a:rect l="l" t="t" r="r" b="b"/>
            <a:pathLst>
              <a:path w="337185" h="635635">
                <a:moveTo>
                  <a:pt x="0" y="635508"/>
                </a:moveTo>
                <a:lnTo>
                  <a:pt x="336803" y="635508"/>
                </a:lnTo>
                <a:lnTo>
                  <a:pt x="336803" y="0"/>
                </a:lnTo>
                <a:lnTo>
                  <a:pt x="0" y="0"/>
                </a:lnTo>
                <a:lnTo>
                  <a:pt x="0" y="635508"/>
                </a:lnTo>
                <a:close/>
              </a:path>
            </a:pathLst>
          </a:custGeom>
          <a:solidFill>
            <a:srgbClr val="FF6300"/>
          </a:solidFill>
        </p:spPr>
        <p:txBody>
          <a:bodyPr wrap="square" lIns="0" tIns="0" rIns="0" bIns="0" rtlCol="0"/>
          <a:lstStyle/>
          <a:p/>
        </p:txBody>
      </p:sp>
      <p:sp>
        <p:nvSpPr>
          <p:cNvPr id="15" name="object 15"/>
          <p:cNvSpPr/>
          <p:nvPr/>
        </p:nvSpPr>
        <p:spPr>
          <a:xfrm>
            <a:off x="5283708" y="2036064"/>
            <a:ext cx="337185" cy="652780"/>
          </a:xfrm>
          <a:custGeom>
            <a:rect l="l" t="t" r="r" b="b"/>
            <a:pathLst>
              <a:path w="337185" h="652780">
                <a:moveTo>
                  <a:pt x="0" y="652272"/>
                </a:moveTo>
                <a:lnTo>
                  <a:pt x="336803" y="652272"/>
                </a:lnTo>
                <a:lnTo>
                  <a:pt x="336803" y="0"/>
                </a:lnTo>
                <a:lnTo>
                  <a:pt x="0" y="0"/>
                </a:lnTo>
                <a:lnTo>
                  <a:pt x="0" y="652272"/>
                </a:lnTo>
                <a:close/>
              </a:path>
            </a:pathLst>
          </a:custGeom>
          <a:solidFill>
            <a:srgbClr val="FF6300"/>
          </a:solidFill>
        </p:spPr>
        <p:txBody>
          <a:bodyPr wrap="square" lIns="0" tIns="0" rIns="0" bIns="0" rtlCol="0"/>
          <a:lstStyle/>
          <a:p/>
        </p:txBody>
      </p:sp>
      <p:sp>
        <p:nvSpPr>
          <p:cNvPr id="16" name="object 16"/>
          <p:cNvSpPr/>
          <p:nvPr/>
        </p:nvSpPr>
        <p:spPr>
          <a:xfrm>
            <a:off x="5957315" y="2345435"/>
            <a:ext cx="337185" cy="342900"/>
          </a:xfrm>
          <a:custGeom>
            <a:rect l="l" t="t" r="r" b="b"/>
            <a:pathLst>
              <a:path w="337185" h="342900">
                <a:moveTo>
                  <a:pt x="336804" y="0"/>
                </a:moveTo>
                <a:lnTo>
                  <a:pt x="0" y="0"/>
                </a:lnTo>
                <a:lnTo>
                  <a:pt x="0" y="342900"/>
                </a:lnTo>
                <a:lnTo>
                  <a:pt x="336804" y="342900"/>
                </a:lnTo>
                <a:lnTo>
                  <a:pt x="336804" y="0"/>
                </a:lnTo>
                <a:close/>
              </a:path>
            </a:pathLst>
          </a:custGeom>
          <a:solidFill>
            <a:srgbClr val="C0C0C0"/>
          </a:solidFill>
        </p:spPr>
        <p:txBody>
          <a:bodyPr wrap="square" lIns="0" tIns="0" rIns="0" bIns="0" rtlCol="0"/>
          <a:lstStyle/>
          <a:p/>
        </p:txBody>
      </p:sp>
      <p:sp>
        <p:nvSpPr>
          <p:cNvPr id="17" name="object 17"/>
          <p:cNvSpPr/>
          <p:nvPr/>
        </p:nvSpPr>
        <p:spPr>
          <a:xfrm>
            <a:off x="6630923" y="2295144"/>
            <a:ext cx="337185" cy="393700"/>
          </a:xfrm>
          <a:custGeom>
            <a:rect l="l" t="t" r="r" b="b"/>
            <a:pathLst>
              <a:path w="337184" h="393700">
                <a:moveTo>
                  <a:pt x="336803" y="0"/>
                </a:moveTo>
                <a:lnTo>
                  <a:pt x="0" y="0"/>
                </a:lnTo>
                <a:lnTo>
                  <a:pt x="0" y="393191"/>
                </a:lnTo>
                <a:lnTo>
                  <a:pt x="336803" y="393191"/>
                </a:lnTo>
                <a:lnTo>
                  <a:pt x="336803" y="0"/>
                </a:lnTo>
                <a:close/>
              </a:path>
            </a:pathLst>
          </a:custGeom>
          <a:solidFill>
            <a:srgbClr val="C0C0C0"/>
          </a:solidFill>
        </p:spPr>
        <p:txBody>
          <a:bodyPr wrap="square" lIns="0" tIns="0" rIns="0" bIns="0" rtlCol="0"/>
          <a:lstStyle/>
          <a:p/>
        </p:txBody>
      </p:sp>
      <p:sp>
        <p:nvSpPr>
          <p:cNvPr id="18" name="object 18"/>
          <p:cNvSpPr/>
          <p:nvPr/>
        </p:nvSpPr>
        <p:spPr>
          <a:xfrm>
            <a:off x="3095244" y="2688335"/>
            <a:ext cx="4040504" cy="0"/>
          </a:xfrm>
          <a:custGeom>
            <a:rect l="l" t="t" r="r" b="b"/>
            <a:pathLst>
              <a:path w="4040504">
                <a:moveTo>
                  <a:pt x="0" y="0"/>
                </a:moveTo>
                <a:lnTo>
                  <a:pt x="4040124" y="0"/>
                </a:lnTo>
              </a:path>
            </a:pathLst>
          </a:custGeom>
          <a:ln w="9144">
            <a:solidFill>
              <a:srgbClr val="D9D9D9"/>
            </a:solidFill>
          </a:ln>
        </p:spPr>
        <p:txBody>
          <a:bodyPr wrap="square" lIns="0" tIns="0" rIns="0" bIns="0" rtlCol="0"/>
          <a:lstStyle/>
          <a:p/>
        </p:txBody>
      </p:sp>
      <p:sp>
        <p:nvSpPr>
          <p:cNvPr id="19" name="object 19"/>
          <p:cNvSpPr txBox="1"/>
          <p:nvPr/>
        </p:nvSpPr>
        <p:spPr>
          <a:xfrm>
            <a:off x="3303396" y="1727708"/>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119</a:t>
            </a:r>
            <a:endParaRPr sz="1200">
              <a:latin typeface="Arial"/>
              <a:cs typeface="Arial"/>
            </a:endParaRPr>
          </a:p>
        </p:txBody>
      </p:sp>
      <p:sp>
        <p:nvSpPr>
          <p:cNvPr id="20" name="object 20"/>
          <p:cNvSpPr txBox="1"/>
          <p:nvPr/>
        </p:nvSpPr>
        <p:spPr>
          <a:xfrm>
            <a:off x="3976751" y="1756105"/>
            <a:ext cx="269240" cy="208915"/>
          </a:xfrm>
          <a:prstGeom prst="rect">
            <a:avLst/>
          </a:prstGeom>
        </p:spPr>
        <p:txBody>
          <a:bodyPr vert="horz" wrap="square" lIns="0" tIns="12700" rIns="0" bIns="0" rtlCol="0">
            <a:spAutoFit/>
          </a:bodyPr>
          <a:lstStyle/>
          <a:p>
            <a:pPr>
              <a:lnSpc>
                <a:spcPct val="100000"/>
              </a:lnSpc>
              <a:spcBef>
                <a:spcPts val="100"/>
              </a:spcBef>
            </a:pPr>
            <a:r>
              <a:rPr sz="1200">
                <a:solidFill>
                  <a:srgbClr val="404040"/>
                </a:solidFill>
                <a:latin typeface="Arial"/>
                <a:cs typeface="Arial"/>
              </a:rPr>
              <a:t>114</a:t>
            </a:r>
            <a:endParaRPr sz="1200">
              <a:latin typeface="Arial"/>
              <a:cs typeface="Arial"/>
            </a:endParaRPr>
          </a:p>
        </p:txBody>
      </p:sp>
      <p:sp>
        <p:nvSpPr>
          <p:cNvPr id="21" name="object 21"/>
          <p:cNvSpPr txBox="1"/>
          <p:nvPr/>
        </p:nvSpPr>
        <p:spPr>
          <a:xfrm>
            <a:off x="4650359" y="1799082"/>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107</a:t>
            </a:r>
            <a:endParaRPr sz="1200">
              <a:latin typeface="Arial"/>
              <a:cs typeface="Arial"/>
            </a:endParaRPr>
          </a:p>
        </p:txBody>
      </p:sp>
      <p:sp>
        <p:nvSpPr>
          <p:cNvPr id="22" name="object 22"/>
          <p:cNvSpPr txBox="1"/>
          <p:nvPr/>
        </p:nvSpPr>
        <p:spPr>
          <a:xfrm>
            <a:off x="5323966" y="1782317"/>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110</a:t>
            </a:r>
            <a:endParaRPr sz="1200">
              <a:latin typeface="Arial"/>
              <a:cs typeface="Arial"/>
            </a:endParaRPr>
          </a:p>
        </p:txBody>
      </p:sp>
      <p:sp>
        <p:nvSpPr>
          <p:cNvPr id="23" name="object 23"/>
          <p:cNvSpPr txBox="1"/>
          <p:nvPr/>
        </p:nvSpPr>
        <p:spPr>
          <a:xfrm>
            <a:off x="6039865" y="2091690"/>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58</a:t>
            </a:r>
            <a:endParaRPr sz="1200">
              <a:latin typeface="Arial"/>
              <a:cs typeface="Arial"/>
            </a:endParaRPr>
          </a:p>
        </p:txBody>
      </p:sp>
      <p:sp>
        <p:nvSpPr>
          <p:cNvPr id="24" name="object 24"/>
          <p:cNvSpPr txBox="1"/>
          <p:nvPr/>
        </p:nvSpPr>
        <p:spPr>
          <a:xfrm>
            <a:off x="6713473" y="2041905"/>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66</a:t>
            </a:r>
            <a:endParaRPr sz="1200">
              <a:latin typeface="Arial"/>
              <a:cs typeface="Arial"/>
            </a:endParaRPr>
          </a:p>
        </p:txBody>
      </p:sp>
      <p:sp>
        <p:nvSpPr>
          <p:cNvPr id="25" name="object 25"/>
          <p:cNvSpPr txBox="1"/>
          <p:nvPr/>
        </p:nvSpPr>
        <p:spPr>
          <a:xfrm>
            <a:off x="3346703" y="2718942"/>
            <a:ext cx="183515" cy="470534"/>
          </a:xfrm>
          <a:prstGeom prst="rect">
            <a:avLst/>
          </a:prstGeom>
        </p:spPr>
        <p:txBody>
          <a:bodyPr vert="horz" wrap="square" lIns="0" tIns="52069" rIns="0" bIns="0" rtlCol="0">
            <a:spAutoFit/>
          </a:bodyPr>
          <a:lstStyle/>
          <a:p>
            <a:pPr>
              <a:lnSpc>
                <a:spcPct val="100000"/>
              </a:lnSpc>
              <a:spcBef>
                <a:spcPts val="409"/>
              </a:spcBef>
            </a:pPr>
            <a:r>
              <a:rPr sz="1200" spc="-5">
                <a:solidFill>
                  <a:srgbClr val="585858"/>
                </a:solidFill>
                <a:latin typeface="Arial"/>
                <a:cs typeface="Arial"/>
              </a:rPr>
              <a:t>00</a:t>
            </a:r>
            <a:endParaRPr sz="1200">
              <a:latin typeface="Arial"/>
              <a:cs typeface="Arial"/>
            </a:endParaRPr>
          </a:p>
          <a:p>
            <a:pPr marL="88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26" name="object 26"/>
          <p:cNvSpPr txBox="1"/>
          <p:nvPr/>
        </p:nvSpPr>
        <p:spPr>
          <a:xfrm>
            <a:off x="4020311" y="2718942"/>
            <a:ext cx="183515" cy="470534"/>
          </a:xfrm>
          <a:prstGeom prst="rect">
            <a:avLst/>
          </a:prstGeom>
        </p:spPr>
        <p:txBody>
          <a:bodyPr vert="horz" wrap="square" lIns="0" tIns="52069" rIns="0" bIns="0" rtlCol="0">
            <a:spAutoFit/>
          </a:bodyPr>
          <a:lstStyle/>
          <a:p>
            <a:pPr>
              <a:lnSpc>
                <a:spcPct val="100000"/>
              </a:lnSpc>
              <a:spcBef>
                <a:spcPts val="409"/>
              </a:spcBef>
            </a:pPr>
            <a:r>
              <a:rPr sz="1200" spc="-5">
                <a:solidFill>
                  <a:srgbClr val="585858"/>
                </a:solidFill>
                <a:latin typeface="Arial"/>
                <a:cs typeface="Arial"/>
              </a:rPr>
              <a:t>95</a:t>
            </a:r>
            <a:endParaRPr sz="1200">
              <a:latin typeface="Arial"/>
              <a:cs typeface="Arial"/>
            </a:endParaRPr>
          </a:p>
          <a:p>
            <a:pPr marL="88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27" name="object 27"/>
          <p:cNvSpPr txBox="1"/>
          <p:nvPr/>
        </p:nvSpPr>
        <p:spPr>
          <a:xfrm>
            <a:off x="4693920" y="2718942"/>
            <a:ext cx="183515" cy="470534"/>
          </a:xfrm>
          <a:prstGeom prst="rect">
            <a:avLst/>
          </a:prstGeom>
        </p:spPr>
        <p:txBody>
          <a:bodyPr vert="horz" wrap="square" lIns="0" tIns="52069" rIns="0" bIns="0" rtlCol="0">
            <a:spAutoFit/>
          </a:bodyPr>
          <a:lstStyle/>
          <a:p>
            <a:pPr>
              <a:lnSpc>
                <a:spcPct val="100000"/>
              </a:lnSpc>
              <a:spcBef>
                <a:spcPts val="409"/>
              </a:spcBef>
            </a:pPr>
            <a:r>
              <a:rPr sz="1200" spc="-5">
                <a:solidFill>
                  <a:srgbClr val="585858"/>
                </a:solidFill>
                <a:latin typeface="Arial"/>
                <a:cs typeface="Arial"/>
              </a:rPr>
              <a:t>90</a:t>
            </a:r>
            <a:endParaRPr sz="1200">
              <a:latin typeface="Arial"/>
              <a:cs typeface="Arial"/>
            </a:endParaRPr>
          </a:p>
          <a:p>
            <a:pPr marL="88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28" name="object 28"/>
          <p:cNvSpPr txBox="1"/>
          <p:nvPr/>
        </p:nvSpPr>
        <p:spPr>
          <a:xfrm>
            <a:off x="5367273" y="2718942"/>
            <a:ext cx="183515" cy="470534"/>
          </a:xfrm>
          <a:prstGeom prst="rect">
            <a:avLst/>
          </a:prstGeom>
        </p:spPr>
        <p:txBody>
          <a:bodyPr vert="horz" wrap="square" lIns="0" tIns="52069" rIns="0" bIns="0" rtlCol="0">
            <a:spAutoFit/>
          </a:bodyPr>
          <a:lstStyle/>
          <a:p>
            <a:pPr>
              <a:lnSpc>
                <a:spcPct val="100000"/>
              </a:lnSpc>
              <a:spcBef>
                <a:spcPts val="409"/>
              </a:spcBef>
            </a:pPr>
            <a:r>
              <a:rPr sz="1200" spc="-5">
                <a:solidFill>
                  <a:srgbClr val="585858"/>
                </a:solidFill>
                <a:latin typeface="Arial"/>
                <a:cs typeface="Arial"/>
              </a:rPr>
              <a:t>80</a:t>
            </a:r>
            <a:endParaRPr sz="1200">
              <a:latin typeface="Arial"/>
              <a:cs typeface="Arial"/>
            </a:endParaRPr>
          </a:p>
          <a:p>
            <a:pPr marL="88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29" name="object 29"/>
          <p:cNvSpPr txBox="1"/>
          <p:nvPr/>
        </p:nvSpPr>
        <p:spPr>
          <a:xfrm>
            <a:off x="6040882" y="2718942"/>
            <a:ext cx="183515" cy="470534"/>
          </a:xfrm>
          <a:prstGeom prst="rect">
            <a:avLst/>
          </a:prstGeom>
        </p:spPr>
        <p:txBody>
          <a:bodyPr vert="horz" wrap="square" lIns="0" tIns="52069" rIns="0" bIns="0" rtlCol="0">
            <a:spAutoFit/>
          </a:bodyPr>
          <a:lstStyle/>
          <a:p>
            <a:pPr>
              <a:lnSpc>
                <a:spcPct val="100000"/>
              </a:lnSpc>
              <a:spcBef>
                <a:spcPts val="409"/>
              </a:spcBef>
            </a:pPr>
            <a:r>
              <a:rPr sz="1200" spc="-5">
                <a:solidFill>
                  <a:srgbClr val="585858"/>
                </a:solidFill>
                <a:latin typeface="Arial"/>
                <a:cs typeface="Arial"/>
              </a:rPr>
              <a:t>70</a:t>
            </a:r>
            <a:endParaRPr sz="1200">
              <a:latin typeface="Arial"/>
              <a:cs typeface="Arial"/>
            </a:endParaRPr>
          </a:p>
          <a:p>
            <a:pPr marL="88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30" name="object 30"/>
          <p:cNvSpPr txBox="1"/>
          <p:nvPr/>
        </p:nvSpPr>
        <p:spPr>
          <a:xfrm>
            <a:off x="6714490" y="2718942"/>
            <a:ext cx="183515" cy="470534"/>
          </a:xfrm>
          <a:prstGeom prst="rect">
            <a:avLst/>
          </a:prstGeom>
        </p:spPr>
        <p:txBody>
          <a:bodyPr vert="horz" wrap="square" lIns="0" tIns="52069" rIns="0" bIns="0" rtlCol="0">
            <a:spAutoFit/>
          </a:bodyPr>
          <a:lstStyle/>
          <a:p>
            <a:pPr>
              <a:lnSpc>
                <a:spcPct val="100000"/>
              </a:lnSpc>
              <a:spcBef>
                <a:spcPts val="409"/>
              </a:spcBef>
            </a:pPr>
            <a:r>
              <a:rPr sz="1200" spc="-5">
                <a:solidFill>
                  <a:srgbClr val="585858"/>
                </a:solidFill>
                <a:latin typeface="Arial"/>
                <a:cs typeface="Arial"/>
              </a:rPr>
              <a:t>60</a:t>
            </a:r>
            <a:endParaRPr sz="1200">
              <a:latin typeface="Arial"/>
              <a:cs typeface="Arial"/>
            </a:endParaRPr>
          </a:p>
          <a:p>
            <a:pPr marL="8890">
              <a:lnSpc>
                <a:spcPct val="100000"/>
              </a:lnSpc>
              <a:spcBef>
                <a:spcPts val="315"/>
              </a:spcBef>
            </a:pPr>
            <a:r>
              <a:rPr sz="1200">
                <a:solidFill>
                  <a:srgbClr val="585858"/>
                </a:solidFill>
                <a:latin typeface="微软雅黑"/>
                <a:cs typeface="微软雅黑"/>
              </a:rPr>
              <a:t>后</a:t>
            </a:r>
            <a:endParaRPr sz="1200">
              <a:latin typeface="微软雅黑"/>
              <a:cs typeface="微软雅黑"/>
            </a:endParaRPr>
          </a:p>
        </p:txBody>
      </p:sp>
      <p:sp>
        <p:nvSpPr>
          <p:cNvPr id="31" name="object 31"/>
          <p:cNvSpPr txBox="1"/>
          <p:nvPr/>
        </p:nvSpPr>
        <p:spPr>
          <a:xfrm>
            <a:off x="4788408" y="1368044"/>
            <a:ext cx="666115" cy="239395"/>
          </a:xfrm>
          <a:prstGeom prst="rect">
            <a:avLst/>
          </a:prstGeom>
        </p:spPr>
        <p:txBody>
          <a:bodyPr vert="horz" wrap="square" lIns="0" tIns="13335" rIns="0" bIns="0" rtlCol="0">
            <a:spAutoFit/>
          </a:bodyPr>
          <a:lstStyle/>
          <a:p>
            <a:pPr>
              <a:lnSpc>
                <a:spcPct val="100000"/>
              </a:lnSpc>
              <a:spcBef>
                <a:spcPts val="105"/>
              </a:spcBef>
            </a:pPr>
            <a:r>
              <a:rPr sz="1400">
                <a:solidFill>
                  <a:srgbClr val="585858"/>
                </a:solidFill>
                <a:latin typeface="微软雅黑"/>
                <a:cs typeface="微软雅黑"/>
              </a:rPr>
              <a:t>年龄</a:t>
            </a:r>
            <a:r>
              <a:rPr sz="1400" spc="-10">
                <a:solidFill>
                  <a:srgbClr val="585858"/>
                </a:solidFill>
                <a:latin typeface="Arial"/>
                <a:cs typeface="Arial"/>
              </a:rPr>
              <a:t>T</a:t>
            </a:r>
            <a:r>
              <a:rPr sz="1400">
                <a:solidFill>
                  <a:srgbClr val="585858"/>
                </a:solidFill>
                <a:latin typeface="Arial"/>
                <a:cs typeface="Arial"/>
              </a:rPr>
              <a:t>GI</a:t>
            </a:r>
            <a:endParaRPr sz="1400">
              <a:latin typeface="Arial"/>
              <a:cs typeface="Arial"/>
            </a:endParaRPr>
          </a:p>
        </p:txBody>
      </p:sp>
      <p:sp>
        <p:nvSpPr>
          <p:cNvPr id="32" name="object 32"/>
          <p:cNvSpPr/>
          <p:nvPr/>
        </p:nvSpPr>
        <p:spPr>
          <a:xfrm>
            <a:off x="2955035" y="1239011"/>
            <a:ext cx="4320540" cy="2161540"/>
          </a:xfrm>
          <a:custGeom>
            <a:rect l="l" t="t" r="r" b="b"/>
            <a:pathLst>
              <a:path w="4320540" h="2161540">
                <a:moveTo>
                  <a:pt x="0" y="2161031"/>
                </a:moveTo>
                <a:lnTo>
                  <a:pt x="4320540" y="2161031"/>
                </a:lnTo>
                <a:lnTo>
                  <a:pt x="4320540" y="0"/>
                </a:lnTo>
                <a:lnTo>
                  <a:pt x="0" y="0"/>
                </a:lnTo>
                <a:lnTo>
                  <a:pt x="0" y="2161031"/>
                </a:lnTo>
                <a:close/>
              </a:path>
            </a:pathLst>
          </a:custGeom>
          <a:ln w="9144">
            <a:solidFill>
              <a:srgbClr val="BEBEBE"/>
            </a:solidFill>
          </a:ln>
        </p:spPr>
        <p:txBody>
          <a:bodyPr wrap="square" lIns="0" tIns="0" rIns="0" bIns="0" rtlCol="0"/>
          <a:lstStyle/>
          <a:p/>
        </p:txBody>
      </p:sp>
      <p:sp>
        <p:nvSpPr>
          <p:cNvPr id="33" name="object 33"/>
          <p:cNvSpPr/>
          <p:nvPr/>
        </p:nvSpPr>
        <p:spPr>
          <a:xfrm>
            <a:off x="7801356" y="2005583"/>
            <a:ext cx="506095" cy="698500"/>
          </a:xfrm>
          <a:custGeom>
            <a:rect l="l" t="t" r="r" b="b"/>
            <a:pathLst>
              <a:path w="506095" h="698500">
                <a:moveTo>
                  <a:pt x="0" y="697991"/>
                </a:moveTo>
                <a:lnTo>
                  <a:pt x="505968" y="697991"/>
                </a:lnTo>
                <a:lnTo>
                  <a:pt x="505968" y="0"/>
                </a:lnTo>
                <a:lnTo>
                  <a:pt x="0" y="0"/>
                </a:lnTo>
                <a:lnTo>
                  <a:pt x="0" y="697991"/>
                </a:lnTo>
                <a:close/>
              </a:path>
            </a:pathLst>
          </a:custGeom>
          <a:solidFill>
            <a:srgbClr val="FF6300"/>
          </a:solidFill>
        </p:spPr>
        <p:txBody>
          <a:bodyPr wrap="square" lIns="0" tIns="0" rIns="0" bIns="0" rtlCol="0"/>
          <a:lstStyle/>
          <a:p/>
        </p:txBody>
      </p:sp>
      <p:sp>
        <p:nvSpPr>
          <p:cNvPr id="34" name="object 34"/>
          <p:cNvSpPr/>
          <p:nvPr/>
        </p:nvSpPr>
        <p:spPr>
          <a:xfrm>
            <a:off x="9822180" y="2430779"/>
            <a:ext cx="504825" cy="273050"/>
          </a:xfrm>
          <a:custGeom>
            <a:rect l="l" t="t" r="r" b="b"/>
            <a:pathLst>
              <a:path w="504825" h="273050">
                <a:moveTo>
                  <a:pt x="0" y="272796"/>
                </a:moveTo>
                <a:lnTo>
                  <a:pt x="504444" y="272796"/>
                </a:lnTo>
                <a:lnTo>
                  <a:pt x="504444" y="0"/>
                </a:lnTo>
                <a:lnTo>
                  <a:pt x="0" y="0"/>
                </a:lnTo>
                <a:lnTo>
                  <a:pt x="0" y="272796"/>
                </a:lnTo>
                <a:close/>
              </a:path>
            </a:pathLst>
          </a:custGeom>
          <a:solidFill>
            <a:srgbClr val="C0C0C0"/>
          </a:solidFill>
        </p:spPr>
        <p:txBody>
          <a:bodyPr wrap="square" lIns="0" tIns="0" rIns="0" bIns="0" rtlCol="0"/>
          <a:lstStyle/>
          <a:p/>
        </p:txBody>
      </p:sp>
      <p:sp>
        <p:nvSpPr>
          <p:cNvPr id="35" name="object 35"/>
          <p:cNvSpPr/>
          <p:nvPr/>
        </p:nvSpPr>
        <p:spPr>
          <a:xfrm>
            <a:off x="8811768" y="2098548"/>
            <a:ext cx="506095" cy="605155"/>
          </a:xfrm>
          <a:custGeom>
            <a:rect l="l" t="t" r="r" b="b"/>
            <a:pathLst>
              <a:path w="506095" h="605155">
                <a:moveTo>
                  <a:pt x="505967" y="0"/>
                </a:moveTo>
                <a:lnTo>
                  <a:pt x="0" y="0"/>
                </a:lnTo>
                <a:lnTo>
                  <a:pt x="0" y="605027"/>
                </a:lnTo>
                <a:lnTo>
                  <a:pt x="505967" y="605027"/>
                </a:lnTo>
                <a:lnTo>
                  <a:pt x="505967" y="0"/>
                </a:lnTo>
                <a:close/>
              </a:path>
            </a:pathLst>
          </a:custGeom>
          <a:solidFill>
            <a:srgbClr val="FF6300"/>
          </a:solidFill>
        </p:spPr>
        <p:txBody>
          <a:bodyPr wrap="square" lIns="0" tIns="0" rIns="0" bIns="0" rtlCol="0"/>
          <a:lstStyle/>
          <a:p/>
        </p:txBody>
      </p:sp>
      <p:sp>
        <p:nvSpPr>
          <p:cNvPr id="36" name="object 36"/>
          <p:cNvSpPr/>
          <p:nvPr/>
        </p:nvSpPr>
        <p:spPr>
          <a:xfrm>
            <a:off x="10832592" y="2008632"/>
            <a:ext cx="504825" cy="695325"/>
          </a:xfrm>
          <a:custGeom>
            <a:rect l="l" t="t" r="r" b="b"/>
            <a:pathLst>
              <a:path w="504825" h="695325">
                <a:moveTo>
                  <a:pt x="504443" y="0"/>
                </a:moveTo>
                <a:lnTo>
                  <a:pt x="0" y="0"/>
                </a:lnTo>
                <a:lnTo>
                  <a:pt x="0" y="694943"/>
                </a:lnTo>
                <a:lnTo>
                  <a:pt x="504443" y="694943"/>
                </a:lnTo>
                <a:lnTo>
                  <a:pt x="504443" y="0"/>
                </a:lnTo>
                <a:close/>
              </a:path>
            </a:pathLst>
          </a:custGeom>
          <a:solidFill>
            <a:srgbClr val="FF6300"/>
          </a:solidFill>
        </p:spPr>
        <p:txBody>
          <a:bodyPr wrap="square" lIns="0" tIns="0" rIns="0" bIns="0" rtlCol="0"/>
          <a:lstStyle/>
          <a:p/>
        </p:txBody>
      </p:sp>
      <p:sp>
        <p:nvSpPr>
          <p:cNvPr id="37" name="object 37"/>
          <p:cNvSpPr/>
          <p:nvPr/>
        </p:nvSpPr>
        <p:spPr>
          <a:xfrm>
            <a:off x="7549895" y="2703576"/>
            <a:ext cx="4040504" cy="0"/>
          </a:xfrm>
          <a:custGeom>
            <a:rect l="l" t="t" r="r" b="b"/>
            <a:pathLst>
              <a:path w="4040504">
                <a:moveTo>
                  <a:pt x="0" y="0"/>
                </a:moveTo>
                <a:lnTo>
                  <a:pt x="4040124" y="0"/>
                </a:lnTo>
              </a:path>
            </a:pathLst>
          </a:custGeom>
          <a:ln w="9144">
            <a:solidFill>
              <a:srgbClr val="D9D9D9"/>
            </a:solidFill>
          </a:ln>
        </p:spPr>
        <p:txBody>
          <a:bodyPr wrap="square" lIns="0" tIns="0" rIns="0" bIns="0" rtlCol="0"/>
          <a:lstStyle/>
          <a:p/>
        </p:txBody>
      </p:sp>
      <p:sp>
        <p:nvSpPr>
          <p:cNvPr id="38" name="object 38"/>
          <p:cNvSpPr txBox="1"/>
          <p:nvPr/>
        </p:nvSpPr>
        <p:spPr>
          <a:xfrm>
            <a:off x="7926578" y="1752091"/>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104</a:t>
            </a:r>
            <a:endParaRPr sz="1200">
              <a:latin typeface="Arial"/>
              <a:cs typeface="Arial"/>
            </a:endParaRPr>
          </a:p>
        </p:txBody>
      </p:sp>
      <p:sp>
        <p:nvSpPr>
          <p:cNvPr id="39" name="object 39"/>
          <p:cNvSpPr txBox="1"/>
          <p:nvPr/>
        </p:nvSpPr>
        <p:spPr>
          <a:xfrm>
            <a:off x="8936990" y="1844421"/>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102</a:t>
            </a:r>
            <a:endParaRPr sz="1200">
              <a:latin typeface="Arial"/>
              <a:cs typeface="Arial"/>
            </a:endParaRPr>
          </a:p>
        </p:txBody>
      </p:sp>
      <p:sp>
        <p:nvSpPr>
          <p:cNvPr id="40" name="object 40"/>
          <p:cNvSpPr txBox="1"/>
          <p:nvPr/>
        </p:nvSpPr>
        <p:spPr>
          <a:xfrm>
            <a:off x="9989819" y="2177288"/>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93</a:t>
            </a:r>
            <a:endParaRPr sz="1200">
              <a:latin typeface="Arial"/>
              <a:cs typeface="Arial"/>
            </a:endParaRPr>
          </a:p>
        </p:txBody>
      </p:sp>
      <p:sp>
        <p:nvSpPr>
          <p:cNvPr id="41" name="object 41"/>
          <p:cNvSpPr txBox="1"/>
          <p:nvPr/>
        </p:nvSpPr>
        <p:spPr>
          <a:xfrm>
            <a:off x="10957559" y="1755775"/>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104</a:t>
            </a:r>
            <a:endParaRPr sz="1200">
              <a:latin typeface="Arial"/>
              <a:cs typeface="Arial"/>
            </a:endParaRPr>
          </a:p>
        </p:txBody>
      </p:sp>
      <p:sp>
        <p:nvSpPr>
          <p:cNvPr id="42" name="object 42"/>
          <p:cNvSpPr txBox="1"/>
          <p:nvPr/>
        </p:nvSpPr>
        <p:spPr>
          <a:xfrm>
            <a:off x="7902193" y="2743580"/>
            <a:ext cx="317500" cy="546735"/>
          </a:xfrm>
          <a:prstGeom prst="rect">
            <a:avLst/>
          </a:prstGeom>
        </p:spPr>
        <p:txBody>
          <a:bodyPr vert="horz" wrap="square" lIns="0" tIns="12700" rIns="0" bIns="0" rtlCol="0">
            <a:spAutoFit/>
          </a:bodyPr>
          <a:lstStyle/>
          <a:p>
            <a:pPr marR="5080">
              <a:lnSpc>
                <a:spcPct val="142500"/>
              </a:lnSpc>
              <a:spcBef>
                <a:spcPts val="100"/>
              </a:spcBef>
            </a:pPr>
            <a:r>
              <a:rPr sz="1200">
                <a:solidFill>
                  <a:srgbClr val="585858"/>
                </a:solidFill>
                <a:latin typeface="微软雅黑"/>
                <a:cs typeface="微软雅黑"/>
              </a:rPr>
              <a:t>一线 城市</a:t>
            </a:r>
            <a:endParaRPr sz="1200">
              <a:latin typeface="微软雅黑"/>
              <a:cs typeface="微软雅黑"/>
            </a:endParaRPr>
          </a:p>
        </p:txBody>
      </p:sp>
      <p:sp>
        <p:nvSpPr>
          <p:cNvPr id="43" name="object 43"/>
          <p:cNvSpPr txBox="1"/>
          <p:nvPr/>
        </p:nvSpPr>
        <p:spPr>
          <a:xfrm>
            <a:off x="8912606" y="2743580"/>
            <a:ext cx="317500" cy="546735"/>
          </a:xfrm>
          <a:prstGeom prst="rect">
            <a:avLst/>
          </a:prstGeom>
        </p:spPr>
        <p:txBody>
          <a:bodyPr vert="horz" wrap="square" lIns="0" tIns="12700" rIns="0" bIns="0" rtlCol="0">
            <a:spAutoFit/>
          </a:bodyPr>
          <a:lstStyle/>
          <a:p>
            <a:pPr marR="5080">
              <a:lnSpc>
                <a:spcPct val="142500"/>
              </a:lnSpc>
              <a:spcBef>
                <a:spcPts val="100"/>
              </a:spcBef>
            </a:pPr>
            <a:r>
              <a:rPr sz="1200">
                <a:solidFill>
                  <a:srgbClr val="585858"/>
                </a:solidFill>
                <a:latin typeface="微软雅黑"/>
                <a:cs typeface="微软雅黑"/>
              </a:rPr>
              <a:t>二线 城市</a:t>
            </a:r>
            <a:endParaRPr sz="1200">
              <a:latin typeface="微软雅黑"/>
              <a:cs typeface="微软雅黑"/>
            </a:endParaRPr>
          </a:p>
        </p:txBody>
      </p:sp>
      <p:sp>
        <p:nvSpPr>
          <p:cNvPr id="44" name="object 44"/>
          <p:cNvSpPr txBox="1"/>
          <p:nvPr/>
        </p:nvSpPr>
        <p:spPr>
          <a:xfrm>
            <a:off x="9922764" y="2743580"/>
            <a:ext cx="317500" cy="546735"/>
          </a:xfrm>
          <a:prstGeom prst="rect">
            <a:avLst/>
          </a:prstGeom>
        </p:spPr>
        <p:txBody>
          <a:bodyPr vert="horz" wrap="square" lIns="0" tIns="12700" rIns="0" bIns="0" rtlCol="0">
            <a:spAutoFit/>
          </a:bodyPr>
          <a:lstStyle/>
          <a:p>
            <a:pPr marR="5080">
              <a:lnSpc>
                <a:spcPct val="142500"/>
              </a:lnSpc>
              <a:spcBef>
                <a:spcPts val="100"/>
              </a:spcBef>
            </a:pPr>
            <a:r>
              <a:rPr sz="1200">
                <a:solidFill>
                  <a:srgbClr val="585858"/>
                </a:solidFill>
                <a:latin typeface="微软雅黑"/>
                <a:cs typeface="微软雅黑"/>
              </a:rPr>
              <a:t>三线 城市</a:t>
            </a:r>
            <a:endParaRPr sz="1200">
              <a:latin typeface="微软雅黑"/>
              <a:cs typeface="微软雅黑"/>
            </a:endParaRPr>
          </a:p>
        </p:txBody>
      </p:sp>
      <p:sp>
        <p:nvSpPr>
          <p:cNvPr id="45" name="object 45"/>
          <p:cNvSpPr txBox="1"/>
          <p:nvPr/>
        </p:nvSpPr>
        <p:spPr>
          <a:xfrm>
            <a:off x="10780776" y="2743580"/>
            <a:ext cx="622300" cy="546735"/>
          </a:xfrm>
          <a:prstGeom prst="rect">
            <a:avLst/>
          </a:prstGeom>
        </p:spPr>
        <p:txBody>
          <a:bodyPr vert="horz" wrap="square" lIns="0" tIns="12700" rIns="0" bIns="0" rtlCol="0">
            <a:spAutoFit/>
          </a:bodyPr>
          <a:lstStyle/>
          <a:p>
            <a:pPr marL="76200" marR="5080" indent="-76200">
              <a:lnSpc>
                <a:spcPct val="142500"/>
              </a:lnSpc>
              <a:spcBef>
                <a:spcPts val="100"/>
              </a:spcBef>
            </a:pPr>
            <a:r>
              <a:rPr sz="1200">
                <a:solidFill>
                  <a:srgbClr val="585858"/>
                </a:solidFill>
                <a:latin typeface="微软雅黑"/>
                <a:cs typeface="微软雅黑"/>
              </a:rPr>
              <a:t>四线城市 及以下</a:t>
            </a:r>
            <a:endParaRPr sz="1200">
              <a:latin typeface="微软雅黑"/>
              <a:cs typeface="微软雅黑"/>
            </a:endParaRPr>
          </a:p>
        </p:txBody>
      </p:sp>
      <p:sp>
        <p:nvSpPr>
          <p:cNvPr id="46" name="object 46"/>
          <p:cNvSpPr txBox="1"/>
          <p:nvPr/>
        </p:nvSpPr>
        <p:spPr>
          <a:xfrm>
            <a:off x="9154921" y="1368044"/>
            <a:ext cx="844550" cy="239395"/>
          </a:xfrm>
          <a:prstGeom prst="rect">
            <a:avLst/>
          </a:prstGeom>
        </p:spPr>
        <p:txBody>
          <a:bodyPr vert="horz" wrap="square" lIns="0" tIns="13335" rIns="0" bIns="0" rtlCol="0">
            <a:spAutoFit/>
          </a:bodyPr>
          <a:lstStyle/>
          <a:p>
            <a:pPr>
              <a:lnSpc>
                <a:spcPct val="100000"/>
              </a:lnSpc>
              <a:spcBef>
                <a:spcPts val="105"/>
              </a:spcBef>
            </a:pPr>
            <a:r>
              <a:rPr sz="1400">
                <a:solidFill>
                  <a:srgbClr val="585858"/>
                </a:solidFill>
                <a:latin typeface="微软雅黑"/>
                <a:cs typeface="微软雅黑"/>
              </a:rPr>
              <a:t>城市线</a:t>
            </a:r>
            <a:r>
              <a:rPr sz="1400" spc="-10">
                <a:solidFill>
                  <a:srgbClr val="585858"/>
                </a:solidFill>
                <a:latin typeface="Arial"/>
                <a:cs typeface="Arial"/>
              </a:rPr>
              <a:t>T</a:t>
            </a:r>
            <a:r>
              <a:rPr sz="1400">
                <a:solidFill>
                  <a:srgbClr val="585858"/>
                </a:solidFill>
                <a:latin typeface="Arial"/>
                <a:cs typeface="Arial"/>
              </a:rPr>
              <a:t>GI</a:t>
            </a:r>
            <a:endParaRPr sz="1400">
              <a:latin typeface="Arial"/>
              <a:cs typeface="Arial"/>
            </a:endParaRPr>
          </a:p>
        </p:txBody>
      </p:sp>
      <p:sp>
        <p:nvSpPr>
          <p:cNvPr id="47" name="object 47"/>
          <p:cNvSpPr/>
          <p:nvPr/>
        </p:nvSpPr>
        <p:spPr>
          <a:xfrm>
            <a:off x="7409688" y="1239011"/>
            <a:ext cx="4320540" cy="2161540"/>
          </a:xfrm>
          <a:custGeom>
            <a:rect l="l" t="t" r="r" b="b"/>
            <a:pathLst>
              <a:path w="4320540" h="2161540">
                <a:moveTo>
                  <a:pt x="0" y="2161031"/>
                </a:moveTo>
                <a:lnTo>
                  <a:pt x="4320540" y="2161031"/>
                </a:lnTo>
                <a:lnTo>
                  <a:pt x="4320540" y="0"/>
                </a:lnTo>
                <a:lnTo>
                  <a:pt x="0" y="0"/>
                </a:lnTo>
                <a:lnTo>
                  <a:pt x="0" y="2161031"/>
                </a:lnTo>
                <a:close/>
              </a:path>
            </a:pathLst>
          </a:custGeom>
          <a:ln w="9144">
            <a:solidFill>
              <a:srgbClr val="BEBEBE"/>
            </a:solidFill>
          </a:ln>
        </p:spPr>
        <p:txBody>
          <a:bodyPr wrap="square" lIns="0" tIns="0" rIns="0" bIns="0" rtlCol="0"/>
          <a:lstStyle/>
          <a:p/>
        </p:txBody>
      </p:sp>
      <p:sp>
        <p:nvSpPr>
          <p:cNvPr id="48" name="object 48"/>
          <p:cNvSpPr/>
          <p:nvPr/>
        </p:nvSpPr>
        <p:spPr>
          <a:xfrm>
            <a:off x="6784847" y="4850891"/>
            <a:ext cx="640080" cy="573405"/>
          </a:xfrm>
          <a:custGeom>
            <a:rect l="l" t="t" r="r" b="b"/>
            <a:pathLst>
              <a:path w="640079" h="573404">
                <a:moveTo>
                  <a:pt x="0" y="573023"/>
                </a:moveTo>
                <a:lnTo>
                  <a:pt x="640079" y="573023"/>
                </a:lnTo>
                <a:lnTo>
                  <a:pt x="640079" y="0"/>
                </a:lnTo>
                <a:lnTo>
                  <a:pt x="0" y="0"/>
                </a:lnTo>
                <a:lnTo>
                  <a:pt x="0" y="573023"/>
                </a:lnTo>
                <a:close/>
              </a:path>
            </a:pathLst>
          </a:custGeom>
          <a:solidFill>
            <a:srgbClr val="C0C0C0"/>
          </a:solidFill>
        </p:spPr>
        <p:txBody>
          <a:bodyPr wrap="square" lIns="0" tIns="0" rIns="0" bIns="0" rtlCol="0"/>
          <a:lstStyle/>
          <a:p/>
        </p:txBody>
      </p:sp>
      <p:sp>
        <p:nvSpPr>
          <p:cNvPr id="49" name="object 49"/>
          <p:cNvSpPr/>
          <p:nvPr/>
        </p:nvSpPr>
        <p:spPr>
          <a:xfrm>
            <a:off x="8065007" y="4800600"/>
            <a:ext cx="640080" cy="623570"/>
          </a:xfrm>
          <a:custGeom>
            <a:rect l="l" t="t" r="r" b="b"/>
            <a:pathLst>
              <a:path w="640079" h="623570">
                <a:moveTo>
                  <a:pt x="0" y="623316"/>
                </a:moveTo>
                <a:lnTo>
                  <a:pt x="640079" y="623316"/>
                </a:lnTo>
                <a:lnTo>
                  <a:pt x="640079" y="0"/>
                </a:lnTo>
                <a:lnTo>
                  <a:pt x="0" y="0"/>
                </a:lnTo>
                <a:lnTo>
                  <a:pt x="0" y="623316"/>
                </a:lnTo>
                <a:close/>
              </a:path>
            </a:pathLst>
          </a:custGeom>
          <a:solidFill>
            <a:srgbClr val="C0C0C0"/>
          </a:solidFill>
        </p:spPr>
        <p:txBody>
          <a:bodyPr wrap="square" lIns="0" tIns="0" rIns="0" bIns="0" rtlCol="0"/>
          <a:lstStyle/>
          <a:p/>
        </p:txBody>
      </p:sp>
      <p:sp>
        <p:nvSpPr>
          <p:cNvPr id="50" name="object 50"/>
          <p:cNvSpPr/>
          <p:nvPr/>
        </p:nvSpPr>
        <p:spPr>
          <a:xfrm>
            <a:off x="9345168" y="4562855"/>
            <a:ext cx="640080" cy="861060"/>
          </a:xfrm>
          <a:custGeom>
            <a:rect l="l" t="t" r="r" b="b"/>
            <a:pathLst>
              <a:path w="640079" h="861060">
                <a:moveTo>
                  <a:pt x="640079" y="0"/>
                </a:moveTo>
                <a:lnTo>
                  <a:pt x="0" y="0"/>
                </a:lnTo>
                <a:lnTo>
                  <a:pt x="0" y="861060"/>
                </a:lnTo>
                <a:lnTo>
                  <a:pt x="640079" y="861060"/>
                </a:lnTo>
                <a:lnTo>
                  <a:pt x="640079" y="0"/>
                </a:lnTo>
                <a:close/>
              </a:path>
            </a:pathLst>
          </a:custGeom>
          <a:solidFill>
            <a:srgbClr val="FF6300"/>
          </a:solidFill>
        </p:spPr>
        <p:txBody>
          <a:bodyPr wrap="square" lIns="0" tIns="0" rIns="0" bIns="0" rtlCol="0"/>
          <a:lstStyle/>
          <a:p/>
        </p:txBody>
      </p:sp>
      <p:sp>
        <p:nvSpPr>
          <p:cNvPr id="51" name="object 51"/>
          <p:cNvSpPr/>
          <p:nvPr/>
        </p:nvSpPr>
        <p:spPr>
          <a:xfrm>
            <a:off x="10625328" y="4251959"/>
            <a:ext cx="640080" cy="1172210"/>
          </a:xfrm>
          <a:custGeom>
            <a:rect l="l" t="t" r="r" b="b"/>
            <a:pathLst>
              <a:path w="640079" h="1172210">
                <a:moveTo>
                  <a:pt x="640079" y="0"/>
                </a:moveTo>
                <a:lnTo>
                  <a:pt x="0" y="0"/>
                </a:lnTo>
                <a:lnTo>
                  <a:pt x="0" y="1171955"/>
                </a:lnTo>
                <a:lnTo>
                  <a:pt x="640079" y="1171955"/>
                </a:lnTo>
                <a:lnTo>
                  <a:pt x="640079" y="0"/>
                </a:lnTo>
                <a:close/>
              </a:path>
            </a:pathLst>
          </a:custGeom>
          <a:solidFill>
            <a:srgbClr val="FF6300"/>
          </a:solidFill>
        </p:spPr>
        <p:txBody>
          <a:bodyPr wrap="square" lIns="0" tIns="0" rIns="0" bIns="0" rtlCol="0"/>
          <a:lstStyle/>
          <a:p/>
        </p:txBody>
      </p:sp>
      <p:sp>
        <p:nvSpPr>
          <p:cNvPr id="52" name="object 52"/>
          <p:cNvSpPr/>
          <p:nvPr/>
        </p:nvSpPr>
        <p:spPr>
          <a:xfrm>
            <a:off x="6464808" y="5423915"/>
            <a:ext cx="5120640" cy="0"/>
          </a:xfrm>
          <a:custGeom>
            <a:rect l="l" t="t" r="r" b="b"/>
            <a:pathLst>
              <a:path w="5120640">
                <a:moveTo>
                  <a:pt x="0" y="0"/>
                </a:moveTo>
                <a:lnTo>
                  <a:pt x="5120640" y="0"/>
                </a:lnTo>
              </a:path>
            </a:pathLst>
          </a:custGeom>
          <a:ln w="9144">
            <a:solidFill>
              <a:srgbClr val="D9D9D9"/>
            </a:solidFill>
          </a:ln>
        </p:spPr>
        <p:txBody>
          <a:bodyPr wrap="square" lIns="0" tIns="0" rIns="0" bIns="0" rtlCol="0"/>
          <a:lstStyle/>
          <a:p/>
        </p:txBody>
      </p:sp>
      <p:sp>
        <p:nvSpPr>
          <p:cNvPr id="53" name="object 53"/>
          <p:cNvSpPr txBox="1"/>
          <p:nvPr/>
        </p:nvSpPr>
        <p:spPr>
          <a:xfrm>
            <a:off x="7019797" y="4598034"/>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69</a:t>
            </a:r>
            <a:endParaRPr sz="1200">
              <a:latin typeface="Arial"/>
              <a:cs typeface="Arial"/>
            </a:endParaRPr>
          </a:p>
        </p:txBody>
      </p:sp>
      <p:sp>
        <p:nvSpPr>
          <p:cNvPr id="54" name="object 54"/>
          <p:cNvSpPr txBox="1"/>
          <p:nvPr/>
        </p:nvSpPr>
        <p:spPr>
          <a:xfrm>
            <a:off x="8300339" y="4548632"/>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75</a:t>
            </a:r>
            <a:endParaRPr sz="1200">
              <a:latin typeface="Arial"/>
              <a:cs typeface="Arial"/>
            </a:endParaRPr>
          </a:p>
        </p:txBody>
      </p:sp>
      <p:sp>
        <p:nvSpPr>
          <p:cNvPr id="55" name="object 55"/>
          <p:cNvSpPr txBox="1"/>
          <p:nvPr/>
        </p:nvSpPr>
        <p:spPr>
          <a:xfrm>
            <a:off x="9537827" y="4309998"/>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104</a:t>
            </a:r>
            <a:endParaRPr sz="1200">
              <a:latin typeface="Arial"/>
              <a:cs typeface="Arial"/>
            </a:endParaRPr>
          </a:p>
        </p:txBody>
      </p:sp>
      <p:sp>
        <p:nvSpPr>
          <p:cNvPr id="56" name="object 56"/>
          <p:cNvSpPr txBox="1"/>
          <p:nvPr/>
        </p:nvSpPr>
        <p:spPr>
          <a:xfrm>
            <a:off x="10818241" y="3999738"/>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142</a:t>
            </a:r>
            <a:endParaRPr sz="1200">
              <a:latin typeface="Arial"/>
              <a:cs typeface="Arial"/>
            </a:endParaRPr>
          </a:p>
        </p:txBody>
      </p:sp>
      <p:sp>
        <p:nvSpPr>
          <p:cNvPr id="57" name="object 57"/>
          <p:cNvSpPr txBox="1"/>
          <p:nvPr/>
        </p:nvSpPr>
        <p:spPr>
          <a:xfrm>
            <a:off x="6877177" y="5464555"/>
            <a:ext cx="469900" cy="546735"/>
          </a:xfrm>
          <a:prstGeom prst="rect">
            <a:avLst/>
          </a:prstGeom>
        </p:spPr>
        <p:txBody>
          <a:bodyPr vert="horz" wrap="square" lIns="0" tIns="12700" rIns="0" bIns="0" rtlCol="0">
            <a:spAutoFit/>
          </a:bodyPr>
          <a:lstStyle/>
          <a:p>
            <a:pPr marL="76200" marR="5080" indent="-76200">
              <a:lnSpc>
                <a:spcPct val="142500"/>
              </a:lnSpc>
              <a:spcBef>
                <a:spcPts val="100"/>
              </a:spcBef>
            </a:pPr>
            <a:r>
              <a:rPr sz="1200">
                <a:solidFill>
                  <a:srgbClr val="585858"/>
                </a:solidFill>
                <a:latin typeface="微软雅黑"/>
                <a:cs typeface="微软雅黑"/>
              </a:rPr>
              <a:t>高中及 以下</a:t>
            </a:r>
            <a:endParaRPr sz="1200">
              <a:latin typeface="微软雅黑"/>
              <a:cs typeface="微软雅黑"/>
            </a:endParaRPr>
          </a:p>
        </p:txBody>
      </p:sp>
      <p:sp>
        <p:nvSpPr>
          <p:cNvPr id="58" name="object 58"/>
          <p:cNvSpPr txBox="1"/>
          <p:nvPr/>
        </p:nvSpPr>
        <p:spPr>
          <a:xfrm>
            <a:off x="8136001" y="5464555"/>
            <a:ext cx="513080" cy="546735"/>
          </a:xfrm>
          <a:prstGeom prst="rect">
            <a:avLst/>
          </a:prstGeom>
        </p:spPr>
        <p:txBody>
          <a:bodyPr vert="horz" wrap="square" lIns="0" tIns="12700" rIns="0" bIns="0" rtlCol="0">
            <a:spAutoFit/>
          </a:bodyPr>
          <a:lstStyle/>
          <a:p>
            <a:pPr marR="5080">
              <a:lnSpc>
                <a:spcPct val="142500"/>
              </a:lnSpc>
              <a:spcBef>
                <a:spcPts val="100"/>
              </a:spcBef>
            </a:pPr>
            <a:r>
              <a:rPr sz="1200">
                <a:solidFill>
                  <a:srgbClr val="585858"/>
                </a:solidFill>
                <a:latin typeface="微软雅黑"/>
                <a:cs typeface="微软雅黑"/>
              </a:rPr>
              <a:t>大专</a:t>
            </a:r>
            <a:r>
              <a:rPr sz="1200">
                <a:solidFill>
                  <a:srgbClr val="585858"/>
                </a:solidFill>
                <a:latin typeface="Arial"/>
                <a:cs typeface="Arial"/>
              </a:rPr>
              <a:t>/</a:t>
            </a:r>
            <a:r>
              <a:rPr sz="1200">
                <a:solidFill>
                  <a:srgbClr val="585858"/>
                </a:solidFill>
                <a:latin typeface="微软雅黑"/>
                <a:cs typeface="微软雅黑"/>
              </a:rPr>
              <a:t>中 专</a:t>
            </a:r>
            <a:r>
              <a:rPr sz="1200">
                <a:solidFill>
                  <a:srgbClr val="585858"/>
                </a:solidFill>
                <a:latin typeface="Arial"/>
                <a:cs typeface="Arial"/>
              </a:rPr>
              <a:t>/</a:t>
            </a:r>
            <a:r>
              <a:rPr sz="1200">
                <a:solidFill>
                  <a:srgbClr val="585858"/>
                </a:solidFill>
                <a:latin typeface="微软雅黑"/>
                <a:cs typeface="微软雅黑"/>
              </a:rPr>
              <a:t>技校</a:t>
            </a:r>
            <a:endParaRPr sz="1200">
              <a:latin typeface="微软雅黑"/>
              <a:cs typeface="微软雅黑"/>
            </a:endParaRPr>
          </a:p>
        </p:txBody>
      </p:sp>
      <p:sp>
        <p:nvSpPr>
          <p:cNvPr id="59" name="object 59"/>
          <p:cNvSpPr txBox="1"/>
          <p:nvPr/>
        </p:nvSpPr>
        <p:spPr>
          <a:xfrm>
            <a:off x="9361678" y="5542279"/>
            <a:ext cx="622300" cy="208279"/>
          </a:xfrm>
          <a:prstGeom prst="rect">
            <a:avLst/>
          </a:prstGeom>
        </p:spPr>
        <p:txBody>
          <a:bodyPr vert="horz" wrap="square" lIns="0" tIns="12700" rIns="0" bIns="0" rtlCol="0">
            <a:spAutoFit/>
          </a:bodyPr>
          <a:lstStyle/>
          <a:p>
            <a:pPr>
              <a:lnSpc>
                <a:spcPct val="100000"/>
              </a:lnSpc>
              <a:spcBef>
                <a:spcPts val="100"/>
              </a:spcBef>
            </a:pPr>
            <a:r>
              <a:rPr sz="1200">
                <a:solidFill>
                  <a:srgbClr val="585858"/>
                </a:solidFill>
                <a:latin typeface="微软雅黑"/>
                <a:cs typeface="微软雅黑"/>
              </a:rPr>
              <a:t>大学本科</a:t>
            </a:r>
            <a:endParaRPr sz="1200">
              <a:latin typeface="微软雅黑"/>
              <a:cs typeface="微软雅黑"/>
            </a:endParaRPr>
          </a:p>
        </p:txBody>
      </p:sp>
      <p:sp>
        <p:nvSpPr>
          <p:cNvPr id="60" name="object 60"/>
          <p:cNvSpPr txBox="1"/>
          <p:nvPr/>
        </p:nvSpPr>
        <p:spPr>
          <a:xfrm>
            <a:off x="10641838" y="5464555"/>
            <a:ext cx="622300" cy="546735"/>
          </a:xfrm>
          <a:prstGeom prst="rect">
            <a:avLst/>
          </a:prstGeom>
        </p:spPr>
        <p:txBody>
          <a:bodyPr vert="horz" wrap="square" lIns="0" tIns="12700" rIns="0" bIns="0" rtlCol="0">
            <a:spAutoFit/>
          </a:bodyPr>
          <a:lstStyle/>
          <a:p>
            <a:pPr marR="5080">
              <a:lnSpc>
                <a:spcPct val="142500"/>
              </a:lnSpc>
              <a:spcBef>
                <a:spcPts val="100"/>
              </a:spcBef>
            </a:pPr>
            <a:r>
              <a:rPr sz="1200">
                <a:solidFill>
                  <a:srgbClr val="585858"/>
                </a:solidFill>
                <a:latin typeface="微软雅黑"/>
                <a:cs typeface="微软雅黑"/>
              </a:rPr>
              <a:t>硕士研究 生及以上</a:t>
            </a:r>
            <a:endParaRPr sz="1200">
              <a:latin typeface="微软雅黑"/>
              <a:cs typeface="微软雅黑"/>
            </a:endParaRPr>
          </a:p>
        </p:txBody>
      </p:sp>
      <p:sp>
        <p:nvSpPr>
          <p:cNvPr id="61" name="object 61"/>
          <p:cNvSpPr txBox="1"/>
          <p:nvPr/>
        </p:nvSpPr>
        <p:spPr>
          <a:xfrm>
            <a:off x="8521318" y="3673855"/>
            <a:ext cx="1022985" cy="239395"/>
          </a:xfrm>
          <a:prstGeom prst="rect">
            <a:avLst/>
          </a:prstGeom>
        </p:spPr>
        <p:txBody>
          <a:bodyPr vert="horz" wrap="square" lIns="0" tIns="12700" rIns="0" bIns="0" rtlCol="0">
            <a:spAutoFit/>
          </a:bodyPr>
          <a:lstStyle/>
          <a:p>
            <a:pPr>
              <a:lnSpc>
                <a:spcPct val="100000"/>
              </a:lnSpc>
              <a:spcBef>
                <a:spcPts val="100"/>
              </a:spcBef>
            </a:pPr>
            <a:r>
              <a:rPr sz="1400">
                <a:solidFill>
                  <a:srgbClr val="585858"/>
                </a:solidFill>
                <a:latin typeface="微软雅黑"/>
                <a:cs typeface="微软雅黑"/>
              </a:rPr>
              <a:t>教育程度</a:t>
            </a:r>
            <a:r>
              <a:rPr sz="1400" spc="-5">
                <a:solidFill>
                  <a:srgbClr val="585858"/>
                </a:solidFill>
                <a:latin typeface="Arial"/>
                <a:cs typeface="Arial"/>
              </a:rPr>
              <a:t>TGI</a:t>
            </a:r>
            <a:endParaRPr sz="1400">
              <a:latin typeface="Arial"/>
              <a:cs typeface="Arial"/>
            </a:endParaRPr>
          </a:p>
        </p:txBody>
      </p:sp>
      <p:sp>
        <p:nvSpPr>
          <p:cNvPr id="62" name="object 62"/>
          <p:cNvSpPr/>
          <p:nvPr/>
        </p:nvSpPr>
        <p:spPr>
          <a:xfrm>
            <a:off x="6324600" y="3544823"/>
            <a:ext cx="5401310" cy="2575560"/>
          </a:xfrm>
          <a:custGeom>
            <a:rect l="l" t="t" r="r" b="b"/>
            <a:pathLst>
              <a:path w="5401309" h="2575560">
                <a:moveTo>
                  <a:pt x="0" y="2575560"/>
                </a:moveTo>
                <a:lnTo>
                  <a:pt x="5401056" y="2575560"/>
                </a:lnTo>
                <a:lnTo>
                  <a:pt x="5401056" y="0"/>
                </a:lnTo>
                <a:lnTo>
                  <a:pt x="0" y="0"/>
                </a:lnTo>
                <a:lnTo>
                  <a:pt x="0" y="2575560"/>
                </a:lnTo>
                <a:close/>
              </a:path>
            </a:pathLst>
          </a:custGeom>
          <a:ln w="9144">
            <a:solidFill>
              <a:srgbClr val="BEBEBE"/>
            </a:solidFill>
          </a:ln>
        </p:spPr>
        <p:txBody>
          <a:bodyPr wrap="square" lIns="0" tIns="0" rIns="0" bIns="0" rtlCol="0"/>
          <a:lstStyle/>
          <a:p/>
        </p:txBody>
      </p:sp>
      <p:sp>
        <p:nvSpPr>
          <p:cNvPr id="63" name="object 63"/>
          <p:cNvSpPr/>
          <p:nvPr/>
        </p:nvSpPr>
        <p:spPr>
          <a:xfrm>
            <a:off x="1037844" y="4727447"/>
            <a:ext cx="426720" cy="696595"/>
          </a:xfrm>
          <a:custGeom>
            <a:rect l="l" t="t" r="r" b="b"/>
            <a:pathLst>
              <a:path w="426719" h="696595">
                <a:moveTo>
                  <a:pt x="0" y="696467"/>
                </a:moveTo>
                <a:lnTo>
                  <a:pt x="426719" y="696467"/>
                </a:lnTo>
                <a:lnTo>
                  <a:pt x="426719" y="0"/>
                </a:lnTo>
                <a:lnTo>
                  <a:pt x="0" y="0"/>
                </a:lnTo>
                <a:lnTo>
                  <a:pt x="0" y="696467"/>
                </a:lnTo>
                <a:close/>
              </a:path>
            </a:pathLst>
          </a:custGeom>
          <a:solidFill>
            <a:srgbClr val="C0C0C0"/>
          </a:solidFill>
        </p:spPr>
        <p:txBody>
          <a:bodyPr wrap="square" lIns="0" tIns="0" rIns="0" bIns="0" rtlCol="0"/>
          <a:lstStyle/>
          <a:p/>
        </p:txBody>
      </p:sp>
      <p:sp>
        <p:nvSpPr>
          <p:cNvPr id="64" name="object 64"/>
          <p:cNvSpPr/>
          <p:nvPr/>
        </p:nvSpPr>
        <p:spPr>
          <a:xfrm>
            <a:off x="2744723" y="4646676"/>
            <a:ext cx="426720" cy="777240"/>
          </a:xfrm>
          <a:custGeom>
            <a:rect l="l" t="t" r="r" b="b"/>
            <a:pathLst>
              <a:path w="426719" h="777239">
                <a:moveTo>
                  <a:pt x="0" y="777240"/>
                </a:moveTo>
                <a:lnTo>
                  <a:pt x="426719" y="777240"/>
                </a:lnTo>
                <a:lnTo>
                  <a:pt x="426719" y="0"/>
                </a:lnTo>
                <a:lnTo>
                  <a:pt x="0" y="0"/>
                </a:lnTo>
                <a:lnTo>
                  <a:pt x="0" y="777240"/>
                </a:lnTo>
                <a:close/>
              </a:path>
            </a:pathLst>
          </a:custGeom>
          <a:solidFill>
            <a:srgbClr val="C0C0C0"/>
          </a:solidFill>
        </p:spPr>
        <p:txBody>
          <a:bodyPr wrap="square" lIns="0" tIns="0" rIns="0" bIns="0" rtlCol="0"/>
          <a:lstStyle/>
          <a:p/>
        </p:txBody>
      </p:sp>
      <p:sp>
        <p:nvSpPr>
          <p:cNvPr id="65" name="object 65"/>
          <p:cNvSpPr/>
          <p:nvPr/>
        </p:nvSpPr>
        <p:spPr>
          <a:xfrm>
            <a:off x="5305044" y="4305300"/>
            <a:ext cx="426720" cy="1118870"/>
          </a:xfrm>
          <a:custGeom>
            <a:rect l="l" t="t" r="r" b="b"/>
            <a:pathLst>
              <a:path w="426720" h="1118870">
                <a:moveTo>
                  <a:pt x="0" y="1118616"/>
                </a:moveTo>
                <a:lnTo>
                  <a:pt x="426720" y="1118616"/>
                </a:lnTo>
                <a:lnTo>
                  <a:pt x="426720" y="0"/>
                </a:lnTo>
                <a:lnTo>
                  <a:pt x="0" y="0"/>
                </a:lnTo>
                <a:lnTo>
                  <a:pt x="0" y="1118616"/>
                </a:lnTo>
                <a:close/>
              </a:path>
            </a:pathLst>
          </a:custGeom>
          <a:solidFill>
            <a:srgbClr val="FF6300"/>
          </a:solidFill>
        </p:spPr>
        <p:txBody>
          <a:bodyPr wrap="square" lIns="0" tIns="0" rIns="0" bIns="0" rtlCol="0"/>
          <a:lstStyle/>
          <a:p/>
        </p:txBody>
      </p:sp>
      <p:sp>
        <p:nvSpPr>
          <p:cNvPr id="66" name="object 66"/>
          <p:cNvSpPr/>
          <p:nvPr/>
        </p:nvSpPr>
        <p:spPr>
          <a:xfrm>
            <a:off x="1891283" y="4599432"/>
            <a:ext cx="426720" cy="824865"/>
          </a:xfrm>
          <a:custGeom>
            <a:rect l="l" t="t" r="r" b="b"/>
            <a:pathLst>
              <a:path w="426719" h="824864">
                <a:moveTo>
                  <a:pt x="426720" y="0"/>
                </a:moveTo>
                <a:lnTo>
                  <a:pt x="0" y="0"/>
                </a:lnTo>
                <a:lnTo>
                  <a:pt x="0" y="824484"/>
                </a:lnTo>
                <a:lnTo>
                  <a:pt x="426720" y="824484"/>
                </a:lnTo>
                <a:lnTo>
                  <a:pt x="426720" y="0"/>
                </a:lnTo>
                <a:close/>
              </a:path>
            </a:pathLst>
          </a:custGeom>
          <a:solidFill>
            <a:srgbClr val="FF6300"/>
          </a:solidFill>
        </p:spPr>
        <p:txBody>
          <a:bodyPr wrap="square" lIns="0" tIns="0" rIns="0" bIns="0" rtlCol="0"/>
          <a:lstStyle/>
          <a:p/>
        </p:txBody>
      </p:sp>
      <p:sp>
        <p:nvSpPr>
          <p:cNvPr id="67" name="object 67"/>
          <p:cNvSpPr/>
          <p:nvPr/>
        </p:nvSpPr>
        <p:spPr>
          <a:xfrm>
            <a:off x="3598164" y="4562855"/>
            <a:ext cx="426720" cy="861060"/>
          </a:xfrm>
          <a:custGeom>
            <a:rect l="l" t="t" r="r" b="b"/>
            <a:pathLst>
              <a:path w="426720" h="861060">
                <a:moveTo>
                  <a:pt x="426720" y="0"/>
                </a:moveTo>
                <a:lnTo>
                  <a:pt x="0" y="0"/>
                </a:lnTo>
                <a:lnTo>
                  <a:pt x="0" y="861060"/>
                </a:lnTo>
                <a:lnTo>
                  <a:pt x="426720" y="861060"/>
                </a:lnTo>
                <a:lnTo>
                  <a:pt x="426720" y="0"/>
                </a:lnTo>
                <a:close/>
              </a:path>
            </a:pathLst>
          </a:custGeom>
          <a:solidFill>
            <a:srgbClr val="FF6300"/>
          </a:solidFill>
        </p:spPr>
        <p:txBody>
          <a:bodyPr wrap="square" lIns="0" tIns="0" rIns="0" bIns="0" rtlCol="0"/>
          <a:lstStyle/>
          <a:p/>
        </p:txBody>
      </p:sp>
      <p:sp>
        <p:nvSpPr>
          <p:cNvPr id="68" name="object 68"/>
          <p:cNvSpPr/>
          <p:nvPr/>
        </p:nvSpPr>
        <p:spPr>
          <a:xfrm>
            <a:off x="4451603" y="4437888"/>
            <a:ext cx="426720" cy="986155"/>
          </a:xfrm>
          <a:custGeom>
            <a:rect l="l" t="t" r="r" b="b"/>
            <a:pathLst>
              <a:path w="426720" h="986153">
                <a:moveTo>
                  <a:pt x="426720" y="0"/>
                </a:moveTo>
                <a:lnTo>
                  <a:pt x="0" y="0"/>
                </a:lnTo>
                <a:lnTo>
                  <a:pt x="0" y="986028"/>
                </a:lnTo>
                <a:lnTo>
                  <a:pt x="426720" y="986028"/>
                </a:lnTo>
                <a:lnTo>
                  <a:pt x="426720" y="0"/>
                </a:lnTo>
                <a:close/>
              </a:path>
            </a:pathLst>
          </a:custGeom>
          <a:solidFill>
            <a:srgbClr val="FF6300"/>
          </a:solidFill>
        </p:spPr>
        <p:txBody>
          <a:bodyPr wrap="square" lIns="0" tIns="0" rIns="0" bIns="0" rtlCol="0"/>
          <a:lstStyle/>
          <a:p/>
        </p:txBody>
      </p:sp>
      <p:sp>
        <p:nvSpPr>
          <p:cNvPr id="69" name="object 69"/>
          <p:cNvSpPr/>
          <p:nvPr/>
        </p:nvSpPr>
        <p:spPr>
          <a:xfrm>
            <a:off x="824483" y="5423915"/>
            <a:ext cx="5120640" cy="0"/>
          </a:xfrm>
          <a:custGeom>
            <a:rect l="l" t="t" r="r" b="b"/>
            <a:pathLst>
              <a:path w="5120640">
                <a:moveTo>
                  <a:pt x="0" y="0"/>
                </a:moveTo>
                <a:lnTo>
                  <a:pt x="5120640" y="0"/>
                </a:lnTo>
              </a:path>
            </a:pathLst>
          </a:custGeom>
          <a:ln w="9144">
            <a:solidFill>
              <a:srgbClr val="D9D9D9"/>
            </a:solidFill>
          </a:ln>
        </p:spPr>
        <p:txBody>
          <a:bodyPr wrap="square" lIns="0" tIns="0" rIns="0" bIns="0" rtlCol="0"/>
          <a:lstStyle/>
          <a:p/>
        </p:txBody>
      </p:sp>
      <p:sp>
        <p:nvSpPr>
          <p:cNvPr id="70" name="object 70"/>
          <p:cNvSpPr txBox="1"/>
          <p:nvPr/>
        </p:nvSpPr>
        <p:spPr>
          <a:xfrm>
            <a:off x="1164945" y="4475226"/>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84</a:t>
            </a:r>
            <a:endParaRPr sz="1200">
              <a:latin typeface="Arial"/>
              <a:cs typeface="Arial"/>
            </a:endParaRPr>
          </a:p>
        </p:txBody>
      </p:sp>
      <p:sp>
        <p:nvSpPr>
          <p:cNvPr id="71" name="object 71"/>
          <p:cNvSpPr txBox="1"/>
          <p:nvPr/>
        </p:nvSpPr>
        <p:spPr>
          <a:xfrm>
            <a:off x="1975739" y="4347464"/>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100</a:t>
            </a:r>
            <a:endParaRPr sz="1200">
              <a:latin typeface="Arial"/>
              <a:cs typeface="Arial"/>
            </a:endParaRPr>
          </a:p>
        </p:txBody>
      </p:sp>
      <p:sp>
        <p:nvSpPr>
          <p:cNvPr id="72" name="object 72"/>
          <p:cNvSpPr txBox="1"/>
          <p:nvPr/>
        </p:nvSpPr>
        <p:spPr>
          <a:xfrm>
            <a:off x="2871851" y="4394072"/>
            <a:ext cx="183515"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94</a:t>
            </a:r>
            <a:endParaRPr sz="1200">
              <a:latin typeface="Arial"/>
              <a:cs typeface="Arial"/>
            </a:endParaRPr>
          </a:p>
        </p:txBody>
      </p:sp>
      <p:sp>
        <p:nvSpPr>
          <p:cNvPr id="73" name="object 73"/>
          <p:cNvSpPr txBox="1"/>
          <p:nvPr/>
        </p:nvSpPr>
        <p:spPr>
          <a:xfrm>
            <a:off x="3682872" y="4310633"/>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104</a:t>
            </a:r>
            <a:endParaRPr sz="1200">
              <a:latin typeface="Arial"/>
              <a:cs typeface="Arial"/>
            </a:endParaRPr>
          </a:p>
        </p:txBody>
      </p:sp>
      <p:sp>
        <p:nvSpPr>
          <p:cNvPr id="74" name="object 74"/>
          <p:cNvSpPr txBox="1"/>
          <p:nvPr/>
        </p:nvSpPr>
        <p:spPr>
          <a:xfrm>
            <a:off x="4536313" y="4184650"/>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120</a:t>
            </a:r>
            <a:endParaRPr sz="1200">
              <a:latin typeface="Arial"/>
              <a:cs typeface="Arial"/>
            </a:endParaRPr>
          </a:p>
        </p:txBody>
      </p:sp>
      <p:sp>
        <p:nvSpPr>
          <p:cNvPr id="75" name="object 75"/>
          <p:cNvSpPr txBox="1"/>
          <p:nvPr/>
        </p:nvSpPr>
        <p:spPr>
          <a:xfrm>
            <a:off x="5389753" y="4053078"/>
            <a:ext cx="269240" cy="208279"/>
          </a:xfrm>
          <a:prstGeom prst="rect">
            <a:avLst/>
          </a:prstGeom>
        </p:spPr>
        <p:txBody>
          <a:bodyPr vert="horz" wrap="square" lIns="0" tIns="12700" rIns="0" bIns="0" rtlCol="0">
            <a:spAutoFit/>
          </a:bodyPr>
          <a:lstStyle/>
          <a:p>
            <a:pPr>
              <a:lnSpc>
                <a:spcPct val="100000"/>
              </a:lnSpc>
              <a:spcBef>
                <a:spcPts val="100"/>
              </a:spcBef>
            </a:pPr>
            <a:r>
              <a:rPr sz="1200" spc="-5">
                <a:solidFill>
                  <a:srgbClr val="404040"/>
                </a:solidFill>
                <a:latin typeface="Arial"/>
                <a:cs typeface="Arial"/>
              </a:rPr>
              <a:t>136</a:t>
            </a:r>
            <a:endParaRPr sz="1200">
              <a:latin typeface="Arial"/>
              <a:cs typeface="Arial"/>
            </a:endParaRPr>
          </a:p>
        </p:txBody>
      </p:sp>
      <p:sp>
        <p:nvSpPr>
          <p:cNvPr id="76" name="object 76"/>
          <p:cNvSpPr txBox="1"/>
          <p:nvPr/>
        </p:nvSpPr>
        <p:spPr>
          <a:xfrm>
            <a:off x="1003706" y="5464555"/>
            <a:ext cx="506730" cy="546735"/>
          </a:xfrm>
          <a:prstGeom prst="rect">
            <a:avLst/>
          </a:prstGeom>
        </p:spPr>
        <p:txBody>
          <a:bodyPr vert="horz" wrap="square" lIns="0" tIns="90170" rIns="0" bIns="0" rtlCol="0">
            <a:spAutoFit/>
          </a:bodyPr>
          <a:lstStyle/>
          <a:p>
            <a:pPr>
              <a:lnSpc>
                <a:spcPct val="100000"/>
              </a:lnSpc>
              <a:spcBef>
                <a:spcPts val="710"/>
              </a:spcBef>
            </a:pPr>
            <a:r>
              <a:rPr sz="1200" spc="-5">
                <a:solidFill>
                  <a:srgbClr val="585858"/>
                </a:solidFill>
                <a:latin typeface="Arial"/>
                <a:cs typeface="Arial"/>
              </a:rPr>
              <a:t>6000</a:t>
            </a:r>
            <a:r>
              <a:rPr sz="1200">
                <a:solidFill>
                  <a:srgbClr val="585858"/>
                </a:solidFill>
                <a:latin typeface="微软雅黑"/>
                <a:cs typeface="微软雅黑"/>
              </a:rPr>
              <a:t>元</a:t>
            </a:r>
            <a:endParaRPr sz="1200">
              <a:latin typeface="微软雅黑"/>
              <a:cs typeface="微软雅黑"/>
            </a:endParaRPr>
          </a:p>
          <a:p>
            <a:pPr marL="93980">
              <a:lnSpc>
                <a:spcPct val="100000"/>
              </a:lnSpc>
              <a:spcBef>
                <a:spcPts val="610"/>
              </a:spcBef>
            </a:pPr>
            <a:r>
              <a:rPr sz="1200">
                <a:solidFill>
                  <a:srgbClr val="585858"/>
                </a:solidFill>
                <a:latin typeface="微软雅黑"/>
                <a:cs typeface="微软雅黑"/>
              </a:rPr>
              <a:t>以下</a:t>
            </a:r>
            <a:endParaRPr sz="1200">
              <a:latin typeface="微软雅黑"/>
              <a:cs typeface="微软雅黑"/>
            </a:endParaRPr>
          </a:p>
        </p:txBody>
      </p:sp>
      <p:sp>
        <p:nvSpPr>
          <p:cNvPr id="77" name="object 77"/>
          <p:cNvSpPr txBox="1"/>
          <p:nvPr/>
        </p:nvSpPr>
        <p:spPr>
          <a:xfrm>
            <a:off x="1857501" y="5455411"/>
            <a:ext cx="506730" cy="470534"/>
          </a:xfrm>
          <a:prstGeom prst="rect">
            <a:avLst/>
          </a:prstGeom>
        </p:spPr>
        <p:txBody>
          <a:bodyPr vert="horz" wrap="square" lIns="0" tIns="52069" rIns="0" bIns="0" rtlCol="0">
            <a:spAutoFit/>
          </a:bodyPr>
          <a:lstStyle/>
          <a:p>
            <a:pPr marL="50165">
              <a:lnSpc>
                <a:spcPct val="100000"/>
              </a:lnSpc>
              <a:spcBef>
                <a:spcPts val="409"/>
              </a:spcBef>
            </a:pPr>
            <a:r>
              <a:rPr sz="1200" spc="-5">
                <a:solidFill>
                  <a:srgbClr val="585858"/>
                </a:solidFill>
                <a:latin typeface="Arial"/>
                <a:cs typeface="Arial"/>
              </a:rPr>
              <a:t>6000-</a:t>
            </a:r>
            <a:endParaRPr sz="1200">
              <a:latin typeface="Arial"/>
              <a:cs typeface="Arial"/>
            </a:endParaRPr>
          </a:p>
          <a:p>
            <a:pPr>
              <a:lnSpc>
                <a:spcPct val="100000"/>
              </a:lnSpc>
              <a:spcBef>
                <a:spcPts val="310"/>
              </a:spcBef>
            </a:pPr>
            <a:r>
              <a:rPr sz="1200" spc="-5">
                <a:solidFill>
                  <a:srgbClr val="585858"/>
                </a:solidFill>
                <a:latin typeface="Arial"/>
                <a:cs typeface="Arial"/>
              </a:rPr>
              <a:t>9999</a:t>
            </a:r>
            <a:r>
              <a:rPr sz="1200">
                <a:solidFill>
                  <a:srgbClr val="585858"/>
                </a:solidFill>
                <a:latin typeface="微软雅黑"/>
                <a:cs typeface="微软雅黑"/>
              </a:rPr>
              <a:t>元</a:t>
            </a:r>
            <a:endParaRPr sz="1200">
              <a:latin typeface="微软雅黑"/>
              <a:cs typeface="微软雅黑"/>
            </a:endParaRPr>
          </a:p>
        </p:txBody>
      </p:sp>
      <p:sp>
        <p:nvSpPr>
          <p:cNvPr id="78" name="object 78"/>
          <p:cNvSpPr txBox="1"/>
          <p:nvPr/>
        </p:nvSpPr>
        <p:spPr>
          <a:xfrm>
            <a:off x="2668270" y="5455411"/>
            <a:ext cx="591820" cy="470534"/>
          </a:xfrm>
          <a:prstGeom prst="rect">
            <a:avLst/>
          </a:prstGeom>
        </p:spPr>
        <p:txBody>
          <a:bodyPr vert="horz" wrap="square" lIns="0" tIns="52069" rIns="0" bIns="0" rtlCol="0">
            <a:spAutoFit/>
          </a:bodyPr>
          <a:lstStyle/>
          <a:p>
            <a:pPr marL="50165">
              <a:lnSpc>
                <a:spcPct val="100000"/>
              </a:lnSpc>
              <a:spcBef>
                <a:spcPts val="409"/>
              </a:spcBef>
            </a:pPr>
            <a:r>
              <a:rPr sz="1200" spc="-5">
                <a:solidFill>
                  <a:srgbClr val="585858"/>
                </a:solidFill>
                <a:latin typeface="Arial"/>
                <a:cs typeface="Arial"/>
              </a:rPr>
              <a:t>10000-</a:t>
            </a:r>
            <a:endParaRPr sz="1200">
              <a:latin typeface="Arial"/>
              <a:cs typeface="Arial"/>
            </a:endParaRPr>
          </a:p>
          <a:p>
            <a:pPr>
              <a:lnSpc>
                <a:spcPct val="100000"/>
              </a:lnSpc>
              <a:spcBef>
                <a:spcPts val="310"/>
              </a:spcBef>
            </a:pPr>
            <a:r>
              <a:rPr sz="1200" spc="-5">
                <a:solidFill>
                  <a:srgbClr val="585858"/>
                </a:solidFill>
                <a:latin typeface="Arial"/>
                <a:cs typeface="Arial"/>
              </a:rPr>
              <a:t>14999</a:t>
            </a:r>
            <a:r>
              <a:rPr sz="1200">
                <a:solidFill>
                  <a:srgbClr val="585858"/>
                </a:solidFill>
                <a:latin typeface="微软雅黑"/>
                <a:cs typeface="微软雅黑"/>
              </a:rPr>
              <a:t>元</a:t>
            </a:r>
            <a:endParaRPr sz="1200">
              <a:latin typeface="微软雅黑"/>
              <a:cs typeface="微软雅黑"/>
            </a:endParaRPr>
          </a:p>
        </p:txBody>
      </p:sp>
      <p:sp>
        <p:nvSpPr>
          <p:cNvPr id="79" name="object 79"/>
          <p:cNvSpPr txBox="1"/>
          <p:nvPr/>
        </p:nvSpPr>
        <p:spPr>
          <a:xfrm>
            <a:off x="3521709" y="5455411"/>
            <a:ext cx="591820" cy="470534"/>
          </a:xfrm>
          <a:prstGeom prst="rect">
            <a:avLst/>
          </a:prstGeom>
        </p:spPr>
        <p:txBody>
          <a:bodyPr vert="horz" wrap="square" lIns="0" tIns="52069" rIns="0" bIns="0" rtlCol="0">
            <a:spAutoFit/>
          </a:bodyPr>
          <a:lstStyle/>
          <a:p>
            <a:pPr marL="50165">
              <a:lnSpc>
                <a:spcPct val="100000"/>
              </a:lnSpc>
              <a:spcBef>
                <a:spcPts val="409"/>
              </a:spcBef>
            </a:pPr>
            <a:r>
              <a:rPr sz="1200" spc="-5">
                <a:solidFill>
                  <a:srgbClr val="585858"/>
                </a:solidFill>
                <a:latin typeface="Arial"/>
                <a:cs typeface="Arial"/>
              </a:rPr>
              <a:t>15000-</a:t>
            </a:r>
            <a:endParaRPr sz="1200">
              <a:latin typeface="Arial"/>
              <a:cs typeface="Arial"/>
            </a:endParaRPr>
          </a:p>
          <a:p>
            <a:pPr>
              <a:lnSpc>
                <a:spcPct val="100000"/>
              </a:lnSpc>
              <a:spcBef>
                <a:spcPts val="310"/>
              </a:spcBef>
            </a:pPr>
            <a:r>
              <a:rPr sz="1200" spc="-5">
                <a:solidFill>
                  <a:srgbClr val="585858"/>
                </a:solidFill>
                <a:latin typeface="Arial"/>
                <a:cs typeface="Arial"/>
              </a:rPr>
              <a:t>19999</a:t>
            </a:r>
            <a:r>
              <a:rPr sz="1200">
                <a:solidFill>
                  <a:srgbClr val="585858"/>
                </a:solidFill>
                <a:latin typeface="微软雅黑"/>
                <a:cs typeface="微软雅黑"/>
              </a:rPr>
              <a:t>元</a:t>
            </a:r>
            <a:endParaRPr sz="1200">
              <a:latin typeface="微软雅黑"/>
              <a:cs typeface="微软雅黑"/>
            </a:endParaRPr>
          </a:p>
        </p:txBody>
      </p:sp>
      <p:sp>
        <p:nvSpPr>
          <p:cNvPr id="80" name="object 80"/>
          <p:cNvSpPr txBox="1"/>
          <p:nvPr/>
        </p:nvSpPr>
        <p:spPr>
          <a:xfrm>
            <a:off x="4375403" y="5464555"/>
            <a:ext cx="591820" cy="546735"/>
          </a:xfrm>
          <a:prstGeom prst="rect">
            <a:avLst/>
          </a:prstGeom>
        </p:spPr>
        <p:txBody>
          <a:bodyPr vert="horz" wrap="square" lIns="0" tIns="90170" rIns="0" bIns="0" rtlCol="0">
            <a:spAutoFit/>
          </a:bodyPr>
          <a:lstStyle/>
          <a:p>
            <a:pPr>
              <a:lnSpc>
                <a:spcPct val="100000"/>
              </a:lnSpc>
              <a:spcBef>
                <a:spcPts val="710"/>
              </a:spcBef>
            </a:pPr>
            <a:r>
              <a:rPr sz="1200" spc="-5">
                <a:solidFill>
                  <a:srgbClr val="585858"/>
                </a:solidFill>
                <a:latin typeface="Arial"/>
                <a:cs typeface="Arial"/>
              </a:rPr>
              <a:t>20000</a:t>
            </a:r>
            <a:r>
              <a:rPr sz="1200">
                <a:solidFill>
                  <a:srgbClr val="585858"/>
                </a:solidFill>
                <a:latin typeface="微软雅黑"/>
                <a:cs typeface="微软雅黑"/>
              </a:rPr>
              <a:t>元</a:t>
            </a:r>
            <a:endParaRPr sz="1200">
              <a:latin typeface="微软雅黑"/>
              <a:cs typeface="微软雅黑"/>
            </a:endParaRPr>
          </a:p>
          <a:p>
            <a:pPr marL="60960">
              <a:lnSpc>
                <a:spcPct val="100000"/>
              </a:lnSpc>
              <a:spcBef>
                <a:spcPts val="610"/>
              </a:spcBef>
            </a:pPr>
            <a:r>
              <a:rPr sz="1200">
                <a:solidFill>
                  <a:srgbClr val="585858"/>
                </a:solidFill>
                <a:latin typeface="微软雅黑"/>
                <a:cs typeface="微软雅黑"/>
              </a:rPr>
              <a:t>及以上</a:t>
            </a:r>
            <a:endParaRPr sz="1200">
              <a:latin typeface="微软雅黑"/>
              <a:cs typeface="微软雅黑"/>
            </a:endParaRPr>
          </a:p>
        </p:txBody>
      </p:sp>
      <p:sp>
        <p:nvSpPr>
          <p:cNvPr id="81" name="object 81"/>
          <p:cNvSpPr txBox="1"/>
          <p:nvPr/>
        </p:nvSpPr>
        <p:spPr>
          <a:xfrm>
            <a:off x="5366003" y="5542279"/>
            <a:ext cx="317500" cy="208279"/>
          </a:xfrm>
          <a:prstGeom prst="rect">
            <a:avLst/>
          </a:prstGeom>
        </p:spPr>
        <p:txBody>
          <a:bodyPr vert="horz" wrap="square" lIns="0" tIns="12700" rIns="0" bIns="0" rtlCol="0">
            <a:spAutoFit/>
          </a:bodyPr>
          <a:lstStyle/>
          <a:p>
            <a:pPr>
              <a:lnSpc>
                <a:spcPct val="100000"/>
              </a:lnSpc>
              <a:spcBef>
                <a:spcPts val="100"/>
              </a:spcBef>
            </a:pPr>
            <a:r>
              <a:rPr sz="1200">
                <a:solidFill>
                  <a:srgbClr val="585858"/>
                </a:solidFill>
                <a:latin typeface="微软雅黑"/>
                <a:cs typeface="微软雅黑"/>
              </a:rPr>
              <a:t>其他</a:t>
            </a:r>
            <a:endParaRPr sz="1200">
              <a:latin typeface="微软雅黑"/>
              <a:cs typeface="微软雅黑"/>
            </a:endParaRPr>
          </a:p>
        </p:txBody>
      </p:sp>
      <p:sp>
        <p:nvSpPr>
          <p:cNvPr id="82" name="object 82"/>
          <p:cNvSpPr txBox="1"/>
          <p:nvPr/>
        </p:nvSpPr>
        <p:spPr>
          <a:xfrm>
            <a:off x="2789554" y="3673855"/>
            <a:ext cx="1201420" cy="239395"/>
          </a:xfrm>
          <a:prstGeom prst="rect">
            <a:avLst/>
          </a:prstGeom>
        </p:spPr>
        <p:txBody>
          <a:bodyPr vert="horz" wrap="square" lIns="0" tIns="12700" rIns="0" bIns="0" rtlCol="0">
            <a:spAutoFit/>
          </a:bodyPr>
          <a:lstStyle/>
          <a:p>
            <a:pPr>
              <a:lnSpc>
                <a:spcPct val="100000"/>
              </a:lnSpc>
              <a:spcBef>
                <a:spcPts val="100"/>
              </a:spcBef>
            </a:pPr>
            <a:r>
              <a:rPr sz="1400">
                <a:solidFill>
                  <a:srgbClr val="585858"/>
                </a:solidFill>
                <a:latin typeface="微软雅黑"/>
                <a:cs typeface="微软雅黑"/>
              </a:rPr>
              <a:t>个人月收</a:t>
            </a:r>
            <a:r>
              <a:rPr sz="1400" spc="-10">
                <a:solidFill>
                  <a:srgbClr val="585858"/>
                </a:solidFill>
                <a:latin typeface="微软雅黑"/>
                <a:cs typeface="微软雅黑"/>
              </a:rPr>
              <a:t>入</a:t>
            </a:r>
            <a:r>
              <a:rPr sz="1400" spc="-5">
                <a:solidFill>
                  <a:srgbClr val="585858"/>
                </a:solidFill>
                <a:latin typeface="Arial"/>
                <a:cs typeface="Arial"/>
              </a:rPr>
              <a:t>TGI</a:t>
            </a:r>
            <a:endParaRPr sz="1400">
              <a:latin typeface="Arial"/>
              <a:cs typeface="Arial"/>
            </a:endParaRPr>
          </a:p>
        </p:txBody>
      </p:sp>
      <p:sp>
        <p:nvSpPr>
          <p:cNvPr id="83" name="object 83"/>
          <p:cNvSpPr/>
          <p:nvPr/>
        </p:nvSpPr>
        <p:spPr>
          <a:xfrm>
            <a:off x="684276" y="3544823"/>
            <a:ext cx="5400040" cy="2575560"/>
          </a:xfrm>
          <a:custGeom>
            <a:rect l="l" t="t" r="r" b="b"/>
            <a:pathLst>
              <a:path w="5400040" h="2575560">
                <a:moveTo>
                  <a:pt x="0" y="2575560"/>
                </a:moveTo>
                <a:lnTo>
                  <a:pt x="5399532" y="2575560"/>
                </a:lnTo>
                <a:lnTo>
                  <a:pt x="5399532" y="0"/>
                </a:lnTo>
                <a:lnTo>
                  <a:pt x="0" y="0"/>
                </a:lnTo>
                <a:lnTo>
                  <a:pt x="0" y="2575560"/>
                </a:lnTo>
                <a:close/>
              </a:path>
            </a:pathLst>
          </a:custGeom>
          <a:ln w="9144">
            <a:solidFill>
              <a:srgbClr val="BEBEBE"/>
            </a:solidFill>
          </a:ln>
        </p:spPr>
        <p:txBody>
          <a:bodyPr wrap="square" lIns="0" tIns="0" rIns="0" bIns="0" rtlCol="0"/>
          <a:lstStyle/>
          <a:p/>
        </p:txBody>
      </p:sp>
      <p:graphicFrame>
        <p:nvGraphicFramePr>
          <p:cNvPr id="84" name="object 84"/>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C0C0C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FF630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
        <p:nvSpPr>
          <p:cNvPr id="85" name="object 85"/>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28</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86" name="object 86"/>
          <p:cNvSpPr txBox="1"/>
          <p:nvPr/>
        </p:nvSpPr>
        <p:spPr>
          <a:xfrm>
            <a:off x="7996808" y="6400257"/>
            <a:ext cx="2718435"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endParaRPr sz="1000">
              <a:latin typeface="微软雅黑"/>
              <a:cs typeface="微软雅黑"/>
            </a:endParaRP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9619615" cy="452120"/>
          </a:xfrm>
          <a:prstGeom prst="rect">
            <a:avLst/>
          </a:prstGeom>
        </p:spPr>
        <p:txBody>
          <a:bodyPr vert="horz" wrap="square" lIns="0" tIns="12065" rIns="0" bIns="0" rtlCol="0">
            <a:spAutoFit/>
          </a:bodyPr>
          <a:lstStyle/>
          <a:p>
            <a:pPr marL="12700">
              <a:lnSpc>
                <a:spcPct val="100000"/>
              </a:lnSpc>
              <a:spcBef>
                <a:spcPts val="95"/>
              </a:spcBef>
            </a:pPr>
            <a:r>
              <a:rPr spc="-5"/>
              <a:t>学习场景人群追求高质教</a:t>
            </a:r>
            <a:r>
              <a:rPr spc="-30"/>
              <a:t>育</a:t>
            </a:r>
            <a:r>
              <a:rPr spc="-5"/>
              <a:t>，积极</a:t>
            </a:r>
            <a:r>
              <a:rPr/>
              <a:t>响</a:t>
            </a:r>
            <a:r>
              <a:rPr spc="-5"/>
              <a:t>应品</a:t>
            </a:r>
            <a:r>
              <a:rPr spc="10"/>
              <a:t>牌</a:t>
            </a:r>
            <a:r>
              <a:rPr spc="-5"/>
              <a:t>广告</a:t>
            </a:r>
            <a:r>
              <a:rPr/>
              <a:t>购</a:t>
            </a:r>
            <a:r>
              <a:rPr spc="-5"/>
              <a:t>买学</a:t>
            </a:r>
            <a:r>
              <a:rPr/>
              <a:t>习</a:t>
            </a:r>
            <a:r>
              <a:rPr spc="-5"/>
              <a:t>产品</a:t>
            </a:r>
          </a:p>
        </p:txBody>
      </p:sp>
      <p:sp>
        <p:nvSpPr>
          <p:cNvPr id="3" name="object 3"/>
          <p:cNvSpPr txBox="1"/>
          <p:nvPr/>
        </p:nvSpPr>
        <p:spPr>
          <a:xfrm>
            <a:off x="813612" y="1058011"/>
            <a:ext cx="10379075" cy="665480"/>
          </a:xfrm>
          <a:prstGeom prst="rect">
            <a:avLst/>
          </a:prstGeom>
        </p:spPr>
        <p:txBody>
          <a:bodyPr vert="horz" wrap="square" lIns="0" tIns="12700" rIns="0" bIns="0" rtlCol="0">
            <a:spAutoFit/>
          </a:bodyPr>
          <a:lstStyle/>
          <a:p>
            <a:pPr marL="226060" marR="5080" indent="-213360">
              <a:lnSpc>
                <a:spcPct val="150000"/>
              </a:lnSpc>
              <a:spcBef>
                <a:spcPts val="100"/>
              </a:spcBef>
              <a:buFont typeface="Arial"/>
              <a:buChar char="•"/>
              <a:tabLst>
                <a:tab pos="225425"/>
                <a:tab pos="226060"/>
              </a:tabLst>
            </a:pPr>
            <a:r>
              <a:rPr sz="1400">
                <a:latin typeface="微软雅黑"/>
                <a:cs typeface="微软雅黑"/>
              </a:rPr>
              <a:t>学习场景人</a:t>
            </a:r>
            <a:r>
              <a:rPr sz="1400" spc="-5">
                <a:latin typeface="微软雅黑"/>
                <a:cs typeface="微软雅黑"/>
              </a:rPr>
              <a:t>群</a:t>
            </a:r>
            <a:r>
              <a:rPr sz="1400">
                <a:latin typeface="微软雅黑"/>
                <a:cs typeface="微软雅黑"/>
              </a:rPr>
              <a:t>倾向投资</a:t>
            </a:r>
            <a:r>
              <a:rPr sz="1400" spc="-15">
                <a:latin typeface="微软雅黑"/>
                <a:cs typeface="微软雅黑"/>
              </a:rPr>
              <a:t>于</a:t>
            </a:r>
            <a:r>
              <a:rPr sz="1400">
                <a:latin typeface="微软雅黑"/>
                <a:cs typeface="微软雅黑"/>
              </a:rPr>
              <a:t>高质</a:t>
            </a:r>
            <a:r>
              <a:rPr sz="1400" spc="-15">
                <a:latin typeface="微软雅黑"/>
                <a:cs typeface="微软雅黑"/>
              </a:rPr>
              <a:t>量</a:t>
            </a:r>
            <a:r>
              <a:rPr sz="1400">
                <a:latin typeface="微软雅黑"/>
                <a:cs typeface="微软雅黑"/>
              </a:rPr>
              <a:t>的教</a:t>
            </a:r>
            <a:r>
              <a:rPr sz="1400" spc="-15">
                <a:latin typeface="微软雅黑"/>
                <a:cs typeface="微软雅黑"/>
              </a:rPr>
              <a:t>育</a:t>
            </a:r>
            <a:r>
              <a:rPr sz="1400">
                <a:latin typeface="微软雅黑"/>
                <a:cs typeface="微软雅黑"/>
              </a:rPr>
              <a:t>资源</a:t>
            </a:r>
            <a:r>
              <a:rPr sz="1400" spc="-15">
                <a:latin typeface="微软雅黑"/>
                <a:cs typeface="微软雅黑"/>
              </a:rPr>
              <a:t>、</a:t>
            </a:r>
            <a:r>
              <a:rPr sz="1400">
                <a:latin typeface="微软雅黑"/>
                <a:cs typeface="微软雅黑"/>
              </a:rPr>
              <a:t>在线</a:t>
            </a:r>
            <a:r>
              <a:rPr sz="1400" spc="-15">
                <a:latin typeface="微软雅黑"/>
                <a:cs typeface="微软雅黑"/>
              </a:rPr>
              <a:t>课</a:t>
            </a:r>
            <a:r>
              <a:rPr sz="1400">
                <a:latin typeface="微软雅黑"/>
                <a:cs typeface="微软雅黑"/>
              </a:rPr>
              <a:t>程或</a:t>
            </a:r>
            <a:r>
              <a:rPr sz="1400" spc="-15">
                <a:latin typeface="微软雅黑"/>
                <a:cs typeface="微软雅黑"/>
              </a:rPr>
              <a:t>学</a:t>
            </a:r>
            <a:r>
              <a:rPr sz="1400">
                <a:latin typeface="微软雅黑"/>
                <a:cs typeface="微软雅黑"/>
              </a:rPr>
              <a:t>习设</a:t>
            </a:r>
            <a:r>
              <a:rPr sz="1400" spc="-15">
                <a:latin typeface="微软雅黑"/>
                <a:cs typeface="微软雅黑"/>
              </a:rPr>
              <a:t>备</a:t>
            </a:r>
            <a:r>
              <a:rPr sz="1400">
                <a:latin typeface="微软雅黑"/>
                <a:cs typeface="微软雅黑"/>
              </a:rPr>
              <a:t>，以</a:t>
            </a:r>
            <a:r>
              <a:rPr sz="1400" spc="-15">
                <a:latin typeface="微软雅黑"/>
                <a:cs typeface="微软雅黑"/>
              </a:rPr>
              <a:t>确</a:t>
            </a:r>
            <a:r>
              <a:rPr sz="1400">
                <a:latin typeface="微软雅黑"/>
                <a:cs typeface="微软雅黑"/>
              </a:rPr>
              <a:t>保他</a:t>
            </a:r>
            <a:r>
              <a:rPr sz="1400" spc="-15">
                <a:latin typeface="微软雅黑"/>
                <a:cs typeface="微软雅黑"/>
              </a:rPr>
              <a:t>们</a:t>
            </a:r>
            <a:r>
              <a:rPr sz="1400">
                <a:latin typeface="微软雅黑"/>
                <a:cs typeface="微软雅黑"/>
              </a:rPr>
              <a:t>的学</a:t>
            </a:r>
            <a:r>
              <a:rPr sz="1400" spc="-15">
                <a:latin typeface="微软雅黑"/>
                <a:cs typeface="微软雅黑"/>
              </a:rPr>
              <a:t>习</a:t>
            </a:r>
            <a:r>
              <a:rPr sz="1400">
                <a:latin typeface="微软雅黑"/>
                <a:cs typeface="微软雅黑"/>
              </a:rPr>
              <a:t>体验</a:t>
            </a:r>
            <a:r>
              <a:rPr sz="1400" spc="-15">
                <a:latin typeface="微软雅黑"/>
                <a:cs typeface="微软雅黑"/>
              </a:rPr>
              <a:t>更</a:t>
            </a:r>
            <a:r>
              <a:rPr sz="1400">
                <a:latin typeface="微软雅黑"/>
                <a:cs typeface="微软雅黑"/>
              </a:rPr>
              <a:t>加丰</a:t>
            </a:r>
            <a:r>
              <a:rPr sz="1400" spc="-15">
                <a:latin typeface="微软雅黑"/>
                <a:cs typeface="微软雅黑"/>
              </a:rPr>
              <a:t>富</a:t>
            </a:r>
            <a:r>
              <a:rPr sz="1400" spc="10">
                <a:latin typeface="微软雅黑"/>
                <a:cs typeface="微软雅黑"/>
              </a:rPr>
              <a:t>和</a:t>
            </a:r>
            <a:r>
              <a:rPr sz="1400">
                <a:latin typeface="微软雅黑"/>
                <a:cs typeface="微软雅黑"/>
              </a:rPr>
              <a:t>有</a:t>
            </a:r>
            <a:r>
              <a:rPr sz="1400" spc="-15">
                <a:latin typeface="微软雅黑"/>
                <a:cs typeface="微软雅黑"/>
              </a:rPr>
              <a:t>效</a:t>
            </a:r>
            <a:r>
              <a:rPr sz="1400">
                <a:latin typeface="微软雅黑"/>
                <a:cs typeface="微软雅黑"/>
              </a:rPr>
              <a:t>，在</a:t>
            </a:r>
            <a:r>
              <a:rPr sz="1400" spc="-15">
                <a:latin typeface="微软雅黑"/>
                <a:cs typeface="微软雅黑"/>
              </a:rPr>
              <a:t>学</a:t>
            </a:r>
            <a:r>
              <a:rPr sz="1400">
                <a:latin typeface="微软雅黑"/>
                <a:cs typeface="微软雅黑"/>
              </a:rPr>
              <a:t>习场</a:t>
            </a:r>
            <a:r>
              <a:rPr sz="1400" spc="-15">
                <a:latin typeface="微软雅黑"/>
                <a:cs typeface="微软雅黑"/>
              </a:rPr>
              <a:t>景</a:t>
            </a:r>
            <a:r>
              <a:rPr sz="1400">
                <a:latin typeface="微软雅黑"/>
                <a:cs typeface="微软雅黑"/>
              </a:rPr>
              <a:t>中看</a:t>
            </a:r>
            <a:r>
              <a:rPr sz="1400" spc="-15">
                <a:latin typeface="微软雅黑"/>
                <a:cs typeface="微软雅黑"/>
              </a:rPr>
              <a:t>到</a:t>
            </a:r>
            <a:r>
              <a:rPr sz="1400">
                <a:latin typeface="微软雅黑"/>
                <a:cs typeface="微软雅黑"/>
              </a:rPr>
              <a:t>品 牌广告时，他们更倾向</a:t>
            </a:r>
            <a:r>
              <a:rPr sz="1400" spc="-15">
                <a:latin typeface="微软雅黑"/>
                <a:cs typeface="微软雅黑"/>
              </a:rPr>
              <a:t>于</a:t>
            </a:r>
            <a:r>
              <a:rPr sz="1400">
                <a:latin typeface="微软雅黑"/>
                <a:cs typeface="微软雅黑"/>
              </a:rPr>
              <a:t>迅速</a:t>
            </a:r>
            <a:r>
              <a:rPr sz="1400" spc="-15">
                <a:latin typeface="微软雅黑"/>
                <a:cs typeface="微软雅黑"/>
              </a:rPr>
              <a:t>、</a:t>
            </a:r>
            <a:r>
              <a:rPr sz="1400">
                <a:latin typeface="微软雅黑"/>
                <a:cs typeface="微软雅黑"/>
              </a:rPr>
              <a:t>方便</a:t>
            </a:r>
            <a:r>
              <a:rPr sz="1400" spc="-15">
                <a:latin typeface="微软雅黑"/>
                <a:cs typeface="微软雅黑"/>
              </a:rPr>
              <a:t>地</a:t>
            </a:r>
            <a:r>
              <a:rPr sz="1400">
                <a:latin typeface="微软雅黑"/>
                <a:cs typeface="微软雅黑"/>
              </a:rPr>
              <a:t>购买</a:t>
            </a:r>
            <a:r>
              <a:rPr sz="1400" spc="-15">
                <a:latin typeface="微软雅黑"/>
                <a:cs typeface="微软雅黑"/>
              </a:rPr>
              <a:t>相</a:t>
            </a:r>
            <a:r>
              <a:rPr sz="1400">
                <a:latin typeface="微软雅黑"/>
                <a:cs typeface="微软雅黑"/>
              </a:rPr>
              <a:t>关的</a:t>
            </a:r>
            <a:r>
              <a:rPr sz="1400" spc="-15">
                <a:latin typeface="微软雅黑"/>
                <a:cs typeface="微软雅黑"/>
              </a:rPr>
              <a:t>学</a:t>
            </a:r>
            <a:r>
              <a:rPr sz="1400">
                <a:latin typeface="微软雅黑"/>
                <a:cs typeface="微软雅黑"/>
              </a:rPr>
              <a:t>习产</a:t>
            </a:r>
            <a:r>
              <a:rPr sz="1400" spc="-15">
                <a:latin typeface="微软雅黑"/>
                <a:cs typeface="微软雅黑"/>
              </a:rPr>
              <a:t>品</a:t>
            </a:r>
            <a:r>
              <a:rPr sz="1400">
                <a:latin typeface="微软雅黑"/>
                <a:cs typeface="微软雅黑"/>
              </a:rPr>
              <a:t>或服</a:t>
            </a:r>
            <a:r>
              <a:rPr sz="1400" spc="-15">
                <a:latin typeface="微软雅黑"/>
                <a:cs typeface="微软雅黑"/>
              </a:rPr>
              <a:t>务</a:t>
            </a:r>
            <a:r>
              <a:rPr sz="1400">
                <a:latin typeface="微软雅黑"/>
                <a:cs typeface="微软雅黑"/>
              </a:rPr>
              <a:t>。</a:t>
            </a:r>
            <a:endParaRPr sz="1400">
              <a:latin typeface="微软雅黑"/>
              <a:cs typeface="微软雅黑"/>
            </a:endParaRPr>
          </a:p>
        </p:txBody>
      </p:sp>
      <p:sp>
        <p:nvSpPr>
          <p:cNvPr id="4" name="object 4"/>
          <p:cNvSpPr/>
          <p:nvPr/>
        </p:nvSpPr>
        <p:spPr>
          <a:xfrm>
            <a:off x="2500757" y="3787013"/>
            <a:ext cx="802005" cy="1152525"/>
          </a:xfrm>
          <a:custGeom>
            <a:rect l="l" t="t" r="r" b="b"/>
            <a:pathLst>
              <a:path w="802004" h="1152525">
                <a:moveTo>
                  <a:pt x="80644" y="0"/>
                </a:moveTo>
                <a:lnTo>
                  <a:pt x="59462" y="47435"/>
                </a:lnTo>
                <a:lnTo>
                  <a:pt x="41441" y="96016"/>
                </a:lnTo>
                <a:lnTo>
                  <a:pt x="26617" y="145584"/>
                </a:lnTo>
                <a:lnTo>
                  <a:pt x="15025" y="195978"/>
                </a:lnTo>
                <a:lnTo>
                  <a:pt x="6701" y="247039"/>
                </a:lnTo>
                <a:lnTo>
                  <a:pt x="1681" y="298606"/>
                </a:lnTo>
                <a:lnTo>
                  <a:pt x="0" y="350519"/>
                </a:lnTo>
                <a:lnTo>
                  <a:pt x="1463" y="399366"/>
                </a:lnTo>
                <a:lnTo>
                  <a:pt x="5798" y="447439"/>
                </a:lnTo>
                <a:lnTo>
                  <a:pt x="12919" y="494654"/>
                </a:lnTo>
                <a:lnTo>
                  <a:pt x="22744" y="540927"/>
                </a:lnTo>
                <a:lnTo>
                  <a:pt x="35189" y="586176"/>
                </a:lnTo>
                <a:lnTo>
                  <a:pt x="50169" y="630314"/>
                </a:lnTo>
                <a:lnTo>
                  <a:pt x="67600" y="673260"/>
                </a:lnTo>
                <a:lnTo>
                  <a:pt x="87400" y="714928"/>
                </a:lnTo>
                <a:lnTo>
                  <a:pt x="109483" y="755236"/>
                </a:lnTo>
                <a:lnTo>
                  <a:pt x="133766" y="794098"/>
                </a:lnTo>
                <a:lnTo>
                  <a:pt x="160165" y="831432"/>
                </a:lnTo>
                <a:lnTo>
                  <a:pt x="188596" y="867153"/>
                </a:lnTo>
                <a:lnTo>
                  <a:pt x="218976" y="901177"/>
                </a:lnTo>
                <a:lnTo>
                  <a:pt x="251220" y="933421"/>
                </a:lnTo>
                <a:lnTo>
                  <a:pt x="285244" y="963801"/>
                </a:lnTo>
                <a:lnTo>
                  <a:pt x="320965" y="992232"/>
                </a:lnTo>
                <a:lnTo>
                  <a:pt x="358299" y="1018631"/>
                </a:lnTo>
                <a:lnTo>
                  <a:pt x="397161" y="1042914"/>
                </a:lnTo>
                <a:lnTo>
                  <a:pt x="437469" y="1064997"/>
                </a:lnTo>
                <a:lnTo>
                  <a:pt x="479137" y="1084797"/>
                </a:lnTo>
                <a:lnTo>
                  <a:pt x="522083" y="1102228"/>
                </a:lnTo>
                <a:lnTo>
                  <a:pt x="566221" y="1117208"/>
                </a:lnTo>
                <a:lnTo>
                  <a:pt x="611470" y="1129653"/>
                </a:lnTo>
                <a:lnTo>
                  <a:pt x="657743" y="1139478"/>
                </a:lnTo>
                <a:lnTo>
                  <a:pt x="704958" y="1146599"/>
                </a:lnTo>
                <a:lnTo>
                  <a:pt x="753031" y="1150934"/>
                </a:lnTo>
                <a:lnTo>
                  <a:pt x="801878" y="1152398"/>
                </a:lnTo>
                <a:lnTo>
                  <a:pt x="801878" y="911860"/>
                </a:lnTo>
                <a:lnTo>
                  <a:pt x="751025" y="909554"/>
                </a:lnTo>
                <a:lnTo>
                  <a:pt x="700769" y="902683"/>
                </a:lnTo>
                <a:lnTo>
                  <a:pt x="651404" y="891313"/>
                </a:lnTo>
                <a:lnTo>
                  <a:pt x="603221" y="875511"/>
                </a:lnTo>
                <a:lnTo>
                  <a:pt x="556513" y="855344"/>
                </a:lnTo>
                <a:lnTo>
                  <a:pt x="513862" y="832320"/>
                </a:lnTo>
                <a:lnTo>
                  <a:pt x="473990" y="806191"/>
                </a:lnTo>
                <a:lnTo>
                  <a:pt x="436976" y="777181"/>
                </a:lnTo>
                <a:lnTo>
                  <a:pt x="402898" y="745516"/>
                </a:lnTo>
                <a:lnTo>
                  <a:pt x="371833" y="711422"/>
                </a:lnTo>
                <a:lnTo>
                  <a:pt x="343861" y="675123"/>
                </a:lnTo>
                <a:lnTo>
                  <a:pt x="319058" y="636845"/>
                </a:lnTo>
                <a:lnTo>
                  <a:pt x="297503" y="596814"/>
                </a:lnTo>
                <a:lnTo>
                  <a:pt x="279273" y="555254"/>
                </a:lnTo>
                <a:lnTo>
                  <a:pt x="264448" y="512391"/>
                </a:lnTo>
                <a:lnTo>
                  <a:pt x="253104" y="468450"/>
                </a:lnTo>
                <a:lnTo>
                  <a:pt x="245320" y="423656"/>
                </a:lnTo>
                <a:lnTo>
                  <a:pt x="241173" y="378235"/>
                </a:lnTo>
                <a:lnTo>
                  <a:pt x="240742" y="332413"/>
                </a:lnTo>
                <a:lnTo>
                  <a:pt x="244105" y="286413"/>
                </a:lnTo>
                <a:lnTo>
                  <a:pt x="251339" y="240463"/>
                </a:lnTo>
                <a:lnTo>
                  <a:pt x="262523" y="194786"/>
                </a:lnTo>
                <a:lnTo>
                  <a:pt x="277735" y="149608"/>
                </a:lnTo>
                <a:lnTo>
                  <a:pt x="297053" y="105156"/>
                </a:lnTo>
                <a:lnTo>
                  <a:pt x="80644" y="0"/>
                </a:lnTo>
                <a:close/>
              </a:path>
            </a:pathLst>
          </a:custGeom>
          <a:solidFill>
            <a:srgbClr val="5EA2E7">
              <a:alpha val="19999"/>
            </a:srgbClr>
          </a:solidFill>
        </p:spPr>
        <p:txBody>
          <a:bodyPr wrap="square" lIns="0" tIns="0" rIns="0" bIns="0" rtlCol="0"/>
          <a:lstStyle/>
          <a:p/>
        </p:txBody>
      </p:sp>
      <p:sp>
        <p:nvSpPr>
          <p:cNvPr id="5" name="object 5"/>
          <p:cNvSpPr/>
          <p:nvPr/>
        </p:nvSpPr>
        <p:spPr>
          <a:xfrm>
            <a:off x="2581401" y="3335640"/>
            <a:ext cx="1523365" cy="1604010"/>
          </a:xfrm>
          <a:custGeom>
            <a:rect l="l" t="t" r="r" b="b"/>
            <a:pathLst>
              <a:path w="1523364" h="1604010">
                <a:moveTo>
                  <a:pt x="1293777" y="240552"/>
                </a:moveTo>
                <a:lnTo>
                  <a:pt x="721233" y="240552"/>
                </a:lnTo>
                <a:lnTo>
                  <a:pt x="769664" y="242613"/>
                </a:lnTo>
                <a:lnTo>
                  <a:pt x="816950" y="248682"/>
                </a:lnTo>
                <a:lnTo>
                  <a:pt x="862923" y="258592"/>
                </a:lnTo>
                <a:lnTo>
                  <a:pt x="907413" y="272173"/>
                </a:lnTo>
                <a:lnTo>
                  <a:pt x="950252" y="289257"/>
                </a:lnTo>
                <a:lnTo>
                  <a:pt x="991273" y="309676"/>
                </a:lnTo>
                <a:lnTo>
                  <a:pt x="1030306" y="333261"/>
                </a:lnTo>
                <a:lnTo>
                  <a:pt x="1067184" y="359844"/>
                </a:lnTo>
                <a:lnTo>
                  <a:pt x="1101739" y="389256"/>
                </a:lnTo>
                <a:lnTo>
                  <a:pt x="1133801" y="421328"/>
                </a:lnTo>
                <a:lnTo>
                  <a:pt x="1163202" y="455892"/>
                </a:lnTo>
                <a:lnTo>
                  <a:pt x="1189776" y="492780"/>
                </a:lnTo>
                <a:lnTo>
                  <a:pt x="1213352" y="531822"/>
                </a:lnTo>
                <a:lnTo>
                  <a:pt x="1233762" y="572851"/>
                </a:lnTo>
                <a:lnTo>
                  <a:pt x="1250839" y="615698"/>
                </a:lnTo>
                <a:lnTo>
                  <a:pt x="1264415" y="660194"/>
                </a:lnTo>
                <a:lnTo>
                  <a:pt x="1274320" y="706171"/>
                </a:lnTo>
                <a:lnTo>
                  <a:pt x="1280386" y="753460"/>
                </a:lnTo>
                <a:lnTo>
                  <a:pt x="1282446" y="801892"/>
                </a:lnTo>
                <a:lnTo>
                  <a:pt x="1280386" y="850325"/>
                </a:lnTo>
                <a:lnTo>
                  <a:pt x="1274320" y="897614"/>
                </a:lnTo>
                <a:lnTo>
                  <a:pt x="1264415" y="943591"/>
                </a:lnTo>
                <a:lnTo>
                  <a:pt x="1250839" y="988087"/>
                </a:lnTo>
                <a:lnTo>
                  <a:pt x="1233762" y="1030934"/>
                </a:lnTo>
                <a:lnTo>
                  <a:pt x="1213352" y="1071963"/>
                </a:lnTo>
                <a:lnTo>
                  <a:pt x="1189776" y="1111005"/>
                </a:lnTo>
                <a:lnTo>
                  <a:pt x="1163202" y="1147893"/>
                </a:lnTo>
                <a:lnTo>
                  <a:pt x="1133801" y="1182457"/>
                </a:lnTo>
                <a:lnTo>
                  <a:pt x="1101739" y="1214529"/>
                </a:lnTo>
                <a:lnTo>
                  <a:pt x="1067184" y="1243941"/>
                </a:lnTo>
                <a:lnTo>
                  <a:pt x="1030306" y="1270523"/>
                </a:lnTo>
                <a:lnTo>
                  <a:pt x="991273" y="1294109"/>
                </a:lnTo>
                <a:lnTo>
                  <a:pt x="950252" y="1314528"/>
                </a:lnTo>
                <a:lnTo>
                  <a:pt x="907413" y="1331612"/>
                </a:lnTo>
                <a:lnTo>
                  <a:pt x="862923" y="1345193"/>
                </a:lnTo>
                <a:lnTo>
                  <a:pt x="816950" y="1355103"/>
                </a:lnTo>
                <a:lnTo>
                  <a:pt x="769664" y="1361172"/>
                </a:lnTo>
                <a:lnTo>
                  <a:pt x="721233" y="1363232"/>
                </a:lnTo>
                <a:lnTo>
                  <a:pt x="721233" y="1603770"/>
                </a:lnTo>
                <a:lnTo>
                  <a:pt x="769459" y="1602325"/>
                </a:lnTo>
                <a:lnTo>
                  <a:pt x="817133" y="1598031"/>
                </a:lnTo>
                <a:lnTo>
                  <a:pt x="864152" y="1590955"/>
                </a:lnTo>
                <a:lnTo>
                  <a:pt x="910411" y="1581162"/>
                </a:lnTo>
                <a:lnTo>
                  <a:pt x="955806" y="1568715"/>
                </a:lnTo>
                <a:lnTo>
                  <a:pt x="1000233" y="1553682"/>
                </a:lnTo>
                <a:lnTo>
                  <a:pt x="1043589" y="1536126"/>
                </a:lnTo>
                <a:lnTo>
                  <a:pt x="1085768" y="1516113"/>
                </a:lnTo>
                <a:lnTo>
                  <a:pt x="1126666" y="1493708"/>
                </a:lnTo>
                <a:lnTo>
                  <a:pt x="1166181" y="1468975"/>
                </a:lnTo>
                <a:lnTo>
                  <a:pt x="1204207" y="1441981"/>
                </a:lnTo>
                <a:lnTo>
                  <a:pt x="1240640" y="1412790"/>
                </a:lnTo>
                <a:lnTo>
                  <a:pt x="1275377" y="1381468"/>
                </a:lnTo>
                <a:lnTo>
                  <a:pt x="1308313" y="1348079"/>
                </a:lnTo>
                <a:lnTo>
                  <a:pt x="1339344" y="1312688"/>
                </a:lnTo>
                <a:lnTo>
                  <a:pt x="1368366" y="1275361"/>
                </a:lnTo>
                <a:lnTo>
                  <a:pt x="1395276" y="1236163"/>
                </a:lnTo>
                <a:lnTo>
                  <a:pt x="1419968" y="1195158"/>
                </a:lnTo>
                <a:lnTo>
                  <a:pt x="1442339" y="1152412"/>
                </a:lnTo>
                <a:lnTo>
                  <a:pt x="1462371" y="1107843"/>
                </a:lnTo>
                <a:lnTo>
                  <a:pt x="1479485" y="1062715"/>
                </a:lnTo>
                <a:lnTo>
                  <a:pt x="1493717" y="1017140"/>
                </a:lnTo>
                <a:lnTo>
                  <a:pt x="1505108" y="971230"/>
                </a:lnTo>
                <a:lnTo>
                  <a:pt x="1513695" y="925097"/>
                </a:lnTo>
                <a:lnTo>
                  <a:pt x="1519518" y="878853"/>
                </a:lnTo>
                <a:lnTo>
                  <a:pt x="1522615" y="832611"/>
                </a:lnTo>
                <a:lnTo>
                  <a:pt x="1523025" y="786483"/>
                </a:lnTo>
                <a:lnTo>
                  <a:pt x="1520787" y="740580"/>
                </a:lnTo>
                <a:lnTo>
                  <a:pt x="1515939" y="695014"/>
                </a:lnTo>
                <a:lnTo>
                  <a:pt x="1508520" y="649899"/>
                </a:lnTo>
                <a:lnTo>
                  <a:pt x="1498568" y="605345"/>
                </a:lnTo>
                <a:lnTo>
                  <a:pt x="1486123" y="561464"/>
                </a:lnTo>
                <a:lnTo>
                  <a:pt x="1471224" y="518370"/>
                </a:lnTo>
                <a:lnTo>
                  <a:pt x="1453908" y="476174"/>
                </a:lnTo>
                <a:lnTo>
                  <a:pt x="1434215" y="434988"/>
                </a:lnTo>
                <a:lnTo>
                  <a:pt x="1412183" y="394924"/>
                </a:lnTo>
                <a:lnTo>
                  <a:pt x="1387851" y="356094"/>
                </a:lnTo>
                <a:lnTo>
                  <a:pt x="1361258" y="318611"/>
                </a:lnTo>
                <a:lnTo>
                  <a:pt x="1332442" y="282586"/>
                </a:lnTo>
                <a:lnTo>
                  <a:pt x="1301442" y="248131"/>
                </a:lnTo>
                <a:lnTo>
                  <a:pt x="1293777" y="240552"/>
                </a:lnTo>
                <a:close/>
              </a:path>
              <a:path w="1523364" h="1604010">
                <a:moveTo>
                  <a:pt x="705743" y="0"/>
                </a:moveTo>
                <a:lnTo>
                  <a:pt x="659835" y="2244"/>
                </a:lnTo>
                <a:lnTo>
                  <a:pt x="614265" y="7099"/>
                </a:lnTo>
                <a:lnTo>
                  <a:pt x="569147" y="14524"/>
                </a:lnTo>
                <a:lnTo>
                  <a:pt x="524591" y="24483"/>
                </a:lnTo>
                <a:lnTo>
                  <a:pt x="480709" y="36935"/>
                </a:lnTo>
                <a:lnTo>
                  <a:pt x="437615" y="51841"/>
                </a:lnTo>
                <a:lnTo>
                  <a:pt x="395420" y="69164"/>
                </a:lnTo>
                <a:lnTo>
                  <a:pt x="354236" y="88864"/>
                </a:lnTo>
                <a:lnTo>
                  <a:pt x="314175" y="110903"/>
                </a:lnTo>
                <a:lnTo>
                  <a:pt x="275350" y="135241"/>
                </a:lnTo>
                <a:lnTo>
                  <a:pt x="237871" y="161840"/>
                </a:lnTo>
                <a:lnTo>
                  <a:pt x="201853" y="190662"/>
                </a:lnTo>
                <a:lnTo>
                  <a:pt x="167405" y="221667"/>
                </a:lnTo>
                <a:lnTo>
                  <a:pt x="134642" y="254816"/>
                </a:lnTo>
                <a:lnTo>
                  <a:pt x="103674" y="290071"/>
                </a:lnTo>
                <a:lnTo>
                  <a:pt x="74613" y="327393"/>
                </a:lnTo>
                <a:lnTo>
                  <a:pt x="47573" y="366743"/>
                </a:lnTo>
                <a:lnTo>
                  <a:pt x="22664" y="408082"/>
                </a:lnTo>
                <a:lnTo>
                  <a:pt x="0" y="451372"/>
                </a:lnTo>
                <a:lnTo>
                  <a:pt x="216408" y="556528"/>
                </a:lnTo>
                <a:lnTo>
                  <a:pt x="239843" y="513199"/>
                </a:lnTo>
                <a:lnTo>
                  <a:pt x="266680" y="472519"/>
                </a:lnTo>
                <a:lnTo>
                  <a:pt x="296691" y="434631"/>
                </a:lnTo>
                <a:lnTo>
                  <a:pt x="329648" y="399676"/>
                </a:lnTo>
                <a:lnTo>
                  <a:pt x="365323" y="367796"/>
                </a:lnTo>
                <a:lnTo>
                  <a:pt x="403488" y="339135"/>
                </a:lnTo>
                <a:lnTo>
                  <a:pt x="443916" y="313833"/>
                </a:lnTo>
                <a:lnTo>
                  <a:pt x="486378" y="292035"/>
                </a:lnTo>
                <a:lnTo>
                  <a:pt x="530647" y="273880"/>
                </a:lnTo>
                <a:lnTo>
                  <a:pt x="576495" y="259513"/>
                </a:lnTo>
                <a:lnTo>
                  <a:pt x="623694" y="249074"/>
                </a:lnTo>
                <a:lnTo>
                  <a:pt x="672016" y="242707"/>
                </a:lnTo>
                <a:lnTo>
                  <a:pt x="721233" y="240552"/>
                </a:lnTo>
                <a:lnTo>
                  <a:pt x="1293777" y="240552"/>
                </a:lnTo>
                <a:lnTo>
                  <a:pt x="1268298" y="215359"/>
                </a:lnTo>
                <a:lnTo>
                  <a:pt x="1233047" y="184382"/>
                </a:lnTo>
                <a:lnTo>
                  <a:pt x="1195728" y="155311"/>
                </a:lnTo>
                <a:lnTo>
                  <a:pt x="1156380" y="128259"/>
                </a:lnTo>
                <a:lnTo>
                  <a:pt x="1115042" y="103338"/>
                </a:lnTo>
                <a:lnTo>
                  <a:pt x="1071752" y="80659"/>
                </a:lnTo>
                <a:lnTo>
                  <a:pt x="1027170" y="60627"/>
                </a:lnTo>
                <a:lnTo>
                  <a:pt x="982029" y="43515"/>
                </a:lnTo>
                <a:lnTo>
                  <a:pt x="936442" y="29285"/>
                </a:lnTo>
                <a:lnTo>
                  <a:pt x="890522" y="17898"/>
                </a:lnTo>
                <a:lnTo>
                  <a:pt x="844379" y="9314"/>
                </a:lnTo>
                <a:lnTo>
                  <a:pt x="798128" y="3496"/>
                </a:lnTo>
                <a:lnTo>
                  <a:pt x="751878" y="404"/>
                </a:lnTo>
                <a:lnTo>
                  <a:pt x="705743" y="0"/>
                </a:lnTo>
                <a:close/>
              </a:path>
            </a:pathLst>
          </a:custGeom>
          <a:solidFill>
            <a:srgbClr val="5EA2E7"/>
          </a:solidFill>
        </p:spPr>
        <p:txBody>
          <a:bodyPr wrap="square" lIns="0" tIns="0" rIns="0" bIns="0" rtlCol="0"/>
          <a:lstStyle/>
          <a:p/>
        </p:txBody>
      </p:sp>
      <p:sp>
        <p:nvSpPr>
          <p:cNvPr id="6" name="object 6"/>
          <p:cNvSpPr txBox="1"/>
          <p:nvPr/>
        </p:nvSpPr>
        <p:spPr>
          <a:xfrm>
            <a:off x="2176272" y="2513076"/>
            <a:ext cx="2249805" cy="3214370"/>
          </a:xfrm>
          <a:prstGeom prst="rect">
            <a:avLst/>
          </a:prstGeom>
          <a:ln w="12192">
            <a:solidFill>
              <a:srgbClr val="5EA2E7"/>
            </a:solidFill>
          </a:ln>
        </p:spPr>
        <p:txBody>
          <a:bodyPr vert="horz" wrap="square" lIns="0" tIns="233045" rIns="0" bIns="0" rtlCol="0">
            <a:spAutoFit/>
          </a:bodyPr>
          <a:lstStyle/>
          <a:p>
            <a:pPr algn="ctr">
              <a:lnSpc>
                <a:spcPct val="100000"/>
              </a:lnSpc>
              <a:spcBef>
                <a:spcPts val="1835"/>
              </a:spcBef>
            </a:pPr>
            <a:r>
              <a:rPr sz="1800">
                <a:latin typeface="微软雅黑"/>
                <a:cs typeface="微软雅黑"/>
              </a:rPr>
              <a:t>高净值</a:t>
            </a:r>
            <a:endParaRPr sz="1800">
              <a:latin typeface="微软雅黑"/>
              <a:cs typeface="微软雅黑"/>
            </a:endParaRPr>
          </a:p>
          <a:p>
            <a:pPr>
              <a:lnSpc>
                <a:spcPct val="100000"/>
              </a:lnSpc>
            </a:pPr>
            <a:endParaRPr sz="2400">
              <a:latin typeface="微软雅黑"/>
              <a:cs typeface="微软雅黑"/>
            </a:endParaRPr>
          </a:p>
          <a:p>
            <a:pPr>
              <a:lnSpc>
                <a:spcPct val="100000"/>
              </a:lnSpc>
              <a:spcBef>
                <a:spcPts val="85"/>
              </a:spcBef>
            </a:pPr>
            <a:endParaRPr sz="1450">
              <a:latin typeface="微软雅黑"/>
              <a:cs typeface="微软雅黑"/>
            </a:endParaRPr>
          </a:p>
          <a:p>
            <a:pPr marL="25400" algn="ctr">
              <a:lnSpc>
                <a:spcPct val="100000"/>
              </a:lnSpc>
            </a:pPr>
            <a:r>
              <a:rPr sz="2400" b="1" spc="-5">
                <a:solidFill>
                  <a:srgbClr val="5EA2E7"/>
                </a:solidFill>
                <a:latin typeface="Arial"/>
                <a:cs typeface="Arial"/>
              </a:rPr>
              <a:t>67.8%</a:t>
            </a:r>
            <a:endParaRPr sz="2400">
              <a:latin typeface="Arial"/>
              <a:cs typeface="Arial"/>
            </a:endParaRPr>
          </a:p>
          <a:p>
            <a:pPr>
              <a:lnSpc>
                <a:spcPct val="100000"/>
              </a:lnSpc>
            </a:pPr>
            <a:endParaRPr sz="2700">
              <a:latin typeface="Arial"/>
              <a:cs typeface="Arial"/>
            </a:endParaRPr>
          </a:p>
          <a:p>
            <a:pPr>
              <a:lnSpc>
                <a:spcPct val="100000"/>
              </a:lnSpc>
              <a:spcBef>
                <a:spcPts val="10"/>
              </a:spcBef>
            </a:pPr>
            <a:endParaRPr sz="3350">
              <a:latin typeface="Arial"/>
              <a:cs typeface="Arial"/>
            </a:endParaRPr>
          </a:p>
          <a:p>
            <a:pPr algn="ctr">
              <a:lnSpc>
                <a:spcPct val="100000"/>
              </a:lnSpc>
            </a:pPr>
            <a:r>
              <a:rPr sz="900">
                <a:latin typeface="微软雅黑"/>
                <a:cs typeface="微软雅黑"/>
              </a:rPr>
              <a:t>“购物、消费档次、品质提升”</a:t>
            </a:r>
            <a:endParaRPr sz="900">
              <a:latin typeface="微软雅黑"/>
              <a:cs typeface="微软雅黑"/>
            </a:endParaRPr>
          </a:p>
        </p:txBody>
      </p:sp>
      <p:sp>
        <p:nvSpPr>
          <p:cNvPr id="7" name="object 7"/>
          <p:cNvSpPr/>
          <p:nvPr/>
        </p:nvSpPr>
        <p:spPr>
          <a:xfrm>
            <a:off x="5296027" y="3556508"/>
            <a:ext cx="802005" cy="1383030"/>
          </a:xfrm>
          <a:custGeom>
            <a:rect l="l" t="t" r="r" b="b"/>
            <a:pathLst>
              <a:path w="802004" h="1383029">
                <a:moveTo>
                  <a:pt x="249300" y="0"/>
                </a:moveTo>
                <a:lnTo>
                  <a:pt x="213787" y="35951"/>
                </a:lnTo>
                <a:lnTo>
                  <a:pt x="180787" y="73849"/>
                </a:lnTo>
                <a:lnTo>
                  <a:pt x="150359" y="113558"/>
                </a:lnTo>
                <a:lnTo>
                  <a:pt x="122559" y="154947"/>
                </a:lnTo>
                <a:lnTo>
                  <a:pt x="97443" y="197881"/>
                </a:lnTo>
                <a:lnTo>
                  <a:pt x="75069" y="242228"/>
                </a:lnTo>
                <a:lnTo>
                  <a:pt x="55494" y="287855"/>
                </a:lnTo>
                <a:lnTo>
                  <a:pt x="38774" y="334627"/>
                </a:lnTo>
                <a:lnTo>
                  <a:pt x="24967" y="382413"/>
                </a:lnTo>
                <a:lnTo>
                  <a:pt x="14129" y="431079"/>
                </a:lnTo>
                <a:lnTo>
                  <a:pt x="6317" y="480492"/>
                </a:lnTo>
                <a:lnTo>
                  <a:pt x="1588" y="530518"/>
                </a:lnTo>
                <a:lnTo>
                  <a:pt x="0" y="581024"/>
                </a:lnTo>
                <a:lnTo>
                  <a:pt x="1462" y="629871"/>
                </a:lnTo>
                <a:lnTo>
                  <a:pt x="5796" y="677944"/>
                </a:lnTo>
                <a:lnTo>
                  <a:pt x="12915" y="725159"/>
                </a:lnTo>
                <a:lnTo>
                  <a:pt x="22737" y="771432"/>
                </a:lnTo>
                <a:lnTo>
                  <a:pt x="35177" y="816681"/>
                </a:lnTo>
                <a:lnTo>
                  <a:pt x="50153" y="860819"/>
                </a:lnTo>
                <a:lnTo>
                  <a:pt x="67579" y="903765"/>
                </a:lnTo>
                <a:lnTo>
                  <a:pt x="87373" y="945433"/>
                </a:lnTo>
                <a:lnTo>
                  <a:pt x="109450" y="985741"/>
                </a:lnTo>
                <a:lnTo>
                  <a:pt x="133727" y="1024603"/>
                </a:lnTo>
                <a:lnTo>
                  <a:pt x="160119" y="1061937"/>
                </a:lnTo>
                <a:lnTo>
                  <a:pt x="188543" y="1097658"/>
                </a:lnTo>
                <a:lnTo>
                  <a:pt x="218916" y="1131682"/>
                </a:lnTo>
                <a:lnTo>
                  <a:pt x="251153" y="1163926"/>
                </a:lnTo>
                <a:lnTo>
                  <a:pt x="285170" y="1194306"/>
                </a:lnTo>
                <a:lnTo>
                  <a:pt x="320884" y="1222737"/>
                </a:lnTo>
                <a:lnTo>
                  <a:pt x="358211" y="1249136"/>
                </a:lnTo>
                <a:lnTo>
                  <a:pt x="397067" y="1273419"/>
                </a:lnTo>
                <a:lnTo>
                  <a:pt x="437369" y="1295502"/>
                </a:lnTo>
                <a:lnTo>
                  <a:pt x="479031" y="1315302"/>
                </a:lnTo>
                <a:lnTo>
                  <a:pt x="521972" y="1332733"/>
                </a:lnTo>
                <a:lnTo>
                  <a:pt x="566106" y="1347713"/>
                </a:lnTo>
                <a:lnTo>
                  <a:pt x="611350" y="1360158"/>
                </a:lnTo>
                <a:lnTo>
                  <a:pt x="657620" y="1369983"/>
                </a:lnTo>
                <a:lnTo>
                  <a:pt x="704833" y="1377104"/>
                </a:lnTo>
                <a:lnTo>
                  <a:pt x="752904" y="1381439"/>
                </a:lnTo>
                <a:lnTo>
                  <a:pt x="801751" y="1382902"/>
                </a:lnTo>
                <a:lnTo>
                  <a:pt x="801751" y="1142364"/>
                </a:lnTo>
                <a:lnTo>
                  <a:pt x="750819" y="1140047"/>
                </a:lnTo>
                <a:lnTo>
                  <a:pt x="700661" y="1133177"/>
                </a:lnTo>
                <a:lnTo>
                  <a:pt x="651561" y="1121875"/>
                </a:lnTo>
                <a:lnTo>
                  <a:pt x="603803" y="1106265"/>
                </a:lnTo>
                <a:lnTo>
                  <a:pt x="557672" y="1086469"/>
                </a:lnTo>
                <a:lnTo>
                  <a:pt x="513451" y="1062608"/>
                </a:lnTo>
                <a:lnTo>
                  <a:pt x="471425" y="1034806"/>
                </a:lnTo>
                <a:lnTo>
                  <a:pt x="431879" y="1003185"/>
                </a:lnTo>
                <a:lnTo>
                  <a:pt x="395097" y="967866"/>
                </a:lnTo>
                <a:lnTo>
                  <a:pt x="363216" y="931347"/>
                </a:lnTo>
                <a:lnTo>
                  <a:pt x="335028" y="892894"/>
                </a:lnTo>
                <a:lnTo>
                  <a:pt x="310526" y="852745"/>
                </a:lnTo>
                <a:lnTo>
                  <a:pt x="289705" y="811140"/>
                </a:lnTo>
                <a:lnTo>
                  <a:pt x="272558" y="768315"/>
                </a:lnTo>
                <a:lnTo>
                  <a:pt x="259080" y="724510"/>
                </a:lnTo>
                <a:lnTo>
                  <a:pt x="249264" y="679963"/>
                </a:lnTo>
                <a:lnTo>
                  <a:pt x="243106" y="634912"/>
                </a:lnTo>
                <a:lnTo>
                  <a:pt x="240599" y="589595"/>
                </a:lnTo>
                <a:lnTo>
                  <a:pt x="241736" y="544251"/>
                </a:lnTo>
                <a:lnTo>
                  <a:pt x="246513" y="499118"/>
                </a:lnTo>
                <a:lnTo>
                  <a:pt x="254924" y="454434"/>
                </a:lnTo>
                <a:lnTo>
                  <a:pt x="266961" y="410438"/>
                </a:lnTo>
                <a:lnTo>
                  <a:pt x="282621" y="367367"/>
                </a:lnTo>
                <a:lnTo>
                  <a:pt x="301896" y="325461"/>
                </a:lnTo>
                <a:lnTo>
                  <a:pt x="324781" y="284957"/>
                </a:lnTo>
                <a:lnTo>
                  <a:pt x="351270" y="246094"/>
                </a:lnTo>
                <a:lnTo>
                  <a:pt x="381357" y="209110"/>
                </a:lnTo>
                <a:lnTo>
                  <a:pt x="415036" y="174243"/>
                </a:lnTo>
                <a:lnTo>
                  <a:pt x="249300" y="0"/>
                </a:lnTo>
                <a:close/>
              </a:path>
            </a:pathLst>
          </a:custGeom>
          <a:solidFill>
            <a:srgbClr val="EC9E1E">
              <a:alpha val="19999"/>
            </a:srgbClr>
          </a:solidFill>
        </p:spPr>
        <p:txBody>
          <a:bodyPr wrap="square" lIns="0" tIns="0" rIns="0" bIns="0" rtlCol="0"/>
          <a:lstStyle/>
          <a:p/>
        </p:txBody>
      </p:sp>
      <p:sp>
        <p:nvSpPr>
          <p:cNvPr id="8" name="object 8"/>
          <p:cNvSpPr/>
          <p:nvPr/>
        </p:nvSpPr>
        <p:spPr>
          <a:xfrm>
            <a:off x="5545328" y="3335691"/>
            <a:ext cx="1354455" cy="1604010"/>
          </a:xfrm>
          <a:custGeom>
            <a:rect l="l" t="t" r="r" b="b"/>
            <a:pathLst>
              <a:path w="1354454" h="1604010">
                <a:moveTo>
                  <a:pt x="1124754" y="240501"/>
                </a:moveTo>
                <a:lnTo>
                  <a:pt x="552450" y="240501"/>
                </a:lnTo>
                <a:lnTo>
                  <a:pt x="600882" y="242562"/>
                </a:lnTo>
                <a:lnTo>
                  <a:pt x="648171" y="248631"/>
                </a:lnTo>
                <a:lnTo>
                  <a:pt x="694148" y="258540"/>
                </a:lnTo>
                <a:lnTo>
                  <a:pt x="738644" y="272122"/>
                </a:lnTo>
                <a:lnTo>
                  <a:pt x="781491" y="289206"/>
                </a:lnTo>
                <a:lnTo>
                  <a:pt x="822520" y="309625"/>
                </a:lnTo>
                <a:lnTo>
                  <a:pt x="861562" y="333210"/>
                </a:lnTo>
                <a:lnTo>
                  <a:pt x="898450" y="359793"/>
                </a:lnTo>
                <a:lnTo>
                  <a:pt x="933014" y="389204"/>
                </a:lnTo>
                <a:lnTo>
                  <a:pt x="965086" y="421277"/>
                </a:lnTo>
                <a:lnTo>
                  <a:pt x="994498" y="455841"/>
                </a:lnTo>
                <a:lnTo>
                  <a:pt x="1021080" y="492728"/>
                </a:lnTo>
                <a:lnTo>
                  <a:pt x="1044666" y="531771"/>
                </a:lnTo>
                <a:lnTo>
                  <a:pt x="1065085" y="572800"/>
                </a:lnTo>
                <a:lnTo>
                  <a:pt x="1082169" y="615646"/>
                </a:lnTo>
                <a:lnTo>
                  <a:pt x="1095750" y="660142"/>
                </a:lnTo>
                <a:lnTo>
                  <a:pt x="1105660" y="706119"/>
                </a:lnTo>
                <a:lnTo>
                  <a:pt x="1111729" y="753408"/>
                </a:lnTo>
                <a:lnTo>
                  <a:pt x="1113790" y="801841"/>
                </a:lnTo>
                <a:lnTo>
                  <a:pt x="1111729" y="850274"/>
                </a:lnTo>
                <a:lnTo>
                  <a:pt x="1105660" y="897563"/>
                </a:lnTo>
                <a:lnTo>
                  <a:pt x="1095750" y="943540"/>
                </a:lnTo>
                <a:lnTo>
                  <a:pt x="1082169" y="988036"/>
                </a:lnTo>
                <a:lnTo>
                  <a:pt x="1065085" y="1030883"/>
                </a:lnTo>
                <a:lnTo>
                  <a:pt x="1044666" y="1071911"/>
                </a:lnTo>
                <a:lnTo>
                  <a:pt x="1021080" y="1110954"/>
                </a:lnTo>
                <a:lnTo>
                  <a:pt x="994498" y="1147841"/>
                </a:lnTo>
                <a:lnTo>
                  <a:pt x="965086" y="1182406"/>
                </a:lnTo>
                <a:lnTo>
                  <a:pt x="933014" y="1214478"/>
                </a:lnTo>
                <a:lnTo>
                  <a:pt x="898450" y="1243889"/>
                </a:lnTo>
                <a:lnTo>
                  <a:pt x="861562" y="1270472"/>
                </a:lnTo>
                <a:lnTo>
                  <a:pt x="822520" y="1294057"/>
                </a:lnTo>
                <a:lnTo>
                  <a:pt x="781491" y="1314476"/>
                </a:lnTo>
                <a:lnTo>
                  <a:pt x="738644" y="1331561"/>
                </a:lnTo>
                <a:lnTo>
                  <a:pt x="694148" y="1345142"/>
                </a:lnTo>
                <a:lnTo>
                  <a:pt x="648171" y="1355051"/>
                </a:lnTo>
                <a:lnTo>
                  <a:pt x="600882" y="1361121"/>
                </a:lnTo>
                <a:lnTo>
                  <a:pt x="552450" y="1363181"/>
                </a:lnTo>
                <a:lnTo>
                  <a:pt x="552450" y="1603719"/>
                </a:lnTo>
                <a:lnTo>
                  <a:pt x="603697" y="1602080"/>
                </a:lnTo>
                <a:lnTo>
                  <a:pt x="654473" y="1597202"/>
                </a:lnTo>
                <a:lnTo>
                  <a:pt x="704637" y="1589142"/>
                </a:lnTo>
                <a:lnTo>
                  <a:pt x="754046" y="1577957"/>
                </a:lnTo>
                <a:lnTo>
                  <a:pt x="802556" y="1563705"/>
                </a:lnTo>
                <a:lnTo>
                  <a:pt x="850026" y="1546442"/>
                </a:lnTo>
                <a:lnTo>
                  <a:pt x="896314" y="1526227"/>
                </a:lnTo>
                <a:lnTo>
                  <a:pt x="941276" y="1503116"/>
                </a:lnTo>
                <a:lnTo>
                  <a:pt x="984771" y="1477168"/>
                </a:lnTo>
                <a:lnTo>
                  <a:pt x="1026656" y="1448438"/>
                </a:lnTo>
                <a:lnTo>
                  <a:pt x="1066789" y="1416985"/>
                </a:lnTo>
                <a:lnTo>
                  <a:pt x="1105027" y="1382866"/>
                </a:lnTo>
                <a:lnTo>
                  <a:pt x="1139417" y="1348144"/>
                </a:lnTo>
                <a:lnTo>
                  <a:pt x="1171268" y="1311876"/>
                </a:lnTo>
                <a:lnTo>
                  <a:pt x="1200578" y="1274180"/>
                </a:lnTo>
                <a:lnTo>
                  <a:pt x="1227343" y="1235174"/>
                </a:lnTo>
                <a:lnTo>
                  <a:pt x="1251560" y="1194977"/>
                </a:lnTo>
                <a:lnTo>
                  <a:pt x="1273226" y="1153708"/>
                </a:lnTo>
                <a:lnTo>
                  <a:pt x="1292338" y="1111484"/>
                </a:lnTo>
                <a:lnTo>
                  <a:pt x="1308893" y="1068426"/>
                </a:lnTo>
                <a:lnTo>
                  <a:pt x="1322888" y="1024651"/>
                </a:lnTo>
                <a:lnTo>
                  <a:pt x="1334320" y="980277"/>
                </a:lnTo>
                <a:lnTo>
                  <a:pt x="1343186" y="935424"/>
                </a:lnTo>
                <a:lnTo>
                  <a:pt x="1349483" y="890210"/>
                </a:lnTo>
                <a:lnTo>
                  <a:pt x="1353208" y="844753"/>
                </a:lnTo>
                <a:lnTo>
                  <a:pt x="1354358" y="799172"/>
                </a:lnTo>
                <a:lnTo>
                  <a:pt x="1352914" y="753408"/>
                </a:lnTo>
                <a:lnTo>
                  <a:pt x="1348921" y="708112"/>
                </a:lnTo>
                <a:lnTo>
                  <a:pt x="1342327" y="662870"/>
                </a:lnTo>
                <a:lnTo>
                  <a:pt x="1333147" y="617978"/>
                </a:lnTo>
                <a:lnTo>
                  <a:pt x="1321376" y="573555"/>
                </a:lnTo>
                <a:lnTo>
                  <a:pt x="1307012" y="529719"/>
                </a:lnTo>
                <a:lnTo>
                  <a:pt x="1290052" y="486588"/>
                </a:lnTo>
                <a:lnTo>
                  <a:pt x="1270493" y="444282"/>
                </a:lnTo>
                <a:lnTo>
                  <a:pt x="1248331" y="402919"/>
                </a:lnTo>
                <a:lnTo>
                  <a:pt x="1223564" y="362617"/>
                </a:lnTo>
                <a:lnTo>
                  <a:pt x="1196189" y="323495"/>
                </a:lnTo>
                <a:lnTo>
                  <a:pt x="1166202" y="285671"/>
                </a:lnTo>
                <a:lnTo>
                  <a:pt x="1133602" y="249264"/>
                </a:lnTo>
                <a:lnTo>
                  <a:pt x="1124754" y="240501"/>
                </a:lnTo>
                <a:close/>
              </a:path>
              <a:path w="1354454" h="1604010">
                <a:moveTo>
                  <a:pt x="549858" y="0"/>
                </a:moveTo>
                <a:lnTo>
                  <a:pt x="504269" y="1435"/>
                </a:lnTo>
                <a:lnTo>
                  <a:pt x="458793" y="5451"/>
                </a:lnTo>
                <a:lnTo>
                  <a:pt x="413549" y="12051"/>
                </a:lnTo>
                <a:lnTo>
                  <a:pt x="368657" y="21238"/>
                </a:lnTo>
                <a:lnTo>
                  <a:pt x="324234" y="33015"/>
                </a:lnTo>
                <a:lnTo>
                  <a:pt x="280400" y="47384"/>
                </a:lnTo>
                <a:lnTo>
                  <a:pt x="237272" y="64350"/>
                </a:lnTo>
                <a:lnTo>
                  <a:pt x="194971" y="83914"/>
                </a:lnTo>
                <a:lnTo>
                  <a:pt x="153613" y="106079"/>
                </a:lnTo>
                <a:lnTo>
                  <a:pt x="113319" y="130849"/>
                </a:lnTo>
                <a:lnTo>
                  <a:pt x="74206" y="158227"/>
                </a:lnTo>
                <a:lnTo>
                  <a:pt x="36393" y="188215"/>
                </a:lnTo>
                <a:lnTo>
                  <a:pt x="0" y="220816"/>
                </a:lnTo>
                <a:lnTo>
                  <a:pt x="165735" y="395060"/>
                </a:lnTo>
                <a:lnTo>
                  <a:pt x="201720" y="363636"/>
                </a:lnTo>
                <a:lnTo>
                  <a:pt x="240008" y="335553"/>
                </a:lnTo>
                <a:lnTo>
                  <a:pt x="280359" y="310906"/>
                </a:lnTo>
                <a:lnTo>
                  <a:pt x="322535" y="289790"/>
                </a:lnTo>
                <a:lnTo>
                  <a:pt x="366298" y="272300"/>
                </a:lnTo>
                <a:lnTo>
                  <a:pt x="411409" y="258530"/>
                </a:lnTo>
                <a:lnTo>
                  <a:pt x="457630" y="248578"/>
                </a:lnTo>
                <a:lnTo>
                  <a:pt x="504723" y="242536"/>
                </a:lnTo>
                <a:lnTo>
                  <a:pt x="552450" y="240501"/>
                </a:lnTo>
                <a:lnTo>
                  <a:pt x="1124754" y="240501"/>
                </a:lnTo>
                <a:lnTo>
                  <a:pt x="1098879" y="214874"/>
                </a:lnTo>
                <a:lnTo>
                  <a:pt x="1062609" y="183024"/>
                </a:lnTo>
                <a:lnTo>
                  <a:pt x="1024911" y="153717"/>
                </a:lnTo>
                <a:lnTo>
                  <a:pt x="985902" y="126955"/>
                </a:lnTo>
                <a:lnTo>
                  <a:pt x="945702" y="102742"/>
                </a:lnTo>
                <a:lnTo>
                  <a:pt x="904428" y="81081"/>
                </a:lnTo>
                <a:lnTo>
                  <a:pt x="862201" y="61974"/>
                </a:lnTo>
                <a:lnTo>
                  <a:pt x="819138" y="45425"/>
                </a:lnTo>
                <a:lnTo>
                  <a:pt x="775358" y="31436"/>
                </a:lnTo>
                <a:lnTo>
                  <a:pt x="730980" y="20010"/>
                </a:lnTo>
                <a:lnTo>
                  <a:pt x="686122" y="11151"/>
                </a:lnTo>
                <a:lnTo>
                  <a:pt x="640904" y="4860"/>
                </a:lnTo>
                <a:lnTo>
                  <a:pt x="595443" y="1142"/>
                </a:lnTo>
                <a:lnTo>
                  <a:pt x="549858" y="0"/>
                </a:lnTo>
                <a:close/>
              </a:path>
            </a:pathLst>
          </a:custGeom>
          <a:solidFill>
            <a:srgbClr val="EC9E1E"/>
          </a:solidFill>
        </p:spPr>
        <p:txBody>
          <a:bodyPr wrap="square" lIns="0" tIns="0" rIns="0" bIns="0" rtlCol="0"/>
          <a:lstStyle/>
          <a:p/>
        </p:txBody>
      </p:sp>
      <p:sp>
        <p:nvSpPr>
          <p:cNvPr id="9" name="object 9"/>
          <p:cNvSpPr txBox="1"/>
          <p:nvPr/>
        </p:nvSpPr>
        <p:spPr>
          <a:xfrm>
            <a:off x="4971288" y="2513076"/>
            <a:ext cx="2249805" cy="3214370"/>
          </a:xfrm>
          <a:prstGeom prst="rect">
            <a:avLst/>
          </a:prstGeom>
          <a:ln w="12192">
            <a:solidFill>
              <a:srgbClr val="EC9E1E"/>
            </a:solidFill>
          </a:ln>
        </p:spPr>
        <p:txBody>
          <a:bodyPr vert="horz" wrap="square" lIns="0" tIns="233045" rIns="0" bIns="0" rtlCol="0">
            <a:spAutoFit/>
          </a:bodyPr>
          <a:lstStyle/>
          <a:p>
            <a:pPr marL="1270" algn="ctr">
              <a:lnSpc>
                <a:spcPct val="100000"/>
              </a:lnSpc>
              <a:spcBef>
                <a:spcPts val="1835"/>
              </a:spcBef>
            </a:pPr>
            <a:r>
              <a:rPr sz="1800">
                <a:latin typeface="微软雅黑"/>
                <a:cs typeface="微软雅黑"/>
              </a:rPr>
              <a:t>高复购</a:t>
            </a:r>
            <a:endParaRPr sz="1800">
              <a:latin typeface="微软雅黑"/>
              <a:cs typeface="微软雅黑"/>
            </a:endParaRPr>
          </a:p>
          <a:p>
            <a:pPr>
              <a:lnSpc>
                <a:spcPct val="100000"/>
              </a:lnSpc>
            </a:pPr>
            <a:endParaRPr sz="2400">
              <a:latin typeface="微软雅黑"/>
              <a:cs typeface="微软雅黑"/>
            </a:endParaRPr>
          </a:p>
          <a:p>
            <a:pPr>
              <a:lnSpc>
                <a:spcPct val="100000"/>
              </a:lnSpc>
              <a:spcBef>
                <a:spcPts val="85"/>
              </a:spcBef>
            </a:pPr>
            <a:endParaRPr sz="1450">
              <a:latin typeface="微软雅黑"/>
              <a:cs typeface="微软雅黑"/>
            </a:endParaRPr>
          </a:p>
          <a:p>
            <a:pPr marL="26670" algn="ctr">
              <a:lnSpc>
                <a:spcPct val="100000"/>
              </a:lnSpc>
            </a:pPr>
            <a:r>
              <a:rPr sz="2400" b="1" spc="-5">
                <a:solidFill>
                  <a:srgbClr val="EC9E1E"/>
                </a:solidFill>
                <a:latin typeface="Arial"/>
                <a:cs typeface="Arial"/>
              </a:rPr>
              <a:t>62.1%</a:t>
            </a:r>
            <a:endParaRPr sz="2400">
              <a:latin typeface="Arial"/>
              <a:cs typeface="Arial"/>
            </a:endParaRPr>
          </a:p>
          <a:p>
            <a:pPr>
              <a:lnSpc>
                <a:spcPct val="100000"/>
              </a:lnSpc>
            </a:pPr>
            <a:endParaRPr sz="2700">
              <a:latin typeface="Arial"/>
              <a:cs typeface="Arial"/>
            </a:endParaRPr>
          </a:p>
          <a:p>
            <a:pPr>
              <a:lnSpc>
                <a:spcPct val="100000"/>
              </a:lnSpc>
              <a:spcBef>
                <a:spcPts val="10"/>
              </a:spcBef>
            </a:pPr>
            <a:endParaRPr sz="3350">
              <a:latin typeface="Arial"/>
              <a:cs typeface="Arial"/>
            </a:endParaRPr>
          </a:p>
          <a:p>
            <a:pPr marL="1270" algn="ctr">
              <a:lnSpc>
                <a:spcPct val="100000"/>
              </a:lnSpc>
            </a:pPr>
            <a:r>
              <a:rPr sz="900">
                <a:latin typeface="微软雅黑"/>
                <a:cs typeface="微软雅黑"/>
              </a:rPr>
              <a:t>“购物、消费频次增加”</a:t>
            </a:r>
            <a:endParaRPr sz="900">
              <a:latin typeface="微软雅黑"/>
              <a:cs typeface="微软雅黑"/>
            </a:endParaRPr>
          </a:p>
        </p:txBody>
      </p:sp>
      <p:sp>
        <p:nvSpPr>
          <p:cNvPr id="10" name="object 10"/>
          <p:cNvSpPr/>
          <p:nvPr/>
        </p:nvSpPr>
        <p:spPr>
          <a:xfrm>
            <a:off x="8133588" y="4317619"/>
            <a:ext cx="759460" cy="622300"/>
          </a:xfrm>
          <a:custGeom>
            <a:rect l="l" t="t" r="r" b="b"/>
            <a:pathLst>
              <a:path w="759459" h="622300">
                <a:moveTo>
                  <a:pt x="227837" y="0"/>
                </a:moveTo>
                <a:lnTo>
                  <a:pt x="0" y="77215"/>
                </a:lnTo>
                <a:lnTo>
                  <a:pt x="17076" y="122979"/>
                </a:lnTo>
                <a:lnTo>
                  <a:pt x="36704" y="167223"/>
                </a:lnTo>
                <a:lnTo>
                  <a:pt x="58784" y="209872"/>
                </a:lnTo>
                <a:lnTo>
                  <a:pt x="83212" y="250854"/>
                </a:lnTo>
                <a:lnTo>
                  <a:pt x="109889" y="290096"/>
                </a:lnTo>
                <a:lnTo>
                  <a:pt x="138711" y="327525"/>
                </a:lnTo>
                <a:lnTo>
                  <a:pt x="169577" y="363069"/>
                </a:lnTo>
                <a:lnTo>
                  <a:pt x="202387" y="396654"/>
                </a:lnTo>
                <a:lnTo>
                  <a:pt x="237037" y="428206"/>
                </a:lnTo>
                <a:lnTo>
                  <a:pt x="273427" y="457654"/>
                </a:lnTo>
                <a:lnTo>
                  <a:pt x="311455" y="484925"/>
                </a:lnTo>
                <a:lnTo>
                  <a:pt x="351019" y="509944"/>
                </a:lnTo>
                <a:lnTo>
                  <a:pt x="392017" y="532640"/>
                </a:lnTo>
                <a:lnTo>
                  <a:pt x="434349" y="552939"/>
                </a:lnTo>
                <a:lnTo>
                  <a:pt x="477912" y="570768"/>
                </a:lnTo>
                <a:lnTo>
                  <a:pt x="522605" y="586054"/>
                </a:lnTo>
                <a:lnTo>
                  <a:pt x="568326" y="598725"/>
                </a:lnTo>
                <a:lnTo>
                  <a:pt x="614973" y="608707"/>
                </a:lnTo>
                <a:lnTo>
                  <a:pt x="662446" y="615928"/>
                </a:lnTo>
                <a:lnTo>
                  <a:pt x="710642" y="620313"/>
                </a:lnTo>
                <a:lnTo>
                  <a:pt x="759459" y="621791"/>
                </a:lnTo>
                <a:lnTo>
                  <a:pt x="759459" y="381253"/>
                </a:lnTo>
                <a:lnTo>
                  <a:pt x="711740" y="379231"/>
                </a:lnTo>
                <a:lnTo>
                  <a:pt x="664927" y="373259"/>
                </a:lnTo>
                <a:lnTo>
                  <a:pt x="619217" y="363476"/>
                </a:lnTo>
                <a:lnTo>
                  <a:pt x="574804" y="350023"/>
                </a:lnTo>
                <a:lnTo>
                  <a:pt x="531885" y="333041"/>
                </a:lnTo>
                <a:lnTo>
                  <a:pt x="490654" y="312669"/>
                </a:lnTo>
                <a:lnTo>
                  <a:pt x="451308" y="289050"/>
                </a:lnTo>
                <a:lnTo>
                  <a:pt x="414042" y="262322"/>
                </a:lnTo>
                <a:lnTo>
                  <a:pt x="379051" y="232627"/>
                </a:lnTo>
                <a:lnTo>
                  <a:pt x="346531" y="200104"/>
                </a:lnTo>
                <a:lnTo>
                  <a:pt x="316677" y="164895"/>
                </a:lnTo>
                <a:lnTo>
                  <a:pt x="289685" y="127140"/>
                </a:lnTo>
                <a:lnTo>
                  <a:pt x="265751" y="86978"/>
                </a:lnTo>
                <a:lnTo>
                  <a:pt x="245070" y="44551"/>
                </a:lnTo>
                <a:lnTo>
                  <a:pt x="227837" y="0"/>
                </a:lnTo>
                <a:close/>
              </a:path>
            </a:pathLst>
          </a:custGeom>
          <a:solidFill>
            <a:srgbClr val="876DB9">
              <a:alpha val="19999"/>
            </a:srgbClr>
          </a:solidFill>
        </p:spPr>
        <p:txBody>
          <a:bodyPr wrap="square" lIns="0" tIns="0" rIns="0" bIns="0" rtlCol="0"/>
          <a:lstStyle/>
          <a:p/>
        </p:txBody>
      </p:sp>
      <p:sp>
        <p:nvSpPr>
          <p:cNvPr id="11" name="object 11"/>
          <p:cNvSpPr/>
          <p:nvPr/>
        </p:nvSpPr>
        <p:spPr>
          <a:xfrm>
            <a:off x="8091312" y="3335775"/>
            <a:ext cx="1604010" cy="1604010"/>
          </a:xfrm>
          <a:custGeom>
            <a:rect l="l" t="t" r="r" b="b"/>
            <a:pathLst>
              <a:path w="1604009" h="1604010">
                <a:moveTo>
                  <a:pt x="1374158" y="240418"/>
                </a:moveTo>
                <a:lnTo>
                  <a:pt x="801735" y="240418"/>
                </a:lnTo>
                <a:lnTo>
                  <a:pt x="850168" y="242478"/>
                </a:lnTo>
                <a:lnTo>
                  <a:pt x="897457" y="248547"/>
                </a:lnTo>
                <a:lnTo>
                  <a:pt x="943434" y="258457"/>
                </a:lnTo>
                <a:lnTo>
                  <a:pt x="987930" y="272038"/>
                </a:lnTo>
                <a:lnTo>
                  <a:pt x="1030777" y="289123"/>
                </a:lnTo>
                <a:lnTo>
                  <a:pt x="1071806" y="309542"/>
                </a:lnTo>
                <a:lnTo>
                  <a:pt x="1110848" y="333127"/>
                </a:lnTo>
                <a:lnTo>
                  <a:pt x="1147736" y="359709"/>
                </a:lnTo>
                <a:lnTo>
                  <a:pt x="1182300" y="389121"/>
                </a:lnTo>
                <a:lnTo>
                  <a:pt x="1214372" y="421193"/>
                </a:lnTo>
                <a:lnTo>
                  <a:pt x="1243784" y="455757"/>
                </a:lnTo>
                <a:lnTo>
                  <a:pt x="1270366" y="492645"/>
                </a:lnTo>
                <a:lnTo>
                  <a:pt x="1293951" y="531687"/>
                </a:lnTo>
                <a:lnTo>
                  <a:pt x="1314370" y="572716"/>
                </a:lnTo>
                <a:lnTo>
                  <a:pt x="1331455" y="615563"/>
                </a:lnTo>
                <a:lnTo>
                  <a:pt x="1345036" y="660059"/>
                </a:lnTo>
                <a:lnTo>
                  <a:pt x="1354945" y="706036"/>
                </a:lnTo>
                <a:lnTo>
                  <a:pt x="1361015" y="753325"/>
                </a:lnTo>
                <a:lnTo>
                  <a:pt x="1363075" y="801758"/>
                </a:lnTo>
                <a:lnTo>
                  <a:pt x="1361015" y="850190"/>
                </a:lnTo>
                <a:lnTo>
                  <a:pt x="1354945" y="897479"/>
                </a:lnTo>
                <a:lnTo>
                  <a:pt x="1345036" y="943456"/>
                </a:lnTo>
                <a:lnTo>
                  <a:pt x="1331455" y="987952"/>
                </a:lnTo>
                <a:lnTo>
                  <a:pt x="1314370" y="1030799"/>
                </a:lnTo>
                <a:lnTo>
                  <a:pt x="1293951" y="1071828"/>
                </a:lnTo>
                <a:lnTo>
                  <a:pt x="1270366" y="1110870"/>
                </a:lnTo>
                <a:lnTo>
                  <a:pt x="1243784" y="1147758"/>
                </a:lnTo>
                <a:lnTo>
                  <a:pt x="1214372" y="1182322"/>
                </a:lnTo>
                <a:lnTo>
                  <a:pt x="1182300" y="1214394"/>
                </a:lnTo>
                <a:lnTo>
                  <a:pt x="1147736" y="1243806"/>
                </a:lnTo>
                <a:lnTo>
                  <a:pt x="1110848" y="1270389"/>
                </a:lnTo>
                <a:lnTo>
                  <a:pt x="1071806" y="1293974"/>
                </a:lnTo>
                <a:lnTo>
                  <a:pt x="1030777" y="1314393"/>
                </a:lnTo>
                <a:lnTo>
                  <a:pt x="987930" y="1331477"/>
                </a:lnTo>
                <a:lnTo>
                  <a:pt x="943434" y="1345058"/>
                </a:lnTo>
                <a:lnTo>
                  <a:pt x="897457" y="1354968"/>
                </a:lnTo>
                <a:lnTo>
                  <a:pt x="850168" y="1361037"/>
                </a:lnTo>
                <a:lnTo>
                  <a:pt x="801735" y="1363098"/>
                </a:lnTo>
                <a:lnTo>
                  <a:pt x="801735" y="1603636"/>
                </a:lnTo>
                <a:lnTo>
                  <a:pt x="854147" y="1601919"/>
                </a:lnTo>
                <a:lnTo>
                  <a:pt x="906259" y="1596788"/>
                </a:lnTo>
                <a:lnTo>
                  <a:pt x="957897" y="1588274"/>
                </a:lnTo>
                <a:lnTo>
                  <a:pt x="1008881" y="1576407"/>
                </a:lnTo>
                <a:lnTo>
                  <a:pt x="1059037" y="1561218"/>
                </a:lnTo>
                <a:lnTo>
                  <a:pt x="1104836" y="1544156"/>
                </a:lnTo>
                <a:lnTo>
                  <a:pt x="1148981" y="1524624"/>
                </a:lnTo>
                <a:lnTo>
                  <a:pt x="1191417" y="1502726"/>
                </a:lnTo>
                <a:lnTo>
                  <a:pt x="1232094" y="1478570"/>
                </a:lnTo>
                <a:lnTo>
                  <a:pt x="1270959" y="1452263"/>
                </a:lnTo>
                <a:lnTo>
                  <a:pt x="1307958" y="1423910"/>
                </a:lnTo>
                <a:lnTo>
                  <a:pt x="1343041" y="1393617"/>
                </a:lnTo>
                <a:lnTo>
                  <a:pt x="1376153" y="1361492"/>
                </a:lnTo>
                <a:lnTo>
                  <a:pt x="1407243" y="1327641"/>
                </a:lnTo>
                <a:lnTo>
                  <a:pt x="1436258" y="1292170"/>
                </a:lnTo>
                <a:lnTo>
                  <a:pt x="1463146" y="1255186"/>
                </a:lnTo>
                <a:lnTo>
                  <a:pt x="1487854" y="1216794"/>
                </a:lnTo>
                <a:lnTo>
                  <a:pt x="1510330" y="1177102"/>
                </a:lnTo>
                <a:lnTo>
                  <a:pt x="1530521" y="1136216"/>
                </a:lnTo>
                <a:lnTo>
                  <a:pt x="1548374" y="1094243"/>
                </a:lnTo>
                <a:lnTo>
                  <a:pt x="1563838" y="1051288"/>
                </a:lnTo>
                <a:lnTo>
                  <a:pt x="1576859" y="1007458"/>
                </a:lnTo>
                <a:lnTo>
                  <a:pt x="1587386" y="962859"/>
                </a:lnTo>
                <a:lnTo>
                  <a:pt x="1595365" y="917599"/>
                </a:lnTo>
                <a:lnTo>
                  <a:pt x="1600744" y="871783"/>
                </a:lnTo>
                <a:lnTo>
                  <a:pt x="1603471" y="825518"/>
                </a:lnTo>
                <a:lnTo>
                  <a:pt x="1603440" y="777997"/>
                </a:lnTo>
                <a:lnTo>
                  <a:pt x="1600758" y="732066"/>
                </a:lnTo>
                <a:lnTo>
                  <a:pt x="1595214" y="685093"/>
                </a:lnTo>
                <a:lnTo>
                  <a:pt x="1586806" y="638095"/>
                </a:lnTo>
                <a:lnTo>
                  <a:pt x="1575485" y="591181"/>
                </a:lnTo>
                <a:lnTo>
                  <a:pt x="1561195" y="544456"/>
                </a:lnTo>
                <a:lnTo>
                  <a:pt x="1544134" y="498657"/>
                </a:lnTo>
                <a:lnTo>
                  <a:pt x="1524601" y="454512"/>
                </a:lnTo>
                <a:lnTo>
                  <a:pt x="1502704" y="412076"/>
                </a:lnTo>
                <a:lnTo>
                  <a:pt x="1478548" y="371399"/>
                </a:lnTo>
                <a:lnTo>
                  <a:pt x="1452240" y="332534"/>
                </a:lnTo>
                <a:lnTo>
                  <a:pt x="1423887" y="295535"/>
                </a:lnTo>
                <a:lnTo>
                  <a:pt x="1393595" y="260452"/>
                </a:lnTo>
                <a:lnTo>
                  <a:pt x="1374158" y="240418"/>
                </a:lnTo>
                <a:close/>
              </a:path>
              <a:path w="1604009" h="1604010">
                <a:moveTo>
                  <a:pt x="778888" y="0"/>
                </a:moveTo>
                <a:lnTo>
                  <a:pt x="731923" y="2749"/>
                </a:lnTo>
                <a:lnTo>
                  <a:pt x="685070" y="8279"/>
                </a:lnTo>
                <a:lnTo>
                  <a:pt x="638073" y="16686"/>
                </a:lnTo>
                <a:lnTo>
                  <a:pt x="591158" y="28008"/>
                </a:lnTo>
                <a:lnTo>
                  <a:pt x="544433" y="42298"/>
                </a:lnTo>
                <a:lnTo>
                  <a:pt x="498634" y="59359"/>
                </a:lnTo>
                <a:lnTo>
                  <a:pt x="454490" y="78892"/>
                </a:lnTo>
                <a:lnTo>
                  <a:pt x="412053" y="100789"/>
                </a:lnTo>
                <a:lnTo>
                  <a:pt x="371376" y="124945"/>
                </a:lnTo>
                <a:lnTo>
                  <a:pt x="332512" y="151252"/>
                </a:lnTo>
                <a:lnTo>
                  <a:pt x="295512" y="179606"/>
                </a:lnTo>
                <a:lnTo>
                  <a:pt x="260430" y="209898"/>
                </a:lnTo>
                <a:lnTo>
                  <a:pt x="227318" y="242023"/>
                </a:lnTo>
                <a:lnTo>
                  <a:pt x="196228" y="275874"/>
                </a:lnTo>
                <a:lnTo>
                  <a:pt x="167212" y="311345"/>
                </a:lnTo>
                <a:lnTo>
                  <a:pt x="140325" y="348330"/>
                </a:lnTo>
                <a:lnTo>
                  <a:pt x="115617" y="386721"/>
                </a:lnTo>
                <a:lnTo>
                  <a:pt x="93141" y="426413"/>
                </a:lnTo>
                <a:lnTo>
                  <a:pt x="72950" y="467299"/>
                </a:lnTo>
                <a:lnTo>
                  <a:pt x="55097" y="509273"/>
                </a:lnTo>
                <a:lnTo>
                  <a:pt x="39633" y="552228"/>
                </a:lnTo>
                <a:lnTo>
                  <a:pt x="26612" y="596057"/>
                </a:lnTo>
                <a:lnTo>
                  <a:pt x="16085" y="640656"/>
                </a:lnTo>
                <a:lnTo>
                  <a:pt x="8106" y="685916"/>
                </a:lnTo>
                <a:lnTo>
                  <a:pt x="2727" y="731732"/>
                </a:lnTo>
                <a:lnTo>
                  <a:pt x="0" y="777997"/>
                </a:lnTo>
                <a:lnTo>
                  <a:pt x="31" y="825518"/>
                </a:lnTo>
                <a:lnTo>
                  <a:pt x="2712" y="871449"/>
                </a:lnTo>
                <a:lnTo>
                  <a:pt x="8257" y="918423"/>
                </a:lnTo>
                <a:lnTo>
                  <a:pt x="16664" y="965420"/>
                </a:lnTo>
                <a:lnTo>
                  <a:pt x="27986" y="1012335"/>
                </a:lnTo>
                <a:lnTo>
                  <a:pt x="42275" y="1059060"/>
                </a:lnTo>
                <a:lnTo>
                  <a:pt x="270113" y="981844"/>
                </a:lnTo>
                <a:lnTo>
                  <a:pt x="257239" y="937882"/>
                </a:lnTo>
                <a:lnTo>
                  <a:pt x="247984" y="893039"/>
                </a:lnTo>
                <a:lnTo>
                  <a:pt x="242396" y="847577"/>
                </a:lnTo>
                <a:lnTo>
                  <a:pt x="240522" y="801758"/>
                </a:lnTo>
                <a:lnTo>
                  <a:pt x="242582" y="753325"/>
                </a:lnTo>
                <a:lnTo>
                  <a:pt x="248648" y="706036"/>
                </a:lnTo>
                <a:lnTo>
                  <a:pt x="258553" y="660059"/>
                </a:lnTo>
                <a:lnTo>
                  <a:pt x="272128" y="615563"/>
                </a:lnTo>
                <a:lnTo>
                  <a:pt x="289206" y="572716"/>
                </a:lnTo>
                <a:lnTo>
                  <a:pt x="309616" y="531687"/>
                </a:lnTo>
                <a:lnTo>
                  <a:pt x="333192" y="492645"/>
                </a:lnTo>
                <a:lnTo>
                  <a:pt x="359765" y="455757"/>
                </a:lnTo>
                <a:lnTo>
                  <a:pt x="389167" y="421193"/>
                </a:lnTo>
                <a:lnTo>
                  <a:pt x="421229" y="389121"/>
                </a:lnTo>
                <a:lnTo>
                  <a:pt x="455784" y="359709"/>
                </a:lnTo>
                <a:lnTo>
                  <a:pt x="492662" y="333127"/>
                </a:lnTo>
                <a:lnTo>
                  <a:pt x="531695" y="309542"/>
                </a:lnTo>
                <a:lnTo>
                  <a:pt x="572716" y="289123"/>
                </a:lnTo>
                <a:lnTo>
                  <a:pt x="615555" y="272038"/>
                </a:lnTo>
                <a:lnTo>
                  <a:pt x="660045" y="258457"/>
                </a:lnTo>
                <a:lnTo>
                  <a:pt x="706017" y="248547"/>
                </a:lnTo>
                <a:lnTo>
                  <a:pt x="753304" y="242478"/>
                </a:lnTo>
                <a:lnTo>
                  <a:pt x="801735" y="240418"/>
                </a:lnTo>
                <a:lnTo>
                  <a:pt x="1374158" y="240418"/>
                </a:lnTo>
                <a:lnTo>
                  <a:pt x="1361470" y="227340"/>
                </a:lnTo>
                <a:lnTo>
                  <a:pt x="1327619" y="196250"/>
                </a:lnTo>
                <a:lnTo>
                  <a:pt x="1292148" y="167235"/>
                </a:lnTo>
                <a:lnTo>
                  <a:pt x="1255163" y="140347"/>
                </a:lnTo>
                <a:lnTo>
                  <a:pt x="1216772" y="115639"/>
                </a:lnTo>
                <a:lnTo>
                  <a:pt x="1177080" y="93163"/>
                </a:lnTo>
                <a:lnTo>
                  <a:pt x="1136194" y="72972"/>
                </a:lnTo>
                <a:lnTo>
                  <a:pt x="1094220" y="55119"/>
                </a:lnTo>
                <a:lnTo>
                  <a:pt x="1051265" y="39655"/>
                </a:lnTo>
                <a:lnTo>
                  <a:pt x="1007435" y="26634"/>
                </a:lnTo>
                <a:lnTo>
                  <a:pt x="962837" y="16107"/>
                </a:lnTo>
                <a:lnTo>
                  <a:pt x="917577" y="8128"/>
                </a:lnTo>
                <a:lnTo>
                  <a:pt x="871761" y="2749"/>
                </a:lnTo>
                <a:lnTo>
                  <a:pt x="825496" y="22"/>
                </a:lnTo>
                <a:lnTo>
                  <a:pt x="778888" y="0"/>
                </a:lnTo>
                <a:close/>
              </a:path>
            </a:pathLst>
          </a:custGeom>
          <a:solidFill>
            <a:srgbClr val="876DB9"/>
          </a:solidFill>
        </p:spPr>
        <p:txBody>
          <a:bodyPr wrap="square" lIns="0" tIns="0" rIns="0" bIns="0" rtlCol="0"/>
          <a:lstStyle/>
          <a:p/>
        </p:txBody>
      </p:sp>
      <p:sp>
        <p:nvSpPr>
          <p:cNvPr id="12" name="object 12"/>
          <p:cNvSpPr txBox="1"/>
          <p:nvPr/>
        </p:nvSpPr>
        <p:spPr>
          <a:xfrm>
            <a:off x="7766304" y="2513076"/>
            <a:ext cx="2249805" cy="3214370"/>
          </a:xfrm>
          <a:prstGeom prst="rect">
            <a:avLst/>
          </a:prstGeom>
          <a:ln w="12192">
            <a:solidFill>
              <a:srgbClr val="876DB9"/>
            </a:solidFill>
          </a:ln>
        </p:spPr>
        <p:txBody>
          <a:bodyPr vert="horz" wrap="square" lIns="0" tIns="233045" rIns="0" bIns="0" rtlCol="0">
            <a:spAutoFit/>
          </a:bodyPr>
          <a:lstStyle/>
          <a:p>
            <a:pPr marL="2540" algn="ctr">
              <a:lnSpc>
                <a:spcPct val="100000"/>
              </a:lnSpc>
              <a:spcBef>
                <a:spcPts val="1835"/>
              </a:spcBef>
            </a:pPr>
            <a:r>
              <a:rPr sz="1800">
                <a:latin typeface="微软雅黑"/>
                <a:cs typeface="微软雅黑"/>
              </a:rPr>
              <a:t>高反馈</a:t>
            </a:r>
            <a:endParaRPr sz="1800">
              <a:latin typeface="微软雅黑"/>
              <a:cs typeface="微软雅黑"/>
            </a:endParaRPr>
          </a:p>
          <a:p>
            <a:pPr>
              <a:lnSpc>
                <a:spcPct val="100000"/>
              </a:lnSpc>
            </a:pPr>
            <a:endParaRPr sz="2400">
              <a:latin typeface="微软雅黑"/>
              <a:cs typeface="微软雅黑"/>
            </a:endParaRPr>
          </a:p>
          <a:p>
            <a:pPr>
              <a:lnSpc>
                <a:spcPct val="100000"/>
              </a:lnSpc>
              <a:spcBef>
                <a:spcPts val="85"/>
              </a:spcBef>
            </a:pPr>
            <a:endParaRPr sz="1450">
              <a:latin typeface="微软雅黑"/>
              <a:cs typeface="微软雅黑"/>
            </a:endParaRPr>
          </a:p>
          <a:p>
            <a:pPr marL="27940" algn="ctr">
              <a:lnSpc>
                <a:spcPct val="100000"/>
              </a:lnSpc>
            </a:pPr>
            <a:r>
              <a:rPr sz="2400" b="1" spc="-5">
                <a:solidFill>
                  <a:srgbClr val="876DB9"/>
                </a:solidFill>
                <a:latin typeface="Arial"/>
                <a:cs typeface="Arial"/>
              </a:rPr>
              <a:t>80.2%</a:t>
            </a:r>
            <a:endParaRPr sz="2400">
              <a:latin typeface="Arial"/>
              <a:cs typeface="Arial"/>
            </a:endParaRPr>
          </a:p>
          <a:p>
            <a:pPr>
              <a:lnSpc>
                <a:spcPct val="100000"/>
              </a:lnSpc>
            </a:pPr>
            <a:endParaRPr sz="2700">
              <a:latin typeface="Arial"/>
              <a:cs typeface="Arial"/>
            </a:endParaRPr>
          </a:p>
          <a:p>
            <a:pPr>
              <a:lnSpc>
                <a:spcPct val="100000"/>
              </a:lnSpc>
              <a:spcBef>
                <a:spcPts val="10"/>
              </a:spcBef>
            </a:pPr>
            <a:endParaRPr sz="3350">
              <a:latin typeface="Arial"/>
              <a:cs typeface="Arial"/>
            </a:endParaRPr>
          </a:p>
          <a:p>
            <a:pPr marL="309880" marR="299085" indent="-1905" algn="ctr">
              <a:lnSpc>
                <a:spcPct val="100000"/>
              </a:lnSpc>
            </a:pPr>
            <a:r>
              <a:rPr sz="900">
                <a:latin typeface="微软雅黑"/>
                <a:cs typeface="微软雅黑"/>
              </a:rPr>
              <a:t>“看到品牌广告后，我会更想快 速、方便的买到相关产品</a:t>
            </a:r>
            <a:r>
              <a:rPr sz="900">
                <a:latin typeface="Arial"/>
                <a:cs typeface="Arial"/>
              </a:rPr>
              <a:t>/</a:t>
            </a:r>
            <a:r>
              <a:rPr sz="900">
                <a:latin typeface="微软雅黑"/>
                <a:cs typeface="微软雅黑"/>
              </a:rPr>
              <a:t>服务”</a:t>
            </a:r>
            <a:endParaRPr sz="900">
              <a:latin typeface="微软雅黑"/>
              <a:cs typeface="微软雅黑"/>
            </a:endParaRPr>
          </a:p>
        </p:txBody>
      </p:sp>
      <p:sp>
        <p:nvSpPr>
          <p:cNvPr id="14" name="object 14"/>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29</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15" name="object 15"/>
          <p:cNvSpPr txBox="1"/>
          <p:nvPr/>
        </p:nvSpPr>
        <p:spPr>
          <a:xfrm>
            <a:off x="7996808" y="6400257"/>
            <a:ext cx="2718435"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endParaRPr sz="1000">
              <a:latin typeface="微软雅黑"/>
              <a:cs typeface="微软雅黑"/>
            </a:endParaRPr>
          </a:p>
        </p:txBody>
      </p:sp>
      <p:graphicFrame>
        <p:nvGraphicFramePr>
          <p:cNvPr id="13" name="object 13"/>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C0C0C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FF630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6419215" cy="452120"/>
          </a:xfrm>
          <a:prstGeom prst="rect">
            <a:avLst/>
          </a:prstGeom>
        </p:spPr>
        <p:txBody>
          <a:bodyPr vert="horz" wrap="square" lIns="0" tIns="12065" rIns="0" bIns="0" rtlCol="0">
            <a:spAutoFit/>
          </a:bodyPr>
          <a:lstStyle/>
          <a:p>
            <a:pPr marL="12700">
              <a:lnSpc>
                <a:spcPct val="100000"/>
              </a:lnSpc>
              <a:spcBef>
                <a:spcPts val="95"/>
              </a:spcBef>
            </a:pPr>
            <a:r>
              <a:rPr spc="-5"/>
              <a:t>学习场景内容传播特征：教育属性</a:t>
            </a:r>
            <a:r>
              <a:rPr/>
              <a:t>与</a:t>
            </a:r>
            <a:r>
              <a:rPr spc="-5"/>
              <a:t>创新</a:t>
            </a:r>
          </a:p>
        </p:txBody>
      </p:sp>
      <p:sp>
        <p:nvSpPr>
          <p:cNvPr id="3" name="object 3"/>
          <p:cNvSpPr txBox="1"/>
          <p:nvPr/>
        </p:nvSpPr>
        <p:spPr>
          <a:xfrm>
            <a:off x="813612" y="1058011"/>
            <a:ext cx="10379075" cy="1358900"/>
          </a:xfrm>
          <a:prstGeom prst="rect">
            <a:avLst/>
          </a:prstGeom>
        </p:spPr>
        <p:txBody>
          <a:bodyPr vert="horz" wrap="square" lIns="0" tIns="12700" rIns="0" bIns="0" rtlCol="0">
            <a:spAutoFit/>
          </a:bodyPr>
          <a:lstStyle/>
          <a:p>
            <a:pPr marL="226060" marR="5080" indent="-213360">
              <a:lnSpc>
                <a:spcPct val="150000"/>
              </a:lnSpc>
              <a:spcBef>
                <a:spcPts val="100"/>
              </a:spcBef>
              <a:buFont typeface="Arial"/>
              <a:buChar char="•"/>
              <a:tabLst>
                <a:tab pos="225425"/>
                <a:tab pos="226060"/>
              </a:tabLst>
            </a:pPr>
            <a:r>
              <a:rPr sz="1400">
                <a:latin typeface="微软雅黑"/>
                <a:cs typeface="微软雅黑"/>
              </a:rPr>
              <a:t>为了确</a:t>
            </a:r>
            <a:r>
              <a:rPr sz="1400" spc="-5">
                <a:latin typeface="微软雅黑"/>
                <a:cs typeface="微软雅黑"/>
              </a:rPr>
              <a:t>保</a:t>
            </a:r>
            <a:r>
              <a:rPr sz="1400">
                <a:latin typeface="微软雅黑"/>
                <a:cs typeface="微软雅黑"/>
              </a:rPr>
              <a:t>广告不会干扰</a:t>
            </a:r>
            <a:r>
              <a:rPr sz="1400" spc="-15">
                <a:latin typeface="微软雅黑"/>
                <a:cs typeface="微软雅黑"/>
              </a:rPr>
              <a:t>学</a:t>
            </a:r>
            <a:r>
              <a:rPr sz="1400">
                <a:latin typeface="微软雅黑"/>
                <a:cs typeface="微软雅黑"/>
              </a:rPr>
              <a:t>习过</a:t>
            </a:r>
            <a:r>
              <a:rPr sz="1400" spc="-15">
                <a:latin typeface="微软雅黑"/>
                <a:cs typeface="微软雅黑"/>
              </a:rPr>
              <a:t>程</a:t>
            </a:r>
            <a:r>
              <a:rPr sz="1400">
                <a:latin typeface="微软雅黑"/>
                <a:cs typeface="微软雅黑"/>
              </a:rPr>
              <a:t>同时</a:t>
            </a:r>
            <a:r>
              <a:rPr sz="1400" spc="-15">
                <a:latin typeface="微软雅黑"/>
                <a:cs typeface="微软雅黑"/>
              </a:rPr>
              <a:t>传</a:t>
            </a:r>
            <a:r>
              <a:rPr sz="1400">
                <a:latin typeface="微软雅黑"/>
                <a:cs typeface="微软雅黑"/>
              </a:rPr>
              <a:t>达重</a:t>
            </a:r>
            <a:r>
              <a:rPr sz="1400" spc="-15">
                <a:latin typeface="微软雅黑"/>
                <a:cs typeface="微软雅黑"/>
              </a:rPr>
              <a:t>要</a:t>
            </a:r>
            <a:r>
              <a:rPr sz="1400">
                <a:latin typeface="微软雅黑"/>
                <a:cs typeface="微软雅黑"/>
              </a:rPr>
              <a:t>的广</a:t>
            </a:r>
            <a:r>
              <a:rPr sz="1400" spc="-15">
                <a:latin typeface="微软雅黑"/>
                <a:cs typeface="微软雅黑"/>
              </a:rPr>
              <a:t>告</a:t>
            </a:r>
            <a:r>
              <a:rPr sz="1400">
                <a:latin typeface="微软雅黑"/>
                <a:cs typeface="微软雅黑"/>
              </a:rPr>
              <a:t>信息</a:t>
            </a:r>
            <a:r>
              <a:rPr sz="1400" spc="-15">
                <a:latin typeface="微软雅黑"/>
                <a:cs typeface="微软雅黑"/>
              </a:rPr>
              <a:t>，</a:t>
            </a:r>
            <a:r>
              <a:rPr sz="1400">
                <a:latin typeface="微软雅黑"/>
                <a:cs typeface="微软雅黑"/>
              </a:rPr>
              <a:t>学</a:t>
            </a:r>
            <a:r>
              <a:rPr sz="1400" spc="5">
                <a:latin typeface="微软雅黑"/>
                <a:cs typeface="微软雅黑"/>
              </a:rPr>
              <a:t>习</a:t>
            </a:r>
            <a:r>
              <a:rPr sz="1400" spc="-15">
                <a:latin typeface="微软雅黑"/>
                <a:cs typeface="微软雅黑"/>
              </a:rPr>
              <a:t>场</a:t>
            </a:r>
            <a:r>
              <a:rPr sz="1400">
                <a:latin typeface="微软雅黑"/>
                <a:cs typeface="微软雅黑"/>
              </a:rPr>
              <a:t>景通</a:t>
            </a:r>
            <a:r>
              <a:rPr sz="1400" spc="-15">
                <a:latin typeface="微软雅黑"/>
                <a:cs typeface="微软雅黑"/>
              </a:rPr>
              <a:t>常</a:t>
            </a:r>
            <a:r>
              <a:rPr sz="1400">
                <a:latin typeface="微软雅黑"/>
                <a:cs typeface="微软雅黑"/>
              </a:rPr>
              <a:t>需要</a:t>
            </a:r>
            <a:r>
              <a:rPr sz="1400" spc="-15">
                <a:latin typeface="微软雅黑"/>
                <a:cs typeface="微软雅黑"/>
              </a:rPr>
              <a:t>广</a:t>
            </a:r>
            <a:r>
              <a:rPr sz="1400">
                <a:latin typeface="微软雅黑"/>
                <a:cs typeface="微软雅黑"/>
              </a:rPr>
              <a:t>告内</a:t>
            </a:r>
            <a:r>
              <a:rPr sz="1400" spc="-15">
                <a:latin typeface="微软雅黑"/>
                <a:cs typeface="微软雅黑"/>
              </a:rPr>
              <a:t>容</a:t>
            </a:r>
            <a:r>
              <a:rPr sz="1400">
                <a:latin typeface="微软雅黑"/>
                <a:cs typeface="微软雅黑"/>
              </a:rPr>
              <a:t>更加</a:t>
            </a:r>
            <a:r>
              <a:rPr sz="1400" spc="-15">
                <a:latin typeface="微软雅黑"/>
                <a:cs typeface="微软雅黑"/>
              </a:rPr>
              <a:t>简</a:t>
            </a:r>
            <a:r>
              <a:rPr sz="1400">
                <a:latin typeface="微软雅黑"/>
                <a:cs typeface="微软雅黑"/>
              </a:rPr>
              <a:t>单</a:t>
            </a:r>
            <a:r>
              <a:rPr sz="1400" spc="5">
                <a:latin typeface="微软雅黑"/>
                <a:cs typeface="微软雅黑"/>
              </a:rPr>
              <a:t>、</a:t>
            </a:r>
            <a:r>
              <a:rPr sz="1400" spc="-15">
                <a:latin typeface="微软雅黑"/>
                <a:cs typeface="微软雅黑"/>
              </a:rPr>
              <a:t>直</a:t>
            </a:r>
            <a:r>
              <a:rPr sz="1400">
                <a:latin typeface="微软雅黑"/>
                <a:cs typeface="微软雅黑"/>
              </a:rPr>
              <a:t>接；</a:t>
            </a:r>
            <a:r>
              <a:rPr sz="1400" spc="-15">
                <a:latin typeface="微软雅黑"/>
                <a:cs typeface="微软雅黑"/>
              </a:rPr>
              <a:t>更</a:t>
            </a:r>
            <a:r>
              <a:rPr sz="1400">
                <a:latin typeface="微软雅黑"/>
                <a:cs typeface="微软雅黑"/>
              </a:rPr>
              <a:t>加新</a:t>
            </a:r>
            <a:r>
              <a:rPr sz="1400" spc="-15">
                <a:latin typeface="微软雅黑"/>
                <a:cs typeface="微软雅黑"/>
              </a:rPr>
              <a:t>颖</a:t>
            </a:r>
            <a:r>
              <a:rPr sz="1400">
                <a:latin typeface="微软雅黑"/>
                <a:cs typeface="微软雅黑"/>
              </a:rPr>
              <a:t>的广</a:t>
            </a:r>
            <a:r>
              <a:rPr sz="1400" spc="-10">
                <a:latin typeface="微软雅黑"/>
                <a:cs typeface="微软雅黑"/>
              </a:rPr>
              <a:t>告</a:t>
            </a:r>
            <a:r>
              <a:rPr sz="1400">
                <a:latin typeface="微软雅黑"/>
                <a:cs typeface="微软雅黑"/>
              </a:rPr>
              <a:t>的形</a:t>
            </a:r>
            <a:r>
              <a:rPr sz="1400" spc="-15">
                <a:latin typeface="微软雅黑"/>
                <a:cs typeface="微软雅黑"/>
              </a:rPr>
              <a:t>式</a:t>
            </a:r>
            <a:r>
              <a:rPr sz="1400">
                <a:latin typeface="微软雅黑"/>
                <a:cs typeface="微软雅黑"/>
              </a:rPr>
              <a:t>可 以吸</a:t>
            </a:r>
            <a:r>
              <a:rPr sz="1400" spc="-5">
                <a:latin typeface="微软雅黑"/>
                <a:cs typeface="微软雅黑"/>
              </a:rPr>
              <a:t>引</a:t>
            </a:r>
            <a:r>
              <a:rPr sz="1400">
                <a:latin typeface="微软雅黑"/>
                <a:cs typeface="微软雅黑"/>
              </a:rPr>
              <a:t>学习者的注意力。</a:t>
            </a:r>
            <a:endParaRPr sz="1400">
              <a:latin typeface="微软雅黑"/>
              <a:cs typeface="微软雅黑"/>
            </a:endParaRPr>
          </a:p>
          <a:p>
            <a:pPr>
              <a:lnSpc>
                <a:spcPct val="100000"/>
              </a:lnSpc>
              <a:spcBef>
                <a:spcPts val="35"/>
              </a:spcBef>
            </a:pPr>
            <a:endParaRPr sz="1900">
              <a:latin typeface="微软雅黑"/>
              <a:cs typeface="微软雅黑"/>
            </a:endParaRPr>
          </a:p>
          <a:p>
            <a:pPr marL="185420" algn="ctr">
              <a:lnSpc>
                <a:spcPct val="100000"/>
              </a:lnSpc>
            </a:pPr>
            <a:r>
              <a:rPr sz="1600" b="1" spc="-5">
                <a:solidFill>
                  <a:srgbClr val="707070"/>
                </a:solidFill>
                <a:latin typeface="微软雅黑"/>
                <a:cs typeface="微软雅黑"/>
              </a:rPr>
              <a:t>在学习的过程中认为接触到的广告</a:t>
            </a:r>
            <a:r>
              <a:rPr sz="1600" b="1" spc="5">
                <a:solidFill>
                  <a:srgbClr val="707070"/>
                </a:solidFill>
                <a:latin typeface="微软雅黑"/>
                <a:cs typeface="微软雅黑"/>
              </a:rPr>
              <a:t>信</a:t>
            </a:r>
            <a:r>
              <a:rPr sz="1600" b="1" spc="-5">
                <a:solidFill>
                  <a:srgbClr val="707070"/>
                </a:solidFill>
                <a:latin typeface="微软雅黑"/>
                <a:cs typeface="微软雅黑"/>
              </a:rPr>
              <a:t>息具</a:t>
            </a:r>
            <a:r>
              <a:rPr sz="1600" b="1" spc="5">
                <a:solidFill>
                  <a:srgbClr val="707070"/>
                </a:solidFill>
                <a:latin typeface="微软雅黑"/>
                <a:cs typeface="微软雅黑"/>
              </a:rPr>
              <a:t>备</a:t>
            </a:r>
            <a:r>
              <a:rPr sz="1600" b="1" spc="-5">
                <a:solidFill>
                  <a:srgbClr val="707070"/>
                </a:solidFill>
                <a:latin typeface="微软雅黑"/>
                <a:cs typeface="微软雅黑"/>
              </a:rPr>
              <a:t>的优势</a:t>
            </a:r>
            <a:endParaRPr sz="1600">
              <a:latin typeface="微软雅黑"/>
              <a:cs typeface="微软雅黑"/>
            </a:endParaRPr>
          </a:p>
        </p:txBody>
      </p:sp>
      <p:sp>
        <p:nvSpPr>
          <p:cNvPr id="4" name="object 4"/>
          <p:cNvSpPr txBox="1"/>
          <p:nvPr/>
        </p:nvSpPr>
        <p:spPr>
          <a:xfrm>
            <a:off x="915924" y="4110228"/>
            <a:ext cx="1929764" cy="508000"/>
          </a:xfrm>
          <a:prstGeom prst="rect">
            <a:avLst/>
          </a:prstGeom>
          <a:solidFill>
            <a:srgbClr val="FF6300"/>
          </a:solidFill>
        </p:spPr>
        <p:txBody>
          <a:bodyPr vert="horz" wrap="square" lIns="0" tIns="111760" rIns="0" bIns="0" rtlCol="0">
            <a:spAutoFit/>
          </a:bodyPr>
          <a:lstStyle/>
          <a:p>
            <a:pPr marL="640715">
              <a:lnSpc>
                <a:spcPct val="100000"/>
              </a:lnSpc>
              <a:spcBef>
                <a:spcPts val="880"/>
              </a:spcBef>
            </a:pPr>
            <a:r>
              <a:rPr sz="1800" b="1" spc="-5">
                <a:solidFill>
                  <a:srgbClr val="FFFFFF"/>
                </a:solidFill>
                <a:latin typeface="Arial"/>
                <a:cs typeface="Arial"/>
              </a:rPr>
              <a:t>47.5%</a:t>
            </a:r>
            <a:endParaRPr sz="1800">
              <a:latin typeface="Arial"/>
              <a:cs typeface="Arial"/>
            </a:endParaRPr>
          </a:p>
        </p:txBody>
      </p:sp>
      <p:sp>
        <p:nvSpPr>
          <p:cNvPr id="5" name="object 5"/>
          <p:cNvSpPr/>
          <p:nvPr/>
        </p:nvSpPr>
        <p:spPr>
          <a:xfrm>
            <a:off x="1356360" y="2865120"/>
            <a:ext cx="1049020" cy="1050290"/>
          </a:xfrm>
          <a:custGeom>
            <a:rect l="l" t="t" r="r" b="b"/>
            <a:pathLst>
              <a:path w="1049020" h="1050289">
                <a:moveTo>
                  <a:pt x="0" y="525017"/>
                </a:moveTo>
                <a:lnTo>
                  <a:pt x="2142" y="477233"/>
                </a:lnTo>
                <a:lnTo>
                  <a:pt x="8445" y="430650"/>
                </a:lnTo>
                <a:lnTo>
                  <a:pt x="18725" y="385453"/>
                </a:lnTo>
                <a:lnTo>
                  <a:pt x="32796" y="341829"/>
                </a:lnTo>
                <a:lnTo>
                  <a:pt x="50473" y="299963"/>
                </a:lnTo>
                <a:lnTo>
                  <a:pt x="71571" y="260039"/>
                </a:lnTo>
                <a:lnTo>
                  <a:pt x="95905" y="222244"/>
                </a:lnTo>
                <a:lnTo>
                  <a:pt x="123291" y="186763"/>
                </a:lnTo>
                <a:lnTo>
                  <a:pt x="153542" y="153781"/>
                </a:lnTo>
                <a:lnTo>
                  <a:pt x="186475" y="123483"/>
                </a:lnTo>
                <a:lnTo>
                  <a:pt x="221904" y="96056"/>
                </a:lnTo>
                <a:lnTo>
                  <a:pt x="259644" y="71684"/>
                </a:lnTo>
                <a:lnTo>
                  <a:pt x="299510" y="50553"/>
                </a:lnTo>
                <a:lnTo>
                  <a:pt x="341317" y="32848"/>
                </a:lnTo>
                <a:lnTo>
                  <a:pt x="384880" y="18755"/>
                </a:lnTo>
                <a:lnTo>
                  <a:pt x="430014" y="8459"/>
                </a:lnTo>
                <a:lnTo>
                  <a:pt x="476534" y="2145"/>
                </a:lnTo>
                <a:lnTo>
                  <a:pt x="524256" y="0"/>
                </a:lnTo>
                <a:lnTo>
                  <a:pt x="571977" y="2145"/>
                </a:lnTo>
                <a:lnTo>
                  <a:pt x="618497" y="8459"/>
                </a:lnTo>
                <a:lnTo>
                  <a:pt x="663631" y="18755"/>
                </a:lnTo>
                <a:lnTo>
                  <a:pt x="707194" y="32848"/>
                </a:lnTo>
                <a:lnTo>
                  <a:pt x="749001" y="50553"/>
                </a:lnTo>
                <a:lnTo>
                  <a:pt x="788867" y="71684"/>
                </a:lnTo>
                <a:lnTo>
                  <a:pt x="826607" y="96056"/>
                </a:lnTo>
                <a:lnTo>
                  <a:pt x="862036" y="123483"/>
                </a:lnTo>
                <a:lnTo>
                  <a:pt x="894969" y="153781"/>
                </a:lnTo>
                <a:lnTo>
                  <a:pt x="925220" y="186763"/>
                </a:lnTo>
                <a:lnTo>
                  <a:pt x="952606" y="222244"/>
                </a:lnTo>
                <a:lnTo>
                  <a:pt x="976940" y="260039"/>
                </a:lnTo>
                <a:lnTo>
                  <a:pt x="998038" y="299963"/>
                </a:lnTo>
                <a:lnTo>
                  <a:pt x="1015715" y="341829"/>
                </a:lnTo>
                <a:lnTo>
                  <a:pt x="1029786" y="385453"/>
                </a:lnTo>
                <a:lnTo>
                  <a:pt x="1040066" y="430650"/>
                </a:lnTo>
                <a:lnTo>
                  <a:pt x="1046369" y="477233"/>
                </a:lnTo>
                <a:lnTo>
                  <a:pt x="1048512" y="525017"/>
                </a:lnTo>
                <a:lnTo>
                  <a:pt x="1046369" y="572802"/>
                </a:lnTo>
                <a:lnTo>
                  <a:pt x="1040066" y="619385"/>
                </a:lnTo>
                <a:lnTo>
                  <a:pt x="1029786" y="664582"/>
                </a:lnTo>
                <a:lnTo>
                  <a:pt x="1015715" y="708206"/>
                </a:lnTo>
                <a:lnTo>
                  <a:pt x="998038" y="750072"/>
                </a:lnTo>
                <a:lnTo>
                  <a:pt x="976940" y="789996"/>
                </a:lnTo>
                <a:lnTo>
                  <a:pt x="952606" y="827791"/>
                </a:lnTo>
                <a:lnTo>
                  <a:pt x="925220" y="863272"/>
                </a:lnTo>
                <a:lnTo>
                  <a:pt x="894969" y="896254"/>
                </a:lnTo>
                <a:lnTo>
                  <a:pt x="862036" y="926552"/>
                </a:lnTo>
                <a:lnTo>
                  <a:pt x="826607" y="953979"/>
                </a:lnTo>
                <a:lnTo>
                  <a:pt x="788867" y="978351"/>
                </a:lnTo>
                <a:lnTo>
                  <a:pt x="749001" y="999482"/>
                </a:lnTo>
                <a:lnTo>
                  <a:pt x="707194" y="1017187"/>
                </a:lnTo>
                <a:lnTo>
                  <a:pt x="663631" y="1031280"/>
                </a:lnTo>
                <a:lnTo>
                  <a:pt x="618497" y="1041576"/>
                </a:lnTo>
                <a:lnTo>
                  <a:pt x="571977" y="1047890"/>
                </a:lnTo>
                <a:lnTo>
                  <a:pt x="524256" y="1050035"/>
                </a:lnTo>
                <a:lnTo>
                  <a:pt x="476534" y="1047890"/>
                </a:lnTo>
                <a:lnTo>
                  <a:pt x="430014" y="1041576"/>
                </a:lnTo>
                <a:lnTo>
                  <a:pt x="384880" y="1031280"/>
                </a:lnTo>
                <a:lnTo>
                  <a:pt x="341317" y="1017187"/>
                </a:lnTo>
                <a:lnTo>
                  <a:pt x="299510" y="999482"/>
                </a:lnTo>
                <a:lnTo>
                  <a:pt x="259644" y="978351"/>
                </a:lnTo>
                <a:lnTo>
                  <a:pt x="221904" y="953979"/>
                </a:lnTo>
                <a:lnTo>
                  <a:pt x="186475" y="926552"/>
                </a:lnTo>
                <a:lnTo>
                  <a:pt x="153543" y="896254"/>
                </a:lnTo>
                <a:lnTo>
                  <a:pt x="123291" y="863272"/>
                </a:lnTo>
                <a:lnTo>
                  <a:pt x="95905" y="827791"/>
                </a:lnTo>
                <a:lnTo>
                  <a:pt x="71571" y="789996"/>
                </a:lnTo>
                <a:lnTo>
                  <a:pt x="50473" y="750072"/>
                </a:lnTo>
                <a:lnTo>
                  <a:pt x="32796" y="708206"/>
                </a:lnTo>
                <a:lnTo>
                  <a:pt x="18725" y="664582"/>
                </a:lnTo>
                <a:lnTo>
                  <a:pt x="8445" y="619385"/>
                </a:lnTo>
                <a:lnTo>
                  <a:pt x="2142" y="572802"/>
                </a:lnTo>
                <a:lnTo>
                  <a:pt x="0" y="525017"/>
                </a:lnTo>
                <a:close/>
              </a:path>
            </a:pathLst>
          </a:custGeom>
          <a:ln w="6096">
            <a:solidFill>
              <a:srgbClr val="FF6300"/>
            </a:solidFill>
          </a:ln>
        </p:spPr>
        <p:txBody>
          <a:bodyPr wrap="square" lIns="0" tIns="0" rIns="0" bIns="0" rtlCol="0"/>
          <a:lstStyle/>
          <a:p/>
        </p:txBody>
      </p:sp>
      <p:sp>
        <p:nvSpPr>
          <p:cNvPr id="6" name="object 6"/>
          <p:cNvSpPr/>
          <p:nvPr/>
        </p:nvSpPr>
        <p:spPr>
          <a:xfrm>
            <a:off x="1504188" y="3014472"/>
            <a:ext cx="753110" cy="753110"/>
          </a:xfrm>
          <a:custGeom>
            <a:rect l="l" t="t" r="r" b="b"/>
            <a:pathLst>
              <a:path w="753110" h="753110">
                <a:moveTo>
                  <a:pt x="376428" y="0"/>
                </a:moveTo>
                <a:lnTo>
                  <a:pt x="329208" y="2932"/>
                </a:lnTo>
                <a:lnTo>
                  <a:pt x="283740" y="11496"/>
                </a:lnTo>
                <a:lnTo>
                  <a:pt x="240375" y="25337"/>
                </a:lnTo>
                <a:lnTo>
                  <a:pt x="199465" y="44103"/>
                </a:lnTo>
                <a:lnTo>
                  <a:pt x="161365" y="67442"/>
                </a:lnTo>
                <a:lnTo>
                  <a:pt x="126425" y="95000"/>
                </a:lnTo>
                <a:lnTo>
                  <a:pt x="95000" y="126425"/>
                </a:lnTo>
                <a:lnTo>
                  <a:pt x="67442" y="161365"/>
                </a:lnTo>
                <a:lnTo>
                  <a:pt x="44103" y="199465"/>
                </a:lnTo>
                <a:lnTo>
                  <a:pt x="25337" y="240375"/>
                </a:lnTo>
                <a:lnTo>
                  <a:pt x="11496" y="283740"/>
                </a:lnTo>
                <a:lnTo>
                  <a:pt x="2932" y="329208"/>
                </a:lnTo>
                <a:lnTo>
                  <a:pt x="0" y="376427"/>
                </a:lnTo>
                <a:lnTo>
                  <a:pt x="2932" y="423647"/>
                </a:lnTo>
                <a:lnTo>
                  <a:pt x="11496" y="469115"/>
                </a:lnTo>
                <a:lnTo>
                  <a:pt x="25337" y="512480"/>
                </a:lnTo>
                <a:lnTo>
                  <a:pt x="44103" y="553390"/>
                </a:lnTo>
                <a:lnTo>
                  <a:pt x="67442" y="591490"/>
                </a:lnTo>
                <a:lnTo>
                  <a:pt x="95000" y="626430"/>
                </a:lnTo>
                <a:lnTo>
                  <a:pt x="126425" y="657855"/>
                </a:lnTo>
                <a:lnTo>
                  <a:pt x="161365" y="685413"/>
                </a:lnTo>
                <a:lnTo>
                  <a:pt x="199465" y="708752"/>
                </a:lnTo>
                <a:lnTo>
                  <a:pt x="240375" y="727518"/>
                </a:lnTo>
                <a:lnTo>
                  <a:pt x="283740" y="741359"/>
                </a:lnTo>
                <a:lnTo>
                  <a:pt x="329208" y="749923"/>
                </a:lnTo>
                <a:lnTo>
                  <a:pt x="376428" y="752855"/>
                </a:lnTo>
                <a:lnTo>
                  <a:pt x="423647" y="749923"/>
                </a:lnTo>
                <a:lnTo>
                  <a:pt x="469115" y="741359"/>
                </a:lnTo>
                <a:lnTo>
                  <a:pt x="512480" y="727518"/>
                </a:lnTo>
                <a:lnTo>
                  <a:pt x="553390" y="708752"/>
                </a:lnTo>
                <a:lnTo>
                  <a:pt x="591490" y="685413"/>
                </a:lnTo>
                <a:lnTo>
                  <a:pt x="626430" y="657855"/>
                </a:lnTo>
                <a:lnTo>
                  <a:pt x="657855" y="626430"/>
                </a:lnTo>
                <a:lnTo>
                  <a:pt x="685413" y="591490"/>
                </a:lnTo>
                <a:lnTo>
                  <a:pt x="708752" y="553390"/>
                </a:lnTo>
                <a:lnTo>
                  <a:pt x="727518" y="512480"/>
                </a:lnTo>
                <a:lnTo>
                  <a:pt x="741359" y="469115"/>
                </a:lnTo>
                <a:lnTo>
                  <a:pt x="749923" y="423647"/>
                </a:lnTo>
                <a:lnTo>
                  <a:pt x="752856" y="376427"/>
                </a:lnTo>
                <a:lnTo>
                  <a:pt x="749923" y="329208"/>
                </a:lnTo>
                <a:lnTo>
                  <a:pt x="741359" y="283740"/>
                </a:lnTo>
                <a:lnTo>
                  <a:pt x="727518" y="240375"/>
                </a:lnTo>
                <a:lnTo>
                  <a:pt x="708752" y="199465"/>
                </a:lnTo>
                <a:lnTo>
                  <a:pt x="685413" y="161365"/>
                </a:lnTo>
                <a:lnTo>
                  <a:pt x="657855" y="126425"/>
                </a:lnTo>
                <a:lnTo>
                  <a:pt x="626430" y="95000"/>
                </a:lnTo>
                <a:lnTo>
                  <a:pt x="591490" y="67442"/>
                </a:lnTo>
                <a:lnTo>
                  <a:pt x="553390" y="44103"/>
                </a:lnTo>
                <a:lnTo>
                  <a:pt x="512480" y="25337"/>
                </a:lnTo>
                <a:lnTo>
                  <a:pt x="469115" y="11496"/>
                </a:lnTo>
                <a:lnTo>
                  <a:pt x="423647" y="2932"/>
                </a:lnTo>
                <a:lnTo>
                  <a:pt x="376428" y="0"/>
                </a:lnTo>
                <a:close/>
              </a:path>
            </a:pathLst>
          </a:custGeom>
          <a:solidFill>
            <a:srgbClr val="FF6300"/>
          </a:solidFill>
        </p:spPr>
        <p:txBody>
          <a:bodyPr wrap="square" lIns="0" tIns="0" rIns="0" bIns="0" rtlCol="0"/>
          <a:lstStyle/>
          <a:p/>
        </p:txBody>
      </p:sp>
      <p:sp>
        <p:nvSpPr>
          <p:cNvPr id="7" name="object 7"/>
          <p:cNvSpPr/>
          <p:nvPr/>
        </p:nvSpPr>
        <p:spPr>
          <a:xfrm>
            <a:off x="1504188" y="3014472"/>
            <a:ext cx="753110" cy="753110"/>
          </a:xfrm>
          <a:custGeom>
            <a:rect l="l" t="t" r="r" b="b"/>
            <a:pathLst>
              <a:path w="753110" h="753110">
                <a:moveTo>
                  <a:pt x="0" y="376427"/>
                </a:moveTo>
                <a:lnTo>
                  <a:pt x="2932" y="329208"/>
                </a:lnTo>
                <a:lnTo>
                  <a:pt x="11496" y="283740"/>
                </a:lnTo>
                <a:lnTo>
                  <a:pt x="25337" y="240375"/>
                </a:lnTo>
                <a:lnTo>
                  <a:pt x="44103" y="199465"/>
                </a:lnTo>
                <a:lnTo>
                  <a:pt x="67442" y="161365"/>
                </a:lnTo>
                <a:lnTo>
                  <a:pt x="95000" y="126425"/>
                </a:lnTo>
                <a:lnTo>
                  <a:pt x="126425" y="95000"/>
                </a:lnTo>
                <a:lnTo>
                  <a:pt x="161365" y="67442"/>
                </a:lnTo>
                <a:lnTo>
                  <a:pt x="199465" y="44103"/>
                </a:lnTo>
                <a:lnTo>
                  <a:pt x="240375" y="25337"/>
                </a:lnTo>
                <a:lnTo>
                  <a:pt x="283740" y="11496"/>
                </a:lnTo>
                <a:lnTo>
                  <a:pt x="329208" y="2932"/>
                </a:lnTo>
                <a:lnTo>
                  <a:pt x="376428" y="0"/>
                </a:lnTo>
                <a:lnTo>
                  <a:pt x="423647" y="2932"/>
                </a:lnTo>
                <a:lnTo>
                  <a:pt x="469115" y="11496"/>
                </a:lnTo>
                <a:lnTo>
                  <a:pt x="512480" y="25337"/>
                </a:lnTo>
                <a:lnTo>
                  <a:pt x="553390" y="44103"/>
                </a:lnTo>
                <a:lnTo>
                  <a:pt x="591490" y="67442"/>
                </a:lnTo>
                <a:lnTo>
                  <a:pt x="626430" y="95000"/>
                </a:lnTo>
                <a:lnTo>
                  <a:pt x="657855" y="126425"/>
                </a:lnTo>
                <a:lnTo>
                  <a:pt x="685413" y="161365"/>
                </a:lnTo>
                <a:lnTo>
                  <a:pt x="708752" y="199465"/>
                </a:lnTo>
                <a:lnTo>
                  <a:pt x="727518" y="240375"/>
                </a:lnTo>
                <a:lnTo>
                  <a:pt x="741359" y="283740"/>
                </a:lnTo>
                <a:lnTo>
                  <a:pt x="749923" y="329208"/>
                </a:lnTo>
                <a:lnTo>
                  <a:pt x="752856" y="376427"/>
                </a:lnTo>
                <a:lnTo>
                  <a:pt x="749923" y="423647"/>
                </a:lnTo>
                <a:lnTo>
                  <a:pt x="741359" y="469115"/>
                </a:lnTo>
                <a:lnTo>
                  <a:pt x="727518" y="512480"/>
                </a:lnTo>
                <a:lnTo>
                  <a:pt x="708752" y="553390"/>
                </a:lnTo>
                <a:lnTo>
                  <a:pt x="685413" y="591490"/>
                </a:lnTo>
                <a:lnTo>
                  <a:pt x="657855" y="626430"/>
                </a:lnTo>
                <a:lnTo>
                  <a:pt x="626430" y="657855"/>
                </a:lnTo>
                <a:lnTo>
                  <a:pt x="591490" y="685413"/>
                </a:lnTo>
                <a:lnTo>
                  <a:pt x="553390" y="708752"/>
                </a:lnTo>
                <a:lnTo>
                  <a:pt x="512480" y="727518"/>
                </a:lnTo>
                <a:lnTo>
                  <a:pt x="469115" y="741359"/>
                </a:lnTo>
                <a:lnTo>
                  <a:pt x="423647" y="749923"/>
                </a:lnTo>
                <a:lnTo>
                  <a:pt x="376428" y="752855"/>
                </a:lnTo>
                <a:lnTo>
                  <a:pt x="329208" y="749923"/>
                </a:lnTo>
                <a:lnTo>
                  <a:pt x="283740" y="741359"/>
                </a:lnTo>
                <a:lnTo>
                  <a:pt x="240375" y="727518"/>
                </a:lnTo>
                <a:lnTo>
                  <a:pt x="199465" y="708752"/>
                </a:lnTo>
                <a:lnTo>
                  <a:pt x="161365" y="685413"/>
                </a:lnTo>
                <a:lnTo>
                  <a:pt x="126425" y="657855"/>
                </a:lnTo>
                <a:lnTo>
                  <a:pt x="95000" y="626430"/>
                </a:lnTo>
                <a:lnTo>
                  <a:pt x="67442" y="591490"/>
                </a:lnTo>
                <a:lnTo>
                  <a:pt x="44103" y="553390"/>
                </a:lnTo>
                <a:lnTo>
                  <a:pt x="25337" y="512480"/>
                </a:lnTo>
                <a:lnTo>
                  <a:pt x="11496" y="469115"/>
                </a:lnTo>
                <a:lnTo>
                  <a:pt x="2932" y="423647"/>
                </a:lnTo>
                <a:lnTo>
                  <a:pt x="0" y="376427"/>
                </a:lnTo>
                <a:close/>
              </a:path>
            </a:pathLst>
          </a:custGeom>
          <a:ln w="6096">
            <a:solidFill>
              <a:srgbClr val="FF6300"/>
            </a:solidFill>
          </a:ln>
        </p:spPr>
        <p:txBody>
          <a:bodyPr wrap="square" lIns="0" tIns="0" rIns="0" bIns="0" rtlCol="0"/>
          <a:lstStyle/>
          <a:p/>
        </p:txBody>
      </p:sp>
      <p:sp>
        <p:nvSpPr>
          <p:cNvPr id="8" name="object 8"/>
          <p:cNvSpPr/>
          <p:nvPr/>
        </p:nvSpPr>
        <p:spPr>
          <a:xfrm>
            <a:off x="1691639" y="3227832"/>
            <a:ext cx="378460" cy="326390"/>
          </a:xfrm>
          <a:custGeom>
            <a:rect l="l" t="t" r="r" b="b"/>
            <a:pathLst>
              <a:path w="378460" h="326389">
                <a:moveTo>
                  <a:pt x="88646" y="213487"/>
                </a:moveTo>
                <a:lnTo>
                  <a:pt x="17780" y="213487"/>
                </a:lnTo>
                <a:lnTo>
                  <a:pt x="9965" y="215519"/>
                </a:lnTo>
                <a:lnTo>
                  <a:pt x="4413" y="220884"/>
                </a:lnTo>
                <a:lnTo>
                  <a:pt x="1099" y="228488"/>
                </a:lnTo>
                <a:lnTo>
                  <a:pt x="0" y="237235"/>
                </a:lnTo>
                <a:lnTo>
                  <a:pt x="0" y="302387"/>
                </a:lnTo>
                <a:lnTo>
                  <a:pt x="1099" y="311134"/>
                </a:lnTo>
                <a:lnTo>
                  <a:pt x="4413" y="318738"/>
                </a:lnTo>
                <a:lnTo>
                  <a:pt x="9965" y="324103"/>
                </a:lnTo>
                <a:lnTo>
                  <a:pt x="17780" y="326135"/>
                </a:lnTo>
                <a:lnTo>
                  <a:pt x="88646" y="326135"/>
                </a:lnTo>
                <a:lnTo>
                  <a:pt x="96387" y="324103"/>
                </a:lnTo>
                <a:lnTo>
                  <a:pt x="101901" y="318738"/>
                </a:lnTo>
                <a:lnTo>
                  <a:pt x="105201" y="311134"/>
                </a:lnTo>
                <a:lnTo>
                  <a:pt x="106299" y="302387"/>
                </a:lnTo>
                <a:lnTo>
                  <a:pt x="106299" y="237235"/>
                </a:lnTo>
                <a:lnTo>
                  <a:pt x="105201" y="228488"/>
                </a:lnTo>
                <a:lnTo>
                  <a:pt x="101901" y="220884"/>
                </a:lnTo>
                <a:lnTo>
                  <a:pt x="96387" y="215519"/>
                </a:lnTo>
                <a:lnTo>
                  <a:pt x="88646" y="213487"/>
                </a:lnTo>
                <a:close/>
              </a:path>
              <a:path w="378460" h="326389">
                <a:moveTo>
                  <a:pt x="218567" y="213487"/>
                </a:moveTo>
                <a:lnTo>
                  <a:pt x="153543" y="213487"/>
                </a:lnTo>
                <a:lnTo>
                  <a:pt x="145782" y="215519"/>
                </a:lnTo>
                <a:lnTo>
                  <a:pt x="140223" y="220884"/>
                </a:lnTo>
                <a:lnTo>
                  <a:pt x="136880" y="228488"/>
                </a:lnTo>
                <a:lnTo>
                  <a:pt x="135762" y="237235"/>
                </a:lnTo>
                <a:lnTo>
                  <a:pt x="135762" y="302387"/>
                </a:lnTo>
                <a:lnTo>
                  <a:pt x="136880" y="311134"/>
                </a:lnTo>
                <a:lnTo>
                  <a:pt x="140223" y="318738"/>
                </a:lnTo>
                <a:lnTo>
                  <a:pt x="145782" y="324103"/>
                </a:lnTo>
                <a:lnTo>
                  <a:pt x="153543" y="326135"/>
                </a:lnTo>
                <a:lnTo>
                  <a:pt x="218567" y="326135"/>
                </a:lnTo>
                <a:lnTo>
                  <a:pt x="227187" y="324103"/>
                </a:lnTo>
                <a:lnTo>
                  <a:pt x="234759" y="318738"/>
                </a:lnTo>
                <a:lnTo>
                  <a:pt x="240141" y="311134"/>
                </a:lnTo>
                <a:lnTo>
                  <a:pt x="242189" y="302387"/>
                </a:lnTo>
                <a:lnTo>
                  <a:pt x="242189" y="237235"/>
                </a:lnTo>
                <a:lnTo>
                  <a:pt x="240141" y="228488"/>
                </a:lnTo>
                <a:lnTo>
                  <a:pt x="234759" y="220884"/>
                </a:lnTo>
                <a:lnTo>
                  <a:pt x="227187" y="215519"/>
                </a:lnTo>
                <a:lnTo>
                  <a:pt x="218567" y="213487"/>
                </a:lnTo>
                <a:close/>
              </a:path>
              <a:path w="378460" h="326389">
                <a:moveTo>
                  <a:pt x="354330" y="213487"/>
                </a:moveTo>
                <a:lnTo>
                  <a:pt x="289433" y="213487"/>
                </a:lnTo>
                <a:lnTo>
                  <a:pt x="280705" y="215519"/>
                </a:lnTo>
                <a:lnTo>
                  <a:pt x="273145" y="220884"/>
                </a:lnTo>
                <a:lnTo>
                  <a:pt x="267823" y="228488"/>
                </a:lnTo>
                <a:lnTo>
                  <a:pt x="265811" y="237235"/>
                </a:lnTo>
                <a:lnTo>
                  <a:pt x="265811" y="302387"/>
                </a:lnTo>
                <a:lnTo>
                  <a:pt x="267823" y="311134"/>
                </a:lnTo>
                <a:lnTo>
                  <a:pt x="273145" y="318738"/>
                </a:lnTo>
                <a:lnTo>
                  <a:pt x="280705" y="324103"/>
                </a:lnTo>
                <a:lnTo>
                  <a:pt x="289433" y="326135"/>
                </a:lnTo>
                <a:lnTo>
                  <a:pt x="354330" y="326135"/>
                </a:lnTo>
                <a:lnTo>
                  <a:pt x="363003" y="324103"/>
                </a:lnTo>
                <a:lnTo>
                  <a:pt x="370570" y="318738"/>
                </a:lnTo>
                <a:lnTo>
                  <a:pt x="375921" y="311134"/>
                </a:lnTo>
                <a:lnTo>
                  <a:pt x="377952" y="302387"/>
                </a:lnTo>
                <a:lnTo>
                  <a:pt x="377952" y="237235"/>
                </a:lnTo>
                <a:lnTo>
                  <a:pt x="375921" y="228488"/>
                </a:lnTo>
                <a:lnTo>
                  <a:pt x="370570" y="220884"/>
                </a:lnTo>
                <a:lnTo>
                  <a:pt x="363003" y="215519"/>
                </a:lnTo>
                <a:lnTo>
                  <a:pt x="354330" y="213487"/>
                </a:lnTo>
                <a:close/>
              </a:path>
              <a:path w="378460" h="326389">
                <a:moveTo>
                  <a:pt x="307086" y="148208"/>
                </a:moveTo>
                <a:lnTo>
                  <a:pt x="65024" y="148208"/>
                </a:lnTo>
                <a:lnTo>
                  <a:pt x="56296" y="150352"/>
                </a:lnTo>
                <a:lnTo>
                  <a:pt x="48736" y="156400"/>
                </a:lnTo>
                <a:lnTo>
                  <a:pt x="43414" y="165782"/>
                </a:lnTo>
                <a:lnTo>
                  <a:pt x="41402" y="177926"/>
                </a:lnTo>
                <a:lnTo>
                  <a:pt x="41402" y="213487"/>
                </a:lnTo>
                <a:lnTo>
                  <a:pt x="65024" y="213487"/>
                </a:lnTo>
                <a:lnTo>
                  <a:pt x="65024" y="177926"/>
                </a:lnTo>
                <a:lnTo>
                  <a:pt x="336677" y="177926"/>
                </a:lnTo>
                <a:lnTo>
                  <a:pt x="334535" y="165782"/>
                </a:lnTo>
                <a:lnTo>
                  <a:pt x="328501" y="156400"/>
                </a:lnTo>
                <a:lnTo>
                  <a:pt x="319156" y="150352"/>
                </a:lnTo>
                <a:lnTo>
                  <a:pt x="307086" y="148208"/>
                </a:lnTo>
                <a:close/>
              </a:path>
              <a:path w="378460" h="326389">
                <a:moveTo>
                  <a:pt x="200787" y="177926"/>
                </a:moveTo>
                <a:lnTo>
                  <a:pt x="171323" y="177926"/>
                </a:lnTo>
                <a:lnTo>
                  <a:pt x="171323" y="213487"/>
                </a:lnTo>
                <a:lnTo>
                  <a:pt x="200787" y="213487"/>
                </a:lnTo>
                <a:lnTo>
                  <a:pt x="200787" y="177926"/>
                </a:lnTo>
                <a:close/>
              </a:path>
              <a:path w="378460" h="326389">
                <a:moveTo>
                  <a:pt x="336677" y="177926"/>
                </a:moveTo>
                <a:lnTo>
                  <a:pt x="307086" y="177926"/>
                </a:lnTo>
                <a:lnTo>
                  <a:pt x="307086" y="213487"/>
                </a:lnTo>
                <a:lnTo>
                  <a:pt x="336677" y="213487"/>
                </a:lnTo>
                <a:lnTo>
                  <a:pt x="336677" y="177926"/>
                </a:lnTo>
                <a:close/>
              </a:path>
              <a:path w="378460" h="326389">
                <a:moveTo>
                  <a:pt x="200787" y="106679"/>
                </a:moveTo>
                <a:lnTo>
                  <a:pt x="171323" y="106679"/>
                </a:lnTo>
                <a:lnTo>
                  <a:pt x="171323" y="148208"/>
                </a:lnTo>
                <a:lnTo>
                  <a:pt x="200787" y="148208"/>
                </a:lnTo>
                <a:lnTo>
                  <a:pt x="200787" y="106679"/>
                </a:lnTo>
                <a:close/>
              </a:path>
              <a:path w="378460" h="326389">
                <a:moveTo>
                  <a:pt x="218567" y="0"/>
                </a:moveTo>
                <a:lnTo>
                  <a:pt x="141732" y="0"/>
                </a:lnTo>
                <a:lnTo>
                  <a:pt x="135762" y="5968"/>
                </a:lnTo>
                <a:lnTo>
                  <a:pt x="135762" y="100837"/>
                </a:lnTo>
                <a:lnTo>
                  <a:pt x="141732" y="106679"/>
                </a:lnTo>
                <a:lnTo>
                  <a:pt x="218567" y="106679"/>
                </a:lnTo>
                <a:lnTo>
                  <a:pt x="227187" y="105580"/>
                </a:lnTo>
                <a:lnTo>
                  <a:pt x="234759" y="102266"/>
                </a:lnTo>
                <a:lnTo>
                  <a:pt x="240141" y="96714"/>
                </a:lnTo>
                <a:lnTo>
                  <a:pt x="242189" y="88900"/>
                </a:lnTo>
                <a:lnTo>
                  <a:pt x="242189" y="17779"/>
                </a:lnTo>
                <a:lnTo>
                  <a:pt x="240141" y="10019"/>
                </a:lnTo>
                <a:lnTo>
                  <a:pt x="234759" y="4460"/>
                </a:lnTo>
                <a:lnTo>
                  <a:pt x="227187" y="1117"/>
                </a:lnTo>
                <a:lnTo>
                  <a:pt x="218567" y="0"/>
                </a:lnTo>
                <a:close/>
              </a:path>
            </a:pathLst>
          </a:custGeom>
          <a:solidFill>
            <a:srgbClr val="FFFFFF"/>
          </a:solidFill>
        </p:spPr>
        <p:txBody>
          <a:bodyPr wrap="square" lIns="0" tIns="0" rIns="0" bIns="0" rtlCol="0"/>
          <a:lstStyle/>
          <a:p/>
        </p:txBody>
      </p:sp>
      <p:sp>
        <p:nvSpPr>
          <p:cNvPr id="9" name="object 9"/>
          <p:cNvSpPr txBox="1"/>
          <p:nvPr/>
        </p:nvSpPr>
        <p:spPr>
          <a:xfrm>
            <a:off x="948944" y="4911369"/>
            <a:ext cx="1849755" cy="610870"/>
          </a:xfrm>
          <a:prstGeom prst="rect">
            <a:avLst/>
          </a:prstGeom>
        </p:spPr>
        <p:txBody>
          <a:bodyPr vert="horz" wrap="square" lIns="0" tIns="12700" rIns="0" bIns="0" rtlCol="0">
            <a:spAutoFit/>
          </a:bodyPr>
          <a:lstStyle/>
          <a:p>
            <a:pPr marL="722630" marR="5080" indent="-710565">
              <a:lnSpc>
                <a:spcPct val="120000"/>
              </a:lnSpc>
              <a:spcBef>
                <a:spcPts val="100"/>
              </a:spcBef>
            </a:pPr>
            <a:r>
              <a:rPr sz="1600" b="1" spc="-5">
                <a:latin typeface="微软雅黑"/>
                <a:cs typeface="微软雅黑"/>
              </a:rPr>
              <a:t>广告内容更加简单、 直接</a:t>
            </a:r>
            <a:endParaRPr sz="1600">
              <a:latin typeface="微软雅黑"/>
              <a:cs typeface="微软雅黑"/>
            </a:endParaRPr>
          </a:p>
        </p:txBody>
      </p:sp>
      <p:sp>
        <p:nvSpPr>
          <p:cNvPr id="10" name="object 10"/>
          <p:cNvSpPr txBox="1"/>
          <p:nvPr/>
        </p:nvSpPr>
        <p:spPr>
          <a:xfrm>
            <a:off x="3023616" y="4110228"/>
            <a:ext cx="1929764" cy="508000"/>
          </a:xfrm>
          <a:prstGeom prst="rect">
            <a:avLst/>
          </a:prstGeom>
          <a:solidFill>
            <a:srgbClr val="ABCE5A"/>
          </a:solidFill>
        </p:spPr>
        <p:txBody>
          <a:bodyPr vert="horz" wrap="square" lIns="0" tIns="111760" rIns="0" bIns="0" rtlCol="0">
            <a:spAutoFit/>
          </a:bodyPr>
          <a:lstStyle/>
          <a:p>
            <a:pPr marL="640715">
              <a:lnSpc>
                <a:spcPct val="100000"/>
              </a:lnSpc>
              <a:spcBef>
                <a:spcPts val="880"/>
              </a:spcBef>
            </a:pPr>
            <a:r>
              <a:rPr sz="1800" b="1" spc="-5">
                <a:solidFill>
                  <a:srgbClr val="FFFFFF"/>
                </a:solidFill>
                <a:latin typeface="Arial"/>
                <a:cs typeface="Arial"/>
              </a:rPr>
              <a:t>44.2%</a:t>
            </a:r>
            <a:endParaRPr sz="1800">
              <a:latin typeface="Arial"/>
              <a:cs typeface="Arial"/>
            </a:endParaRPr>
          </a:p>
        </p:txBody>
      </p:sp>
      <p:sp>
        <p:nvSpPr>
          <p:cNvPr id="11" name="object 11"/>
          <p:cNvSpPr/>
          <p:nvPr/>
        </p:nvSpPr>
        <p:spPr>
          <a:xfrm>
            <a:off x="3464052" y="2865120"/>
            <a:ext cx="1049020" cy="1050290"/>
          </a:xfrm>
          <a:custGeom>
            <a:rect l="l" t="t" r="r" b="b"/>
            <a:pathLst>
              <a:path w="1049020" h="1050289">
                <a:moveTo>
                  <a:pt x="0" y="525017"/>
                </a:moveTo>
                <a:lnTo>
                  <a:pt x="2142" y="477233"/>
                </a:lnTo>
                <a:lnTo>
                  <a:pt x="8445" y="430650"/>
                </a:lnTo>
                <a:lnTo>
                  <a:pt x="18725" y="385453"/>
                </a:lnTo>
                <a:lnTo>
                  <a:pt x="32796" y="341829"/>
                </a:lnTo>
                <a:lnTo>
                  <a:pt x="50473" y="299963"/>
                </a:lnTo>
                <a:lnTo>
                  <a:pt x="71571" y="260039"/>
                </a:lnTo>
                <a:lnTo>
                  <a:pt x="95905" y="222244"/>
                </a:lnTo>
                <a:lnTo>
                  <a:pt x="123291" y="186763"/>
                </a:lnTo>
                <a:lnTo>
                  <a:pt x="153542" y="153781"/>
                </a:lnTo>
                <a:lnTo>
                  <a:pt x="186475" y="123483"/>
                </a:lnTo>
                <a:lnTo>
                  <a:pt x="221904" y="96056"/>
                </a:lnTo>
                <a:lnTo>
                  <a:pt x="259644" y="71684"/>
                </a:lnTo>
                <a:lnTo>
                  <a:pt x="299510" y="50553"/>
                </a:lnTo>
                <a:lnTo>
                  <a:pt x="341317" y="32848"/>
                </a:lnTo>
                <a:lnTo>
                  <a:pt x="384880" y="18755"/>
                </a:lnTo>
                <a:lnTo>
                  <a:pt x="430014" y="8459"/>
                </a:lnTo>
                <a:lnTo>
                  <a:pt x="476534" y="2145"/>
                </a:lnTo>
                <a:lnTo>
                  <a:pt x="524256" y="0"/>
                </a:lnTo>
                <a:lnTo>
                  <a:pt x="571977" y="2145"/>
                </a:lnTo>
                <a:lnTo>
                  <a:pt x="618497" y="8459"/>
                </a:lnTo>
                <a:lnTo>
                  <a:pt x="663631" y="18755"/>
                </a:lnTo>
                <a:lnTo>
                  <a:pt x="707194" y="32848"/>
                </a:lnTo>
                <a:lnTo>
                  <a:pt x="749001" y="50553"/>
                </a:lnTo>
                <a:lnTo>
                  <a:pt x="788867" y="71684"/>
                </a:lnTo>
                <a:lnTo>
                  <a:pt x="826607" y="96056"/>
                </a:lnTo>
                <a:lnTo>
                  <a:pt x="862036" y="123483"/>
                </a:lnTo>
                <a:lnTo>
                  <a:pt x="894968" y="153781"/>
                </a:lnTo>
                <a:lnTo>
                  <a:pt x="925220" y="186763"/>
                </a:lnTo>
                <a:lnTo>
                  <a:pt x="952606" y="222244"/>
                </a:lnTo>
                <a:lnTo>
                  <a:pt x="976940" y="260039"/>
                </a:lnTo>
                <a:lnTo>
                  <a:pt x="998038" y="299963"/>
                </a:lnTo>
                <a:lnTo>
                  <a:pt x="1015715" y="341829"/>
                </a:lnTo>
                <a:lnTo>
                  <a:pt x="1029786" y="385453"/>
                </a:lnTo>
                <a:lnTo>
                  <a:pt x="1040066" y="430650"/>
                </a:lnTo>
                <a:lnTo>
                  <a:pt x="1046369" y="477233"/>
                </a:lnTo>
                <a:lnTo>
                  <a:pt x="1048512" y="525017"/>
                </a:lnTo>
                <a:lnTo>
                  <a:pt x="1046369" y="572802"/>
                </a:lnTo>
                <a:lnTo>
                  <a:pt x="1040066" y="619385"/>
                </a:lnTo>
                <a:lnTo>
                  <a:pt x="1029786" y="664582"/>
                </a:lnTo>
                <a:lnTo>
                  <a:pt x="1015715" y="708206"/>
                </a:lnTo>
                <a:lnTo>
                  <a:pt x="998038" y="750072"/>
                </a:lnTo>
                <a:lnTo>
                  <a:pt x="976940" y="789996"/>
                </a:lnTo>
                <a:lnTo>
                  <a:pt x="952606" y="827791"/>
                </a:lnTo>
                <a:lnTo>
                  <a:pt x="925220" y="863272"/>
                </a:lnTo>
                <a:lnTo>
                  <a:pt x="894969" y="896254"/>
                </a:lnTo>
                <a:lnTo>
                  <a:pt x="862036" y="926552"/>
                </a:lnTo>
                <a:lnTo>
                  <a:pt x="826607" y="953979"/>
                </a:lnTo>
                <a:lnTo>
                  <a:pt x="788867" y="978351"/>
                </a:lnTo>
                <a:lnTo>
                  <a:pt x="749001" y="999482"/>
                </a:lnTo>
                <a:lnTo>
                  <a:pt x="707194" y="1017187"/>
                </a:lnTo>
                <a:lnTo>
                  <a:pt x="663631" y="1031280"/>
                </a:lnTo>
                <a:lnTo>
                  <a:pt x="618497" y="1041576"/>
                </a:lnTo>
                <a:lnTo>
                  <a:pt x="571977" y="1047890"/>
                </a:lnTo>
                <a:lnTo>
                  <a:pt x="524256" y="1050035"/>
                </a:lnTo>
                <a:lnTo>
                  <a:pt x="476534" y="1047890"/>
                </a:lnTo>
                <a:lnTo>
                  <a:pt x="430014" y="1041576"/>
                </a:lnTo>
                <a:lnTo>
                  <a:pt x="384880" y="1031280"/>
                </a:lnTo>
                <a:lnTo>
                  <a:pt x="341317" y="1017187"/>
                </a:lnTo>
                <a:lnTo>
                  <a:pt x="299510" y="999482"/>
                </a:lnTo>
                <a:lnTo>
                  <a:pt x="259644" y="978351"/>
                </a:lnTo>
                <a:lnTo>
                  <a:pt x="221904" y="953979"/>
                </a:lnTo>
                <a:lnTo>
                  <a:pt x="186475" y="926552"/>
                </a:lnTo>
                <a:lnTo>
                  <a:pt x="153542" y="896254"/>
                </a:lnTo>
                <a:lnTo>
                  <a:pt x="123291" y="863272"/>
                </a:lnTo>
                <a:lnTo>
                  <a:pt x="95905" y="827791"/>
                </a:lnTo>
                <a:lnTo>
                  <a:pt x="71571" y="789996"/>
                </a:lnTo>
                <a:lnTo>
                  <a:pt x="50473" y="750072"/>
                </a:lnTo>
                <a:lnTo>
                  <a:pt x="32796" y="708206"/>
                </a:lnTo>
                <a:lnTo>
                  <a:pt x="18725" y="664582"/>
                </a:lnTo>
                <a:lnTo>
                  <a:pt x="8445" y="619385"/>
                </a:lnTo>
                <a:lnTo>
                  <a:pt x="2142" y="572802"/>
                </a:lnTo>
                <a:lnTo>
                  <a:pt x="0" y="525017"/>
                </a:lnTo>
                <a:close/>
              </a:path>
            </a:pathLst>
          </a:custGeom>
          <a:ln w="6096">
            <a:solidFill>
              <a:srgbClr val="ABCE5A"/>
            </a:solidFill>
          </a:ln>
        </p:spPr>
        <p:txBody>
          <a:bodyPr wrap="square" lIns="0" tIns="0" rIns="0" bIns="0" rtlCol="0"/>
          <a:lstStyle/>
          <a:p/>
        </p:txBody>
      </p:sp>
      <p:sp>
        <p:nvSpPr>
          <p:cNvPr id="12" name="object 12"/>
          <p:cNvSpPr/>
          <p:nvPr/>
        </p:nvSpPr>
        <p:spPr>
          <a:xfrm>
            <a:off x="3611879" y="3014472"/>
            <a:ext cx="753110" cy="753110"/>
          </a:xfrm>
          <a:custGeom>
            <a:rect l="l" t="t" r="r" b="b"/>
            <a:pathLst>
              <a:path w="753110" h="753110">
                <a:moveTo>
                  <a:pt x="376428" y="0"/>
                </a:moveTo>
                <a:lnTo>
                  <a:pt x="329208" y="2932"/>
                </a:lnTo>
                <a:lnTo>
                  <a:pt x="283740" y="11496"/>
                </a:lnTo>
                <a:lnTo>
                  <a:pt x="240375" y="25337"/>
                </a:lnTo>
                <a:lnTo>
                  <a:pt x="199465" y="44103"/>
                </a:lnTo>
                <a:lnTo>
                  <a:pt x="161365" y="67442"/>
                </a:lnTo>
                <a:lnTo>
                  <a:pt x="126425" y="95000"/>
                </a:lnTo>
                <a:lnTo>
                  <a:pt x="95000" y="126425"/>
                </a:lnTo>
                <a:lnTo>
                  <a:pt x="67442" y="161365"/>
                </a:lnTo>
                <a:lnTo>
                  <a:pt x="44103" y="199465"/>
                </a:lnTo>
                <a:lnTo>
                  <a:pt x="25337" y="240375"/>
                </a:lnTo>
                <a:lnTo>
                  <a:pt x="11496" y="283740"/>
                </a:lnTo>
                <a:lnTo>
                  <a:pt x="2932" y="329208"/>
                </a:lnTo>
                <a:lnTo>
                  <a:pt x="0" y="376427"/>
                </a:lnTo>
                <a:lnTo>
                  <a:pt x="2932" y="423647"/>
                </a:lnTo>
                <a:lnTo>
                  <a:pt x="11496" y="469115"/>
                </a:lnTo>
                <a:lnTo>
                  <a:pt x="25337" y="512480"/>
                </a:lnTo>
                <a:lnTo>
                  <a:pt x="44103" y="553390"/>
                </a:lnTo>
                <a:lnTo>
                  <a:pt x="67442" y="591490"/>
                </a:lnTo>
                <a:lnTo>
                  <a:pt x="95000" y="626430"/>
                </a:lnTo>
                <a:lnTo>
                  <a:pt x="126425" y="657855"/>
                </a:lnTo>
                <a:lnTo>
                  <a:pt x="161365" y="685413"/>
                </a:lnTo>
                <a:lnTo>
                  <a:pt x="199465" y="708752"/>
                </a:lnTo>
                <a:lnTo>
                  <a:pt x="240375" y="727518"/>
                </a:lnTo>
                <a:lnTo>
                  <a:pt x="283740" y="741359"/>
                </a:lnTo>
                <a:lnTo>
                  <a:pt x="329208" y="749923"/>
                </a:lnTo>
                <a:lnTo>
                  <a:pt x="376428" y="752855"/>
                </a:lnTo>
                <a:lnTo>
                  <a:pt x="423647" y="749923"/>
                </a:lnTo>
                <a:lnTo>
                  <a:pt x="469115" y="741359"/>
                </a:lnTo>
                <a:lnTo>
                  <a:pt x="512480" y="727518"/>
                </a:lnTo>
                <a:lnTo>
                  <a:pt x="553390" y="708752"/>
                </a:lnTo>
                <a:lnTo>
                  <a:pt x="591490" y="685413"/>
                </a:lnTo>
                <a:lnTo>
                  <a:pt x="626430" y="657855"/>
                </a:lnTo>
                <a:lnTo>
                  <a:pt x="657855" y="626430"/>
                </a:lnTo>
                <a:lnTo>
                  <a:pt x="685413" y="591490"/>
                </a:lnTo>
                <a:lnTo>
                  <a:pt x="708752" y="553390"/>
                </a:lnTo>
                <a:lnTo>
                  <a:pt x="727518" y="512480"/>
                </a:lnTo>
                <a:lnTo>
                  <a:pt x="741359" y="469115"/>
                </a:lnTo>
                <a:lnTo>
                  <a:pt x="749923" y="423647"/>
                </a:lnTo>
                <a:lnTo>
                  <a:pt x="752856" y="376427"/>
                </a:lnTo>
                <a:lnTo>
                  <a:pt x="749923" y="329208"/>
                </a:lnTo>
                <a:lnTo>
                  <a:pt x="741359" y="283740"/>
                </a:lnTo>
                <a:lnTo>
                  <a:pt x="727518" y="240375"/>
                </a:lnTo>
                <a:lnTo>
                  <a:pt x="708752" y="199465"/>
                </a:lnTo>
                <a:lnTo>
                  <a:pt x="685413" y="161365"/>
                </a:lnTo>
                <a:lnTo>
                  <a:pt x="657855" y="126425"/>
                </a:lnTo>
                <a:lnTo>
                  <a:pt x="626430" y="95000"/>
                </a:lnTo>
                <a:lnTo>
                  <a:pt x="591490" y="67442"/>
                </a:lnTo>
                <a:lnTo>
                  <a:pt x="553390" y="44103"/>
                </a:lnTo>
                <a:lnTo>
                  <a:pt x="512480" y="25337"/>
                </a:lnTo>
                <a:lnTo>
                  <a:pt x="469115" y="11496"/>
                </a:lnTo>
                <a:lnTo>
                  <a:pt x="423647" y="2932"/>
                </a:lnTo>
                <a:lnTo>
                  <a:pt x="376428" y="0"/>
                </a:lnTo>
                <a:close/>
              </a:path>
            </a:pathLst>
          </a:custGeom>
          <a:solidFill>
            <a:srgbClr val="ABCE5A"/>
          </a:solidFill>
        </p:spPr>
        <p:txBody>
          <a:bodyPr wrap="square" lIns="0" tIns="0" rIns="0" bIns="0" rtlCol="0"/>
          <a:lstStyle/>
          <a:p/>
        </p:txBody>
      </p:sp>
      <p:sp>
        <p:nvSpPr>
          <p:cNvPr id="13" name="object 13"/>
          <p:cNvSpPr/>
          <p:nvPr/>
        </p:nvSpPr>
        <p:spPr>
          <a:xfrm>
            <a:off x="3611879" y="3014472"/>
            <a:ext cx="753110" cy="753110"/>
          </a:xfrm>
          <a:custGeom>
            <a:rect l="l" t="t" r="r" b="b"/>
            <a:pathLst>
              <a:path w="753110" h="753110">
                <a:moveTo>
                  <a:pt x="0" y="376427"/>
                </a:moveTo>
                <a:lnTo>
                  <a:pt x="2932" y="329208"/>
                </a:lnTo>
                <a:lnTo>
                  <a:pt x="11496" y="283740"/>
                </a:lnTo>
                <a:lnTo>
                  <a:pt x="25337" y="240375"/>
                </a:lnTo>
                <a:lnTo>
                  <a:pt x="44103" y="199465"/>
                </a:lnTo>
                <a:lnTo>
                  <a:pt x="67442" y="161365"/>
                </a:lnTo>
                <a:lnTo>
                  <a:pt x="95000" y="126425"/>
                </a:lnTo>
                <a:lnTo>
                  <a:pt x="126425" y="95000"/>
                </a:lnTo>
                <a:lnTo>
                  <a:pt x="161365" y="67442"/>
                </a:lnTo>
                <a:lnTo>
                  <a:pt x="199465" y="44103"/>
                </a:lnTo>
                <a:lnTo>
                  <a:pt x="240375" y="25337"/>
                </a:lnTo>
                <a:lnTo>
                  <a:pt x="283740" y="11496"/>
                </a:lnTo>
                <a:lnTo>
                  <a:pt x="329208" y="2932"/>
                </a:lnTo>
                <a:lnTo>
                  <a:pt x="376428" y="0"/>
                </a:lnTo>
                <a:lnTo>
                  <a:pt x="423647" y="2932"/>
                </a:lnTo>
                <a:lnTo>
                  <a:pt x="469115" y="11496"/>
                </a:lnTo>
                <a:lnTo>
                  <a:pt x="512480" y="25337"/>
                </a:lnTo>
                <a:lnTo>
                  <a:pt x="553390" y="44103"/>
                </a:lnTo>
                <a:lnTo>
                  <a:pt x="591490" y="67442"/>
                </a:lnTo>
                <a:lnTo>
                  <a:pt x="626430" y="95000"/>
                </a:lnTo>
                <a:lnTo>
                  <a:pt x="657855" y="126425"/>
                </a:lnTo>
                <a:lnTo>
                  <a:pt x="685413" y="161365"/>
                </a:lnTo>
                <a:lnTo>
                  <a:pt x="708752" y="199465"/>
                </a:lnTo>
                <a:lnTo>
                  <a:pt x="727518" y="240375"/>
                </a:lnTo>
                <a:lnTo>
                  <a:pt x="741359" y="283740"/>
                </a:lnTo>
                <a:lnTo>
                  <a:pt x="749923" y="329208"/>
                </a:lnTo>
                <a:lnTo>
                  <a:pt x="752856" y="376427"/>
                </a:lnTo>
                <a:lnTo>
                  <a:pt x="749923" y="423647"/>
                </a:lnTo>
                <a:lnTo>
                  <a:pt x="741359" y="469115"/>
                </a:lnTo>
                <a:lnTo>
                  <a:pt x="727518" y="512480"/>
                </a:lnTo>
                <a:lnTo>
                  <a:pt x="708752" y="553390"/>
                </a:lnTo>
                <a:lnTo>
                  <a:pt x="685413" y="591490"/>
                </a:lnTo>
                <a:lnTo>
                  <a:pt x="657855" y="626430"/>
                </a:lnTo>
                <a:lnTo>
                  <a:pt x="626430" y="657855"/>
                </a:lnTo>
                <a:lnTo>
                  <a:pt x="591490" y="685413"/>
                </a:lnTo>
                <a:lnTo>
                  <a:pt x="553390" y="708752"/>
                </a:lnTo>
                <a:lnTo>
                  <a:pt x="512480" y="727518"/>
                </a:lnTo>
                <a:lnTo>
                  <a:pt x="469115" y="741359"/>
                </a:lnTo>
                <a:lnTo>
                  <a:pt x="423647" y="749923"/>
                </a:lnTo>
                <a:lnTo>
                  <a:pt x="376428" y="752855"/>
                </a:lnTo>
                <a:lnTo>
                  <a:pt x="329208" y="749923"/>
                </a:lnTo>
                <a:lnTo>
                  <a:pt x="283740" y="741359"/>
                </a:lnTo>
                <a:lnTo>
                  <a:pt x="240375" y="727518"/>
                </a:lnTo>
                <a:lnTo>
                  <a:pt x="199465" y="708752"/>
                </a:lnTo>
                <a:lnTo>
                  <a:pt x="161365" y="685413"/>
                </a:lnTo>
                <a:lnTo>
                  <a:pt x="126425" y="657855"/>
                </a:lnTo>
                <a:lnTo>
                  <a:pt x="95000" y="626430"/>
                </a:lnTo>
                <a:lnTo>
                  <a:pt x="67442" y="591490"/>
                </a:lnTo>
                <a:lnTo>
                  <a:pt x="44103" y="553390"/>
                </a:lnTo>
                <a:lnTo>
                  <a:pt x="25337" y="512480"/>
                </a:lnTo>
                <a:lnTo>
                  <a:pt x="11496" y="469115"/>
                </a:lnTo>
                <a:lnTo>
                  <a:pt x="2932" y="423647"/>
                </a:lnTo>
                <a:lnTo>
                  <a:pt x="0" y="376427"/>
                </a:lnTo>
                <a:close/>
              </a:path>
            </a:pathLst>
          </a:custGeom>
          <a:ln w="6096">
            <a:solidFill>
              <a:srgbClr val="ABCE5A"/>
            </a:solidFill>
          </a:ln>
        </p:spPr>
        <p:txBody>
          <a:bodyPr wrap="square" lIns="0" tIns="0" rIns="0" bIns="0" rtlCol="0"/>
          <a:lstStyle/>
          <a:p/>
        </p:txBody>
      </p:sp>
      <p:sp>
        <p:nvSpPr>
          <p:cNvPr id="14" name="object 14"/>
          <p:cNvSpPr/>
          <p:nvPr/>
        </p:nvSpPr>
        <p:spPr>
          <a:xfrm>
            <a:off x="3797808" y="3241548"/>
            <a:ext cx="381000" cy="299085"/>
          </a:xfrm>
          <a:custGeom>
            <a:rect l="l" t="t" r="r" b="b"/>
            <a:pathLst>
              <a:path w="381000" h="299085">
                <a:moveTo>
                  <a:pt x="190500" y="0"/>
                </a:moveTo>
                <a:lnTo>
                  <a:pt x="106655" y="6972"/>
                </a:lnTo>
                <a:lnTo>
                  <a:pt x="51407" y="24266"/>
                </a:lnTo>
                <a:lnTo>
                  <a:pt x="19031" y="46442"/>
                </a:lnTo>
                <a:lnTo>
                  <a:pt x="0" y="83692"/>
                </a:lnTo>
                <a:lnTo>
                  <a:pt x="107187" y="83692"/>
                </a:lnTo>
                <a:lnTo>
                  <a:pt x="109329" y="74852"/>
                </a:lnTo>
                <a:lnTo>
                  <a:pt x="119840" y="67167"/>
                </a:lnTo>
                <a:lnTo>
                  <a:pt x="144853" y="61743"/>
                </a:lnTo>
                <a:lnTo>
                  <a:pt x="190500" y="59689"/>
                </a:lnTo>
                <a:lnTo>
                  <a:pt x="370281" y="59689"/>
                </a:lnTo>
                <a:lnTo>
                  <a:pt x="360249" y="46442"/>
                </a:lnTo>
                <a:lnTo>
                  <a:pt x="327013" y="24266"/>
                </a:lnTo>
                <a:lnTo>
                  <a:pt x="272052" y="6972"/>
                </a:lnTo>
                <a:lnTo>
                  <a:pt x="190500" y="0"/>
                </a:lnTo>
                <a:close/>
              </a:path>
              <a:path w="381000" h="299085">
                <a:moveTo>
                  <a:pt x="370281" y="59689"/>
                </a:moveTo>
                <a:lnTo>
                  <a:pt x="190500" y="59689"/>
                </a:lnTo>
                <a:lnTo>
                  <a:pt x="232695" y="61743"/>
                </a:lnTo>
                <a:lnTo>
                  <a:pt x="255936" y="67167"/>
                </a:lnTo>
                <a:lnTo>
                  <a:pt x="265795" y="74852"/>
                </a:lnTo>
                <a:lnTo>
                  <a:pt x="267842" y="83692"/>
                </a:lnTo>
                <a:lnTo>
                  <a:pt x="381000" y="83692"/>
                </a:lnTo>
                <a:lnTo>
                  <a:pt x="376623" y="68063"/>
                </a:lnTo>
                <a:lnTo>
                  <a:pt x="370281" y="59689"/>
                </a:lnTo>
                <a:close/>
              </a:path>
              <a:path w="381000" h="299085">
                <a:moveTo>
                  <a:pt x="107187" y="89662"/>
                </a:moveTo>
                <a:lnTo>
                  <a:pt x="0" y="89662"/>
                </a:lnTo>
                <a:lnTo>
                  <a:pt x="0" y="125475"/>
                </a:lnTo>
                <a:lnTo>
                  <a:pt x="5968" y="131444"/>
                </a:lnTo>
                <a:lnTo>
                  <a:pt x="101218" y="131444"/>
                </a:lnTo>
                <a:lnTo>
                  <a:pt x="107187" y="125475"/>
                </a:lnTo>
                <a:lnTo>
                  <a:pt x="107187" y="89662"/>
                </a:lnTo>
                <a:close/>
              </a:path>
              <a:path w="381000" h="299085">
                <a:moveTo>
                  <a:pt x="53593" y="161289"/>
                </a:moveTo>
                <a:lnTo>
                  <a:pt x="0" y="161289"/>
                </a:lnTo>
                <a:lnTo>
                  <a:pt x="0" y="215011"/>
                </a:lnTo>
                <a:lnTo>
                  <a:pt x="53593" y="215011"/>
                </a:lnTo>
                <a:lnTo>
                  <a:pt x="53593" y="161289"/>
                </a:lnTo>
                <a:close/>
              </a:path>
              <a:path w="381000" h="299085">
                <a:moveTo>
                  <a:pt x="95250" y="244982"/>
                </a:moveTo>
                <a:lnTo>
                  <a:pt x="41655" y="244982"/>
                </a:lnTo>
                <a:lnTo>
                  <a:pt x="41655" y="298703"/>
                </a:lnTo>
                <a:lnTo>
                  <a:pt x="89280" y="298703"/>
                </a:lnTo>
                <a:lnTo>
                  <a:pt x="95250" y="292735"/>
                </a:lnTo>
                <a:lnTo>
                  <a:pt x="95250" y="244982"/>
                </a:lnTo>
                <a:close/>
              </a:path>
              <a:path w="381000" h="299085">
                <a:moveTo>
                  <a:pt x="136905" y="161289"/>
                </a:moveTo>
                <a:lnTo>
                  <a:pt x="77342" y="161289"/>
                </a:lnTo>
                <a:lnTo>
                  <a:pt x="77342" y="215011"/>
                </a:lnTo>
                <a:lnTo>
                  <a:pt x="136905" y="215011"/>
                </a:lnTo>
                <a:lnTo>
                  <a:pt x="136905" y="161289"/>
                </a:lnTo>
                <a:close/>
              </a:path>
              <a:path w="381000" h="299085">
                <a:moveTo>
                  <a:pt x="172592" y="244982"/>
                </a:moveTo>
                <a:lnTo>
                  <a:pt x="118999" y="244982"/>
                </a:lnTo>
                <a:lnTo>
                  <a:pt x="118999" y="292735"/>
                </a:lnTo>
                <a:lnTo>
                  <a:pt x="124967" y="298703"/>
                </a:lnTo>
                <a:lnTo>
                  <a:pt x="172592" y="298703"/>
                </a:lnTo>
                <a:lnTo>
                  <a:pt x="172592" y="244982"/>
                </a:lnTo>
                <a:close/>
              </a:path>
              <a:path w="381000" h="299085">
                <a:moveTo>
                  <a:pt x="214249" y="161289"/>
                </a:moveTo>
                <a:lnTo>
                  <a:pt x="160781" y="161289"/>
                </a:lnTo>
                <a:lnTo>
                  <a:pt x="160781" y="215011"/>
                </a:lnTo>
                <a:lnTo>
                  <a:pt x="214249" y="215011"/>
                </a:lnTo>
                <a:lnTo>
                  <a:pt x="214249" y="161289"/>
                </a:lnTo>
                <a:close/>
              </a:path>
              <a:path w="381000" h="299085">
                <a:moveTo>
                  <a:pt x="256031" y="244982"/>
                </a:moveTo>
                <a:lnTo>
                  <a:pt x="202437" y="244982"/>
                </a:lnTo>
                <a:lnTo>
                  <a:pt x="202437" y="292735"/>
                </a:lnTo>
                <a:lnTo>
                  <a:pt x="208406" y="298703"/>
                </a:lnTo>
                <a:lnTo>
                  <a:pt x="256031" y="298703"/>
                </a:lnTo>
                <a:lnTo>
                  <a:pt x="256031" y="244982"/>
                </a:lnTo>
                <a:close/>
              </a:path>
              <a:path w="381000" h="299085">
                <a:moveTo>
                  <a:pt x="297688" y="161289"/>
                </a:moveTo>
                <a:lnTo>
                  <a:pt x="244093" y="161289"/>
                </a:lnTo>
                <a:lnTo>
                  <a:pt x="244093" y="215011"/>
                </a:lnTo>
                <a:lnTo>
                  <a:pt x="297688" y="215011"/>
                </a:lnTo>
                <a:lnTo>
                  <a:pt x="297688" y="161289"/>
                </a:lnTo>
                <a:close/>
              </a:path>
              <a:path w="381000" h="299085">
                <a:moveTo>
                  <a:pt x="381000" y="89662"/>
                </a:moveTo>
                <a:lnTo>
                  <a:pt x="267842" y="89662"/>
                </a:lnTo>
                <a:lnTo>
                  <a:pt x="267842" y="125475"/>
                </a:lnTo>
                <a:lnTo>
                  <a:pt x="273812" y="131444"/>
                </a:lnTo>
                <a:lnTo>
                  <a:pt x="375030" y="131444"/>
                </a:lnTo>
                <a:lnTo>
                  <a:pt x="381000" y="125475"/>
                </a:lnTo>
                <a:lnTo>
                  <a:pt x="381000" y="89662"/>
                </a:lnTo>
                <a:close/>
              </a:path>
              <a:path w="381000" h="299085">
                <a:moveTo>
                  <a:pt x="339343" y="244982"/>
                </a:moveTo>
                <a:lnTo>
                  <a:pt x="285750" y="244982"/>
                </a:lnTo>
                <a:lnTo>
                  <a:pt x="285750" y="298703"/>
                </a:lnTo>
                <a:lnTo>
                  <a:pt x="333375" y="298703"/>
                </a:lnTo>
                <a:lnTo>
                  <a:pt x="339343" y="292735"/>
                </a:lnTo>
                <a:lnTo>
                  <a:pt x="339343" y="244982"/>
                </a:lnTo>
                <a:close/>
              </a:path>
              <a:path w="381000" h="299085">
                <a:moveTo>
                  <a:pt x="381000" y="161289"/>
                </a:moveTo>
                <a:lnTo>
                  <a:pt x="327405" y="161289"/>
                </a:lnTo>
                <a:lnTo>
                  <a:pt x="327405" y="215011"/>
                </a:lnTo>
                <a:lnTo>
                  <a:pt x="381000" y="215011"/>
                </a:lnTo>
                <a:lnTo>
                  <a:pt x="381000" y="161289"/>
                </a:lnTo>
                <a:close/>
              </a:path>
            </a:pathLst>
          </a:custGeom>
          <a:solidFill>
            <a:srgbClr val="FFFFFF"/>
          </a:solidFill>
        </p:spPr>
        <p:txBody>
          <a:bodyPr wrap="square" lIns="0" tIns="0" rIns="0" bIns="0" rtlCol="0"/>
          <a:lstStyle/>
          <a:p/>
        </p:txBody>
      </p:sp>
      <p:sp>
        <p:nvSpPr>
          <p:cNvPr id="15" name="object 15"/>
          <p:cNvSpPr txBox="1"/>
          <p:nvPr/>
        </p:nvSpPr>
        <p:spPr>
          <a:xfrm>
            <a:off x="3056889" y="4960747"/>
            <a:ext cx="1849755" cy="269240"/>
          </a:xfrm>
          <a:prstGeom prst="rect">
            <a:avLst/>
          </a:prstGeom>
        </p:spPr>
        <p:txBody>
          <a:bodyPr vert="horz" wrap="square" lIns="0" tIns="12065" rIns="0" bIns="0" rtlCol="0">
            <a:spAutoFit/>
          </a:bodyPr>
          <a:lstStyle/>
          <a:p>
            <a:pPr marL="12700">
              <a:lnSpc>
                <a:spcPct val="100000"/>
              </a:lnSpc>
              <a:spcBef>
                <a:spcPts val="95"/>
              </a:spcBef>
            </a:pPr>
            <a:r>
              <a:rPr sz="1600" b="1" spc="-5">
                <a:latin typeface="微软雅黑"/>
                <a:cs typeface="微软雅黑"/>
              </a:rPr>
              <a:t>广告的形式更加新颖</a:t>
            </a:r>
            <a:endParaRPr sz="1600">
              <a:latin typeface="微软雅黑"/>
              <a:cs typeface="微软雅黑"/>
            </a:endParaRPr>
          </a:p>
        </p:txBody>
      </p:sp>
      <p:sp>
        <p:nvSpPr>
          <p:cNvPr id="16" name="object 16"/>
          <p:cNvSpPr txBox="1"/>
          <p:nvPr/>
        </p:nvSpPr>
        <p:spPr>
          <a:xfrm>
            <a:off x="5131308" y="4110228"/>
            <a:ext cx="1929764" cy="508000"/>
          </a:xfrm>
          <a:prstGeom prst="rect">
            <a:avLst/>
          </a:prstGeom>
          <a:solidFill>
            <a:srgbClr val="5EA2E7"/>
          </a:solidFill>
        </p:spPr>
        <p:txBody>
          <a:bodyPr vert="horz" wrap="square" lIns="0" tIns="111760" rIns="0" bIns="0" rtlCol="0">
            <a:spAutoFit/>
          </a:bodyPr>
          <a:lstStyle/>
          <a:p>
            <a:pPr marL="641350">
              <a:lnSpc>
                <a:spcPct val="100000"/>
              </a:lnSpc>
              <a:spcBef>
                <a:spcPts val="880"/>
              </a:spcBef>
            </a:pPr>
            <a:r>
              <a:rPr sz="1800" b="1" spc="-5">
                <a:solidFill>
                  <a:srgbClr val="FFFFFF"/>
                </a:solidFill>
                <a:latin typeface="Arial"/>
                <a:cs typeface="Arial"/>
              </a:rPr>
              <a:t>43.1%</a:t>
            </a:r>
            <a:endParaRPr sz="1800">
              <a:latin typeface="Arial"/>
              <a:cs typeface="Arial"/>
            </a:endParaRPr>
          </a:p>
        </p:txBody>
      </p:sp>
      <p:sp>
        <p:nvSpPr>
          <p:cNvPr id="17" name="object 17"/>
          <p:cNvSpPr/>
          <p:nvPr/>
        </p:nvSpPr>
        <p:spPr>
          <a:xfrm>
            <a:off x="5571744" y="2865120"/>
            <a:ext cx="1049020" cy="1050290"/>
          </a:xfrm>
          <a:custGeom>
            <a:rect l="l" t="t" r="r" b="b"/>
            <a:pathLst>
              <a:path w="1049020" h="1050289">
                <a:moveTo>
                  <a:pt x="0" y="525017"/>
                </a:moveTo>
                <a:lnTo>
                  <a:pt x="2142" y="477233"/>
                </a:lnTo>
                <a:lnTo>
                  <a:pt x="8445" y="430650"/>
                </a:lnTo>
                <a:lnTo>
                  <a:pt x="18725" y="385453"/>
                </a:lnTo>
                <a:lnTo>
                  <a:pt x="32796" y="341829"/>
                </a:lnTo>
                <a:lnTo>
                  <a:pt x="50473" y="299963"/>
                </a:lnTo>
                <a:lnTo>
                  <a:pt x="71571" y="260039"/>
                </a:lnTo>
                <a:lnTo>
                  <a:pt x="95905" y="222244"/>
                </a:lnTo>
                <a:lnTo>
                  <a:pt x="123291" y="186763"/>
                </a:lnTo>
                <a:lnTo>
                  <a:pt x="153542" y="153781"/>
                </a:lnTo>
                <a:lnTo>
                  <a:pt x="186475" y="123483"/>
                </a:lnTo>
                <a:lnTo>
                  <a:pt x="221904" y="96056"/>
                </a:lnTo>
                <a:lnTo>
                  <a:pt x="259644" y="71684"/>
                </a:lnTo>
                <a:lnTo>
                  <a:pt x="299510" y="50553"/>
                </a:lnTo>
                <a:lnTo>
                  <a:pt x="341317" y="32848"/>
                </a:lnTo>
                <a:lnTo>
                  <a:pt x="384880" y="18755"/>
                </a:lnTo>
                <a:lnTo>
                  <a:pt x="430014" y="8459"/>
                </a:lnTo>
                <a:lnTo>
                  <a:pt x="476534" y="2145"/>
                </a:lnTo>
                <a:lnTo>
                  <a:pt x="524255" y="0"/>
                </a:lnTo>
                <a:lnTo>
                  <a:pt x="571977" y="2145"/>
                </a:lnTo>
                <a:lnTo>
                  <a:pt x="618497" y="8459"/>
                </a:lnTo>
                <a:lnTo>
                  <a:pt x="663631" y="18755"/>
                </a:lnTo>
                <a:lnTo>
                  <a:pt x="707194" y="32848"/>
                </a:lnTo>
                <a:lnTo>
                  <a:pt x="749001" y="50553"/>
                </a:lnTo>
                <a:lnTo>
                  <a:pt x="788867" y="71684"/>
                </a:lnTo>
                <a:lnTo>
                  <a:pt x="826607" y="96056"/>
                </a:lnTo>
                <a:lnTo>
                  <a:pt x="862036" y="123483"/>
                </a:lnTo>
                <a:lnTo>
                  <a:pt x="894968" y="153781"/>
                </a:lnTo>
                <a:lnTo>
                  <a:pt x="925220" y="186763"/>
                </a:lnTo>
                <a:lnTo>
                  <a:pt x="952606" y="222244"/>
                </a:lnTo>
                <a:lnTo>
                  <a:pt x="976940" y="260039"/>
                </a:lnTo>
                <a:lnTo>
                  <a:pt x="998038" y="299963"/>
                </a:lnTo>
                <a:lnTo>
                  <a:pt x="1015715" y="341829"/>
                </a:lnTo>
                <a:lnTo>
                  <a:pt x="1029786" y="385453"/>
                </a:lnTo>
                <a:lnTo>
                  <a:pt x="1040066" y="430650"/>
                </a:lnTo>
                <a:lnTo>
                  <a:pt x="1046369" y="477233"/>
                </a:lnTo>
                <a:lnTo>
                  <a:pt x="1048511" y="525017"/>
                </a:lnTo>
                <a:lnTo>
                  <a:pt x="1046369" y="572802"/>
                </a:lnTo>
                <a:lnTo>
                  <a:pt x="1040066" y="619385"/>
                </a:lnTo>
                <a:lnTo>
                  <a:pt x="1029786" y="664582"/>
                </a:lnTo>
                <a:lnTo>
                  <a:pt x="1015715" y="708206"/>
                </a:lnTo>
                <a:lnTo>
                  <a:pt x="998038" y="750072"/>
                </a:lnTo>
                <a:lnTo>
                  <a:pt x="976940" y="789996"/>
                </a:lnTo>
                <a:lnTo>
                  <a:pt x="952606" y="827791"/>
                </a:lnTo>
                <a:lnTo>
                  <a:pt x="925220" y="863272"/>
                </a:lnTo>
                <a:lnTo>
                  <a:pt x="894969" y="896254"/>
                </a:lnTo>
                <a:lnTo>
                  <a:pt x="862036" y="926552"/>
                </a:lnTo>
                <a:lnTo>
                  <a:pt x="826607" y="953979"/>
                </a:lnTo>
                <a:lnTo>
                  <a:pt x="788867" y="978351"/>
                </a:lnTo>
                <a:lnTo>
                  <a:pt x="749001" y="999482"/>
                </a:lnTo>
                <a:lnTo>
                  <a:pt x="707194" y="1017187"/>
                </a:lnTo>
                <a:lnTo>
                  <a:pt x="663631" y="1031280"/>
                </a:lnTo>
                <a:lnTo>
                  <a:pt x="618497" y="1041576"/>
                </a:lnTo>
                <a:lnTo>
                  <a:pt x="571977" y="1047890"/>
                </a:lnTo>
                <a:lnTo>
                  <a:pt x="524255" y="1050035"/>
                </a:lnTo>
                <a:lnTo>
                  <a:pt x="476534" y="1047890"/>
                </a:lnTo>
                <a:lnTo>
                  <a:pt x="430014" y="1041576"/>
                </a:lnTo>
                <a:lnTo>
                  <a:pt x="384880" y="1031280"/>
                </a:lnTo>
                <a:lnTo>
                  <a:pt x="341317" y="1017187"/>
                </a:lnTo>
                <a:lnTo>
                  <a:pt x="299510" y="999482"/>
                </a:lnTo>
                <a:lnTo>
                  <a:pt x="259644" y="978351"/>
                </a:lnTo>
                <a:lnTo>
                  <a:pt x="221904" y="953979"/>
                </a:lnTo>
                <a:lnTo>
                  <a:pt x="186475" y="926552"/>
                </a:lnTo>
                <a:lnTo>
                  <a:pt x="153542" y="896254"/>
                </a:lnTo>
                <a:lnTo>
                  <a:pt x="123291" y="863272"/>
                </a:lnTo>
                <a:lnTo>
                  <a:pt x="95905" y="827791"/>
                </a:lnTo>
                <a:lnTo>
                  <a:pt x="71571" y="789996"/>
                </a:lnTo>
                <a:lnTo>
                  <a:pt x="50473" y="750072"/>
                </a:lnTo>
                <a:lnTo>
                  <a:pt x="32796" y="708206"/>
                </a:lnTo>
                <a:lnTo>
                  <a:pt x="18725" y="664582"/>
                </a:lnTo>
                <a:lnTo>
                  <a:pt x="8445" y="619385"/>
                </a:lnTo>
                <a:lnTo>
                  <a:pt x="2142" y="572802"/>
                </a:lnTo>
                <a:lnTo>
                  <a:pt x="0" y="525017"/>
                </a:lnTo>
                <a:close/>
              </a:path>
            </a:pathLst>
          </a:custGeom>
          <a:ln w="6096">
            <a:solidFill>
              <a:srgbClr val="5EA2E7"/>
            </a:solidFill>
          </a:ln>
        </p:spPr>
        <p:txBody>
          <a:bodyPr wrap="square" lIns="0" tIns="0" rIns="0" bIns="0" rtlCol="0"/>
          <a:lstStyle/>
          <a:p/>
        </p:txBody>
      </p:sp>
      <p:sp>
        <p:nvSpPr>
          <p:cNvPr id="18" name="object 18"/>
          <p:cNvSpPr/>
          <p:nvPr/>
        </p:nvSpPr>
        <p:spPr>
          <a:xfrm>
            <a:off x="5719571" y="3014472"/>
            <a:ext cx="753110" cy="753110"/>
          </a:xfrm>
          <a:custGeom>
            <a:rect l="l" t="t" r="r" b="b"/>
            <a:pathLst>
              <a:path w="753110" h="753110">
                <a:moveTo>
                  <a:pt x="376427" y="0"/>
                </a:moveTo>
                <a:lnTo>
                  <a:pt x="329208" y="2932"/>
                </a:lnTo>
                <a:lnTo>
                  <a:pt x="283740" y="11496"/>
                </a:lnTo>
                <a:lnTo>
                  <a:pt x="240375" y="25337"/>
                </a:lnTo>
                <a:lnTo>
                  <a:pt x="199465" y="44103"/>
                </a:lnTo>
                <a:lnTo>
                  <a:pt x="161365" y="67442"/>
                </a:lnTo>
                <a:lnTo>
                  <a:pt x="126425" y="95000"/>
                </a:lnTo>
                <a:lnTo>
                  <a:pt x="95000" y="126425"/>
                </a:lnTo>
                <a:lnTo>
                  <a:pt x="67442" y="161365"/>
                </a:lnTo>
                <a:lnTo>
                  <a:pt x="44103" y="199465"/>
                </a:lnTo>
                <a:lnTo>
                  <a:pt x="25337" y="240375"/>
                </a:lnTo>
                <a:lnTo>
                  <a:pt x="11496" y="283740"/>
                </a:lnTo>
                <a:lnTo>
                  <a:pt x="2932" y="329208"/>
                </a:lnTo>
                <a:lnTo>
                  <a:pt x="0" y="376427"/>
                </a:lnTo>
                <a:lnTo>
                  <a:pt x="2932" y="423647"/>
                </a:lnTo>
                <a:lnTo>
                  <a:pt x="11496" y="469115"/>
                </a:lnTo>
                <a:lnTo>
                  <a:pt x="25337" y="512480"/>
                </a:lnTo>
                <a:lnTo>
                  <a:pt x="44103" y="553390"/>
                </a:lnTo>
                <a:lnTo>
                  <a:pt x="67442" y="591490"/>
                </a:lnTo>
                <a:lnTo>
                  <a:pt x="95000" y="626430"/>
                </a:lnTo>
                <a:lnTo>
                  <a:pt x="126425" y="657855"/>
                </a:lnTo>
                <a:lnTo>
                  <a:pt x="161365" y="685413"/>
                </a:lnTo>
                <a:lnTo>
                  <a:pt x="199465" y="708752"/>
                </a:lnTo>
                <a:lnTo>
                  <a:pt x="240375" y="727518"/>
                </a:lnTo>
                <a:lnTo>
                  <a:pt x="283740" y="741359"/>
                </a:lnTo>
                <a:lnTo>
                  <a:pt x="329208" y="749923"/>
                </a:lnTo>
                <a:lnTo>
                  <a:pt x="376427" y="752855"/>
                </a:lnTo>
                <a:lnTo>
                  <a:pt x="423647" y="749923"/>
                </a:lnTo>
                <a:lnTo>
                  <a:pt x="469115" y="741359"/>
                </a:lnTo>
                <a:lnTo>
                  <a:pt x="512480" y="727518"/>
                </a:lnTo>
                <a:lnTo>
                  <a:pt x="553390" y="708752"/>
                </a:lnTo>
                <a:lnTo>
                  <a:pt x="591490" y="685413"/>
                </a:lnTo>
                <a:lnTo>
                  <a:pt x="626430" y="657855"/>
                </a:lnTo>
                <a:lnTo>
                  <a:pt x="657855" y="626430"/>
                </a:lnTo>
                <a:lnTo>
                  <a:pt x="685413" y="591490"/>
                </a:lnTo>
                <a:lnTo>
                  <a:pt x="708752" y="553390"/>
                </a:lnTo>
                <a:lnTo>
                  <a:pt x="727518" y="512480"/>
                </a:lnTo>
                <a:lnTo>
                  <a:pt x="741359" y="469115"/>
                </a:lnTo>
                <a:lnTo>
                  <a:pt x="749923" y="423647"/>
                </a:lnTo>
                <a:lnTo>
                  <a:pt x="752855" y="376427"/>
                </a:lnTo>
                <a:lnTo>
                  <a:pt x="749923" y="329208"/>
                </a:lnTo>
                <a:lnTo>
                  <a:pt x="741359" y="283740"/>
                </a:lnTo>
                <a:lnTo>
                  <a:pt x="727518" y="240375"/>
                </a:lnTo>
                <a:lnTo>
                  <a:pt x="708752" y="199465"/>
                </a:lnTo>
                <a:lnTo>
                  <a:pt x="685413" y="161365"/>
                </a:lnTo>
                <a:lnTo>
                  <a:pt x="657855" y="126425"/>
                </a:lnTo>
                <a:lnTo>
                  <a:pt x="626430" y="95000"/>
                </a:lnTo>
                <a:lnTo>
                  <a:pt x="591490" y="67442"/>
                </a:lnTo>
                <a:lnTo>
                  <a:pt x="553390" y="44103"/>
                </a:lnTo>
                <a:lnTo>
                  <a:pt x="512480" y="25337"/>
                </a:lnTo>
                <a:lnTo>
                  <a:pt x="469115" y="11496"/>
                </a:lnTo>
                <a:lnTo>
                  <a:pt x="423647" y="2932"/>
                </a:lnTo>
                <a:lnTo>
                  <a:pt x="376427" y="0"/>
                </a:lnTo>
                <a:close/>
              </a:path>
            </a:pathLst>
          </a:custGeom>
          <a:solidFill>
            <a:srgbClr val="5EA2E7"/>
          </a:solidFill>
        </p:spPr>
        <p:txBody>
          <a:bodyPr wrap="square" lIns="0" tIns="0" rIns="0" bIns="0" rtlCol="0"/>
          <a:lstStyle/>
          <a:p/>
        </p:txBody>
      </p:sp>
      <p:sp>
        <p:nvSpPr>
          <p:cNvPr id="19" name="object 19"/>
          <p:cNvSpPr/>
          <p:nvPr/>
        </p:nvSpPr>
        <p:spPr>
          <a:xfrm>
            <a:off x="5719571" y="3014472"/>
            <a:ext cx="753110" cy="753110"/>
          </a:xfrm>
          <a:custGeom>
            <a:rect l="l" t="t" r="r" b="b"/>
            <a:pathLst>
              <a:path w="753110" h="753110">
                <a:moveTo>
                  <a:pt x="0" y="376427"/>
                </a:moveTo>
                <a:lnTo>
                  <a:pt x="2932" y="329208"/>
                </a:lnTo>
                <a:lnTo>
                  <a:pt x="11496" y="283740"/>
                </a:lnTo>
                <a:lnTo>
                  <a:pt x="25337" y="240375"/>
                </a:lnTo>
                <a:lnTo>
                  <a:pt x="44103" y="199465"/>
                </a:lnTo>
                <a:lnTo>
                  <a:pt x="67442" y="161365"/>
                </a:lnTo>
                <a:lnTo>
                  <a:pt x="95000" y="126425"/>
                </a:lnTo>
                <a:lnTo>
                  <a:pt x="126425" y="95000"/>
                </a:lnTo>
                <a:lnTo>
                  <a:pt x="161365" y="67442"/>
                </a:lnTo>
                <a:lnTo>
                  <a:pt x="199465" y="44103"/>
                </a:lnTo>
                <a:lnTo>
                  <a:pt x="240375" y="25337"/>
                </a:lnTo>
                <a:lnTo>
                  <a:pt x="283740" y="11496"/>
                </a:lnTo>
                <a:lnTo>
                  <a:pt x="329208" y="2932"/>
                </a:lnTo>
                <a:lnTo>
                  <a:pt x="376427" y="0"/>
                </a:lnTo>
                <a:lnTo>
                  <a:pt x="423647" y="2932"/>
                </a:lnTo>
                <a:lnTo>
                  <a:pt x="469115" y="11496"/>
                </a:lnTo>
                <a:lnTo>
                  <a:pt x="512480" y="25337"/>
                </a:lnTo>
                <a:lnTo>
                  <a:pt x="553390" y="44103"/>
                </a:lnTo>
                <a:lnTo>
                  <a:pt x="591490" y="67442"/>
                </a:lnTo>
                <a:lnTo>
                  <a:pt x="626430" y="95000"/>
                </a:lnTo>
                <a:lnTo>
                  <a:pt x="657855" y="126425"/>
                </a:lnTo>
                <a:lnTo>
                  <a:pt x="685413" y="161365"/>
                </a:lnTo>
                <a:lnTo>
                  <a:pt x="708752" y="199465"/>
                </a:lnTo>
                <a:lnTo>
                  <a:pt x="727518" y="240375"/>
                </a:lnTo>
                <a:lnTo>
                  <a:pt x="741359" y="283740"/>
                </a:lnTo>
                <a:lnTo>
                  <a:pt x="749923" y="329208"/>
                </a:lnTo>
                <a:lnTo>
                  <a:pt x="752855" y="376427"/>
                </a:lnTo>
                <a:lnTo>
                  <a:pt x="749923" y="423647"/>
                </a:lnTo>
                <a:lnTo>
                  <a:pt x="741359" y="469115"/>
                </a:lnTo>
                <a:lnTo>
                  <a:pt x="727518" y="512480"/>
                </a:lnTo>
                <a:lnTo>
                  <a:pt x="708752" y="553390"/>
                </a:lnTo>
                <a:lnTo>
                  <a:pt x="685413" y="591490"/>
                </a:lnTo>
                <a:lnTo>
                  <a:pt x="657855" y="626430"/>
                </a:lnTo>
                <a:lnTo>
                  <a:pt x="626430" y="657855"/>
                </a:lnTo>
                <a:lnTo>
                  <a:pt x="591490" y="685413"/>
                </a:lnTo>
                <a:lnTo>
                  <a:pt x="553390" y="708752"/>
                </a:lnTo>
                <a:lnTo>
                  <a:pt x="512480" y="727518"/>
                </a:lnTo>
                <a:lnTo>
                  <a:pt x="469115" y="741359"/>
                </a:lnTo>
                <a:lnTo>
                  <a:pt x="423647" y="749923"/>
                </a:lnTo>
                <a:lnTo>
                  <a:pt x="376427" y="752855"/>
                </a:lnTo>
                <a:lnTo>
                  <a:pt x="329208" y="749923"/>
                </a:lnTo>
                <a:lnTo>
                  <a:pt x="283740" y="741359"/>
                </a:lnTo>
                <a:lnTo>
                  <a:pt x="240375" y="727518"/>
                </a:lnTo>
                <a:lnTo>
                  <a:pt x="199465" y="708752"/>
                </a:lnTo>
                <a:lnTo>
                  <a:pt x="161365" y="685413"/>
                </a:lnTo>
                <a:lnTo>
                  <a:pt x="126425" y="657855"/>
                </a:lnTo>
                <a:lnTo>
                  <a:pt x="95000" y="626430"/>
                </a:lnTo>
                <a:lnTo>
                  <a:pt x="67442" y="591490"/>
                </a:lnTo>
                <a:lnTo>
                  <a:pt x="44103" y="553390"/>
                </a:lnTo>
                <a:lnTo>
                  <a:pt x="25337" y="512480"/>
                </a:lnTo>
                <a:lnTo>
                  <a:pt x="11496" y="469115"/>
                </a:lnTo>
                <a:lnTo>
                  <a:pt x="2932" y="423647"/>
                </a:lnTo>
                <a:lnTo>
                  <a:pt x="0" y="376427"/>
                </a:lnTo>
                <a:close/>
              </a:path>
            </a:pathLst>
          </a:custGeom>
          <a:ln w="6096">
            <a:solidFill>
              <a:srgbClr val="5EA2E7"/>
            </a:solidFill>
          </a:ln>
        </p:spPr>
        <p:txBody>
          <a:bodyPr wrap="square" lIns="0" tIns="0" rIns="0" bIns="0" rtlCol="0"/>
          <a:lstStyle/>
          <a:p/>
        </p:txBody>
      </p:sp>
      <p:sp>
        <p:nvSpPr>
          <p:cNvPr id="20" name="object 20"/>
          <p:cNvSpPr/>
          <p:nvPr/>
        </p:nvSpPr>
        <p:spPr>
          <a:xfrm>
            <a:off x="5907023" y="3253740"/>
            <a:ext cx="378460" cy="274320"/>
          </a:xfrm>
          <a:custGeom>
            <a:rect l="l" t="t" r="r" b="b"/>
            <a:pathLst>
              <a:path w="378460" h="274320">
                <a:moveTo>
                  <a:pt x="206628" y="0"/>
                </a:moveTo>
                <a:lnTo>
                  <a:pt x="59054" y="0"/>
                </a:lnTo>
                <a:lnTo>
                  <a:pt x="34879" y="5129"/>
                </a:lnTo>
                <a:lnTo>
                  <a:pt x="16240" y="18653"/>
                </a:lnTo>
                <a:lnTo>
                  <a:pt x="4244" y="37772"/>
                </a:lnTo>
                <a:lnTo>
                  <a:pt x="0" y="59689"/>
                </a:lnTo>
                <a:lnTo>
                  <a:pt x="0" y="214630"/>
                </a:lnTo>
                <a:lnTo>
                  <a:pt x="4244" y="236547"/>
                </a:lnTo>
                <a:lnTo>
                  <a:pt x="16240" y="255666"/>
                </a:lnTo>
                <a:lnTo>
                  <a:pt x="34879" y="269190"/>
                </a:lnTo>
                <a:lnTo>
                  <a:pt x="59054" y="274320"/>
                </a:lnTo>
                <a:lnTo>
                  <a:pt x="206628" y="274320"/>
                </a:lnTo>
                <a:lnTo>
                  <a:pt x="230804" y="269190"/>
                </a:lnTo>
                <a:lnTo>
                  <a:pt x="249443" y="255666"/>
                </a:lnTo>
                <a:lnTo>
                  <a:pt x="261439" y="236547"/>
                </a:lnTo>
                <a:lnTo>
                  <a:pt x="265684" y="214630"/>
                </a:lnTo>
                <a:lnTo>
                  <a:pt x="265684" y="178943"/>
                </a:lnTo>
                <a:lnTo>
                  <a:pt x="377951" y="178943"/>
                </a:lnTo>
                <a:lnTo>
                  <a:pt x="377951" y="95376"/>
                </a:lnTo>
                <a:lnTo>
                  <a:pt x="265684" y="95376"/>
                </a:lnTo>
                <a:lnTo>
                  <a:pt x="265684" y="59689"/>
                </a:lnTo>
                <a:lnTo>
                  <a:pt x="261439" y="37772"/>
                </a:lnTo>
                <a:lnTo>
                  <a:pt x="249443" y="18653"/>
                </a:lnTo>
                <a:lnTo>
                  <a:pt x="230804" y="5129"/>
                </a:lnTo>
                <a:lnTo>
                  <a:pt x="206628" y="0"/>
                </a:lnTo>
                <a:close/>
              </a:path>
              <a:path w="378460" h="274320">
                <a:moveTo>
                  <a:pt x="377951" y="178943"/>
                </a:moveTo>
                <a:lnTo>
                  <a:pt x="265684" y="178943"/>
                </a:lnTo>
                <a:lnTo>
                  <a:pt x="354329" y="262382"/>
                </a:lnTo>
                <a:lnTo>
                  <a:pt x="360172" y="268350"/>
                </a:lnTo>
                <a:lnTo>
                  <a:pt x="366140" y="268350"/>
                </a:lnTo>
                <a:lnTo>
                  <a:pt x="366140" y="262382"/>
                </a:lnTo>
                <a:lnTo>
                  <a:pt x="371983" y="262382"/>
                </a:lnTo>
                <a:lnTo>
                  <a:pt x="377951" y="256412"/>
                </a:lnTo>
                <a:lnTo>
                  <a:pt x="377951" y="178943"/>
                </a:lnTo>
                <a:close/>
              </a:path>
              <a:path w="378460" h="274320">
                <a:moveTo>
                  <a:pt x="366140" y="5969"/>
                </a:moveTo>
                <a:lnTo>
                  <a:pt x="354329" y="5969"/>
                </a:lnTo>
                <a:lnTo>
                  <a:pt x="354329" y="11937"/>
                </a:lnTo>
                <a:lnTo>
                  <a:pt x="265684" y="95376"/>
                </a:lnTo>
                <a:lnTo>
                  <a:pt x="377951" y="95376"/>
                </a:lnTo>
                <a:lnTo>
                  <a:pt x="377951" y="17907"/>
                </a:lnTo>
                <a:lnTo>
                  <a:pt x="371983" y="11937"/>
                </a:lnTo>
                <a:lnTo>
                  <a:pt x="366140" y="5969"/>
                </a:lnTo>
                <a:close/>
              </a:path>
            </a:pathLst>
          </a:custGeom>
          <a:solidFill>
            <a:srgbClr val="FFFFFF"/>
          </a:solidFill>
        </p:spPr>
        <p:txBody>
          <a:bodyPr wrap="square" lIns="0" tIns="0" rIns="0" bIns="0" rtlCol="0"/>
          <a:lstStyle/>
          <a:p/>
        </p:txBody>
      </p:sp>
      <p:sp>
        <p:nvSpPr>
          <p:cNvPr id="21" name="object 21"/>
          <p:cNvSpPr txBox="1"/>
          <p:nvPr/>
        </p:nvSpPr>
        <p:spPr>
          <a:xfrm>
            <a:off x="5137530" y="4911369"/>
            <a:ext cx="1906270" cy="610870"/>
          </a:xfrm>
          <a:prstGeom prst="rect">
            <a:avLst/>
          </a:prstGeom>
        </p:spPr>
        <p:txBody>
          <a:bodyPr vert="horz" wrap="square" lIns="0" tIns="12700" rIns="0" bIns="0" rtlCol="0">
            <a:spAutoFit/>
          </a:bodyPr>
          <a:lstStyle/>
          <a:p>
            <a:pPr marL="242570" marR="5080" indent="-230504">
              <a:lnSpc>
                <a:spcPct val="120000"/>
              </a:lnSpc>
              <a:spcBef>
                <a:spcPts val="100"/>
              </a:spcBef>
            </a:pPr>
            <a:r>
              <a:rPr sz="1600" b="1" spc="-5">
                <a:latin typeface="微软雅黑"/>
                <a:cs typeface="微软雅黑"/>
              </a:rPr>
              <a:t>广告相关的产品</a:t>
            </a:r>
            <a:r>
              <a:rPr sz="1600" b="1" spc="-5">
                <a:latin typeface="Arial"/>
                <a:cs typeface="Arial"/>
              </a:rPr>
              <a:t>/</a:t>
            </a:r>
            <a:r>
              <a:rPr sz="1600" b="1" spc="-5">
                <a:latin typeface="微软雅黑"/>
                <a:cs typeface="微软雅黑"/>
              </a:rPr>
              <a:t>服务 更符合我的需求</a:t>
            </a:r>
            <a:endParaRPr sz="1600">
              <a:latin typeface="微软雅黑"/>
              <a:cs typeface="微软雅黑"/>
            </a:endParaRPr>
          </a:p>
        </p:txBody>
      </p:sp>
      <p:sp>
        <p:nvSpPr>
          <p:cNvPr id="22" name="object 22"/>
          <p:cNvSpPr txBox="1"/>
          <p:nvPr/>
        </p:nvSpPr>
        <p:spPr>
          <a:xfrm>
            <a:off x="7239000" y="4110228"/>
            <a:ext cx="1929764" cy="508000"/>
          </a:xfrm>
          <a:prstGeom prst="rect">
            <a:avLst/>
          </a:prstGeom>
          <a:solidFill>
            <a:srgbClr val="876DB9"/>
          </a:solidFill>
        </p:spPr>
        <p:txBody>
          <a:bodyPr vert="horz" wrap="square" lIns="0" tIns="111760" rIns="0" bIns="0" rtlCol="0">
            <a:spAutoFit/>
          </a:bodyPr>
          <a:lstStyle/>
          <a:p>
            <a:pPr marL="641350">
              <a:lnSpc>
                <a:spcPct val="100000"/>
              </a:lnSpc>
              <a:spcBef>
                <a:spcPts val="880"/>
              </a:spcBef>
            </a:pPr>
            <a:r>
              <a:rPr sz="1800" b="1" spc="-5">
                <a:solidFill>
                  <a:srgbClr val="FFFFFF"/>
                </a:solidFill>
                <a:latin typeface="Arial"/>
                <a:cs typeface="Arial"/>
              </a:rPr>
              <a:t>36.4%</a:t>
            </a:r>
            <a:endParaRPr sz="1800">
              <a:latin typeface="Arial"/>
              <a:cs typeface="Arial"/>
            </a:endParaRPr>
          </a:p>
        </p:txBody>
      </p:sp>
      <p:sp>
        <p:nvSpPr>
          <p:cNvPr id="23" name="object 23"/>
          <p:cNvSpPr/>
          <p:nvPr/>
        </p:nvSpPr>
        <p:spPr>
          <a:xfrm>
            <a:off x="7679435" y="2865120"/>
            <a:ext cx="1049020" cy="1050290"/>
          </a:xfrm>
          <a:custGeom>
            <a:rect l="l" t="t" r="r" b="b"/>
            <a:pathLst>
              <a:path w="1049020" h="1050289">
                <a:moveTo>
                  <a:pt x="0" y="525017"/>
                </a:moveTo>
                <a:lnTo>
                  <a:pt x="2142" y="477233"/>
                </a:lnTo>
                <a:lnTo>
                  <a:pt x="8445" y="430650"/>
                </a:lnTo>
                <a:lnTo>
                  <a:pt x="18725" y="385453"/>
                </a:lnTo>
                <a:lnTo>
                  <a:pt x="32796" y="341829"/>
                </a:lnTo>
                <a:lnTo>
                  <a:pt x="50473" y="299963"/>
                </a:lnTo>
                <a:lnTo>
                  <a:pt x="71571" y="260039"/>
                </a:lnTo>
                <a:lnTo>
                  <a:pt x="95905" y="222244"/>
                </a:lnTo>
                <a:lnTo>
                  <a:pt x="123291" y="186763"/>
                </a:lnTo>
                <a:lnTo>
                  <a:pt x="153542" y="153781"/>
                </a:lnTo>
                <a:lnTo>
                  <a:pt x="186475" y="123483"/>
                </a:lnTo>
                <a:lnTo>
                  <a:pt x="221904" y="96056"/>
                </a:lnTo>
                <a:lnTo>
                  <a:pt x="259644" y="71684"/>
                </a:lnTo>
                <a:lnTo>
                  <a:pt x="299510" y="50553"/>
                </a:lnTo>
                <a:lnTo>
                  <a:pt x="341317" y="32848"/>
                </a:lnTo>
                <a:lnTo>
                  <a:pt x="384880" y="18755"/>
                </a:lnTo>
                <a:lnTo>
                  <a:pt x="430014" y="8459"/>
                </a:lnTo>
                <a:lnTo>
                  <a:pt x="476534" y="2145"/>
                </a:lnTo>
                <a:lnTo>
                  <a:pt x="524256" y="0"/>
                </a:lnTo>
                <a:lnTo>
                  <a:pt x="571977" y="2145"/>
                </a:lnTo>
                <a:lnTo>
                  <a:pt x="618497" y="8459"/>
                </a:lnTo>
                <a:lnTo>
                  <a:pt x="663631" y="18755"/>
                </a:lnTo>
                <a:lnTo>
                  <a:pt x="707194" y="32848"/>
                </a:lnTo>
                <a:lnTo>
                  <a:pt x="749001" y="50553"/>
                </a:lnTo>
                <a:lnTo>
                  <a:pt x="788867" y="71684"/>
                </a:lnTo>
                <a:lnTo>
                  <a:pt x="826607" y="96056"/>
                </a:lnTo>
                <a:lnTo>
                  <a:pt x="862036" y="123483"/>
                </a:lnTo>
                <a:lnTo>
                  <a:pt x="894969" y="153781"/>
                </a:lnTo>
                <a:lnTo>
                  <a:pt x="925220" y="186763"/>
                </a:lnTo>
                <a:lnTo>
                  <a:pt x="952606" y="222244"/>
                </a:lnTo>
                <a:lnTo>
                  <a:pt x="976940" y="260039"/>
                </a:lnTo>
                <a:lnTo>
                  <a:pt x="998038" y="299963"/>
                </a:lnTo>
                <a:lnTo>
                  <a:pt x="1015715" y="341829"/>
                </a:lnTo>
                <a:lnTo>
                  <a:pt x="1029786" y="385453"/>
                </a:lnTo>
                <a:lnTo>
                  <a:pt x="1040066" y="430650"/>
                </a:lnTo>
                <a:lnTo>
                  <a:pt x="1046369" y="477233"/>
                </a:lnTo>
                <a:lnTo>
                  <a:pt x="1048512" y="525017"/>
                </a:lnTo>
                <a:lnTo>
                  <a:pt x="1046369" y="572802"/>
                </a:lnTo>
                <a:lnTo>
                  <a:pt x="1040066" y="619385"/>
                </a:lnTo>
                <a:lnTo>
                  <a:pt x="1029786" y="664582"/>
                </a:lnTo>
                <a:lnTo>
                  <a:pt x="1015715" y="708206"/>
                </a:lnTo>
                <a:lnTo>
                  <a:pt x="998038" y="750072"/>
                </a:lnTo>
                <a:lnTo>
                  <a:pt x="976940" y="789996"/>
                </a:lnTo>
                <a:lnTo>
                  <a:pt x="952606" y="827791"/>
                </a:lnTo>
                <a:lnTo>
                  <a:pt x="925220" y="863272"/>
                </a:lnTo>
                <a:lnTo>
                  <a:pt x="894969" y="896254"/>
                </a:lnTo>
                <a:lnTo>
                  <a:pt x="862036" y="926552"/>
                </a:lnTo>
                <a:lnTo>
                  <a:pt x="826607" y="953979"/>
                </a:lnTo>
                <a:lnTo>
                  <a:pt x="788867" y="978351"/>
                </a:lnTo>
                <a:lnTo>
                  <a:pt x="749001" y="999482"/>
                </a:lnTo>
                <a:lnTo>
                  <a:pt x="707194" y="1017187"/>
                </a:lnTo>
                <a:lnTo>
                  <a:pt x="663631" y="1031280"/>
                </a:lnTo>
                <a:lnTo>
                  <a:pt x="618497" y="1041576"/>
                </a:lnTo>
                <a:lnTo>
                  <a:pt x="571977" y="1047890"/>
                </a:lnTo>
                <a:lnTo>
                  <a:pt x="524256" y="1050035"/>
                </a:lnTo>
                <a:lnTo>
                  <a:pt x="476534" y="1047890"/>
                </a:lnTo>
                <a:lnTo>
                  <a:pt x="430014" y="1041576"/>
                </a:lnTo>
                <a:lnTo>
                  <a:pt x="384880" y="1031280"/>
                </a:lnTo>
                <a:lnTo>
                  <a:pt x="341317" y="1017187"/>
                </a:lnTo>
                <a:lnTo>
                  <a:pt x="299510" y="999482"/>
                </a:lnTo>
                <a:lnTo>
                  <a:pt x="259644" y="978351"/>
                </a:lnTo>
                <a:lnTo>
                  <a:pt x="221904" y="953979"/>
                </a:lnTo>
                <a:lnTo>
                  <a:pt x="186475" y="926552"/>
                </a:lnTo>
                <a:lnTo>
                  <a:pt x="153543" y="896254"/>
                </a:lnTo>
                <a:lnTo>
                  <a:pt x="123291" y="863272"/>
                </a:lnTo>
                <a:lnTo>
                  <a:pt x="95905" y="827791"/>
                </a:lnTo>
                <a:lnTo>
                  <a:pt x="71571" y="789996"/>
                </a:lnTo>
                <a:lnTo>
                  <a:pt x="50473" y="750072"/>
                </a:lnTo>
                <a:lnTo>
                  <a:pt x="32796" y="708206"/>
                </a:lnTo>
                <a:lnTo>
                  <a:pt x="18725" y="664582"/>
                </a:lnTo>
                <a:lnTo>
                  <a:pt x="8445" y="619385"/>
                </a:lnTo>
                <a:lnTo>
                  <a:pt x="2142" y="572802"/>
                </a:lnTo>
                <a:lnTo>
                  <a:pt x="0" y="525017"/>
                </a:lnTo>
                <a:close/>
              </a:path>
            </a:pathLst>
          </a:custGeom>
          <a:ln w="6096">
            <a:solidFill>
              <a:srgbClr val="876DB9"/>
            </a:solidFill>
          </a:ln>
        </p:spPr>
        <p:txBody>
          <a:bodyPr wrap="square" lIns="0" tIns="0" rIns="0" bIns="0" rtlCol="0"/>
          <a:lstStyle/>
          <a:p/>
        </p:txBody>
      </p:sp>
      <p:sp>
        <p:nvSpPr>
          <p:cNvPr id="24" name="object 24"/>
          <p:cNvSpPr/>
          <p:nvPr/>
        </p:nvSpPr>
        <p:spPr>
          <a:xfrm>
            <a:off x="7827264" y="3014472"/>
            <a:ext cx="753110" cy="753110"/>
          </a:xfrm>
          <a:custGeom>
            <a:rect l="l" t="t" r="r" b="b"/>
            <a:pathLst>
              <a:path w="753109" h="753110">
                <a:moveTo>
                  <a:pt x="376427" y="0"/>
                </a:moveTo>
                <a:lnTo>
                  <a:pt x="329208" y="2932"/>
                </a:lnTo>
                <a:lnTo>
                  <a:pt x="283740" y="11496"/>
                </a:lnTo>
                <a:lnTo>
                  <a:pt x="240375" y="25337"/>
                </a:lnTo>
                <a:lnTo>
                  <a:pt x="199465" y="44103"/>
                </a:lnTo>
                <a:lnTo>
                  <a:pt x="161365" y="67442"/>
                </a:lnTo>
                <a:lnTo>
                  <a:pt x="126425" y="95000"/>
                </a:lnTo>
                <a:lnTo>
                  <a:pt x="95000" y="126425"/>
                </a:lnTo>
                <a:lnTo>
                  <a:pt x="67442" y="161365"/>
                </a:lnTo>
                <a:lnTo>
                  <a:pt x="44103" y="199465"/>
                </a:lnTo>
                <a:lnTo>
                  <a:pt x="25337" y="240375"/>
                </a:lnTo>
                <a:lnTo>
                  <a:pt x="11496" y="283740"/>
                </a:lnTo>
                <a:lnTo>
                  <a:pt x="2932" y="329208"/>
                </a:lnTo>
                <a:lnTo>
                  <a:pt x="0" y="376427"/>
                </a:lnTo>
                <a:lnTo>
                  <a:pt x="2932" y="423647"/>
                </a:lnTo>
                <a:lnTo>
                  <a:pt x="11496" y="469115"/>
                </a:lnTo>
                <a:lnTo>
                  <a:pt x="25337" y="512480"/>
                </a:lnTo>
                <a:lnTo>
                  <a:pt x="44103" y="553390"/>
                </a:lnTo>
                <a:lnTo>
                  <a:pt x="67442" y="591490"/>
                </a:lnTo>
                <a:lnTo>
                  <a:pt x="95000" y="626430"/>
                </a:lnTo>
                <a:lnTo>
                  <a:pt x="126425" y="657855"/>
                </a:lnTo>
                <a:lnTo>
                  <a:pt x="161365" y="685413"/>
                </a:lnTo>
                <a:lnTo>
                  <a:pt x="199465" y="708752"/>
                </a:lnTo>
                <a:lnTo>
                  <a:pt x="240375" y="727518"/>
                </a:lnTo>
                <a:lnTo>
                  <a:pt x="283740" y="741359"/>
                </a:lnTo>
                <a:lnTo>
                  <a:pt x="329208" y="749923"/>
                </a:lnTo>
                <a:lnTo>
                  <a:pt x="376427" y="752855"/>
                </a:lnTo>
                <a:lnTo>
                  <a:pt x="423647" y="749923"/>
                </a:lnTo>
                <a:lnTo>
                  <a:pt x="469115" y="741359"/>
                </a:lnTo>
                <a:lnTo>
                  <a:pt x="512480" y="727518"/>
                </a:lnTo>
                <a:lnTo>
                  <a:pt x="553390" y="708752"/>
                </a:lnTo>
                <a:lnTo>
                  <a:pt x="591490" y="685413"/>
                </a:lnTo>
                <a:lnTo>
                  <a:pt x="626430" y="657855"/>
                </a:lnTo>
                <a:lnTo>
                  <a:pt x="657855" y="626430"/>
                </a:lnTo>
                <a:lnTo>
                  <a:pt x="685413" y="591490"/>
                </a:lnTo>
                <a:lnTo>
                  <a:pt x="708752" y="553390"/>
                </a:lnTo>
                <a:lnTo>
                  <a:pt x="727518" y="512480"/>
                </a:lnTo>
                <a:lnTo>
                  <a:pt x="741359" y="469115"/>
                </a:lnTo>
                <a:lnTo>
                  <a:pt x="749923" y="423647"/>
                </a:lnTo>
                <a:lnTo>
                  <a:pt x="752855" y="376427"/>
                </a:lnTo>
                <a:lnTo>
                  <a:pt x="749923" y="329208"/>
                </a:lnTo>
                <a:lnTo>
                  <a:pt x="741359" y="283740"/>
                </a:lnTo>
                <a:lnTo>
                  <a:pt x="727518" y="240375"/>
                </a:lnTo>
                <a:lnTo>
                  <a:pt x="708752" y="199465"/>
                </a:lnTo>
                <a:lnTo>
                  <a:pt x="685413" y="161365"/>
                </a:lnTo>
                <a:lnTo>
                  <a:pt x="657855" y="126425"/>
                </a:lnTo>
                <a:lnTo>
                  <a:pt x="626430" y="95000"/>
                </a:lnTo>
                <a:lnTo>
                  <a:pt x="591490" y="67442"/>
                </a:lnTo>
                <a:lnTo>
                  <a:pt x="553390" y="44103"/>
                </a:lnTo>
                <a:lnTo>
                  <a:pt x="512480" y="25337"/>
                </a:lnTo>
                <a:lnTo>
                  <a:pt x="469115" y="11496"/>
                </a:lnTo>
                <a:lnTo>
                  <a:pt x="423647" y="2932"/>
                </a:lnTo>
                <a:lnTo>
                  <a:pt x="376427" y="0"/>
                </a:lnTo>
                <a:close/>
              </a:path>
            </a:pathLst>
          </a:custGeom>
          <a:solidFill>
            <a:srgbClr val="876DB9"/>
          </a:solidFill>
        </p:spPr>
        <p:txBody>
          <a:bodyPr wrap="square" lIns="0" tIns="0" rIns="0" bIns="0" rtlCol="0"/>
          <a:lstStyle/>
          <a:p/>
        </p:txBody>
      </p:sp>
      <p:sp>
        <p:nvSpPr>
          <p:cNvPr id="25" name="object 25"/>
          <p:cNvSpPr/>
          <p:nvPr/>
        </p:nvSpPr>
        <p:spPr>
          <a:xfrm>
            <a:off x="7827264" y="3014472"/>
            <a:ext cx="753110" cy="753110"/>
          </a:xfrm>
          <a:custGeom>
            <a:rect l="l" t="t" r="r" b="b"/>
            <a:pathLst>
              <a:path w="753109" h="753110">
                <a:moveTo>
                  <a:pt x="0" y="376427"/>
                </a:moveTo>
                <a:lnTo>
                  <a:pt x="2932" y="329208"/>
                </a:lnTo>
                <a:lnTo>
                  <a:pt x="11496" y="283740"/>
                </a:lnTo>
                <a:lnTo>
                  <a:pt x="25337" y="240375"/>
                </a:lnTo>
                <a:lnTo>
                  <a:pt x="44103" y="199465"/>
                </a:lnTo>
                <a:lnTo>
                  <a:pt x="67442" y="161365"/>
                </a:lnTo>
                <a:lnTo>
                  <a:pt x="95000" y="126425"/>
                </a:lnTo>
                <a:lnTo>
                  <a:pt x="126425" y="95000"/>
                </a:lnTo>
                <a:lnTo>
                  <a:pt x="161365" y="67442"/>
                </a:lnTo>
                <a:lnTo>
                  <a:pt x="199465" y="44103"/>
                </a:lnTo>
                <a:lnTo>
                  <a:pt x="240375" y="25337"/>
                </a:lnTo>
                <a:lnTo>
                  <a:pt x="283740" y="11496"/>
                </a:lnTo>
                <a:lnTo>
                  <a:pt x="329208" y="2932"/>
                </a:lnTo>
                <a:lnTo>
                  <a:pt x="376427" y="0"/>
                </a:lnTo>
                <a:lnTo>
                  <a:pt x="423647" y="2932"/>
                </a:lnTo>
                <a:lnTo>
                  <a:pt x="469115" y="11496"/>
                </a:lnTo>
                <a:lnTo>
                  <a:pt x="512480" y="25337"/>
                </a:lnTo>
                <a:lnTo>
                  <a:pt x="553390" y="44103"/>
                </a:lnTo>
                <a:lnTo>
                  <a:pt x="591490" y="67442"/>
                </a:lnTo>
                <a:lnTo>
                  <a:pt x="626430" y="95000"/>
                </a:lnTo>
                <a:lnTo>
                  <a:pt x="657855" y="126425"/>
                </a:lnTo>
                <a:lnTo>
                  <a:pt x="685413" y="161365"/>
                </a:lnTo>
                <a:lnTo>
                  <a:pt x="708752" y="199465"/>
                </a:lnTo>
                <a:lnTo>
                  <a:pt x="727518" y="240375"/>
                </a:lnTo>
                <a:lnTo>
                  <a:pt x="741359" y="283740"/>
                </a:lnTo>
                <a:lnTo>
                  <a:pt x="749923" y="329208"/>
                </a:lnTo>
                <a:lnTo>
                  <a:pt x="752855" y="376427"/>
                </a:lnTo>
                <a:lnTo>
                  <a:pt x="749923" y="423647"/>
                </a:lnTo>
                <a:lnTo>
                  <a:pt x="741359" y="469115"/>
                </a:lnTo>
                <a:lnTo>
                  <a:pt x="727518" y="512480"/>
                </a:lnTo>
                <a:lnTo>
                  <a:pt x="708752" y="553390"/>
                </a:lnTo>
                <a:lnTo>
                  <a:pt x="685413" y="591490"/>
                </a:lnTo>
                <a:lnTo>
                  <a:pt x="657855" y="626430"/>
                </a:lnTo>
                <a:lnTo>
                  <a:pt x="626430" y="657855"/>
                </a:lnTo>
                <a:lnTo>
                  <a:pt x="591490" y="685413"/>
                </a:lnTo>
                <a:lnTo>
                  <a:pt x="553390" y="708752"/>
                </a:lnTo>
                <a:lnTo>
                  <a:pt x="512480" y="727518"/>
                </a:lnTo>
                <a:lnTo>
                  <a:pt x="469115" y="741359"/>
                </a:lnTo>
                <a:lnTo>
                  <a:pt x="423647" y="749923"/>
                </a:lnTo>
                <a:lnTo>
                  <a:pt x="376427" y="752855"/>
                </a:lnTo>
                <a:lnTo>
                  <a:pt x="329208" y="749923"/>
                </a:lnTo>
                <a:lnTo>
                  <a:pt x="283740" y="741359"/>
                </a:lnTo>
                <a:lnTo>
                  <a:pt x="240375" y="727518"/>
                </a:lnTo>
                <a:lnTo>
                  <a:pt x="199465" y="708752"/>
                </a:lnTo>
                <a:lnTo>
                  <a:pt x="161365" y="685413"/>
                </a:lnTo>
                <a:lnTo>
                  <a:pt x="126425" y="657855"/>
                </a:lnTo>
                <a:lnTo>
                  <a:pt x="95000" y="626430"/>
                </a:lnTo>
                <a:lnTo>
                  <a:pt x="67442" y="591490"/>
                </a:lnTo>
                <a:lnTo>
                  <a:pt x="44103" y="553390"/>
                </a:lnTo>
                <a:lnTo>
                  <a:pt x="25337" y="512480"/>
                </a:lnTo>
                <a:lnTo>
                  <a:pt x="11496" y="469115"/>
                </a:lnTo>
                <a:lnTo>
                  <a:pt x="2932" y="423647"/>
                </a:lnTo>
                <a:lnTo>
                  <a:pt x="0" y="376427"/>
                </a:lnTo>
                <a:close/>
              </a:path>
            </a:pathLst>
          </a:custGeom>
          <a:ln w="6096">
            <a:solidFill>
              <a:srgbClr val="876DB9"/>
            </a:solidFill>
          </a:ln>
        </p:spPr>
        <p:txBody>
          <a:bodyPr wrap="square" lIns="0" tIns="0" rIns="0" bIns="0" rtlCol="0"/>
          <a:lstStyle/>
          <a:p/>
        </p:txBody>
      </p:sp>
      <p:sp>
        <p:nvSpPr>
          <p:cNvPr id="26" name="object 26"/>
          <p:cNvSpPr/>
          <p:nvPr/>
        </p:nvSpPr>
        <p:spPr>
          <a:xfrm>
            <a:off x="8040623" y="3227832"/>
            <a:ext cx="326390" cy="326390"/>
          </a:xfrm>
          <a:custGeom>
            <a:rect l="l" t="t" r="r" b="b"/>
            <a:pathLst>
              <a:path w="326390" h="326389">
                <a:moveTo>
                  <a:pt x="195706" y="278638"/>
                </a:moveTo>
                <a:lnTo>
                  <a:pt x="124586" y="278638"/>
                </a:lnTo>
                <a:lnTo>
                  <a:pt x="130428" y="320166"/>
                </a:lnTo>
                <a:lnTo>
                  <a:pt x="136398" y="326135"/>
                </a:lnTo>
                <a:lnTo>
                  <a:pt x="189737" y="326135"/>
                </a:lnTo>
                <a:lnTo>
                  <a:pt x="189737" y="320166"/>
                </a:lnTo>
                <a:lnTo>
                  <a:pt x="193188" y="310374"/>
                </a:lnTo>
                <a:lnTo>
                  <a:pt x="194960" y="299450"/>
                </a:lnTo>
                <a:lnTo>
                  <a:pt x="195613" y="288502"/>
                </a:lnTo>
                <a:lnTo>
                  <a:pt x="195706" y="278638"/>
                </a:lnTo>
                <a:close/>
              </a:path>
              <a:path w="326390" h="326389">
                <a:moveTo>
                  <a:pt x="77089" y="29590"/>
                </a:moveTo>
                <a:lnTo>
                  <a:pt x="71120" y="29590"/>
                </a:lnTo>
                <a:lnTo>
                  <a:pt x="63005" y="34327"/>
                </a:lnTo>
                <a:lnTo>
                  <a:pt x="50403" y="45196"/>
                </a:lnTo>
                <a:lnTo>
                  <a:pt x="37776" y="57183"/>
                </a:lnTo>
                <a:lnTo>
                  <a:pt x="29591" y="65277"/>
                </a:lnTo>
                <a:lnTo>
                  <a:pt x="29591" y="77088"/>
                </a:lnTo>
                <a:lnTo>
                  <a:pt x="34998" y="82569"/>
                </a:lnTo>
                <a:lnTo>
                  <a:pt x="41513" y="89693"/>
                </a:lnTo>
                <a:lnTo>
                  <a:pt x="48004" y="97913"/>
                </a:lnTo>
                <a:lnTo>
                  <a:pt x="53340" y="106679"/>
                </a:lnTo>
                <a:lnTo>
                  <a:pt x="47498" y="112648"/>
                </a:lnTo>
                <a:lnTo>
                  <a:pt x="47498" y="118617"/>
                </a:lnTo>
                <a:lnTo>
                  <a:pt x="41528" y="124587"/>
                </a:lnTo>
                <a:lnTo>
                  <a:pt x="5969" y="130428"/>
                </a:lnTo>
                <a:lnTo>
                  <a:pt x="0" y="130428"/>
                </a:lnTo>
                <a:lnTo>
                  <a:pt x="0" y="189737"/>
                </a:lnTo>
                <a:lnTo>
                  <a:pt x="5969" y="195706"/>
                </a:lnTo>
                <a:lnTo>
                  <a:pt x="41528" y="195706"/>
                </a:lnTo>
                <a:lnTo>
                  <a:pt x="45071" y="203561"/>
                </a:lnTo>
                <a:lnTo>
                  <a:pt x="47482" y="209772"/>
                </a:lnTo>
                <a:lnTo>
                  <a:pt x="49869" y="214887"/>
                </a:lnTo>
                <a:lnTo>
                  <a:pt x="53340" y="219455"/>
                </a:lnTo>
                <a:lnTo>
                  <a:pt x="48004" y="227401"/>
                </a:lnTo>
                <a:lnTo>
                  <a:pt x="34998" y="241101"/>
                </a:lnTo>
                <a:lnTo>
                  <a:pt x="29591" y="249046"/>
                </a:lnTo>
                <a:lnTo>
                  <a:pt x="29591" y="260857"/>
                </a:lnTo>
                <a:lnTo>
                  <a:pt x="65277" y="296544"/>
                </a:lnTo>
                <a:lnTo>
                  <a:pt x="77089" y="296544"/>
                </a:lnTo>
                <a:lnTo>
                  <a:pt x="106679" y="272795"/>
                </a:lnTo>
                <a:lnTo>
                  <a:pt x="282360" y="272795"/>
                </a:lnTo>
                <a:lnTo>
                  <a:pt x="285841" y="268952"/>
                </a:lnTo>
                <a:lnTo>
                  <a:pt x="290575" y="260857"/>
                </a:lnTo>
                <a:lnTo>
                  <a:pt x="296545" y="255015"/>
                </a:lnTo>
                <a:lnTo>
                  <a:pt x="296545" y="249046"/>
                </a:lnTo>
                <a:lnTo>
                  <a:pt x="290575" y="249046"/>
                </a:lnTo>
                <a:lnTo>
                  <a:pt x="286101" y="241101"/>
                </a:lnTo>
                <a:lnTo>
                  <a:pt x="277199" y="227401"/>
                </a:lnTo>
                <a:lnTo>
                  <a:pt x="272796" y="219455"/>
                </a:lnTo>
                <a:lnTo>
                  <a:pt x="272796" y="213487"/>
                </a:lnTo>
                <a:lnTo>
                  <a:pt x="160147" y="213487"/>
                </a:lnTo>
                <a:lnTo>
                  <a:pt x="139255" y="209313"/>
                </a:lnTo>
                <a:lnTo>
                  <a:pt x="122269" y="197913"/>
                </a:lnTo>
                <a:lnTo>
                  <a:pt x="110855" y="180965"/>
                </a:lnTo>
                <a:lnTo>
                  <a:pt x="106679" y="160146"/>
                </a:lnTo>
                <a:lnTo>
                  <a:pt x="110855" y="139255"/>
                </a:lnTo>
                <a:lnTo>
                  <a:pt x="122269" y="122269"/>
                </a:lnTo>
                <a:lnTo>
                  <a:pt x="139255" y="110855"/>
                </a:lnTo>
                <a:lnTo>
                  <a:pt x="160147" y="106679"/>
                </a:lnTo>
                <a:lnTo>
                  <a:pt x="272796" y="106679"/>
                </a:lnTo>
                <a:lnTo>
                  <a:pt x="277199" y="97913"/>
                </a:lnTo>
                <a:lnTo>
                  <a:pt x="281638" y="89693"/>
                </a:lnTo>
                <a:lnTo>
                  <a:pt x="286101" y="82569"/>
                </a:lnTo>
                <a:lnTo>
                  <a:pt x="290575" y="77088"/>
                </a:lnTo>
                <a:lnTo>
                  <a:pt x="296545" y="71119"/>
                </a:lnTo>
                <a:lnTo>
                  <a:pt x="296545" y="65277"/>
                </a:lnTo>
                <a:lnTo>
                  <a:pt x="290575" y="65277"/>
                </a:lnTo>
                <a:lnTo>
                  <a:pt x="284162" y="56344"/>
                </a:lnTo>
                <a:lnTo>
                  <a:pt x="281068" y="53339"/>
                </a:lnTo>
                <a:lnTo>
                  <a:pt x="106679" y="53339"/>
                </a:lnTo>
                <a:lnTo>
                  <a:pt x="77089" y="29590"/>
                </a:lnTo>
                <a:close/>
              </a:path>
              <a:path w="326390" h="326389">
                <a:moveTo>
                  <a:pt x="282360" y="272795"/>
                </a:moveTo>
                <a:lnTo>
                  <a:pt x="219455" y="272795"/>
                </a:lnTo>
                <a:lnTo>
                  <a:pt x="249047" y="296544"/>
                </a:lnTo>
                <a:lnTo>
                  <a:pt x="255016" y="296544"/>
                </a:lnTo>
                <a:lnTo>
                  <a:pt x="263036" y="291808"/>
                </a:lnTo>
                <a:lnTo>
                  <a:pt x="274986" y="280939"/>
                </a:lnTo>
                <a:lnTo>
                  <a:pt x="282360" y="272795"/>
                </a:lnTo>
                <a:close/>
              </a:path>
              <a:path w="326390" h="326389">
                <a:moveTo>
                  <a:pt x="213486" y="272795"/>
                </a:moveTo>
                <a:lnTo>
                  <a:pt x="112649" y="272795"/>
                </a:lnTo>
                <a:lnTo>
                  <a:pt x="118618" y="278638"/>
                </a:lnTo>
                <a:lnTo>
                  <a:pt x="207518" y="278638"/>
                </a:lnTo>
                <a:lnTo>
                  <a:pt x="213486" y="272795"/>
                </a:lnTo>
                <a:close/>
              </a:path>
              <a:path w="326390" h="326389">
                <a:moveTo>
                  <a:pt x="272796" y="106679"/>
                </a:moveTo>
                <a:lnTo>
                  <a:pt x="160147" y="106679"/>
                </a:lnTo>
                <a:lnTo>
                  <a:pt x="180965" y="110855"/>
                </a:lnTo>
                <a:lnTo>
                  <a:pt x="197913" y="122269"/>
                </a:lnTo>
                <a:lnTo>
                  <a:pt x="209313" y="139255"/>
                </a:lnTo>
                <a:lnTo>
                  <a:pt x="213486" y="160146"/>
                </a:lnTo>
                <a:lnTo>
                  <a:pt x="209313" y="180965"/>
                </a:lnTo>
                <a:lnTo>
                  <a:pt x="197913" y="197913"/>
                </a:lnTo>
                <a:lnTo>
                  <a:pt x="180965" y="209313"/>
                </a:lnTo>
                <a:lnTo>
                  <a:pt x="160147" y="213487"/>
                </a:lnTo>
                <a:lnTo>
                  <a:pt x="272796" y="213487"/>
                </a:lnTo>
                <a:lnTo>
                  <a:pt x="278637" y="207517"/>
                </a:lnTo>
                <a:lnTo>
                  <a:pt x="278637" y="201548"/>
                </a:lnTo>
                <a:lnTo>
                  <a:pt x="320167" y="195706"/>
                </a:lnTo>
                <a:lnTo>
                  <a:pt x="326135" y="189737"/>
                </a:lnTo>
                <a:lnTo>
                  <a:pt x="326135" y="136397"/>
                </a:lnTo>
                <a:lnTo>
                  <a:pt x="320167" y="130428"/>
                </a:lnTo>
                <a:lnTo>
                  <a:pt x="278637" y="124587"/>
                </a:lnTo>
                <a:lnTo>
                  <a:pt x="278637" y="118617"/>
                </a:lnTo>
                <a:lnTo>
                  <a:pt x="272796" y="112648"/>
                </a:lnTo>
                <a:lnTo>
                  <a:pt x="272796" y="106679"/>
                </a:lnTo>
                <a:close/>
              </a:path>
              <a:path w="326390" h="326389">
                <a:moveTo>
                  <a:pt x="213486" y="47497"/>
                </a:moveTo>
                <a:lnTo>
                  <a:pt x="112649" y="47497"/>
                </a:lnTo>
                <a:lnTo>
                  <a:pt x="106679" y="53339"/>
                </a:lnTo>
                <a:lnTo>
                  <a:pt x="219455" y="53339"/>
                </a:lnTo>
                <a:lnTo>
                  <a:pt x="213486" y="47497"/>
                </a:lnTo>
                <a:close/>
              </a:path>
              <a:path w="326390" h="326389">
                <a:moveTo>
                  <a:pt x="255016" y="29590"/>
                </a:moveTo>
                <a:lnTo>
                  <a:pt x="249047" y="29590"/>
                </a:lnTo>
                <a:lnTo>
                  <a:pt x="219455" y="53339"/>
                </a:lnTo>
                <a:lnTo>
                  <a:pt x="281068" y="53339"/>
                </a:lnTo>
                <a:lnTo>
                  <a:pt x="274986" y="47434"/>
                </a:lnTo>
                <a:lnTo>
                  <a:pt x="264715" y="38524"/>
                </a:lnTo>
                <a:lnTo>
                  <a:pt x="255016" y="29590"/>
                </a:lnTo>
                <a:close/>
              </a:path>
              <a:path w="326390" h="326389">
                <a:moveTo>
                  <a:pt x="189737" y="0"/>
                </a:moveTo>
                <a:lnTo>
                  <a:pt x="130428" y="0"/>
                </a:lnTo>
                <a:lnTo>
                  <a:pt x="130428" y="5968"/>
                </a:lnTo>
                <a:lnTo>
                  <a:pt x="127051" y="14922"/>
                </a:lnTo>
                <a:lnTo>
                  <a:pt x="125317" y="24447"/>
                </a:lnTo>
                <a:lnTo>
                  <a:pt x="124678" y="35115"/>
                </a:lnTo>
                <a:lnTo>
                  <a:pt x="124586" y="47497"/>
                </a:lnTo>
                <a:lnTo>
                  <a:pt x="195706" y="47497"/>
                </a:lnTo>
                <a:lnTo>
                  <a:pt x="189737" y="5968"/>
                </a:lnTo>
                <a:lnTo>
                  <a:pt x="189737" y="0"/>
                </a:lnTo>
                <a:close/>
              </a:path>
            </a:pathLst>
          </a:custGeom>
          <a:solidFill>
            <a:srgbClr val="FFFFFF"/>
          </a:solidFill>
        </p:spPr>
        <p:txBody>
          <a:bodyPr wrap="square" lIns="0" tIns="0" rIns="0" bIns="0" rtlCol="0"/>
          <a:lstStyle/>
          <a:p/>
        </p:txBody>
      </p:sp>
      <p:sp>
        <p:nvSpPr>
          <p:cNvPr id="27" name="object 27"/>
          <p:cNvSpPr txBox="1"/>
          <p:nvPr/>
        </p:nvSpPr>
        <p:spPr>
          <a:xfrm>
            <a:off x="7260081" y="4911369"/>
            <a:ext cx="1849755" cy="610870"/>
          </a:xfrm>
          <a:prstGeom prst="rect">
            <a:avLst/>
          </a:prstGeom>
        </p:spPr>
        <p:txBody>
          <a:bodyPr vert="horz" wrap="square" lIns="0" tIns="12700" rIns="0" bIns="0" rtlCol="0">
            <a:spAutoFit/>
          </a:bodyPr>
          <a:lstStyle/>
          <a:p>
            <a:pPr marL="620395" marR="5080" indent="-608330">
              <a:lnSpc>
                <a:spcPct val="120000"/>
              </a:lnSpc>
              <a:spcBef>
                <a:spcPts val="100"/>
              </a:spcBef>
            </a:pPr>
            <a:r>
              <a:rPr sz="1600" b="1" spc="-5">
                <a:latin typeface="微软雅黑"/>
                <a:cs typeface="微软雅黑"/>
              </a:rPr>
              <a:t>广告出现时机的好感 度更高</a:t>
            </a:r>
            <a:endParaRPr sz="1600">
              <a:latin typeface="微软雅黑"/>
              <a:cs typeface="微软雅黑"/>
            </a:endParaRPr>
          </a:p>
        </p:txBody>
      </p:sp>
      <p:sp>
        <p:nvSpPr>
          <p:cNvPr id="28" name="object 28"/>
          <p:cNvSpPr txBox="1"/>
          <p:nvPr/>
        </p:nvSpPr>
        <p:spPr>
          <a:xfrm>
            <a:off x="9346692" y="4110228"/>
            <a:ext cx="1929764" cy="508000"/>
          </a:xfrm>
          <a:prstGeom prst="rect">
            <a:avLst/>
          </a:prstGeom>
          <a:solidFill>
            <a:srgbClr val="D75649"/>
          </a:solidFill>
        </p:spPr>
        <p:txBody>
          <a:bodyPr vert="horz" wrap="square" lIns="0" tIns="111760" rIns="0" bIns="0" rtlCol="0">
            <a:spAutoFit/>
          </a:bodyPr>
          <a:lstStyle/>
          <a:p>
            <a:pPr marL="641350">
              <a:lnSpc>
                <a:spcPct val="100000"/>
              </a:lnSpc>
              <a:spcBef>
                <a:spcPts val="880"/>
              </a:spcBef>
            </a:pPr>
            <a:r>
              <a:rPr sz="1800" b="1" spc="-5">
                <a:solidFill>
                  <a:srgbClr val="FFFFFF"/>
                </a:solidFill>
                <a:latin typeface="Arial"/>
                <a:cs typeface="Arial"/>
              </a:rPr>
              <a:t>35.6%</a:t>
            </a:r>
            <a:endParaRPr sz="1800">
              <a:latin typeface="Arial"/>
              <a:cs typeface="Arial"/>
            </a:endParaRPr>
          </a:p>
        </p:txBody>
      </p:sp>
      <p:sp>
        <p:nvSpPr>
          <p:cNvPr id="29" name="object 29"/>
          <p:cNvSpPr/>
          <p:nvPr/>
        </p:nvSpPr>
        <p:spPr>
          <a:xfrm>
            <a:off x="9787128" y="2865120"/>
            <a:ext cx="1049020" cy="1050290"/>
          </a:xfrm>
          <a:custGeom>
            <a:rect l="l" t="t" r="r" b="b"/>
            <a:pathLst>
              <a:path w="1049020" h="1050289">
                <a:moveTo>
                  <a:pt x="0" y="525017"/>
                </a:moveTo>
                <a:lnTo>
                  <a:pt x="2142" y="477233"/>
                </a:lnTo>
                <a:lnTo>
                  <a:pt x="8445" y="430650"/>
                </a:lnTo>
                <a:lnTo>
                  <a:pt x="18725" y="385453"/>
                </a:lnTo>
                <a:lnTo>
                  <a:pt x="32796" y="341829"/>
                </a:lnTo>
                <a:lnTo>
                  <a:pt x="50473" y="299963"/>
                </a:lnTo>
                <a:lnTo>
                  <a:pt x="71571" y="260039"/>
                </a:lnTo>
                <a:lnTo>
                  <a:pt x="95905" y="222244"/>
                </a:lnTo>
                <a:lnTo>
                  <a:pt x="123291" y="186763"/>
                </a:lnTo>
                <a:lnTo>
                  <a:pt x="153542" y="153781"/>
                </a:lnTo>
                <a:lnTo>
                  <a:pt x="186475" y="123483"/>
                </a:lnTo>
                <a:lnTo>
                  <a:pt x="221904" y="96056"/>
                </a:lnTo>
                <a:lnTo>
                  <a:pt x="259644" y="71684"/>
                </a:lnTo>
                <a:lnTo>
                  <a:pt x="299510" y="50553"/>
                </a:lnTo>
                <a:lnTo>
                  <a:pt x="341317" y="32848"/>
                </a:lnTo>
                <a:lnTo>
                  <a:pt x="384880" y="18755"/>
                </a:lnTo>
                <a:lnTo>
                  <a:pt x="430014" y="8459"/>
                </a:lnTo>
                <a:lnTo>
                  <a:pt x="476534" y="2145"/>
                </a:lnTo>
                <a:lnTo>
                  <a:pt x="524255" y="0"/>
                </a:lnTo>
                <a:lnTo>
                  <a:pt x="571977" y="2145"/>
                </a:lnTo>
                <a:lnTo>
                  <a:pt x="618497" y="8459"/>
                </a:lnTo>
                <a:lnTo>
                  <a:pt x="663631" y="18755"/>
                </a:lnTo>
                <a:lnTo>
                  <a:pt x="707194" y="32848"/>
                </a:lnTo>
                <a:lnTo>
                  <a:pt x="749001" y="50553"/>
                </a:lnTo>
                <a:lnTo>
                  <a:pt x="788867" y="71684"/>
                </a:lnTo>
                <a:lnTo>
                  <a:pt x="826607" y="96056"/>
                </a:lnTo>
                <a:lnTo>
                  <a:pt x="862036" y="123483"/>
                </a:lnTo>
                <a:lnTo>
                  <a:pt x="894969" y="153781"/>
                </a:lnTo>
                <a:lnTo>
                  <a:pt x="925220" y="186763"/>
                </a:lnTo>
                <a:lnTo>
                  <a:pt x="952606" y="222244"/>
                </a:lnTo>
                <a:lnTo>
                  <a:pt x="976940" y="260039"/>
                </a:lnTo>
                <a:lnTo>
                  <a:pt x="998038" y="299963"/>
                </a:lnTo>
                <a:lnTo>
                  <a:pt x="1015715" y="341829"/>
                </a:lnTo>
                <a:lnTo>
                  <a:pt x="1029786" y="385453"/>
                </a:lnTo>
                <a:lnTo>
                  <a:pt x="1040066" y="430650"/>
                </a:lnTo>
                <a:lnTo>
                  <a:pt x="1046369" y="477233"/>
                </a:lnTo>
                <a:lnTo>
                  <a:pt x="1048512" y="525017"/>
                </a:lnTo>
                <a:lnTo>
                  <a:pt x="1046369" y="572802"/>
                </a:lnTo>
                <a:lnTo>
                  <a:pt x="1040066" y="619385"/>
                </a:lnTo>
                <a:lnTo>
                  <a:pt x="1029786" y="664582"/>
                </a:lnTo>
                <a:lnTo>
                  <a:pt x="1015715" y="708206"/>
                </a:lnTo>
                <a:lnTo>
                  <a:pt x="998038" y="750072"/>
                </a:lnTo>
                <a:lnTo>
                  <a:pt x="976940" y="789996"/>
                </a:lnTo>
                <a:lnTo>
                  <a:pt x="952606" y="827791"/>
                </a:lnTo>
                <a:lnTo>
                  <a:pt x="925220" y="863272"/>
                </a:lnTo>
                <a:lnTo>
                  <a:pt x="894969" y="896254"/>
                </a:lnTo>
                <a:lnTo>
                  <a:pt x="862036" y="926552"/>
                </a:lnTo>
                <a:lnTo>
                  <a:pt x="826607" y="953979"/>
                </a:lnTo>
                <a:lnTo>
                  <a:pt x="788867" y="978351"/>
                </a:lnTo>
                <a:lnTo>
                  <a:pt x="749001" y="999482"/>
                </a:lnTo>
                <a:lnTo>
                  <a:pt x="707194" y="1017187"/>
                </a:lnTo>
                <a:lnTo>
                  <a:pt x="663631" y="1031280"/>
                </a:lnTo>
                <a:lnTo>
                  <a:pt x="618497" y="1041576"/>
                </a:lnTo>
                <a:lnTo>
                  <a:pt x="571977" y="1047890"/>
                </a:lnTo>
                <a:lnTo>
                  <a:pt x="524255" y="1050035"/>
                </a:lnTo>
                <a:lnTo>
                  <a:pt x="476534" y="1047890"/>
                </a:lnTo>
                <a:lnTo>
                  <a:pt x="430014" y="1041576"/>
                </a:lnTo>
                <a:lnTo>
                  <a:pt x="384880" y="1031280"/>
                </a:lnTo>
                <a:lnTo>
                  <a:pt x="341317" y="1017187"/>
                </a:lnTo>
                <a:lnTo>
                  <a:pt x="299510" y="999482"/>
                </a:lnTo>
                <a:lnTo>
                  <a:pt x="259644" y="978351"/>
                </a:lnTo>
                <a:lnTo>
                  <a:pt x="221904" y="953979"/>
                </a:lnTo>
                <a:lnTo>
                  <a:pt x="186475" y="926552"/>
                </a:lnTo>
                <a:lnTo>
                  <a:pt x="153542" y="896254"/>
                </a:lnTo>
                <a:lnTo>
                  <a:pt x="123291" y="863272"/>
                </a:lnTo>
                <a:lnTo>
                  <a:pt x="95905" y="827791"/>
                </a:lnTo>
                <a:lnTo>
                  <a:pt x="71571" y="789996"/>
                </a:lnTo>
                <a:lnTo>
                  <a:pt x="50473" y="750072"/>
                </a:lnTo>
                <a:lnTo>
                  <a:pt x="32796" y="708206"/>
                </a:lnTo>
                <a:lnTo>
                  <a:pt x="18725" y="664582"/>
                </a:lnTo>
                <a:lnTo>
                  <a:pt x="8445" y="619385"/>
                </a:lnTo>
                <a:lnTo>
                  <a:pt x="2142" y="572802"/>
                </a:lnTo>
                <a:lnTo>
                  <a:pt x="0" y="525017"/>
                </a:lnTo>
                <a:close/>
              </a:path>
            </a:pathLst>
          </a:custGeom>
          <a:ln w="6096">
            <a:solidFill>
              <a:srgbClr val="D75649"/>
            </a:solidFill>
          </a:ln>
        </p:spPr>
        <p:txBody>
          <a:bodyPr wrap="square" lIns="0" tIns="0" rIns="0" bIns="0" rtlCol="0"/>
          <a:lstStyle/>
          <a:p/>
        </p:txBody>
      </p:sp>
      <p:sp>
        <p:nvSpPr>
          <p:cNvPr id="30" name="object 30"/>
          <p:cNvSpPr/>
          <p:nvPr/>
        </p:nvSpPr>
        <p:spPr>
          <a:xfrm>
            <a:off x="9934956" y="3014472"/>
            <a:ext cx="753110" cy="753110"/>
          </a:xfrm>
          <a:custGeom>
            <a:rect l="l" t="t" r="r" b="b"/>
            <a:pathLst>
              <a:path w="753109" h="753110">
                <a:moveTo>
                  <a:pt x="376427" y="0"/>
                </a:moveTo>
                <a:lnTo>
                  <a:pt x="329208" y="2932"/>
                </a:lnTo>
                <a:lnTo>
                  <a:pt x="283740" y="11496"/>
                </a:lnTo>
                <a:lnTo>
                  <a:pt x="240375" y="25337"/>
                </a:lnTo>
                <a:lnTo>
                  <a:pt x="199465" y="44103"/>
                </a:lnTo>
                <a:lnTo>
                  <a:pt x="161365" y="67442"/>
                </a:lnTo>
                <a:lnTo>
                  <a:pt x="126425" y="95000"/>
                </a:lnTo>
                <a:lnTo>
                  <a:pt x="95000" y="126425"/>
                </a:lnTo>
                <a:lnTo>
                  <a:pt x="67442" y="161365"/>
                </a:lnTo>
                <a:lnTo>
                  <a:pt x="44103" y="199465"/>
                </a:lnTo>
                <a:lnTo>
                  <a:pt x="25337" y="240375"/>
                </a:lnTo>
                <a:lnTo>
                  <a:pt x="11496" y="283740"/>
                </a:lnTo>
                <a:lnTo>
                  <a:pt x="2932" y="329208"/>
                </a:lnTo>
                <a:lnTo>
                  <a:pt x="0" y="376427"/>
                </a:lnTo>
                <a:lnTo>
                  <a:pt x="2932" y="423647"/>
                </a:lnTo>
                <a:lnTo>
                  <a:pt x="11496" y="469115"/>
                </a:lnTo>
                <a:lnTo>
                  <a:pt x="25337" y="512480"/>
                </a:lnTo>
                <a:lnTo>
                  <a:pt x="44103" y="553390"/>
                </a:lnTo>
                <a:lnTo>
                  <a:pt x="67442" y="591490"/>
                </a:lnTo>
                <a:lnTo>
                  <a:pt x="95000" y="626430"/>
                </a:lnTo>
                <a:lnTo>
                  <a:pt x="126425" y="657855"/>
                </a:lnTo>
                <a:lnTo>
                  <a:pt x="161365" y="685413"/>
                </a:lnTo>
                <a:lnTo>
                  <a:pt x="199465" y="708752"/>
                </a:lnTo>
                <a:lnTo>
                  <a:pt x="240375" y="727518"/>
                </a:lnTo>
                <a:lnTo>
                  <a:pt x="283740" y="741359"/>
                </a:lnTo>
                <a:lnTo>
                  <a:pt x="329208" y="749923"/>
                </a:lnTo>
                <a:lnTo>
                  <a:pt x="376427" y="752855"/>
                </a:lnTo>
                <a:lnTo>
                  <a:pt x="423647" y="749923"/>
                </a:lnTo>
                <a:lnTo>
                  <a:pt x="469115" y="741359"/>
                </a:lnTo>
                <a:lnTo>
                  <a:pt x="512480" y="727518"/>
                </a:lnTo>
                <a:lnTo>
                  <a:pt x="553390" y="708752"/>
                </a:lnTo>
                <a:lnTo>
                  <a:pt x="591490" y="685413"/>
                </a:lnTo>
                <a:lnTo>
                  <a:pt x="626430" y="657855"/>
                </a:lnTo>
                <a:lnTo>
                  <a:pt x="657855" y="626430"/>
                </a:lnTo>
                <a:lnTo>
                  <a:pt x="685413" y="591490"/>
                </a:lnTo>
                <a:lnTo>
                  <a:pt x="708752" y="553390"/>
                </a:lnTo>
                <a:lnTo>
                  <a:pt x="727518" y="512480"/>
                </a:lnTo>
                <a:lnTo>
                  <a:pt x="741359" y="469115"/>
                </a:lnTo>
                <a:lnTo>
                  <a:pt x="749923" y="423647"/>
                </a:lnTo>
                <a:lnTo>
                  <a:pt x="752855" y="376427"/>
                </a:lnTo>
                <a:lnTo>
                  <a:pt x="749923" y="329208"/>
                </a:lnTo>
                <a:lnTo>
                  <a:pt x="741359" y="283740"/>
                </a:lnTo>
                <a:lnTo>
                  <a:pt x="727518" y="240375"/>
                </a:lnTo>
                <a:lnTo>
                  <a:pt x="708752" y="199465"/>
                </a:lnTo>
                <a:lnTo>
                  <a:pt x="685413" y="161365"/>
                </a:lnTo>
                <a:lnTo>
                  <a:pt x="657855" y="126425"/>
                </a:lnTo>
                <a:lnTo>
                  <a:pt x="626430" y="95000"/>
                </a:lnTo>
                <a:lnTo>
                  <a:pt x="591490" y="67442"/>
                </a:lnTo>
                <a:lnTo>
                  <a:pt x="553390" y="44103"/>
                </a:lnTo>
                <a:lnTo>
                  <a:pt x="512480" y="25337"/>
                </a:lnTo>
                <a:lnTo>
                  <a:pt x="469115" y="11496"/>
                </a:lnTo>
                <a:lnTo>
                  <a:pt x="423647" y="2932"/>
                </a:lnTo>
                <a:lnTo>
                  <a:pt x="376427" y="0"/>
                </a:lnTo>
                <a:close/>
              </a:path>
            </a:pathLst>
          </a:custGeom>
          <a:solidFill>
            <a:srgbClr val="D75649"/>
          </a:solidFill>
        </p:spPr>
        <p:txBody>
          <a:bodyPr wrap="square" lIns="0" tIns="0" rIns="0" bIns="0" rtlCol="0"/>
          <a:lstStyle/>
          <a:p/>
        </p:txBody>
      </p:sp>
      <p:sp>
        <p:nvSpPr>
          <p:cNvPr id="31" name="object 31"/>
          <p:cNvSpPr/>
          <p:nvPr/>
        </p:nvSpPr>
        <p:spPr>
          <a:xfrm>
            <a:off x="9934956" y="3014472"/>
            <a:ext cx="753110" cy="753110"/>
          </a:xfrm>
          <a:custGeom>
            <a:rect l="l" t="t" r="r" b="b"/>
            <a:pathLst>
              <a:path w="753109" h="753110">
                <a:moveTo>
                  <a:pt x="0" y="376427"/>
                </a:moveTo>
                <a:lnTo>
                  <a:pt x="2932" y="329208"/>
                </a:lnTo>
                <a:lnTo>
                  <a:pt x="11496" y="283740"/>
                </a:lnTo>
                <a:lnTo>
                  <a:pt x="25337" y="240375"/>
                </a:lnTo>
                <a:lnTo>
                  <a:pt x="44103" y="199465"/>
                </a:lnTo>
                <a:lnTo>
                  <a:pt x="67442" y="161365"/>
                </a:lnTo>
                <a:lnTo>
                  <a:pt x="95000" y="126425"/>
                </a:lnTo>
                <a:lnTo>
                  <a:pt x="126425" y="95000"/>
                </a:lnTo>
                <a:lnTo>
                  <a:pt x="161365" y="67442"/>
                </a:lnTo>
                <a:lnTo>
                  <a:pt x="199465" y="44103"/>
                </a:lnTo>
                <a:lnTo>
                  <a:pt x="240375" y="25337"/>
                </a:lnTo>
                <a:lnTo>
                  <a:pt x="283740" y="11496"/>
                </a:lnTo>
                <a:lnTo>
                  <a:pt x="329208" y="2932"/>
                </a:lnTo>
                <a:lnTo>
                  <a:pt x="376427" y="0"/>
                </a:lnTo>
                <a:lnTo>
                  <a:pt x="423647" y="2932"/>
                </a:lnTo>
                <a:lnTo>
                  <a:pt x="469115" y="11496"/>
                </a:lnTo>
                <a:lnTo>
                  <a:pt x="512480" y="25337"/>
                </a:lnTo>
                <a:lnTo>
                  <a:pt x="553390" y="44103"/>
                </a:lnTo>
                <a:lnTo>
                  <a:pt x="591490" y="67442"/>
                </a:lnTo>
                <a:lnTo>
                  <a:pt x="626430" y="95000"/>
                </a:lnTo>
                <a:lnTo>
                  <a:pt x="657855" y="126425"/>
                </a:lnTo>
                <a:lnTo>
                  <a:pt x="685413" y="161365"/>
                </a:lnTo>
                <a:lnTo>
                  <a:pt x="708752" y="199465"/>
                </a:lnTo>
                <a:lnTo>
                  <a:pt x="727518" y="240375"/>
                </a:lnTo>
                <a:lnTo>
                  <a:pt x="741359" y="283740"/>
                </a:lnTo>
                <a:lnTo>
                  <a:pt x="749923" y="329208"/>
                </a:lnTo>
                <a:lnTo>
                  <a:pt x="752855" y="376427"/>
                </a:lnTo>
                <a:lnTo>
                  <a:pt x="749923" y="423647"/>
                </a:lnTo>
                <a:lnTo>
                  <a:pt x="741359" y="469115"/>
                </a:lnTo>
                <a:lnTo>
                  <a:pt x="727518" y="512480"/>
                </a:lnTo>
                <a:lnTo>
                  <a:pt x="708752" y="553390"/>
                </a:lnTo>
                <a:lnTo>
                  <a:pt x="685413" y="591490"/>
                </a:lnTo>
                <a:lnTo>
                  <a:pt x="657855" y="626430"/>
                </a:lnTo>
                <a:lnTo>
                  <a:pt x="626430" y="657855"/>
                </a:lnTo>
                <a:lnTo>
                  <a:pt x="591490" y="685413"/>
                </a:lnTo>
                <a:lnTo>
                  <a:pt x="553390" y="708752"/>
                </a:lnTo>
                <a:lnTo>
                  <a:pt x="512480" y="727518"/>
                </a:lnTo>
                <a:lnTo>
                  <a:pt x="469115" y="741359"/>
                </a:lnTo>
                <a:lnTo>
                  <a:pt x="423647" y="749923"/>
                </a:lnTo>
                <a:lnTo>
                  <a:pt x="376427" y="752855"/>
                </a:lnTo>
                <a:lnTo>
                  <a:pt x="329208" y="749923"/>
                </a:lnTo>
                <a:lnTo>
                  <a:pt x="283740" y="741359"/>
                </a:lnTo>
                <a:lnTo>
                  <a:pt x="240375" y="727518"/>
                </a:lnTo>
                <a:lnTo>
                  <a:pt x="199465" y="708752"/>
                </a:lnTo>
                <a:lnTo>
                  <a:pt x="161365" y="685413"/>
                </a:lnTo>
                <a:lnTo>
                  <a:pt x="126425" y="657855"/>
                </a:lnTo>
                <a:lnTo>
                  <a:pt x="95000" y="626430"/>
                </a:lnTo>
                <a:lnTo>
                  <a:pt x="67442" y="591490"/>
                </a:lnTo>
                <a:lnTo>
                  <a:pt x="44103" y="553390"/>
                </a:lnTo>
                <a:lnTo>
                  <a:pt x="25337" y="512480"/>
                </a:lnTo>
                <a:lnTo>
                  <a:pt x="11496" y="469115"/>
                </a:lnTo>
                <a:lnTo>
                  <a:pt x="2932" y="423647"/>
                </a:lnTo>
                <a:lnTo>
                  <a:pt x="0" y="376427"/>
                </a:lnTo>
                <a:close/>
              </a:path>
            </a:pathLst>
          </a:custGeom>
          <a:ln w="6096">
            <a:solidFill>
              <a:srgbClr val="D75649"/>
            </a:solidFill>
          </a:ln>
        </p:spPr>
        <p:txBody>
          <a:bodyPr wrap="square" lIns="0" tIns="0" rIns="0" bIns="0" rtlCol="0"/>
          <a:lstStyle/>
          <a:p/>
        </p:txBody>
      </p:sp>
      <p:sp>
        <p:nvSpPr>
          <p:cNvPr id="32" name="object 32"/>
          <p:cNvSpPr/>
          <p:nvPr/>
        </p:nvSpPr>
        <p:spPr>
          <a:xfrm>
            <a:off x="10140695" y="3253740"/>
            <a:ext cx="341630" cy="274320"/>
          </a:xfrm>
          <a:custGeom>
            <a:rect l="l" t="t" r="r" b="b"/>
            <a:pathLst>
              <a:path w="341629" h="274320">
                <a:moveTo>
                  <a:pt x="167639" y="53721"/>
                </a:moveTo>
                <a:lnTo>
                  <a:pt x="47878" y="155067"/>
                </a:lnTo>
                <a:lnTo>
                  <a:pt x="47878" y="268350"/>
                </a:lnTo>
                <a:lnTo>
                  <a:pt x="53848" y="274320"/>
                </a:lnTo>
                <a:lnTo>
                  <a:pt x="143763" y="274320"/>
                </a:lnTo>
                <a:lnTo>
                  <a:pt x="143763" y="190881"/>
                </a:lnTo>
                <a:lnTo>
                  <a:pt x="293497" y="190881"/>
                </a:lnTo>
                <a:lnTo>
                  <a:pt x="293497" y="155067"/>
                </a:lnTo>
                <a:lnTo>
                  <a:pt x="167639" y="53721"/>
                </a:lnTo>
                <a:close/>
              </a:path>
              <a:path w="341629" h="274320">
                <a:moveTo>
                  <a:pt x="293497" y="190881"/>
                </a:moveTo>
                <a:lnTo>
                  <a:pt x="197611" y="190881"/>
                </a:lnTo>
                <a:lnTo>
                  <a:pt x="197611" y="274320"/>
                </a:lnTo>
                <a:lnTo>
                  <a:pt x="287527" y="274320"/>
                </a:lnTo>
                <a:lnTo>
                  <a:pt x="293497" y="268350"/>
                </a:lnTo>
                <a:lnTo>
                  <a:pt x="293497" y="190881"/>
                </a:lnTo>
                <a:close/>
              </a:path>
              <a:path w="341629" h="274320">
                <a:moveTo>
                  <a:pt x="170687" y="1492"/>
                </a:moveTo>
                <a:lnTo>
                  <a:pt x="162063" y="2611"/>
                </a:lnTo>
                <a:lnTo>
                  <a:pt x="155701" y="5969"/>
                </a:lnTo>
                <a:lnTo>
                  <a:pt x="0" y="137160"/>
                </a:lnTo>
                <a:lnTo>
                  <a:pt x="0" y="143129"/>
                </a:lnTo>
                <a:lnTo>
                  <a:pt x="11937" y="161036"/>
                </a:lnTo>
                <a:lnTo>
                  <a:pt x="24002" y="161036"/>
                </a:lnTo>
                <a:lnTo>
                  <a:pt x="167639" y="35813"/>
                </a:lnTo>
                <a:lnTo>
                  <a:pt x="224136" y="35813"/>
                </a:lnTo>
                <a:lnTo>
                  <a:pt x="185674" y="5969"/>
                </a:lnTo>
                <a:lnTo>
                  <a:pt x="179312" y="2611"/>
                </a:lnTo>
                <a:lnTo>
                  <a:pt x="170687" y="1492"/>
                </a:lnTo>
                <a:close/>
              </a:path>
              <a:path w="341629" h="274320">
                <a:moveTo>
                  <a:pt x="224136" y="35813"/>
                </a:moveTo>
                <a:lnTo>
                  <a:pt x="167639" y="35813"/>
                </a:lnTo>
                <a:lnTo>
                  <a:pt x="317373" y="161036"/>
                </a:lnTo>
                <a:lnTo>
                  <a:pt x="329437" y="161036"/>
                </a:lnTo>
                <a:lnTo>
                  <a:pt x="341375" y="143129"/>
                </a:lnTo>
                <a:lnTo>
                  <a:pt x="341375" y="137160"/>
                </a:lnTo>
                <a:lnTo>
                  <a:pt x="293497" y="95376"/>
                </a:lnTo>
                <a:lnTo>
                  <a:pt x="293497" y="47751"/>
                </a:lnTo>
                <a:lnTo>
                  <a:pt x="239522" y="47751"/>
                </a:lnTo>
                <a:lnTo>
                  <a:pt x="224136" y="35813"/>
                </a:lnTo>
                <a:close/>
              </a:path>
              <a:path w="341629" h="274320">
                <a:moveTo>
                  <a:pt x="293497" y="0"/>
                </a:moveTo>
                <a:lnTo>
                  <a:pt x="239522" y="0"/>
                </a:lnTo>
                <a:lnTo>
                  <a:pt x="239522" y="47751"/>
                </a:lnTo>
                <a:lnTo>
                  <a:pt x="293497" y="47751"/>
                </a:lnTo>
                <a:lnTo>
                  <a:pt x="293497" y="0"/>
                </a:lnTo>
                <a:close/>
              </a:path>
            </a:pathLst>
          </a:custGeom>
          <a:solidFill>
            <a:srgbClr val="FFFFFF"/>
          </a:solidFill>
        </p:spPr>
        <p:txBody>
          <a:bodyPr wrap="square" lIns="0" tIns="0" rIns="0" bIns="0" rtlCol="0"/>
          <a:lstStyle/>
          <a:p/>
        </p:txBody>
      </p:sp>
      <p:sp>
        <p:nvSpPr>
          <p:cNvPr id="33" name="object 33"/>
          <p:cNvSpPr txBox="1"/>
          <p:nvPr/>
        </p:nvSpPr>
        <p:spPr>
          <a:xfrm>
            <a:off x="9380601" y="4960747"/>
            <a:ext cx="1849755" cy="269240"/>
          </a:xfrm>
          <a:prstGeom prst="rect">
            <a:avLst/>
          </a:prstGeom>
        </p:spPr>
        <p:txBody>
          <a:bodyPr vert="horz" wrap="square" lIns="0" tIns="12065" rIns="0" bIns="0" rtlCol="0">
            <a:spAutoFit/>
          </a:bodyPr>
          <a:lstStyle/>
          <a:p>
            <a:pPr marL="12700">
              <a:lnSpc>
                <a:spcPct val="100000"/>
              </a:lnSpc>
              <a:spcBef>
                <a:spcPts val="95"/>
              </a:spcBef>
            </a:pPr>
            <a:r>
              <a:rPr sz="1600" b="1" spc="-5">
                <a:latin typeface="微软雅黑"/>
                <a:cs typeface="微软雅黑"/>
              </a:rPr>
              <a:t>广告的互动效果更好</a:t>
            </a:r>
            <a:endParaRPr sz="1600">
              <a:latin typeface="微软雅黑"/>
              <a:cs typeface="微软雅黑"/>
            </a:endParaRPr>
          </a:p>
        </p:txBody>
      </p:sp>
      <p:sp>
        <p:nvSpPr>
          <p:cNvPr id="35" name="object 35"/>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30</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36" name="object 36"/>
          <p:cNvSpPr txBox="1"/>
          <p:nvPr/>
        </p:nvSpPr>
        <p:spPr>
          <a:xfrm>
            <a:off x="7996808" y="6400257"/>
            <a:ext cx="2718435"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endParaRPr sz="1000">
              <a:latin typeface="微软雅黑"/>
              <a:cs typeface="微软雅黑"/>
            </a:endParaRPr>
          </a:p>
        </p:txBody>
      </p:sp>
      <p:graphicFrame>
        <p:nvGraphicFramePr>
          <p:cNvPr id="34" name="object 34"/>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C0C0C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FF630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516381"/>
            <a:ext cx="8691245" cy="452120"/>
          </a:xfrm>
          <a:prstGeom prst="rect">
            <a:avLst/>
          </a:prstGeom>
        </p:spPr>
        <p:txBody>
          <a:bodyPr vert="horz" wrap="square" lIns="0" tIns="12065" rIns="0" bIns="0" rtlCol="0">
            <a:spAutoFit/>
          </a:bodyPr>
          <a:lstStyle/>
          <a:p>
            <a:pPr marL="12700">
              <a:lnSpc>
                <a:spcPct val="100000"/>
              </a:lnSpc>
              <a:spcBef>
                <a:spcPts val="95"/>
              </a:spcBef>
            </a:pPr>
            <a:r>
              <a:rPr spc="-5"/>
              <a:t>消费场景细分众多，移动是主要设</a:t>
            </a:r>
            <a:r>
              <a:rPr spc="5"/>
              <a:t>备</a:t>
            </a:r>
            <a:r>
              <a:rPr spc="-5"/>
              <a:t>，</a:t>
            </a:r>
            <a:r>
              <a:rPr spc="-35"/>
              <a:t>但</a:t>
            </a:r>
            <a:r>
              <a:rPr spc="-5">
                <a:latin typeface="Arial"/>
                <a:cs typeface="Arial"/>
              </a:rPr>
              <a:t>PC</a:t>
            </a:r>
            <a:r>
              <a:rPr/>
              <a:t>也</a:t>
            </a:r>
            <a:r>
              <a:rPr spc="-5"/>
              <a:t>必不</a:t>
            </a:r>
            <a:r>
              <a:rPr/>
              <a:t>可</a:t>
            </a:r>
            <a:r>
              <a:rPr spc="-5"/>
              <a:t>少</a:t>
            </a:r>
          </a:p>
        </p:txBody>
      </p:sp>
      <p:sp>
        <p:nvSpPr>
          <p:cNvPr id="3" name="object 3"/>
          <p:cNvSpPr txBox="1"/>
          <p:nvPr/>
        </p:nvSpPr>
        <p:spPr>
          <a:xfrm>
            <a:off x="813612" y="1058011"/>
            <a:ext cx="10377170" cy="665480"/>
          </a:xfrm>
          <a:prstGeom prst="rect">
            <a:avLst/>
          </a:prstGeom>
        </p:spPr>
        <p:txBody>
          <a:bodyPr vert="horz" wrap="square" lIns="0" tIns="12700" rIns="0" bIns="0" rtlCol="0">
            <a:spAutoFit/>
          </a:bodyPr>
          <a:lstStyle/>
          <a:p>
            <a:pPr marL="226060" marR="5080" indent="-213360">
              <a:lnSpc>
                <a:spcPct val="150000"/>
              </a:lnSpc>
              <a:spcBef>
                <a:spcPts val="100"/>
              </a:spcBef>
              <a:buFont typeface="Arial"/>
              <a:buChar char="•"/>
              <a:tabLst>
                <a:tab pos="225425"/>
                <a:tab pos="226060"/>
              </a:tabLst>
            </a:pPr>
            <a:r>
              <a:rPr sz="1400">
                <a:latin typeface="微软雅黑"/>
                <a:cs typeface="微软雅黑"/>
              </a:rPr>
              <a:t>消</a:t>
            </a:r>
            <a:r>
              <a:rPr sz="1400" spc="-5">
                <a:latin typeface="微软雅黑"/>
                <a:cs typeface="微软雅黑"/>
              </a:rPr>
              <a:t>费</a:t>
            </a:r>
            <a:r>
              <a:rPr sz="1400">
                <a:latin typeface="微软雅黑"/>
                <a:cs typeface="微软雅黑"/>
              </a:rPr>
              <a:t>场景涵盖线上、线</a:t>
            </a:r>
            <a:r>
              <a:rPr sz="1400" spc="-15">
                <a:latin typeface="微软雅黑"/>
                <a:cs typeface="微软雅黑"/>
              </a:rPr>
              <a:t>下</a:t>
            </a:r>
            <a:r>
              <a:rPr sz="1400">
                <a:latin typeface="微软雅黑"/>
                <a:cs typeface="微软雅黑"/>
              </a:rPr>
              <a:t>的衣</a:t>
            </a:r>
            <a:r>
              <a:rPr sz="1400" spc="-15">
                <a:latin typeface="微软雅黑"/>
                <a:cs typeface="微软雅黑"/>
              </a:rPr>
              <a:t>食</a:t>
            </a:r>
            <a:r>
              <a:rPr sz="1400">
                <a:latin typeface="微软雅黑"/>
                <a:cs typeface="微软雅黑"/>
              </a:rPr>
              <a:t>住行</a:t>
            </a:r>
            <a:r>
              <a:rPr sz="1400" spc="-15">
                <a:latin typeface="微软雅黑"/>
                <a:cs typeface="微软雅黑"/>
              </a:rPr>
              <a:t>等</a:t>
            </a:r>
            <a:r>
              <a:rPr sz="1400">
                <a:latin typeface="微软雅黑"/>
                <a:cs typeface="微软雅黑"/>
              </a:rPr>
              <a:t>各种</a:t>
            </a:r>
            <a:r>
              <a:rPr sz="1400" spc="-15">
                <a:latin typeface="微软雅黑"/>
                <a:cs typeface="微软雅黑"/>
              </a:rPr>
              <a:t>消</a:t>
            </a:r>
            <a:r>
              <a:rPr sz="1400">
                <a:latin typeface="微软雅黑"/>
                <a:cs typeface="微软雅黑"/>
              </a:rPr>
              <a:t>费行</a:t>
            </a:r>
            <a:r>
              <a:rPr sz="1400" spc="-15">
                <a:latin typeface="微软雅黑"/>
                <a:cs typeface="微软雅黑"/>
              </a:rPr>
              <a:t>为</a:t>
            </a:r>
            <a:r>
              <a:rPr sz="1400">
                <a:latin typeface="微软雅黑"/>
                <a:cs typeface="微软雅黑"/>
              </a:rPr>
              <a:t>，细</a:t>
            </a:r>
            <a:r>
              <a:rPr sz="1400" spc="-15">
                <a:latin typeface="微软雅黑"/>
                <a:cs typeface="微软雅黑"/>
              </a:rPr>
              <a:t>分</a:t>
            </a:r>
            <a:r>
              <a:rPr sz="1400">
                <a:latin typeface="微软雅黑"/>
                <a:cs typeface="微软雅黑"/>
              </a:rPr>
              <a:t>行业</a:t>
            </a:r>
            <a:r>
              <a:rPr sz="1400" spc="-15">
                <a:latin typeface="微软雅黑"/>
                <a:cs typeface="微软雅黑"/>
              </a:rPr>
              <a:t>包</a:t>
            </a:r>
            <a:r>
              <a:rPr sz="1400">
                <a:latin typeface="微软雅黑"/>
                <a:cs typeface="微软雅黑"/>
              </a:rPr>
              <a:t>括但</a:t>
            </a:r>
            <a:r>
              <a:rPr sz="1400" spc="-15">
                <a:latin typeface="微软雅黑"/>
                <a:cs typeface="微软雅黑"/>
              </a:rPr>
              <a:t>不</a:t>
            </a:r>
            <a:r>
              <a:rPr sz="1400">
                <a:latin typeface="微软雅黑"/>
                <a:cs typeface="微软雅黑"/>
              </a:rPr>
              <a:t>限于</a:t>
            </a:r>
            <a:r>
              <a:rPr sz="1400" spc="-15">
                <a:latin typeface="微软雅黑"/>
                <a:cs typeface="微软雅黑"/>
              </a:rPr>
              <a:t>综</a:t>
            </a:r>
            <a:r>
              <a:rPr sz="1400">
                <a:latin typeface="微软雅黑"/>
                <a:cs typeface="微软雅黑"/>
              </a:rPr>
              <a:t>合电</a:t>
            </a:r>
            <a:r>
              <a:rPr sz="1400" spc="-15">
                <a:latin typeface="微软雅黑"/>
                <a:cs typeface="微软雅黑"/>
              </a:rPr>
              <a:t>商</a:t>
            </a:r>
            <a:r>
              <a:rPr sz="1400">
                <a:latin typeface="微软雅黑"/>
                <a:cs typeface="微软雅黑"/>
              </a:rPr>
              <a:t>、社</a:t>
            </a:r>
            <a:r>
              <a:rPr sz="1400" spc="-15">
                <a:latin typeface="微软雅黑"/>
                <a:cs typeface="微软雅黑"/>
              </a:rPr>
              <a:t>交</a:t>
            </a:r>
            <a:r>
              <a:rPr sz="1400">
                <a:latin typeface="微软雅黑"/>
                <a:cs typeface="微软雅黑"/>
              </a:rPr>
              <a:t>电商</a:t>
            </a:r>
            <a:r>
              <a:rPr sz="1400" spc="-15">
                <a:latin typeface="微软雅黑"/>
                <a:cs typeface="微软雅黑"/>
              </a:rPr>
              <a:t>、</a:t>
            </a:r>
            <a:r>
              <a:rPr sz="1400">
                <a:latin typeface="微软雅黑"/>
                <a:cs typeface="微软雅黑"/>
              </a:rPr>
              <a:t>社区</a:t>
            </a:r>
            <a:r>
              <a:rPr sz="1400" spc="-15">
                <a:latin typeface="微软雅黑"/>
                <a:cs typeface="微软雅黑"/>
              </a:rPr>
              <a:t>电</a:t>
            </a:r>
            <a:r>
              <a:rPr sz="1400">
                <a:latin typeface="微软雅黑"/>
                <a:cs typeface="微软雅黑"/>
              </a:rPr>
              <a:t>商、</a:t>
            </a:r>
            <a:r>
              <a:rPr sz="1400" spc="-15">
                <a:latin typeface="微软雅黑"/>
                <a:cs typeface="微软雅黑"/>
              </a:rPr>
              <a:t>生</a:t>
            </a:r>
            <a:r>
              <a:rPr sz="1400">
                <a:latin typeface="微软雅黑"/>
                <a:cs typeface="微软雅黑"/>
              </a:rPr>
              <a:t>鲜电</a:t>
            </a:r>
            <a:r>
              <a:rPr sz="1400" spc="-15">
                <a:latin typeface="微软雅黑"/>
                <a:cs typeface="微软雅黑"/>
              </a:rPr>
              <a:t>商</a:t>
            </a:r>
            <a:r>
              <a:rPr sz="1400">
                <a:latin typeface="微软雅黑"/>
                <a:cs typeface="微软雅黑"/>
              </a:rPr>
              <a:t>、外</a:t>
            </a:r>
            <a:r>
              <a:rPr sz="1400" spc="-15">
                <a:latin typeface="微软雅黑"/>
                <a:cs typeface="微软雅黑"/>
              </a:rPr>
              <a:t>卖</a:t>
            </a:r>
            <a:r>
              <a:rPr sz="1400">
                <a:latin typeface="微软雅黑"/>
                <a:cs typeface="微软雅黑"/>
              </a:rPr>
              <a:t>服 务、在线旅游、娱乐票</a:t>
            </a:r>
            <a:r>
              <a:rPr sz="1400" spc="-15">
                <a:latin typeface="微软雅黑"/>
                <a:cs typeface="微软雅黑"/>
              </a:rPr>
              <a:t>务</a:t>
            </a:r>
            <a:r>
              <a:rPr sz="1400">
                <a:latin typeface="微软雅黑"/>
                <a:cs typeface="微软雅黑"/>
              </a:rPr>
              <a:t>、用</a:t>
            </a:r>
            <a:r>
              <a:rPr sz="1400" spc="-15">
                <a:latin typeface="微软雅黑"/>
                <a:cs typeface="微软雅黑"/>
              </a:rPr>
              <a:t>车</a:t>
            </a:r>
            <a:r>
              <a:rPr sz="1400">
                <a:latin typeface="微软雅黑"/>
                <a:cs typeface="微软雅黑"/>
              </a:rPr>
              <a:t>服务</a:t>
            </a:r>
            <a:r>
              <a:rPr sz="1400" spc="-15">
                <a:latin typeface="微软雅黑"/>
                <a:cs typeface="微软雅黑"/>
              </a:rPr>
              <a:t>等</a:t>
            </a:r>
            <a:r>
              <a:rPr sz="1400">
                <a:latin typeface="微软雅黑"/>
                <a:cs typeface="微软雅黑"/>
              </a:rPr>
              <a:t>。</a:t>
            </a:r>
            <a:endParaRPr sz="1400">
              <a:latin typeface="微软雅黑"/>
              <a:cs typeface="微软雅黑"/>
            </a:endParaRPr>
          </a:p>
        </p:txBody>
      </p:sp>
      <p:sp>
        <p:nvSpPr>
          <p:cNvPr id="4" name="object 4"/>
          <p:cNvSpPr/>
          <p:nvPr/>
        </p:nvSpPr>
        <p:spPr>
          <a:xfrm>
            <a:off x="8523351" y="2646679"/>
            <a:ext cx="2768600" cy="3084830"/>
          </a:xfrm>
          <a:custGeom>
            <a:rect l="l" t="t" r="r" b="b"/>
            <a:pathLst>
              <a:path w="2768600" h="3084829">
                <a:moveTo>
                  <a:pt x="1225803" y="0"/>
                </a:moveTo>
                <a:lnTo>
                  <a:pt x="1225803" y="1542415"/>
                </a:lnTo>
                <a:lnTo>
                  <a:pt x="0" y="2478532"/>
                </a:lnTo>
                <a:lnTo>
                  <a:pt x="30748" y="2517485"/>
                </a:lnTo>
                <a:lnTo>
                  <a:pt x="62616" y="2555295"/>
                </a:lnTo>
                <a:lnTo>
                  <a:pt x="95571" y="2591947"/>
                </a:lnTo>
                <a:lnTo>
                  <a:pt x="129579" y="2627424"/>
                </a:lnTo>
                <a:lnTo>
                  <a:pt x="164608" y="2661709"/>
                </a:lnTo>
                <a:lnTo>
                  <a:pt x="200625" y="2694787"/>
                </a:lnTo>
                <a:lnTo>
                  <a:pt x="237597" y="2726640"/>
                </a:lnTo>
                <a:lnTo>
                  <a:pt x="275490" y="2757254"/>
                </a:lnTo>
                <a:lnTo>
                  <a:pt x="314272" y="2786610"/>
                </a:lnTo>
                <a:lnTo>
                  <a:pt x="353910" y="2814694"/>
                </a:lnTo>
                <a:lnTo>
                  <a:pt x="394371" y="2841488"/>
                </a:lnTo>
                <a:lnTo>
                  <a:pt x="435621" y="2866977"/>
                </a:lnTo>
                <a:lnTo>
                  <a:pt x="477629" y="2891144"/>
                </a:lnTo>
                <a:lnTo>
                  <a:pt x="520361" y="2913972"/>
                </a:lnTo>
                <a:lnTo>
                  <a:pt x="563784" y="2935446"/>
                </a:lnTo>
                <a:lnTo>
                  <a:pt x="607864" y="2955549"/>
                </a:lnTo>
                <a:lnTo>
                  <a:pt x="652570" y="2974265"/>
                </a:lnTo>
                <a:lnTo>
                  <a:pt x="697869" y="2991577"/>
                </a:lnTo>
                <a:lnTo>
                  <a:pt x="743726" y="3007470"/>
                </a:lnTo>
                <a:lnTo>
                  <a:pt x="790109" y="3021926"/>
                </a:lnTo>
                <a:lnTo>
                  <a:pt x="836986" y="3034930"/>
                </a:lnTo>
                <a:lnTo>
                  <a:pt x="884323" y="3046465"/>
                </a:lnTo>
                <a:lnTo>
                  <a:pt x="932088" y="3056515"/>
                </a:lnTo>
                <a:lnTo>
                  <a:pt x="980247" y="3065064"/>
                </a:lnTo>
                <a:lnTo>
                  <a:pt x="1028767" y="3072095"/>
                </a:lnTo>
                <a:lnTo>
                  <a:pt x="1077616" y="3077592"/>
                </a:lnTo>
                <a:lnTo>
                  <a:pt x="1126760" y="3081538"/>
                </a:lnTo>
                <a:lnTo>
                  <a:pt x="1176167" y="3083918"/>
                </a:lnTo>
                <a:lnTo>
                  <a:pt x="1225803" y="3084715"/>
                </a:lnTo>
                <a:lnTo>
                  <a:pt x="1273842" y="3083981"/>
                </a:lnTo>
                <a:lnTo>
                  <a:pt x="1321515" y="3081794"/>
                </a:lnTo>
                <a:lnTo>
                  <a:pt x="1368801" y="3078174"/>
                </a:lnTo>
                <a:lnTo>
                  <a:pt x="1415678" y="3073143"/>
                </a:lnTo>
                <a:lnTo>
                  <a:pt x="1462125" y="3066723"/>
                </a:lnTo>
                <a:lnTo>
                  <a:pt x="1508121" y="3058934"/>
                </a:lnTo>
                <a:lnTo>
                  <a:pt x="1553645" y="3049799"/>
                </a:lnTo>
                <a:lnTo>
                  <a:pt x="1598675" y="3039338"/>
                </a:lnTo>
                <a:lnTo>
                  <a:pt x="1643190" y="3027572"/>
                </a:lnTo>
                <a:lnTo>
                  <a:pt x="1687168" y="3014524"/>
                </a:lnTo>
                <a:lnTo>
                  <a:pt x="1730588" y="3000214"/>
                </a:lnTo>
                <a:lnTo>
                  <a:pt x="1773430" y="2984663"/>
                </a:lnTo>
                <a:lnTo>
                  <a:pt x="1815671" y="2967894"/>
                </a:lnTo>
                <a:lnTo>
                  <a:pt x="1857290" y="2949927"/>
                </a:lnTo>
                <a:lnTo>
                  <a:pt x="1898266" y="2930783"/>
                </a:lnTo>
                <a:lnTo>
                  <a:pt x="1938577" y="2910485"/>
                </a:lnTo>
                <a:lnTo>
                  <a:pt x="1978203" y="2889053"/>
                </a:lnTo>
                <a:lnTo>
                  <a:pt x="2017122" y="2866509"/>
                </a:lnTo>
                <a:lnTo>
                  <a:pt x="2055312" y="2842874"/>
                </a:lnTo>
                <a:lnTo>
                  <a:pt x="2092753" y="2818169"/>
                </a:lnTo>
                <a:lnTo>
                  <a:pt x="2129422" y="2792415"/>
                </a:lnTo>
                <a:lnTo>
                  <a:pt x="2165299" y="2765635"/>
                </a:lnTo>
                <a:lnTo>
                  <a:pt x="2200363" y="2737849"/>
                </a:lnTo>
                <a:lnTo>
                  <a:pt x="2234591" y="2709078"/>
                </a:lnTo>
                <a:lnTo>
                  <a:pt x="2267963" y="2679345"/>
                </a:lnTo>
                <a:lnTo>
                  <a:pt x="2300457" y="2648670"/>
                </a:lnTo>
                <a:lnTo>
                  <a:pt x="2332052" y="2617074"/>
                </a:lnTo>
                <a:lnTo>
                  <a:pt x="2362727" y="2584580"/>
                </a:lnTo>
                <a:lnTo>
                  <a:pt x="2392460" y="2551207"/>
                </a:lnTo>
                <a:lnTo>
                  <a:pt x="2421230" y="2516979"/>
                </a:lnTo>
                <a:lnTo>
                  <a:pt x="2449016" y="2481915"/>
                </a:lnTo>
                <a:lnTo>
                  <a:pt x="2475796" y="2446038"/>
                </a:lnTo>
                <a:lnTo>
                  <a:pt x="2501549" y="2409368"/>
                </a:lnTo>
                <a:lnTo>
                  <a:pt x="2526254" y="2371927"/>
                </a:lnTo>
                <a:lnTo>
                  <a:pt x="2549889" y="2333736"/>
                </a:lnTo>
                <a:lnTo>
                  <a:pt x="2572433" y="2294817"/>
                </a:lnTo>
                <a:lnTo>
                  <a:pt x="2593864" y="2255191"/>
                </a:lnTo>
                <a:lnTo>
                  <a:pt x="2614162" y="2214879"/>
                </a:lnTo>
                <a:lnTo>
                  <a:pt x="2633305" y="2173903"/>
                </a:lnTo>
                <a:lnTo>
                  <a:pt x="2651272" y="2132283"/>
                </a:lnTo>
                <a:lnTo>
                  <a:pt x="2668041" y="2090042"/>
                </a:lnTo>
                <a:lnTo>
                  <a:pt x="2683591" y="2047201"/>
                </a:lnTo>
                <a:lnTo>
                  <a:pt x="2697901" y="2003780"/>
                </a:lnTo>
                <a:lnTo>
                  <a:pt x="2710949" y="1959802"/>
                </a:lnTo>
                <a:lnTo>
                  <a:pt x="2722715" y="1915287"/>
                </a:lnTo>
                <a:lnTo>
                  <a:pt x="2733176" y="1870257"/>
                </a:lnTo>
                <a:lnTo>
                  <a:pt x="2742311" y="1824733"/>
                </a:lnTo>
                <a:lnTo>
                  <a:pt x="2750100" y="1778736"/>
                </a:lnTo>
                <a:lnTo>
                  <a:pt x="2756520" y="1732289"/>
                </a:lnTo>
                <a:lnTo>
                  <a:pt x="2761550" y="1685412"/>
                </a:lnTo>
                <a:lnTo>
                  <a:pt x="2765170" y="1638126"/>
                </a:lnTo>
                <a:lnTo>
                  <a:pt x="2767358" y="1590453"/>
                </a:lnTo>
                <a:lnTo>
                  <a:pt x="2768092" y="1542415"/>
                </a:lnTo>
                <a:lnTo>
                  <a:pt x="2767358" y="1494369"/>
                </a:lnTo>
                <a:lnTo>
                  <a:pt x="2765170" y="1446689"/>
                </a:lnTo>
                <a:lnTo>
                  <a:pt x="2761550" y="1399397"/>
                </a:lnTo>
                <a:lnTo>
                  <a:pt x="2756520" y="1352514"/>
                </a:lnTo>
                <a:lnTo>
                  <a:pt x="2750100" y="1306060"/>
                </a:lnTo>
                <a:lnTo>
                  <a:pt x="2742311" y="1260058"/>
                </a:lnTo>
                <a:lnTo>
                  <a:pt x="2733176" y="1214529"/>
                </a:lnTo>
                <a:lnTo>
                  <a:pt x="2722715" y="1169494"/>
                </a:lnTo>
                <a:lnTo>
                  <a:pt x="2710949" y="1124974"/>
                </a:lnTo>
                <a:lnTo>
                  <a:pt x="2697901" y="1080991"/>
                </a:lnTo>
                <a:lnTo>
                  <a:pt x="2683591" y="1037566"/>
                </a:lnTo>
                <a:lnTo>
                  <a:pt x="2668041" y="994720"/>
                </a:lnTo>
                <a:lnTo>
                  <a:pt x="2651272" y="952475"/>
                </a:lnTo>
                <a:lnTo>
                  <a:pt x="2633305" y="910852"/>
                </a:lnTo>
                <a:lnTo>
                  <a:pt x="2614162" y="869872"/>
                </a:lnTo>
                <a:lnTo>
                  <a:pt x="2593864" y="829557"/>
                </a:lnTo>
                <a:lnTo>
                  <a:pt x="2572433" y="789928"/>
                </a:lnTo>
                <a:lnTo>
                  <a:pt x="2549889" y="751006"/>
                </a:lnTo>
                <a:lnTo>
                  <a:pt x="2526254" y="712812"/>
                </a:lnTo>
                <a:lnTo>
                  <a:pt x="2501549" y="675369"/>
                </a:lnTo>
                <a:lnTo>
                  <a:pt x="2475796" y="638697"/>
                </a:lnTo>
                <a:lnTo>
                  <a:pt x="2449016" y="602817"/>
                </a:lnTo>
                <a:lnTo>
                  <a:pt x="2421230" y="567751"/>
                </a:lnTo>
                <a:lnTo>
                  <a:pt x="2392460" y="533521"/>
                </a:lnTo>
                <a:lnTo>
                  <a:pt x="2362727" y="500147"/>
                </a:lnTo>
                <a:lnTo>
                  <a:pt x="2332052" y="467651"/>
                </a:lnTo>
                <a:lnTo>
                  <a:pt x="2300457" y="436054"/>
                </a:lnTo>
                <a:lnTo>
                  <a:pt x="2267963" y="405377"/>
                </a:lnTo>
                <a:lnTo>
                  <a:pt x="2234591" y="375643"/>
                </a:lnTo>
                <a:lnTo>
                  <a:pt x="2200363" y="346871"/>
                </a:lnTo>
                <a:lnTo>
                  <a:pt x="2165299" y="319084"/>
                </a:lnTo>
                <a:lnTo>
                  <a:pt x="2129422" y="292303"/>
                </a:lnTo>
                <a:lnTo>
                  <a:pt x="2092753" y="266549"/>
                </a:lnTo>
                <a:lnTo>
                  <a:pt x="2055312" y="241843"/>
                </a:lnTo>
                <a:lnTo>
                  <a:pt x="2017122" y="218207"/>
                </a:lnTo>
                <a:lnTo>
                  <a:pt x="1978203" y="195663"/>
                </a:lnTo>
                <a:lnTo>
                  <a:pt x="1938577" y="174230"/>
                </a:lnTo>
                <a:lnTo>
                  <a:pt x="1898266" y="153932"/>
                </a:lnTo>
                <a:lnTo>
                  <a:pt x="1857290" y="134788"/>
                </a:lnTo>
                <a:lnTo>
                  <a:pt x="1815671" y="116821"/>
                </a:lnTo>
                <a:lnTo>
                  <a:pt x="1773430" y="100051"/>
                </a:lnTo>
                <a:lnTo>
                  <a:pt x="1730588" y="84501"/>
                </a:lnTo>
                <a:lnTo>
                  <a:pt x="1687168" y="70191"/>
                </a:lnTo>
                <a:lnTo>
                  <a:pt x="1643190" y="57142"/>
                </a:lnTo>
                <a:lnTo>
                  <a:pt x="1598675" y="45377"/>
                </a:lnTo>
                <a:lnTo>
                  <a:pt x="1553645" y="34916"/>
                </a:lnTo>
                <a:lnTo>
                  <a:pt x="1508121" y="25780"/>
                </a:lnTo>
                <a:lnTo>
                  <a:pt x="1462125" y="17992"/>
                </a:lnTo>
                <a:lnTo>
                  <a:pt x="1415678" y="11571"/>
                </a:lnTo>
                <a:lnTo>
                  <a:pt x="1368801" y="6541"/>
                </a:lnTo>
                <a:lnTo>
                  <a:pt x="1321515" y="2921"/>
                </a:lnTo>
                <a:lnTo>
                  <a:pt x="1273842" y="733"/>
                </a:lnTo>
                <a:lnTo>
                  <a:pt x="1225803" y="0"/>
                </a:lnTo>
                <a:close/>
              </a:path>
            </a:pathLst>
          </a:custGeom>
          <a:solidFill>
            <a:srgbClr val="FF6300"/>
          </a:solidFill>
        </p:spPr>
        <p:txBody>
          <a:bodyPr wrap="square" lIns="0" tIns="0" rIns="0" bIns="0" rtlCol="0"/>
          <a:lstStyle/>
          <a:p/>
        </p:txBody>
      </p:sp>
      <p:sp>
        <p:nvSpPr>
          <p:cNvPr id="5" name="object 5"/>
          <p:cNvSpPr/>
          <p:nvPr/>
        </p:nvSpPr>
        <p:spPr>
          <a:xfrm>
            <a:off x="8206692" y="2715767"/>
            <a:ext cx="1543050" cy="2409825"/>
          </a:xfrm>
          <a:custGeom>
            <a:rect l="l" t="t" r="r" b="b"/>
            <a:pathLst>
              <a:path w="1543050" h="2409825">
                <a:moveTo>
                  <a:pt x="1086151" y="0"/>
                </a:moveTo>
                <a:lnTo>
                  <a:pt x="1039180" y="15362"/>
                </a:lnTo>
                <a:lnTo>
                  <a:pt x="992778" y="32207"/>
                </a:lnTo>
                <a:lnTo>
                  <a:pt x="946980" y="50514"/>
                </a:lnTo>
                <a:lnTo>
                  <a:pt x="901817" y="70267"/>
                </a:lnTo>
                <a:lnTo>
                  <a:pt x="857326" y="91448"/>
                </a:lnTo>
                <a:lnTo>
                  <a:pt x="813538" y="114038"/>
                </a:lnTo>
                <a:lnTo>
                  <a:pt x="770488" y="138022"/>
                </a:lnTo>
                <a:lnTo>
                  <a:pt x="728210" y="163379"/>
                </a:lnTo>
                <a:lnTo>
                  <a:pt x="686738" y="190094"/>
                </a:lnTo>
                <a:lnTo>
                  <a:pt x="646105" y="218148"/>
                </a:lnTo>
                <a:lnTo>
                  <a:pt x="606345" y="247523"/>
                </a:lnTo>
                <a:lnTo>
                  <a:pt x="568607" y="277264"/>
                </a:lnTo>
                <a:lnTo>
                  <a:pt x="532043" y="307939"/>
                </a:lnTo>
                <a:lnTo>
                  <a:pt x="496656" y="339517"/>
                </a:lnTo>
                <a:lnTo>
                  <a:pt x="462449" y="371968"/>
                </a:lnTo>
                <a:lnTo>
                  <a:pt x="429429" y="405263"/>
                </a:lnTo>
                <a:lnTo>
                  <a:pt x="397597" y="439371"/>
                </a:lnTo>
                <a:lnTo>
                  <a:pt x="366958" y="474263"/>
                </a:lnTo>
                <a:lnTo>
                  <a:pt x="337517" y="509909"/>
                </a:lnTo>
                <a:lnTo>
                  <a:pt x="309277" y="546279"/>
                </a:lnTo>
                <a:lnTo>
                  <a:pt x="282242" y="583342"/>
                </a:lnTo>
                <a:lnTo>
                  <a:pt x="256417" y="621070"/>
                </a:lnTo>
                <a:lnTo>
                  <a:pt x="231804" y="659432"/>
                </a:lnTo>
                <a:lnTo>
                  <a:pt x="208409" y="698398"/>
                </a:lnTo>
                <a:lnTo>
                  <a:pt x="186235" y="737939"/>
                </a:lnTo>
                <a:lnTo>
                  <a:pt x="165286" y="778024"/>
                </a:lnTo>
                <a:lnTo>
                  <a:pt x="145566" y="818624"/>
                </a:lnTo>
                <a:lnTo>
                  <a:pt x="127080" y="859709"/>
                </a:lnTo>
                <a:lnTo>
                  <a:pt x="109831" y="901248"/>
                </a:lnTo>
                <a:lnTo>
                  <a:pt x="93823" y="943213"/>
                </a:lnTo>
                <a:lnTo>
                  <a:pt x="79060" y="985572"/>
                </a:lnTo>
                <a:lnTo>
                  <a:pt x="65546" y="1028297"/>
                </a:lnTo>
                <a:lnTo>
                  <a:pt x="53286" y="1071357"/>
                </a:lnTo>
                <a:lnTo>
                  <a:pt x="42283" y="1114723"/>
                </a:lnTo>
                <a:lnTo>
                  <a:pt x="32541" y="1158364"/>
                </a:lnTo>
                <a:lnTo>
                  <a:pt x="24065" y="1202250"/>
                </a:lnTo>
                <a:lnTo>
                  <a:pt x="16857" y="1246353"/>
                </a:lnTo>
                <a:lnTo>
                  <a:pt x="10923" y="1290641"/>
                </a:lnTo>
                <a:lnTo>
                  <a:pt x="6267" y="1335085"/>
                </a:lnTo>
                <a:lnTo>
                  <a:pt x="2891" y="1379655"/>
                </a:lnTo>
                <a:lnTo>
                  <a:pt x="801" y="1424322"/>
                </a:lnTo>
                <a:lnTo>
                  <a:pt x="0" y="1469054"/>
                </a:lnTo>
                <a:lnTo>
                  <a:pt x="492" y="1513824"/>
                </a:lnTo>
                <a:lnTo>
                  <a:pt x="2281" y="1558599"/>
                </a:lnTo>
                <a:lnTo>
                  <a:pt x="5372" y="1603351"/>
                </a:lnTo>
                <a:lnTo>
                  <a:pt x="9768" y="1648050"/>
                </a:lnTo>
                <a:lnTo>
                  <a:pt x="15473" y="1692666"/>
                </a:lnTo>
                <a:lnTo>
                  <a:pt x="22491" y="1737169"/>
                </a:lnTo>
                <a:lnTo>
                  <a:pt x="30827" y="1781528"/>
                </a:lnTo>
                <a:lnTo>
                  <a:pt x="40484" y="1825715"/>
                </a:lnTo>
                <a:lnTo>
                  <a:pt x="51467" y="1869699"/>
                </a:lnTo>
                <a:lnTo>
                  <a:pt x="63778" y="1913451"/>
                </a:lnTo>
                <a:lnTo>
                  <a:pt x="77423" y="1956940"/>
                </a:lnTo>
                <a:lnTo>
                  <a:pt x="92405" y="2000136"/>
                </a:lnTo>
                <a:lnTo>
                  <a:pt x="108729" y="2043011"/>
                </a:lnTo>
                <a:lnTo>
                  <a:pt x="126397" y="2085533"/>
                </a:lnTo>
                <a:lnTo>
                  <a:pt x="145415" y="2127673"/>
                </a:lnTo>
                <a:lnTo>
                  <a:pt x="165787" y="2169401"/>
                </a:lnTo>
                <a:lnTo>
                  <a:pt x="187515" y="2210687"/>
                </a:lnTo>
                <a:lnTo>
                  <a:pt x="210605" y="2251501"/>
                </a:lnTo>
                <a:lnTo>
                  <a:pt x="235060" y="2291814"/>
                </a:lnTo>
                <a:lnTo>
                  <a:pt x="260885" y="2331595"/>
                </a:lnTo>
                <a:lnTo>
                  <a:pt x="288083" y="2370815"/>
                </a:lnTo>
                <a:lnTo>
                  <a:pt x="316658" y="2409444"/>
                </a:lnTo>
                <a:lnTo>
                  <a:pt x="1542462" y="1473327"/>
                </a:lnTo>
                <a:lnTo>
                  <a:pt x="1086151" y="0"/>
                </a:lnTo>
                <a:close/>
              </a:path>
            </a:pathLst>
          </a:custGeom>
          <a:solidFill>
            <a:srgbClr val="ABCE5A"/>
          </a:solidFill>
        </p:spPr>
        <p:txBody>
          <a:bodyPr wrap="square" lIns="0" tIns="0" rIns="0" bIns="0" rtlCol="0"/>
          <a:lstStyle/>
          <a:p/>
        </p:txBody>
      </p:sp>
      <p:sp>
        <p:nvSpPr>
          <p:cNvPr id="6" name="object 6"/>
          <p:cNvSpPr/>
          <p:nvPr/>
        </p:nvSpPr>
        <p:spPr>
          <a:xfrm>
            <a:off x="9292843" y="2646679"/>
            <a:ext cx="456565" cy="1542415"/>
          </a:xfrm>
          <a:custGeom>
            <a:rect l="l" t="t" r="r" b="b"/>
            <a:pathLst>
              <a:path w="456565" h="1542414">
                <a:moveTo>
                  <a:pt x="456310" y="0"/>
                </a:moveTo>
                <a:lnTo>
                  <a:pt x="404751" y="859"/>
                </a:lnTo>
                <a:lnTo>
                  <a:pt x="353308" y="3436"/>
                </a:lnTo>
                <a:lnTo>
                  <a:pt x="302024" y="7723"/>
                </a:lnTo>
                <a:lnTo>
                  <a:pt x="250941" y="13716"/>
                </a:lnTo>
                <a:lnTo>
                  <a:pt x="200101" y="21410"/>
                </a:lnTo>
                <a:lnTo>
                  <a:pt x="149544" y="30799"/>
                </a:lnTo>
                <a:lnTo>
                  <a:pt x="99314" y="41879"/>
                </a:lnTo>
                <a:lnTo>
                  <a:pt x="49452" y="54643"/>
                </a:lnTo>
                <a:lnTo>
                  <a:pt x="0" y="69087"/>
                </a:lnTo>
                <a:lnTo>
                  <a:pt x="456310" y="1542415"/>
                </a:lnTo>
                <a:lnTo>
                  <a:pt x="456310" y="0"/>
                </a:lnTo>
                <a:close/>
              </a:path>
            </a:pathLst>
          </a:custGeom>
          <a:solidFill>
            <a:srgbClr val="5EA2E7"/>
          </a:solidFill>
        </p:spPr>
        <p:txBody>
          <a:bodyPr wrap="square" lIns="0" tIns="0" rIns="0" bIns="0" rtlCol="0"/>
          <a:lstStyle/>
          <a:p/>
        </p:txBody>
      </p:sp>
      <p:sp>
        <p:nvSpPr>
          <p:cNvPr id="7" name="object 7"/>
          <p:cNvSpPr txBox="1"/>
          <p:nvPr/>
        </p:nvSpPr>
        <p:spPr>
          <a:xfrm>
            <a:off x="10395584" y="4480077"/>
            <a:ext cx="465455" cy="668655"/>
          </a:xfrm>
          <a:prstGeom prst="rect">
            <a:avLst/>
          </a:prstGeom>
        </p:spPr>
        <p:txBody>
          <a:bodyPr vert="horz" wrap="square" lIns="0" tIns="80645" rIns="0" bIns="0" rtlCol="0">
            <a:spAutoFit/>
          </a:bodyPr>
          <a:lstStyle/>
          <a:p>
            <a:pPr marL="12700" indent="17780">
              <a:lnSpc>
                <a:spcPct val="100000"/>
              </a:lnSpc>
              <a:spcBef>
                <a:spcPts val="635"/>
              </a:spcBef>
            </a:pPr>
            <a:r>
              <a:rPr sz="1050" spc="5">
                <a:solidFill>
                  <a:srgbClr val="404040"/>
                </a:solidFill>
                <a:latin typeface="微软雅黑"/>
                <a:cs typeface="微软雅黑"/>
              </a:rPr>
              <a:t>主要使</a:t>
            </a:r>
            <a:endParaRPr sz="1050">
              <a:latin typeface="微软雅黑"/>
              <a:cs typeface="微软雅黑"/>
            </a:endParaRPr>
          </a:p>
          <a:p>
            <a:pPr marL="41275" marR="5080" indent="-29209">
              <a:lnSpc>
                <a:spcPct val="116199"/>
              </a:lnSpc>
              <a:spcBef>
                <a:spcPts val="340"/>
              </a:spcBef>
            </a:pPr>
            <a:r>
              <a:rPr sz="1050" spc="5">
                <a:solidFill>
                  <a:srgbClr val="404040"/>
                </a:solidFill>
                <a:latin typeface="微软雅黑"/>
                <a:cs typeface="微软雅黑"/>
              </a:rPr>
              <a:t>用手机</a:t>
            </a:r>
            <a:r>
              <a:rPr sz="1050">
                <a:solidFill>
                  <a:srgbClr val="404040"/>
                </a:solidFill>
                <a:latin typeface="Arial"/>
                <a:cs typeface="Arial"/>
              </a:rPr>
              <a:t>,  64.6%</a:t>
            </a:r>
            <a:endParaRPr sz="1050">
              <a:latin typeface="Arial"/>
              <a:cs typeface="Arial"/>
            </a:endParaRPr>
          </a:p>
        </p:txBody>
      </p:sp>
      <p:sp>
        <p:nvSpPr>
          <p:cNvPr id="8" name="object 8"/>
          <p:cNvSpPr txBox="1"/>
          <p:nvPr/>
        </p:nvSpPr>
        <p:spPr>
          <a:xfrm>
            <a:off x="8368030" y="3557422"/>
            <a:ext cx="657860" cy="638175"/>
          </a:xfrm>
          <a:prstGeom prst="rect">
            <a:avLst/>
          </a:prstGeom>
        </p:spPr>
        <p:txBody>
          <a:bodyPr vert="horz" wrap="square" lIns="0" tIns="78105" rIns="0" bIns="0" rtlCol="0">
            <a:spAutoFit/>
          </a:bodyPr>
          <a:lstStyle/>
          <a:p>
            <a:pPr algn="ctr">
              <a:lnSpc>
                <a:spcPct val="100000"/>
              </a:lnSpc>
              <a:spcBef>
                <a:spcPts val="615"/>
              </a:spcBef>
            </a:pPr>
            <a:r>
              <a:rPr sz="1000" spc="-5">
                <a:solidFill>
                  <a:srgbClr val="404040"/>
                </a:solidFill>
                <a:latin typeface="微软雅黑"/>
                <a:cs typeface="微软雅黑"/>
              </a:rPr>
              <a:t>手机、电脑</a:t>
            </a:r>
            <a:endParaRPr sz="1000">
              <a:latin typeface="微软雅黑"/>
              <a:cs typeface="微软雅黑"/>
            </a:endParaRPr>
          </a:p>
          <a:p>
            <a:pPr marL="58419" marR="50165" algn="ctr">
              <a:lnSpc>
                <a:spcPct val="115999"/>
              </a:lnSpc>
              <a:spcBef>
                <a:spcPts val="325"/>
              </a:spcBef>
            </a:pPr>
            <a:r>
              <a:rPr sz="1000" spc="-5">
                <a:solidFill>
                  <a:srgbClr val="404040"/>
                </a:solidFill>
                <a:latin typeface="微软雅黑"/>
                <a:cs typeface="微软雅黑"/>
              </a:rPr>
              <a:t>都会使用</a:t>
            </a:r>
            <a:r>
              <a:rPr sz="1000" spc="-5">
                <a:solidFill>
                  <a:srgbClr val="404040"/>
                </a:solidFill>
                <a:latin typeface="Arial"/>
                <a:cs typeface="Arial"/>
              </a:rPr>
              <a:t>,  </a:t>
            </a:r>
            <a:r>
              <a:rPr sz="1000" spc="-10">
                <a:solidFill>
                  <a:srgbClr val="404040"/>
                </a:solidFill>
                <a:latin typeface="Arial"/>
                <a:cs typeface="Arial"/>
              </a:rPr>
              <a:t>30.6%</a:t>
            </a:r>
            <a:endParaRPr sz="1000">
              <a:latin typeface="Arial"/>
              <a:cs typeface="Arial"/>
            </a:endParaRPr>
          </a:p>
        </p:txBody>
      </p:sp>
      <p:sp>
        <p:nvSpPr>
          <p:cNvPr id="9" name="object 9"/>
          <p:cNvSpPr txBox="1"/>
          <p:nvPr/>
        </p:nvSpPr>
        <p:spPr>
          <a:xfrm>
            <a:off x="8297926" y="1828292"/>
            <a:ext cx="2863850" cy="10820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707070"/>
                </a:solidFill>
                <a:latin typeface="微软雅黑"/>
                <a:cs typeface="微软雅黑"/>
              </a:rPr>
              <a:t>消费场景下主要使用的终端情况</a:t>
            </a:r>
            <a:endParaRPr sz="1600">
              <a:latin typeface="微软雅黑"/>
              <a:cs typeface="微软雅黑"/>
            </a:endParaRPr>
          </a:p>
          <a:p>
            <a:pPr marL="194945">
              <a:lnSpc>
                <a:spcPct val="100000"/>
              </a:lnSpc>
              <a:spcBef>
                <a:spcPts val="1875"/>
              </a:spcBef>
            </a:pPr>
            <a:r>
              <a:rPr sz="1050" spc="5">
                <a:solidFill>
                  <a:srgbClr val="404040"/>
                </a:solidFill>
                <a:latin typeface="微软雅黑"/>
                <a:cs typeface="微软雅黑"/>
              </a:rPr>
              <a:t>主要使</a:t>
            </a:r>
            <a:endParaRPr sz="1050">
              <a:latin typeface="微软雅黑"/>
              <a:cs typeface="微软雅黑"/>
            </a:endParaRPr>
          </a:p>
          <a:p>
            <a:pPr marL="243840" marR="2129790" indent="-67310">
              <a:lnSpc>
                <a:spcPct val="116199"/>
              </a:lnSpc>
              <a:spcBef>
                <a:spcPts val="335"/>
              </a:spcBef>
            </a:pPr>
            <a:r>
              <a:rPr sz="1050" spc="5">
                <a:solidFill>
                  <a:srgbClr val="404040"/>
                </a:solidFill>
                <a:latin typeface="微软雅黑"/>
                <a:cs typeface="微软雅黑"/>
              </a:rPr>
              <a:t>用电脑</a:t>
            </a:r>
            <a:r>
              <a:rPr sz="1050">
                <a:solidFill>
                  <a:srgbClr val="404040"/>
                </a:solidFill>
                <a:latin typeface="Arial"/>
                <a:cs typeface="Arial"/>
              </a:rPr>
              <a:t>,  4.8%</a:t>
            </a:r>
            <a:endParaRPr sz="1050">
              <a:latin typeface="Arial"/>
              <a:cs typeface="Arial"/>
            </a:endParaRPr>
          </a:p>
        </p:txBody>
      </p:sp>
      <p:sp>
        <p:nvSpPr>
          <p:cNvPr id="10" name="object 10"/>
          <p:cNvSpPr txBox="1"/>
          <p:nvPr/>
        </p:nvSpPr>
        <p:spPr>
          <a:xfrm>
            <a:off x="1929510" y="1828292"/>
            <a:ext cx="4035425"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707070"/>
                </a:solidFill>
                <a:latin typeface="Arial"/>
                <a:cs typeface="Arial"/>
              </a:rPr>
              <a:t>2023</a:t>
            </a:r>
            <a:r>
              <a:rPr sz="1600" b="1" spc="-5">
                <a:solidFill>
                  <a:srgbClr val="707070"/>
                </a:solidFill>
                <a:latin typeface="微软雅黑"/>
                <a:cs typeface="微软雅黑"/>
              </a:rPr>
              <a:t>年</a:t>
            </a:r>
            <a:r>
              <a:rPr sz="1600" b="1" spc="-5">
                <a:solidFill>
                  <a:srgbClr val="707070"/>
                </a:solidFill>
                <a:latin typeface="Arial"/>
                <a:cs typeface="Arial"/>
              </a:rPr>
              <a:t>8</a:t>
            </a:r>
            <a:r>
              <a:rPr sz="1600" b="1" spc="-5">
                <a:solidFill>
                  <a:srgbClr val="707070"/>
                </a:solidFill>
                <a:latin typeface="微软雅黑"/>
                <a:cs typeface="微软雅黑"/>
              </a:rPr>
              <a:t>月消费场景下各行业月活跃用户规模</a:t>
            </a:r>
            <a:endParaRPr sz="1600">
              <a:latin typeface="微软雅黑"/>
              <a:cs typeface="微软雅黑"/>
            </a:endParaRPr>
          </a:p>
        </p:txBody>
      </p:sp>
      <p:sp>
        <p:nvSpPr>
          <p:cNvPr id="11" name="object 11"/>
          <p:cNvSpPr/>
          <p:nvPr/>
        </p:nvSpPr>
        <p:spPr>
          <a:xfrm>
            <a:off x="875538" y="2571750"/>
            <a:ext cx="1460500" cy="1460500"/>
          </a:xfrm>
          <a:custGeom>
            <a:rect l="l" t="t" r="r" b="b"/>
            <a:pathLst>
              <a:path w="1460500" h="1460500">
                <a:moveTo>
                  <a:pt x="732917" y="0"/>
                </a:moveTo>
                <a:lnTo>
                  <a:pt x="780914" y="1749"/>
                </a:lnTo>
                <a:lnTo>
                  <a:pt x="828070" y="6536"/>
                </a:lnTo>
                <a:lnTo>
                  <a:pt x="874289" y="14265"/>
                </a:lnTo>
                <a:lnTo>
                  <a:pt x="919474" y="24838"/>
                </a:lnTo>
                <a:lnTo>
                  <a:pt x="963529" y="38159"/>
                </a:lnTo>
                <a:lnTo>
                  <a:pt x="1006360" y="54132"/>
                </a:lnTo>
                <a:lnTo>
                  <a:pt x="1047869" y="72660"/>
                </a:lnTo>
                <a:lnTo>
                  <a:pt x="1087962" y="93646"/>
                </a:lnTo>
                <a:lnTo>
                  <a:pt x="1126543" y="116994"/>
                </a:lnTo>
                <a:lnTo>
                  <a:pt x="1163516" y="142607"/>
                </a:lnTo>
                <a:lnTo>
                  <a:pt x="1198784" y="170389"/>
                </a:lnTo>
                <a:lnTo>
                  <a:pt x="1232253" y="200242"/>
                </a:lnTo>
                <a:lnTo>
                  <a:pt x="1263826" y="232071"/>
                </a:lnTo>
                <a:lnTo>
                  <a:pt x="1293408" y="265778"/>
                </a:lnTo>
                <a:lnTo>
                  <a:pt x="1320903" y="301267"/>
                </a:lnTo>
                <a:lnTo>
                  <a:pt x="1346215" y="338441"/>
                </a:lnTo>
                <a:lnTo>
                  <a:pt x="1369249" y="377205"/>
                </a:lnTo>
                <a:lnTo>
                  <a:pt x="1389908" y="417461"/>
                </a:lnTo>
                <a:lnTo>
                  <a:pt x="1408096" y="459112"/>
                </a:lnTo>
                <a:lnTo>
                  <a:pt x="1423719" y="502062"/>
                </a:lnTo>
                <a:lnTo>
                  <a:pt x="1436680" y="546215"/>
                </a:lnTo>
                <a:lnTo>
                  <a:pt x="1446884" y="591473"/>
                </a:lnTo>
                <a:lnTo>
                  <a:pt x="1454234" y="637740"/>
                </a:lnTo>
                <a:lnTo>
                  <a:pt x="1458635" y="684921"/>
                </a:lnTo>
                <a:lnTo>
                  <a:pt x="1459992" y="732916"/>
                </a:lnTo>
                <a:lnTo>
                  <a:pt x="1458242" y="780914"/>
                </a:lnTo>
                <a:lnTo>
                  <a:pt x="1453455" y="828070"/>
                </a:lnTo>
                <a:lnTo>
                  <a:pt x="1445726" y="874289"/>
                </a:lnTo>
                <a:lnTo>
                  <a:pt x="1435153" y="919474"/>
                </a:lnTo>
                <a:lnTo>
                  <a:pt x="1421832" y="963529"/>
                </a:lnTo>
                <a:lnTo>
                  <a:pt x="1405859" y="1006360"/>
                </a:lnTo>
                <a:lnTo>
                  <a:pt x="1387331" y="1047869"/>
                </a:lnTo>
                <a:lnTo>
                  <a:pt x="1366345" y="1087962"/>
                </a:lnTo>
                <a:lnTo>
                  <a:pt x="1342997" y="1126543"/>
                </a:lnTo>
                <a:lnTo>
                  <a:pt x="1317384" y="1163516"/>
                </a:lnTo>
                <a:lnTo>
                  <a:pt x="1289602" y="1198784"/>
                </a:lnTo>
                <a:lnTo>
                  <a:pt x="1259749" y="1232253"/>
                </a:lnTo>
                <a:lnTo>
                  <a:pt x="1227920" y="1263826"/>
                </a:lnTo>
                <a:lnTo>
                  <a:pt x="1194213" y="1293408"/>
                </a:lnTo>
                <a:lnTo>
                  <a:pt x="1158724" y="1320903"/>
                </a:lnTo>
                <a:lnTo>
                  <a:pt x="1121550" y="1346215"/>
                </a:lnTo>
                <a:lnTo>
                  <a:pt x="1082786" y="1369249"/>
                </a:lnTo>
                <a:lnTo>
                  <a:pt x="1042530" y="1389908"/>
                </a:lnTo>
                <a:lnTo>
                  <a:pt x="1000879" y="1408096"/>
                </a:lnTo>
                <a:lnTo>
                  <a:pt x="957929" y="1423719"/>
                </a:lnTo>
                <a:lnTo>
                  <a:pt x="913776" y="1436680"/>
                </a:lnTo>
                <a:lnTo>
                  <a:pt x="868518" y="1446884"/>
                </a:lnTo>
                <a:lnTo>
                  <a:pt x="822251" y="1454234"/>
                </a:lnTo>
                <a:lnTo>
                  <a:pt x="775070" y="1458635"/>
                </a:lnTo>
                <a:lnTo>
                  <a:pt x="727075" y="1459992"/>
                </a:lnTo>
                <a:lnTo>
                  <a:pt x="679190" y="1458249"/>
                </a:lnTo>
                <a:lnTo>
                  <a:pt x="632141" y="1453483"/>
                </a:lnTo>
                <a:lnTo>
                  <a:pt x="586023" y="1445788"/>
                </a:lnTo>
                <a:lnTo>
                  <a:pt x="540933" y="1435261"/>
                </a:lnTo>
                <a:lnTo>
                  <a:pt x="496964" y="1421997"/>
                </a:lnTo>
                <a:lnTo>
                  <a:pt x="454213" y="1406092"/>
                </a:lnTo>
                <a:lnTo>
                  <a:pt x="412774" y="1387642"/>
                </a:lnTo>
                <a:lnTo>
                  <a:pt x="372744" y="1366742"/>
                </a:lnTo>
                <a:lnTo>
                  <a:pt x="334216" y="1343488"/>
                </a:lnTo>
                <a:lnTo>
                  <a:pt x="297287" y="1317977"/>
                </a:lnTo>
                <a:lnTo>
                  <a:pt x="262053" y="1290304"/>
                </a:lnTo>
                <a:lnTo>
                  <a:pt x="228607" y="1260564"/>
                </a:lnTo>
                <a:lnTo>
                  <a:pt x="197046" y="1228853"/>
                </a:lnTo>
                <a:lnTo>
                  <a:pt x="167464" y="1195268"/>
                </a:lnTo>
                <a:lnTo>
                  <a:pt x="139958" y="1159904"/>
                </a:lnTo>
                <a:lnTo>
                  <a:pt x="114623" y="1122856"/>
                </a:lnTo>
                <a:lnTo>
                  <a:pt x="91553" y="1084221"/>
                </a:lnTo>
                <a:lnTo>
                  <a:pt x="70844" y="1044095"/>
                </a:lnTo>
                <a:lnTo>
                  <a:pt x="52592" y="1002572"/>
                </a:lnTo>
                <a:lnTo>
                  <a:pt x="36891" y="959750"/>
                </a:lnTo>
                <a:lnTo>
                  <a:pt x="23837" y="915723"/>
                </a:lnTo>
                <a:lnTo>
                  <a:pt x="13526" y="870587"/>
                </a:lnTo>
                <a:lnTo>
                  <a:pt x="6053" y="824439"/>
                </a:lnTo>
                <a:lnTo>
                  <a:pt x="1512" y="777374"/>
                </a:lnTo>
                <a:lnTo>
                  <a:pt x="0" y="729488"/>
                </a:lnTo>
              </a:path>
            </a:pathLst>
          </a:custGeom>
          <a:ln w="28956">
            <a:solidFill>
              <a:srgbClr val="FF6300"/>
            </a:solidFill>
          </a:ln>
        </p:spPr>
        <p:txBody>
          <a:bodyPr wrap="square" lIns="0" tIns="0" rIns="0" bIns="0" rtlCol="0"/>
          <a:lstStyle/>
          <a:p/>
        </p:txBody>
      </p:sp>
      <p:sp>
        <p:nvSpPr>
          <p:cNvPr id="12" name="object 12"/>
          <p:cNvSpPr/>
          <p:nvPr/>
        </p:nvSpPr>
        <p:spPr>
          <a:xfrm>
            <a:off x="1007363" y="2706623"/>
            <a:ext cx="1191895" cy="1191895"/>
          </a:xfrm>
          <a:custGeom>
            <a:rect l="l" t="t" r="r" b="b"/>
            <a:pathLst>
              <a:path w="1191895" h="1191895">
                <a:moveTo>
                  <a:pt x="0" y="595884"/>
                </a:moveTo>
                <a:lnTo>
                  <a:pt x="1975" y="547017"/>
                </a:lnTo>
                <a:lnTo>
                  <a:pt x="7800" y="499238"/>
                </a:lnTo>
                <a:lnTo>
                  <a:pt x="17320" y="452699"/>
                </a:lnTo>
                <a:lnTo>
                  <a:pt x="30382" y="407554"/>
                </a:lnTo>
                <a:lnTo>
                  <a:pt x="46833" y="363956"/>
                </a:lnTo>
                <a:lnTo>
                  <a:pt x="66519" y="322058"/>
                </a:lnTo>
                <a:lnTo>
                  <a:pt x="89286" y="282015"/>
                </a:lnTo>
                <a:lnTo>
                  <a:pt x="114982" y="243980"/>
                </a:lnTo>
                <a:lnTo>
                  <a:pt x="143453" y="208105"/>
                </a:lnTo>
                <a:lnTo>
                  <a:pt x="174545" y="174545"/>
                </a:lnTo>
                <a:lnTo>
                  <a:pt x="208105" y="143453"/>
                </a:lnTo>
                <a:lnTo>
                  <a:pt x="243980" y="114982"/>
                </a:lnTo>
                <a:lnTo>
                  <a:pt x="282015" y="89286"/>
                </a:lnTo>
                <a:lnTo>
                  <a:pt x="322058" y="66519"/>
                </a:lnTo>
                <a:lnTo>
                  <a:pt x="363956" y="46833"/>
                </a:lnTo>
                <a:lnTo>
                  <a:pt x="407554" y="30382"/>
                </a:lnTo>
                <a:lnTo>
                  <a:pt x="452699" y="17320"/>
                </a:lnTo>
                <a:lnTo>
                  <a:pt x="499238" y="7800"/>
                </a:lnTo>
                <a:lnTo>
                  <a:pt x="547017" y="1975"/>
                </a:lnTo>
                <a:lnTo>
                  <a:pt x="595884" y="0"/>
                </a:lnTo>
                <a:lnTo>
                  <a:pt x="644750" y="1975"/>
                </a:lnTo>
                <a:lnTo>
                  <a:pt x="692529" y="7800"/>
                </a:lnTo>
                <a:lnTo>
                  <a:pt x="739068" y="17320"/>
                </a:lnTo>
                <a:lnTo>
                  <a:pt x="784213" y="30382"/>
                </a:lnTo>
                <a:lnTo>
                  <a:pt x="827811" y="46833"/>
                </a:lnTo>
                <a:lnTo>
                  <a:pt x="869709" y="66519"/>
                </a:lnTo>
                <a:lnTo>
                  <a:pt x="909752" y="89286"/>
                </a:lnTo>
                <a:lnTo>
                  <a:pt x="947787" y="114982"/>
                </a:lnTo>
                <a:lnTo>
                  <a:pt x="983662" y="143453"/>
                </a:lnTo>
                <a:lnTo>
                  <a:pt x="1017222" y="174545"/>
                </a:lnTo>
                <a:lnTo>
                  <a:pt x="1048314" y="208105"/>
                </a:lnTo>
                <a:lnTo>
                  <a:pt x="1076785" y="243980"/>
                </a:lnTo>
                <a:lnTo>
                  <a:pt x="1102481" y="282015"/>
                </a:lnTo>
                <a:lnTo>
                  <a:pt x="1125248" y="322058"/>
                </a:lnTo>
                <a:lnTo>
                  <a:pt x="1144934" y="363956"/>
                </a:lnTo>
                <a:lnTo>
                  <a:pt x="1161385" y="407554"/>
                </a:lnTo>
                <a:lnTo>
                  <a:pt x="1174447" y="452699"/>
                </a:lnTo>
                <a:lnTo>
                  <a:pt x="1183967" y="499238"/>
                </a:lnTo>
                <a:lnTo>
                  <a:pt x="1189792" y="547017"/>
                </a:lnTo>
                <a:lnTo>
                  <a:pt x="1191768" y="595884"/>
                </a:lnTo>
                <a:lnTo>
                  <a:pt x="1189792" y="644750"/>
                </a:lnTo>
                <a:lnTo>
                  <a:pt x="1183967" y="692529"/>
                </a:lnTo>
                <a:lnTo>
                  <a:pt x="1174447" y="739068"/>
                </a:lnTo>
                <a:lnTo>
                  <a:pt x="1161385" y="784213"/>
                </a:lnTo>
                <a:lnTo>
                  <a:pt x="1144934" y="827811"/>
                </a:lnTo>
                <a:lnTo>
                  <a:pt x="1125248" y="869709"/>
                </a:lnTo>
                <a:lnTo>
                  <a:pt x="1102481" y="909752"/>
                </a:lnTo>
                <a:lnTo>
                  <a:pt x="1076785" y="947787"/>
                </a:lnTo>
                <a:lnTo>
                  <a:pt x="1048314" y="983662"/>
                </a:lnTo>
                <a:lnTo>
                  <a:pt x="1017222" y="1017222"/>
                </a:lnTo>
                <a:lnTo>
                  <a:pt x="983662" y="1048314"/>
                </a:lnTo>
                <a:lnTo>
                  <a:pt x="947787" y="1076785"/>
                </a:lnTo>
                <a:lnTo>
                  <a:pt x="909752" y="1102481"/>
                </a:lnTo>
                <a:lnTo>
                  <a:pt x="869709" y="1125248"/>
                </a:lnTo>
                <a:lnTo>
                  <a:pt x="827811" y="1144934"/>
                </a:lnTo>
                <a:lnTo>
                  <a:pt x="784213" y="1161385"/>
                </a:lnTo>
                <a:lnTo>
                  <a:pt x="739068" y="1174447"/>
                </a:lnTo>
                <a:lnTo>
                  <a:pt x="692529" y="1183967"/>
                </a:lnTo>
                <a:lnTo>
                  <a:pt x="644750" y="1189792"/>
                </a:lnTo>
                <a:lnTo>
                  <a:pt x="595884" y="1191768"/>
                </a:lnTo>
                <a:lnTo>
                  <a:pt x="547017" y="1189792"/>
                </a:lnTo>
                <a:lnTo>
                  <a:pt x="499238" y="1183967"/>
                </a:lnTo>
                <a:lnTo>
                  <a:pt x="452699" y="1174447"/>
                </a:lnTo>
                <a:lnTo>
                  <a:pt x="407554" y="1161385"/>
                </a:lnTo>
                <a:lnTo>
                  <a:pt x="363956" y="1144934"/>
                </a:lnTo>
                <a:lnTo>
                  <a:pt x="322058" y="1125248"/>
                </a:lnTo>
                <a:lnTo>
                  <a:pt x="282015" y="1102481"/>
                </a:lnTo>
                <a:lnTo>
                  <a:pt x="243980" y="1076785"/>
                </a:lnTo>
                <a:lnTo>
                  <a:pt x="208105" y="1048314"/>
                </a:lnTo>
                <a:lnTo>
                  <a:pt x="174545" y="1017222"/>
                </a:lnTo>
                <a:lnTo>
                  <a:pt x="143453" y="983662"/>
                </a:lnTo>
                <a:lnTo>
                  <a:pt x="114982" y="947787"/>
                </a:lnTo>
                <a:lnTo>
                  <a:pt x="89286" y="909752"/>
                </a:lnTo>
                <a:lnTo>
                  <a:pt x="66519" y="869709"/>
                </a:lnTo>
                <a:lnTo>
                  <a:pt x="46833" y="827811"/>
                </a:lnTo>
                <a:lnTo>
                  <a:pt x="30382" y="784213"/>
                </a:lnTo>
                <a:lnTo>
                  <a:pt x="17320" y="739068"/>
                </a:lnTo>
                <a:lnTo>
                  <a:pt x="7800" y="692529"/>
                </a:lnTo>
                <a:lnTo>
                  <a:pt x="1975" y="644750"/>
                </a:lnTo>
                <a:lnTo>
                  <a:pt x="0" y="595884"/>
                </a:lnTo>
                <a:close/>
              </a:path>
            </a:pathLst>
          </a:custGeom>
          <a:ln w="12192">
            <a:solidFill>
              <a:srgbClr val="FFDFCC"/>
            </a:solidFill>
          </a:ln>
        </p:spPr>
        <p:txBody>
          <a:bodyPr wrap="square" lIns="0" tIns="0" rIns="0" bIns="0" rtlCol="0"/>
          <a:lstStyle/>
          <a:p/>
        </p:txBody>
      </p:sp>
      <p:sp>
        <p:nvSpPr>
          <p:cNvPr id="13" name="object 13"/>
          <p:cNvSpPr/>
          <p:nvPr/>
        </p:nvSpPr>
        <p:spPr>
          <a:xfrm>
            <a:off x="1032751" y="2471166"/>
            <a:ext cx="1408430" cy="1661160"/>
          </a:xfrm>
          <a:custGeom>
            <a:rect l="l" t="t" r="r" b="b"/>
            <a:pathLst>
              <a:path w="1408430" h="1661160">
                <a:moveTo>
                  <a:pt x="577608" y="0"/>
                </a:moveTo>
                <a:lnTo>
                  <a:pt x="626621" y="1652"/>
                </a:lnTo>
                <a:lnTo>
                  <a:pt x="674875" y="6069"/>
                </a:lnTo>
                <a:lnTo>
                  <a:pt x="722292" y="13171"/>
                </a:lnTo>
                <a:lnTo>
                  <a:pt x="768794" y="22880"/>
                </a:lnTo>
                <a:lnTo>
                  <a:pt x="814303" y="35118"/>
                </a:lnTo>
                <a:lnTo>
                  <a:pt x="858742" y="49807"/>
                </a:lnTo>
                <a:lnTo>
                  <a:pt x="902032" y="66869"/>
                </a:lnTo>
                <a:lnTo>
                  <a:pt x="944095" y="86225"/>
                </a:lnTo>
                <a:lnTo>
                  <a:pt x="984855" y="107797"/>
                </a:lnTo>
                <a:lnTo>
                  <a:pt x="1024232" y="131506"/>
                </a:lnTo>
                <a:lnTo>
                  <a:pt x="1062150" y="157275"/>
                </a:lnTo>
                <a:lnTo>
                  <a:pt x="1098530" y="185026"/>
                </a:lnTo>
                <a:lnTo>
                  <a:pt x="1133294" y="214679"/>
                </a:lnTo>
                <a:lnTo>
                  <a:pt x="1166364" y="246157"/>
                </a:lnTo>
                <a:lnTo>
                  <a:pt x="1197664" y="279382"/>
                </a:lnTo>
                <a:lnTo>
                  <a:pt x="1227114" y="314275"/>
                </a:lnTo>
                <a:lnTo>
                  <a:pt x="1254637" y="350759"/>
                </a:lnTo>
                <a:lnTo>
                  <a:pt x="1280155" y="388754"/>
                </a:lnTo>
                <a:lnTo>
                  <a:pt x="1303590" y="428182"/>
                </a:lnTo>
                <a:lnTo>
                  <a:pt x="1324864" y="468966"/>
                </a:lnTo>
                <a:lnTo>
                  <a:pt x="1343900" y="511028"/>
                </a:lnTo>
                <a:lnTo>
                  <a:pt x="1360620" y="554288"/>
                </a:lnTo>
                <a:lnTo>
                  <a:pt x="1374946" y="598669"/>
                </a:lnTo>
                <a:lnTo>
                  <a:pt x="1386799" y="644092"/>
                </a:lnTo>
                <a:lnTo>
                  <a:pt x="1396102" y="690479"/>
                </a:lnTo>
                <a:lnTo>
                  <a:pt x="1402778" y="737752"/>
                </a:lnTo>
                <a:lnTo>
                  <a:pt x="1406748" y="785833"/>
                </a:lnTo>
                <a:lnTo>
                  <a:pt x="1407934" y="834644"/>
                </a:lnTo>
                <a:lnTo>
                  <a:pt x="1406275" y="883440"/>
                </a:lnTo>
                <a:lnTo>
                  <a:pt x="1401840" y="931479"/>
                </a:lnTo>
                <a:lnTo>
                  <a:pt x="1394707" y="978685"/>
                </a:lnTo>
                <a:lnTo>
                  <a:pt x="1384956" y="1024978"/>
                </a:lnTo>
                <a:lnTo>
                  <a:pt x="1372664" y="1070283"/>
                </a:lnTo>
                <a:lnTo>
                  <a:pt x="1357910" y="1114521"/>
                </a:lnTo>
                <a:lnTo>
                  <a:pt x="1340773" y="1157614"/>
                </a:lnTo>
                <a:lnTo>
                  <a:pt x="1321331" y="1199487"/>
                </a:lnTo>
                <a:lnTo>
                  <a:pt x="1299663" y="1240060"/>
                </a:lnTo>
                <a:lnTo>
                  <a:pt x="1275848" y="1279257"/>
                </a:lnTo>
                <a:lnTo>
                  <a:pt x="1249963" y="1317000"/>
                </a:lnTo>
                <a:lnTo>
                  <a:pt x="1222088" y="1353212"/>
                </a:lnTo>
                <a:lnTo>
                  <a:pt x="1192301" y="1387816"/>
                </a:lnTo>
                <a:lnTo>
                  <a:pt x="1160681" y="1420733"/>
                </a:lnTo>
                <a:lnTo>
                  <a:pt x="1127306" y="1451886"/>
                </a:lnTo>
                <a:lnTo>
                  <a:pt x="1092254" y="1481199"/>
                </a:lnTo>
                <a:lnTo>
                  <a:pt x="1055605" y="1508593"/>
                </a:lnTo>
                <a:lnTo>
                  <a:pt x="1017437" y="1533991"/>
                </a:lnTo>
                <a:lnTo>
                  <a:pt x="977828" y="1557316"/>
                </a:lnTo>
                <a:lnTo>
                  <a:pt x="936857" y="1578490"/>
                </a:lnTo>
                <a:lnTo>
                  <a:pt x="894602" y="1597435"/>
                </a:lnTo>
                <a:lnTo>
                  <a:pt x="851143" y="1614075"/>
                </a:lnTo>
                <a:lnTo>
                  <a:pt x="806557" y="1628332"/>
                </a:lnTo>
                <a:lnTo>
                  <a:pt x="760923" y="1640129"/>
                </a:lnTo>
                <a:lnTo>
                  <a:pt x="714320" y="1649387"/>
                </a:lnTo>
                <a:lnTo>
                  <a:pt x="666826" y="1656030"/>
                </a:lnTo>
                <a:lnTo>
                  <a:pt x="618520" y="1659980"/>
                </a:lnTo>
                <a:lnTo>
                  <a:pt x="569480" y="1661160"/>
                </a:lnTo>
                <a:lnTo>
                  <a:pt x="520733" y="1659508"/>
                </a:lnTo>
                <a:lnTo>
                  <a:pt x="472397" y="1655051"/>
                </a:lnTo>
                <a:lnTo>
                  <a:pt x="424583" y="1647836"/>
                </a:lnTo>
                <a:lnTo>
                  <a:pt x="377405" y="1637906"/>
                </a:lnTo>
                <a:lnTo>
                  <a:pt x="330975" y="1625306"/>
                </a:lnTo>
                <a:lnTo>
                  <a:pt x="285406" y="1610083"/>
                </a:lnTo>
                <a:lnTo>
                  <a:pt x="240811" y="1592280"/>
                </a:lnTo>
                <a:lnTo>
                  <a:pt x="197303" y="1571944"/>
                </a:lnTo>
                <a:lnTo>
                  <a:pt x="154993" y="1549118"/>
                </a:lnTo>
                <a:lnTo>
                  <a:pt x="113995" y="1523849"/>
                </a:lnTo>
                <a:lnTo>
                  <a:pt x="74422" y="1496181"/>
                </a:lnTo>
                <a:lnTo>
                  <a:pt x="36386" y="1466160"/>
                </a:lnTo>
                <a:lnTo>
                  <a:pt x="0" y="1433830"/>
                </a:lnTo>
              </a:path>
            </a:pathLst>
          </a:custGeom>
          <a:ln w="19811">
            <a:solidFill>
              <a:srgbClr val="FF6300"/>
            </a:solidFill>
            <a:prstDash val="sysDot"/>
          </a:ln>
        </p:spPr>
        <p:txBody>
          <a:bodyPr wrap="square" lIns="0" tIns="0" rIns="0" bIns="0" rtlCol="0"/>
          <a:lstStyle/>
          <a:p/>
        </p:txBody>
      </p:sp>
      <p:sp>
        <p:nvSpPr>
          <p:cNvPr id="14" name="object 14"/>
          <p:cNvSpPr txBox="1"/>
          <p:nvPr/>
        </p:nvSpPr>
        <p:spPr>
          <a:xfrm>
            <a:off x="1196746" y="2964560"/>
            <a:ext cx="815340" cy="574040"/>
          </a:xfrm>
          <a:prstGeom prst="rect">
            <a:avLst/>
          </a:prstGeom>
        </p:spPr>
        <p:txBody>
          <a:bodyPr vert="horz" wrap="square" lIns="0" tIns="104139" rIns="0" bIns="0" rtlCol="0">
            <a:spAutoFit/>
          </a:bodyPr>
          <a:lstStyle/>
          <a:p>
            <a:pPr marL="102235">
              <a:lnSpc>
                <a:spcPct val="100000"/>
              </a:lnSpc>
              <a:spcBef>
                <a:spcPts val="819"/>
              </a:spcBef>
            </a:pPr>
            <a:r>
              <a:rPr sz="1200" b="1">
                <a:solidFill>
                  <a:srgbClr val="707070"/>
                </a:solidFill>
                <a:latin typeface="微软雅黑"/>
                <a:cs typeface="微软雅黑"/>
              </a:rPr>
              <a:t>综合电商</a:t>
            </a:r>
            <a:endParaRPr sz="1200">
              <a:latin typeface="微软雅黑"/>
              <a:cs typeface="微软雅黑"/>
            </a:endParaRPr>
          </a:p>
          <a:p>
            <a:pPr marL="12700">
              <a:lnSpc>
                <a:spcPct val="100000"/>
              </a:lnSpc>
              <a:spcBef>
                <a:spcPts val="720"/>
              </a:spcBef>
            </a:pPr>
            <a:r>
              <a:rPr sz="1200" b="1" spc="-5">
                <a:solidFill>
                  <a:srgbClr val="FF6300"/>
                </a:solidFill>
                <a:latin typeface="Arial"/>
                <a:cs typeface="Arial"/>
              </a:rPr>
              <a:t>107447.6</a:t>
            </a:r>
            <a:r>
              <a:rPr sz="1200" b="1">
                <a:solidFill>
                  <a:srgbClr val="FF6300"/>
                </a:solidFill>
                <a:latin typeface="微软雅黑"/>
                <a:cs typeface="微软雅黑"/>
              </a:rPr>
              <a:t>万</a:t>
            </a:r>
            <a:endParaRPr sz="1200">
              <a:latin typeface="微软雅黑"/>
              <a:cs typeface="微软雅黑"/>
            </a:endParaRPr>
          </a:p>
        </p:txBody>
      </p:sp>
      <p:sp>
        <p:nvSpPr>
          <p:cNvPr id="15" name="object 15"/>
          <p:cNvSpPr/>
          <p:nvPr/>
        </p:nvSpPr>
        <p:spPr>
          <a:xfrm>
            <a:off x="4133850" y="2571750"/>
            <a:ext cx="1460500" cy="1460500"/>
          </a:xfrm>
          <a:custGeom>
            <a:rect l="l" t="t" r="r" b="b"/>
            <a:pathLst>
              <a:path w="1460500" h="1460500">
                <a:moveTo>
                  <a:pt x="732916" y="0"/>
                </a:moveTo>
                <a:lnTo>
                  <a:pt x="780914" y="1749"/>
                </a:lnTo>
                <a:lnTo>
                  <a:pt x="828070" y="6536"/>
                </a:lnTo>
                <a:lnTo>
                  <a:pt x="874289" y="14265"/>
                </a:lnTo>
                <a:lnTo>
                  <a:pt x="919474" y="24838"/>
                </a:lnTo>
                <a:lnTo>
                  <a:pt x="963529" y="38159"/>
                </a:lnTo>
                <a:lnTo>
                  <a:pt x="1006360" y="54132"/>
                </a:lnTo>
                <a:lnTo>
                  <a:pt x="1047869" y="72660"/>
                </a:lnTo>
                <a:lnTo>
                  <a:pt x="1087962" y="93646"/>
                </a:lnTo>
                <a:lnTo>
                  <a:pt x="1126543" y="116994"/>
                </a:lnTo>
                <a:lnTo>
                  <a:pt x="1163516" y="142607"/>
                </a:lnTo>
                <a:lnTo>
                  <a:pt x="1198784" y="170389"/>
                </a:lnTo>
                <a:lnTo>
                  <a:pt x="1232253" y="200242"/>
                </a:lnTo>
                <a:lnTo>
                  <a:pt x="1263826" y="232071"/>
                </a:lnTo>
                <a:lnTo>
                  <a:pt x="1293408" y="265778"/>
                </a:lnTo>
                <a:lnTo>
                  <a:pt x="1320903" y="301267"/>
                </a:lnTo>
                <a:lnTo>
                  <a:pt x="1346215" y="338441"/>
                </a:lnTo>
                <a:lnTo>
                  <a:pt x="1369249" y="377205"/>
                </a:lnTo>
                <a:lnTo>
                  <a:pt x="1389908" y="417461"/>
                </a:lnTo>
                <a:lnTo>
                  <a:pt x="1408096" y="459112"/>
                </a:lnTo>
                <a:lnTo>
                  <a:pt x="1423719" y="502062"/>
                </a:lnTo>
                <a:lnTo>
                  <a:pt x="1436680" y="546215"/>
                </a:lnTo>
                <a:lnTo>
                  <a:pt x="1446884" y="591473"/>
                </a:lnTo>
                <a:lnTo>
                  <a:pt x="1454234" y="637740"/>
                </a:lnTo>
                <a:lnTo>
                  <a:pt x="1458635" y="684921"/>
                </a:lnTo>
                <a:lnTo>
                  <a:pt x="1459991" y="732916"/>
                </a:lnTo>
                <a:lnTo>
                  <a:pt x="1458242" y="780914"/>
                </a:lnTo>
                <a:lnTo>
                  <a:pt x="1453455" y="828070"/>
                </a:lnTo>
                <a:lnTo>
                  <a:pt x="1445726" y="874289"/>
                </a:lnTo>
                <a:lnTo>
                  <a:pt x="1435153" y="919474"/>
                </a:lnTo>
                <a:lnTo>
                  <a:pt x="1421832" y="963529"/>
                </a:lnTo>
                <a:lnTo>
                  <a:pt x="1405859" y="1006360"/>
                </a:lnTo>
                <a:lnTo>
                  <a:pt x="1387331" y="1047869"/>
                </a:lnTo>
                <a:lnTo>
                  <a:pt x="1366345" y="1087962"/>
                </a:lnTo>
                <a:lnTo>
                  <a:pt x="1342997" y="1126543"/>
                </a:lnTo>
                <a:lnTo>
                  <a:pt x="1317384" y="1163516"/>
                </a:lnTo>
                <a:lnTo>
                  <a:pt x="1289602" y="1198784"/>
                </a:lnTo>
                <a:lnTo>
                  <a:pt x="1259749" y="1232253"/>
                </a:lnTo>
                <a:lnTo>
                  <a:pt x="1227920" y="1263826"/>
                </a:lnTo>
                <a:lnTo>
                  <a:pt x="1194213" y="1293408"/>
                </a:lnTo>
                <a:lnTo>
                  <a:pt x="1158724" y="1320903"/>
                </a:lnTo>
                <a:lnTo>
                  <a:pt x="1121550" y="1346215"/>
                </a:lnTo>
                <a:lnTo>
                  <a:pt x="1082786" y="1369249"/>
                </a:lnTo>
                <a:lnTo>
                  <a:pt x="1042530" y="1389908"/>
                </a:lnTo>
                <a:lnTo>
                  <a:pt x="1000879" y="1408096"/>
                </a:lnTo>
                <a:lnTo>
                  <a:pt x="957929" y="1423719"/>
                </a:lnTo>
                <a:lnTo>
                  <a:pt x="913776" y="1436680"/>
                </a:lnTo>
                <a:lnTo>
                  <a:pt x="868518" y="1446884"/>
                </a:lnTo>
                <a:lnTo>
                  <a:pt x="822251" y="1454234"/>
                </a:lnTo>
                <a:lnTo>
                  <a:pt x="775070" y="1458635"/>
                </a:lnTo>
                <a:lnTo>
                  <a:pt x="727075" y="1459992"/>
                </a:lnTo>
                <a:lnTo>
                  <a:pt x="679195" y="1458249"/>
                </a:lnTo>
                <a:lnTo>
                  <a:pt x="632152" y="1453483"/>
                </a:lnTo>
                <a:lnTo>
                  <a:pt x="586039" y="1445788"/>
                </a:lnTo>
                <a:lnTo>
                  <a:pt x="540952" y="1435261"/>
                </a:lnTo>
                <a:lnTo>
                  <a:pt x="496986" y="1421997"/>
                </a:lnTo>
                <a:lnTo>
                  <a:pt x="454237" y="1406092"/>
                </a:lnTo>
                <a:lnTo>
                  <a:pt x="412801" y="1387642"/>
                </a:lnTo>
                <a:lnTo>
                  <a:pt x="372771" y="1366742"/>
                </a:lnTo>
                <a:lnTo>
                  <a:pt x="334245" y="1343488"/>
                </a:lnTo>
                <a:lnTo>
                  <a:pt x="297317" y="1317977"/>
                </a:lnTo>
                <a:lnTo>
                  <a:pt x="262082" y="1290304"/>
                </a:lnTo>
                <a:lnTo>
                  <a:pt x="228636" y="1260564"/>
                </a:lnTo>
                <a:lnTo>
                  <a:pt x="197074" y="1228853"/>
                </a:lnTo>
                <a:lnTo>
                  <a:pt x="167492" y="1195268"/>
                </a:lnTo>
                <a:lnTo>
                  <a:pt x="139984" y="1159904"/>
                </a:lnTo>
                <a:lnTo>
                  <a:pt x="114647" y="1122856"/>
                </a:lnTo>
                <a:lnTo>
                  <a:pt x="91575" y="1084221"/>
                </a:lnTo>
                <a:lnTo>
                  <a:pt x="70864" y="1044095"/>
                </a:lnTo>
                <a:lnTo>
                  <a:pt x="52609" y="1002572"/>
                </a:lnTo>
                <a:lnTo>
                  <a:pt x="36906" y="959750"/>
                </a:lnTo>
                <a:lnTo>
                  <a:pt x="23849" y="915723"/>
                </a:lnTo>
                <a:lnTo>
                  <a:pt x="13535" y="870587"/>
                </a:lnTo>
                <a:lnTo>
                  <a:pt x="6059" y="824439"/>
                </a:lnTo>
                <a:lnTo>
                  <a:pt x="1515" y="777374"/>
                </a:lnTo>
                <a:lnTo>
                  <a:pt x="0" y="729488"/>
                </a:lnTo>
              </a:path>
            </a:pathLst>
          </a:custGeom>
          <a:ln w="28956">
            <a:solidFill>
              <a:srgbClr val="FF6300"/>
            </a:solidFill>
          </a:ln>
        </p:spPr>
        <p:txBody>
          <a:bodyPr wrap="square" lIns="0" tIns="0" rIns="0" bIns="0" rtlCol="0"/>
          <a:lstStyle/>
          <a:p/>
        </p:txBody>
      </p:sp>
      <p:sp>
        <p:nvSpPr>
          <p:cNvPr id="16" name="object 16"/>
          <p:cNvSpPr/>
          <p:nvPr/>
        </p:nvSpPr>
        <p:spPr>
          <a:xfrm>
            <a:off x="4265676" y="2706623"/>
            <a:ext cx="1191895" cy="1191895"/>
          </a:xfrm>
          <a:custGeom>
            <a:rect l="l" t="t" r="r" b="b"/>
            <a:pathLst>
              <a:path w="1191895" h="1191895">
                <a:moveTo>
                  <a:pt x="0" y="595884"/>
                </a:moveTo>
                <a:lnTo>
                  <a:pt x="1975" y="547017"/>
                </a:lnTo>
                <a:lnTo>
                  <a:pt x="7800" y="499238"/>
                </a:lnTo>
                <a:lnTo>
                  <a:pt x="17320" y="452699"/>
                </a:lnTo>
                <a:lnTo>
                  <a:pt x="30382" y="407554"/>
                </a:lnTo>
                <a:lnTo>
                  <a:pt x="46833" y="363956"/>
                </a:lnTo>
                <a:lnTo>
                  <a:pt x="66519" y="322058"/>
                </a:lnTo>
                <a:lnTo>
                  <a:pt x="89286" y="282015"/>
                </a:lnTo>
                <a:lnTo>
                  <a:pt x="114982" y="243980"/>
                </a:lnTo>
                <a:lnTo>
                  <a:pt x="143453" y="208105"/>
                </a:lnTo>
                <a:lnTo>
                  <a:pt x="174545" y="174545"/>
                </a:lnTo>
                <a:lnTo>
                  <a:pt x="208105" y="143453"/>
                </a:lnTo>
                <a:lnTo>
                  <a:pt x="243980" y="114982"/>
                </a:lnTo>
                <a:lnTo>
                  <a:pt x="282015" y="89286"/>
                </a:lnTo>
                <a:lnTo>
                  <a:pt x="322058" y="66519"/>
                </a:lnTo>
                <a:lnTo>
                  <a:pt x="363956" y="46833"/>
                </a:lnTo>
                <a:lnTo>
                  <a:pt x="407554" y="30382"/>
                </a:lnTo>
                <a:lnTo>
                  <a:pt x="452699" y="17320"/>
                </a:lnTo>
                <a:lnTo>
                  <a:pt x="499238" y="7800"/>
                </a:lnTo>
                <a:lnTo>
                  <a:pt x="547017" y="1975"/>
                </a:lnTo>
                <a:lnTo>
                  <a:pt x="595884" y="0"/>
                </a:lnTo>
                <a:lnTo>
                  <a:pt x="644750" y="1975"/>
                </a:lnTo>
                <a:lnTo>
                  <a:pt x="692529" y="7800"/>
                </a:lnTo>
                <a:lnTo>
                  <a:pt x="739068" y="17320"/>
                </a:lnTo>
                <a:lnTo>
                  <a:pt x="784213" y="30382"/>
                </a:lnTo>
                <a:lnTo>
                  <a:pt x="827811" y="46833"/>
                </a:lnTo>
                <a:lnTo>
                  <a:pt x="869709" y="66519"/>
                </a:lnTo>
                <a:lnTo>
                  <a:pt x="909752" y="89286"/>
                </a:lnTo>
                <a:lnTo>
                  <a:pt x="947787" y="114982"/>
                </a:lnTo>
                <a:lnTo>
                  <a:pt x="983662" y="143453"/>
                </a:lnTo>
                <a:lnTo>
                  <a:pt x="1017222" y="174545"/>
                </a:lnTo>
                <a:lnTo>
                  <a:pt x="1048314" y="208105"/>
                </a:lnTo>
                <a:lnTo>
                  <a:pt x="1076785" y="243980"/>
                </a:lnTo>
                <a:lnTo>
                  <a:pt x="1102481" y="282015"/>
                </a:lnTo>
                <a:lnTo>
                  <a:pt x="1125248" y="322058"/>
                </a:lnTo>
                <a:lnTo>
                  <a:pt x="1144934" y="363956"/>
                </a:lnTo>
                <a:lnTo>
                  <a:pt x="1161385" y="407554"/>
                </a:lnTo>
                <a:lnTo>
                  <a:pt x="1174447" y="452699"/>
                </a:lnTo>
                <a:lnTo>
                  <a:pt x="1183967" y="499238"/>
                </a:lnTo>
                <a:lnTo>
                  <a:pt x="1189792" y="547017"/>
                </a:lnTo>
                <a:lnTo>
                  <a:pt x="1191768" y="595884"/>
                </a:lnTo>
                <a:lnTo>
                  <a:pt x="1189792" y="644750"/>
                </a:lnTo>
                <a:lnTo>
                  <a:pt x="1183967" y="692529"/>
                </a:lnTo>
                <a:lnTo>
                  <a:pt x="1174447" y="739068"/>
                </a:lnTo>
                <a:lnTo>
                  <a:pt x="1161385" y="784213"/>
                </a:lnTo>
                <a:lnTo>
                  <a:pt x="1144934" y="827811"/>
                </a:lnTo>
                <a:lnTo>
                  <a:pt x="1125248" y="869709"/>
                </a:lnTo>
                <a:lnTo>
                  <a:pt x="1102481" y="909752"/>
                </a:lnTo>
                <a:lnTo>
                  <a:pt x="1076785" y="947787"/>
                </a:lnTo>
                <a:lnTo>
                  <a:pt x="1048314" y="983662"/>
                </a:lnTo>
                <a:lnTo>
                  <a:pt x="1017222" y="1017222"/>
                </a:lnTo>
                <a:lnTo>
                  <a:pt x="983662" y="1048314"/>
                </a:lnTo>
                <a:lnTo>
                  <a:pt x="947787" y="1076785"/>
                </a:lnTo>
                <a:lnTo>
                  <a:pt x="909752" y="1102481"/>
                </a:lnTo>
                <a:lnTo>
                  <a:pt x="869709" y="1125248"/>
                </a:lnTo>
                <a:lnTo>
                  <a:pt x="827811" y="1144934"/>
                </a:lnTo>
                <a:lnTo>
                  <a:pt x="784213" y="1161385"/>
                </a:lnTo>
                <a:lnTo>
                  <a:pt x="739068" y="1174447"/>
                </a:lnTo>
                <a:lnTo>
                  <a:pt x="692529" y="1183967"/>
                </a:lnTo>
                <a:lnTo>
                  <a:pt x="644750" y="1189792"/>
                </a:lnTo>
                <a:lnTo>
                  <a:pt x="595884" y="1191768"/>
                </a:lnTo>
                <a:lnTo>
                  <a:pt x="547017" y="1189792"/>
                </a:lnTo>
                <a:lnTo>
                  <a:pt x="499238" y="1183967"/>
                </a:lnTo>
                <a:lnTo>
                  <a:pt x="452699" y="1174447"/>
                </a:lnTo>
                <a:lnTo>
                  <a:pt x="407554" y="1161385"/>
                </a:lnTo>
                <a:lnTo>
                  <a:pt x="363956" y="1144934"/>
                </a:lnTo>
                <a:lnTo>
                  <a:pt x="322058" y="1125248"/>
                </a:lnTo>
                <a:lnTo>
                  <a:pt x="282015" y="1102481"/>
                </a:lnTo>
                <a:lnTo>
                  <a:pt x="243980" y="1076785"/>
                </a:lnTo>
                <a:lnTo>
                  <a:pt x="208105" y="1048314"/>
                </a:lnTo>
                <a:lnTo>
                  <a:pt x="174545" y="1017222"/>
                </a:lnTo>
                <a:lnTo>
                  <a:pt x="143453" y="983662"/>
                </a:lnTo>
                <a:lnTo>
                  <a:pt x="114982" y="947787"/>
                </a:lnTo>
                <a:lnTo>
                  <a:pt x="89286" y="909752"/>
                </a:lnTo>
                <a:lnTo>
                  <a:pt x="66519" y="869709"/>
                </a:lnTo>
                <a:lnTo>
                  <a:pt x="46833" y="827811"/>
                </a:lnTo>
                <a:lnTo>
                  <a:pt x="30382" y="784213"/>
                </a:lnTo>
                <a:lnTo>
                  <a:pt x="17320" y="739068"/>
                </a:lnTo>
                <a:lnTo>
                  <a:pt x="7800" y="692529"/>
                </a:lnTo>
                <a:lnTo>
                  <a:pt x="1975" y="644750"/>
                </a:lnTo>
                <a:lnTo>
                  <a:pt x="0" y="595884"/>
                </a:lnTo>
                <a:close/>
              </a:path>
            </a:pathLst>
          </a:custGeom>
          <a:ln w="12192">
            <a:solidFill>
              <a:srgbClr val="FFDFCC"/>
            </a:solidFill>
          </a:ln>
        </p:spPr>
        <p:txBody>
          <a:bodyPr wrap="square" lIns="0" tIns="0" rIns="0" bIns="0" rtlCol="0"/>
          <a:lstStyle/>
          <a:p/>
        </p:txBody>
      </p:sp>
      <p:sp>
        <p:nvSpPr>
          <p:cNvPr id="17" name="object 17"/>
          <p:cNvSpPr/>
          <p:nvPr/>
        </p:nvSpPr>
        <p:spPr>
          <a:xfrm>
            <a:off x="4289552" y="2471166"/>
            <a:ext cx="1408430" cy="1661160"/>
          </a:xfrm>
          <a:custGeom>
            <a:rect l="l" t="t" r="r" b="b"/>
            <a:pathLst>
              <a:path w="1408429" h="1661160">
                <a:moveTo>
                  <a:pt x="577596" y="0"/>
                </a:moveTo>
                <a:lnTo>
                  <a:pt x="626609" y="1652"/>
                </a:lnTo>
                <a:lnTo>
                  <a:pt x="674862" y="6069"/>
                </a:lnTo>
                <a:lnTo>
                  <a:pt x="722279" y="13171"/>
                </a:lnTo>
                <a:lnTo>
                  <a:pt x="768781" y="22880"/>
                </a:lnTo>
                <a:lnTo>
                  <a:pt x="814290" y="35118"/>
                </a:lnTo>
                <a:lnTo>
                  <a:pt x="858729" y="49807"/>
                </a:lnTo>
                <a:lnTo>
                  <a:pt x="902019" y="66869"/>
                </a:lnTo>
                <a:lnTo>
                  <a:pt x="944083" y="86225"/>
                </a:lnTo>
                <a:lnTo>
                  <a:pt x="984842" y="107797"/>
                </a:lnTo>
                <a:lnTo>
                  <a:pt x="1024220" y="131506"/>
                </a:lnTo>
                <a:lnTo>
                  <a:pt x="1062137" y="157275"/>
                </a:lnTo>
                <a:lnTo>
                  <a:pt x="1098517" y="185026"/>
                </a:lnTo>
                <a:lnTo>
                  <a:pt x="1133281" y="214679"/>
                </a:lnTo>
                <a:lnTo>
                  <a:pt x="1166352" y="246157"/>
                </a:lnTo>
                <a:lnTo>
                  <a:pt x="1197651" y="279382"/>
                </a:lnTo>
                <a:lnTo>
                  <a:pt x="1227101" y="314275"/>
                </a:lnTo>
                <a:lnTo>
                  <a:pt x="1254624" y="350759"/>
                </a:lnTo>
                <a:lnTo>
                  <a:pt x="1280142" y="388754"/>
                </a:lnTo>
                <a:lnTo>
                  <a:pt x="1303577" y="428182"/>
                </a:lnTo>
                <a:lnTo>
                  <a:pt x="1324852" y="468966"/>
                </a:lnTo>
                <a:lnTo>
                  <a:pt x="1343888" y="511028"/>
                </a:lnTo>
                <a:lnTo>
                  <a:pt x="1360607" y="554288"/>
                </a:lnTo>
                <a:lnTo>
                  <a:pt x="1374933" y="598669"/>
                </a:lnTo>
                <a:lnTo>
                  <a:pt x="1386786" y="644092"/>
                </a:lnTo>
                <a:lnTo>
                  <a:pt x="1396090" y="690479"/>
                </a:lnTo>
                <a:lnTo>
                  <a:pt x="1402765" y="737752"/>
                </a:lnTo>
                <a:lnTo>
                  <a:pt x="1406735" y="785833"/>
                </a:lnTo>
                <a:lnTo>
                  <a:pt x="1407922" y="834644"/>
                </a:lnTo>
                <a:lnTo>
                  <a:pt x="1406262" y="883440"/>
                </a:lnTo>
                <a:lnTo>
                  <a:pt x="1401827" y="931479"/>
                </a:lnTo>
                <a:lnTo>
                  <a:pt x="1394695" y="978685"/>
                </a:lnTo>
                <a:lnTo>
                  <a:pt x="1384943" y="1024978"/>
                </a:lnTo>
                <a:lnTo>
                  <a:pt x="1372651" y="1070283"/>
                </a:lnTo>
                <a:lnTo>
                  <a:pt x="1357897" y="1114521"/>
                </a:lnTo>
                <a:lnTo>
                  <a:pt x="1340760" y="1157614"/>
                </a:lnTo>
                <a:lnTo>
                  <a:pt x="1321319" y="1199487"/>
                </a:lnTo>
                <a:lnTo>
                  <a:pt x="1299651" y="1240060"/>
                </a:lnTo>
                <a:lnTo>
                  <a:pt x="1275835" y="1279257"/>
                </a:lnTo>
                <a:lnTo>
                  <a:pt x="1249951" y="1317000"/>
                </a:lnTo>
                <a:lnTo>
                  <a:pt x="1222076" y="1353212"/>
                </a:lnTo>
                <a:lnTo>
                  <a:pt x="1192289" y="1387816"/>
                </a:lnTo>
                <a:lnTo>
                  <a:pt x="1160668" y="1420733"/>
                </a:lnTo>
                <a:lnTo>
                  <a:pt x="1127293" y="1451886"/>
                </a:lnTo>
                <a:lnTo>
                  <a:pt x="1092242" y="1481199"/>
                </a:lnTo>
                <a:lnTo>
                  <a:pt x="1055593" y="1508593"/>
                </a:lnTo>
                <a:lnTo>
                  <a:pt x="1017424" y="1533991"/>
                </a:lnTo>
                <a:lnTo>
                  <a:pt x="977815" y="1557316"/>
                </a:lnTo>
                <a:lnTo>
                  <a:pt x="936844" y="1578490"/>
                </a:lnTo>
                <a:lnTo>
                  <a:pt x="894589" y="1597435"/>
                </a:lnTo>
                <a:lnTo>
                  <a:pt x="851130" y="1614075"/>
                </a:lnTo>
                <a:lnTo>
                  <a:pt x="806544" y="1628332"/>
                </a:lnTo>
                <a:lnTo>
                  <a:pt x="760910" y="1640129"/>
                </a:lnTo>
                <a:lnTo>
                  <a:pt x="714307" y="1649387"/>
                </a:lnTo>
                <a:lnTo>
                  <a:pt x="666813" y="1656030"/>
                </a:lnTo>
                <a:lnTo>
                  <a:pt x="618507" y="1659980"/>
                </a:lnTo>
                <a:lnTo>
                  <a:pt x="569468" y="1661160"/>
                </a:lnTo>
                <a:lnTo>
                  <a:pt x="520721" y="1659508"/>
                </a:lnTo>
                <a:lnTo>
                  <a:pt x="472384" y="1655051"/>
                </a:lnTo>
                <a:lnTo>
                  <a:pt x="424570" y="1647836"/>
                </a:lnTo>
                <a:lnTo>
                  <a:pt x="377392" y="1637906"/>
                </a:lnTo>
                <a:lnTo>
                  <a:pt x="330963" y="1625306"/>
                </a:lnTo>
                <a:lnTo>
                  <a:pt x="285395" y="1610083"/>
                </a:lnTo>
                <a:lnTo>
                  <a:pt x="240801" y="1592280"/>
                </a:lnTo>
                <a:lnTo>
                  <a:pt x="197293" y="1571944"/>
                </a:lnTo>
                <a:lnTo>
                  <a:pt x="154985" y="1549118"/>
                </a:lnTo>
                <a:lnTo>
                  <a:pt x="113988" y="1523849"/>
                </a:lnTo>
                <a:lnTo>
                  <a:pt x="74417" y="1496181"/>
                </a:lnTo>
                <a:lnTo>
                  <a:pt x="36383" y="1466160"/>
                </a:lnTo>
                <a:lnTo>
                  <a:pt x="0" y="1433830"/>
                </a:lnTo>
              </a:path>
            </a:pathLst>
          </a:custGeom>
          <a:ln w="19812">
            <a:solidFill>
              <a:srgbClr val="FF6300"/>
            </a:solidFill>
            <a:prstDash val="sysDot"/>
          </a:ln>
        </p:spPr>
        <p:txBody>
          <a:bodyPr wrap="square" lIns="0" tIns="0" rIns="0" bIns="0" rtlCol="0"/>
          <a:lstStyle/>
          <a:p/>
        </p:txBody>
      </p:sp>
      <p:sp>
        <p:nvSpPr>
          <p:cNvPr id="18" name="object 18"/>
          <p:cNvSpPr txBox="1"/>
          <p:nvPr/>
        </p:nvSpPr>
        <p:spPr>
          <a:xfrm>
            <a:off x="4540377" y="2964560"/>
            <a:ext cx="645795" cy="574040"/>
          </a:xfrm>
          <a:prstGeom prst="rect">
            <a:avLst/>
          </a:prstGeom>
        </p:spPr>
        <p:txBody>
          <a:bodyPr vert="horz" wrap="square" lIns="0" tIns="104139" rIns="0" bIns="0" rtlCol="0">
            <a:spAutoFit/>
          </a:bodyPr>
          <a:lstStyle/>
          <a:p>
            <a:pPr marL="17145">
              <a:lnSpc>
                <a:spcPct val="100000"/>
              </a:lnSpc>
              <a:spcBef>
                <a:spcPts val="819"/>
              </a:spcBef>
            </a:pPr>
            <a:r>
              <a:rPr sz="1200" b="1">
                <a:solidFill>
                  <a:srgbClr val="707070"/>
                </a:solidFill>
                <a:latin typeface="微软雅黑"/>
                <a:cs typeface="微软雅黑"/>
              </a:rPr>
              <a:t>社区电商</a:t>
            </a:r>
            <a:endParaRPr sz="1200">
              <a:latin typeface="微软雅黑"/>
              <a:cs typeface="微软雅黑"/>
            </a:endParaRPr>
          </a:p>
          <a:p>
            <a:pPr marL="12700">
              <a:lnSpc>
                <a:spcPct val="100000"/>
              </a:lnSpc>
              <a:spcBef>
                <a:spcPts val="720"/>
              </a:spcBef>
            </a:pPr>
            <a:r>
              <a:rPr sz="1200" b="1" spc="-5">
                <a:solidFill>
                  <a:srgbClr val="FF6300"/>
                </a:solidFill>
                <a:latin typeface="Arial"/>
                <a:cs typeface="Arial"/>
              </a:rPr>
              <a:t>5306.8</a:t>
            </a:r>
            <a:r>
              <a:rPr sz="1200" b="1" spc="-5">
                <a:solidFill>
                  <a:srgbClr val="FF6300"/>
                </a:solidFill>
                <a:latin typeface="微软雅黑"/>
                <a:cs typeface="微软雅黑"/>
              </a:rPr>
              <a:t>万</a:t>
            </a:r>
            <a:endParaRPr sz="1200">
              <a:latin typeface="微软雅黑"/>
              <a:cs typeface="微软雅黑"/>
            </a:endParaRPr>
          </a:p>
        </p:txBody>
      </p:sp>
      <p:sp>
        <p:nvSpPr>
          <p:cNvPr id="19" name="object 19"/>
          <p:cNvSpPr/>
          <p:nvPr/>
        </p:nvSpPr>
        <p:spPr>
          <a:xfrm>
            <a:off x="5763005" y="2571750"/>
            <a:ext cx="1458595" cy="1460500"/>
          </a:xfrm>
          <a:custGeom>
            <a:rect l="l" t="t" r="r" b="b"/>
            <a:pathLst>
              <a:path w="1458595" h="1460500">
                <a:moveTo>
                  <a:pt x="732155" y="0"/>
                </a:moveTo>
                <a:lnTo>
                  <a:pt x="780107" y="1749"/>
                </a:lnTo>
                <a:lnTo>
                  <a:pt x="827217" y="6536"/>
                </a:lnTo>
                <a:lnTo>
                  <a:pt x="873390" y="14265"/>
                </a:lnTo>
                <a:lnTo>
                  <a:pt x="918530" y="24839"/>
                </a:lnTo>
                <a:lnTo>
                  <a:pt x="962542" y="38160"/>
                </a:lnTo>
                <a:lnTo>
                  <a:pt x="1005329" y="54134"/>
                </a:lnTo>
                <a:lnTo>
                  <a:pt x="1046796" y="72663"/>
                </a:lnTo>
                <a:lnTo>
                  <a:pt x="1086847" y="93651"/>
                </a:lnTo>
                <a:lnTo>
                  <a:pt x="1125387" y="117000"/>
                </a:lnTo>
                <a:lnTo>
                  <a:pt x="1162321" y="142615"/>
                </a:lnTo>
                <a:lnTo>
                  <a:pt x="1197552" y="170400"/>
                </a:lnTo>
                <a:lnTo>
                  <a:pt x="1230984" y="200256"/>
                </a:lnTo>
                <a:lnTo>
                  <a:pt x="1262523" y="232088"/>
                </a:lnTo>
                <a:lnTo>
                  <a:pt x="1292073" y="265800"/>
                </a:lnTo>
                <a:lnTo>
                  <a:pt x="1319538" y="301294"/>
                </a:lnTo>
                <a:lnTo>
                  <a:pt x="1344822" y="338475"/>
                </a:lnTo>
                <a:lnTo>
                  <a:pt x="1367829" y="377245"/>
                </a:lnTo>
                <a:lnTo>
                  <a:pt x="1388465" y="417508"/>
                </a:lnTo>
                <a:lnTo>
                  <a:pt x="1406633" y="459168"/>
                </a:lnTo>
                <a:lnTo>
                  <a:pt x="1422238" y="502127"/>
                </a:lnTo>
                <a:lnTo>
                  <a:pt x="1435184" y="546290"/>
                </a:lnTo>
                <a:lnTo>
                  <a:pt x="1445376" y="591559"/>
                </a:lnTo>
                <a:lnTo>
                  <a:pt x="1452717" y="637839"/>
                </a:lnTo>
                <a:lnTo>
                  <a:pt x="1457113" y="685033"/>
                </a:lnTo>
                <a:lnTo>
                  <a:pt x="1458468" y="733044"/>
                </a:lnTo>
                <a:lnTo>
                  <a:pt x="1456720" y="781027"/>
                </a:lnTo>
                <a:lnTo>
                  <a:pt x="1451938" y="828169"/>
                </a:lnTo>
                <a:lnTo>
                  <a:pt x="1444218" y="874375"/>
                </a:lnTo>
                <a:lnTo>
                  <a:pt x="1433657" y="919549"/>
                </a:lnTo>
                <a:lnTo>
                  <a:pt x="1420350" y="963594"/>
                </a:lnTo>
                <a:lnTo>
                  <a:pt x="1404395" y="1006415"/>
                </a:lnTo>
                <a:lnTo>
                  <a:pt x="1385888" y="1047917"/>
                </a:lnTo>
                <a:lnTo>
                  <a:pt x="1364925" y="1088002"/>
                </a:lnTo>
                <a:lnTo>
                  <a:pt x="1341603" y="1126576"/>
                </a:lnTo>
                <a:lnTo>
                  <a:pt x="1316018" y="1163543"/>
                </a:lnTo>
                <a:lnTo>
                  <a:pt x="1288267" y="1198806"/>
                </a:lnTo>
                <a:lnTo>
                  <a:pt x="1258446" y="1232271"/>
                </a:lnTo>
                <a:lnTo>
                  <a:pt x="1226652" y="1263840"/>
                </a:lnTo>
                <a:lnTo>
                  <a:pt x="1192981" y="1293419"/>
                </a:lnTo>
                <a:lnTo>
                  <a:pt x="1157529" y="1320911"/>
                </a:lnTo>
                <a:lnTo>
                  <a:pt x="1120394" y="1346221"/>
                </a:lnTo>
                <a:lnTo>
                  <a:pt x="1081671" y="1369253"/>
                </a:lnTo>
                <a:lnTo>
                  <a:pt x="1041457" y="1389910"/>
                </a:lnTo>
                <a:lnTo>
                  <a:pt x="999848" y="1408098"/>
                </a:lnTo>
                <a:lnTo>
                  <a:pt x="956941" y="1423720"/>
                </a:lnTo>
                <a:lnTo>
                  <a:pt x="912833" y="1436681"/>
                </a:lnTo>
                <a:lnTo>
                  <a:pt x="867620" y="1446884"/>
                </a:lnTo>
                <a:lnTo>
                  <a:pt x="821397" y="1454234"/>
                </a:lnTo>
                <a:lnTo>
                  <a:pt x="774263" y="1458635"/>
                </a:lnTo>
                <a:lnTo>
                  <a:pt x="726313" y="1459992"/>
                </a:lnTo>
                <a:lnTo>
                  <a:pt x="678479" y="1458249"/>
                </a:lnTo>
                <a:lnTo>
                  <a:pt x="631481" y="1453483"/>
                </a:lnTo>
                <a:lnTo>
                  <a:pt x="585413" y="1445788"/>
                </a:lnTo>
                <a:lnTo>
                  <a:pt x="540371" y="1435261"/>
                </a:lnTo>
                <a:lnTo>
                  <a:pt x="496450" y="1421997"/>
                </a:lnTo>
                <a:lnTo>
                  <a:pt x="453744" y="1406092"/>
                </a:lnTo>
                <a:lnTo>
                  <a:pt x="412350" y="1387642"/>
                </a:lnTo>
                <a:lnTo>
                  <a:pt x="372363" y="1366742"/>
                </a:lnTo>
                <a:lnTo>
                  <a:pt x="333877" y="1343488"/>
                </a:lnTo>
                <a:lnTo>
                  <a:pt x="296987" y="1317977"/>
                </a:lnTo>
                <a:lnTo>
                  <a:pt x="261790" y="1290304"/>
                </a:lnTo>
                <a:lnTo>
                  <a:pt x="228380" y="1260564"/>
                </a:lnTo>
                <a:lnTo>
                  <a:pt x="196853" y="1228853"/>
                </a:lnTo>
                <a:lnTo>
                  <a:pt x="167303" y="1195268"/>
                </a:lnTo>
                <a:lnTo>
                  <a:pt x="139825" y="1159904"/>
                </a:lnTo>
                <a:lnTo>
                  <a:pt x="114516" y="1122856"/>
                </a:lnTo>
                <a:lnTo>
                  <a:pt x="91470" y="1084221"/>
                </a:lnTo>
                <a:lnTo>
                  <a:pt x="70783" y="1044095"/>
                </a:lnTo>
                <a:lnTo>
                  <a:pt x="52548" y="1002572"/>
                </a:lnTo>
                <a:lnTo>
                  <a:pt x="36863" y="959750"/>
                </a:lnTo>
                <a:lnTo>
                  <a:pt x="23822" y="915723"/>
                </a:lnTo>
                <a:lnTo>
                  <a:pt x="13519" y="870587"/>
                </a:lnTo>
                <a:lnTo>
                  <a:pt x="6051" y="824439"/>
                </a:lnTo>
                <a:lnTo>
                  <a:pt x="1513" y="777374"/>
                </a:lnTo>
                <a:lnTo>
                  <a:pt x="0" y="729488"/>
                </a:lnTo>
              </a:path>
            </a:pathLst>
          </a:custGeom>
          <a:ln w="28956">
            <a:solidFill>
              <a:srgbClr val="FF6300"/>
            </a:solidFill>
          </a:ln>
        </p:spPr>
        <p:txBody>
          <a:bodyPr wrap="square" lIns="0" tIns="0" rIns="0" bIns="0" rtlCol="0"/>
          <a:lstStyle/>
          <a:p/>
        </p:txBody>
      </p:sp>
      <p:sp>
        <p:nvSpPr>
          <p:cNvPr id="20" name="object 20"/>
          <p:cNvSpPr/>
          <p:nvPr/>
        </p:nvSpPr>
        <p:spPr>
          <a:xfrm>
            <a:off x="5894832" y="2706623"/>
            <a:ext cx="1191895" cy="1191895"/>
          </a:xfrm>
          <a:custGeom>
            <a:rect l="l" t="t" r="r" b="b"/>
            <a:pathLst>
              <a:path w="1191895" h="1191895">
                <a:moveTo>
                  <a:pt x="0" y="595884"/>
                </a:moveTo>
                <a:lnTo>
                  <a:pt x="1975" y="547017"/>
                </a:lnTo>
                <a:lnTo>
                  <a:pt x="7800" y="499238"/>
                </a:lnTo>
                <a:lnTo>
                  <a:pt x="17320" y="452699"/>
                </a:lnTo>
                <a:lnTo>
                  <a:pt x="30382" y="407554"/>
                </a:lnTo>
                <a:lnTo>
                  <a:pt x="46833" y="363956"/>
                </a:lnTo>
                <a:lnTo>
                  <a:pt x="66519" y="322058"/>
                </a:lnTo>
                <a:lnTo>
                  <a:pt x="89286" y="282015"/>
                </a:lnTo>
                <a:lnTo>
                  <a:pt x="114982" y="243980"/>
                </a:lnTo>
                <a:lnTo>
                  <a:pt x="143453" y="208105"/>
                </a:lnTo>
                <a:lnTo>
                  <a:pt x="174545" y="174545"/>
                </a:lnTo>
                <a:lnTo>
                  <a:pt x="208105" y="143453"/>
                </a:lnTo>
                <a:lnTo>
                  <a:pt x="243980" y="114982"/>
                </a:lnTo>
                <a:lnTo>
                  <a:pt x="282015" y="89286"/>
                </a:lnTo>
                <a:lnTo>
                  <a:pt x="322058" y="66519"/>
                </a:lnTo>
                <a:lnTo>
                  <a:pt x="363956" y="46833"/>
                </a:lnTo>
                <a:lnTo>
                  <a:pt x="407554" y="30382"/>
                </a:lnTo>
                <a:lnTo>
                  <a:pt x="452699" y="17320"/>
                </a:lnTo>
                <a:lnTo>
                  <a:pt x="499238" y="7800"/>
                </a:lnTo>
                <a:lnTo>
                  <a:pt x="547017" y="1975"/>
                </a:lnTo>
                <a:lnTo>
                  <a:pt x="595883" y="0"/>
                </a:lnTo>
                <a:lnTo>
                  <a:pt x="644750" y="1975"/>
                </a:lnTo>
                <a:lnTo>
                  <a:pt x="692529" y="7800"/>
                </a:lnTo>
                <a:lnTo>
                  <a:pt x="739068" y="17320"/>
                </a:lnTo>
                <a:lnTo>
                  <a:pt x="784213" y="30382"/>
                </a:lnTo>
                <a:lnTo>
                  <a:pt x="827811" y="46833"/>
                </a:lnTo>
                <a:lnTo>
                  <a:pt x="869709" y="66519"/>
                </a:lnTo>
                <a:lnTo>
                  <a:pt x="909752" y="89286"/>
                </a:lnTo>
                <a:lnTo>
                  <a:pt x="947787" y="114982"/>
                </a:lnTo>
                <a:lnTo>
                  <a:pt x="983662" y="143453"/>
                </a:lnTo>
                <a:lnTo>
                  <a:pt x="1017222" y="174545"/>
                </a:lnTo>
                <a:lnTo>
                  <a:pt x="1048314" y="208105"/>
                </a:lnTo>
                <a:lnTo>
                  <a:pt x="1076785" y="243980"/>
                </a:lnTo>
                <a:lnTo>
                  <a:pt x="1102481" y="282015"/>
                </a:lnTo>
                <a:lnTo>
                  <a:pt x="1125248" y="322058"/>
                </a:lnTo>
                <a:lnTo>
                  <a:pt x="1144934" y="363956"/>
                </a:lnTo>
                <a:lnTo>
                  <a:pt x="1161385" y="407554"/>
                </a:lnTo>
                <a:lnTo>
                  <a:pt x="1174447" y="452699"/>
                </a:lnTo>
                <a:lnTo>
                  <a:pt x="1183967" y="499238"/>
                </a:lnTo>
                <a:lnTo>
                  <a:pt x="1189792" y="547017"/>
                </a:lnTo>
                <a:lnTo>
                  <a:pt x="1191767" y="595884"/>
                </a:lnTo>
                <a:lnTo>
                  <a:pt x="1189792" y="644750"/>
                </a:lnTo>
                <a:lnTo>
                  <a:pt x="1183967" y="692529"/>
                </a:lnTo>
                <a:lnTo>
                  <a:pt x="1174447" y="739068"/>
                </a:lnTo>
                <a:lnTo>
                  <a:pt x="1161385" y="784213"/>
                </a:lnTo>
                <a:lnTo>
                  <a:pt x="1144934" y="827811"/>
                </a:lnTo>
                <a:lnTo>
                  <a:pt x="1125248" y="869709"/>
                </a:lnTo>
                <a:lnTo>
                  <a:pt x="1102481" y="909752"/>
                </a:lnTo>
                <a:lnTo>
                  <a:pt x="1076785" y="947787"/>
                </a:lnTo>
                <a:lnTo>
                  <a:pt x="1048314" y="983662"/>
                </a:lnTo>
                <a:lnTo>
                  <a:pt x="1017222" y="1017222"/>
                </a:lnTo>
                <a:lnTo>
                  <a:pt x="983662" y="1048314"/>
                </a:lnTo>
                <a:lnTo>
                  <a:pt x="947787" y="1076785"/>
                </a:lnTo>
                <a:lnTo>
                  <a:pt x="909752" y="1102481"/>
                </a:lnTo>
                <a:lnTo>
                  <a:pt x="869709" y="1125248"/>
                </a:lnTo>
                <a:lnTo>
                  <a:pt x="827811" y="1144934"/>
                </a:lnTo>
                <a:lnTo>
                  <a:pt x="784213" y="1161385"/>
                </a:lnTo>
                <a:lnTo>
                  <a:pt x="739068" y="1174447"/>
                </a:lnTo>
                <a:lnTo>
                  <a:pt x="692529" y="1183967"/>
                </a:lnTo>
                <a:lnTo>
                  <a:pt x="644750" y="1189792"/>
                </a:lnTo>
                <a:lnTo>
                  <a:pt x="595883" y="1191768"/>
                </a:lnTo>
                <a:lnTo>
                  <a:pt x="547017" y="1189792"/>
                </a:lnTo>
                <a:lnTo>
                  <a:pt x="499238" y="1183967"/>
                </a:lnTo>
                <a:lnTo>
                  <a:pt x="452699" y="1174447"/>
                </a:lnTo>
                <a:lnTo>
                  <a:pt x="407554" y="1161385"/>
                </a:lnTo>
                <a:lnTo>
                  <a:pt x="363956" y="1144934"/>
                </a:lnTo>
                <a:lnTo>
                  <a:pt x="322058" y="1125248"/>
                </a:lnTo>
                <a:lnTo>
                  <a:pt x="282015" y="1102481"/>
                </a:lnTo>
                <a:lnTo>
                  <a:pt x="243980" y="1076785"/>
                </a:lnTo>
                <a:lnTo>
                  <a:pt x="208105" y="1048314"/>
                </a:lnTo>
                <a:lnTo>
                  <a:pt x="174545" y="1017222"/>
                </a:lnTo>
                <a:lnTo>
                  <a:pt x="143453" y="983662"/>
                </a:lnTo>
                <a:lnTo>
                  <a:pt x="114982" y="947787"/>
                </a:lnTo>
                <a:lnTo>
                  <a:pt x="89286" y="909752"/>
                </a:lnTo>
                <a:lnTo>
                  <a:pt x="66519" y="869709"/>
                </a:lnTo>
                <a:lnTo>
                  <a:pt x="46833" y="827811"/>
                </a:lnTo>
                <a:lnTo>
                  <a:pt x="30382" y="784213"/>
                </a:lnTo>
                <a:lnTo>
                  <a:pt x="17320" y="739068"/>
                </a:lnTo>
                <a:lnTo>
                  <a:pt x="7800" y="692529"/>
                </a:lnTo>
                <a:lnTo>
                  <a:pt x="1975" y="644750"/>
                </a:lnTo>
                <a:lnTo>
                  <a:pt x="0" y="595884"/>
                </a:lnTo>
                <a:close/>
              </a:path>
            </a:pathLst>
          </a:custGeom>
          <a:ln w="12191">
            <a:solidFill>
              <a:srgbClr val="FFDFCC"/>
            </a:solidFill>
          </a:ln>
        </p:spPr>
        <p:txBody>
          <a:bodyPr wrap="square" lIns="0" tIns="0" rIns="0" bIns="0" rtlCol="0"/>
          <a:lstStyle/>
          <a:p/>
        </p:txBody>
      </p:sp>
      <p:sp>
        <p:nvSpPr>
          <p:cNvPr id="21" name="object 21"/>
          <p:cNvSpPr/>
          <p:nvPr/>
        </p:nvSpPr>
        <p:spPr>
          <a:xfrm>
            <a:off x="5918708" y="2471166"/>
            <a:ext cx="1408430" cy="1661160"/>
          </a:xfrm>
          <a:custGeom>
            <a:rect l="l" t="t" r="r" b="b"/>
            <a:pathLst>
              <a:path w="1408429" h="1661160">
                <a:moveTo>
                  <a:pt x="577595" y="0"/>
                </a:moveTo>
                <a:lnTo>
                  <a:pt x="626609" y="1652"/>
                </a:lnTo>
                <a:lnTo>
                  <a:pt x="674862" y="6069"/>
                </a:lnTo>
                <a:lnTo>
                  <a:pt x="722279" y="13171"/>
                </a:lnTo>
                <a:lnTo>
                  <a:pt x="768781" y="22880"/>
                </a:lnTo>
                <a:lnTo>
                  <a:pt x="814290" y="35118"/>
                </a:lnTo>
                <a:lnTo>
                  <a:pt x="858729" y="49807"/>
                </a:lnTo>
                <a:lnTo>
                  <a:pt x="902019" y="66869"/>
                </a:lnTo>
                <a:lnTo>
                  <a:pt x="944083" y="86225"/>
                </a:lnTo>
                <a:lnTo>
                  <a:pt x="984842" y="107797"/>
                </a:lnTo>
                <a:lnTo>
                  <a:pt x="1024220" y="131506"/>
                </a:lnTo>
                <a:lnTo>
                  <a:pt x="1062137" y="157275"/>
                </a:lnTo>
                <a:lnTo>
                  <a:pt x="1098517" y="185026"/>
                </a:lnTo>
                <a:lnTo>
                  <a:pt x="1133281" y="214679"/>
                </a:lnTo>
                <a:lnTo>
                  <a:pt x="1166352" y="246157"/>
                </a:lnTo>
                <a:lnTo>
                  <a:pt x="1197651" y="279382"/>
                </a:lnTo>
                <a:lnTo>
                  <a:pt x="1227101" y="314275"/>
                </a:lnTo>
                <a:lnTo>
                  <a:pt x="1254624" y="350759"/>
                </a:lnTo>
                <a:lnTo>
                  <a:pt x="1280142" y="388754"/>
                </a:lnTo>
                <a:lnTo>
                  <a:pt x="1303577" y="428182"/>
                </a:lnTo>
                <a:lnTo>
                  <a:pt x="1324852" y="468966"/>
                </a:lnTo>
                <a:lnTo>
                  <a:pt x="1343888" y="511028"/>
                </a:lnTo>
                <a:lnTo>
                  <a:pt x="1360607" y="554288"/>
                </a:lnTo>
                <a:lnTo>
                  <a:pt x="1374933" y="598669"/>
                </a:lnTo>
                <a:lnTo>
                  <a:pt x="1386786" y="644092"/>
                </a:lnTo>
                <a:lnTo>
                  <a:pt x="1396090" y="690479"/>
                </a:lnTo>
                <a:lnTo>
                  <a:pt x="1402765" y="737752"/>
                </a:lnTo>
                <a:lnTo>
                  <a:pt x="1406735" y="785833"/>
                </a:lnTo>
                <a:lnTo>
                  <a:pt x="1407921" y="834644"/>
                </a:lnTo>
                <a:lnTo>
                  <a:pt x="1406262" y="883440"/>
                </a:lnTo>
                <a:lnTo>
                  <a:pt x="1401827" y="931479"/>
                </a:lnTo>
                <a:lnTo>
                  <a:pt x="1394695" y="978685"/>
                </a:lnTo>
                <a:lnTo>
                  <a:pt x="1384943" y="1024978"/>
                </a:lnTo>
                <a:lnTo>
                  <a:pt x="1372651" y="1070283"/>
                </a:lnTo>
                <a:lnTo>
                  <a:pt x="1357897" y="1114521"/>
                </a:lnTo>
                <a:lnTo>
                  <a:pt x="1340760" y="1157614"/>
                </a:lnTo>
                <a:lnTo>
                  <a:pt x="1321319" y="1199487"/>
                </a:lnTo>
                <a:lnTo>
                  <a:pt x="1299651" y="1240060"/>
                </a:lnTo>
                <a:lnTo>
                  <a:pt x="1275835" y="1279257"/>
                </a:lnTo>
                <a:lnTo>
                  <a:pt x="1249951" y="1317000"/>
                </a:lnTo>
                <a:lnTo>
                  <a:pt x="1222076" y="1353212"/>
                </a:lnTo>
                <a:lnTo>
                  <a:pt x="1192289" y="1387816"/>
                </a:lnTo>
                <a:lnTo>
                  <a:pt x="1160668" y="1420733"/>
                </a:lnTo>
                <a:lnTo>
                  <a:pt x="1127293" y="1451886"/>
                </a:lnTo>
                <a:lnTo>
                  <a:pt x="1092242" y="1481199"/>
                </a:lnTo>
                <a:lnTo>
                  <a:pt x="1055593" y="1508593"/>
                </a:lnTo>
                <a:lnTo>
                  <a:pt x="1017424" y="1533991"/>
                </a:lnTo>
                <a:lnTo>
                  <a:pt x="977815" y="1557316"/>
                </a:lnTo>
                <a:lnTo>
                  <a:pt x="936844" y="1578490"/>
                </a:lnTo>
                <a:lnTo>
                  <a:pt x="894589" y="1597435"/>
                </a:lnTo>
                <a:lnTo>
                  <a:pt x="851130" y="1614075"/>
                </a:lnTo>
                <a:lnTo>
                  <a:pt x="806544" y="1628332"/>
                </a:lnTo>
                <a:lnTo>
                  <a:pt x="760910" y="1640129"/>
                </a:lnTo>
                <a:lnTo>
                  <a:pt x="714307" y="1649387"/>
                </a:lnTo>
                <a:lnTo>
                  <a:pt x="666813" y="1656030"/>
                </a:lnTo>
                <a:lnTo>
                  <a:pt x="618507" y="1659980"/>
                </a:lnTo>
                <a:lnTo>
                  <a:pt x="569467" y="1661160"/>
                </a:lnTo>
                <a:lnTo>
                  <a:pt x="520721" y="1659508"/>
                </a:lnTo>
                <a:lnTo>
                  <a:pt x="472384" y="1655051"/>
                </a:lnTo>
                <a:lnTo>
                  <a:pt x="424570" y="1647836"/>
                </a:lnTo>
                <a:lnTo>
                  <a:pt x="377392" y="1637906"/>
                </a:lnTo>
                <a:lnTo>
                  <a:pt x="330963" y="1625306"/>
                </a:lnTo>
                <a:lnTo>
                  <a:pt x="285395" y="1610083"/>
                </a:lnTo>
                <a:lnTo>
                  <a:pt x="240801" y="1592280"/>
                </a:lnTo>
                <a:lnTo>
                  <a:pt x="197293" y="1571944"/>
                </a:lnTo>
                <a:lnTo>
                  <a:pt x="154985" y="1549118"/>
                </a:lnTo>
                <a:lnTo>
                  <a:pt x="113988" y="1523849"/>
                </a:lnTo>
                <a:lnTo>
                  <a:pt x="74417" y="1496181"/>
                </a:lnTo>
                <a:lnTo>
                  <a:pt x="36383" y="1466160"/>
                </a:lnTo>
                <a:lnTo>
                  <a:pt x="0" y="1433830"/>
                </a:lnTo>
              </a:path>
            </a:pathLst>
          </a:custGeom>
          <a:ln w="19812">
            <a:solidFill>
              <a:srgbClr val="FF6300"/>
            </a:solidFill>
            <a:prstDash val="sysDot"/>
          </a:ln>
        </p:spPr>
        <p:txBody>
          <a:bodyPr wrap="square" lIns="0" tIns="0" rIns="0" bIns="0" rtlCol="0"/>
          <a:lstStyle/>
          <a:p/>
        </p:txBody>
      </p:sp>
      <p:sp>
        <p:nvSpPr>
          <p:cNvPr id="22" name="object 22"/>
          <p:cNvSpPr txBox="1"/>
          <p:nvPr/>
        </p:nvSpPr>
        <p:spPr>
          <a:xfrm>
            <a:off x="6169278" y="2964560"/>
            <a:ext cx="645795" cy="574040"/>
          </a:xfrm>
          <a:prstGeom prst="rect">
            <a:avLst/>
          </a:prstGeom>
        </p:spPr>
        <p:txBody>
          <a:bodyPr vert="horz" wrap="square" lIns="0" tIns="104139" rIns="0" bIns="0" rtlCol="0">
            <a:spAutoFit/>
          </a:bodyPr>
          <a:lstStyle/>
          <a:p>
            <a:pPr marL="17145">
              <a:lnSpc>
                <a:spcPct val="100000"/>
              </a:lnSpc>
              <a:spcBef>
                <a:spcPts val="819"/>
              </a:spcBef>
            </a:pPr>
            <a:r>
              <a:rPr sz="1200" b="1">
                <a:solidFill>
                  <a:srgbClr val="707070"/>
                </a:solidFill>
                <a:latin typeface="微软雅黑"/>
                <a:cs typeface="微软雅黑"/>
              </a:rPr>
              <a:t>生鲜电商</a:t>
            </a:r>
            <a:endParaRPr sz="1200">
              <a:latin typeface="微软雅黑"/>
              <a:cs typeface="微软雅黑"/>
            </a:endParaRPr>
          </a:p>
          <a:p>
            <a:pPr marL="12700">
              <a:lnSpc>
                <a:spcPct val="100000"/>
              </a:lnSpc>
              <a:spcBef>
                <a:spcPts val="720"/>
              </a:spcBef>
            </a:pPr>
            <a:r>
              <a:rPr sz="1200" b="1" spc="-5">
                <a:solidFill>
                  <a:srgbClr val="FF6300"/>
                </a:solidFill>
                <a:latin typeface="Arial"/>
                <a:cs typeface="Arial"/>
              </a:rPr>
              <a:t>1996.0</a:t>
            </a:r>
            <a:r>
              <a:rPr sz="1200" b="1" spc="-5">
                <a:solidFill>
                  <a:srgbClr val="FF6300"/>
                </a:solidFill>
                <a:latin typeface="微软雅黑"/>
                <a:cs typeface="微软雅黑"/>
              </a:rPr>
              <a:t>万</a:t>
            </a:r>
            <a:endParaRPr sz="1200">
              <a:latin typeface="微软雅黑"/>
              <a:cs typeface="微软雅黑"/>
            </a:endParaRPr>
          </a:p>
        </p:txBody>
      </p:sp>
      <p:sp>
        <p:nvSpPr>
          <p:cNvPr id="23" name="object 23"/>
          <p:cNvSpPr/>
          <p:nvPr/>
        </p:nvSpPr>
        <p:spPr>
          <a:xfrm>
            <a:off x="875538" y="4293870"/>
            <a:ext cx="1460500" cy="1460500"/>
          </a:xfrm>
          <a:custGeom>
            <a:rect l="l" t="t" r="r" b="b"/>
            <a:pathLst>
              <a:path w="1460500" h="1460500">
                <a:moveTo>
                  <a:pt x="732917" y="0"/>
                </a:moveTo>
                <a:lnTo>
                  <a:pt x="780914" y="1749"/>
                </a:lnTo>
                <a:lnTo>
                  <a:pt x="828070" y="6536"/>
                </a:lnTo>
                <a:lnTo>
                  <a:pt x="874289" y="14265"/>
                </a:lnTo>
                <a:lnTo>
                  <a:pt x="919474" y="24838"/>
                </a:lnTo>
                <a:lnTo>
                  <a:pt x="963529" y="38159"/>
                </a:lnTo>
                <a:lnTo>
                  <a:pt x="1006360" y="54132"/>
                </a:lnTo>
                <a:lnTo>
                  <a:pt x="1047869" y="72660"/>
                </a:lnTo>
                <a:lnTo>
                  <a:pt x="1087962" y="93646"/>
                </a:lnTo>
                <a:lnTo>
                  <a:pt x="1126543" y="116994"/>
                </a:lnTo>
                <a:lnTo>
                  <a:pt x="1163516" y="142607"/>
                </a:lnTo>
                <a:lnTo>
                  <a:pt x="1198784" y="170389"/>
                </a:lnTo>
                <a:lnTo>
                  <a:pt x="1232253" y="200242"/>
                </a:lnTo>
                <a:lnTo>
                  <a:pt x="1263826" y="232071"/>
                </a:lnTo>
                <a:lnTo>
                  <a:pt x="1293408" y="265778"/>
                </a:lnTo>
                <a:lnTo>
                  <a:pt x="1320903" y="301267"/>
                </a:lnTo>
                <a:lnTo>
                  <a:pt x="1346215" y="338441"/>
                </a:lnTo>
                <a:lnTo>
                  <a:pt x="1369249" y="377205"/>
                </a:lnTo>
                <a:lnTo>
                  <a:pt x="1389908" y="417461"/>
                </a:lnTo>
                <a:lnTo>
                  <a:pt x="1408096" y="459112"/>
                </a:lnTo>
                <a:lnTo>
                  <a:pt x="1423719" y="502062"/>
                </a:lnTo>
                <a:lnTo>
                  <a:pt x="1436680" y="546215"/>
                </a:lnTo>
                <a:lnTo>
                  <a:pt x="1446884" y="591473"/>
                </a:lnTo>
                <a:lnTo>
                  <a:pt x="1454234" y="637740"/>
                </a:lnTo>
                <a:lnTo>
                  <a:pt x="1458635" y="684921"/>
                </a:lnTo>
                <a:lnTo>
                  <a:pt x="1459992" y="732916"/>
                </a:lnTo>
                <a:lnTo>
                  <a:pt x="1458242" y="780914"/>
                </a:lnTo>
                <a:lnTo>
                  <a:pt x="1453455" y="828070"/>
                </a:lnTo>
                <a:lnTo>
                  <a:pt x="1445726" y="874288"/>
                </a:lnTo>
                <a:lnTo>
                  <a:pt x="1435153" y="919473"/>
                </a:lnTo>
                <a:lnTo>
                  <a:pt x="1421832" y="963528"/>
                </a:lnTo>
                <a:lnTo>
                  <a:pt x="1405859" y="1006358"/>
                </a:lnTo>
                <a:lnTo>
                  <a:pt x="1387331" y="1047867"/>
                </a:lnTo>
                <a:lnTo>
                  <a:pt x="1366345" y="1087960"/>
                </a:lnTo>
                <a:lnTo>
                  <a:pt x="1342997" y="1126540"/>
                </a:lnTo>
                <a:lnTo>
                  <a:pt x="1317384" y="1163512"/>
                </a:lnTo>
                <a:lnTo>
                  <a:pt x="1289602" y="1198780"/>
                </a:lnTo>
                <a:lnTo>
                  <a:pt x="1259749" y="1232248"/>
                </a:lnTo>
                <a:lnTo>
                  <a:pt x="1227920" y="1263821"/>
                </a:lnTo>
                <a:lnTo>
                  <a:pt x="1194213" y="1293403"/>
                </a:lnTo>
                <a:lnTo>
                  <a:pt x="1158724" y="1320898"/>
                </a:lnTo>
                <a:lnTo>
                  <a:pt x="1121550" y="1346210"/>
                </a:lnTo>
                <a:lnTo>
                  <a:pt x="1082786" y="1369243"/>
                </a:lnTo>
                <a:lnTo>
                  <a:pt x="1042530" y="1389902"/>
                </a:lnTo>
                <a:lnTo>
                  <a:pt x="1000879" y="1408091"/>
                </a:lnTo>
                <a:lnTo>
                  <a:pt x="957929" y="1423714"/>
                </a:lnTo>
                <a:lnTo>
                  <a:pt x="913776" y="1436676"/>
                </a:lnTo>
                <a:lnTo>
                  <a:pt x="868518" y="1446880"/>
                </a:lnTo>
                <a:lnTo>
                  <a:pt x="822251" y="1454232"/>
                </a:lnTo>
                <a:lnTo>
                  <a:pt x="775070" y="1458634"/>
                </a:lnTo>
                <a:lnTo>
                  <a:pt x="727075" y="1459991"/>
                </a:lnTo>
                <a:lnTo>
                  <a:pt x="679190" y="1458249"/>
                </a:lnTo>
                <a:lnTo>
                  <a:pt x="632141" y="1453483"/>
                </a:lnTo>
                <a:lnTo>
                  <a:pt x="586023" y="1445788"/>
                </a:lnTo>
                <a:lnTo>
                  <a:pt x="540933" y="1435261"/>
                </a:lnTo>
                <a:lnTo>
                  <a:pt x="496964" y="1421997"/>
                </a:lnTo>
                <a:lnTo>
                  <a:pt x="454213" y="1406092"/>
                </a:lnTo>
                <a:lnTo>
                  <a:pt x="412774" y="1387642"/>
                </a:lnTo>
                <a:lnTo>
                  <a:pt x="372744" y="1366742"/>
                </a:lnTo>
                <a:lnTo>
                  <a:pt x="334216" y="1343488"/>
                </a:lnTo>
                <a:lnTo>
                  <a:pt x="297287" y="1317977"/>
                </a:lnTo>
                <a:lnTo>
                  <a:pt x="262053" y="1290304"/>
                </a:lnTo>
                <a:lnTo>
                  <a:pt x="228607" y="1260564"/>
                </a:lnTo>
                <a:lnTo>
                  <a:pt x="197046" y="1228853"/>
                </a:lnTo>
                <a:lnTo>
                  <a:pt x="167464" y="1195268"/>
                </a:lnTo>
                <a:lnTo>
                  <a:pt x="139958" y="1159904"/>
                </a:lnTo>
                <a:lnTo>
                  <a:pt x="114623" y="1122856"/>
                </a:lnTo>
                <a:lnTo>
                  <a:pt x="91553" y="1084221"/>
                </a:lnTo>
                <a:lnTo>
                  <a:pt x="70844" y="1044095"/>
                </a:lnTo>
                <a:lnTo>
                  <a:pt x="52592" y="1002572"/>
                </a:lnTo>
                <a:lnTo>
                  <a:pt x="36891" y="959750"/>
                </a:lnTo>
                <a:lnTo>
                  <a:pt x="23837" y="915723"/>
                </a:lnTo>
                <a:lnTo>
                  <a:pt x="13526" y="870587"/>
                </a:lnTo>
                <a:lnTo>
                  <a:pt x="6053" y="824439"/>
                </a:lnTo>
                <a:lnTo>
                  <a:pt x="1512" y="777374"/>
                </a:lnTo>
                <a:lnTo>
                  <a:pt x="0" y="729487"/>
                </a:lnTo>
              </a:path>
            </a:pathLst>
          </a:custGeom>
          <a:ln w="28956">
            <a:solidFill>
              <a:srgbClr val="FF6300"/>
            </a:solidFill>
          </a:ln>
        </p:spPr>
        <p:txBody>
          <a:bodyPr wrap="square" lIns="0" tIns="0" rIns="0" bIns="0" rtlCol="0"/>
          <a:lstStyle/>
          <a:p/>
        </p:txBody>
      </p:sp>
      <p:sp>
        <p:nvSpPr>
          <p:cNvPr id="24" name="object 24"/>
          <p:cNvSpPr/>
          <p:nvPr/>
        </p:nvSpPr>
        <p:spPr>
          <a:xfrm>
            <a:off x="1007363" y="4428744"/>
            <a:ext cx="1191895" cy="1191895"/>
          </a:xfrm>
          <a:custGeom>
            <a:rect l="l" t="t" r="r" b="b"/>
            <a:pathLst>
              <a:path w="1191895" h="1191895">
                <a:moveTo>
                  <a:pt x="0" y="595883"/>
                </a:moveTo>
                <a:lnTo>
                  <a:pt x="1975" y="547017"/>
                </a:lnTo>
                <a:lnTo>
                  <a:pt x="7800" y="499238"/>
                </a:lnTo>
                <a:lnTo>
                  <a:pt x="17320" y="452699"/>
                </a:lnTo>
                <a:lnTo>
                  <a:pt x="30382" y="407554"/>
                </a:lnTo>
                <a:lnTo>
                  <a:pt x="46833" y="363956"/>
                </a:lnTo>
                <a:lnTo>
                  <a:pt x="66519" y="322058"/>
                </a:lnTo>
                <a:lnTo>
                  <a:pt x="89286" y="282015"/>
                </a:lnTo>
                <a:lnTo>
                  <a:pt x="114982" y="243980"/>
                </a:lnTo>
                <a:lnTo>
                  <a:pt x="143453" y="208105"/>
                </a:lnTo>
                <a:lnTo>
                  <a:pt x="174545" y="174545"/>
                </a:lnTo>
                <a:lnTo>
                  <a:pt x="208105" y="143453"/>
                </a:lnTo>
                <a:lnTo>
                  <a:pt x="243980" y="114982"/>
                </a:lnTo>
                <a:lnTo>
                  <a:pt x="282015" y="89286"/>
                </a:lnTo>
                <a:lnTo>
                  <a:pt x="322058" y="66519"/>
                </a:lnTo>
                <a:lnTo>
                  <a:pt x="363956" y="46833"/>
                </a:lnTo>
                <a:lnTo>
                  <a:pt x="407554" y="30382"/>
                </a:lnTo>
                <a:lnTo>
                  <a:pt x="452699" y="17320"/>
                </a:lnTo>
                <a:lnTo>
                  <a:pt x="499238" y="7800"/>
                </a:lnTo>
                <a:lnTo>
                  <a:pt x="547017" y="1975"/>
                </a:lnTo>
                <a:lnTo>
                  <a:pt x="595884" y="0"/>
                </a:lnTo>
                <a:lnTo>
                  <a:pt x="644750" y="1975"/>
                </a:lnTo>
                <a:lnTo>
                  <a:pt x="692529" y="7800"/>
                </a:lnTo>
                <a:lnTo>
                  <a:pt x="739068" y="17320"/>
                </a:lnTo>
                <a:lnTo>
                  <a:pt x="784213" y="30382"/>
                </a:lnTo>
                <a:lnTo>
                  <a:pt x="827811" y="46833"/>
                </a:lnTo>
                <a:lnTo>
                  <a:pt x="869709" y="66519"/>
                </a:lnTo>
                <a:lnTo>
                  <a:pt x="909752" y="89286"/>
                </a:lnTo>
                <a:lnTo>
                  <a:pt x="947787" y="114982"/>
                </a:lnTo>
                <a:lnTo>
                  <a:pt x="983662" y="143453"/>
                </a:lnTo>
                <a:lnTo>
                  <a:pt x="1017222" y="174545"/>
                </a:lnTo>
                <a:lnTo>
                  <a:pt x="1048314" y="208105"/>
                </a:lnTo>
                <a:lnTo>
                  <a:pt x="1076785" y="243980"/>
                </a:lnTo>
                <a:lnTo>
                  <a:pt x="1102481" y="282015"/>
                </a:lnTo>
                <a:lnTo>
                  <a:pt x="1125248" y="322058"/>
                </a:lnTo>
                <a:lnTo>
                  <a:pt x="1144934" y="363956"/>
                </a:lnTo>
                <a:lnTo>
                  <a:pt x="1161385" y="407554"/>
                </a:lnTo>
                <a:lnTo>
                  <a:pt x="1174447" y="452699"/>
                </a:lnTo>
                <a:lnTo>
                  <a:pt x="1183967" y="499238"/>
                </a:lnTo>
                <a:lnTo>
                  <a:pt x="1189792" y="547017"/>
                </a:lnTo>
                <a:lnTo>
                  <a:pt x="1191768" y="595883"/>
                </a:lnTo>
                <a:lnTo>
                  <a:pt x="1189792" y="644750"/>
                </a:lnTo>
                <a:lnTo>
                  <a:pt x="1183967" y="692529"/>
                </a:lnTo>
                <a:lnTo>
                  <a:pt x="1174447" y="739068"/>
                </a:lnTo>
                <a:lnTo>
                  <a:pt x="1161385" y="784213"/>
                </a:lnTo>
                <a:lnTo>
                  <a:pt x="1144934" y="827811"/>
                </a:lnTo>
                <a:lnTo>
                  <a:pt x="1125248" y="869709"/>
                </a:lnTo>
                <a:lnTo>
                  <a:pt x="1102481" y="909752"/>
                </a:lnTo>
                <a:lnTo>
                  <a:pt x="1076785" y="947787"/>
                </a:lnTo>
                <a:lnTo>
                  <a:pt x="1048314" y="983662"/>
                </a:lnTo>
                <a:lnTo>
                  <a:pt x="1017222" y="1017222"/>
                </a:lnTo>
                <a:lnTo>
                  <a:pt x="983662" y="1048314"/>
                </a:lnTo>
                <a:lnTo>
                  <a:pt x="947787" y="1076785"/>
                </a:lnTo>
                <a:lnTo>
                  <a:pt x="909752" y="1102481"/>
                </a:lnTo>
                <a:lnTo>
                  <a:pt x="869709" y="1125248"/>
                </a:lnTo>
                <a:lnTo>
                  <a:pt x="827811" y="1144934"/>
                </a:lnTo>
                <a:lnTo>
                  <a:pt x="784213" y="1161385"/>
                </a:lnTo>
                <a:lnTo>
                  <a:pt x="739068" y="1174447"/>
                </a:lnTo>
                <a:lnTo>
                  <a:pt x="692529" y="1183967"/>
                </a:lnTo>
                <a:lnTo>
                  <a:pt x="644750" y="1189792"/>
                </a:lnTo>
                <a:lnTo>
                  <a:pt x="595884" y="1191767"/>
                </a:lnTo>
                <a:lnTo>
                  <a:pt x="547017" y="1189792"/>
                </a:lnTo>
                <a:lnTo>
                  <a:pt x="499238" y="1183967"/>
                </a:lnTo>
                <a:lnTo>
                  <a:pt x="452699" y="1174447"/>
                </a:lnTo>
                <a:lnTo>
                  <a:pt x="407554" y="1161385"/>
                </a:lnTo>
                <a:lnTo>
                  <a:pt x="363956" y="1144934"/>
                </a:lnTo>
                <a:lnTo>
                  <a:pt x="322058" y="1125248"/>
                </a:lnTo>
                <a:lnTo>
                  <a:pt x="282015" y="1102481"/>
                </a:lnTo>
                <a:lnTo>
                  <a:pt x="243980" y="1076785"/>
                </a:lnTo>
                <a:lnTo>
                  <a:pt x="208105" y="1048314"/>
                </a:lnTo>
                <a:lnTo>
                  <a:pt x="174545" y="1017222"/>
                </a:lnTo>
                <a:lnTo>
                  <a:pt x="143453" y="983662"/>
                </a:lnTo>
                <a:lnTo>
                  <a:pt x="114982" y="947787"/>
                </a:lnTo>
                <a:lnTo>
                  <a:pt x="89286" y="909752"/>
                </a:lnTo>
                <a:lnTo>
                  <a:pt x="66519" y="869709"/>
                </a:lnTo>
                <a:lnTo>
                  <a:pt x="46833" y="827811"/>
                </a:lnTo>
                <a:lnTo>
                  <a:pt x="30382" y="784213"/>
                </a:lnTo>
                <a:lnTo>
                  <a:pt x="17320" y="739068"/>
                </a:lnTo>
                <a:lnTo>
                  <a:pt x="7800" y="692529"/>
                </a:lnTo>
                <a:lnTo>
                  <a:pt x="1975" y="644750"/>
                </a:lnTo>
                <a:lnTo>
                  <a:pt x="0" y="595883"/>
                </a:lnTo>
                <a:close/>
              </a:path>
            </a:pathLst>
          </a:custGeom>
          <a:ln w="12192">
            <a:solidFill>
              <a:srgbClr val="FFDFCC"/>
            </a:solidFill>
          </a:ln>
        </p:spPr>
        <p:txBody>
          <a:bodyPr wrap="square" lIns="0" tIns="0" rIns="0" bIns="0" rtlCol="0"/>
          <a:lstStyle/>
          <a:p/>
        </p:txBody>
      </p:sp>
      <p:sp>
        <p:nvSpPr>
          <p:cNvPr id="25" name="object 25"/>
          <p:cNvSpPr/>
          <p:nvPr/>
        </p:nvSpPr>
        <p:spPr>
          <a:xfrm>
            <a:off x="1033017" y="4194809"/>
            <a:ext cx="1407795" cy="1659889"/>
          </a:xfrm>
          <a:custGeom>
            <a:rect l="l" t="t" r="r" b="b"/>
            <a:pathLst>
              <a:path w="1407795" h="1659889">
                <a:moveTo>
                  <a:pt x="577341" y="0"/>
                </a:moveTo>
                <a:lnTo>
                  <a:pt x="626355" y="1638"/>
                </a:lnTo>
                <a:lnTo>
                  <a:pt x="674608" y="6040"/>
                </a:lnTo>
                <a:lnTo>
                  <a:pt x="722025" y="13126"/>
                </a:lnTo>
                <a:lnTo>
                  <a:pt x="768527" y="22818"/>
                </a:lnTo>
                <a:lnTo>
                  <a:pt x="814036" y="35038"/>
                </a:lnTo>
                <a:lnTo>
                  <a:pt x="858475" y="49708"/>
                </a:lnTo>
                <a:lnTo>
                  <a:pt x="901765" y="66750"/>
                </a:lnTo>
                <a:lnTo>
                  <a:pt x="943829" y="86085"/>
                </a:lnTo>
                <a:lnTo>
                  <a:pt x="984588" y="107635"/>
                </a:lnTo>
                <a:lnTo>
                  <a:pt x="1023966" y="131321"/>
                </a:lnTo>
                <a:lnTo>
                  <a:pt x="1061883" y="157067"/>
                </a:lnTo>
                <a:lnTo>
                  <a:pt x="1098263" y="184792"/>
                </a:lnTo>
                <a:lnTo>
                  <a:pt x="1133027" y="214420"/>
                </a:lnTo>
                <a:lnTo>
                  <a:pt x="1166098" y="245871"/>
                </a:lnTo>
                <a:lnTo>
                  <a:pt x="1197397" y="279069"/>
                </a:lnTo>
                <a:lnTo>
                  <a:pt x="1226847" y="313933"/>
                </a:lnTo>
                <a:lnTo>
                  <a:pt x="1254370" y="350387"/>
                </a:lnTo>
                <a:lnTo>
                  <a:pt x="1279888" y="388351"/>
                </a:lnTo>
                <a:lnTo>
                  <a:pt x="1303323" y="427748"/>
                </a:lnTo>
                <a:lnTo>
                  <a:pt x="1324598" y="468500"/>
                </a:lnTo>
                <a:lnTo>
                  <a:pt x="1343634" y="510528"/>
                </a:lnTo>
                <a:lnTo>
                  <a:pt x="1360353" y="553753"/>
                </a:lnTo>
                <a:lnTo>
                  <a:pt x="1374679" y="598098"/>
                </a:lnTo>
                <a:lnTo>
                  <a:pt x="1386532" y="643485"/>
                </a:lnTo>
                <a:lnTo>
                  <a:pt x="1395836" y="689835"/>
                </a:lnTo>
                <a:lnTo>
                  <a:pt x="1402511" y="737070"/>
                </a:lnTo>
                <a:lnTo>
                  <a:pt x="1406481" y="785111"/>
                </a:lnTo>
                <a:lnTo>
                  <a:pt x="1407668" y="833882"/>
                </a:lnTo>
                <a:lnTo>
                  <a:pt x="1406008" y="882625"/>
                </a:lnTo>
                <a:lnTo>
                  <a:pt x="1401573" y="930613"/>
                </a:lnTo>
                <a:lnTo>
                  <a:pt x="1394441" y="977770"/>
                </a:lnTo>
                <a:lnTo>
                  <a:pt x="1384689" y="1024017"/>
                </a:lnTo>
                <a:lnTo>
                  <a:pt x="1372397" y="1069277"/>
                </a:lnTo>
                <a:lnTo>
                  <a:pt x="1357643" y="1113472"/>
                </a:lnTo>
                <a:lnTo>
                  <a:pt x="1340506" y="1156526"/>
                </a:lnTo>
                <a:lnTo>
                  <a:pt x="1321065" y="1198360"/>
                </a:lnTo>
                <a:lnTo>
                  <a:pt x="1299397" y="1238897"/>
                </a:lnTo>
                <a:lnTo>
                  <a:pt x="1275581" y="1278060"/>
                </a:lnTo>
                <a:lnTo>
                  <a:pt x="1249697" y="1315771"/>
                </a:lnTo>
                <a:lnTo>
                  <a:pt x="1221822" y="1351952"/>
                </a:lnTo>
                <a:lnTo>
                  <a:pt x="1192035" y="1386527"/>
                </a:lnTo>
                <a:lnTo>
                  <a:pt x="1160414" y="1419417"/>
                </a:lnTo>
                <a:lnTo>
                  <a:pt x="1127039" y="1450545"/>
                </a:lnTo>
                <a:lnTo>
                  <a:pt x="1091988" y="1479834"/>
                </a:lnTo>
                <a:lnTo>
                  <a:pt x="1055339" y="1507206"/>
                </a:lnTo>
                <a:lnTo>
                  <a:pt x="1017170" y="1532583"/>
                </a:lnTo>
                <a:lnTo>
                  <a:pt x="977561" y="1555889"/>
                </a:lnTo>
                <a:lnTo>
                  <a:pt x="936590" y="1577045"/>
                </a:lnTo>
                <a:lnTo>
                  <a:pt x="894335" y="1595975"/>
                </a:lnTo>
                <a:lnTo>
                  <a:pt x="850876" y="1612600"/>
                </a:lnTo>
                <a:lnTo>
                  <a:pt x="806290" y="1626844"/>
                </a:lnTo>
                <a:lnTo>
                  <a:pt x="760656" y="1638628"/>
                </a:lnTo>
                <a:lnTo>
                  <a:pt x="714053" y="1647876"/>
                </a:lnTo>
                <a:lnTo>
                  <a:pt x="666559" y="1654509"/>
                </a:lnTo>
                <a:lnTo>
                  <a:pt x="618253" y="1658450"/>
                </a:lnTo>
                <a:lnTo>
                  <a:pt x="569213" y="1659623"/>
                </a:lnTo>
                <a:lnTo>
                  <a:pt x="520496" y="1657974"/>
                </a:lnTo>
                <a:lnTo>
                  <a:pt x="472188" y="1653527"/>
                </a:lnTo>
                <a:lnTo>
                  <a:pt x="424403" y="1646327"/>
                </a:lnTo>
                <a:lnTo>
                  <a:pt x="377252" y="1636418"/>
                </a:lnTo>
                <a:lnTo>
                  <a:pt x="330848" y="1623845"/>
                </a:lnTo>
                <a:lnTo>
                  <a:pt x="285304" y="1608654"/>
                </a:lnTo>
                <a:lnTo>
                  <a:pt x="240732" y="1590888"/>
                </a:lnTo>
                <a:lnTo>
                  <a:pt x="197244" y="1570594"/>
                </a:lnTo>
                <a:lnTo>
                  <a:pt x="154952" y="1547816"/>
                </a:lnTo>
                <a:lnTo>
                  <a:pt x="113970" y="1522599"/>
                </a:lnTo>
                <a:lnTo>
                  <a:pt x="74408" y="1494988"/>
                </a:lnTo>
                <a:lnTo>
                  <a:pt x="36381" y="1465027"/>
                </a:lnTo>
                <a:lnTo>
                  <a:pt x="0" y="1432763"/>
                </a:lnTo>
              </a:path>
            </a:pathLst>
          </a:custGeom>
          <a:ln w="19812">
            <a:solidFill>
              <a:srgbClr val="FF6300"/>
            </a:solidFill>
            <a:prstDash val="sysDot"/>
          </a:ln>
        </p:spPr>
        <p:txBody>
          <a:bodyPr wrap="square" lIns="0" tIns="0" rIns="0" bIns="0" rtlCol="0"/>
          <a:lstStyle/>
          <a:p/>
        </p:txBody>
      </p:sp>
      <p:sp>
        <p:nvSpPr>
          <p:cNvPr id="26" name="object 26"/>
          <p:cNvSpPr txBox="1"/>
          <p:nvPr/>
        </p:nvSpPr>
        <p:spPr>
          <a:xfrm>
            <a:off x="1239418" y="4687061"/>
            <a:ext cx="730250" cy="574675"/>
          </a:xfrm>
          <a:prstGeom prst="rect">
            <a:avLst/>
          </a:prstGeom>
        </p:spPr>
        <p:txBody>
          <a:bodyPr vert="horz" wrap="square" lIns="0" tIns="104139" rIns="0" bIns="0" rtlCol="0">
            <a:spAutoFit/>
          </a:bodyPr>
          <a:lstStyle/>
          <a:p>
            <a:pPr marL="59690">
              <a:lnSpc>
                <a:spcPct val="100000"/>
              </a:lnSpc>
              <a:spcBef>
                <a:spcPts val="819"/>
              </a:spcBef>
            </a:pPr>
            <a:r>
              <a:rPr sz="1200" b="1">
                <a:solidFill>
                  <a:srgbClr val="707070"/>
                </a:solidFill>
                <a:latin typeface="微软雅黑"/>
                <a:cs typeface="微软雅黑"/>
              </a:rPr>
              <a:t>外卖服务</a:t>
            </a:r>
            <a:endParaRPr sz="1200">
              <a:latin typeface="微软雅黑"/>
              <a:cs typeface="微软雅黑"/>
            </a:endParaRPr>
          </a:p>
          <a:p>
            <a:pPr marL="12700">
              <a:lnSpc>
                <a:spcPct val="100000"/>
              </a:lnSpc>
              <a:spcBef>
                <a:spcPts val="720"/>
              </a:spcBef>
            </a:pPr>
            <a:r>
              <a:rPr sz="1200" b="1" spc="-5">
                <a:solidFill>
                  <a:srgbClr val="FF6300"/>
                </a:solidFill>
                <a:latin typeface="Arial"/>
                <a:cs typeface="Arial"/>
              </a:rPr>
              <a:t>1454</a:t>
            </a:r>
            <a:r>
              <a:rPr sz="1200" b="1" spc="-15">
                <a:solidFill>
                  <a:srgbClr val="FF6300"/>
                </a:solidFill>
                <a:latin typeface="Arial"/>
                <a:cs typeface="Arial"/>
              </a:rPr>
              <a:t>6</a:t>
            </a:r>
            <a:r>
              <a:rPr sz="1200" b="1" spc="-5">
                <a:solidFill>
                  <a:srgbClr val="FF6300"/>
                </a:solidFill>
                <a:latin typeface="Arial"/>
                <a:cs typeface="Arial"/>
              </a:rPr>
              <a:t>.0</a:t>
            </a:r>
            <a:r>
              <a:rPr sz="1200" b="1">
                <a:solidFill>
                  <a:srgbClr val="FF6300"/>
                </a:solidFill>
                <a:latin typeface="微软雅黑"/>
                <a:cs typeface="微软雅黑"/>
              </a:rPr>
              <a:t>万</a:t>
            </a:r>
            <a:endParaRPr sz="1200">
              <a:latin typeface="微软雅黑"/>
              <a:cs typeface="微软雅黑"/>
            </a:endParaRPr>
          </a:p>
        </p:txBody>
      </p:sp>
      <p:sp>
        <p:nvSpPr>
          <p:cNvPr id="27" name="object 27"/>
          <p:cNvSpPr/>
          <p:nvPr/>
        </p:nvSpPr>
        <p:spPr>
          <a:xfrm>
            <a:off x="2504694" y="4293870"/>
            <a:ext cx="1460500" cy="1460500"/>
          </a:xfrm>
          <a:custGeom>
            <a:rect l="l" t="t" r="r" b="b"/>
            <a:pathLst>
              <a:path w="1460500" h="1460500">
                <a:moveTo>
                  <a:pt x="732917" y="0"/>
                </a:moveTo>
                <a:lnTo>
                  <a:pt x="780914" y="1749"/>
                </a:lnTo>
                <a:lnTo>
                  <a:pt x="828070" y="6536"/>
                </a:lnTo>
                <a:lnTo>
                  <a:pt x="874289" y="14265"/>
                </a:lnTo>
                <a:lnTo>
                  <a:pt x="919474" y="24838"/>
                </a:lnTo>
                <a:lnTo>
                  <a:pt x="963529" y="38159"/>
                </a:lnTo>
                <a:lnTo>
                  <a:pt x="1006360" y="54132"/>
                </a:lnTo>
                <a:lnTo>
                  <a:pt x="1047869" y="72660"/>
                </a:lnTo>
                <a:lnTo>
                  <a:pt x="1087962" y="93646"/>
                </a:lnTo>
                <a:lnTo>
                  <a:pt x="1126543" y="116994"/>
                </a:lnTo>
                <a:lnTo>
                  <a:pt x="1163516" y="142607"/>
                </a:lnTo>
                <a:lnTo>
                  <a:pt x="1198784" y="170389"/>
                </a:lnTo>
                <a:lnTo>
                  <a:pt x="1232253" y="200242"/>
                </a:lnTo>
                <a:lnTo>
                  <a:pt x="1263826" y="232071"/>
                </a:lnTo>
                <a:lnTo>
                  <a:pt x="1293408" y="265778"/>
                </a:lnTo>
                <a:lnTo>
                  <a:pt x="1320903" y="301267"/>
                </a:lnTo>
                <a:lnTo>
                  <a:pt x="1346215" y="338441"/>
                </a:lnTo>
                <a:lnTo>
                  <a:pt x="1369249" y="377205"/>
                </a:lnTo>
                <a:lnTo>
                  <a:pt x="1389908" y="417461"/>
                </a:lnTo>
                <a:lnTo>
                  <a:pt x="1408096" y="459112"/>
                </a:lnTo>
                <a:lnTo>
                  <a:pt x="1423719" y="502062"/>
                </a:lnTo>
                <a:lnTo>
                  <a:pt x="1436680" y="546215"/>
                </a:lnTo>
                <a:lnTo>
                  <a:pt x="1446884" y="591473"/>
                </a:lnTo>
                <a:lnTo>
                  <a:pt x="1454234" y="637740"/>
                </a:lnTo>
                <a:lnTo>
                  <a:pt x="1458635" y="684921"/>
                </a:lnTo>
                <a:lnTo>
                  <a:pt x="1459992" y="732916"/>
                </a:lnTo>
                <a:lnTo>
                  <a:pt x="1458242" y="780914"/>
                </a:lnTo>
                <a:lnTo>
                  <a:pt x="1453455" y="828070"/>
                </a:lnTo>
                <a:lnTo>
                  <a:pt x="1445726" y="874288"/>
                </a:lnTo>
                <a:lnTo>
                  <a:pt x="1435153" y="919473"/>
                </a:lnTo>
                <a:lnTo>
                  <a:pt x="1421832" y="963528"/>
                </a:lnTo>
                <a:lnTo>
                  <a:pt x="1405859" y="1006358"/>
                </a:lnTo>
                <a:lnTo>
                  <a:pt x="1387331" y="1047867"/>
                </a:lnTo>
                <a:lnTo>
                  <a:pt x="1366345" y="1087960"/>
                </a:lnTo>
                <a:lnTo>
                  <a:pt x="1342997" y="1126540"/>
                </a:lnTo>
                <a:lnTo>
                  <a:pt x="1317384" y="1163512"/>
                </a:lnTo>
                <a:lnTo>
                  <a:pt x="1289602" y="1198780"/>
                </a:lnTo>
                <a:lnTo>
                  <a:pt x="1259749" y="1232248"/>
                </a:lnTo>
                <a:lnTo>
                  <a:pt x="1227920" y="1263821"/>
                </a:lnTo>
                <a:lnTo>
                  <a:pt x="1194213" y="1293403"/>
                </a:lnTo>
                <a:lnTo>
                  <a:pt x="1158724" y="1320898"/>
                </a:lnTo>
                <a:lnTo>
                  <a:pt x="1121550" y="1346210"/>
                </a:lnTo>
                <a:lnTo>
                  <a:pt x="1082786" y="1369243"/>
                </a:lnTo>
                <a:lnTo>
                  <a:pt x="1042530" y="1389902"/>
                </a:lnTo>
                <a:lnTo>
                  <a:pt x="1000879" y="1408091"/>
                </a:lnTo>
                <a:lnTo>
                  <a:pt x="957929" y="1423714"/>
                </a:lnTo>
                <a:lnTo>
                  <a:pt x="913776" y="1436676"/>
                </a:lnTo>
                <a:lnTo>
                  <a:pt x="868518" y="1446880"/>
                </a:lnTo>
                <a:lnTo>
                  <a:pt x="822251" y="1454232"/>
                </a:lnTo>
                <a:lnTo>
                  <a:pt x="775070" y="1458634"/>
                </a:lnTo>
                <a:lnTo>
                  <a:pt x="727075" y="1459991"/>
                </a:lnTo>
                <a:lnTo>
                  <a:pt x="679195" y="1458249"/>
                </a:lnTo>
                <a:lnTo>
                  <a:pt x="632152" y="1453483"/>
                </a:lnTo>
                <a:lnTo>
                  <a:pt x="586039" y="1445788"/>
                </a:lnTo>
                <a:lnTo>
                  <a:pt x="540952" y="1435261"/>
                </a:lnTo>
                <a:lnTo>
                  <a:pt x="496986" y="1421997"/>
                </a:lnTo>
                <a:lnTo>
                  <a:pt x="454237" y="1406092"/>
                </a:lnTo>
                <a:lnTo>
                  <a:pt x="412801" y="1387642"/>
                </a:lnTo>
                <a:lnTo>
                  <a:pt x="372771" y="1366742"/>
                </a:lnTo>
                <a:lnTo>
                  <a:pt x="334245" y="1343488"/>
                </a:lnTo>
                <a:lnTo>
                  <a:pt x="297317" y="1317977"/>
                </a:lnTo>
                <a:lnTo>
                  <a:pt x="262082" y="1290304"/>
                </a:lnTo>
                <a:lnTo>
                  <a:pt x="228636" y="1260564"/>
                </a:lnTo>
                <a:lnTo>
                  <a:pt x="197074" y="1228853"/>
                </a:lnTo>
                <a:lnTo>
                  <a:pt x="167492" y="1195268"/>
                </a:lnTo>
                <a:lnTo>
                  <a:pt x="139984" y="1159904"/>
                </a:lnTo>
                <a:lnTo>
                  <a:pt x="114647" y="1122856"/>
                </a:lnTo>
                <a:lnTo>
                  <a:pt x="91575" y="1084221"/>
                </a:lnTo>
                <a:lnTo>
                  <a:pt x="70864" y="1044095"/>
                </a:lnTo>
                <a:lnTo>
                  <a:pt x="52609" y="1002572"/>
                </a:lnTo>
                <a:lnTo>
                  <a:pt x="36906" y="959750"/>
                </a:lnTo>
                <a:lnTo>
                  <a:pt x="23849" y="915723"/>
                </a:lnTo>
                <a:lnTo>
                  <a:pt x="13535" y="870587"/>
                </a:lnTo>
                <a:lnTo>
                  <a:pt x="6059" y="824439"/>
                </a:lnTo>
                <a:lnTo>
                  <a:pt x="1515" y="777374"/>
                </a:lnTo>
                <a:lnTo>
                  <a:pt x="0" y="729487"/>
                </a:lnTo>
              </a:path>
            </a:pathLst>
          </a:custGeom>
          <a:ln w="28956">
            <a:solidFill>
              <a:srgbClr val="FF6300"/>
            </a:solidFill>
          </a:ln>
        </p:spPr>
        <p:txBody>
          <a:bodyPr wrap="square" lIns="0" tIns="0" rIns="0" bIns="0" rtlCol="0"/>
          <a:lstStyle/>
          <a:p/>
        </p:txBody>
      </p:sp>
      <p:sp>
        <p:nvSpPr>
          <p:cNvPr id="28" name="object 28"/>
          <p:cNvSpPr/>
          <p:nvPr/>
        </p:nvSpPr>
        <p:spPr>
          <a:xfrm>
            <a:off x="2636520" y="4428744"/>
            <a:ext cx="1191895" cy="1191895"/>
          </a:xfrm>
          <a:custGeom>
            <a:rect l="l" t="t" r="r" b="b"/>
            <a:pathLst>
              <a:path w="1191895" h="1191895">
                <a:moveTo>
                  <a:pt x="0" y="595883"/>
                </a:moveTo>
                <a:lnTo>
                  <a:pt x="1975" y="547017"/>
                </a:lnTo>
                <a:lnTo>
                  <a:pt x="7800" y="499238"/>
                </a:lnTo>
                <a:lnTo>
                  <a:pt x="17320" y="452699"/>
                </a:lnTo>
                <a:lnTo>
                  <a:pt x="30382" y="407554"/>
                </a:lnTo>
                <a:lnTo>
                  <a:pt x="46833" y="363956"/>
                </a:lnTo>
                <a:lnTo>
                  <a:pt x="66519" y="322058"/>
                </a:lnTo>
                <a:lnTo>
                  <a:pt x="89286" y="282015"/>
                </a:lnTo>
                <a:lnTo>
                  <a:pt x="114982" y="243980"/>
                </a:lnTo>
                <a:lnTo>
                  <a:pt x="143453" y="208105"/>
                </a:lnTo>
                <a:lnTo>
                  <a:pt x="174545" y="174545"/>
                </a:lnTo>
                <a:lnTo>
                  <a:pt x="208105" y="143453"/>
                </a:lnTo>
                <a:lnTo>
                  <a:pt x="243980" y="114982"/>
                </a:lnTo>
                <a:lnTo>
                  <a:pt x="282015" y="89286"/>
                </a:lnTo>
                <a:lnTo>
                  <a:pt x="322058" y="66519"/>
                </a:lnTo>
                <a:lnTo>
                  <a:pt x="363956" y="46833"/>
                </a:lnTo>
                <a:lnTo>
                  <a:pt x="407554" y="30382"/>
                </a:lnTo>
                <a:lnTo>
                  <a:pt x="452699" y="17320"/>
                </a:lnTo>
                <a:lnTo>
                  <a:pt x="499238" y="7800"/>
                </a:lnTo>
                <a:lnTo>
                  <a:pt x="547017" y="1975"/>
                </a:lnTo>
                <a:lnTo>
                  <a:pt x="595884" y="0"/>
                </a:lnTo>
                <a:lnTo>
                  <a:pt x="644750" y="1975"/>
                </a:lnTo>
                <a:lnTo>
                  <a:pt x="692529" y="7800"/>
                </a:lnTo>
                <a:lnTo>
                  <a:pt x="739068" y="17320"/>
                </a:lnTo>
                <a:lnTo>
                  <a:pt x="784213" y="30382"/>
                </a:lnTo>
                <a:lnTo>
                  <a:pt x="827811" y="46833"/>
                </a:lnTo>
                <a:lnTo>
                  <a:pt x="869709" y="66519"/>
                </a:lnTo>
                <a:lnTo>
                  <a:pt x="909752" y="89286"/>
                </a:lnTo>
                <a:lnTo>
                  <a:pt x="947787" y="114982"/>
                </a:lnTo>
                <a:lnTo>
                  <a:pt x="983662" y="143453"/>
                </a:lnTo>
                <a:lnTo>
                  <a:pt x="1017222" y="174545"/>
                </a:lnTo>
                <a:lnTo>
                  <a:pt x="1048314" y="208105"/>
                </a:lnTo>
                <a:lnTo>
                  <a:pt x="1076785" y="243980"/>
                </a:lnTo>
                <a:lnTo>
                  <a:pt x="1102481" y="282015"/>
                </a:lnTo>
                <a:lnTo>
                  <a:pt x="1125248" y="322058"/>
                </a:lnTo>
                <a:lnTo>
                  <a:pt x="1144934" y="363956"/>
                </a:lnTo>
                <a:lnTo>
                  <a:pt x="1161385" y="407554"/>
                </a:lnTo>
                <a:lnTo>
                  <a:pt x="1174447" y="452699"/>
                </a:lnTo>
                <a:lnTo>
                  <a:pt x="1183967" y="499238"/>
                </a:lnTo>
                <a:lnTo>
                  <a:pt x="1189792" y="547017"/>
                </a:lnTo>
                <a:lnTo>
                  <a:pt x="1191768" y="595883"/>
                </a:lnTo>
                <a:lnTo>
                  <a:pt x="1189792" y="644750"/>
                </a:lnTo>
                <a:lnTo>
                  <a:pt x="1183967" y="692529"/>
                </a:lnTo>
                <a:lnTo>
                  <a:pt x="1174447" y="739068"/>
                </a:lnTo>
                <a:lnTo>
                  <a:pt x="1161385" y="784213"/>
                </a:lnTo>
                <a:lnTo>
                  <a:pt x="1144934" y="827811"/>
                </a:lnTo>
                <a:lnTo>
                  <a:pt x="1125248" y="869709"/>
                </a:lnTo>
                <a:lnTo>
                  <a:pt x="1102481" y="909752"/>
                </a:lnTo>
                <a:lnTo>
                  <a:pt x="1076785" y="947787"/>
                </a:lnTo>
                <a:lnTo>
                  <a:pt x="1048314" y="983662"/>
                </a:lnTo>
                <a:lnTo>
                  <a:pt x="1017222" y="1017222"/>
                </a:lnTo>
                <a:lnTo>
                  <a:pt x="983662" y="1048314"/>
                </a:lnTo>
                <a:lnTo>
                  <a:pt x="947787" y="1076785"/>
                </a:lnTo>
                <a:lnTo>
                  <a:pt x="909752" y="1102481"/>
                </a:lnTo>
                <a:lnTo>
                  <a:pt x="869709" y="1125248"/>
                </a:lnTo>
                <a:lnTo>
                  <a:pt x="827811" y="1144934"/>
                </a:lnTo>
                <a:lnTo>
                  <a:pt x="784213" y="1161385"/>
                </a:lnTo>
                <a:lnTo>
                  <a:pt x="739068" y="1174447"/>
                </a:lnTo>
                <a:lnTo>
                  <a:pt x="692529" y="1183967"/>
                </a:lnTo>
                <a:lnTo>
                  <a:pt x="644750" y="1189792"/>
                </a:lnTo>
                <a:lnTo>
                  <a:pt x="595884" y="1191767"/>
                </a:lnTo>
                <a:lnTo>
                  <a:pt x="547017" y="1189792"/>
                </a:lnTo>
                <a:lnTo>
                  <a:pt x="499238" y="1183967"/>
                </a:lnTo>
                <a:lnTo>
                  <a:pt x="452699" y="1174447"/>
                </a:lnTo>
                <a:lnTo>
                  <a:pt x="407554" y="1161385"/>
                </a:lnTo>
                <a:lnTo>
                  <a:pt x="363956" y="1144934"/>
                </a:lnTo>
                <a:lnTo>
                  <a:pt x="322058" y="1125248"/>
                </a:lnTo>
                <a:lnTo>
                  <a:pt x="282015" y="1102481"/>
                </a:lnTo>
                <a:lnTo>
                  <a:pt x="243980" y="1076785"/>
                </a:lnTo>
                <a:lnTo>
                  <a:pt x="208105" y="1048314"/>
                </a:lnTo>
                <a:lnTo>
                  <a:pt x="174545" y="1017222"/>
                </a:lnTo>
                <a:lnTo>
                  <a:pt x="143453" y="983662"/>
                </a:lnTo>
                <a:lnTo>
                  <a:pt x="114982" y="947787"/>
                </a:lnTo>
                <a:lnTo>
                  <a:pt x="89286" y="909752"/>
                </a:lnTo>
                <a:lnTo>
                  <a:pt x="66519" y="869709"/>
                </a:lnTo>
                <a:lnTo>
                  <a:pt x="46833" y="827811"/>
                </a:lnTo>
                <a:lnTo>
                  <a:pt x="30382" y="784213"/>
                </a:lnTo>
                <a:lnTo>
                  <a:pt x="17320" y="739068"/>
                </a:lnTo>
                <a:lnTo>
                  <a:pt x="7800" y="692529"/>
                </a:lnTo>
                <a:lnTo>
                  <a:pt x="1975" y="644750"/>
                </a:lnTo>
                <a:lnTo>
                  <a:pt x="0" y="595883"/>
                </a:lnTo>
                <a:close/>
              </a:path>
            </a:pathLst>
          </a:custGeom>
          <a:ln w="12192">
            <a:solidFill>
              <a:srgbClr val="FFDFCC"/>
            </a:solidFill>
          </a:ln>
        </p:spPr>
        <p:txBody>
          <a:bodyPr wrap="square" lIns="0" tIns="0" rIns="0" bIns="0" rtlCol="0"/>
          <a:lstStyle/>
          <a:p/>
        </p:txBody>
      </p:sp>
      <p:sp>
        <p:nvSpPr>
          <p:cNvPr id="29" name="object 29"/>
          <p:cNvSpPr/>
          <p:nvPr/>
        </p:nvSpPr>
        <p:spPr>
          <a:xfrm>
            <a:off x="2661666" y="4194809"/>
            <a:ext cx="1407160" cy="1659889"/>
          </a:xfrm>
          <a:custGeom>
            <a:rect l="l" t="t" r="r" b="b"/>
            <a:pathLst>
              <a:path w="1407160" h="1659889">
                <a:moveTo>
                  <a:pt x="577088" y="0"/>
                </a:moveTo>
                <a:lnTo>
                  <a:pt x="626060" y="1651"/>
                </a:lnTo>
                <a:lnTo>
                  <a:pt x="674273" y="6063"/>
                </a:lnTo>
                <a:lnTo>
                  <a:pt x="721649" y="13158"/>
                </a:lnTo>
                <a:lnTo>
                  <a:pt x="768111" y="22858"/>
                </a:lnTo>
                <a:lnTo>
                  <a:pt x="813580" y="35084"/>
                </a:lnTo>
                <a:lnTo>
                  <a:pt x="857980" y="49759"/>
                </a:lnTo>
                <a:lnTo>
                  <a:pt x="901231" y="66803"/>
                </a:lnTo>
                <a:lnTo>
                  <a:pt x="943257" y="86140"/>
                </a:lnTo>
                <a:lnTo>
                  <a:pt x="983979" y="107691"/>
                </a:lnTo>
                <a:lnTo>
                  <a:pt x="1023321" y="131378"/>
                </a:lnTo>
                <a:lnTo>
                  <a:pt x="1061203" y="157122"/>
                </a:lnTo>
                <a:lnTo>
                  <a:pt x="1097549" y="184846"/>
                </a:lnTo>
                <a:lnTo>
                  <a:pt x="1132280" y="214471"/>
                </a:lnTo>
                <a:lnTo>
                  <a:pt x="1165320" y="245919"/>
                </a:lnTo>
                <a:lnTo>
                  <a:pt x="1196589" y="279113"/>
                </a:lnTo>
                <a:lnTo>
                  <a:pt x="1226011" y="313973"/>
                </a:lnTo>
                <a:lnTo>
                  <a:pt x="1253507" y="350422"/>
                </a:lnTo>
                <a:lnTo>
                  <a:pt x="1279000" y="388382"/>
                </a:lnTo>
                <a:lnTo>
                  <a:pt x="1302413" y="427775"/>
                </a:lnTo>
                <a:lnTo>
                  <a:pt x="1323666" y="468522"/>
                </a:lnTo>
                <a:lnTo>
                  <a:pt x="1342683" y="510545"/>
                </a:lnTo>
                <a:lnTo>
                  <a:pt x="1359386" y="553767"/>
                </a:lnTo>
                <a:lnTo>
                  <a:pt x="1373697" y="598108"/>
                </a:lnTo>
                <a:lnTo>
                  <a:pt x="1385538" y="643492"/>
                </a:lnTo>
                <a:lnTo>
                  <a:pt x="1394832" y="689839"/>
                </a:lnTo>
                <a:lnTo>
                  <a:pt x="1401501" y="737072"/>
                </a:lnTo>
                <a:lnTo>
                  <a:pt x="1405467" y="785112"/>
                </a:lnTo>
                <a:lnTo>
                  <a:pt x="1406651" y="833882"/>
                </a:lnTo>
                <a:lnTo>
                  <a:pt x="1404993" y="882625"/>
                </a:lnTo>
                <a:lnTo>
                  <a:pt x="1400561" y="930613"/>
                </a:lnTo>
                <a:lnTo>
                  <a:pt x="1393433" y="977770"/>
                </a:lnTo>
                <a:lnTo>
                  <a:pt x="1383689" y="1024017"/>
                </a:lnTo>
                <a:lnTo>
                  <a:pt x="1371405" y="1069277"/>
                </a:lnTo>
                <a:lnTo>
                  <a:pt x="1356662" y="1113473"/>
                </a:lnTo>
                <a:lnTo>
                  <a:pt x="1339538" y="1156526"/>
                </a:lnTo>
                <a:lnTo>
                  <a:pt x="1320111" y="1198360"/>
                </a:lnTo>
                <a:lnTo>
                  <a:pt x="1298459" y="1238898"/>
                </a:lnTo>
                <a:lnTo>
                  <a:pt x="1274662" y="1278061"/>
                </a:lnTo>
                <a:lnTo>
                  <a:pt x="1248798" y="1315771"/>
                </a:lnTo>
                <a:lnTo>
                  <a:pt x="1220946" y="1351953"/>
                </a:lnTo>
                <a:lnTo>
                  <a:pt x="1191183" y="1386528"/>
                </a:lnTo>
                <a:lnTo>
                  <a:pt x="1159589" y="1419418"/>
                </a:lnTo>
                <a:lnTo>
                  <a:pt x="1126242" y="1450547"/>
                </a:lnTo>
                <a:lnTo>
                  <a:pt x="1091221" y="1479836"/>
                </a:lnTo>
                <a:lnTo>
                  <a:pt x="1054603" y="1507208"/>
                </a:lnTo>
                <a:lnTo>
                  <a:pt x="1016469" y="1532586"/>
                </a:lnTo>
                <a:lnTo>
                  <a:pt x="976896" y="1555893"/>
                </a:lnTo>
                <a:lnTo>
                  <a:pt x="935963" y="1577050"/>
                </a:lnTo>
                <a:lnTo>
                  <a:pt x="893748" y="1595980"/>
                </a:lnTo>
                <a:lnTo>
                  <a:pt x="850330" y="1612606"/>
                </a:lnTo>
                <a:lnTo>
                  <a:pt x="805788" y="1626851"/>
                </a:lnTo>
                <a:lnTo>
                  <a:pt x="760200" y="1638636"/>
                </a:lnTo>
                <a:lnTo>
                  <a:pt x="713645" y="1647885"/>
                </a:lnTo>
                <a:lnTo>
                  <a:pt x="666200" y="1654519"/>
                </a:lnTo>
                <a:lnTo>
                  <a:pt x="617946" y="1658462"/>
                </a:lnTo>
                <a:lnTo>
                  <a:pt x="568959" y="1659636"/>
                </a:lnTo>
                <a:lnTo>
                  <a:pt x="520269" y="1657985"/>
                </a:lnTo>
                <a:lnTo>
                  <a:pt x="471985" y="1653533"/>
                </a:lnTo>
                <a:lnTo>
                  <a:pt x="424219" y="1646324"/>
                </a:lnTo>
                <a:lnTo>
                  <a:pt x="377086" y="1636403"/>
                </a:lnTo>
                <a:lnTo>
                  <a:pt x="330699" y="1623815"/>
                </a:lnTo>
                <a:lnTo>
                  <a:pt x="285170" y="1608605"/>
                </a:lnTo>
                <a:lnTo>
                  <a:pt x="240612" y="1590819"/>
                </a:lnTo>
                <a:lnTo>
                  <a:pt x="197139" y="1570501"/>
                </a:lnTo>
                <a:lnTo>
                  <a:pt x="154864" y="1547696"/>
                </a:lnTo>
                <a:lnTo>
                  <a:pt x="113899" y="1522449"/>
                </a:lnTo>
                <a:lnTo>
                  <a:pt x="74358" y="1494806"/>
                </a:lnTo>
                <a:lnTo>
                  <a:pt x="36354" y="1464810"/>
                </a:lnTo>
                <a:lnTo>
                  <a:pt x="0" y="1432509"/>
                </a:lnTo>
              </a:path>
            </a:pathLst>
          </a:custGeom>
          <a:ln w="19812">
            <a:solidFill>
              <a:srgbClr val="FF6300"/>
            </a:solidFill>
            <a:prstDash val="sysDot"/>
          </a:ln>
        </p:spPr>
        <p:txBody>
          <a:bodyPr wrap="square" lIns="0" tIns="0" rIns="0" bIns="0" rtlCol="0"/>
          <a:lstStyle/>
          <a:p/>
        </p:txBody>
      </p:sp>
      <p:sp>
        <p:nvSpPr>
          <p:cNvPr id="30" name="object 30"/>
          <p:cNvSpPr txBox="1"/>
          <p:nvPr/>
        </p:nvSpPr>
        <p:spPr>
          <a:xfrm>
            <a:off x="2868548" y="4687061"/>
            <a:ext cx="729615" cy="574675"/>
          </a:xfrm>
          <a:prstGeom prst="rect">
            <a:avLst/>
          </a:prstGeom>
        </p:spPr>
        <p:txBody>
          <a:bodyPr vert="horz" wrap="square" lIns="0" tIns="104139" rIns="0" bIns="0" rtlCol="0">
            <a:spAutoFit/>
          </a:bodyPr>
          <a:lstStyle/>
          <a:p>
            <a:pPr marL="59690">
              <a:lnSpc>
                <a:spcPct val="100000"/>
              </a:lnSpc>
              <a:spcBef>
                <a:spcPts val="819"/>
              </a:spcBef>
            </a:pPr>
            <a:r>
              <a:rPr sz="1200" b="1">
                <a:solidFill>
                  <a:srgbClr val="707070"/>
                </a:solidFill>
                <a:latin typeface="微软雅黑"/>
                <a:cs typeface="微软雅黑"/>
              </a:rPr>
              <a:t>在线旅游</a:t>
            </a:r>
            <a:endParaRPr sz="1200">
              <a:latin typeface="微软雅黑"/>
              <a:cs typeface="微软雅黑"/>
            </a:endParaRPr>
          </a:p>
          <a:p>
            <a:pPr marL="12700">
              <a:lnSpc>
                <a:spcPct val="100000"/>
              </a:lnSpc>
              <a:spcBef>
                <a:spcPts val="720"/>
              </a:spcBef>
            </a:pPr>
            <a:r>
              <a:rPr sz="1200" b="1" spc="-5">
                <a:solidFill>
                  <a:srgbClr val="FF6300"/>
                </a:solidFill>
                <a:latin typeface="Arial"/>
                <a:cs typeface="Arial"/>
              </a:rPr>
              <a:t>1026</a:t>
            </a:r>
            <a:r>
              <a:rPr sz="1200" b="1" spc="-15">
                <a:solidFill>
                  <a:srgbClr val="FF6300"/>
                </a:solidFill>
                <a:latin typeface="Arial"/>
                <a:cs typeface="Arial"/>
              </a:rPr>
              <a:t>7</a:t>
            </a:r>
            <a:r>
              <a:rPr sz="1200" b="1" spc="-5">
                <a:solidFill>
                  <a:srgbClr val="FF6300"/>
                </a:solidFill>
                <a:latin typeface="Arial"/>
                <a:cs typeface="Arial"/>
              </a:rPr>
              <a:t>.7</a:t>
            </a:r>
            <a:r>
              <a:rPr sz="1200" b="1">
                <a:solidFill>
                  <a:srgbClr val="FF6300"/>
                </a:solidFill>
                <a:latin typeface="微软雅黑"/>
                <a:cs typeface="微软雅黑"/>
              </a:rPr>
              <a:t>万</a:t>
            </a:r>
            <a:endParaRPr sz="1200">
              <a:latin typeface="微软雅黑"/>
              <a:cs typeface="微软雅黑"/>
            </a:endParaRPr>
          </a:p>
        </p:txBody>
      </p:sp>
      <p:sp>
        <p:nvSpPr>
          <p:cNvPr id="31" name="object 31"/>
          <p:cNvSpPr/>
          <p:nvPr/>
        </p:nvSpPr>
        <p:spPr>
          <a:xfrm>
            <a:off x="2504694" y="2571750"/>
            <a:ext cx="1460500" cy="1460500"/>
          </a:xfrm>
          <a:custGeom>
            <a:rect l="l" t="t" r="r" b="b"/>
            <a:pathLst>
              <a:path w="1460500" h="1460500">
                <a:moveTo>
                  <a:pt x="732917" y="0"/>
                </a:moveTo>
                <a:lnTo>
                  <a:pt x="780914" y="1749"/>
                </a:lnTo>
                <a:lnTo>
                  <a:pt x="828070" y="6536"/>
                </a:lnTo>
                <a:lnTo>
                  <a:pt x="874289" y="14265"/>
                </a:lnTo>
                <a:lnTo>
                  <a:pt x="919474" y="24838"/>
                </a:lnTo>
                <a:lnTo>
                  <a:pt x="963529" y="38159"/>
                </a:lnTo>
                <a:lnTo>
                  <a:pt x="1006360" y="54132"/>
                </a:lnTo>
                <a:lnTo>
                  <a:pt x="1047869" y="72660"/>
                </a:lnTo>
                <a:lnTo>
                  <a:pt x="1087962" y="93646"/>
                </a:lnTo>
                <a:lnTo>
                  <a:pt x="1126543" y="116994"/>
                </a:lnTo>
                <a:lnTo>
                  <a:pt x="1163516" y="142607"/>
                </a:lnTo>
                <a:lnTo>
                  <a:pt x="1198784" y="170389"/>
                </a:lnTo>
                <a:lnTo>
                  <a:pt x="1232253" y="200242"/>
                </a:lnTo>
                <a:lnTo>
                  <a:pt x="1263826" y="232071"/>
                </a:lnTo>
                <a:lnTo>
                  <a:pt x="1293408" y="265778"/>
                </a:lnTo>
                <a:lnTo>
                  <a:pt x="1320903" y="301267"/>
                </a:lnTo>
                <a:lnTo>
                  <a:pt x="1346215" y="338441"/>
                </a:lnTo>
                <a:lnTo>
                  <a:pt x="1369249" y="377205"/>
                </a:lnTo>
                <a:lnTo>
                  <a:pt x="1389908" y="417461"/>
                </a:lnTo>
                <a:lnTo>
                  <a:pt x="1408096" y="459112"/>
                </a:lnTo>
                <a:lnTo>
                  <a:pt x="1423719" y="502062"/>
                </a:lnTo>
                <a:lnTo>
                  <a:pt x="1436680" y="546215"/>
                </a:lnTo>
                <a:lnTo>
                  <a:pt x="1446884" y="591473"/>
                </a:lnTo>
                <a:lnTo>
                  <a:pt x="1454234" y="637740"/>
                </a:lnTo>
                <a:lnTo>
                  <a:pt x="1458635" y="684921"/>
                </a:lnTo>
                <a:lnTo>
                  <a:pt x="1459992" y="732916"/>
                </a:lnTo>
                <a:lnTo>
                  <a:pt x="1458242" y="780914"/>
                </a:lnTo>
                <a:lnTo>
                  <a:pt x="1453455" y="828070"/>
                </a:lnTo>
                <a:lnTo>
                  <a:pt x="1445726" y="874289"/>
                </a:lnTo>
                <a:lnTo>
                  <a:pt x="1435153" y="919474"/>
                </a:lnTo>
                <a:lnTo>
                  <a:pt x="1421832" y="963529"/>
                </a:lnTo>
                <a:lnTo>
                  <a:pt x="1405859" y="1006360"/>
                </a:lnTo>
                <a:lnTo>
                  <a:pt x="1387331" y="1047869"/>
                </a:lnTo>
                <a:lnTo>
                  <a:pt x="1366345" y="1087962"/>
                </a:lnTo>
                <a:lnTo>
                  <a:pt x="1342997" y="1126543"/>
                </a:lnTo>
                <a:lnTo>
                  <a:pt x="1317384" y="1163516"/>
                </a:lnTo>
                <a:lnTo>
                  <a:pt x="1289602" y="1198784"/>
                </a:lnTo>
                <a:lnTo>
                  <a:pt x="1259749" y="1232253"/>
                </a:lnTo>
                <a:lnTo>
                  <a:pt x="1227920" y="1263826"/>
                </a:lnTo>
                <a:lnTo>
                  <a:pt x="1194213" y="1293408"/>
                </a:lnTo>
                <a:lnTo>
                  <a:pt x="1158724" y="1320903"/>
                </a:lnTo>
                <a:lnTo>
                  <a:pt x="1121550" y="1346215"/>
                </a:lnTo>
                <a:lnTo>
                  <a:pt x="1082786" y="1369249"/>
                </a:lnTo>
                <a:lnTo>
                  <a:pt x="1042530" y="1389908"/>
                </a:lnTo>
                <a:lnTo>
                  <a:pt x="1000879" y="1408096"/>
                </a:lnTo>
                <a:lnTo>
                  <a:pt x="957929" y="1423719"/>
                </a:lnTo>
                <a:lnTo>
                  <a:pt x="913776" y="1436680"/>
                </a:lnTo>
                <a:lnTo>
                  <a:pt x="868518" y="1446884"/>
                </a:lnTo>
                <a:lnTo>
                  <a:pt x="822251" y="1454234"/>
                </a:lnTo>
                <a:lnTo>
                  <a:pt x="775070" y="1458635"/>
                </a:lnTo>
                <a:lnTo>
                  <a:pt x="727075" y="1459992"/>
                </a:lnTo>
                <a:lnTo>
                  <a:pt x="679195" y="1458249"/>
                </a:lnTo>
                <a:lnTo>
                  <a:pt x="632152" y="1453483"/>
                </a:lnTo>
                <a:lnTo>
                  <a:pt x="586039" y="1445788"/>
                </a:lnTo>
                <a:lnTo>
                  <a:pt x="540952" y="1435261"/>
                </a:lnTo>
                <a:lnTo>
                  <a:pt x="496986" y="1421997"/>
                </a:lnTo>
                <a:lnTo>
                  <a:pt x="454237" y="1406092"/>
                </a:lnTo>
                <a:lnTo>
                  <a:pt x="412801" y="1387642"/>
                </a:lnTo>
                <a:lnTo>
                  <a:pt x="372771" y="1366742"/>
                </a:lnTo>
                <a:lnTo>
                  <a:pt x="334245" y="1343488"/>
                </a:lnTo>
                <a:lnTo>
                  <a:pt x="297317" y="1317977"/>
                </a:lnTo>
                <a:lnTo>
                  <a:pt x="262082" y="1290304"/>
                </a:lnTo>
                <a:lnTo>
                  <a:pt x="228636" y="1260564"/>
                </a:lnTo>
                <a:lnTo>
                  <a:pt x="197074" y="1228853"/>
                </a:lnTo>
                <a:lnTo>
                  <a:pt x="167492" y="1195268"/>
                </a:lnTo>
                <a:lnTo>
                  <a:pt x="139984" y="1159904"/>
                </a:lnTo>
                <a:lnTo>
                  <a:pt x="114647" y="1122856"/>
                </a:lnTo>
                <a:lnTo>
                  <a:pt x="91575" y="1084221"/>
                </a:lnTo>
                <a:lnTo>
                  <a:pt x="70864" y="1044095"/>
                </a:lnTo>
                <a:lnTo>
                  <a:pt x="52609" y="1002572"/>
                </a:lnTo>
                <a:lnTo>
                  <a:pt x="36906" y="959750"/>
                </a:lnTo>
                <a:lnTo>
                  <a:pt x="23849" y="915723"/>
                </a:lnTo>
                <a:lnTo>
                  <a:pt x="13535" y="870587"/>
                </a:lnTo>
                <a:lnTo>
                  <a:pt x="6059" y="824439"/>
                </a:lnTo>
                <a:lnTo>
                  <a:pt x="1515" y="777374"/>
                </a:lnTo>
                <a:lnTo>
                  <a:pt x="0" y="729488"/>
                </a:lnTo>
              </a:path>
            </a:pathLst>
          </a:custGeom>
          <a:ln w="28956">
            <a:solidFill>
              <a:srgbClr val="FF6300"/>
            </a:solidFill>
          </a:ln>
        </p:spPr>
        <p:txBody>
          <a:bodyPr wrap="square" lIns="0" tIns="0" rIns="0" bIns="0" rtlCol="0"/>
          <a:lstStyle/>
          <a:p/>
        </p:txBody>
      </p:sp>
      <p:sp>
        <p:nvSpPr>
          <p:cNvPr id="32" name="object 32"/>
          <p:cNvSpPr/>
          <p:nvPr/>
        </p:nvSpPr>
        <p:spPr>
          <a:xfrm>
            <a:off x="2636520" y="2706623"/>
            <a:ext cx="1191895" cy="1191895"/>
          </a:xfrm>
          <a:custGeom>
            <a:rect l="l" t="t" r="r" b="b"/>
            <a:pathLst>
              <a:path w="1191895" h="1191895">
                <a:moveTo>
                  <a:pt x="0" y="595884"/>
                </a:moveTo>
                <a:lnTo>
                  <a:pt x="1975" y="547017"/>
                </a:lnTo>
                <a:lnTo>
                  <a:pt x="7800" y="499238"/>
                </a:lnTo>
                <a:lnTo>
                  <a:pt x="17320" y="452699"/>
                </a:lnTo>
                <a:lnTo>
                  <a:pt x="30382" y="407554"/>
                </a:lnTo>
                <a:lnTo>
                  <a:pt x="46833" y="363956"/>
                </a:lnTo>
                <a:lnTo>
                  <a:pt x="66519" y="322058"/>
                </a:lnTo>
                <a:lnTo>
                  <a:pt x="89286" y="282015"/>
                </a:lnTo>
                <a:lnTo>
                  <a:pt x="114982" y="243980"/>
                </a:lnTo>
                <a:lnTo>
                  <a:pt x="143453" y="208105"/>
                </a:lnTo>
                <a:lnTo>
                  <a:pt x="174545" y="174545"/>
                </a:lnTo>
                <a:lnTo>
                  <a:pt x="208105" y="143453"/>
                </a:lnTo>
                <a:lnTo>
                  <a:pt x="243980" y="114982"/>
                </a:lnTo>
                <a:lnTo>
                  <a:pt x="282015" y="89286"/>
                </a:lnTo>
                <a:lnTo>
                  <a:pt x="322058" y="66519"/>
                </a:lnTo>
                <a:lnTo>
                  <a:pt x="363956" y="46833"/>
                </a:lnTo>
                <a:lnTo>
                  <a:pt x="407554" y="30382"/>
                </a:lnTo>
                <a:lnTo>
                  <a:pt x="452699" y="17320"/>
                </a:lnTo>
                <a:lnTo>
                  <a:pt x="499238" y="7800"/>
                </a:lnTo>
                <a:lnTo>
                  <a:pt x="547017" y="1975"/>
                </a:lnTo>
                <a:lnTo>
                  <a:pt x="595884" y="0"/>
                </a:lnTo>
                <a:lnTo>
                  <a:pt x="644750" y="1975"/>
                </a:lnTo>
                <a:lnTo>
                  <a:pt x="692529" y="7800"/>
                </a:lnTo>
                <a:lnTo>
                  <a:pt x="739068" y="17320"/>
                </a:lnTo>
                <a:lnTo>
                  <a:pt x="784213" y="30382"/>
                </a:lnTo>
                <a:lnTo>
                  <a:pt x="827811" y="46833"/>
                </a:lnTo>
                <a:lnTo>
                  <a:pt x="869709" y="66519"/>
                </a:lnTo>
                <a:lnTo>
                  <a:pt x="909752" y="89286"/>
                </a:lnTo>
                <a:lnTo>
                  <a:pt x="947787" y="114982"/>
                </a:lnTo>
                <a:lnTo>
                  <a:pt x="983662" y="143453"/>
                </a:lnTo>
                <a:lnTo>
                  <a:pt x="1017222" y="174545"/>
                </a:lnTo>
                <a:lnTo>
                  <a:pt x="1048314" y="208105"/>
                </a:lnTo>
                <a:lnTo>
                  <a:pt x="1076785" y="243980"/>
                </a:lnTo>
                <a:lnTo>
                  <a:pt x="1102481" y="282015"/>
                </a:lnTo>
                <a:lnTo>
                  <a:pt x="1125248" y="322058"/>
                </a:lnTo>
                <a:lnTo>
                  <a:pt x="1144934" y="363956"/>
                </a:lnTo>
                <a:lnTo>
                  <a:pt x="1161385" y="407554"/>
                </a:lnTo>
                <a:lnTo>
                  <a:pt x="1174447" y="452699"/>
                </a:lnTo>
                <a:lnTo>
                  <a:pt x="1183967" y="499238"/>
                </a:lnTo>
                <a:lnTo>
                  <a:pt x="1189792" y="547017"/>
                </a:lnTo>
                <a:lnTo>
                  <a:pt x="1191768" y="595884"/>
                </a:lnTo>
                <a:lnTo>
                  <a:pt x="1189792" y="644750"/>
                </a:lnTo>
                <a:lnTo>
                  <a:pt x="1183967" y="692529"/>
                </a:lnTo>
                <a:lnTo>
                  <a:pt x="1174447" y="739068"/>
                </a:lnTo>
                <a:lnTo>
                  <a:pt x="1161385" y="784213"/>
                </a:lnTo>
                <a:lnTo>
                  <a:pt x="1144934" y="827811"/>
                </a:lnTo>
                <a:lnTo>
                  <a:pt x="1125248" y="869709"/>
                </a:lnTo>
                <a:lnTo>
                  <a:pt x="1102481" y="909752"/>
                </a:lnTo>
                <a:lnTo>
                  <a:pt x="1076785" y="947787"/>
                </a:lnTo>
                <a:lnTo>
                  <a:pt x="1048314" y="983662"/>
                </a:lnTo>
                <a:lnTo>
                  <a:pt x="1017222" y="1017222"/>
                </a:lnTo>
                <a:lnTo>
                  <a:pt x="983662" y="1048314"/>
                </a:lnTo>
                <a:lnTo>
                  <a:pt x="947787" y="1076785"/>
                </a:lnTo>
                <a:lnTo>
                  <a:pt x="909752" y="1102481"/>
                </a:lnTo>
                <a:lnTo>
                  <a:pt x="869709" y="1125248"/>
                </a:lnTo>
                <a:lnTo>
                  <a:pt x="827811" y="1144934"/>
                </a:lnTo>
                <a:lnTo>
                  <a:pt x="784213" y="1161385"/>
                </a:lnTo>
                <a:lnTo>
                  <a:pt x="739068" y="1174447"/>
                </a:lnTo>
                <a:lnTo>
                  <a:pt x="692529" y="1183967"/>
                </a:lnTo>
                <a:lnTo>
                  <a:pt x="644750" y="1189792"/>
                </a:lnTo>
                <a:lnTo>
                  <a:pt x="595884" y="1191768"/>
                </a:lnTo>
                <a:lnTo>
                  <a:pt x="547017" y="1189792"/>
                </a:lnTo>
                <a:lnTo>
                  <a:pt x="499238" y="1183967"/>
                </a:lnTo>
                <a:lnTo>
                  <a:pt x="452699" y="1174447"/>
                </a:lnTo>
                <a:lnTo>
                  <a:pt x="407554" y="1161385"/>
                </a:lnTo>
                <a:lnTo>
                  <a:pt x="363956" y="1144934"/>
                </a:lnTo>
                <a:lnTo>
                  <a:pt x="322058" y="1125248"/>
                </a:lnTo>
                <a:lnTo>
                  <a:pt x="282015" y="1102481"/>
                </a:lnTo>
                <a:lnTo>
                  <a:pt x="243980" y="1076785"/>
                </a:lnTo>
                <a:lnTo>
                  <a:pt x="208105" y="1048314"/>
                </a:lnTo>
                <a:lnTo>
                  <a:pt x="174545" y="1017222"/>
                </a:lnTo>
                <a:lnTo>
                  <a:pt x="143453" y="983662"/>
                </a:lnTo>
                <a:lnTo>
                  <a:pt x="114982" y="947787"/>
                </a:lnTo>
                <a:lnTo>
                  <a:pt x="89286" y="909752"/>
                </a:lnTo>
                <a:lnTo>
                  <a:pt x="66519" y="869709"/>
                </a:lnTo>
                <a:lnTo>
                  <a:pt x="46833" y="827811"/>
                </a:lnTo>
                <a:lnTo>
                  <a:pt x="30382" y="784213"/>
                </a:lnTo>
                <a:lnTo>
                  <a:pt x="17320" y="739068"/>
                </a:lnTo>
                <a:lnTo>
                  <a:pt x="7800" y="692529"/>
                </a:lnTo>
                <a:lnTo>
                  <a:pt x="1975" y="644750"/>
                </a:lnTo>
                <a:lnTo>
                  <a:pt x="0" y="595884"/>
                </a:lnTo>
                <a:close/>
              </a:path>
            </a:pathLst>
          </a:custGeom>
          <a:ln w="12192">
            <a:solidFill>
              <a:srgbClr val="FFDFCC"/>
            </a:solidFill>
          </a:ln>
        </p:spPr>
        <p:txBody>
          <a:bodyPr wrap="square" lIns="0" tIns="0" rIns="0" bIns="0" rtlCol="0"/>
          <a:lstStyle/>
          <a:p/>
        </p:txBody>
      </p:sp>
      <p:sp>
        <p:nvSpPr>
          <p:cNvPr id="33" name="object 33"/>
          <p:cNvSpPr/>
          <p:nvPr/>
        </p:nvSpPr>
        <p:spPr>
          <a:xfrm>
            <a:off x="2661411" y="2471166"/>
            <a:ext cx="1407160" cy="1661160"/>
          </a:xfrm>
          <a:custGeom>
            <a:rect l="l" t="t" r="r" b="b"/>
            <a:pathLst>
              <a:path w="1407160" h="1661160">
                <a:moveTo>
                  <a:pt x="577342" y="0"/>
                </a:moveTo>
                <a:lnTo>
                  <a:pt x="626314" y="1652"/>
                </a:lnTo>
                <a:lnTo>
                  <a:pt x="674527" y="6069"/>
                </a:lnTo>
                <a:lnTo>
                  <a:pt x="721903" y="13171"/>
                </a:lnTo>
                <a:lnTo>
                  <a:pt x="768365" y="22880"/>
                </a:lnTo>
                <a:lnTo>
                  <a:pt x="813834" y="35118"/>
                </a:lnTo>
                <a:lnTo>
                  <a:pt x="858234" y="49807"/>
                </a:lnTo>
                <a:lnTo>
                  <a:pt x="901485" y="66869"/>
                </a:lnTo>
                <a:lnTo>
                  <a:pt x="943511" y="86225"/>
                </a:lnTo>
                <a:lnTo>
                  <a:pt x="984233" y="107797"/>
                </a:lnTo>
                <a:lnTo>
                  <a:pt x="1023575" y="131506"/>
                </a:lnTo>
                <a:lnTo>
                  <a:pt x="1061457" y="157275"/>
                </a:lnTo>
                <a:lnTo>
                  <a:pt x="1097803" y="185026"/>
                </a:lnTo>
                <a:lnTo>
                  <a:pt x="1132534" y="214679"/>
                </a:lnTo>
                <a:lnTo>
                  <a:pt x="1165574" y="246157"/>
                </a:lnTo>
                <a:lnTo>
                  <a:pt x="1196843" y="279382"/>
                </a:lnTo>
                <a:lnTo>
                  <a:pt x="1226265" y="314275"/>
                </a:lnTo>
                <a:lnTo>
                  <a:pt x="1253761" y="350759"/>
                </a:lnTo>
                <a:lnTo>
                  <a:pt x="1279254" y="388754"/>
                </a:lnTo>
                <a:lnTo>
                  <a:pt x="1302667" y="428182"/>
                </a:lnTo>
                <a:lnTo>
                  <a:pt x="1323920" y="468966"/>
                </a:lnTo>
                <a:lnTo>
                  <a:pt x="1342937" y="511028"/>
                </a:lnTo>
                <a:lnTo>
                  <a:pt x="1359640" y="554288"/>
                </a:lnTo>
                <a:lnTo>
                  <a:pt x="1373951" y="598669"/>
                </a:lnTo>
                <a:lnTo>
                  <a:pt x="1385792" y="644092"/>
                </a:lnTo>
                <a:lnTo>
                  <a:pt x="1395086" y="690479"/>
                </a:lnTo>
                <a:lnTo>
                  <a:pt x="1401755" y="737752"/>
                </a:lnTo>
                <a:lnTo>
                  <a:pt x="1405721" y="785833"/>
                </a:lnTo>
                <a:lnTo>
                  <a:pt x="1406905" y="834644"/>
                </a:lnTo>
                <a:lnTo>
                  <a:pt x="1405247" y="883440"/>
                </a:lnTo>
                <a:lnTo>
                  <a:pt x="1400815" y="931479"/>
                </a:lnTo>
                <a:lnTo>
                  <a:pt x="1393687" y="978685"/>
                </a:lnTo>
                <a:lnTo>
                  <a:pt x="1383943" y="1024978"/>
                </a:lnTo>
                <a:lnTo>
                  <a:pt x="1371659" y="1070283"/>
                </a:lnTo>
                <a:lnTo>
                  <a:pt x="1356916" y="1114521"/>
                </a:lnTo>
                <a:lnTo>
                  <a:pt x="1339792" y="1157614"/>
                </a:lnTo>
                <a:lnTo>
                  <a:pt x="1320365" y="1199487"/>
                </a:lnTo>
                <a:lnTo>
                  <a:pt x="1298713" y="1240060"/>
                </a:lnTo>
                <a:lnTo>
                  <a:pt x="1274916" y="1279257"/>
                </a:lnTo>
                <a:lnTo>
                  <a:pt x="1249052" y="1317000"/>
                </a:lnTo>
                <a:lnTo>
                  <a:pt x="1221200" y="1353212"/>
                </a:lnTo>
                <a:lnTo>
                  <a:pt x="1191437" y="1387816"/>
                </a:lnTo>
                <a:lnTo>
                  <a:pt x="1159843" y="1420733"/>
                </a:lnTo>
                <a:lnTo>
                  <a:pt x="1126496" y="1451886"/>
                </a:lnTo>
                <a:lnTo>
                  <a:pt x="1091475" y="1481199"/>
                </a:lnTo>
                <a:lnTo>
                  <a:pt x="1054857" y="1508593"/>
                </a:lnTo>
                <a:lnTo>
                  <a:pt x="1016723" y="1533991"/>
                </a:lnTo>
                <a:lnTo>
                  <a:pt x="977150" y="1557316"/>
                </a:lnTo>
                <a:lnTo>
                  <a:pt x="936217" y="1578490"/>
                </a:lnTo>
                <a:lnTo>
                  <a:pt x="894002" y="1597435"/>
                </a:lnTo>
                <a:lnTo>
                  <a:pt x="850584" y="1614075"/>
                </a:lnTo>
                <a:lnTo>
                  <a:pt x="806042" y="1628332"/>
                </a:lnTo>
                <a:lnTo>
                  <a:pt x="760454" y="1640129"/>
                </a:lnTo>
                <a:lnTo>
                  <a:pt x="713899" y="1649387"/>
                </a:lnTo>
                <a:lnTo>
                  <a:pt x="666454" y="1656030"/>
                </a:lnTo>
                <a:lnTo>
                  <a:pt x="618200" y="1659980"/>
                </a:lnTo>
                <a:lnTo>
                  <a:pt x="569213" y="1661160"/>
                </a:lnTo>
                <a:lnTo>
                  <a:pt x="520494" y="1659506"/>
                </a:lnTo>
                <a:lnTo>
                  <a:pt x="472180" y="1655043"/>
                </a:lnTo>
                <a:lnTo>
                  <a:pt x="424387" y="1647817"/>
                </a:lnTo>
                <a:lnTo>
                  <a:pt x="377227" y="1637873"/>
                </a:lnTo>
                <a:lnTo>
                  <a:pt x="330814" y="1625257"/>
                </a:lnTo>
                <a:lnTo>
                  <a:pt x="285260" y="1610014"/>
                </a:lnTo>
                <a:lnTo>
                  <a:pt x="240681" y="1592190"/>
                </a:lnTo>
                <a:lnTo>
                  <a:pt x="197188" y="1571829"/>
                </a:lnTo>
                <a:lnTo>
                  <a:pt x="154896" y="1548978"/>
                </a:lnTo>
                <a:lnTo>
                  <a:pt x="113918" y="1523682"/>
                </a:lnTo>
                <a:lnTo>
                  <a:pt x="74366" y="1495985"/>
                </a:lnTo>
                <a:lnTo>
                  <a:pt x="36356" y="1465935"/>
                </a:lnTo>
                <a:lnTo>
                  <a:pt x="0" y="1433576"/>
                </a:lnTo>
              </a:path>
            </a:pathLst>
          </a:custGeom>
          <a:ln w="19812">
            <a:solidFill>
              <a:srgbClr val="FF6300"/>
            </a:solidFill>
            <a:prstDash val="sysDot"/>
          </a:ln>
        </p:spPr>
        <p:txBody>
          <a:bodyPr wrap="square" lIns="0" tIns="0" rIns="0" bIns="0" rtlCol="0"/>
          <a:lstStyle/>
          <a:p/>
        </p:txBody>
      </p:sp>
      <p:sp>
        <p:nvSpPr>
          <p:cNvPr id="34" name="object 34"/>
          <p:cNvSpPr txBox="1"/>
          <p:nvPr/>
        </p:nvSpPr>
        <p:spPr>
          <a:xfrm>
            <a:off x="2868548" y="2964560"/>
            <a:ext cx="729615" cy="574040"/>
          </a:xfrm>
          <a:prstGeom prst="rect">
            <a:avLst/>
          </a:prstGeom>
        </p:spPr>
        <p:txBody>
          <a:bodyPr vert="horz" wrap="square" lIns="0" tIns="104139" rIns="0" bIns="0" rtlCol="0">
            <a:spAutoFit/>
          </a:bodyPr>
          <a:lstStyle/>
          <a:p>
            <a:pPr marL="59690">
              <a:lnSpc>
                <a:spcPct val="100000"/>
              </a:lnSpc>
              <a:spcBef>
                <a:spcPts val="819"/>
              </a:spcBef>
            </a:pPr>
            <a:r>
              <a:rPr sz="1200" b="1">
                <a:solidFill>
                  <a:srgbClr val="707070"/>
                </a:solidFill>
                <a:latin typeface="微软雅黑"/>
                <a:cs typeface="微软雅黑"/>
              </a:rPr>
              <a:t>社交电商</a:t>
            </a:r>
            <a:endParaRPr sz="1200">
              <a:latin typeface="微软雅黑"/>
              <a:cs typeface="微软雅黑"/>
            </a:endParaRPr>
          </a:p>
          <a:p>
            <a:pPr marL="12700">
              <a:lnSpc>
                <a:spcPct val="100000"/>
              </a:lnSpc>
              <a:spcBef>
                <a:spcPts val="720"/>
              </a:spcBef>
            </a:pPr>
            <a:r>
              <a:rPr sz="1200" b="1" spc="-5">
                <a:solidFill>
                  <a:srgbClr val="FF6300"/>
                </a:solidFill>
                <a:latin typeface="Arial"/>
                <a:cs typeface="Arial"/>
              </a:rPr>
              <a:t>4059</a:t>
            </a:r>
            <a:r>
              <a:rPr sz="1200" b="1" spc="-15">
                <a:solidFill>
                  <a:srgbClr val="FF6300"/>
                </a:solidFill>
                <a:latin typeface="Arial"/>
                <a:cs typeface="Arial"/>
              </a:rPr>
              <a:t>2</a:t>
            </a:r>
            <a:r>
              <a:rPr sz="1200" b="1" spc="-5">
                <a:solidFill>
                  <a:srgbClr val="FF6300"/>
                </a:solidFill>
                <a:latin typeface="Arial"/>
                <a:cs typeface="Arial"/>
              </a:rPr>
              <a:t>.3</a:t>
            </a:r>
            <a:r>
              <a:rPr sz="1200" b="1">
                <a:solidFill>
                  <a:srgbClr val="FF6300"/>
                </a:solidFill>
                <a:latin typeface="微软雅黑"/>
                <a:cs typeface="微软雅黑"/>
              </a:rPr>
              <a:t>万</a:t>
            </a:r>
            <a:endParaRPr sz="1200">
              <a:latin typeface="微软雅黑"/>
              <a:cs typeface="微软雅黑"/>
            </a:endParaRPr>
          </a:p>
        </p:txBody>
      </p:sp>
      <p:sp>
        <p:nvSpPr>
          <p:cNvPr id="35" name="object 35"/>
          <p:cNvSpPr/>
          <p:nvPr/>
        </p:nvSpPr>
        <p:spPr>
          <a:xfrm>
            <a:off x="4133850" y="4293870"/>
            <a:ext cx="1460500" cy="1460500"/>
          </a:xfrm>
          <a:custGeom>
            <a:rect l="l" t="t" r="r" b="b"/>
            <a:pathLst>
              <a:path w="1460500" h="1460500">
                <a:moveTo>
                  <a:pt x="732916" y="0"/>
                </a:moveTo>
                <a:lnTo>
                  <a:pt x="780914" y="1749"/>
                </a:lnTo>
                <a:lnTo>
                  <a:pt x="828070" y="6536"/>
                </a:lnTo>
                <a:lnTo>
                  <a:pt x="874289" y="14265"/>
                </a:lnTo>
                <a:lnTo>
                  <a:pt x="919474" y="24838"/>
                </a:lnTo>
                <a:lnTo>
                  <a:pt x="963529" y="38159"/>
                </a:lnTo>
                <a:lnTo>
                  <a:pt x="1006360" y="54132"/>
                </a:lnTo>
                <a:lnTo>
                  <a:pt x="1047869" y="72660"/>
                </a:lnTo>
                <a:lnTo>
                  <a:pt x="1087962" y="93646"/>
                </a:lnTo>
                <a:lnTo>
                  <a:pt x="1126543" y="116994"/>
                </a:lnTo>
                <a:lnTo>
                  <a:pt x="1163516" y="142607"/>
                </a:lnTo>
                <a:lnTo>
                  <a:pt x="1198784" y="170389"/>
                </a:lnTo>
                <a:lnTo>
                  <a:pt x="1232253" y="200242"/>
                </a:lnTo>
                <a:lnTo>
                  <a:pt x="1263826" y="232071"/>
                </a:lnTo>
                <a:lnTo>
                  <a:pt x="1293408" y="265778"/>
                </a:lnTo>
                <a:lnTo>
                  <a:pt x="1320903" y="301267"/>
                </a:lnTo>
                <a:lnTo>
                  <a:pt x="1346215" y="338441"/>
                </a:lnTo>
                <a:lnTo>
                  <a:pt x="1369249" y="377205"/>
                </a:lnTo>
                <a:lnTo>
                  <a:pt x="1389908" y="417461"/>
                </a:lnTo>
                <a:lnTo>
                  <a:pt x="1408096" y="459112"/>
                </a:lnTo>
                <a:lnTo>
                  <a:pt x="1423719" y="502062"/>
                </a:lnTo>
                <a:lnTo>
                  <a:pt x="1436680" y="546215"/>
                </a:lnTo>
                <a:lnTo>
                  <a:pt x="1446884" y="591473"/>
                </a:lnTo>
                <a:lnTo>
                  <a:pt x="1454234" y="637740"/>
                </a:lnTo>
                <a:lnTo>
                  <a:pt x="1458635" y="684921"/>
                </a:lnTo>
                <a:lnTo>
                  <a:pt x="1459991" y="732916"/>
                </a:lnTo>
                <a:lnTo>
                  <a:pt x="1458242" y="780914"/>
                </a:lnTo>
                <a:lnTo>
                  <a:pt x="1453455" y="828070"/>
                </a:lnTo>
                <a:lnTo>
                  <a:pt x="1445726" y="874288"/>
                </a:lnTo>
                <a:lnTo>
                  <a:pt x="1435153" y="919473"/>
                </a:lnTo>
                <a:lnTo>
                  <a:pt x="1421832" y="963528"/>
                </a:lnTo>
                <a:lnTo>
                  <a:pt x="1405859" y="1006358"/>
                </a:lnTo>
                <a:lnTo>
                  <a:pt x="1387331" y="1047867"/>
                </a:lnTo>
                <a:lnTo>
                  <a:pt x="1366345" y="1087960"/>
                </a:lnTo>
                <a:lnTo>
                  <a:pt x="1342997" y="1126540"/>
                </a:lnTo>
                <a:lnTo>
                  <a:pt x="1317384" y="1163512"/>
                </a:lnTo>
                <a:lnTo>
                  <a:pt x="1289602" y="1198780"/>
                </a:lnTo>
                <a:lnTo>
                  <a:pt x="1259749" y="1232248"/>
                </a:lnTo>
                <a:lnTo>
                  <a:pt x="1227920" y="1263821"/>
                </a:lnTo>
                <a:lnTo>
                  <a:pt x="1194213" y="1293403"/>
                </a:lnTo>
                <a:lnTo>
                  <a:pt x="1158724" y="1320898"/>
                </a:lnTo>
                <a:lnTo>
                  <a:pt x="1121550" y="1346210"/>
                </a:lnTo>
                <a:lnTo>
                  <a:pt x="1082786" y="1369243"/>
                </a:lnTo>
                <a:lnTo>
                  <a:pt x="1042530" y="1389902"/>
                </a:lnTo>
                <a:lnTo>
                  <a:pt x="1000879" y="1408091"/>
                </a:lnTo>
                <a:lnTo>
                  <a:pt x="957929" y="1423714"/>
                </a:lnTo>
                <a:lnTo>
                  <a:pt x="913776" y="1436676"/>
                </a:lnTo>
                <a:lnTo>
                  <a:pt x="868518" y="1446880"/>
                </a:lnTo>
                <a:lnTo>
                  <a:pt x="822251" y="1454232"/>
                </a:lnTo>
                <a:lnTo>
                  <a:pt x="775070" y="1458634"/>
                </a:lnTo>
                <a:lnTo>
                  <a:pt x="727075" y="1459991"/>
                </a:lnTo>
                <a:lnTo>
                  <a:pt x="679195" y="1458249"/>
                </a:lnTo>
                <a:lnTo>
                  <a:pt x="632152" y="1453483"/>
                </a:lnTo>
                <a:lnTo>
                  <a:pt x="586039" y="1445788"/>
                </a:lnTo>
                <a:lnTo>
                  <a:pt x="540952" y="1435261"/>
                </a:lnTo>
                <a:lnTo>
                  <a:pt x="496986" y="1421997"/>
                </a:lnTo>
                <a:lnTo>
                  <a:pt x="454237" y="1406092"/>
                </a:lnTo>
                <a:lnTo>
                  <a:pt x="412801" y="1387642"/>
                </a:lnTo>
                <a:lnTo>
                  <a:pt x="372771" y="1366742"/>
                </a:lnTo>
                <a:lnTo>
                  <a:pt x="334245" y="1343488"/>
                </a:lnTo>
                <a:lnTo>
                  <a:pt x="297317" y="1317977"/>
                </a:lnTo>
                <a:lnTo>
                  <a:pt x="262082" y="1290304"/>
                </a:lnTo>
                <a:lnTo>
                  <a:pt x="228636" y="1260564"/>
                </a:lnTo>
                <a:lnTo>
                  <a:pt x="197074" y="1228853"/>
                </a:lnTo>
                <a:lnTo>
                  <a:pt x="167492" y="1195268"/>
                </a:lnTo>
                <a:lnTo>
                  <a:pt x="139984" y="1159904"/>
                </a:lnTo>
                <a:lnTo>
                  <a:pt x="114647" y="1122856"/>
                </a:lnTo>
                <a:lnTo>
                  <a:pt x="91575" y="1084221"/>
                </a:lnTo>
                <a:lnTo>
                  <a:pt x="70864" y="1044095"/>
                </a:lnTo>
                <a:lnTo>
                  <a:pt x="52609" y="1002572"/>
                </a:lnTo>
                <a:lnTo>
                  <a:pt x="36906" y="959750"/>
                </a:lnTo>
                <a:lnTo>
                  <a:pt x="23849" y="915723"/>
                </a:lnTo>
                <a:lnTo>
                  <a:pt x="13535" y="870587"/>
                </a:lnTo>
                <a:lnTo>
                  <a:pt x="6059" y="824439"/>
                </a:lnTo>
                <a:lnTo>
                  <a:pt x="1515" y="777374"/>
                </a:lnTo>
                <a:lnTo>
                  <a:pt x="0" y="729487"/>
                </a:lnTo>
              </a:path>
            </a:pathLst>
          </a:custGeom>
          <a:ln w="28956">
            <a:solidFill>
              <a:srgbClr val="FF6300"/>
            </a:solidFill>
          </a:ln>
        </p:spPr>
        <p:txBody>
          <a:bodyPr wrap="square" lIns="0" tIns="0" rIns="0" bIns="0" rtlCol="0"/>
          <a:lstStyle/>
          <a:p/>
        </p:txBody>
      </p:sp>
      <p:sp>
        <p:nvSpPr>
          <p:cNvPr id="36" name="object 36"/>
          <p:cNvSpPr/>
          <p:nvPr/>
        </p:nvSpPr>
        <p:spPr>
          <a:xfrm>
            <a:off x="4265676" y="4428744"/>
            <a:ext cx="1191895" cy="1191895"/>
          </a:xfrm>
          <a:custGeom>
            <a:rect l="l" t="t" r="r" b="b"/>
            <a:pathLst>
              <a:path w="1191895" h="1191895">
                <a:moveTo>
                  <a:pt x="0" y="595883"/>
                </a:moveTo>
                <a:lnTo>
                  <a:pt x="1975" y="547017"/>
                </a:lnTo>
                <a:lnTo>
                  <a:pt x="7800" y="499238"/>
                </a:lnTo>
                <a:lnTo>
                  <a:pt x="17320" y="452699"/>
                </a:lnTo>
                <a:lnTo>
                  <a:pt x="30382" y="407554"/>
                </a:lnTo>
                <a:lnTo>
                  <a:pt x="46833" y="363956"/>
                </a:lnTo>
                <a:lnTo>
                  <a:pt x="66519" y="322058"/>
                </a:lnTo>
                <a:lnTo>
                  <a:pt x="89286" y="282015"/>
                </a:lnTo>
                <a:lnTo>
                  <a:pt x="114982" y="243980"/>
                </a:lnTo>
                <a:lnTo>
                  <a:pt x="143453" y="208105"/>
                </a:lnTo>
                <a:lnTo>
                  <a:pt x="174545" y="174545"/>
                </a:lnTo>
                <a:lnTo>
                  <a:pt x="208105" y="143453"/>
                </a:lnTo>
                <a:lnTo>
                  <a:pt x="243980" y="114982"/>
                </a:lnTo>
                <a:lnTo>
                  <a:pt x="282015" y="89286"/>
                </a:lnTo>
                <a:lnTo>
                  <a:pt x="322058" y="66519"/>
                </a:lnTo>
                <a:lnTo>
                  <a:pt x="363956" y="46833"/>
                </a:lnTo>
                <a:lnTo>
                  <a:pt x="407554" y="30382"/>
                </a:lnTo>
                <a:lnTo>
                  <a:pt x="452699" y="17320"/>
                </a:lnTo>
                <a:lnTo>
                  <a:pt x="499238" y="7800"/>
                </a:lnTo>
                <a:lnTo>
                  <a:pt x="547017" y="1975"/>
                </a:lnTo>
                <a:lnTo>
                  <a:pt x="595884" y="0"/>
                </a:lnTo>
                <a:lnTo>
                  <a:pt x="644750" y="1975"/>
                </a:lnTo>
                <a:lnTo>
                  <a:pt x="692529" y="7800"/>
                </a:lnTo>
                <a:lnTo>
                  <a:pt x="739068" y="17320"/>
                </a:lnTo>
                <a:lnTo>
                  <a:pt x="784213" y="30382"/>
                </a:lnTo>
                <a:lnTo>
                  <a:pt x="827811" y="46833"/>
                </a:lnTo>
                <a:lnTo>
                  <a:pt x="869709" y="66519"/>
                </a:lnTo>
                <a:lnTo>
                  <a:pt x="909752" y="89286"/>
                </a:lnTo>
                <a:lnTo>
                  <a:pt x="947787" y="114982"/>
                </a:lnTo>
                <a:lnTo>
                  <a:pt x="983662" y="143453"/>
                </a:lnTo>
                <a:lnTo>
                  <a:pt x="1017222" y="174545"/>
                </a:lnTo>
                <a:lnTo>
                  <a:pt x="1048314" y="208105"/>
                </a:lnTo>
                <a:lnTo>
                  <a:pt x="1076785" y="243980"/>
                </a:lnTo>
                <a:lnTo>
                  <a:pt x="1102481" y="282015"/>
                </a:lnTo>
                <a:lnTo>
                  <a:pt x="1125248" y="322058"/>
                </a:lnTo>
                <a:lnTo>
                  <a:pt x="1144934" y="363956"/>
                </a:lnTo>
                <a:lnTo>
                  <a:pt x="1161385" y="407554"/>
                </a:lnTo>
                <a:lnTo>
                  <a:pt x="1174447" y="452699"/>
                </a:lnTo>
                <a:lnTo>
                  <a:pt x="1183967" y="499238"/>
                </a:lnTo>
                <a:lnTo>
                  <a:pt x="1189792" y="547017"/>
                </a:lnTo>
                <a:lnTo>
                  <a:pt x="1191768" y="595883"/>
                </a:lnTo>
                <a:lnTo>
                  <a:pt x="1189792" y="644750"/>
                </a:lnTo>
                <a:lnTo>
                  <a:pt x="1183967" y="692529"/>
                </a:lnTo>
                <a:lnTo>
                  <a:pt x="1174447" y="739068"/>
                </a:lnTo>
                <a:lnTo>
                  <a:pt x="1161385" y="784213"/>
                </a:lnTo>
                <a:lnTo>
                  <a:pt x="1144934" y="827811"/>
                </a:lnTo>
                <a:lnTo>
                  <a:pt x="1125248" y="869709"/>
                </a:lnTo>
                <a:lnTo>
                  <a:pt x="1102481" y="909752"/>
                </a:lnTo>
                <a:lnTo>
                  <a:pt x="1076785" y="947787"/>
                </a:lnTo>
                <a:lnTo>
                  <a:pt x="1048314" y="983662"/>
                </a:lnTo>
                <a:lnTo>
                  <a:pt x="1017222" y="1017222"/>
                </a:lnTo>
                <a:lnTo>
                  <a:pt x="983662" y="1048314"/>
                </a:lnTo>
                <a:lnTo>
                  <a:pt x="947787" y="1076785"/>
                </a:lnTo>
                <a:lnTo>
                  <a:pt x="909752" y="1102481"/>
                </a:lnTo>
                <a:lnTo>
                  <a:pt x="869709" y="1125248"/>
                </a:lnTo>
                <a:lnTo>
                  <a:pt x="827811" y="1144934"/>
                </a:lnTo>
                <a:lnTo>
                  <a:pt x="784213" y="1161385"/>
                </a:lnTo>
                <a:lnTo>
                  <a:pt x="739068" y="1174447"/>
                </a:lnTo>
                <a:lnTo>
                  <a:pt x="692529" y="1183967"/>
                </a:lnTo>
                <a:lnTo>
                  <a:pt x="644750" y="1189792"/>
                </a:lnTo>
                <a:lnTo>
                  <a:pt x="595884" y="1191767"/>
                </a:lnTo>
                <a:lnTo>
                  <a:pt x="547017" y="1189792"/>
                </a:lnTo>
                <a:lnTo>
                  <a:pt x="499238" y="1183967"/>
                </a:lnTo>
                <a:lnTo>
                  <a:pt x="452699" y="1174447"/>
                </a:lnTo>
                <a:lnTo>
                  <a:pt x="407554" y="1161385"/>
                </a:lnTo>
                <a:lnTo>
                  <a:pt x="363956" y="1144934"/>
                </a:lnTo>
                <a:lnTo>
                  <a:pt x="322058" y="1125248"/>
                </a:lnTo>
                <a:lnTo>
                  <a:pt x="282015" y="1102481"/>
                </a:lnTo>
                <a:lnTo>
                  <a:pt x="243980" y="1076785"/>
                </a:lnTo>
                <a:lnTo>
                  <a:pt x="208105" y="1048314"/>
                </a:lnTo>
                <a:lnTo>
                  <a:pt x="174545" y="1017222"/>
                </a:lnTo>
                <a:lnTo>
                  <a:pt x="143453" y="983662"/>
                </a:lnTo>
                <a:lnTo>
                  <a:pt x="114982" y="947787"/>
                </a:lnTo>
                <a:lnTo>
                  <a:pt x="89286" y="909752"/>
                </a:lnTo>
                <a:lnTo>
                  <a:pt x="66519" y="869709"/>
                </a:lnTo>
                <a:lnTo>
                  <a:pt x="46833" y="827811"/>
                </a:lnTo>
                <a:lnTo>
                  <a:pt x="30382" y="784213"/>
                </a:lnTo>
                <a:lnTo>
                  <a:pt x="17320" y="739068"/>
                </a:lnTo>
                <a:lnTo>
                  <a:pt x="7800" y="692529"/>
                </a:lnTo>
                <a:lnTo>
                  <a:pt x="1975" y="644750"/>
                </a:lnTo>
                <a:lnTo>
                  <a:pt x="0" y="595883"/>
                </a:lnTo>
                <a:close/>
              </a:path>
            </a:pathLst>
          </a:custGeom>
          <a:ln w="12192">
            <a:solidFill>
              <a:srgbClr val="FFDFCC"/>
            </a:solidFill>
          </a:ln>
        </p:spPr>
        <p:txBody>
          <a:bodyPr wrap="square" lIns="0" tIns="0" rIns="0" bIns="0" rtlCol="0"/>
          <a:lstStyle/>
          <a:p/>
        </p:txBody>
      </p:sp>
      <p:sp>
        <p:nvSpPr>
          <p:cNvPr id="37" name="object 37"/>
          <p:cNvSpPr/>
          <p:nvPr/>
        </p:nvSpPr>
        <p:spPr>
          <a:xfrm>
            <a:off x="4289805" y="4194809"/>
            <a:ext cx="1407795" cy="1659889"/>
          </a:xfrm>
          <a:custGeom>
            <a:rect l="l" t="t" r="r" b="b"/>
            <a:pathLst>
              <a:path w="1407795" h="1659889">
                <a:moveTo>
                  <a:pt x="577342" y="0"/>
                </a:moveTo>
                <a:lnTo>
                  <a:pt x="626355" y="1638"/>
                </a:lnTo>
                <a:lnTo>
                  <a:pt x="674608" y="6040"/>
                </a:lnTo>
                <a:lnTo>
                  <a:pt x="722025" y="13126"/>
                </a:lnTo>
                <a:lnTo>
                  <a:pt x="768527" y="22818"/>
                </a:lnTo>
                <a:lnTo>
                  <a:pt x="814036" y="35038"/>
                </a:lnTo>
                <a:lnTo>
                  <a:pt x="858475" y="49708"/>
                </a:lnTo>
                <a:lnTo>
                  <a:pt x="901765" y="66750"/>
                </a:lnTo>
                <a:lnTo>
                  <a:pt x="943829" y="86085"/>
                </a:lnTo>
                <a:lnTo>
                  <a:pt x="984588" y="107635"/>
                </a:lnTo>
                <a:lnTo>
                  <a:pt x="1023966" y="131321"/>
                </a:lnTo>
                <a:lnTo>
                  <a:pt x="1061883" y="157067"/>
                </a:lnTo>
                <a:lnTo>
                  <a:pt x="1098263" y="184792"/>
                </a:lnTo>
                <a:lnTo>
                  <a:pt x="1133027" y="214420"/>
                </a:lnTo>
                <a:lnTo>
                  <a:pt x="1166098" y="245871"/>
                </a:lnTo>
                <a:lnTo>
                  <a:pt x="1197397" y="279069"/>
                </a:lnTo>
                <a:lnTo>
                  <a:pt x="1226847" y="313933"/>
                </a:lnTo>
                <a:lnTo>
                  <a:pt x="1254370" y="350387"/>
                </a:lnTo>
                <a:lnTo>
                  <a:pt x="1279888" y="388351"/>
                </a:lnTo>
                <a:lnTo>
                  <a:pt x="1303323" y="427748"/>
                </a:lnTo>
                <a:lnTo>
                  <a:pt x="1324598" y="468500"/>
                </a:lnTo>
                <a:lnTo>
                  <a:pt x="1343634" y="510528"/>
                </a:lnTo>
                <a:lnTo>
                  <a:pt x="1360353" y="553753"/>
                </a:lnTo>
                <a:lnTo>
                  <a:pt x="1374679" y="598098"/>
                </a:lnTo>
                <a:lnTo>
                  <a:pt x="1386532" y="643485"/>
                </a:lnTo>
                <a:lnTo>
                  <a:pt x="1395836" y="689835"/>
                </a:lnTo>
                <a:lnTo>
                  <a:pt x="1402511" y="737070"/>
                </a:lnTo>
                <a:lnTo>
                  <a:pt x="1406481" y="785111"/>
                </a:lnTo>
                <a:lnTo>
                  <a:pt x="1407668" y="833882"/>
                </a:lnTo>
                <a:lnTo>
                  <a:pt x="1406008" y="882625"/>
                </a:lnTo>
                <a:lnTo>
                  <a:pt x="1401573" y="930613"/>
                </a:lnTo>
                <a:lnTo>
                  <a:pt x="1394441" y="977770"/>
                </a:lnTo>
                <a:lnTo>
                  <a:pt x="1384689" y="1024017"/>
                </a:lnTo>
                <a:lnTo>
                  <a:pt x="1372397" y="1069277"/>
                </a:lnTo>
                <a:lnTo>
                  <a:pt x="1357643" y="1113472"/>
                </a:lnTo>
                <a:lnTo>
                  <a:pt x="1340506" y="1156526"/>
                </a:lnTo>
                <a:lnTo>
                  <a:pt x="1321065" y="1198360"/>
                </a:lnTo>
                <a:lnTo>
                  <a:pt x="1299397" y="1238897"/>
                </a:lnTo>
                <a:lnTo>
                  <a:pt x="1275581" y="1278060"/>
                </a:lnTo>
                <a:lnTo>
                  <a:pt x="1249697" y="1315771"/>
                </a:lnTo>
                <a:lnTo>
                  <a:pt x="1221822" y="1351952"/>
                </a:lnTo>
                <a:lnTo>
                  <a:pt x="1192035" y="1386527"/>
                </a:lnTo>
                <a:lnTo>
                  <a:pt x="1160414" y="1419417"/>
                </a:lnTo>
                <a:lnTo>
                  <a:pt x="1127039" y="1450545"/>
                </a:lnTo>
                <a:lnTo>
                  <a:pt x="1091988" y="1479834"/>
                </a:lnTo>
                <a:lnTo>
                  <a:pt x="1055339" y="1507206"/>
                </a:lnTo>
                <a:lnTo>
                  <a:pt x="1017170" y="1532583"/>
                </a:lnTo>
                <a:lnTo>
                  <a:pt x="977561" y="1555889"/>
                </a:lnTo>
                <a:lnTo>
                  <a:pt x="936590" y="1577045"/>
                </a:lnTo>
                <a:lnTo>
                  <a:pt x="894335" y="1595975"/>
                </a:lnTo>
                <a:lnTo>
                  <a:pt x="850876" y="1612600"/>
                </a:lnTo>
                <a:lnTo>
                  <a:pt x="806290" y="1626844"/>
                </a:lnTo>
                <a:lnTo>
                  <a:pt x="760656" y="1638628"/>
                </a:lnTo>
                <a:lnTo>
                  <a:pt x="714053" y="1647876"/>
                </a:lnTo>
                <a:lnTo>
                  <a:pt x="666559" y="1654509"/>
                </a:lnTo>
                <a:lnTo>
                  <a:pt x="618253" y="1658450"/>
                </a:lnTo>
                <a:lnTo>
                  <a:pt x="569214" y="1659623"/>
                </a:lnTo>
                <a:lnTo>
                  <a:pt x="520496" y="1657974"/>
                </a:lnTo>
                <a:lnTo>
                  <a:pt x="472188" y="1653527"/>
                </a:lnTo>
                <a:lnTo>
                  <a:pt x="424403" y="1646327"/>
                </a:lnTo>
                <a:lnTo>
                  <a:pt x="377252" y="1636418"/>
                </a:lnTo>
                <a:lnTo>
                  <a:pt x="330848" y="1623845"/>
                </a:lnTo>
                <a:lnTo>
                  <a:pt x="285304" y="1608654"/>
                </a:lnTo>
                <a:lnTo>
                  <a:pt x="240732" y="1590888"/>
                </a:lnTo>
                <a:lnTo>
                  <a:pt x="197244" y="1570594"/>
                </a:lnTo>
                <a:lnTo>
                  <a:pt x="154952" y="1547816"/>
                </a:lnTo>
                <a:lnTo>
                  <a:pt x="113970" y="1522599"/>
                </a:lnTo>
                <a:lnTo>
                  <a:pt x="74408" y="1494988"/>
                </a:lnTo>
                <a:lnTo>
                  <a:pt x="36381" y="1465027"/>
                </a:lnTo>
                <a:lnTo>
                  <a:pt x="0" y="1432763"/>
                </a:lnTo>
              </a:path>
            </a:pathLst>
          </a:custGeom>
          <a:ln w="19812">
            <a:solidFill>
              <a:srgbClr val="FF6300"/>
            </a:solidFill>
            <a:prstDash val="sysDot"/>
          </a:ln>
        </p:spPr>
        <p:txBody>
          <a:bodyPr wrap="square" lIns="0" tIns="0" rIns="0" bIns="0" rtlCol="0"/>
          <a:lstStyle/>
          <a:p/>
        </p:txBody>
      </p:sp>
      <p:sp>
        <p:nvSpPr>
          <p:cNvPr id="38" name="object 38"/>
          <p:cNvSpPr txBox="1"/>
          <p:nvPr/>
        </p:nvSpPr>
        <p:spPr>
          <a:xfrm>
            <a:off x="4540377" y="4687061"/>
            <a:ext cx="645795" cy="574675"/>
          </a:xfrm>
          <a:prstGeom prst="rect">
            <a:avLst/>
          </a:prstGeom>
        </p:spPr>
        <p:txBody>
          <a:bodyPr vert="horz" wrap="square" lIns="0" tIns="104139" rIns="0" bIns="0" rtlCol="0">
            <a:spAutoFit/>
          </a:bodyPr>
          <a:lstStyle/>
          <a:p>
            <a:pPr marL="17145">
              <a:lnSpc>
                <a:spcPct val="100000"/>
              </a:lnSpc>
              <a:spcBef>
                <a:spcPts val="819"/>
              </a:spcBef>
            </a:pPr>
            <a:r>
              <a:rPr sz="1200" b="1">
                <a:solidFill>
                  <a:srgbClr val="707070"/>
                </a:solidFill>
                <a:latin typeface="微软雅黑"/>
                <a:cs typeface="微软雅黑"/>
              </a:rPr>
              <a:t>娱乐票务</a:t>
            </a:r>
            <a:endParaRPr sz="1200">
              <a:latin typeface="微软雅黑"/>
              <a:cs typeface="微软雅黑"/>
            </a:endParaRPr>
          </a:p>
          <a:p>
            <a:pPr marL="12700">
              <a:lnSpc>
                <a:spcPct val="100000"/>
              </a:lnSpc>
              <a:spcBef>
                <a:spcPts val="720"/>
              </a:spcBef>
            </a:pPr>
            <a:r>
              <a:rPr sz="1200" b="1" spc="-5">
                <a:solidFill>
                  <a:srgbClr val="FF6300"/>
                </a:solidFill>
                <a:latin typeface="Arial"/>
                <a:cs typeface="Arial"/>
              </a:rPr>
              <a:t>1467.9</a:t>
            </a:r>
            <a:r>
              <a:rPr sz="1200" b="1" spc="-5">
                <a:solidFill>
                  <a:srgbClr val="FF6300"/>
                </a:solidFill>
                <a:latin typeface="微软雅黑"/>
                <a:cs typeface="微软雅黑"/>
              </a:rPr>
              <a:t>万</a:t>
            </a:r>
            <a:endParaRPr sz="1200">
              <a:latin typeface="微软雅黑"/>
              <a:cs typeface="微软雅黑"/>
            </a:endParaRPr>
          </a:p>
        </p:txBody>
      </p:sp>
      <p:sp>
        <p:nvSpPr>
          <p:cNvPr id="39" name="object 39"/>
          <p:cNvSpPr/>
          <p:nvPr/>
        </p:nvSpPr>
        <p:spPr>
          <a:xfrm>
            <a:off x="5763005" y="4293870"/>
            <a:ext cx="1458595" cy="1460500"/>
          </a:xfrm>
          <a:custGeom>
            <a:rect l="l" t="t" r="r" b="b"/>
            <a:pathLst>
              <a:path w="1458595" h="1460500">
                <a:moveTo>
                  <a:pt x="732155" y="0"/>
                </a:moveTo>
                <a:lnTo>
                  <a:pt x="780107" y="1749"/>
                </a:lnTo>
                <a:lnTo>
                  <a:pt x="827217" y="6536"/>
                </a:lnTo>
                <a:lnTo>
                  <a:pt x="873390" y="14265"/>
                </a:lnTo>
                <a:lnTo>
                  <a:pt x="918530" y="24839"/>
                </a:lnTo>
                <a:lnTo>
                  <a:pt x="962542" y="38160"/>
                </a:lnTo>
                <a:lnTo>
                  <a:pt x="1005329" y="54134"/>
                </a:lnTo>
                <a:lnTo>
                  <a:pt x="1046796" y="72663"/>
                </a:lnTo>
                <a:lnTo>
                  <a:pt x="1086847" y="93651"/>
                </a:lnTo>
                <a:lnTo>
                  <a:pt x="1125387" y="117000"/>
                </a:lnTo>
                <a:lnTo>
                  <a:pt x="1162321" y="142615"/>
                </a:lnTo>
                <a:lnTo>
                  <a:pt x="1197552" y="170400"/>
                </a:lnTo>
                <a:lnTo>
                  <a:pt x="1230984" y="200256"/>
                </a:lnTo>
                <a:lnTo>
                  <a:pt x="1262523" y="232088"/>
                </a:lnTo>
                <a:lnTo>
                  <a:pt x="1292073" y="265800"/>
                </a:lnTo>
                <a:lnTo>
                  <a:pt x="1319538" y="301294"/>
                </a:lnTo>
                <a:lnTo>
                  <a:pt x="1344822" y="338475"/>
                </a:lnTo>
                <a:lnTo>
                  <a:pt x="1367829" y="377245"/>
                </a:lnTo>
                <a:lnTo>
                  <a:pt x="1388465" y="417508"/>
                </a:lnTo>
                <a:lnTo>
                  <a:pt x="1406633" y="459168"/>
                </a:lnTo>
                <a:lnTo>
                  <a:pt x="1422238" y="502127"/>
                </a:lnTo>
                <a:lnTo>
                  <a:pt x="1435184" y="546290"/>
                </a:lnTo>
                <a:lnTo>
                  <a:pt x="1445376" y="591559"/>
                </a:lnTo>
                <a:lnTo>
                  <a:pt x="1452717" y="637839"/>
                </a:lnTo>
                <a:lnTo>
                  <a:pt x="1457113" y="685033"/>
                </a:lnTo>
                <a:lnTo>
                  <a:pt x="1458468" y="733043"/>
                </a:lnTo>
                <a:lnTo>
                  <a:pt x="1456720" y="781027"/>
                </a:lnTo>
                <a:lnTo>
                  <a:pt x="1451938" y="828169"/>
                </a:lnTo>
                <a:lnTo>
                  <a:pt x="1444218" y="874375"/>
                </a:lnTo>
                <a:lnTo>
                  <a:pt x="1433657" y="919548"/>
                </a:lnTo>
                <a:lnTo>
                  <a:pt x="1420350" y="963593"/>
                </a:lnTo>
                <a:lnTo>
                  <a:pt x="1404395" y="1006414"/>
                </a:lnTo>
                <a:lnTo>
                  <a:pt x="1385888" y="1047915"/>
                </a:lnTo>
                <a:lnTo>
                  <a:pt x="1364925" y="1088000"/>
                </a:lnTo>
                <a:lnTo>
                  <a:pt x="1341603" y="1126573"/>
                </a:lnTo>
                <a:lnTo>
                  <a:pt x="1316018" y="1163539"/>
                </a:lnTo>
                <a:lnTo>
                  <a:pt x="1288267" y="1198802"/>
                </a:lnTo>
                <a:lnTo>
                  <a:pt x="1258446" y="1232266"/>
                </a:lnTo>
                <a:lnTo>
                  <a:pt x="1226652" y="1263835"/>
                </a:lnTo>
                <a:lnTo>
                  <a:pt x="1192981" y="1293414"/>
                </a:lnTo>
                <a:lnTo>
                  <a:pt x="1157529" y="1320906"/>
                </a:lnTo>
                <a:lnTo>
                  <a:pt x="1120394" y="1346216"/>
                </a:lnTo>
                <a:lnTo>
                  <a:pt x="1081671" y="1369247"/>
                </a:lnTo>
                <a:lnTo>
                  <a:pt x="1041457" y="1389905"/>
                </a:lnTo>
                <a:lnTo>
                  <a:pt x="999848" y="1408093"/>
                </a:lnTo>
                <a:lnTo>
                  <a:pt x="956941" y="1423715"/>
                </a:lnTo>
                <a:lnTo>
                  <a:pt x="912833" y="1436677"/>
                </a:lnTo>
                <a:lnTo>
                  <a:pt x="867620" y="1446881"/>
                </a:lnTo>
                <a:lnTo>
                  <a:pt x="821397" y="1454232"/>
                </a:lnTo>
                <a:lnTo>
                  <a:pt x="774263" y="1458634"/>
                </a:lnTo>
                <a:lnTo>
                  <a:pt x="726313" y="1459991"/>
                </a:lnTo>
                <a:lnTo>
                  <a:pt x="678479" y="1458249"/>
                </a:lnTo>
                <a:lnTo>
                  <a:pt x="631481" y="1453483"/>
                </a:lnTo>
                <a:lnTo>
                  <a:pt x="585413" y="1445788"/>
                </a:lnTo>
                <a:lnTo>
                  <a:pt x="540371" y="1435261"/>
                </a:lnTo>
                <a:lnTo>
                  <a:pt x="496450" y="1421997"/>
                </a:lnTo>
                <a:lnTo>
                  <a:pt x="453744" y="1406092"/>
                </a:lnTo>
                <a:lnTo>
                  <a:pt x="412350" y="1387642"/>
                </a:lnTo>
                <a:lnTo>
                  <a:pt x="372363" y="1366742"/>
                </a:lnTo>
                <a:lnTo>
                  <a:pt x="333877" y="1343488"/>
                </a:lnTo>
                <a:lnTo>
                  <a:pt x="296987" y="1317977"/>
                </a:lnTo>
                <a:lnTo>
                  <a:pt x="261790" y="1290304"/>
                </a:lnTo>
                <a:lnTo>
                  <a:pt x="228380" y="1260564"/>
                </a:lnTo>
                <a:lnTo>
                  <a:pt x="196853" y="1228853"/>
                </a:lnTo>
                <a:lnTo>
                  <a:pt x="167303" y="1195268"/>
                </a:lnTo>
                <a:lnTo>
                  <a:pt x="139825" y="1159904"/>
                </a:lnTo>
                <a:lnTo>
                  <a:pt x="114516" y="1122856"/>
                </a:lnTo>
                <a:lnTo>
                  <a:pt x="91470" y="1084221"/>
                </a:lnTo>
                <a:lnTo>
                  <a:pt x="70783" y="1044095"/>
                </a:lnTo>
                <a:lnTo>
                  <a:pt x="52548" y="1002572"/>
                </a:lnTo>
                <a:lnTo>
                  <a:pt x="36863" y="959750"/>
                </a:lnTo>
                <a:lnTo>
                  <a:pt x="23822" y="915723"/>
                </a:lnTo>
                <a:lnTo>
                  <a:pt x="13519" y="870587"/>
                </a:lnTo>
                <a:lnTo>
                  <a:pt x="6051" y="824439"/>
                </a:lnTo>
                <a:lnTo>
                  <a:pt x="1513" y="777374"/>
                </a:lnTo>
                <a:lnTo>
                  <a:pt x="0" y="729487"/>
                </a:lnTo>
              </a:path>
            </a:pathLst>
          </a:custGeom>
          <a:ln w="28956">
            <a:solidFill>
              <a:srgbClr val="FF6300"/>
            </a:solidFill>
          </a:ln>
        </p:spPr>
        <p:txBody>
          <a:bodyPr wrap="square" lIns="0" tIns="0" rIns="0" bIns="0" rtlCol="0"/>
          <a:lstStyle/>
          <a:p/>
        </p:txBody>
      </p:sp>
      <p:sp>
        <p:nvSpPr>
          <p:cNvPr id="40" name="object 40"/>
          <p:cNvSpPr/>
          <p:nvPr/>
        </p:nvSpPr>
        <p:spPr>
          <a:xfrm>
            <a:off x="5894832" y="4428744"/>
            <a:ext cx="1191895" cy="1191895"/>
          </a:xfrm>
          <a:custGeom>
            <a:rect l="l" t="t" r="r" b="b"/>
            <a:pathLst>
              <a:path w="1191895" h="1191895">
                <a:moveTo>
                  <a:pt x="0" y="595883"/>
                </a:moveTo>
                <a:lnTo>
                  <a:pt x="1975" y="547017"/>
                </a:lnTo>
                <a:lnTo>
                  <a:pt x="7800" y="499238"/>
                </a:lnTo>
                <a:lnTo>
                  <a:pt x="17320" y="452699"/>
                </a:lnTo>
                <a:lnTo>
                  <a:pt x="30382" y="407554"/>
                </a:lnTo>
                <a:lnTo>
                  <a:pt x="46833" y="363956"/>
                </a:lnTo>
                <a:lnTo>
                  <a:pt x="66519" y="322058"/>
                </a:lnTo>
                <a:lnTo>
                  <a:pt x="89286" y="282015"/>
                </a:lnTo>
                <a:lnTo>
                  <a:pt x="114982" y="243980"/>
                </a:lnTo>
                <a:lnTo>
                  <a:pt x="143453" y="208105"/>
                </a:lnTo>
                <a:lnTo>
                  <a:pt x="174545" y="174545"/>
                </a:lnTo>
                <a:lnTo>
                  <a:pt x="208105" y="143453"/>
                </a:lnTo>
                <a:lnTo>
                  <a:pt x="243980" y="114982"/>
                </a:lnTo>
                <a:lnTo>
                  <a:pt x="282015" y="89286"/>
                </a:lnTo>
                <a:lnTo>
                  <a:pt x="322058" y="66519"/>
                </a:lnTo>
                <a:lnTo>
                  <a:pt x="363956" y="46833"/>
                </a:lnTo>
                <a:lnTo>
                  <a:pt x="407554" y="30382"/>
                </a:lnTo>
                <a:lnTo>
                  <a:pt x="452699" y="17320"/>
                </a:lnTo>
                <a:lnTo>
                  <a:pt x="499238" y="7800"/>
                </a:lnTo>
                <a:lnTo>
                  <a:pt x="547017" y="1975"/>
                </a:lnTo>
                <a:lnTo>
                  <a:pt x="595883" y="0"/>
                </a:lnTo>
                <a:lnTo>
                  <a:pt x="644750" y="1975"/>
                </a:lnTo>
                <a:lnTo>
                  <a:pt x="692529" y="7800"/>
                </a:lnTo>
                <a:lnTo>
                  <a:pt x="739068" y="17320"/>
                </a:lnTo>
                <a:lnTo>
                  <a:pt x="784213" y="30382"/>
                </a:lnTo>
                <a:lnTo>
                  <a:pt x="827811" y="46833"/>
                </a:lnTo>
                <a:lnTo>
                  <a:pt x="869709" y="66519"/>
                </a:lnTo>
                <a:lnTo>
                  <a:pt x="909752" y="89286"/>
                </a:lnTo>
                <a:lnTo>
                  <a:pt x="947787" y="114982"/>
                </a:lnTo>
                <a:lnTo>
                  <a:pt x="983662" y="143453"/>
                </a:lnTo>
                <a:lnTo>
                  <a:pt x="1017222" y="174545"/>
                </a:lnTo>
                <a:lnTo>
                  <a:pt x="1048314" y="208105"/>
                </a:lnTo>
                <a:lnTo>
                  <a:pt x="1076785" y="243980"/>
                </a:lnTo>
                <a:lnTo>
                  <a:pt x="1102481" y="282015"/>
                </a:lnTo>
                <a:lnTo>
                  <a:pt x="1125248" y="322058"/>
                </a:lnTo>
                <a:lnTo>
                  <a:pt x="1144934" y="363956"/>
                </a:lnTo>
                <a:lnTo>
                  <a:pt x="1161385" y="407554"/>
                </a:lnTo>
                <a:lnTo>
                  <a:pt x="1174447" y="452699"/>
                </a:lnTo>
                <a:lnTo>
                  <a:pt x="1183967" y="499238"/>
                </a:lnTo>
                <a:lnTo>
                  <a:pt x="1189792" y="547017"/>
                </a:lnTo>
                <a:lnTo>
                  <a:pt x="1191767" y="595883"/>
                </a:lnTo>
                <a:lnTo>
                  <a:pt x="1189792" y="644750"/>
                </a:lnTo>
                <a:lnTo>
                  <a:pt x="1183967" y="692529"/>
                </a:lnTo>
                <a:lnTo>
                  <a:pt x="1174447" y="739068"/>
                </a:lnTo>
                <a:lnTo>
                  <a:pt x="1161385" y="784213"/>
                </a:lnTo>
                <a:lnTo>
                  <a:pt x="1144934" y="827811"/>
                </a:lnTo>
                <a:lnTo>
                  <a:pt x="1125248" y="869709"/>
                </a:lnTo>
                <a:lnTo>
                  <a:pt x="1102481" y="909752"/>
                </a:lnTo>
                <a:lnTo>
                  <a:pt x="1076785" y="947787"/>
                </a:lnTo>
                <a:lnTo>
                  <a:pt x="1048314" y="983662"/>
                </a:lnTo>
                <a:lnTo>
                  <a:pt x="1017222" y="1017222"/>
                </a:lnTo>
                <a:lnTo>
                  <a:pt x="983662" y="1048314"/>
                </a:lnTo>
                <a:lnTo>
                  <a:pt x="947787" y="1076785"/>
                </a:lnTo>
                <a:lnTo>
                  <a:pt x="909752" y="1102481"/>
                </a:lnTo>
                <a:lnTo>
                  <a:pt x="869709" y="1125248"/>
                </a:lnTo>
                <a:lnTo>
                  <a:pt x="827811" y="1144934"/>
                </a:lnTo>
                <a:lnTo>
                  <a:pt x="784213" y="1161385"/>
                </a:lnTo>
                <a:lnTo>
                  <a:pt x="739068" y="1174447"/>
                </a:lnTo>
                <a:lnTo>
                  <a:pt x="692529" y="1183967"/>
                </a:lnTo>
                <a:lnTo>
                  <a:pt x="644750" y="1189792"/>
                </a:lnTo>
                <a:lnTo>
                  <a:pt x="595883" y="1191767"/>
                </a:lnTo>
                <a:lnTo>
                  <a:pt x="547017" y="1189792"/>
                </a:lnTo>
                <a:lnTo>
                  <a:pt x="499238" y="1183967"/>
                </a:lnTo>
                <a:lnTo>
                  <a:pt x="452699" y="1174447"/>
                </a:lnTo>
                <a:lnTo>
                  <a:pt x="407554" y="1161385"/>
                </a:lnTo>
                <a:lnTo>
                  <a:pt x="363956" y="1144934"/>
                </a:lnTo>
                <a:lnTo>
                  <a:pt x="322058" y="1125248"/>
                </a:lnTo>
                <a:lnTo>
                  <a:pt x="282015" y="1102481"/>
                </a:lnTo>
                <a:lnTo>
                  <a:pt x="243980" y="1076785"/>
                </a:lnTo>
                <a:lnTo>
                  <a:pt x="208105" y="1048314"/>
                </a:lnTo>
                <a:lnTo>
                  <a:pt x="174545" y="1017222"/>
                </a:lnTo>
                <a:lnTo>
                  <a:pt x="143453" y="983662"/>
                </a:lnTo>
                <a:lnTo>
                  <a:pt x="114982" y="947787"/>
                </a:lnTo>
                <a:lnTo>
                  <a:pt x="89286" y="909752"/>
                </a:lnTo>
                <a:lnTo>
                  <a:pt x="66519" y="869709"/>
                </a:lnTo>
                <a:lnTo>
                  <a:pt x="46833" y="827811"/>
                </a:lnTo>
                <a:lnTo>
                  <a:pt x="30382" y="784213"/>
                </a:lnTo>
                <a:lnTo>
                  <a:pt x="17320" y="739068"/>
                </a:lnTo>
                <a:lnTo>
                  <a:pt x="7800" y="692529"/>
                </a:lnTo>
                <a:lnTo>
                  <a:pt x="1975" y="644750"/>
                </a:lnTo>
                <a:lnTo>
                  <a:pt x="0" y="595883"/>
                </a:lnTo>
                <a:close/>
              </a:path>
            </a:pathLst>
          </a:custGeom>
          <a:ln w="12191">
            <a:solidFill>
              <a:srgbClr val="FFDFCC"/>
            </a:solidFill>
          </a:ln>
        </p:spPr>
        <p:txBody>
          <a:bodyPr wrap="square" lIns="0" tIns="0" rIns="0" bIns="0" rtlCol="0"/>
          <a:lstStyle/>
          <a:p/>
        </p:txBody>
      </p:sp>
      <p:sp>
        <p:nvSpPr>
          <p:cNvPr id="41" name="object 41"/>
          <p:cNvSpPr/>
          <p:nvPr/>
        </p:nvSpPr>
        <p:spPr>
          <a:xfrm>
            <a:off x="5918961" y="4194809"/>
            <a:ext cx="1407795" cy="1659889"/>
          </a:xfrm>
          <a:custGeom>
            <a:rect l="l" t="t" r="r" b="b"/>
            <a:pathLst>
              <a:path w="1407795" h="1659889">
                <a:moveTo>
                  <a:pt x="577341" y="0"/>
                </a:moveTo>
                <a:lnTo>
                  <a:pt x="626355" y="1638"/>
                </a:lnTo>
                <a:lnTo>
                  <a:pt x="674608" y="6040"/>
                </a:lnTo>
                <a:lnTo>
                  <a:pt x="722025" y="13126"/>
                </a:lnTo>
                <a:lnTo>
                  <a:pt x="768527" y="22818"/>
                </a:lnTo>
                <a:lnTo>
                  <a:pt x="814036" y="35038"/>
                </a:lnTo>
                <a:lnTo>
                  <a:pt x="858475" y="49708"/>
                </a:lnTo>
                <a:lnTo>
                  <a:pt x="901765" y="66750"/>
                </a:lnTo>
                <a:lnTo>
                  <a:pt x="943829" y="86085"/>
                </a:lnTo>
                <a:lnTo>
                  <a:pt x="984588" y="107635"/>
                </a:lnTo>
                <a:lnTo>
                  <a:pt x="1023966" y="131321"/>
                </a:lnTo>
                <a:lnTo>
                  <a:pt x="1061883" y="157067"/>
                </a:lnTo>
                <a:lnTo>
                  <a:pt x="1098263" y="184792"/>
                </a:lnTo>
                <a:lnTo>
                  <a:pt x="1133027" y="214420"/>
                </a:lnTo>
                <a:lnTo>
                  <a:pt x="1166098" y="245871"/>
                </a:lnTo>
                <a:lnTo>
                  <a:pt x="1197397" y="279069"/>
                </a:lnTo>
                <a:lnTo>
                  <a:pt x="1226847" y="313933"/>
                </a:lnTo>
                <a:lnTo>
                  <a:pt x="1254370" y="350387"/>
                </a:lnTo>
                <a:lnTo>
                  <a:pt x="1279888" y="388351"/>
                </a:lnTo>
                <a:lnTo>
                  <a:pt x="1303323" y="427748"/>
                </a:lnTo>
                <a:lnTo>
                  <a:pt x="1324598" y="468500"/>
                </a:lnTo>
                <a:lnTo>
                  <a:pt x="1343634" y="510528"/>
                </a:lnTo>
                <a:lnTo>
                  <a:pt x="1360353" y="553753"/>
                </a:lnTo>
                <a:lnTo>
                  <a:pt x="1374679" y="598098"/>
                </a:lnTo>
                <a:lnTo>
                  <a:pt x="1386532" y="643485"/>
                </a:lnTo>
                <a:lnTo>
                  <a:pt x="1395836" y="689835"/>
                </a:lnTo>
                <a:lnTo>
                  <a:pt x="1402511" y="737070"/>
                </a:lnTo>
                <a:lnTo>
                  <a:pt x="1406481" y="785111"/>
                </a:lnTo>
                <a:lnTo>
                  <a:pt x="1407667" y="833882"/>
                </a:lnTo>
                <a:lnTo>
                  <a:pt x="1406008" y="882625"/>
                </a:lnTo>
                <a:lnTo>
                  <a:pt x="1401573" y="930613"/>
                </a:lnTo>
                <a:lnTo>
                  <a:pt x="1394441" y="977770"/>
                </a:lnTo>
                <a:lnTo>
                  <a:pt x="1384689" y="1024017"/>
                </a:lnTo>
                <a:lnTo>
                  <a:pt x="1372397" y="1069277"/>
                </a:lnTo>
                <a:lnTo>
                  <a:pt x="1357643" y="1113472"/>
                </a:lnTo>
                <a:lnTo>
                  <a:pt x="1340506" y="1156526"/>
                </a:lnTo>
                <a:lnTo>
                  <a:pt x="1321065" y="1198360"/>
                </a:lnTo>
                <a:lnTo>
                  <a:pt x="1299397" y="1238897"/>
                </a:lnTo>
                <a:lnTo>
                  <a:pt x="1275581" y="1278060"/>
                </a:lnTo>
                <a:lnTo>
                  <a:pt x="1249697" y="1315771"/>
                </a:lnTo>
                <a:lnTo>
                  <a:pt x="1221822" y="1351952"/>
                </a:lnTo>
                <a:lnTo>
                  <a:pt x="1192035" y="1386527"/>
                </a:lnTo>
                <a:lnTo>
                  <a:pt x="1160414" y="1419417"/>
                </a:lnTo>
                <a:lnTo>
                  <a:pt x="1127039" y="1450545"/>
                </a:lnTo>
                <a:lnTo>
                  <a:pt x="1091988" y="1479834"/>
                </a:lnTo>
                <a:lnTo>
                  <a:pt x="1055339" y="1507206"/>
                </a:lnTo>
                <a:lnTo>
                  <a:pt x="1017170" y="1532583"/>
                </a:lnTo>
                <a:lnTo>
                  <a:pt x="977561" y="1555889"/>
                </a:lnTo>
                <a:lnTo>
                  <a:pt x="936590" y="1577045"/>
                </a:lnTo>
                <a:lnTo>
                  <a:pt x="894335" y="1595975"/>
                </a:lnTo>
                <a:lnTo>
                  <a:pt x="850876" y="1612600"/>
                </a:lnTo>
                <a:lnTo>
                  <a:pt x="806290" y="1626844"/>
                </a:lnTo>
                <a:lnTo>
                  <a:pt x="760656" y="1638628"/>
                </a:lnTo>
                <a:lnTo>
                  <a:pt x="714053" y="1647876"/>
                </a:lnTo>
                <a:lnTo>
                  <a:pt x="666559" y="1654509"/>
                </a:lnTo>
                <a:lnTo>
                  <a:pt x="618253" y="1658450"/>
                </a:lnTo>
                <a:lnTo>
                  <a:pt x="569213" y="1659623"/>
                </a:lnTo>
                <a:lnTo>
                  <a:pt x="520496" y="1657974"/>
                </a:lnTo>
                <a:lnTo>
                  <a:pt x="472188" y="1653527"/>
                </a:lnTo>
                <a:lnTo>
                  <a:pt x="424403" y="1646327"/>
                </a:lnTo>
                <a:lnTo>
                  <a:pt x="377252" y="1636418"/>
                </a:lnTo>
                <a:lnTo>
                  <a:pt x="330848" y="1623845"/>
                </a:lnTo>
                <a:lnTo>
                  <a:pt x="285304" y="1608654"/>
                </a:lnTo>
                <a:lnTo>
                  <a:pt x="240732" y="1590888"/>
                </a:lnTo>
                <a:lnTo>
                  <a:pt x="197244" y="1570594"/>
                </a:lnTo>
                <a:lnTo>
                  <a:pt x="154952" y="1547816"/>
                </a:lnTo>
                <a:lnTo>
                  <a:pt x="113970" y="1522599"/>
                </a:lnTo>
                <a:lnTo>
                  <a:pt x="74408" y="1494988"/>
                </a:lnTo>
                <a:lnTo>
                  <a:pt x="36381" y="1465027"/>
                </a:lnTo>
                <a:lnTo>
                  <a:pt x="0" y="1432763"/>
                </a:lnTo>
              </a:path>
            </a:pathLst>
          </a:custGeom>
          <a:ln w="19812">
            <a:solidFill>
              <a:srgbClr val="FF6300"/>
            </a:solidFill>
            <a:prstDash val="sysDot"/>
          </a:ln>
        </p:spPr>
        <p:txBody>
          <a:bodyPr wrap="square" lIns="0" tIns="0" rIns="0" bIns="0" rtlCol="0"/>
          <a:lstStyle/>
          <a:p/>
        </p:txBody>
      </p:sp>
      <p:sp>
        <p:nvSpPr>
          <p:cNvPr id="42" name="object 42"/>
          <p:cNvSpPr txBox="1"/>
          <p:nvPr/>
        </p:nvSpPr>
        <p:spPr>
          <a:xfrm>
            <a:off x="6169278" y="4687061"/>
            <a:ext cx="645795" cy="574675"/>
          </a:xfrm>
          <a:prstGeom prst="rect">
            <a:avLst/>
          </a:prstGeom>
        </p:spPr>
        <p:txBody>
          <a:bodyPr vert="horz" wrap="square" lIns="0" tIns="104139" rIns="0" bIns="0" rtlCol="0">
            <a:spAutoFit/>
          </a:bodyPr>
          <a:lstStyle/>
          <a:p>
            <a:pPr marL="17145">
              <a:lnSpc>
                <a:spcPct val="100000"/>
              </a:lnSpc>
              <a:spcBef>
                <a:spcPts val="819"/>
              </a:spcBef>
            </a:pPr>
            <a:r>
              <a:rPr sz="1200" b="1">
                <a:solidFill>
                  <a:srgbClr val="707070"/>
                </a:solidFill>
                <a:latin typeface="微软雅黑"/>
                <a:cs typeface="微软雅黑"/>
              </a:rPr>
              <a:t>用车服务</a:t>
            </a:r>
            <a:endParaRPr sz="1200">
              <a:latin typeface="微软雅黑"/>
              <a:cs typeface="微软雅黑"/>
            </a:endParaRPr>
          </a:p>
          <a:p>
            <a:pPr marL="12700">
              <a:lnSpc>
                <a:spcPct val="100000"/>
              </a:lnSpc>
              <a:spcBef>
                <a:spcPts val="720"/>
              </a:spcBef>
            </a:pPr>
            <a:r>
              <a:rPr sz="1200" b="1" spc="-5">
                <a:solidFill>
                  <a:srgbClr val="FF6300"/>
                </a:solidFill>
                <a:latin typeface="Arial"/>
                <a:cs typeface="Arial"/>
              </a:rPr>
              <a:t>6768.9</a:t>
            </a:r>
            <a:r>
              <a:rPr sz="1200" b="1" spc="-5">
                <a:solidFill>
                  <a:srgbClr val="FF6300"/>
                </a:solidFill>
                <a:latin typeface="微软雅黑"/>
                <a:cs typeface="微软雅黑"/>
              </a:rPr>
              <a:t>万</a:t>
            </a:r>
            <a:endParaRPr sz="1200">
              <a:latin typeface="微软雅黑"/>
              <a:cs typeface="微软雅黑"/>
            </a:endParaRPr>
          </a:p>
        </p:txBody>
      </p:sp>
      <p:sp>
        <p:nvSpPr>
          <p:cNvPr id="45" name="object 45"/>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31</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46" name="object 46"/>
          <p:cNvSpPr txBox="1"/>
          <p:nvPr/>
        </p:nvSpPr>
        <p:spPr>
          <a:xfrm>
            <a:off x="4680965" y="6400257"/>
            <a:ext cx="6033770"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r>
              <a:rPr sz="1000" spc="5">
                <a:solidFill>
                  <a:srgbClr val="585858"/>
                </a:solidFill>
                <a:latin typeface="微软雅黑"/>
                <a:cs typeface="微软雅黑"/>
              </a:rPr>
              <a:t>、</a:t>
            </a:r>
            <a:r>
              <a:rPr sz="1000" spc="-5">
                <a:solidFill>
                  <a:srgbClr val="585858"/>
                </a:solidFill>
                <a:latin typeface="Arial"/>
                <a:cs typeface="Arial"/>
              </a:rPr>
              <a:t>CTR-Xinghan</a:t>
            </a:r>
            <a:r>
              <a:rPr sz="1000" spc="-5">
                <a:solidFill>
                  <a:srgbClr val="585858"/>
                </a:solidFill>
                <a:latin typeface="微软雅黑"/>
                <a:cs typeface="微软雅黑"/>
              </a:rPr>
              <a:t>（星汉）移</a:t>
            </a:r>
            <a:r>
              <a:rPr sz="1000" spc="5">
                <a:solidFill>
                  <a:srgbClr val="585858"/>
                </a:solidFill>
                <a:latin typeface="微软雅黑"/>
                <a:cs typeface="微软雅黑"/>
              </a:rPr>
              <a:t>动</a:t>
            </a:r>
            <a:r>
              <a:rPr sz="1000" spc="-5">
                <a:solidFill>
                  <a:srgbClr val="585858"/>
                </a:solidFill>
                <a:latin typeface="微软雅黑"/>
                <a:cs typeface="微软雅黑"/>
              </a:rPr>
              <a:t>用户</a:t>
            </a:r>
            <a:r>
              <a:rPr sz="1000" spc="5">
                <a:solidFill>
                  <a:srgbClr val="585858"/>
                </a:solidFill>
                <a:latin typeface="微软雅黑"/>
                <a:cs typeface="微软雅黑"/>
              </a:rPr>
              <a:t>分</a:t>
            </a:r>
            <a:r>
              <a:rPr sz="1000" spc="-5">
                <a:solidFill>
                  <a:srgbClr val="585858"/>
                </a:solidFill>
                <a:latin typeface="微软雅黑"/>
                <a:cs typeface="微软雅黑"/>
              </a:rPr>
              <a:t>析系</a:t>
            </a:r>
            <a:r>
              <a:rPr sz="1000" spc="5">
                <a:solidFill>
                  <a:srgbClr val="585858"/>
                </a:solidFill>
                <a:latin typeface="微软雅黑"/>
                <a:cs typeface="微软雅黑"/>
              </a:rPr>
              <a:t>统</a:t>
            </a:r>
            <a:r>
              <a:rPr sz="1000">
                <a:solidFill>
                  <a:srgbClr val="585858"/>
                </a:solidFill>
                <a:latin typeface="微软雅黑"/>
                <a:cs typeface="微软雅黑"/>
              </a:rPr>
              <a:t>，</a:t>
            </a:r>
            <a:r>
              <a:rPr sz="1000">
                <a:solidFill>
                  <a:srgbClr val="585858"/>
                </a:solidFill>
                <a:latin typeface="Arial"/>
                <a:cs typeface="Arial"/>
              </a:rPr>
              <a:t>CTR</a:t>
            </a:r>
            <a:r>
              <a:rPr sz="1000" spc="-5">
                <a:solidFill>
                  <a:srgbClr val="585858"/>
                </a:solidFill>
                <a:latin typeface="微软雅黑"/>
                <a:cs typeface="微软雅黑"/>
              </a:rPr>
              <a:t>分</a:t>
            </a:r>
            <a:r>
              <a:rPr sz="1000" spc="5">
                <a:solidFill>
                  <a:srgbClr val="585858"/>
                </a:solidFill>
                <a:latin typeface="微软雅黑"/>
                <a:cs typeface="微软雅黑"/>
              </a:rPr>
              <a:t>析</a:t>
            </a:r>
            <a:r>
              <a:rPr sz="1000" spc="-5">
                <a:solidFill>
                  <a:srgbClr val="585858"/>
                </a:solidFill>
                <a:latin typeface="微软雅黑"/>
                <a:cs typeface="微软雅黑"/>
              </a:rPr>
              <a:t>整理</a:t>
            </a:r>
            <a:endParaRPr sz="1000">
              <a:latin typeface="微软雅黑"/>
              <a:cs typeface="微软雅黑"/>
            </a:endParaRPr>
          </a:p>
        </p:txBody>
      </p:sp>
      <p:sp>
        <p:nvSpPr>
          <p:cNvPr id="43" name="object 43"/>
          <p:cNvSpPr txBox="1"/>
          <p:nvPr/>
        </p:nvSpPr>
        <p:spPr>
          <a:xfrm>
            <a:off x="8376031" y="6135115"/>
            <a:ext cx="2508250" cy="147955"/>
          </a:xfrm>
          <a:prstGeom prst="rect">
            <a:avLst/>
          </a:prstGeom>
        </p:spPr>
        <p:txBody>
          <a:bodyPr vert="horz" wrap="square" lIns="0" tIns="12700" rIns="0" bIns="0" rtlCol="0">
            <a:spAutoFit/>
          </a:bodyPr>
          <a:lstStyle/>
          <a:p>
            <a:pPr marL="12700">
              <a:lnSpc>
                <a:spcPct val="100000"/>
              </a:lnSpc>
              <a:spcBef>
                <a:spcPts val="100"/>
              </a:spcBef>
            </a:pPr>
            <a:r>
              <a:rPr sz="800">
                <a:solidFill>
                  <a:srgbClr val="7E7E7E"/>
                </a:solidFill>
                <a:latin typeface="微软雅黑"/>
                <a:cs typeface="微软雅黑"/>
              </a:rPr>
              <a:t>注：娱乐场景活跃用户</a:t>
            </a:r>
            <a:r>
              <a:rPr sz="800" spc="-15">
                <a:solidFill>
                  <a:srgbClr val="7E7E7E"/>
                </a:solidFill>
                <a:latin typeface="微软雅黑"/>
                <a:cs typeface="微软雅黑"/>
              </a:rPr>
              <a:t>规</a:t>
            </a:r>
            <a:r>
              <a:rPr sz="800">
                <a:solidFill>
                  <a:srgbClr val="7E7E7E"/>
                </a:solidFill>
                <a:latin typeface="微软雅黑"/>
                <a:cs typeface="微软雅黑"/>
              </a:rPr>
              <a:t>模为</a:t>
            </a:r>
            <a:r>
              <a:rPr sz="800" spc="-5">
                <a:solidFill>
                  <a:srgbClr val="7E7E7E"/>
                </a:solidFill>
                <a:latin typeface="Arial"/>
                <a:cs typeface="Arial"/>
              </a:rPr>
              <a:t>PC</a:t>
            </a:r>
            <a:r>
              <a:rPr sz="800">
                <a:solidFill>
                  <a:srgbClr val="7E7E7E"/>
                </a:solidFill>
                <a:latin typeface="微软雅黑"/>
                <a:cs typeface="微软雅黑"/>
              </a:rPr>
              <a:t>端与</a:t>
            </a:r>
            <a:r>
              <a:rPr sz="800" spc="-15">
                <a:solidFill>
                  <a:srgbClr val="7E7E7E"/>
                </a:solidFill>
                <a:latin typeface="微软雅黑"/>
                <a:cs typeface="微软雅黑"/>
              </a:rPr>
              <a:t>移</a:t>
            </a:r>
            <a:r>
              <a:rPr sz="800">
                <a:solidFill>
                  <a:srgbClr val="7E7E7E"/>
                </a:solidFill>
                <a:latin typeface="微软雅黑"/>
                <a:cs typeface="微软雅黑"/>
              </a:rPr>
              <a:t>动端</a:t>
            </a:r>
            <a:r>
              <a:rPr sz="800" spc="-15">
                <a:solidFill>
                  <a:srgbClr val="7E7E7E"/>
                </a:solidFill>
                <a:latin typeface="微软雅黑"/>
                <a:cs typeface="微软雅黑"/>
              </a:rPr>
              <a:t>整</a:t>
            </a:r>
            <a:r>
              <a:rPr sz="800">
                <a:solidFill>
                  <a:srgbClr val="7E7E7E"/>
                </a:solidFill>
                <a:latin typeface="微软雅黑"/>
                <a:cs typeface="微软雅黑"/>
              </a:rPr>
              <a:t>体规</a:t>
            </a:r>
            <a:r>
              <a:rPr sz="800" spc="-15">
                <a:solidFill>
                  <a:srgbClr val="7E7E7E"/>
                </a:solidFill>
                <a:latin typeface="微软雅黑"/>
                <a:cs typeface="微软雅黑"/>
              </a:rPr>
              <a:t>模</a:t>
            </a:r>
            <a:r>
              <a:rPr sz="800">
                <a:solidFill>
                  <a:srgbClr val="7E7E7E"/>
                </a:solidFill>
                <a:latin typeface="微软雅黑"/>
                <a:cs typeface="微软雅黑"/>
              </a:rPr>
              <a:t>。</a:t>
            </a:r>
            <a:endParaRPr sz="800">
              <a:latin typeface="微软雅黑"/>
              <a:cs typeface="微软雅黑"/>
            </a:endParaRPr>
          </a:p>
        </p:txBody>
      </p:sp>
      <p:graphicFrame>
        <p:nvGraphicFramePr>
          <p:cNvPr id="44" name="object 44"/>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C0C0C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FF630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28852" y="89103"/>
            <a:ext cx="10111105" cy="878840"/>
          </a:xfrm>
          <a:prstGeom prst="rect">
            <a:avLst/>
          </a:prstGeom>
        </p:spPr>
        <p:txBody>
          <a:bodyPr vert="horz" wrap="square" lIns="0" tIns="12065" rIns="0" bIns="0" rtlCol="0">
            <a:spAutoFit/>
          </a:bodyPr>
          <a:lstStyle/>
          <a:p>
            <a:pPr marL="12700" marR="5080">
              <a:lnSpc>
                <a:spcPct val="100000"/>
              </a:lnSpc>
              <a:spcBef>
                <a:spcPts val="95"/>
              </a:spcBef>
            </a:pPr>
            <a:r>
              <a:rPr spc="-10">
                <a:latin typeface="Arial"/>
                <a:cs typeface="Arial"/>
              </a:rPr>
              <a:t>PC</a:t>
            </a:r>
            <a:r>
              <a:rPr spc="-10"/>
              <a:t>更适合高单价、长决策、强</a:t>
            </a:r>
            <a:r>
              <a:rPr/>
              <a:t>展</a:t>
            </a:r>
            <a:r>
              <a:rPr spc="-10"/>
              <a:t>示的</a:t>
            </a:r>
            <a:r>
              <a:rPr/>
              <a:t>品</a:t>
            </a:r>
            <a:r>
              <a:rPr spc="-10"/>
              <a:t>类，</a:t>
            </a:r>
            <a:r>
              <a:rPr/>
              <a:t>移</a:t>
            </a:r>
            <a:r>
              <a:rPr spc="-10"/>
              <a:t>动端</a:t>
            </a:r>
            <a:r>
              <a:rPr/>
              <a:t>主</a:t>
            </a:r>
            <a:r>
              <a:rPr spc="-10"/>
              <a:t>日常</a:t>
            </a:r>
            <a:r>
              <a:rPr/>
              <a:t>、</a:t>
            </a:r>
            <a:r>
              <a:rPr spc="-10"/>
              <a:t>多频 </a:t>
            </a:r>
            <a:r>
              <a:rPr spc="-5"/>
              <a:t>次、弱对比的品类</a:t>
            </a:r>
          </a:p>
        </p:txBody>
      </p:sp>
      <p:sp>
        <p:nvSpPr>
          <p:cNvPr id="3" name="object 3"/>
          <p:cNvSpPr/>
          <p:nvPr/>
        </p:nvSpPr>
        <p:spPr>
          <a:xfrm>
            <a:off x="2308860" y="3026155"/>
            <a:ext cx="1195070" cy="1734820"/>
          </a:xfrm>
          <a:custGeom>
            <a:rect l="l" t="t" r="r" b="b"/>
            <a:pathLst>
              <a:path w="1195070" h="1734820">
                <a:moveTo>
                  <a:pt x="0" y="0"/>
                </a:moveTo>
                <a:lnTo>
                  <a:pt x="0" y="597535"/>
                </a:lnTo>
                <a:lnTo>
                  <a:pt x="46668" y="599358"/>
                </a:lnTo>
                <a:lnTo>
                  <a:pt x="92931" y="604797"/>
                </a:lnTo>
                <a:lnTo>
                  <a:pt x="138572" y="613806"/>
                </a:lnTo>
                <a:lnTo>
                  <a:pt x="183378" y="626340"/>
                </a:lnTo>
                <a:lnTo>
                  <a:pt x="227133" y="642352"/>
                </a:lnTo>
                <a:lnTo>
                  <a:pt x="269620" y="661797"/>
                </a:lnTo>
                <a:lnTo>
                  <a:pt x="312444" y="685686"/>
                </a:lnTo>
                <a:lnTo>
                  <a:pt x="352554" y="712526"/>
                </a:lnTo>
                <a:lnTo>
                  <a:pt x="389881" y="742108"/>
                </a:lnTo>
                <a:lnTo>
                  <a:pt x="424359" y="774228"/>
                </a:lnTo>
                <a:lnTo>
                  <a:pt x="455920" y="808678"/>
                </a:lnTo>
                <a:lnTo>
                  <a:pt x="484494" y="845251"/>
                </a:lnTo>
                <a:lnTo>
                  <a:pt x="510015" y="883742"/>
                </a:lnTo>
                <a:lnTo>
                  <a:pt x="532415" y="923943"/>
                </a:lnTo>
                <a:lnTo>
                  <a:pt x="551625" y="965647"/>
                </a:lnTo>
                <a:lnTo>
                  <a:pt x="567578" y="1008649"/>
                </a:lnTo>
                <a:lnTo>
                  <a:pt x="580206" y="1052742"/>
                </a:lnTo>
                <a:lnTo>
                  <a:pt x="589441" y="1097718"/>
                </a:lnTo>
                <a:lnTo>
                  <a:pt x="595215" y="1143372"/>
                </a:lnTo>
                <a:lnTo>
                  <a:pt x="597460" y="1189497"/>
                </a:lnTo>
                <a:lnTo>
                  <a:pt x="596108" y="1235886"/>
                </a:lnTo>
                <a:lnTo>
                  <a:pt x="591091" y="1282333"/>
                </a:lnTo>
                <a:lnTo>
                  <a:pt x="582342" y="1328630"/>
                </a:lnTo>
                <a:lnTo>
                  <a:pt x="569792" y="1374572"/>
                </a:lnTo>
                <a:lnTo>
                  <a:pt x="553373" y="1419952"/>
                </a:lnTo>
                <a:lnTo>
                  <a:pt x="533019" y="1464564"/>
                </a:lnTo>
                <a:lnTo>
                  <a:pt x="1066164" y="1734312"/>
                </a:lnTo>
                <a:lnTo>
                  <a:pt x="1088225" y="1688272"/>
                </a:lnTo>
                <a:lnTo>
                  <a:pt x="1108261" y="1641431"/>
                </a:lnTo>
                <a:lnTo>
                  <a:pt x="1126256" y="1593856"/>
                </a:lnTo>
                <a:lnTo>
                  <a:pt x="1142194" y="1545615"/>
                </a:lnTo>
                <a:lnTo>
                  <a:pt x="1156058" y="1496775"/>
                </a:lnTo>
                <a:lnTo>
                  <a:pt x="1167834" y="1447404"/>
                </a:lnTo>
                <a:lnTo>
                  <a:pt x="1177505" y="1397569"/>
                </a:lnTo>
                <a:lnTo>
                  <a:pt x="1185054" y="1347338"/>
                </a:lnTo>
                <a:lnTo>
                  <a:pt x="1190466" y="1296778"/>
                </a:lnTo>
                <a:lnTo>
                  <a:pt x="1193726" y="1245957"/>
                </a:lnTo>
                <a:lnTo>
                  <a:pt x="1194815" y="1194943"/>
                </a:lnTo>
                <a:lnTo>
                  <a:pt x="1193867" y="1146886"/>
                </a:lnTo>
                <a:lnTo>
                  <a:pt x="1191044" y="1099312"/>
                </a:lnTo>
                <a:lnTo>
                  <a:pt x="1186384" y="1052254"/>
                </a:lnTo>
                <a:lnTo>
                  <a:pt x="1179922" y="1005749"/>
                </a:lnTo>
                <a:lnTo>
                  <a:pt x="1171693" y="959833"/>
                </a:lnTo>
                <a:lnTo>
                  <a:pt x="1161733" y="914540"/>
                </a:lnTo>
                <a:lnTo>
                  <a:pt x="1150078" y="869908"/>
                </a:lnTo>
                <a:lnTo>
                  <a:pt x="1136763" y="825971"/>
                </a:lnTo>
                <a:lnTo>
                  <a:pt x="1121825" y="782765"/>
                </a:lnTo>
                <a:lnTo>
                  <a:pt x="1105298" y="740326"/>
                </a:lnTo>
                <a:lnTo>
                  <a:pt x="1087220" y="698690"/>
                </a:lnTo>
                <a:lnTo>
                  <a:pt x="1067624" y="657893"/>
                </a:lnTo>
                <a:lnTo>
                  <a:pt x="1046547" y="617969"/>
                </a:lnTo>
                <a:lnTo>
                  <a:pt x="1024025" y="578956"/>
                </a:lnTo>
                <a:lnTo>
                  <a:pt x="1000094" y="540888"/>
                </a:lnTo>
                <a:lnTo>
                  <a:pt x="974788" y="503801"/>
                </a:lnTo>
                <a:lnTo>
                  <a:pt x="948144" y="467731"/>
                </a:lnTo>
                <a:lnTo>
                  <a:pt x="920198" y="432714"/>
                </a:lnTo>
                <a:lnTo>
                  <a:pt x="890984" y="398786"/>
                </a:lnTo>
                <a:lnTo>
                  <a:pt x="860540" y="365981"/>
                </a:lnTo>
                <a:lnTo>
                  <a:pt x="828900" y="334336"/>
                </a:lnTo>
                <a:lnTo>
                  <a:pt x="796100" y="303887"/>
                </a:lnTo>
                <a:lnTo>
                  <a:pt x="762176" y="274669"/>
                </a:lnTo>
                <a:lnTo>
                  <a:pt x="727163" y="246718"/>
                </a:lnTo>
                <a:lnTo>
                  <a:pt x="691098" y="220070"/>
                </a:lnTo>
                <a:lnTo>
                  <a:pt x="654016" y="194760"/>
                </a:lnTo>
                <a:lnTo>
                  <a:pt x="615952" y="170824"/>
                </a:lnTo>
                <a:lnTo>
                  <a:pt x="576942" y="148298"/>
                </a:lnTo>
                <a:lnTo>
                  <a:pt x="537023" y="127217"/>
                </a:lnTo>
                <a:lnTo>
                  <a:pt x="496229" y="107618"/>
                </a:lnTo>
                <a:lnTo>
                  <a:pt x="454597" y="89536"/>
                </a:lnTo>
                <a:lnTo>
                  <a:pt x="412161" y="73006"/>
                </a:lnTo>
                <a:lnTo>
                  <a:pt x="368959" y="58064"/>
                </a:lnTo>
                <a:lnTo>
                  <a:pt x="325025" y="44747"/>
                </a:lnTo>
                <a:lnTo>
                  <a:pt x="280394" y="33090"/>
                </a:lnTo>
                <a:lnTo>
                  <a:pt x="235104" y="23128"/>
                </a:lnTo>
                <a:lnTo>
                  <a:pt x="189190" y="14897"/>
                </a:lnTo>
                <a:lnTo>
                  <a:pt x="142686" y="8433"/>
                </a:lnTo>
                <a:lnTo>
                  <a:pt x="95629" y="3771"/>
                </a:lnTo>
                <a:lnTo>
                  <a:pt x="48055" y="948"/>
                </a:lnTo>
                <a:lnTo>
                  <a:pt x="0" y="0"/>
                </a:lnTo>
                <a:close/>
              </a:path>
            </a:pathLst>
          </a:custGeom>
          <a:solidFill>
            <a:srgbClr val="FF6300"/>
          </a:solidFill>
        </p:spPr>
        <p:txBody>
          <a:bodyPr wrap="square" lIns="0" tIns="0" rIns="0" bIns="0" rtlCol="0"/>
          <a:lstStyle/>
          <a:p/>
        </p:txBody>
      </p:sp>
      <p:sp>
        <p:nvSpPr>
          <p:cNvPr id="4" name="object 4"/>
          <p:cNvSpPr/>
          <p:nvPr/>
        </p:nvSpPr>
        <p:spPr>
          <a:xfrm>
            <a:off x="1175042" y="4409694"/>
            <a:ext cx="2200275" cy="1007110"/>
          </a:xfrm>
          <a:custGeom>
            <a:rect l="l" t="t" r="r" b="b"/>
            <a:pathLst>
              <a:path w="2200275" h="1007110">
                <a:moveTo>
                  <a:pt x="566889" y="0"/>
                </a:moveTo>
                <a:lnTo>
                  <a:pt x="0" y="188721"/>
                </a:lnTo>
                <a:lnTo>
                  <a:pt x="16656" y="235509"/>
                </a:lnTo>
                <a:lnTo>
                  <a:pt x="35168" y="281393"/>
                </a:lnTo>
                <a:lnTo>
                  <a:pt x="55495" y="326326"/>
                </a:lnTo>
                <a:lnTo>
                  <a:pt x="77597" y="370261"/>
                </a:lnTo>
                <a:lnTo>
                  <a:pt x="101432" y="413152"/>
                </a:lnTo>
                <a:lnTo>
                  <a:pt x="126960" y="454952"/>
                </a:lnTo>
                <a:lnTo>
                  <a:pt x="154142" y="495613"/>
                </a:lnTo>
                <a:lnTo>
                  <a:pt x="182935" y="535089"/>
                </a:lnTo>
                <a:lnTo>
                  <a:pt x="213299" y="573333"/>
                </a:lnTo>
                <a:lnTo>
                  <a:pt x="245195" y="610298"/>
                </a:lnTo>
                <a:lnTo>
                  <a:pt x="278581" y="645937"/>
                </a:lnTo>
                <a:lnTo>
                  <a:pt x="313416" y="680204"/>
                </a:lnTo>
                <a:lnTo>
                  <a:pt x="349661" y="713051"/>
                </a:lnTo>
                <a:lnTo>
                  <a:pt x="387274" y="744431"/>
                </a:lnTo>
                <a:lnTo>
                  <a:pt x="426215" y="774299"/>
                </a:lnTo>
                <a:lnTo>
                  <a:pt x="466444" y="802606"/>
                </a:lnTo>
                <a:lnTo>
                  <a:pt x="507919" y="829306"/>
                </a:lnTo>
                <a:lnTo>
                  <a:pt x="550601" y="854351"/>
                </a:lnTo>
                <a:lnTo>
                  <a:pt x="594448" y="877696"/>
                </a:lnTo>
                <a:lnTo>
                  <a:pt x="637762" y="898538"/>
                </a:lnTo>
                <a:lnTo>
                  <a:pt x="681492" y="917491"/>
                </a:lnTo>
                <a:lnTo>
                  <a:pt x="725590" y="934570"/>
                </a:lnTo>
                <a:lnTo>
                  <a:pt x="770007" y="949791"/>
                </a:lnTo>
                <a:lnTo>
                  <a:pt x="814697" y="963171"/>
                </a:lnTo>
                <a:lnTo>
                  <a:pt x="859610" y="974725"/>
                </a:lnTo>
                <a:lnTo>
                  <a:pt x="904699" y="984468"/>
                </a:lnTo>
                <a:lnTo>
                  <a:pt x="949916" y="992416"/>
                </a:lnTo>
                <a:lnTo>
                  <a:pt x="995214" y="998585"/>
                </a:lnTo>
                <a:lnTo>
                  <a:pt x="1040543" y="1002992"/>
                </a:lnTo>
                <a:lnTo>
                  <a:pt x="1085856" y="1005650"/>
                </a:lnTo>
                <a:lnTo>
                  <a:pt x="1131106" y="1006577"/>
                </a:lnTo>
                <a:lnTo>
                  <a:pt x="1176244" y="1005787"/>
                </a:lnTo>
                <a:lnTo>
                  <a:pt x="1221222" y="1003298"/>
                </a:lnTo>
                <a:lnTo>
                  <a:pt x="1265992" y="999123"/>
                </a:lnTo>
                <a:lnTo>
                  <a:pt x="1310507" y="993280"/>
                </a:lnTo>
                <a:lnTo>
                  <a:pt x="1354717" y="985783"/>
                </a:lnTo>
                <a:lnTo>
                  <a:pt x="1398577" y="976649"/>
                </a:lnTo>
                <a:lnTo>
                  <a:pt x="1442036" y="965893"/>
                </a:lnTo>
                <a:lnTo>
                  <a:pt x="1485049" y="953531"/>
                </a:lnTo>
                <a:lnTo>
                  <a:pt x="1527565" y="939579"/>
                </a:lnTo>
                <a:lnTo>
                  <a:pt x="1569539" y="924052"/>
                </a:lnTo>
                <a:lnTo>
                  <a:pt x="1610920" y="906966"/>
                </a:lnTo>
                <a:lnTo>
                  <a:pt x="1651663" y="888337"/>
                </a:lnTo>
                <a:lnTo>
                  <a:pt x="1691718" y="868181"/>
                </a:lnTo>
                <a:lnTo>
                  <a:pt x="1731037" y="846512"/>
                </a:lnTo>
                <a:lnTo>
                  <a:pt x="1769574" y="823348"/>
                </a:lnTo>
                <a:lnTo>
                  <a:pt x="1807279" y="798704"/>
                </a:lnTo>
                <a:lnTo>
                  <a:pt x="1844105" y="772595"/>
                </a:lnTo>
                <a:lnTo>
                  <a:pt x="1880004" y="745037"/>
                </a:lnTo>
                <a:lnTo>
                  <a:pt x="1914928" y="716046"/>
                </a:lnTo>
                <a:lnTo>
                  <a:pt x="1948829" y="685638"/>
                </a:lnTo>
                <a:lnTo>
                  <a:pt x="1981658" y="653828"/>
                </a:lnTo>
                <a:lnTo>
                  <a:pt x="2013369" y="620632"/>
                </a:lnTo>
                <a:lnTo>
                  <a:pt x="2043912" y="586065"/>
                </a:lnTo>
                <a:lnTo>
                  <a:pt x="2073241" y="550145"/>
                </a:lnTo>
                <a:lnTo>
                  <a:pt x="2101307" y="512885"/>
                </a:lnTo>
                <a:lnTo>
                  <a:pt x="2128062" y="474302"/>
                </a:lnTo>
                <a:lnTo>
                  <a:pt x="2153458" y="434413"/>
                </a:lnTo>
                <a:lnTo>
                  <a:pt x="2168238" y="409041"/>
                </a:lnTo>
                <a:lnTo>
                  <a:pt x="1133622" y="409041"/>
                </a:lnTo>
                <a:lnTo>
                  <a:pt x="1086937" y="407193"/>
                </a:lnTo>
                <a:lnTo>
                  <a:pt x="1040845" y="401730"/>
                </a:lnTo>
                <a:lnTo>
                  <a:pt x="995541" y="392748"/>
                </a:lnTo>
                <a:lnTo>
                  <a:pt x="951221" y="380344"/>
                </a:lnTo>
                <a:lnTo>
                  <a:pt x="908078" y="364616"/>
                </a:lnTo>
                <a:lnTo>
                  <a:pt x="866308" y="345662"/>
                </a:lnTo>
                <a:lnTo>
                  <a:pt x="826104" y="323577"/>
                </a:lnTo>
                <a:lnTo>
                  <a:pt x="787662" y="298460"/>
                </a:lnTo>
                <a:lnTo>
                  <a:pt x="751176" y="270407"/>
                </a:lnTo>
                <a:lnTo>
                  <a:pt x="716841" y="239515"/>
                </a:lnTo>
                <a:lnTo>
                  <a:pt x="684851" y="205882"/>
                </a:lnTo>
                <a:lnTo>
                  <a:pt x="655368" y="169559"/>
                </a:lnTo>
                <a:lnTo>
                  <a:pt x="628684" y="130782"/>
                </a:lnTo>
                <a:lnTo>
                  <a:pt x="604898" y="89508"/>
                </a:lnTo>
                <a:lnTo>
                  <a:pt x="584234" y="45881"/>
                </a:lnTo>
                <a:lnTo>
                  <a:pt x="566889" y="0"/>
                </a:lnTo>
                <a:close/>
              </a:path>
              <a:path w="2200275" h="1007110">
                <a:moveTo>
                  <a:pt x="1666836" y="81025"/>
                </a:moveTo>
                <a:lnTo>
                  <a:pt x="1641215" y="126643"/>
                </a:lnTo>
                <a:lnTo>
                  <a:pt x="1611874" y="169605"/>
                </a:lnTo>
                <a:lnTo>
                  <a:pt x="1579150" y="209582"/>
                </a:lnTo>
                <a:lnTo>
                  <a:pt x="1543152" y="246523"/>
                </a:lnTo>
                <a:lnTo>
                  <a:pt x="1504141" y="280192"/>
                </a:lnTo>
                <a:lnTo>
                  <a:pt x="1462338" y="310397"/>
                </a:lnTo>
                <a:lnTo>
                  <a:pt x="1417968" y="336949"/>
                </a:lnTo>
                <a:lnTo>
                  <a:pt x="1371251" y="359658"/>
                </a:lnTo>
                <a:lnTo>
                  <a:pt x="1322412" y="378332"/>
                </a:lnTo>
                <a:lnTo>
                  <a:pt x="1275297" y="391919"/>
                </a:lnTo>
                <a:lnTo>
                  <a:pt x="1227997" y="401501"/>
                </a:lnTo>
                <a:lnTo>
                  <a:pt x="1180707" y="407176"/>
                </a:lnTo>
                <a:lnTo>
                  <a:pt x="1133622" y="409041"/>
                </a:lnTo>
                <a:lnTo>
                  <a:pt x="2168238" y="409041"/>
                </a:lnTo>
                <a:lnTo>
                  <a:pt x="2177448" y="393231"/>
                </a:lnTo>
                <a:lnTo>
                  <a:pt x="2199982" y="350773"/>
                </a:lnTo>
                <a:lnTo>
                  <a:pt x="1666836" y="81025"/>
                </a:lnTo>
                <a:close/>
              </a:path>
            </a:pathLst>
          </a:custGeom>
          <a:solidFill>
            <a:srgbClr val="ABCE5A"/>
          </a:solidFill>
        </p:spPr>
        <p:txBody>
          <a:bodyPr wrap="square" lIns="0" tIns="0" rIns="0" bIns="0" rtlCol="0"/>
          <a:lstStyle/>
          <a:p/>
        </p:txBody>
      </p:sp>
      <p:sp>
        <p:nvSpPr>
          <p:cNvPr id="5" name="object 5"/>
          <p:cNvSpPr/>
          <p:nvPr/>
        </p:nvSpPr>
        <p:spPr>
          <a:xfrm>
            <a:off x="1175042" y="4409694"/>
            <a:ext cx="2200275" cy="1007110"/>
          </a:xfrm>
          <a:custGeom>
            <a:rect l="l" t="t" r="r" b="b"/>
            <a:pathLst>
              <a:path w="2200275" h="1007110">
                <a:moveTo>
                  <a:pt x="2199982" y="350773"/>
                </a:moveTo>
                <a:lnTo>
                  <a:pt x="2177448" y="393231"/>
                </a:lnTo>
                <a:lnTo>
                  <a:pt x="2153458" y="434413"/>
                </a:lnTo>
                <a:lnTo>
                  <a:pt x="2128062" y="474302"/>
                </a:lnTo>
                <a:lnTo>
                  <a:pt x="2101307" y="512885"/>
                </a:lnTo>
                <a:lnTo>
                  <a:pt x="2073241" y="550145"/>
                </a:lnTo>
                <a:lnTo>
                  <a:pt x="2043912" y="586065"/>
                </a:lnTo>
                <a:lnTo>
                  <a:pt x="2013369" y="620632"/>
                </a:lnTo>
                <a:lnTo>
                  <a:pt x="1981658" y="653828"/>
                </a:lnTo>
                <a:lnTo>
                  <a:pt x="1948829" y="685638"/>
                </a:lnTo>
                <a:lnTo>
                  <a:pt x="1914928" y="716046"/>
                </a:lnTo>
                <a:lnTo>
                  <a:pt x="1880004" y="745037"/>
                </a:lnTo>
                <a:lnTo>
                  <a:pt x="1844105" y="772595"/>
                </a:lnTo>
                <a:lnTo>
                  <a:pt x="1807279" y="798704"/>
                </a:lnTo>
                <a:lnTo>
                  <a:pt x="1769574" y="823348"/>
                </a:lnTo>
                <a:lnTo>
                  <a:pt x="1731037" y="846512"/>
                </a:lnTo>
                <a:lnTo>
                  <a:pt x="1691718" y="868181"/>
                </a:lnTo>
                <a:lnTo>
                  <a:pt x="1651663" y="888337"/>
                </a:lnTo>
                <a:lnTo>
                  <a:pt x="1610920" y="906966"/>
                </a:lnTo>
                <a:lnTo>
                  <a:pt x="1569539" y="924052"/>
                </a:lnTo>
                <a:lnTo>
                  <a:pt x="1527565" y="939579"/>
                </a:lnTo>
                <a:lnTo>
                  <a:pt x="1485049" y="953531"/>
                </a:lnTo>
                <a:lnTo>
                  <a:pt x="1442036" y="965893"/>
                </a:lnTo>
                <a:lnTo>
                  <a:pt x="1398577" y="976649"/>
                </a:lnTo>
                <a:lnTo>
                  <a:pt x="1354717" y="985783"/>
                </a:lnTo>
                <a:lnTo>
                  <a:pt x="1310507" y="993280"/>
                </a:lnTo>
                <a:lnTo>
                  <a:pt x="1265992" y="999123"/>
                </a:lnTo>
                <a:lnTo>
                  <a:pt x="1221222" y="1003298"/>
                </a:lnTo>
                <a:lnTo>
                  <a:pt x="1176244" y="1005787"/>
                </a:lnTo>
                <a:lnTo>
                  <a:pt x="1131106" y="1006577"/>
                </a:lnTo>
                <a:lnTo>
                  <a:pt x="1085856" y="1005650"/>
                </a:lnTo>
                <a:lnTo>
                  <a:pt x="1040543" y="1002992"/>
                </a:lnTo>
                <a:lnTo>
                  <a:pt x="995214" y="998585"/>
                </a:lnTo>
                <a:lnTo>
                  <a:pt x="949916" y="992416"/>
                </a:lnTo>
                <a:lnTo>
                  <a:pt x="904699" y="984468"/>
                </a:lnTo>
                <a:lnTo>
                  <a:pt x="859610" y="974725"/>
                </a:lnTo>
                <a:lnTo>
                  <a:pt x="814697" y="963171"/>
                </a:lnTo>
                <a:lnTo>
                  <a:pt x="770007" y="949791"/>
                </a:lnTo>
                <a:lnTo>
                  <a:pt x="725590" y="934570"/>
                </a:lnTo>
                <a:lnTo>
                  <a:pt x="681492" y="917491"/>
                </a:lnTo>
                <a:lnTo>
                  <a:pt x="637762" y="898538"/>
                </a:lnTo>
                <a:lnTo>
                  <a:pt x="594448" y="877696"/>
                </a:lnTo>
                <a:lnTo>
                  <a:pt x="550601" y="854351"/>
                </a:lnTo>
                <a:lnTo>
                  <a:pt x="507919" y="829306"/>
                </a:lnTo>
                <a:lnTo>
                  <a:pt x="466444" y="802606"/>
                </a:lnTo>
                <a:lnTo>
                  <a:pt x="426215" y="774299"/>
                </a:lnTo>
                <a:lnTo>
                  <a:pt x="387274" y="744431"/>
                </a:lnTo>
                <a:lnTo>
                  <a:pt x="349661" y="713051"/>
                </a:lnTo>
                <a:lnTo>
                  <a:pt x="313416" y="680204"/>
                </a:lnTo>
                <a:lnTo>
                  <a:pt x="278581" y="645937"/>
                </a:lnTo>
                <a:lnTo>
                  <a:pt x="245195" y="610298"/>
                </a:lnTo>
                <a:lnTo>
                  <a:pt x="213299" y="573333"/>
                </a:lnTo>
                <a:lnTo>
                  <a:pt x="182935" y="535089"/>
                </a:lnTo>
                <a:lnTo>
                  <a:pt x="154142" y="495613"/>
                </a:lnTo>
                <a:lnTo>
                  <a:pt x="126960" y="454952"/>
                </a:lnTo>
                <a:lnTo>
                  <a:pt x="101432" y="413152"/>
                </a:lnTo>
                <a:lnTo>
                  <a:pt x="77597" y="370261"/>
                </a:lnTo>
                <a:lnTo>
                  <a:pt x="55495" y="326326"/>
                </a:lnTo>
                <a:lnTo>
                  <a:pt x="35168" y="281393"/>
                </a:lnTo>
                <a:lnTo>
                  <a:pt x="16656" y="235509"/>
                </a:lnTo>
                <a:lnTo>
                  <a:pt x="0" y="188721"/>
                </a:lnTo>
                <a:lnTo>
                  <a:pt x="566889" y="0"/>
                </a:lnTo>
                <a:lnTo>
                  <a:pt x="584234" y="45881"/>
                </a:lnTo>
                <a:lnTo>
                  <a:pt x="604898" y="89508"/>
                </a:lnTo>
                <a:lnTo>
                  <a:pt x="628684" y="130782"/>
                </a:lnTo>
                <a:lnTo>
                  <a:pt x="655400" y="169605"/>
                </a:lnTo>
                <a:lnTo>
                  <a:pt x="684851" y="205882"/>
                </a:lnTo>
                <a:lnTo>
                  <a:pt x="716841" y="239515"/>
                </a:lnTo>
                <a:lnTo>
                  <a:pt x="751176" y="270407"/>
                </a:lnTo>
                <a:lnTo>
                  <a:pt x="787662" y="298460"/>
                </a:lnTo>
                <a:lnTo>
                  <a:pt x="826104" y="323577"/>
                </a:lnTo>
                <a:lnTo>
                  <a:pt x="866308" y="345662"/>
                </a:lnTo>
                <a:lnTo>
                  <a:pt x="908078" y="364616"/>
                </a:lnTo>
                <a:lnTo>
                  <a:pt x="951221" y="380344"/>
                </a:lnTo>
                <a:lnTo>
                  <a:pt x="995541" y="392748"/>
                </a:lnTo>
                <a:lnTo>
                  <a:pt x="1040845" y="401730"/>
                </a:lnTo>
                <a:lnTo>
                  <a:pt x="1086937" y="407193"/>
                </a:lnTo>
                <a:lnTo>
                  <a:pt x="1133622" y="409041"/>
                </a:lnTo>
                <a:lnTo>
                  <a:pt x="1180707" y="407176"/>
                </a:lnTo>
                <a:lnTo>
                  <a:pt x="1227997" y="401501"/>
                </a:lnTo>
                <a:lnTo>
                  <a:pt x="1275297" y="391919"/>
                </a:lnTo>
                <a:lnTo>
                  <a:pt x="1322412" y="378332"/>
                </a:lnTo>
                <a:lnTo>
                  <a:pt x="1371251" y="359658"/>
                </a:lnTo>
                <a:lnTo>
                  <a:pt x="1417968" y="336949"/>
                </a:lnTo>
                <a:lnTo>
                  <a:pt x="1462338" y="310397"/>
                </a:lnTo>
                <a:lnTo>
                  <a:pt x="1504141" y="280192"/>
                </a:lnTo>
                <a:lnTo>
                  <a:pt x="1543152" y="246523"/>
                </a:lnTo>
                <a:lnTo>
                  <a:pt x="1579150" y="209582"/>
                </a:lnTo>
                <a:lnTo>
                  <a:pt x="1611912" y="169559"/>
                </a:lnTo>
                <a:lnTo>
                  <a:pt x="1641215" y="126643"/>
                </a:lnTo>
                <a:lnTo>
                  <a:pt x="1666836" y="81025"/>
                </a:lnTo>
                <a:lnTo>
                  <a:pt x="2199982" y="350773"/>
                </a:lnTo>
                <a:close/>
              </a:path>
            </a:pathLst>
          </a:custGeom>
          <a:ln w="19812">
            <a:solidFill>
              <a:srgbClr val="FFFFFF"/>
            </a:solidFill>
          </a:ln>
        </p:spPr>
        <p:txBody>
          <a:bodyPr wrap="square" lIns="0" tIns="0" rIns="0" bIns="0" rtlCol="0"/>
          <a:lstStyle/>
          <a:p/>
        </p:txBody>
      </p:sp>
      <p:sp>
        <p:nvSpPr>
          <p:cNvPr id="6" name="object 6"/>
          <p:cNvSpPr/>
          <p:nvPr/>
        </p:nvSpPr>
        <p:spPr>
          <a:xfrm>
            <a:off x="1113615" y="3026155"/>
            <a:ext cx="1195705" cy="1572260"/>
          </a:xfrm>
          <a:custGeom>
            <a:rect l="l" t="t" r="r" b="b"/>
            <a:pathLst>
              <a:path w="1195705" h="1572260">
                <a:moveTo>
                  <a:pt x="1195244" y="0"/>
                </a:moveTo>
                <a:lnTo>
                  <a:pt x="1147194" y="968"/>
                </a:lnTo>
                <a:lnTo>
                  <a:pt x="1099284" y="3867"/>
                </a:lnTo>
                <a:lnTo>
                  <a:pt x="1051570" y="8686"/>
                </a:lnTo>
                <a:lnTo>
                  <a:pt x="1004109" y="15414"/>
                </a:lnTo>
                <a:lnTo>
                  <a:pt x="956958" y="24041"/>
                </a:lnTo>
                <a:lnTo>
                  <a:pt x="910173" y="34557"/>
                </a:lnTo>
                <a:lnTo>
                  <a:pt x="863810" y="46952"/>
                </a:lnTo>
                <a:lnTo>
                  <a:pt x="817927" y="61214"/>
                </a:lnTo>
                <a:lnTo>
                  <a:pt x="772622" y="77282"/>
                </a:lnTo>
                <a:lnTo>
                  <a:pt x="728366" y="94976"/>
                </a:lnTo>
                <a:lnTo>
                  <a:pt x="685181" y="114251"/>
                </a:lnTo>
                <a:lnTo>
                  <a:pt x="643091" y="135063"/>
                </a:lnTo>
                <a:lnTo>
                  <a:pt x="602118" y="157365"/>
                </a:lnTo>
                <a:lnTo>
                  <a:pt x="562284" y="181112"/>
                </a:lnTo>
                <a:lnTo>
                  <a:pt x="523612" y="206260"/>
                </a:lnTo>
                <a:lnTo>
                  <a:pt x="486125" y="232764"/>
                </a:lnTo>
                <a:lnTo>
                  <a:pt x="449844" y="260577"/>
                </a:lnTo>
                <a:lnTo>
                  <a:pt x="414794" y="289656"/>
                </a:lnTo>
                <a:lnTo>
                  <a:pt x="380996" y="319954"/>
                </a:lnTo>
                <a:lnTo>
                  <a:pt x="348473" y="351428"/>
                </a:lnTo>
                <a:lnTo>
                  <a:pt x="317248" y="384031"/>
                </a:lnTo>
                <a:lnTo>
                  <a:pt x="287342" y="417718"/>
                </a:lnTo>
                <a:lnTo>
                  <a:pt x="258779" y="452445"/>
                </a:lnTo>
                <a:lnTo>
                  <a:pt x="231582" y="488166"/>
                </a:lnTo>
                <a:lnTo>
                  <a:pt x="205772" y="524836"/>
                </a:lnTo>
                <a:lnTo>
                  <a:pt x="181373" y="562410"/>
                </a:lnTo>
                <a:lnTo>
                  <a:pt x="158407" y="600842"/>
                </a:lnTo>
                <a:lnTo>
                  <a:pt x="136897" y="640088"/>
                </a:lnTo>
                <a:lnTo>
                  <a:pt x="116865" y="680103"/>
                </a:lnTo>
                <a:lnTo>
                  <a:pt x="98333" y="720841"/>
                </a:lnTo>
                <a:lnTo>
                  <a:pt x="81325" y="762258"/>
                </a:lnTo>
                <a:lnTo>
                  <a:pt x="65863" y="804307"/>
                </a:lnTo>
                <a:lnTo>
                  <a:pt x="51970" y="846944"/>
                </a:lnTo>
                <a:lnTo>
                  <a:pt x="39667" y="890124"/>
                </a:lnTo>
                <a:lnTo>
                  <a:pt x="28978" y="933802"/>
                </a:lnTo>
                <a:lnTo>
                  <a:pt x="19926" y="977932"/>
                </a:lnTo>
                <a:lnTo>
                  <a:pt x="12533" y="1022469"/>
                </a:lnTo>
                <a:lnTo>
                  <a:pt x="6821" y="1067369"/>
                </a:lnTo>
                <a:lnTo>
                  <a:pt x="2813" y="1112586"/>
                </a:lnTo>
                <a:lnTo>
                  <a:pt x="532" y="1158074"/>
                </a:lnTo>
                <a:lnTo>
                  <a:pt x="0" y="1203790"/>
                </a:lnTo>
                <a:lnTo>
                  <a:pt x="1239" y="1249687"/>
                </a:lnTo>
                <a:lnTo>
                  <a:pt x="4274" y="1295720"/>
                </a:lnTo>
                <a:lnTo>
                  <a:pt x="9125" y="1341845"/>
                </a:lnTo>
                <a:lnTo>
                  <a:pt x="15815" y="1388016"/>
                </a:lnTo>
                <a:lnTo>
                  <a:pt x="24368" y="1434188"/>
                </a:lnTo>
                <a:lnTo>
                  <a:pt x="34806" y="1480316"/>
                </a:lnTo>
                <a:lnTo>
                  <a:pt x="47151" y="1526355"/>
                </a:lnTo>
                <a:lnTo>
                  <a:pt x="61426" y="1572260"/>
                </a:lnTo>
                <a:lnTo>
                  <a:pt x="628316" y="1383538"/>
                </a:lnTo>
                <a:lnTo>
                  <a:pt x="615015" y="1337425"/>
                </a:lnTo>
                <a:lnTo>
                  <a:pt x="605440" y="1290478"/>
                </a:lnTo>
                <a:lnTo>
                  <a:pt x="599652" y="1242913"/>
                </a:lnTo>
                <a:lnTo>
                  <a:pt x="597709" y="1194943"/>
                </a:lnTo>
                <a:lnTo>
                  <a:pt x="599689" y="1145945"/>
                </a:lnTo>
                <a:lnTo>
                  <a:pt x="605528" y="1098038"/>
                </a:lnTo>
                <a:lnTo>
                  <a:pt x="615071" y="1051376"/>
                </a:lnTo>
                <a:lnTo>
                  <a:pt x="628166" y="1006113"/>
                </a:lnTo>
                <a:lnTo>
                  <a:pt x="644657" y="962402"/>
                </a:lnTo>
                <a:lnTo>
                  <a:pt x="664393" y="920396"/>
                </a:lnTo>
                <a:lnTo>
                  <a:pt x="687218" y="880251"/>
                </a:lnTo>
                <a:lnTo>
                  <a:pt x="712980" y="842118"/>
                </a:lnTo>
                <a:lnTo>
                  <a:pt x="741525" y="806153"/>
                </a:lnTo>
                <a:lnTo>
                  <a:pt x="772699" y="772509"/>
                </a:lnTo>
                <a:lnTo>
                  <a:pt x="806349" y="741339"/>
                </a:lnTo>
                <a:lnTo>
                  <a:pt x="842320" y="712798"/>
                </a:lnTo>
                <a:lnTo>
                  <a:pt x="880460" y="687038"/>
                </a:lnTo>
                <a:lnTo>
                  <a:pt x="920614" y="664215"/>
                </a:lnTo>
                <a:lnTo>
                  <a:pt x="962630" y="644481"/>
                </a:lnTo>
                <a:lnTo>
                  <a:pt x="1006352" y="627990"/>
                </a:lnTo>
                <a:lnTo>
                  <a:pt x="1051629" y="614896"/>
                </a:lnTo>
                <a:lnTo>
                  <a:pt x="1098305" y="605353"/>
                </a:lnTo>
                <a:lnTo>
                  <a:pt x="1146228" y="599515"/>
                </a:lnTo>
                <a:lnTo>
                  <a:pt x="1195244" y="597535"/>
                </a:lnTo>
                <a:lnTo>
                  <a:pt x="1195244" y="0"/>
                </a:lnTo>
                <a:close/>
              </a:path>
            </a:pathLst>
          </a:custGeom>
          <a:solidFill>
            <a:srgbClr val="C0C0C0"/>
          </a:solidFill>
        </p:spPr>
        <p:txBody>
          <a:bodyPr wrap="square" lIns="0" tIns="0" rIns="0" bIns="0" rtlCol="0"/>
          <a:lstStyle/>
          <a:p/>
        </p:txBody>
      </p:sp>
      <p:sp>
        <p:nvSpPr>
          <p:cNvPr id="7" name="object 7"/>
          <p:cNvSpPr/>
          <p:nvPr/>
        </p:nvSpPr>
        <p:spPr>
          <a:xfrm>
            <a:off x="1113615" y="3026155"/>
            <a:ext cx="1195705" cy="1572260"/>
          </a:xfrm>
          <a:custGeom>
            <a:rect l="l" t="t" r="r" b="b"/>
            <a:pathLst>
              <a:path w="1195705" h="1572260">
                <a:moveTo>
                  <a:pt x="61426" y="1572260"/>
                </a:moveTo>
                <a:lnTo>
                  <a:pt x="47151" y="1526355"/>
                </a:lnTo>
                <a:lnTo>
                  <a:pt x="34806" y="1480316"/>
                </a:lnTo>
                <a:lnTo>
                  <a:pt x="24368" y="1434188"/>
                </a:lnTo>
                <a:lnTo>
                  <a:pt x="15815" y="1388016"/>
                </a:lnTo>
                <a:lnTo>
                  <a:pt x="9125" y="1341845"/>
                </a:lnTo>
                <a:lnTo>
                  <a:pt x="4274" y="1295720"/>
                </a:lnTo>
                <a:lnTo>
                  <a:pt x="1239" y="1249687"/>
                </a:lnTo>
                <a:lnTo>
                  <a:pt x="0" y="1203790"/>
                </a:lnTo>
                <a:lnTo>
                  <a:pt x="532" y="1158074"/>
                </a:lnTo>
                <a:lnTo>
                  <a:pt x="2813" y="1112586"/>
                </a:lnTo>
                <a:lnTo>
                  <a:pt x="6821" y="1067369"/>
                </a:lnTo>
                <a:lnTo>
                  <a:pt x="12533" y="1022469"/>
                </a:lnTo>
                <a:lnTo>
                  <a:pt x="19926" y="977932"/>
                </a:lnTo>
                <a:lnTo>
                  <a:pt x="28978" y="933802"/>
                </a:lnTo>
                <a:lnTo>
                  <a:pt x="39667" y="890124"/>
                </a:lnTo>
                <a:lnTo>
                  <a:pt x="51970" y="846944"/>
                </a:lnTo>
                <a:lnTo>
                  <a:pt x="65863" y="804307"/>
                </a:lnTo>
                <a:lnTo>
                  <a:pt x="81325" y="762258"/>
                </a:lnTo>
                <a:lnTo>
                  <a:pt x="98333" y="720841"/>
                </a:lnTo>
                <a:lnTo>
                  <a:pt x="116865" y="680103"/>
                </a:lnTo>
                <a:lnTo>
                  <a:pt x="136897" y="640088"/>
                </a:lnTo>
                <a:lnTo>
                  <a:pt x="158407" y="600842"/>
                </a:lnTo>
                <a:lnTo>
                  <a:pt x="181373" y="562410"/>
                </a:lnTo>
                <a:lnTo>
                  <a:pt x="205772" y="524836"/>
                </a:lnTo>
                <a:lnTo>
                  <a:pt x="231582" y="488166"/>
                </a:lnTo>
                <a:lnTo>
                  <a:pt x="258779" y="452445"/>
                </a:lnTo>
                <a:lnTo>
                  <a:pt x="287342" y="417718"/>
                </a:lnTo>
                <a:lnTo>
                  <a:pt x="317248" y="384031"/>
                </a:lnTo>
                <a:lnTo>
                  <a:pt x="348473" y="351428"/>
                </a:lnTo>
                <a:lnTo>
                  <a:pt x="380996" y="319954"/>
                </a:lnTo>
                <a:lnTo>
                  <a:pt x="414794" y="289656"/>
                </a:lnTo>
                <a:lnTo>
                  <a:pt x="449844" y="260577"/>
                </a:lnTo>
                <a:lnTo>
                  <a:pt x="486125" y="232764"/>
                </a:lnTo>
                <a:lnTo>
                  <a:pt x="523612" y="206260"/>
                </a:lnTo>
                <a:lnTo>
                  <a:pt x="562284" y="181112"/>
                </a:lnTo>
                <a:lnTo>
                  <a:pt x="602118" y="157365"/>
                </a:lnTo>
                <a:lnTo>
                  <a:pt x="643091" y="135063"/>
                </a:lnTo>
                <a:lnTo>
                  <a:pt x="685181" y="114251"/>
                </a:lnTo>
                <a:lnTo>
                  <a:pt x="728366" y="94976"/>
                </a:lnTo>
                <a:lnTo>
                  <a:pt x="772622" y="77282"/>
                </a:lnTo>
                <a:lnTo>
                  <a:pt x="817927" y="61214"/>
                </a:lnTo>
                <a:lnTo>
                  <a:pt x="863810" y="46952"/>
                </a:lnTo>
                <a:lnTo>
                  <a:pt x="910173" y="34557"/>
                </a:lnTo>
                <a:lnTo>
                  <a:pt x="956958" y="24041"/>
                </a:lnTo>
                <a:lnTo>
                  <a:pt x="1004109" y="15414"/>
                </a:lnTo>
                <a:lnTo>
                  <a:pt x="1051570" y="8686"/>
                </a:lnTo>
                <a:lnTo>
                  <a:pt x="1099284" y="3867"/>
                </a:lnTo>
                <a:lnTo>
                  <a:pt x="1147194" y="968"/>
                </a:lnTo>
                <a:lnTo>
                  <a:pt x="1195244" y="0"/>
                </a:lnTo>
                <a:lnTo>
                  <a:pt x="1195244" y="597535"/>
                </a:lnTo>
                <a:lnTo>
                  <a:pt x="1146228" y="599515"/>
                </a:lnTo>
                <a:lnTo>
                  <a:pt x="1098305" y="605353"/>
                </a:lnTo>
                <a:lnTo>
                  <a:pt x="1051629" y="614896"/>
                </a:lnTo>
                <a:lnTo>
                  <a:pt x="1006352" y="627990"/>
                </a:lnTo>
                <a:lnTo>
                  <a:pt x="962630" y="644481"/>
                </a:lnTo>
                <a:lnTo>
                  <a:pt x="920614" y="664215"/>
                </a:lnTo>
                <a:lnTo>
                  <a:pt x="880460" y="687038"/>
                </a:lnTo>
                <a:lnTo>
                  <a:pt x="842320" y="712798"/>
                </a:lnTo>
                <a:lnTo>
                  <a:pt x="806349" y="741339"/>
                </a:lnTo>
                <a:lnTo>
                  <a:pt x="772699" y="772509"/>
                </a:lnTo>
                <a:lnTo>
                  <a:pt x="741525" y="806153"/>
                </a:lnTo>
                <a:lnTo>
                  <a:pt x="712980" y="842118"/>
                </a:lnTo>
                <a:lnTo>
                  <a:pt x="687218" y="880251"/>
                </a:lnTo>
                <a:lnTo>
                  <a:pt x="664393" y="920396"/>
                </a:lnTo>
                <a:lnTo>
                  <a:pt x="644657" y="962402"/>
                </a:lnTo>
                <a:lnTo>
                  <a:pt x="628166" y="1006113"/>
                </a:lnTo>
                <a:lnTo>
                  <a:pt x="615071" y="1051376"/>
                </a:lnTo>
                <a:lnTo>
                  <a:pt x="605528" y="1098038"/>
                </a:lnTo>
                <a:lnTo>
                  <a:pt x="599689" y="1145945"/>
                </a:lnTo>
                <a:lnTo>
                  <a:pt x="597709" y="1194943"/>
                </a:lnTo>
                <a:lnTo>
                  <a:pt x="599652" y="1242913"/>
                </a:lnTo>
                <a:lnTo>
                  <a:pt x="605440" y="1290478"/>
                </a:lnTo>
                <a:lnTo>
                  <a:pt x="615015" y="1337425"/>
                </a:lnTo>
                <a:lnTo>
                  <a:pt x="628316" y="1383538"/>
                </a:lnTo>
                <a:lnTo>
                  <a:pt x="61426" y="1572260"/>
                </a:lnTo>
                <a:close/>
              </a:path>
            </a:pathLst>
          </a:custGeom>
          <a:ln w="19811">
            <a:solidFill>
              <a:srgbClr val="FFFFFF"/>
            </a:solidFill>
          </a:ln>
        </p:spPr>
        <p:txBody>
          <a:bodyPr wrap="square" lIns="0" tIns="0" rIns="0" bIns="0" rtlCol="0"/>
          <a:lstStyle/>
          <a:p/>
        </p:txBody>
      </p:sp>
      <p:sp>
        <p:nvSpPr>
          <p:cNvPr id="8" name="object 8"/>
          <p:cNvSpPr txBox="1"/>
          <p:nvPr/>
        </p:nvSpPr>
        <p:spPr>
          <a:xfrm>
            <a:off x="2765298" y="3566566"/>
            <a:ext cx="615315" cy="379095"/>
          </a:xfrm>
          <a:prstGeom prst="rect">
            <a:avLst/>
          </a:prstGeom>
        </p:spPr>
        <p:txBody>
          <a:bodyPr vert="horz" wrap="square" lIns="0" tIns="12700" rIns="0" bIns="0" rtlCol="0">
            <a:spAutoFit/>
          </a:bodyPr>
          <a:lstStyle/>
          <a:p>
            <a:pPr marL="128270" marR="5080" indent="-116205">
              <a:lnSpc>
                <a:spcPct val="115999"/>
              </a:lnSpc>
              <a:spcBef>
                <a:spcPts val="100"/>
              </a:spcBef>
            </a:pPr>
            <a:r>
              <a:rPr sz="1000" spc="-10">
                <a:solidFill>
                  <a:srgbClr val="404040"/>
                </a:solidFill>
                <a:latin typeface="Arial"/>
                <a:cs typeface="Arial"/>
              </a:rPr>
              <a:t>P</a:t>
            </a:r>
            <a:r>
              <a:rPr sz="1000" spc="-5">
                <a:solidFill>
                  <a:srgbClr val="404040"/>
                </a:solidFill>
                <a:latin typeface="Arial"/>
                <a:cs typeface="Arial"/>
              </a:rPr>
              <a:t>C</a:t>
            </a:r>
            <a:r>
              <a:rPr sz="1000" spc="-5">
                <a:solidFill>
                  <a:srgbClr val="404040"/>
                </a:solidFill>
                <a:latin typeface="微软雅黑"/>
                <a:cs typeface="微软雅黑"/>
              </a:rPr>
              <a:t>端更高</a:t>
            </a:r>
            <a:r>
              <a:rPr sz="1000" spc="-5">
                <a:solidFill>
                  <a:srgbClr val="404040"/>
                </a:solidFill>
                <a:latin typeface="Arial"/>
                <a:cs typeface="Arial"/>
              </a:rPr>
              <a:t>,  </a:t>
            </a:r>
            <a:r>
              <a:rPr sz="1000" spc="-10">
                <a:solidFill>
                  <a:srgbClr val="404040"/>
                </a:solidFill>
                <a:latin typeface="Arial"/>
                <a:cs typeface="Arial"/>
              </a:rPr>
              <a:t>32.5%</a:t>
            </a:r>
            <a:endParaRPr sz="1000">
              <a:latin typeface="Arial"/>
              <a:cs typeface="Arial"/>
            </a:endParaRPr>
          </a:p>
        </p:txBody>
      </p:sp>
      <p:sp>
        <p:nvSpPr>
          <p:cNvPr id="9" name="object 9"/>
          <p:cNvSpPr txBox="1"/>
          <p:nvPr/>
        </p:nvSpPr>
        <p:spPr>
          <a:xfrm>
            <a:off x="1896236" y="4929911"/>
            <a:ext cx="693420" cy="379095"/>
          </a:xfrm>
          <a:prstGeom prst="rect">
            <a:avLst/>
          </a:prstGeom>
        </p:spPr>
        <p:txBody>
          <a:bodyPr vert="horz" wrap="square" lIns="0" tIns="12700" rIns="0" bIns="0" rtlCol="0">
            <a:spAutoFit/>
          </a:bodyPr>
          <a:lstStyle/>
          <a:p>
            <a:pPr marL="184785" marR="5080" indent="-172720">
              <a:lnSpc>
                <a:spcPct val="115999"/>
              </a:lnSpc>
              <a:spcBef>
                <a:spcPts val="100"/>
              </a:spcBef>
            </a:pPr>
            <a:r>
              <a:rPr sz="1000" spc="-5">
                <a:solidFill>
                  <a:srgbClr val="404040"/>
                </a:solidFill>
                <a:latin typeface="微软雅黑"/>
                <a:cs typeface="微软雅黑"/>
              </a:rPr>
              <a:t>移动端更高</a:t>
            </a:r>
            <a:r>
              <a:rPr sz="1000" spc="-5">
                <a:solidFill>
                  <a:srgbClr val="404040"/>
                </a:solidFill>
                <a:latin typeface="Arial"/>
                <a:cs typeface="Arial"/>
              </a:rPr>
              <a:t>,  </a:t>
            </a:r>
            <a:r>
              <a:rPr sz="1000" spc="-10">
                <a:solidFill>
                  <a:srgbClr val="404040"/>
                </a:solidFill>
                <a:latin typeface="Arial"/>
                <a:cs typeface="Arial"/>
              </a:rPr>
              <a:t>37.4%</a:t>
            </a:r>
            <a:endParaRPr sz="1000">
              <a:latin typeface="Arial"/>
              <a:cs typeface="Arial"/>
            </a:endParaRPr>
          </a:p>
        </p:txBody>
      </p:sp>
      <p:sp>
        <p:nvSpPr>
          <p:cNvPr id="10" name="object 10"/>
          <p:cNvSpPr txBox="1"/>
          <p:nvPr/>
        </p:nvSpPr>
        <p:spPr>
          <a:xfrm>
            <a:off x="1361694" y="3511702"/>
            <a:ext cx="440055" cy="379095"/>
          </a:xfrm>
          <a:prstGeom prst="rect">
            <a:avLst/>
          </a:prstGeom>
        </p:spPr>
        <p:txBody>
          <a:bodyPr vert="horz" wrap="square" lIns="0" tIns="12700" rIns="0" bIns="0" rtlCol="0">
            <a:spAutoFit/>
          </a:bodyPr>
          <a:lstStyle/>
          <a:p>
            <a:pPr marL="41275" marR="5080" indent="-29209">
              <a:lnSpc>
                <a:spcPct val="115999"/>
              </a:lnSpc>
              <a:spcBef>
                <a:spcPts val="100"/>
              </a:spcBef>
            </a:pPr>
            <a:r>
              <a:rPr sz="1000" spc="-5">
                <a:solidFill>
                  <a:srgbClr val="404040"/>
                </a:solidFill>
                <a:latin typeface="微软雅黑"/>
                <a:cs typeface="微软雅黑"/>
              </a:rPr>
              <a:t>差不多</a:t>
            </a:r>
            <a:r>
              <a:rPr sz="1000" spc="-5">
                <a:solidFill>
                  <a:srgbClr val="404040"/>
                </a:solidFill>
                <a:latin typeface="Arial"/>
                <a:cs typeface="Arial"/>
              </a:rPr>
              <a:t>,  </a:t>
            </a:r>
            <a:r>
              <a:rPr sz="1000" spc="-10">
                <a:solidFill>
                  <a:srgbClr val="404040"/>
                </a:solidFill>
                <a:latin typeface="Arial"/>
                <a:cs typeface="Arial"/>
              </a:rPr>
              <a:t>30.1%</a:t>
            </a:r>
            <a:endParaRPr sz="1000">
              <a:latin typeface="Arial"/>
              <a:cs typeface="Arial"/>
            </a:endParaRPr>
          </a:p>
        </p:txBody>
      </p:sp>
      <p:sp>
        <p:nvSpPr>
          <p:cNvPr id="11" name="object 11"/>
          <p:cNvSpPr txBox="1"/>
          <p:nvPr/>
        </p:nvSpPr>
        <p:spPr>
          <a:xfrm>
            <a:off x="877011" y="2240025"/>
            <a:ext cx="2863215"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707070"/>
                </a:solidFill>
                <a:latin typeface="微软雅黑"/>
                <a:cs typeface="微软雅黑"/>
              </a:rPr>
              <a:t>网购物品的单价更高的终端情况</a:t>
            </a:r>
            <a:endParaRPr sz="1600">
              <a:latin typeface="微软雅黑"/>
              <a:cs typeface="微软雅黑"/>
            </a:endParaRPr>
          </a:p>
        </p:txBody>
      </p:sp>
      <p:sp>
        <p:nvSpPr>
          <p:cNvPr id="12" name="object 12"/>
          <p:cNvSpPr txBox="1"/>
          <p:nvPr/>
        </p:nvSpPr>
        <p:spPr>
          <a:xfrm>
            <a:off x="813612" y="1058011"/>
            <a:ext cx="10182225" cy="665480"/>
          </a:xfrm>
          <a:prstGeom prst="rect">
            <a:avLst/>
          </a:prstGeom>
        </p:spPr>
        <p:txBody>
          <a:bodyPr vert="horz" wrap="square" lIns="0" tIns="12700" rIns="0" bIns="0" rtlCol="0">
            <a:spAutoFit/>
          </a:bodyPr>
          <a:lstStyle/>
          <a:p>
            <a:pPr marL="226060" marR="5080" indent="-213360">
              <a:lnSpc>
                <a:spcPct val="150000"/>
              </a:lnSpc>
              <a:spcBef>
                <a:spcPts val="100"/>
              </a:spcBef>
              <a:buChar char="•"/>
              <a:tabLst>
                <a:tab pos="225425"/>
                <a:tab pos="226060"/>
              </a:tabLst>
            </a:pPr>
            <a:r>
              <a:rPr sz="1400" spc="-5">
                <a:latin typeface="Arial"/>
                <a:cs typeface="Arial"/>
              </a:rPr>
              <a:t>PC</a:t>
            </a:r>
            <a:r>
              <a:rPr sz="1400">
                <a:latin typeface="微软雅黑"/>
                <a:cs typeface="微软雅黑"/>
              </a:rPr>
              <a:t>端网购物品单价更高的用户</a:t>
            </a:r>
            <a:r>
              <a:rPr sz="1400" spc="-15">
                <a:latin typeface="微软雅黑"/>
                <a:cs typeface="微软雅黑"/>
              </a:rPr>
              <a:t>占</a:t>
            </a:r>
            <a:r>
              <a:rPr sz="1400">
                <a:latin typeface="微软雅黑"/>
                <a:cs typeface="微软雅黑"/>
              </a:rPr>
              <a:t>比</a:t>
            </a:r>
            <a:r>
              <a:rPr sz="1400" spc="-5">
                <a:latin typeface="Arial"/>
                <a:cs typeface="Arial"/>
              </a:rPr>
              <a:t>32.5%</a:t>
            </a:r>
            <a:r>
              <a:rPr sz="1400" spc="-5">
                <a:latin typeface="微软雅黑"/>
                <a:cs typeface="微软雅黑"/>
              </a:rPr>
              <a:t>，</a:t>
            </a:r>
            <a:r>
              <a:rPr sz="1400" spc="-5">
                <a:latin typeface="Arial"/>
                <a:cs typeface="Arial"/>
              </a:rPr>
              <a:t>PC</a:t>
            </a:r>
            <a:r>
              <a:rPr sz="1400">
                <a:latin typeface="微软雅黑"/>
                <a:cs typeface="微软雅黑"/>
              </a:rPr>
              <a:t>端网</a:t>
            </a:r>
            <a:r>
              <a:rPr sz="1400" spc="-15">
                <a:latin typeface="微软雅黑"/>
                <a:cs typeface="微软雅黑"/>
              </a:rPr>
              <a:t>购</a:t>
            </a:r>
            <a:r>
              <a:rPr sz="1400">
                <a:latin typeface="微软雅黑"/>
                <a:cs typeface="微软雅黑"/>
              </a:rPr>
              <a:t>物品</a:t>
            </a:r>
            <a:r>
              <a:rPr sz="1400" spc="-15">
                <a:latin typeface="微软雅黑"/>
                <a:cs typeface="微软雅黑"/>
              </a:rPr>
              <a:t>单</a:t>
            </a:r>
            <a:r>
              <a:rPr sz="1400">
                <a:latin typeface="微软雅黑"/>
                <a:cs typeface="微软雅黑"/>
              </a:rPr>
              <a:t>价更</a:t>
            </a:r>
            <a:r>
              <a:rPr sz="1400" spc="-15">
                <a:latin typeface="微软雅黑"/>
                <a:cs typeface="微软雅黑"/>
              </a:rPr>
              <a:t>高</a:t>
            </a:r>
            <a:r>
              <a:rPr sz="1400">
                <a:latin typeface="微软雅黑"/>
                <a:cs typeface="微软雅黑"/>
              </a:rPr>
              <a:t>的用</a:t>
            </a:r>
            <a:r>
              <a:rPr sz="1400" spc="-15">
                <a:latin typeface="微软雅黑"/>
                <a:cs typeface="微软雅黑"/>
              </a:rPr>
              <a:t>户</a:t>
            </a:r>
            <a:r>
              <a:rPr sz="1400">
                <a:latin typeface="微软雅黑"/>
                <a:cs typeface="微软雅黑"/>
              </a:rPr>
              <a:t>日常</a:t>
            </a:r>
            <a:r>
              <a:rPr sz="1400" spc="-15">
                <a:latin typeface="微软雅黑"/>
                <a:cs typeface="微软雅黑"/>
              </a:rPr>
              <a:t>生</a:t>
            </a:r>
            <a:r>
              <a:rPr sz="1400">
                <a:latin typeface="微软雅黑"/>
                <a:cs typeface="微软雅黑"/>
              </a:rPr>
              <a:t>活主</a:t>
            </a:r>
            <a:r>
              <a:rPr sz="1400" spc="-15">
                <a:latin typeface="微软雅黑"/>
                <a:cs typeface="微软雅黑"/>
              </a:rPr>
              <a:t>要</a:t>
            </a:r>
            <a:r>
              <a:rPr sz="1400">
                <a:latin typeface="微软雅黑"/>
                <a:cs typeface="微软雅黑"/>
              </a:rPr>
              <a:t>消费</a:t>
            </a:r>
            <a:r>
              <a:rPr sz="1400" spc="-15">
                <a:latin typeface="微软雅黑"/>
                <a:cs typeface="微软雅黑"/>
              </a:rPr>
              <a:t>支</a:t>
            </a:r>
            <a:r>
              <a:rPr sz="1400">
                <a:latin typeface="微软雅黑"/>
                <a:cs typeface="微软雅黑"/>
              </a:rPr>
              <a:t>出在</a:t>
            </a:r>
            <a:r>
              <a:rPr sz="1400" spc="-15">
                <a:latin typeface="微软雅黑"/>
                <a:cs typeface="微软雅黑"/>
              </a:rPr>
              <a:t>旅</a:t>
            </a:r>
            <a:r>
              <a:rPr sz="1400">
                <a:latin typeface="微软雅黑"/>
                <a:cs typeface="微软雅黑"/>
              </a:rPr>
              <a:t>游、</a:t>
            </a:r>
            <a:r>
              <a:rPr sz="1400" spc="-15">
                <a:latin typeface="微软雅黑"/>
                <a:cs typeface="微软雅黑"/>
              </a:rPr>
              <a:t>家</a:t>
            </a:r>
            <a:r>
              <a:rPr sz="1400" spc="10">
                <a:latin typeface="微软雅黑"/>
                <a:cs typeface="微软雅黑"/>
              </a:rPr>
              <a:t>电</a:t>
            </a:r>
            <a:r>
              <a:rPr sz="1400" spc="-10">
                <a:latin typeface="Arial"/>
                <a:cs typeface="Arial"/>
              </a:rPr>
              <a:t>/</a:t>
            </a:r>
            <a:r>
              <a:rPr sz="1400">
                <a:latin typeface="微软雅黑"/>
                <a:cs typeface="微软雅黑"/>
              </a:rPr>
              <a:t>厨卫</a:t>
            </a:r>
            <a:r>
              <a:rPr sz="1400" spc="-15">
                <a:latin typeface="微软雅黑"/>
                <a:cs typeface="微软雅黑"/>
              </a:rPr>
              <a:t>电</a:t>
            </a:r>
            <a:r>
              <a:rPr sz="1400">
                <a:latin typeface="微软雅黑"/>
                <a:cs typeface="微软雅黑"/>
              </a:rPr>
              <a:t>器、</a:t>
            </a:r>
            <a:r>
              <a:rPr sz="1400" spc="-15">
                <a:latin typeface="微软雅黑"/>
                <a:cs typeface="微软雅黑"/>
              </a:rPr>
              <a:t>数</a:t>
            </a:r>
            <a:r>
              <a:rPr sz="1400">
                <a:latin typeface="微软雅黑"/>
                <a:cs typeface="微软雅黑"/>
              </a:rPr>
              <a:t>码 </a:t>
            </a:r>
            <a:r>
              <a:rPr sz="1400" spc="-10">
                <a:latin typeface="Arial"/>
                <a:cs typeface="Arial"/>
              </a:rPr>
              <a:t>3C</a:t>
            </a:r>
            <a:r>
              <a:rPr sz="1400">
                <a:latin typeface="微软雅黑"/>
                <a:cs typeface="微软雅黑"/>
              </a:rPr>
              <a:t>、培训学习上的倾向性</a:t>
            </a:r>
            <a:r>
              <a:rPr sz="1400" spc="-15">
                <a:latin typeface="微软雅黑"/>
                <a:cs typeface="微软雅黑"/>
              </a:rPr>
              <a:t>更</a:t>
            </a:r>
            <a:r>
              <a:rPr sz="1400">
                <a:latin typeface="微软雅黑"/>
                <a:cs typeface="微软雅黑"/>
              </a:rPr>
              <a:t>强。</a:t>
            </a:r>
            <a:endParaRPr sz="1400">
              <a:latin typeface="微软雅黑"/>
              <a:cs typeface="微软雅黑"/>
            </a:endParaRPr>
          </a:p>
        </p:txBody>
      </p:sp>
      <p:sp>
        <p:nvSpPr>
          <p:cNvPr id="13" name="object 13"/>
          <p:cNvSpPr/>
          <p:nvPr/>
        </p:nvSpPr>
        <p:spPr>
          <a:xfrm>
            <a:off x="3973067" y="3346703"/>
            <a:ext cx="111760" cy="1929764"/>
          </a:xfrm>
          <a:custGeom>
            <a:rect l="l" t="t" r="r" b="b"/>
            <a:pathLst>
              <a:path w="111760" h="1929764">
                <a:moveTo>
                  <a:pt x="111252" y="0"/>
                </a:moveTo>
                <a:lnTo>
                  <a:pt x="0" y="0"/>
                </a:lnTo>
                <a:lnTo>
                  <a:pt x="0" y="1929384"/>
                </a:lnTo>
                <a:lnTo>
                  <a:pt x="111252" y="1929384"/>
                </a:lnTo>
                <a:lnTo>
                  <a:pt x="111252" y="0"/>
                </a:lnTo>
                <a:close/>
              </a:path>
            </a:pathLst>
          </a:custGeom>
          <a:solidFill>
            <a:srgbClr val="FF6300"/>
          </a:solidFill>
        </p:spPr>
        <p:txBody>
          <a:bodyPr wrap="square" lIns="0" tIns="0" rIns="0" bIns="0" rtlCol="0"/>
          <a:lstStyle/>
          <a:p/>
        </p:txBody>
      </p:sp>
      <p:sp>
        <p:nvSpPr>
          <p:cNvPr id="14" name="object 14"/>
          <p:cNvSpPr/>
          <p:nvPr/>
        </p:nvSpPr>
        <p:spPr>
          <a:xfrm>
            <a:off x="4463796" y="3355847"/>
            <a:ext cx="111760" cy="1920239"/>
          </a:xfrm>
          <a:custGeom>
            <a:rect l="l" t="t" r="r" b="b"/>
            <a:pathLst>
              <a:path w="111760" h="1920239">
                <a:moveTo>
                  <a:pt x="111251" y="0"/>
                </a:moveTo>
                <a:lnTo>
                  <a:pt x="0" y="0"/>
                </a:lnTo>
                <a:lnTo>
                  <a:pt x="0" y="1920239"/>
                </a:lnTo>
                <a:lnTo>
                  <a:pt x="111251" y="1920239"/>
                </a:lnTo>
                <a:lnTo>
                  <a:pt x="111251" y="0"/>
                </a:lnTo>
                <a:close/>
              </a:path>
            </a:pathLst>
          </a:custGeom>
          <a:solidFill>
            <a:srgbClr val="FF6300"/>
          </a:solidFill>
        </p:spPr>
        <p:txBody>
          <a:bodyPr wrap="square" lIns="0" tIns="0" rIns="0" bIns="0" rtlCol="0"/>
          <a:lstStyle/>
          <a:p/>
        </p:txBody>
      </p:sp>
      <p:sp>
        <p:nvSpPr>
          <p:cNvPr id="15" name="object 15"/>
          <p:cNvSpPr/>
          <p:nvPr/>
        </p:nvSpPr>
        <p:spPr>
          <a:xfrm>
            <a:off x="4954523" y="3508247"/>
            <a:ext cx="109855" cy="1767839"/>
          </a:xfrm>
          <a:custGeom>
            <a:rect l="l" t="t" r="r" b="b"/>
            <a:pathLst>
              <a:path w="109854" h="1767839">
                <a:moveTo>
                  <a:pt x="109727" y="0"/>
                </a:moveTo>
                <a:lnTo>
                  <a:pt x="0" y="0"/>
                </a:lnTo>
                <a:lnTo>
                  <a:pt x="0" y="1767839"/>
                </a:lnTo>
                <a:lnTo>
                  <a:pt x="109727" y="1767839"/>
                </a:lnTo>
                <a:lnTo>
                  <a:pt x="109727" y="0"/>
                </a:lnTo>
                <a:close/>
              </a:path>
            </a:pathLst>
          </a:custGeom>
          <a:solidFill>
            <a:srgbClr val="FF6300"/>
          </a:solidFill>
        </p:spPr>
        <p:txBody>
          <a:bodyPr wrap="square" lIns="0" tIns="0" rIns="0" bIns="0" rtlCol="0"/>
          <a:lstStyle/>
          <a:p/>
        </p:txBody>
      </p:sp>
      <p:sp>
        <p:nvSpPr>
          <p:cNvPr id="16" name="object 16"/>
          <p:cNvSpPr/>
          <p:nvPr/>
        </p:nvSpPr>
        <p:spPr>
          <a:xfrm>
            <a:off x="5445252" y="3491484"/>
            <a:ext cx="109855" cy="1784985"/>
          </a:xfrm>
          <a:custGeom>
            <a:rect l="l" t="t" r="r" b="b"/>
            <a:pathLst>
              <a:path w="109854" h="1784985">
                <a:moveTo>
                  <a:pt x="109727" y="0"/>
                </a:moveTo>
                <a:lnTo>
                  <a:pt x="0" y="0"/>
                </a:lnTo>
                <a:lnTo>
                  <a:pt x="0" y="1784603"/>
                </a:lnTo>
                <a:lnTo>
                  <a:pt x="109727" y="1784603"/>
                </a:lnTo>
                <a:lnTo>
                  <a:pt x="109727" y="0"/>
                </a:lnTo>
                <a:close/>
              </a:path>
            </a:pathLst>
          </a:custGeom>
          <a:solidFill>
            <a:srgbClr val="FF6300"/>
          </a:solidFill>
        </p:spPr>
        <p:txBody>
          <a:bodyPr wrap="square" lIns="0" tIns="0" rIns="0" bIns="0" rtlCol="0"/>
          <a:lstStyle/>
          <a:p/>
        </p:txBody>
      </p:sp>
      <p:sp>
        <p:nvSpPr>
          <p:cNvPr id="17" name="object 17"/>
          <p:cNvSpPr/>
          <p:nvPr/>
        </p:nvSpPr>
        <p:spPr>
          <a:xfrm>
            <a:off x="5935979" y="3317747"/>
            <a:ext cx="109855" cy="1958339"/>
          </a:xfrm>
          <a:custGeom>
            <a:rect l="l" t="t" r="r" b="b"/>
            <a:pathLst>
              <a:path w="109854" h="1958339">
                <a:moveTo>
                  <a:pt x="109728" y="0"/>
                </a:moveTo>
                <a:lnTo>
                  <a:pt x="0" y="0"/>
                </a:lnTo>
                <a:lnTo>
                  <a:pt x="0" y="1958339"/>
                </a:lnTo>
                <a:lnTo>
                  <a:pt x="109728" y="1958339"/>
                </a:lnTo>
                <a:lnTo>
                  <a:pt x="109728" y="0"/>
                </a:lnTo>
                <a:close/>
              </a:path>
            </a:pathLst>
          </a:custGeom>
          <a:solidFill>
            <a:srgbClr val="FF6300"/>
          </a:solidFill>
        </p:spPr>
        <p:txBody>
          <a:bodyPr wrap="square" lIns="0" tIns="0" rIns="0" bIns="0" rtlCol="0"/>
          <a:lstStyle/>
          <a:p/>
        </p:txBody>
      </p:sp>
      <p:sp>
        <p:nvSpPr>
          <p:cNvPr id="18" name="object 18"/>
          <p:cNvSpPr/>
          <p:nvPr/>
        </p:nvSpPr>
        <p:spPr>
          <a:xfrm>
            <a:off x="6426708" y="3334511"/>
            <a:ext cx="109855" cy="1941830"/>
          </a:xfrm>
          <a:custGeom>
            <a:rect l="l" t="t" r="r" b="b"/>
            <a:pathLst>
              <a:path w="109854" h="1941829">
                <a:moveTo>
                  <a:pt x="109727" y="0"/>
                </a:moveTo>
                <a:lnTo>
                  <a:pt x="0" y="0"/>
                </a:lnTo>
                <a:lnTo>
                  <a:pt x="0" y="1941576"/>
                </a:lnTo>
                <a:lnTo>
                  <a:pt x="109727" y="1941576"/>
                </a:lnTo>
                <a:lnTo>
                  <a:pt x="109727" y="0"/>
                </a:lnTo>
                <a:close/>
              </a:path>
            </a:pathLst>
          </a:custGeom>
          <a:solidFill>
            <a:srgbClr val="FF6300"/>
          </a:solidFill>
        </p:spPr>
        <p:txBody>
          <a:bodyPr wrap="square" lIns="0" tIns="0" rIns="0" bIns="0" rtlCol="0"/>
          <a:lstStyle/>
          <a:p/>
        </p:txBody>
      </p:sp>
      <p:sp>
        <p:nvSpPr>
          <p:cNvPr id="19" name="object 19"/>
          <p:cNvSpPr/>
          <p:nvPr/>
        </p:nvSpPr>
        <p:spPr>
          <a:xfrm>
            <a:off x="6917435" y="3218688"/>
            <a:ext cx="109855" cy="2057400"/>
          </a:xfrm>
          <a:custGeom>
            <a:rect l="l" t="t" r="r" b="b"/>
            <a:pathLst>
              <a:path w="109854" h="2057400">
                <a:moveTo>
                  <a:pt x="109728" y="0"/>
                </a:moveTo>
                <a:lnTo>
                  <a:pt x="0" y="0"/>
                </a:lnTo>
                <a:lnTo>
                  <a:pt x="0" y="2057400"/>
                </a:lnTo>
                <a:lnTo>
                  <a:pt x="109728" y="2057400"/>
                </a:lnTo>
                <a:lnTo>
                  <a:pt x="109728" y="0"/>
                </a:lnTo>
                <a:close/>
              </a:path>
            </a:pathLst>
          </a:custGeom>
          <a:solidFill>
            <a:srgbClr val="FF6300"/>
          </a:solidFill>
        </p:spPr>
        <p:txBody>
          <a:bodyPr wrap="square" lIns="0" tIns="0" rIns="0" bIns="0" rtlCol="0"/>
          <a:lstStyle/>
          <a:p/>
        </p:txBody>
      </p:sp>
      <p:sp>
        <p:nvSpPr>
          <p:cNvPr id="20" name="object 20"/>
          <p:cNvSpPr/>
          <p:nvPr/>
        </p:nvSpPr>
        <p:spPr>
          <a:xfrm>
            <a:off x="7408164" y="3212592"/>
            <a:ext cx="109855" cy="2063750"/>
          </a:xfrm>
          <a:custGeom>
            <a:rect l="l" t="t" r="r" b="b"/>
            <a:pathLst>
              <a:path w="109854" h="2063750">
                <a:moveTo>
                  <a:pt x="109727" y="0"/>
                </a:moveTo>
                <a:lnTo>
                  <a:pt x="0" y="0"/>
                </a:lnTo>
                <a:lnTo>
                  <a:pt x="0" y="2063496"/>
                </a:lnTo>
                <a:lnTo>
                  <a:pt x="109727" y="2063496"/>
                </a:lnTo>
                <a:lnTo>
                  <a:pt x="109727" y="0"/>
                </a:lnTo>
                <a:close/>
              </a:path>
            </a:pathLst>
          </a:custGeom>
          <a:solidFill>
            <a:srgbClr val="FF6300"/>
          </a:solidFill>
        </p:spPr>
        <p:txBody>
          <a:bodyPr wrap="square" lIns="0" tIns="0" rIns="0" bIns="0" rtlCol="0"/>
          <a:lstStyle/>
          <a:p/>
        </p:txBody>
      </p:sp>
      <p:sp>
        <p:nvSpPr>
          <p:cNvPr id="21" name="object 21"/>
          <p:cNvSpPr/>
          <p:nvPr/>
        </p:nvSpPr>
        <p:spPr>
          <a:xfrm>
            <a:off x="7897368" y="3332988"/>
            <a:ext cx="111760" cy="1943100"/>
          </a:xfrm>
          <a:custGeom>
            <a:rect l="l" t="t" r="r" b="b"/>
            <a:pathLst>
              <a:path w="111759" h="1943100">
                <a:moveTo>
                  <a:pt x="111251" y="0"/>
                </a:moveTo>
                <a:lnTo>
                  <a:pt x="0" y="0"/>
                </a:lnTo>
                <a:lnTo>
                  <a:pt x="0" y="1943100"/>
                </a:lnTo>
                <a:lnTo>
                  <a:pt x="111251" y="1943100"/>
                </a:lnTo>
                <a:lnTo>
                  <a:pt x="111251" y="0"/>
                </a:lnTo>
                <a:close/>
              </a:path>
            </a:pathLst>
          </a:custGeom>
          <a:solidFill>
            <a:srgbClr val="FF6300"/>
          </a:solidFill>
        </p:spPr>
        <p:txBody>
          <a:bodyPr wrap="square" lIns="0" tIns="0" rIns="0" bIns="0" rtlCol="0"/>
          <a:lstStyle/>
          <a:p/>
        </p:txBody>
      </p:sp>
      <p:sp>
        <p:nvSpPr>
          <p:cNvPr id="22" name="object 22"/>
          <p:cNvSpPr/>
          <p:nvPr/>
        </p:nvSpPr>
        <p:spPr>
          <a:xfrm>
            <a:off x="8388095" y="3398520"/>
            <a:ext cx="111760" cy="1877695"/>
          </a:xfrm>
          <a:custGeom>
            <a:rect l="l" t="t" r="r" b="b"/>
            <a:pathLst>
              <a:path w="111759" h="1877695">
                <a:moveTo>
                  <a:pt x="111251" y="0"/>
                </a:moveTo>
                <a:lnTo>
                  <a:pt x="0" y="0"/>
                </a:lnTo>
                <a:lnTo>
                  <a:pt x="0" y="1877567"/>
                </a:lnTo>
                <a:lnTo>
                  <a:pt x="111251" y="1877567"/>
                </a:lnTo>
                <a:lnTo>
                  <a:pt x="111251" y="0"/>
                </a:lnTo>
                <a:close/>
              </a:path>
            </a:pathLst>
          </a:custGeom>
          <a:solidFill>
            <a:srgbClr val="FF6300"/>
          </a:solidFill>
        </p:spPr>
        <p:txBody>
          <a:bodyPr wrap="square" lIns="0" tIns="0" rIns="0" bIns="0" rtlCol="0"/>
          <a:lstStyle/>
          <a:p/>
        </p:txBody>
      </p:sp>
      <p:sp>
        <p:nvSpPr>
          <p:cNvPr id="23" name="object 23"/>
          <p:cNvSpPr/>
          <p:nvPr/>
        </p:nvSpPr>
        <p:spPr>
          <a:xfrm>
            <a:off x="8878823" y="3186683"/>
            <a:ext cx="109855" cy="2089785"/>
          </a:xfrm>
          <a:custGeom>
            <a:rect l="l" t="t" r="r" b="b"/>
            <a:pathLst>
              <a:path w="109854" h="2089785">
                <a:moveTo>
                  <a:pt x="109727" y="0"/>
                </a:moveTo>
                <a:lnTo>
                  <a:pt x="0" y="0"/>
                </a:lnTo>
                <a:lnTo>
                  <a:pt x="0" y="2089403"/>
                </a:lnTo>
                <a:lnTo>
                  <a:pt x="109727" y="2089403"/>
                </a:lnTo>
                <a:lnTo>
                  <a:pt x="109727" y="0"/>
                </a:lnTo>
                <a:close/>
              </a:path>
            </a:pathLst>
          </a:custGeom>
          <a:solidFill>
            <a:srgbClr val="FF6300"/>
          </a:solidFill>
        </p:spPr>
        <p:txBody>
          <a:bodyPr wrap="square" lIns="0" tIns="0" rIns="0" bIns="0" rtlCol="0"/>
          <a:lstStyle/>
          <a:p/>
        </p:txBody>
      </p:sp>
      <p:sp>
        <p:nvSpPr>
          <p:cNvPr id="24" name="object 24"/>
          <p:cNvSpPr/>
          <p:nvPr/>
        </p:nvSpPr>
        <p:spPr>
          <a:xfrm>
            <a:off x="9369552" y="3188207"/>
            <a:ext cx="109855" cy="2087880"/>
          </a:xfrm>
          <a:custGeom>
            <a:rect l="l" t="t" r="r" b="b"/>
            <a:pathLst>
              <a:path w="109854" h="2087879">
                <a:moveTo>
                  <a:pt x="109727" y="0"/>
                </a:moveTo>
                <a:lnTo>
                  <a:pt x="0" y="0"/>
                </a:lnTo>
                <a:lnTo>
                  <a:pt x="0" y="2087879"/>
                </a:lnTo>
                <a:lnTo>
                  <a:pt x="109727" y="2087879"/>
                </a:lnTo>
                <a:lnTo>
                  <a:pt x="109727" y="0"/>
                </a:lnTo>
                <a:close/>
              </a:path>
            </a:pathLst>
          </a:custGeom>
          <a:solidFill>
            <a:srgbClr val="FF6300"/>
          </a:solidFill>
        </p:spPr>
        <p:txBody>
          <a:bodyPr wrap="square" lIns="0" tIns="0" rIns="0" bIns="0" rtlCol="0"/>
          <a:lstStyle/>
          <a:p/>
        </p:txBody>
      </p:sp>
      <p:sp>
        <p:nvSpPr>
          <p:cNvPr id="25" name="object 25"/>
          <p:cNvSpPr/>
          <p:nvPr/>
        </p:nvSpPr>
        <p:spPr>
          <a:xfrm>
            <a:off x="9860280" y="3278123"/>
            <a:ext cx="109855" cy="1998345"/>
          </a:xfrm>
          <a:custGeom>
            <a:rect l="l" t="t" r="r" b="b"/>
            <a:pathLst>
              <a:path w="109854" h="1998345">
                <a:moveTo>
                  <a:pt x="109727" y="0"/>
                </a:moveTo>
                <a:lnTo>
                  <a:pt x="0" y="0"/>
                </a:lnTo>
                <a:lnTo>
                  <a:pt x="0" y="1997964"/>
                </a:lnTo>
                <a:lnTo>
                  <a:pt x="109727" y="1997964"/>
                </a:lnTo>
                <a:lnTo>
                  <a:pt x="109727" y="0"/>
                </a:lnTo>
                <a:close/>
              </a:path>
            </a:pathLst>
          </a:custGeom>
          <a:solidFill>
            <a:srgbClr val="FF6300"/>
          </a:solidFill>
        </p:spPr>
        <p:txBody>
          <a:bodyPr wrap="square" lIns="0" tIns="0" rIns="0" bIns="0" rtlCol="0"/>
          <a:lstStyle/>
          <a:p/>
        </p:txBody>
      </p:sp>
      <p:sp>
        <p:nvSpPr>
          <p:cNvPr id="26" name="object 26"/>
          <p:cNvSpPr/>
          <p:nvPr/>
        </p:nvSpPr>
        <p:spPr>
          <a:xfrm>
            <a:off x="10351007" y="3468623"/>
            <a:ext cx="109855" cy="1807845"/>
          </a:xfrm>
          <a:custGeom>
            <a:rect l="l" t="t" r="r" b="b"/>
            <a:pathLst>
              <a:path w="109854" h="1807845">
                <a:moveTo>
                  <a:pt x="109727" y="0"/>
                </a:moveTo>
                <a:lnTo>
                  <a:pt x="0" y="0"/>
                </a:lnTo>
                <a:lnTo>
                  <a:pt x="0" y="1807464"/>
                </a:lnTo>
                <a:lnTo>
                  <a:pt x="109727" y="1807464"/>
                </a:lnTo>
                <a:lnTo>
                  <a:pt x="109727" y="0"/>
                </a:lnTo>
                <a:close/>
              </a:path>
            </a:pathLst>
          </a:custGeom>
          <a:solidFill>
            <a:srgbClr val="FF6300"/>
          </a:solidFill>
        </p:spPr>
        <p:txBody>
          <a:bodyPr wrap="square" lIns="0" tIns="0" rIns="0" bIns="0" rtlCol="0"/>
          <a:lstStyle/>
          <a:p/>
        </p:txBody>
      </p:sp>
      <p:sp>
        <p:nvSpPr>
          <p:cNvPr id="27" name="object 27"/>
          <p:cNvSpPr/>
          <p:nvPr/>
        </p:nvSpPr>
        <p:spPr>
          <a:xfrm>
            <a:off x="10841735" y="3467100"/>
            <a:ext cx="109855" cy="1809114"/>
          </a:xfrm>
          <a:custGeom>
            <a:rect l="l" t="t" r="r" b="b"/>
            <a:pathLst>
              <a:path w="109854" h="1809114">
                <a:moveTo>
                  <a:pt x="109728" y="0"/>
                </a:moveTo>
                <a:lnTo>
                  <a:pt x="0" y="0"/>
                </a:lnTo>
                <a:lnTo>
                  <a:pt x="0" y="1808988"/>
                </a:lnTo>
                <a:lnTo>
                  <a:pt x="109728" y="1808988"/>
                </a:lnTo>
                <a:lnTo>
                  <a:pt x="109728" y="0"/>
                </a:lnTo>
                <a:close/>
              </a:path>
            </a:pathLst>
          </a:custGeom>
          <a:solidFill>
            <a:srgbClr val="FF6300"/>
          </a:solidFill>
        </p:spPr>
        <p:txBody>
          <a:bodyPr wrap="square" lIns="0" tIns="0" rIns="0" bIns="0" rtlCol="0"/>
          <a:lstStyle/>
          <a:p/>
        </p:txBody>
      </p:sp>
      <p:sp>
        <p:nvSpPr>
          <p:cNvPr id="28" name="object 28"/>
          <p:cNvSpPr/>
          <p:nvPr/>
        </p:nvSpPr>
        <p:spPr>
          <a:xfrm>
            <a:off x="11332464" y="3549396"/>
            <a:ext cx="109855" cy="1727200"/>
          </a:xfrm>
          <a:custGeom>
            <a:rect l="l" t="t" r="r" b="b"/>
            <a:pathLst>
              <a:path w="109854" h="1727200">
                <a:moveTo>
                  <a:pt x="109727" y="0"/>
                </a:moveTo>
                <a:lnTo>
                  <a:pt x="0" y="0"/>
                </a:lnTo>
                <a:lnTo>
                  <a:pt x="0" y="1726691"/>
                </a:lnTo>
                <a:lnTo>
                  <a:pt x="109727" y="1726691"/>
                </a:lnTo>
                <a:lnTo>
                  <a:pt x="109727" y="0"/>
                </a:lnTo>
                <a:close/>
              </a:path>
            </a:pathLst>
          </a:custGeom>
          <a:solidFill>
            <a:srgbClr val="FF6300"/>
          </a:solidFill>
        </p:spPr>
        <p:txBody>
          <a:bodyPr wrap="square" lIns="0" tIns="0" rIns="0" bIns="0" rtlCol="0"/>
          <a:lstStyle/>
          <a:p/>
        </p:txBody>
      </p:sp>
      <p:sp>
        <p:nvSpPr>
          <p:cNvPr id="29" name="object 29"/>
          <p:cNvSpPr/>
          <p:nvPr/>
        </p:nvSpPr>
        <p:spPr>
          <a:xfrm>
            <a:off x="4113276" y="3503676"/>
            <a:ext cx="109855" cy="1772920"/>
          </a:xfrm>
          <a:custGeom>
            <a:rect l="l" t="t" r="r" b="b"/>
            <a:pathLst>
              <a:path w="109854" h="1772920">
                <a:moveTo>
                  <a:pt x="109727" y="0"/>
                </a:moveTo>
                <a:lnTo>
                  <a:pt x="0" y="0"/>
                </a:lnTo>
                <a:lnTo>
                  <a:pt x="0" y="1772412"/>
                </a:lnTo>
                <a:lnTo>
                  <a:pt x="109727" y="1772412"/>
                </a:lnTo>
                <a:lnTo>
                  <a:pt x="109727" y="0"/>
                </a:lnTo>
                <a:close/>
              </a:path>
            </a:pathLst>
          </a:custGeom>
          <a:solidFill>
            <a:srgbClr val="ABCE5A"/>
          </a:solidFill>
        </p:spPr>
        <p:txBody>
          <a:bodyPr wrap="square" lIns="0" tIns="0" rIns="0" bIns="0" rtlCol="0"/>
          <a:lstStyle/>
          <a:p/>
        </p:txBody>
      </p:sp>
      <p:sp>
        <p:nvSpPr>
          <p:cNvPr id="30" name="object 30"/>
          <p:cNvSpPr/>
          <p:nvPr/>
        </p:nvSpPr>
        <p:spPr>
          <a:xfrm>
            <a:off x="4604003" y="3451859"/>
            <a:ext cx="109855" cy="1824355"/>
          </a:xfrm>
          <a:custGeom>
            <a:rect l="l" t="t" r="r" b="b"/>
            <a:pathLst>
              <a:path w="109854" h="1824354">
                <a:moveTo>
                  <a:pt x="109728" y="0"/>
                </a:moveTo>
                <a:lnTo>
                  <a:pt x="0" y="0"/>
                </a:lnTo>
                <a:lnTo>
                  <a:pt x="0" y="1824227"/>
                </a:lnTo>
                <a:lnTo>
                  <a:pt x="109728" y="1824227"/>
                </a:lnTo>
                <a:lnTo>
                  <a:pt x="109728" y="0"/>
                </a:lnTo>
                <a:close/>
              </a:path>
            </a:pathLst>
          </a:custGeom>
          <a:solidFill>
            <a:srgbClr val="ABCE5A"/>
          </a:solidFill>
        </p:spPr>
        <p:txBody>
          <a:bodyPr wrap="square" lIns="0" tIns="0" rIns="0" bIns="0" rtlCol="0"/>
          <a:lstStyle/>
          <a:p/>
        </p:txBody>
      </p:sp>
      <p:sp>
        <p:nvSpPr>
          <p:cNvPr id="31" name="object 31"/>
          <p:cNvSpPr/>
          <p:nvPr/>
        </p:nvSpPr>
        <p:spPr>
          <a:xfrm>
            <a:off x="5094732" y="3209544"/>
            <a:ext cx="109855" cy="2066925"/>
          </a:xfrm>
          <a:custGeom>
            <a:rect l="l" t="t" r="r" b="b"/>
            <a:pathLst>
              <a:path w="109854" h="2066925">
                <a:moveTo>
                  <a:pt x="109727" y="0"/>
                </a:moveTo>
                <a:lnTo>
                  <a:pt x="0" y="0"/>
                </a:lnTo>
                <a:lnTo>
                  <a:pt x="0" y="2066543"/>
                </a:lnTo>
                <a:lnTo>
                  <a:pt x="109727" y="2066543"/>
                </a:lnTo>
                <a:lnTo>
                  <a:pt x="109727" y="0"/>
                </a:lnTo>
                <a:close/>
              </a:path>
            </a:pathLst>
          </a:custGeom>
          <a:solidFill>
            <a:srgbClr val="ABCE5A"/>
          </a:solidFill>
        </p:spPr>
        <p:txBody>
          <a:bodyPr wrap="square" lIns="0" tIns="0" rIns="0" bIns="0" rtlCol="0"/>
          <a:lstStyle/>
          <a:p/>
        </p:txBody>
      </p:sp>
      <p:sp>
        <p:nvSpPr>
          <p:cNvPr id="32" name="object 32"/>
          <p:cNvSpPr/>
          <p:nvPr/>
        </p:nvSpPr>
        <p:spPr>
          <a:xfrm>
            <a:off x="5585459" y="3430523"/>
            <a:ext cx="109855" cy="1845945"/>
          </a:xfrm>
          <a:custGeom>
            <a:rect l="l" t="t" r="r" b="b"/>
            <a:pathLst>
              <a:path w="109854" h="1845945">
                <a:moveTo>
                  <a:pt x="109727" y="0"/>
                </a:moveTo>
                <a:lnTo>
                  <a:pt x="0" y="0"/>
                </a:lnTo>
                <a:lnTo>
                  <a:pt x="0" y="1845564"/>
                </a:lnTo>
                <a:lnTo>
                  <a:pt x="109727" y="1845564"/>
                </a:lnTo>
                <a:lnTo>
                  <a:pt x="109727" y="0"/>
                </a:lnTo>
                <a:close/>
              </a:path>
            </a:pathLst>
          </a:custGeom>
          <a:solidFill>
            <a:srgbClr val="ABCE5A"/>
          </a:solidFill>
        </p:spPr>
        <p:txBody>
          <a:bodyPr wrap="square" lIns="0" tIns="0" rIns="0" bIns="0" rtlCol="0"/>
          <a:lstStyle/>
          <a:p/>
        </p:txBody>
      </p:sp>
      <p:sp>
        <p:nvSpPr>
          <p:cNvPr id="33" name="object 33"/>
          <p:cNvSpPr/>
          <p:nvPr/>
        </p:nvSpPr>
        <p:spPr>
          <a:xfrm>
            <a:off x="6076188" y="3518915"/>
            <a:ext cx="109855" cy="1757680"/>
          </a:xfrm>
          <a:custGeom>
            <a:rect l="l" t="t" r="r" b="b"/>
            <a:pathLst>
              <a:path w="109854" h="1757679">
                <a:moveTo>
                  <a:pt x="109727" y="0"/>
                </a:moveTo>
                <a:lnTo>
                  <a:pt x="0" y="0"/>
                </a:lnTo>
                <a:lnTo>
                  <a:pt x="0" y="1757172"/>
                </a:lnTo>
                <a:lnTo>
                  <a:pt x="109727" y="1757172"/>
                </a:lnTo>
                <a:lnTo>
                  <a:pt x="109727" y="0"/>
                </a:lnTo>
                <a:close/>
              </a:path>
            </a:pathLst>
          </a:custGeom>
          <a:solidFill>
            <a:srgbClr val="ABCE5A"/>
          </a:solidFill>
        </p:spPr>
        <p:txBody>
          <a:bodyPr wrap="square" lIns="0" tIns="0" rIns="0" bIns="0" rtlCol="0"/>
          <a:lstStyle/>
          <a:p/>
        </p:txBody>
      </p:sp>
      <p:sp>
        <p:nvSpPr>
          <p:cNvPr id="34" name="object 34"/>
          <p:cNvSpPr/>
          <p:nvPr/>
        </p:nvSpPr>
        <p:spPr>
          <a:xfrm>
            <a:off x="6566916" y="3461003"/>
            <a:ext cx="109855" cy="1815464"/>
          </a:xfrm>
          <a:custGeom>
            <a:rect l="l" t="t" r="r" b="b"/>
            <a:pathLst>
              <a:path w="109854" h="1815464">
                <a:moveTo>
                  <a:pt x="109727" y="0"/>
                </a:moveTo>
                <a:lnTo>
                  <a:pt x="0" y="0"/>
                </a:lnTo>
                <a:lnTo>
                  <a:pt x="0" y="1815084"/>
                </a:lnTo>
                <a:lnTo>
                  <a:pt x="109727" y="1815084"/>
                </a:lnTo>
                <a:lnTo>
                  <a:pt x="109727" y="0"/>
                </a:lnTo>
                <a:close/>
              </a:path>
            </a:pathLst>
          </a:custGeom>
          <a:solidFill>
            <a:srgbClr val="ABCE5A"/>
          </a:solidFill>
        </p:spPr>
        <p:txBody>
          <a:bodyPr wrap="square" lIns="0" tIns="0" rIns="0" bIns="0" rtlCol="0"/>
          <a:lstStyle/>
          <a:p/>
        </p:txBody>
      </p:sp>
      <p:sp>
        <p:nvSpPr>
          <p:cNvPr id="35" name="object 35"/>
          <p:cNvSpPr/>
          <p:nvPr/>
        </p:nvSpPr>
        <p:spPr>
          <a:xfrm>
            <a:off x="7056119" y="3439667"/>
            <a:ext cx="111760" cy="1836420"/>
          </a:xfrm>
          <a:custGeom>
            <a:rect l="l" t="t" r="r" b="b"/>
            <a:pathLst>
              <a:path w="111759" h="1836420">
                <a:moveTo>
                  <a:pt x="111251" y="0"/>
                </a:moveTo>
                <a:lnTo>
                  <a:pt x="0" y="0"/>
                </a:lnTo>
                <a:lnTo>
                  <a:pt x="0" y="1836420"/>
                </a:lnTo>
                <a:lnTo>
                  <a:pt x="111251" y="1836420"/>
                </a:lnTo>
                <a:lnTo>
                  <a:pt x="111251" y="0"/>
                </a:lnTo>
                <a:close/>
              </a:path>
            </a:pathLst>
          </a:custGeom>
          <a:solidFill>
            <a:srgbClr val="ABCE5A"/>
          </a:solidFill>
        </p:spPr>
        <p:txBody>
          <a:bodyPr wrap="square" lIns="0" tIns="0" rIns="0" bIns="0" rtlCol="0"/>
          <a:lstStyle/>
          <a:p/>
        </p:txBody>
      </p:sp>
      <p:sp>
        <p:nvSpPr>
          <p:cNvPr id="36" name="object 36"/>
          <p:cNvSpPr/>
          <p:nvPr/>
        </p:nvSpPr>
        <p:spPr>
          <a:xfrm>
            <a:off x="7546847" y="3509771"/>
            <a:ext cx="109855" cy="1766570"/>
          </a:xfrm>
          <a:custGeom>
            <a:rect l="l" t="t" r="r" b="b"/>
            <a:pathLst>
              <a:path w="109854" h="1766570">
                <a:moveTo>
                  <a:pt x="109727" y="0"/>
                </a:moveTo>
                <a:lnTo>
                  <a:pt x="0" y="0"/>
                </a:lnTo>
                <a:lnTo>
                  <a:pt x="0" y="1766315"/>
                </a:lnTo>
                <a:lnTo>
                  <a:pt x="109727" y="1766315"/>
                </a:lnTo>
                <a:lnTo>
                  <a:pt x="109727" y="0"/>
                </a:lnTo>
                <a:close/>
              </a:path>
            </a:pathLst>
          </a:custGeom>
          <a:solidFill>
            <a:srgbClr val="ABCE5A"/>
          </a:solidFill>
        </p:spPr>
        <p:txBody>
          <a:bodyPr wrap="square" lIns="0" tIns="0" rIns="0" bIns="0" rtlCol="0"/>
          <a:lstStyle/>
          <a:p/>
        </p:txBody>
      </p:sp>
      <p:sp>
        <p:nvSpPr>
          <p:cNvPr id="37" name="object 37"/>
          <p:cNvSpPr/>
          <p:nvPr/>
        </p:nvSpPr>
        <p:spPr>
          <a:xfrm>
            <a:off x="8037576" y="3453384"/>
            <a:ext cx="109855" cy="1823085"/>
          </a:xfrm>
          <a:custGeom>
            <a:rect l="l" t="t" r="r" b="b"/>
            <a:pathLst>
              <a:path w="109854" h="1823085">
                <a:moveTo>
                  <a:pt x="109727" y="0"/>
                </a:moveTo>
                <a:lnTo>
                  <a:pt x="0" y="0"/>
                </a:lnTo>
                <a:lnTo>
                  <a:pt x="0" y="1822703"/>
                </a:lnTo>
                <a:lnTo>
                  <a:pt x="109727" y="1822703"/>
                </a:lnTo>
                <a:lnTo>
                  <a:pt x="109727" y="0"/>
                </a:lnTo>
                <a:close/>
              </a:path>
            </a:pathLst>
          </a:custGeom>
          <a:solidFill>
            <a:srgbClr val="ABCE5A"/>
          </a:solidFill>
        </p:spPr>
        <p:txBody>
          <a:bodyPr wrap="square" lIns="0" tIns="0" rIns="0" bIns="0" rtlCol="0"/>
          <a:lstStyle/>
          <a:p/>
        </p:txBody>
      </p:sp>
      <p:sp>
        <p:nvSpPr>
          <p:cNvPr id="38" name="object 38"/>
          <p:cNvSpPr/>
          <p:nvPr/>
        </p:nvSpPr>
        <p:spPr>
          <a:xfrm>
            <a:off x="8528304" y="3450335"/>
            <a:ext cx="109855" cy="1826260"/>
          </a:xfrm>
          <a:custGeom>
            <a:rect l="l" t="t" r="r" b="b"/>
            <a:pathLst>
              <a:path w="109854" h="1826260">
                <a:moveTo>
                  <a:pt x="109727" y="0"/>
                </a:moveTo>
                <a:lnTo>
                  <a:pt x="0" y="0"/>
                </a:lnTo>
                <a:lnTo>
                  <a:pt x="0" y="1825752"/>
                </a:lnTo>
                <a:lnTo>
                  <a:pt x="109727" y="1825752"/>
                </a:lnTo>
                <a:lnTo>
                  <a:pt x="109727" y="0"/>
                </a:lnTo>
                <a:close/>
              </a:path>
            </a:pathLst>
          </a:custGeom>
          <a:solidFill>
            <a:srgbClr val="ABCE5A"/>
          </a:solidFill>
        </p:spPr>
        <p:txBody>
          <a:bodyPr wrap="square" lIns="0" tIns="0" rIns="0" bIns="0" rtlCol="0"/>
          <a:lstStyle/>
          <a:p/>
        </p:txBody>
      </p:sp>
      <p:sp>
        <p:nvSpPr>
          <p:cNvPr id="39" name="object 39"/>
          <p:cNvSpPr/>
          <p:nvPr/>
        </p:nvSpPr>
        <p:spPr>
          <a:xfrm>
            <a:off x="9019031" y="3546347"/>
            <a:ext cx="109855" cy="1729739"/>
          </a:xfrm>
          <a:custGeom>
            <a:rect l="l" t="t" r="r" b="b"/>
            <a:pathLst>
              <a:path w="109854" h="1729739">
                <a:moveTo>
                  <a:pt x="109727" y="0"/>
                </a:moveTo>
                <a:lnTo>
                  <a:pt x="0" y="0"/>
                </a:lnTo>
                <a:lnTo>
                  <a:pt x="0" y="1729739"/>
                </a:lnTo>
                <a:lnTo>
                  <a:pt x="109727" y="1729739"/>
                </a:lnTo>
                <a:lnTo>
                  <a:pt x="109727" y="0"/>
                </a:lnTo>
                <a:close/>
              </a:path>
            </a:pathLst>
          </a:custGeom>
          <a:solidFill>
            <a:srgbClr val="ABCE5A"/>
          </a:solidFill>
        </p:spPr>
        <p:txBody>
          <a:bodyPr wrap="square" lIns="0" tIns="0" rIns="0" bIns="0" rtlCol="0"/>
          <a:lstStyle/>
          <a:p/>
        </p:txBody>
      </p:sp>
      <p:sp>
        <p:nvSpPr>
          <p:cNvPr id="40" name="object 40"/>
          <p:cNvSpPr/>
          <p:nvPr/>
        </p:nvSpPr>
        <p:spPr>
          <a:xfrm>
            <a:off x="9509759" y="3474720"/>
            <a:ext cx="109855" cy="1801495"/>
          </a:xfrm>
          <a:custGeom>
            <a:rect l="l" t="t" r="r" b="b"/>
            <a:pathLst>
              <a:path w="109854" h="1801495">
                <a:moveTo>
                  <a:pt x="109728" y="0"/>
                </a:moveTo>
                <a:lnTo>
                  <a:pt x="0" y="0"/>
                </a:lnTo>
                <a:lnTo>
                  <a:pt x="0" y="1801367"/>
                </a:lnTo>
                <a:lnTo>
                  <a:pt x="109728" y="1801367"/>
                </a:lnTo>
                <a:lnTo>
                  <a:pt x="109728" y="0"/>
                </a:lnTo>
                <a:close/>
              </a:path>
            </a:pathLst>
          </a:custGeom>
          <a:solidFill>
            <a:srgbClr val="ABCE5A"/>
          </a:solidFill>
        </p:spPr>
        <p:txBody>
          <a:bodyPr wrap="square" lIns="0" tIns="0" rIns="0" bIns="0" rtlCol="0"/>
          <a:lstStyle/>
          <a:p/>
        </p:txBody>
      </p:sp>
      <p:sp>
        <p:nvSpPr>
          <p:cNvPr id="41" name="object 41"/>
          <p:cNvSpPr/>
          <p:nvPr/>
        </p:nvSpPr>
        <p:spPr>
          <a:xfrm>
            <a:off x="10000488" y="3573779"/>
            <a:ext cx="109855" cy="1702435"/>
          </a:xfrm>
          <a:custGeom>
            <a:rect l="l" t="t" r="r" b="b"/>
            <a:pathLst>
              <a:path w="109854" h="1702435">
                <a:moveTo>
                  <a:pt x="109727" y="0"/>
                </a:moveTo>
                <a:lnTo>
                  <a:pt x="0" y="0"/>
                </a:lnTo>
                <a:lnTo>
                  <a:pt x="0" y="1702308"/>
                </a:lnTo>
                <a:lnTo>
                  <a:pt x="109727" y="1702308"/>
                </a:lnTo>
                <a:lnTo>
                  <a:pt x="109727" y="0"/>
                </a:lnTo>
                <a:close/>
              </a:path>
            </a:pathLst>
          </a:custGeom>
          <a:solidFill>
            <a:srgbClr val="ABCE5A"/>
          </a:solidFill>
        </p:spPr>
        <p:txBody>
          <a:bodyPr wrap="square" lIns="0" tIns="0" rIns="0" bIns="0" rtlCol="0"/>
          <a:lstStyle/>
          <a:p/>
        </p:txBody>
      </p:sp>
      <p:sp>
        <p:nvSpPr>
          <p:cNvPr id="42" name="object 42"/>
          <p:cNvSpPr/>
          <p:nvPr/>
        </p:nvSpPr>
        <p:spPr>
          <a:xfrm>
            <a:off x="10491216" y="3290315"/>
            <a:ext cx="109855" cy="1986280"/>
          </a:xfrm>
          <a:custGeom>
            <a:rect l="l" t="t" r="r" b="b"/>
            <a:pathLst>
              <a:path w="109854" h="1986279">
                <a:moveTo>
                  <a:pt x="109727" y="0"/>
                </a:moveTo>
                <a:lnTo>
                  <a:pt x="0" y="0"/>
                </a:lnTo>
                <a:lnTo>
                  <a:pt x="0" y="1985772"/>
                </a:lnTo>
                <a:lnTo>
                  <a:pt x="109727" y="1985772"/>
                </a:lnTo>
                <a:lnTo>
                  <a:pt x="109727" y="0"/>
                </a:lnTo>
                <a:close/>
              </a:path>
            </a:pathLst>
          </a:custGeom>
          <a:solidFill>
            <a:srgbClr val="ABCE5A"/>
          </a:solidFill>
        </p:spPr>
        <p:txBody>
          <a:bodyPr wrap="square" lIns="0" tIns="0" rIns="0" bIns="0" rtlCol="0"/>
          <a:lstStyle/>
          <a:p/>
        </p:txBody>
      </p:sp>
      <p:sp>
        <p:nvSpPr>
          <p:cNvPr id="43" name="object 43"/>
          <p:cNvSpPr/>
          <p:nvPr/>
        </p:nvSpPr>
        <p:spPr>
          <a:xfrm>
            <a:off x="10980419" y="3409188"/>
            <a:ext cx="111760" cy="1866900"/>
          </a:xfrm>
          <a:custGeom>
            <a:rect l="l" t="t" r="r" b="b"/>
            <a:pathLst>
              <a:path w="111759" h="1866900">
                <a:moveTo>
                  <a:pt x="111251" y="0"/>
                </a:moveTo>
                <a:lnTo>
                  <a:pt x="0" y="0"/>
                </a:lnTo>
                <a:lnTo>
                  <a:pt x="0" y="1866900"/>
                </a:lnTo>
                <a:lnTo>
                  <a:pt x="111251" y="1866900"/>
                </a:lnTo>
                <a:lnTo>
                  <a:pt x="111251" y="0"/>
                </a:lnTo>
                <a:close/>
              </a:path>
            </a:pathLst>
          </a:custGeom>
          <a:solidFill>
            <a:srgbClr val="ABCE5A"/>
          </a:solidFill>
        </p:spPr>
        <p:txBody>
          <a:bodyPr wrap="square" lIns="0" tIns="0" rIns="0" bIns="0" rtlCol="0"/>
          <a:lstStyle/>
          <a:p/>
        </p:txBody>
      </p:sp>
      <p:sp>
        <p:nvSpPr>
          <p:cNvPr id="44" name="object 44"/>
          <p:cNvSpPr/>
          <p:nvPr/>
        </p:nvSpPr>
        <p:spPr>
          <a:xfrm>
            <a:off x="11471147" y="3409188"/>
            <a:ext cx="109855" cy="1866900"/>
          </a:xfrm>
          <a:custGeom>
            <a:rect l="l" t="t" r="r" b="b"/>
            <a:pathLst>
              <a:path w="109854" h="1866900">
                <a:moveTo>
                  <a:pt x="109727" y="0"/>
                </a:moveTo>
                <a:lnTo>
                  <a:pt x="0" y="0"/>
                </a:lnTo>
                <a:lnTo>
                  <a:pt x="0" y="1866900"/>
                </a:lnTo>
                <a:lnTo>
                  <a:pt x="109727" y="1866900"/>
                </a:lnTo>
                <a:lnTo>
                  <a:pt x="109727" y="0"/>
                </a:lnTo>
                <a:close/>
              </a:path>
            </a:pathLst>
          </a:custGeom>
          <a:solidFill>
            <a:srgbClr val="ABCE5A"/>
          </a:solidFill>
        </p:spPr>
        <p:txBody>
          <a:bodyPr wrap="square" lIns="0" tIns="0" rIns="0" bIns="0" rtlCol="0"/>
          <a:lstStyle/>
          <a:p/>
        </p:txBody>
      </p:sp>
      <p:sp>
        <p:nvSpPr>
          <p:cNvPr id="45" name="object 45"/>
          <p:cNvSpPr/>
          <p:nvPr/>
        </p:nvSpPr>
        <p:spPr>
          <a:xfrm>
            <a:off x="3852671" y="5276088"/>
            <a:ext cx="7848600" cy="0"/>
          </a:xfrm>
          <a:custGeom>
            <a:rect l="l" t="t" r="r" b="b"/>
            <a:pathLst>
              <a:path w="7848600">
                <a:moveTo>
                  <a:pt x="0" y="0"/>
                </a:moveTo>
                <a:lnTo>
                  <a:pt x="7848600" y="0"/>
                </a:lnTo>
              </a:path>
            </a:pathLst>
          </a:custGeom>
          <a:ln w="9144">
            <a:solidFill>
              <a:srgbClr val="D9D9D9"/>
            </a:solidFill>
          </a:ln>
        </p:spPr>
        <p:txBody>
          <a:bodyPr wrap="square" lIns="0" tIns="0" rIns="0" bIns="0" rtlCol="0"/>
          <a:lstStyle/>
          <a:p/>
        </p:txBody>
      </p:sp>
      <p:sp>
        <p:nvSpPr>
          <p:cNvPr id="46" name="object 46"/>
          <p:cNvSpPr txBox="1"/>
          <p:nvPr/>
        </p:nvSpPr>
        <p:spPr>
          <a:xfrm>
            <a:off x="6827519" y="2996183"/>
            <a:ext cx="288290" cy="184785"/>
          </a:xfrm>
          <a:prstGeom prst="rect">
            <a:avLst/>
          </a:prstGeom>
          <a:solidFill>
            <a:srgbClr val="FF6300"/>
          </a:solidFill>
        </p:spPr>
        <p:txBody>
          <a:bodyPr vert="horz" wrap="square" lIns="0" tIns="11430" rIns="0" bIns="0" rtlCol="0">
            <a:spAutoFit/>
          </a:bodyPr>
          <a:lstStyle/>
          <a:p>
            <a:pPr marL="39370">
              <a:lnSpc>
                <a:spcPct val="100000"/>
              </a:lnSpc>
              <a:spcBef>
                <a:spcPts val="90"/>
              </a:spcBef>
            </a:pPr>
            <a:r>
              <a:rPr sz="1000" spc="-10">
                <a:solidFill>
                  <a:srgbClr val="FFFFFF"/>
                </a:solidFill>
                <a:latin typeface="Arial"/>
                <a:cs typeface="Arial"/>
              </a:rPr>
              <a:t>110</a:t>
            </a:r>
            <a:endParaRPr sz="1000">
              <a:latin typeface="Arial"/>
              <a:cs typeface="Arial"/>
            </a:endParaRPr>
          </a:p>
        </p:txBody>
      </p:sp>
      <p:sp>
        <p:nvSpPr>
          <p:cNvPr id="47" name="object 47"/>
          <p:cNvSpPr txBox="1"/>
          <p:nvPr/>
        </p:nvSpPr>
        <p:spPr>
          <a:xfrm>
            <a:off x="7318247" y="2990088"/>
            <a:ext cx="288290" cy="184785"/>
          </a:xfrm>
          <a:prstGeom prst="rect">
            <a:avLst/>
          </a:prstGeom>
          <a:solidFill>
            <a:srgbClr val="FF6300"/>
          </a:solidFill>
        </p:spPr>
        <p:txBody>
          <a:bodyPr vert="horz" wrap="square" lIns="0" tIns="10795" rIns="0" bIns="0" rtlCol="0">
            <a:spAutoFit/>
          </a:bodyPr>
          <a:lstStyle/>
          <a:p>
            <a:pPr marL="39370">
              <a:lnSpc>
                <a:spcPct val="100000"/>
              </a:lnSpc>
              <a:spcBef>
                <a:spcPts val="85"/>
              </a:spcBef>
            </a:pPr>
            <a:r>
              <a:rPr sz="1000" spc="-10">
                <a:solidFill>
                  <a:srgbClr val="FFFFFF"/>
                </a:solidFill>
                <a:latin typeface="Arial"/>
                <a:cs typeface="Arial"/>
              </a:rPr>
              <a:t>110</a:t>
            </a:r>
            <a:endParaRPr sz="1000">
              <a:latin typeface="Arial"/>
              <a:cs typeface="Arial"/>
            </a:endParaRPr>
          </a:p>
        </p:txBody>
      </p:sp>
      <p:sp>
        <p:nvSpPr>
          <p:cNvPr id="48" name="object 48"/>
          <p:cNvSpPr txBox="1"/>
          <p:nvPr/>
        </p:nvSpPr>
        <p:spPr>
          <a:xfrm>
            <a:off x="8790431" y="2964179"/>
            <a:ext cx="288290" cy="184785"/>
          </a:xfrm>
          <a:prstGeom prst="rect">
            <a:avLst/>
          </a:prstGeom>
          <a:solidFill>
            <a:srgbClr val="FF6300"/>
          </a:solidFill>
        </p:spPr>
        <p:txBody>
          <a:bodyPr vert="horz" wrap="square" lIns="0" tIns="11430" rIns="0" bIns="0" rtlCol="0">
            <a:spAutoFit/>
          </a:bodyPr>
          <a:lstStyle/>
          <a:p>
            <a:pPr marL="38735">
              <a:lnSpc>
                <a:spcPct val="100000"/>
              </a:lnSpc>
              <a:spcBef>
                <a:spcPts val="90"/>
              </a:spcBef>
            </a:pPr>
            <a:r>
              <a:rPr sz="1000" spc="-10">
                <a:solidFill>
                  <a:srgbClr val="FFFFFF"/>
                </a:solidFill>
                <a:latin typeface="Arial"/>
                <a:cs typeface="Arial"/>
              </a:rPr>
              <a:t>111</a:t>
            </a:r>
            <a:endParaRPr sz="1000">
              <a:latin typeface="Arial"/>
              <a:cs typeface="Arial"/>
            </a:endParaRPr>
          </a:p>
        </p:txBody>
      </p:sp>
      <p:sp>
        <p:nvSpPr>
          <p:cNvPr id="49" name="object 49"/>
          <p:cNvSpPr txBox="1"/>
          <p:nvPr/>
        </p:nvSpPr>
        <p:spPr>
          <a:xfrm>
            <a:off x="9281159" y="2965704"/>
            <a:ext cx="288290" cy="184785"/>
          </a:xfrm>
          <a:prstGeom prst="rect">
            <a:avLst/>
          </a:prstGeom>
          <a:solidFill>
            <a:srgbClr val="FF6300"/>
          </a:solidFill>
        </p:spPr>
        <p:txBody>
          <a:bodyPr vert="horz" wrap="square" lIns="0" tIns="11430" rIns="0" bIns="0" rtlCol="0">
            <a:spAutoFit/>
          </a:bodyPr>
          <a:lstStyle/>
          <a:p>
            <a:pPr marL="38735">
              <a:lnSpc>
                <a:spcPct val="100000"/>
              </a:lnSpc>
              <a:spcBef>
                <a:spcPts val="90"/>
              </a:spcBef>
            </a:pPr>
            <a:r>
              <a:rPr sz="1000" spc="-10">
                <a:solidFill>
                  <a:srgbClr val="FFFFFF"/>
                </a:solidFill>
                <a:latin typeface="Arial"/>
                <a:cs typeface="Arial"/>
              </a:rPr>
              <a:t>111</a:t>
            </a:r>
            <a:endParaRPr sz="1000">
              <a:latin typeface="Arial"/>
              <a:cs typeface="Arial"/>
            </a:endParaRPr>
          </a:p>
        </p:txBody>
      </p:sp>
      <p:sp>
        <p:nvSpPr>
          <p:cNvPr id="50" name="object 50"/>
          <p:cNvSpPr txBox="1"/>
          <p:nvPr/>
        </p:nvSpPr>
        <p:spPr>
          <a:xfrm>
            <a:off x="5004815" y="2987039"/>
            <a:ext cx="288290" cy="184785"/>
          </a:xfrm>
          <a:prstGeom prst="rect">
            <a:avLst/>
          </a:prstGeom>
          <a:solidFill>
            <a:srgbClr val="ABCE5A"/>
          </a:solidFill>
        </p:spPr>
        <p:txBody>
          <a:bodyPr vert="horz" wrap="square" lIns="0" tIns="12065" rIns="0" bIns="0" rtlCol="0">
            <a:spAutoFit/>
          </a:bodyPr>
          <a:lstStyle/>
          <a:p>
            <a:pPr marL="39370">
              <a:lnSpc>
                <a:spcPct val="100000"/>
              </a:lnSpc>
              <a:spcBef>
                <a:spcPts val="95"/>
              </a:spcBef>
            </a:pPr>
            <a:r>
              <a:rPr sz="1000" spc="-10">
                <a:solidFill>
                  <a:srgbClr val="FFFFFF"/>
                </a:solidFill>
                <a:latin typeface="Arial"/>
                <a:cs typeface="Arial"/>
              </a:rPr>
              <a:t>110</a:t>
            </a:r>
            <a:endParaRPr sz="1000">
              <a:latin typeface="Arial"/>
              <a:cs typeface="Arial"/>
            </a:endParaRPr>
          </a:p>
        </p:txBody>
      </p:sp>
      <p:sp>
        <p:nvSpPr>
          <p:cNvPr id="51" name="object 51"/>
          <p:cNvSpPr txBox="1"/>
          <p:nvPr/>
        </p:nvSpPr>
        <p:spPr>
          <a:xfrm>
            <a:off x="3908805" y="5316728"/>
            <a:ext cx="5904865" cy="808990"/>
          </a:xfrm>
          <a:prstGeom prst="rect">
            <a:avLst/>
          </a:prstGeom>
        </p:spPr>
        <p:txBody>
          <a:bodyPr vert="horz" wrap="square" lIns="0" tIns="12700" rIns="0" bIns="0" rtlCol="0">
            <a:spAutoFit/>
          </a:bodyPr>
          <a:lstStyle/>
          <a:p>
            <a:pPr marL="1509395" marR="157480" indent="-1471930">
              <a:lnSpc>
                <a:spcPct val="142500"/>
              </a:lnSpc>
              <a:spcBef>
                <a:spcPts val="100"/>
              </a:spcBef>
              <a:tabLst>
                <a:tab pos="528320"/>
                <a:tab pos="1018540"/>
                <a:tab pos="1509395"/>
                <a:tab pos="2000250"/>
                <a:tab pos="2490470"/>
                <a:tab pos="2981325"/>
                <a:tab pos="3450590"/>
                <a:tab pos="3471545"/>
                <a:tab pos="3962400"/>
                <a:tab pos="4453255"/>
                <a:tab pos="4943475"/>
                <a:tab pos="4998720"/>
                <a:tab pos="5434330"/>
              </a:tabLst>
            </a:pPr>
            <a:r>
              <a:rPr sz="1200">
                <a:solidFill>
                  <a:srgbClr val="585858"/>
                </a:solidFill>
                <a:latin typeface="微软雅黑"/>
                <a:cs typeface="微软雅黑"/>
              </a:rPr>
              <a:t>美妆	护肤	游戏	零食	服装	交通	旅游	家用</a:t>
            </a:r>
            <a:r>
              <a:rPr sz="1200">
                <a:solidFill>
                  <a:srgbClr val="585858"/>
                </a:solidFill>
                <a:latin typeface="Arial"/>
                <a:cs typeface="Arial"/>
              </a:rPr>
              <a:t>/	</a:t>
            </a:r>
            <a:r>
              <a:rPr sz="1200">
                <a:solidFill>
                  <a:srgbClr val="585858"/>
                </a:solidFill>
                <a:latin typeface="微软雅黑"/>
                <a:cs typeface="微软雅黑"/>
              </a:rPr>
              <a:t>娱乐	休闲	数码	培训 饮料		出行			厨卫	活动	活动		</a:t>
            </a:r>
            <a:r>
              <a:rPr sz="1800" spc="-7" baseline="16203">
                <a:solidFill>
                  <a:srgbClr val="585858"/>
                </a:solidFill>
                <a:latin typeface="Arial"/>
                <a:cs typeface="Arial"/>
              </a:rPr>
              <a:t>3C	</a:t>
            </a:r>
            <a:r>
              <a:rPr sz="1200" spc="-5">
                <a:solidFill>
                  <a:srgbClr val="585858"/>
                </a:solidFill>
                <a:latin typeface="微软雅黑"/>
                <a:cs typeface="微软雅黑"/>
              </a:rPr>
              <a:t>学习</a:t>
            </a:r>
            <a:endParaRPr sz="1200">
              <a:latin typeface="微软雅黑"/>
              <a:cs typeface="微软雅黑"/>
            </a:endParaRPr>
          </a:p>
          <a:p>
            <a:pPr marL="3472179">
              <a:lnSpc>
                <a:spcPct val="100000"/>
              </a:lnSpc>
              <a:spcBef>
                <a:spcPts val="620"/>
              </a:spcBef>
            </a:pPr>
            <a:r>
              <a:rPr sz="1200">
                <a:solidFill>
                  <a:srgbClr val="585858"/>
                </a:solidFill>
                <a:latin typeface="微软雅黑"/>
                <a:cs typeface="微软雅黑"/>
              </a:rPr>
              <a:t>电器</a:t>
            </a:r>
            <a:endParaRPr sz="1200">
              <a:latin typeface="微软雅黑"/>
              <a:cs typeface="微软雅黑"/>
            </a:endParaRPr>
          </a:p>
        </p:txBody>
      </p:sp>
      <p:sp>
        <p:nvSpPr>
          <p:cNvPr id="52" name="object 52"/>
          <p:cNvSpPr txBox="1"/>
          <p:nvPr/>
        </p:nvSpPr>
        <p:spPr>
          <a:xfrm>
            <a:off x="9821418" y="5316728"/>
            <a:ext cx="1802130" cy="546735"/>
          </a:xfrm>
          <a:prstGeom prst="rect">
            <a:avLst/>
          </a:prstGeom>
        </p:spPr>
        <p:txBody>
          <a:bodyPr vert="horz" wrap="square" lIns="0" tIns="90170" rIns="0" bIns="0" rtlCol="0">
            <a:spAutoFit/>
          </a:bodyPr>
          <a:lstStyle/>
          <a:p>
            <a:pPr marR="5080" algn="r">
              <a:lnSpc>
                <a:spcPct val="100000"/>
              </a:lnSpc>
              <a:spcBef>
                <a:spcPts val="710"/>
              </a:spcBef>
              <a:tabLst>
                <a:tab pos="490220"/>
                <a:tab pos="980440"/>
                <a:tab pos="1471295"/>
              </a:tabLst>
            </a:pPr>
            <a:r>
              <a:rPr sz="1200">
                <a:solidFill>
                  <a:srgbClr val="585858"/>
                </a:solidFill>
                <a:latin typeface="微软雅黑"/>
                <a:cs typeface="微软雅黑"/>
              </a:rPr>
              <a:t>孩子	宠物	兴趣	运动</a:t>
            </a:r>
            <a:endParaRPr sz="1200">
              <a:latin typeface="微软雅黑"/>
              <a:cs typeface="微软雅黑"/>
            </a:endParaRPr>
          </a:p>
          <a:p>
            <a:pPr marR="5080" algn="r">
              <a:lnSpc>
                <a:spcPct val="100000"/>
              </a:lnSpc>
              <a:spcBef>
                <a:spcPts val="610"/>
              </a:spcBef>
              <a:tabLst>
                <a:tab pos="490220"/>
              </a:tabLst>
            </a:pPr>
            <a:r>
              <a:rPr sz="1200">
                <a:solidFill>
                  <a:srgbClr val="585858"/>
                </a:solidFill>
                <a:latin typeface="微软雅黑"/>
                <a:cs typeface="微软雅黑"/>
              </a:rPr>
              <a:t>活动	健身</a:t>
            </a:r>
            <a:endParaRPr sz="1200">
              <a:latin typeface="微软雅黑"/>
              <a:cs typeface="微软雅黑"/>
            </a:endParaRPr>
          </a:p>
        </p:txBody>
      </p:sp>
      <p:sp>
        <p:nvSpPr>
          <p:cNvPr id="53" name="object 53"/>
          <p:cNvSpPr/>
          <p:nvPr/>
        </p:nvSpPr>
        <p:spPr>
          <a:xfrm>
            <a:off x="5603747" y="2724911"/>
            <a:ext cx="76200" cy="76200"/>
          </a:xfrm>
          <a:custGeom>
            <a:rect l="l" t="t" r="r" b="b"/>
            <a:pathLst>
              <a:path w="76200" h="76200">
                <a:moveTo>
                  <a:pt x="0" y="76200"/>
                </a:moveTo>
                <a:lnTo>
                  <a:pt x="76200" y="76200"/>
                </a:lnTo>
                <a:lnTo>
                  <a:pt x="76200" y="0"/>
                </a:lnTo>
                <a:lnTo>
                  <a:pt x="0" y="0"/>
                </a:lnTo>
                <a:lnTo>
                  <a:pt x="0" y="76200"/>
                </a:lnTo>
                <a:close/>
              </a:path>
            </a:pathLst>
          </a:custGeom>
          <a:solidFill>
            <a:srgbClr val="FF6300"/>
          </a:solidFill>
        </p:spPr>
        <p:txBody>
          <a:bodyPr wrap="square" lIns="0" tIns="0" rIns="0" bIns="0" rtlCol="0"/>
          <a:lstStyle/>
          <a:p/>
        </p:txBody>
      </p:sp>
      <p:sp>
        <p:nvSpPr>
          <p:cNvPr id="54" name="object 54"/>
          <p:cNvSpPr/>
          <p:nvPr/>
        </p:nvSpPr>
        <p:spPr>
          <a:xfrm>
            <a:off x="7917180" y="2724911"/>
            <a:ext cx="78105" cy="76200"/>
          </a:xfrm>
          <a:custGeom>
            <a:rect l="l" t="t" r="r" b="b"/>
            <a:pathLst>
              <a:path w="78104" h="76200">
                <a:moveTo>
                  <a:pt x="0" y="76200"/>
                </a:moveTo>
                <a:lnTo>
                  <a:pt x="77724" y="76200"/>
                </a:lnTo>
                <a:lnTo>
                  <a:pt x="77724" y="0"/>
                </a:lnTo>
                <a:lnTo>
                  <a:pt x="0" y="0"/>
                </a:lnTo>
                <a:lnTo>
                  <a:pt x="0" y="76200"/>
                </a:lnTo>
                <a:close/>
              </a:path>
            </a:pathLst>
          </a:custGeom>
          <a:solidFill>
            <a:srgbClr val="ABCE5A"/>
          </a:solidFill>
        </p:spPr>
        <p:txBody>
          <a:bodyPr wrap="square" lIns="0" tIns="0" rIns="0" bIns="0" rtlCol="0"/>
          <a:lstStyle/>
          <a:p/>
        </p:txBody>
      </p:sp>
      <p:sp>
        <p:nvSpPr>
          <p:cNvPr id="55" name="object 55"/>
          <p:cNvSpPr txBox="1"/>
          <p:nvPr/>
        </p:nvSpPr>
        <p:spPr>
          <a:xfrm>
            <a:off x="5331333" y="2238501"/>
            <a:ext cx="4894580" cy="6248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707070"/>
                </a:solidFill>
                <a:latin typeface="微软雅黑"/>
                <a:cs typeface="微软雅黑"/>
              </a:rPr>
              <a:t>不同终端单价更高的用户日常生活</a:t>
            </a:r>
            <a:r>
              <a:rPr sz="1600" b="1" spc="5">
                <a:solidFill>
                  <a:srgbClr val="707070"/>
                </a:solidFill>
                <a:latin typeface="微软雅黑"/>
                <a:cs typeface="微软雅黑"/>
              </a:rPr>
              <a:t>主</a:t>
            </a:r>
            <a:r>
              <a:rPr sz="1600" b="1" spc="-5">
                <a:solidFill>
                  <a:srgbClr val="707070"/>
                </a:solidFill>
                <a:latin typeface="微软雅黑"/>
                <a:cs typeface="微软雅黑"/>
              </a:rPr>
              <a:t>要消</a:t>
            </a:r>
            <a:r>
              <a:rPr sz="1600" b="1" spc="5">
                <a:solidFill>
                  <a:srgbClr val="707070"/>
                </a:solidFill>
                <a:latin typeface="微软雅黑"/>
                <a:cs typeface="微软雅黑"/>
              </a:rPr>
              <a:t>费</a:t>
            </a:r>
            <a:r>
              <a:rPr sz="1600" b="1" spc="-5">
                <a:solidFill>
                  <a:srgbClr val="707070"/>
                </a:solidFill>
                <a:latin typeface="微软雅黑"/>
                <a:cs typeface="微软雅黑"/>
              </a:rPr>
              <a:t>支出</a:t>
            </a:r>
            <a:r>
              <a:rPr sz="1600" b="1" spc="5">
                <a:solidFill>
                  <a:srgbClr val="707070"/>
                </a:solidFill>
                <a:latin typeface="微软雅黑"/>
                <a:cs typeface="微软雅黑"/>
              </a:rPr>
              <a:t>倾</a:t>
            </a:r>
            <a:r>
              <a:rPr sz="1600" b="1" spc="-5">
                <a:solidFill>
                  <a:srgbClr val="707070"/>
                </a:solidFill>
                <a:latin typeface="微软雅黑"/>
                <a:cs typeface="微软雅黑"/>
              </a:rPr>
              <a:t>向性</a:t>
            </a:r>
            <a:endParaRPr sz="1600">
              <a:latin typeface="微软雅黑"/>
              <a:cs typeface="微软雅黑"/>
            </a:endParaRPr>
          </a:p>
          <a:p>
            <a:pPr marL="382905">
              <a:lnSpc>
                <a:spcPct val="100000"/>
              </a:lnSpc>
              <a:spcBef>
                <a:spcPts val="1360"/>
              </a:spcBef>
              <a:tabLst>
                <a:tab pos="2696845"/>
              </a:tabLst>
            </a:pPr>
            <a:r>
              <a:rPr sz="1200" spc="-5">
                <a:solidFill>
                  <a:srgbClr val="585858"/>
                </a:solidFill>
                <a:latin typeface="Arial"/>
                <a:cs typeface="Arial"/>
              </a:rPr>
              <a:t>PC</a:t>
            </a:r>
            <a:r>
              <a:rPr sz="1200">
                <a:solidFill>
                  <a:srgbClr val="585858"/>
                </a:solidFill>
                <a:latin typeface="微软雅黑"/>
                <a:cs typeface="微软雅黑"/>
              </a:rPr>
              <a:t>端网购物品单价更高用户	移动端网购物品单价更高用户</a:t>
            </a:r>
            <a:endParaRPr sz="1200">
              <a:latin typeface="微软雅黑"/>
              <a:cs typeface="微软雅黑"/>
            </a:endParaRPr>
          </a:p>
        </p:txBody>
      </p:sp>
      <p:sp>
        <p:nvSpPr>
          <p:cNvPr id="57" name="object 57"/>
          <p:cNvSpPr txBox="1">
            <a:spLocks noGrp="1"/>
          </p:cNvSpPr>
          <p:nvPr>
            <p:ph type="sldNum" sz="quarter" idx="7"/>
          </p:nvPr>
        </p:nvSpPr>
        <p:spPr>
          <a:prstGeom prst="rect">
            <a:avLst/>
          </a:prstGeom>
        </p:spPr>
        <p:txBody>
          <a:bodyPr vert="horz" wrap="square" lIns="0" tIns="3175" rIns="0" bIns="0" rtlCol="0">
            <a:spAutoFit/>
          </a:bodyPr>
          <a:lstStyle/>
          <a:p>
            <a:pPr marL="12700">
              <a:lnSpc>
                <a:spcPct val="100000"/>
              </a:lnSpc>
              <a:spcBef>
                <a:spcPts val="25"/>
              </a:spcBef>
            </a:pPr>
            <a:r>
              <a:rPr/>
              <a:t>P </a:t>
            </a:r>
            <a:fld id="{81D60167-4931-47E6-BA6A-407CBD079E47}" type="slidenum">
              <a:rPr/>
              <a:t>32</a:t>
            </a:fld>
          </a:p>
          <a:p>
            <a:pPr marL="12700">
              <a:lnSpc>
                <a:spcPct val="100000"/>
              </a:lnSpc>
              <a:spcBef>
                <a:spcPts val="555"/>
              </a:spcBef>
            </a:pPr>
            <a:r>
              <a:rPr>
                <a:solidFill>
                  <a:srgbClr val="7E7E7E"/>
                </a:solidFill>
                <a:latin typeface="微软雅黑"/>
                <a:cs typeface="微软雅黑"/>
              </a:rPr>
              <a:t>国际视野</a:t>
            </a:r>
            <a:r>
              <a:rPr spc="180">
                <a:solidFill>
                  <a:srgbClr val="7E7E7E"/>
                </a:solidFill>
                <a:latin typeface="微软雅黑"/>
                <a:cs typeface="微软雅黑"/>
              </a:rPr>
              <a:t> </a:t>
            </a:r>
            <a:r>
              <a:rPr>
                <a:solidFill>
                  <a:srgbClr val="7E7E7E"/>
                </a:solidFill>
                <a:latin typeface="微软雅黑"/>
                <a:cs typeface="微软雅黑"/>
              </a:rPr>
              <a:t>洞察中国</a:t>
            </a:r>
            <a:r>
              <a:rPr spc="-30">
                <a:solidFill>
                  <a:srgbClr val="7E7E7E"/>
                </a:solidFill>
                <a:latin typeface="微软雅黑"/>
                <a:cs typeface="微软雅黑"/>
              </a:rPr>
              <a:t> </a:t>
            </a:r>
            <a:r>
              <a:rPr>
                <a:solidFill>
                  <a:srgbClr val="7E7E7E"/>
                </a:solidFill>
              </a:rPr>
              <a:t>|</a:t>
            </a:r>
            <a:r>
              <a:rPr spc="220">
                <a:solidFill>
                  <a:srgbClr val="7E7E7E"/>
                </a:solidFill>
              </a:rPr>
              <a:t> </a:t>
            </a:r>
            <a:r>
              <a:rPr spc="-5">
                <a:solidFill>
                  <a:srgbClr val="7E7E7E"/>
                </a:solidFill>
              </a:rPr>
              <a:t>Global</a:t>
            </a:r>
            <a:r>
              <a:rPr>
                <a:solidFill>
                  <a:srgbClr val="7E7E7E"/>
                </a:solidFill>
              </a:rPr>
              <a:t> Perception</a:t>
            </a:r>
            <a:r>
              <a:rPr>
                <a:solidFill>
                  <a:srgbClr val="7E7E7E"/>
                </a:solidFill>
                <a:latin typeface="微软雅黑"/>
                <a:cs typeface="微软雅黑"/>
              </a:rPr>
              <a:t>，</a:t>
            </a:r>
            <a:r>
              <a:rPr>
                <a:solidFill>
                  <a:srgbClr val="7E7E7E"/>
                </a:solidFill>
              </a:rPr>
              <a:t>China</a:t>
            </a:r>
            <a:r>
              <a:rPr spc="15">
                <a:solidFill>
                  <a:srgbClr val="7E7E7E"/>
                </a:solidFill>
              </a:rPr>
              <a:t> </a:t>
            </a:r>
            <a:r>
              <a:rPr>
                <a:solidFill>
                  <a:srgbClr val="7E7E7E"/>
                </a:solidFill>
              </a:rPr>
              <a:t>Insight</a:t>
            </a:r>
          </a:p>
        </p:txBody>
      </p:sp>
      <p:sp>
        <p:nvSpPr>
          <p:cNvPr id="58" name="object 58"/>
          <p:cNvSpPr txBox="1"/>
          <p:nvPr/>
        </p:nvSpPr>
        <p:spPr>
          <a:xfrm>
            <a:off x="7996808" y="6400257"/>
            <a:ext cx="2718435" cy="192405"/>
          </a:xfrm>
          <a:prstGeom prst="rect">
            <a:avLst/>
          </a:prstGeom>
        </p:spPr>
        <p:txBody>
          <a:bodyPr vert="horz" wrap="square" lIns="0" tIns="19050" rIns="0" bIns="0" rtlCol="0">
            <a:spAutoFit/>
          </a:bodyPr>
          <a:lstStyle/>
          <a:p>
            <a:pPr marL="12700">
              <a:lnSpc>
                <a:spcPct val="100000"/>
              </a:lnSpc>
              <a:spcBef>
                <a:spcPts val="150"/>
              </a:spcBef>
            </a:pPr>
            <a:r>
              <a:rPr sz="1000" spc="-5">
                <a:solidFill>
                  <a:srgbClr val="585858"/>
                </a:solidFill>
                <a:latin typeface="微软雅黑"/>
                <a:cs typeface="微软雅黑"/>
              </a:rPr>
              <a:t>数据来源：</a:t>
            </a:r>
            <a:r>
              <a:rPr sz="1000" spc="-5">
                <a:solidFill>
                  <a:srgbClr val="585858"/>
                </a:solidFill>
                <a:latin typeface="Arial"/>
                <a:cs typeface="Arial"/>
              </a:rPr>
              <a:t>CTR2023</a:t>
            </a:r>
            <a:r>
              <a:rPr sz="1000" spc="-5">
                <a:solidFill>
                  <a:srgbClr val="585858"/>
                </a:solidFill>
                <a:latin typeface="微软雅黑"/>
                <a:cs typeface="微软雅黑"/>
              </a:rPr>
              <a:t>数字媒体营销趋势研究项目</a:t>
            </a:r>
            <a:endParaRPr sz="1000">
              <a:latin typeface="微软雅黑"/>
              <a:cs typeface="微软雅黑"/>
            </a:endParaRPr>
          </a:p>
        </p:txBody>
      </p:sp>
      <p:graphicFrame>
        <p:nvGraphicFramePr>
          <p:cNvPr id="56" name="object 56"/>
          <p:cNvGraphicFramePr>
            <a:graphicFrameLocks noGrp="1"/>
          </p:cNvGraphicFramePr>
          <p:nvPr/>
        </p:nvGraphicFramePr>
        <p:xfrm>
          <a:off x="0" y="1264919"/>
          <a:ext cx="315595" cy="4535805"/>
        </p:xfrm>
        <a:graphic>
          <a:graphicData uri="http://schemas.openxmlformats.org/drawingml/2006/table">
            <a:tbl>
              <a:tblPr firstRow="1" bandRow="1">
                <a:tableStyleId>{2D5ABB26-0587-4C30-8999-92F81FD0307C}</a:tableStyleId>
              </a:tblPr>
              <a:tblGrid>
                <a:gridCol w="303530"/>
              </a:tblGrid>
              <a:tr h="1130808">
                <a:tc>
                  <a:txBody>
                    <a:bodyPr vert="horz" wrap="square"/>
                    <a:lstStyle/>
                    <a:p>
                      <a:pPr>
                        <a:lnSpc>
                          <a:spcPct val="100000"/>
                        </a:lnSpc>
                        <a:spcBef>
                          <a:spcPts val="45"/>
                        </a:spcBef>
                      </a:pPr>
                      <a:endParaRPr sz="1700">
                        <a:latin typeface="Times New Roman"/>
                        <a:cs typeface="Times New Roman"/>
                      </a:endParaRPr>
                    </a:p>
                    <a:p>
                      <a:pPr marL="26034" marR="90805" algn="just">
                        <a:lnSpc>
                          <a:spcPts val="1400"/>
                        </a:lnSpc>
                      </a:pPr>
                      <a:r>
                        <a:rPr sz="1400">
                          <a:solidFill>
                            <a:srgbClr val="C0C0C0"/>
                          </a:solidFill>
                          <a:latin typeface="微软雅黑"/>
                          <a:cs typeface="微软雅黑"/>
                        </a:rPr>
                        <a:t>办 公 场 景</a:t>
                      </a:r>
                      <a:endParaRPr sz="1400">
                        <a:latin typeface="微软雅黑"/>
                        <a:cs typeface="微软雅黑"/>
                      </a:endParaRPr>
                    </a:p>
                  </a:txBody>
                  <a:tcPr marL="0" marR="0" marT="5715" marB="0">
                    <a:lnR w="12700">
                      <a:solidFill>
                        <a:srgbClr val="C0C0C0"/>
                      </a:solidFill>
                      <a:prstDash val="solid"/>
                    </a:lnR>
                    <a:lnT w="12700">
                      <a:solidFill>
                        <a:srgbClr val="C0C0C0"/>
                      </a:solidFill>
                      <a:prstDash val="solid"/>
                    </a:lnT>
                    <a:lnB w="19050">
                      <a:solidFill>
                        <a:srgbClr val="C0C0C0"/>
                      </a:solidFill>
                      <a:prstDash val="solid"/>
                    </a:lnB>
                    <a:solidFill>
                      <a:srgbClr val="F1F1F1"/>
                    </a:solidFill>
                  </a:tcPr>
                </a:tc>
              </a:tr>
              <a:tr h="1132331">
                <a:tc>
                  <a:txBody>
                    <a:bodyPr vert="horz" wrap="square"/>
                    <a:lstStyle/>
                    <a:p>
                      <a:pPr>
                        <a:lnSpc>
                          <a:spcPct val="100000"/>
                        </a:lnSpc>
                        <a:spcBef>
                          <a:spcPts val="5"/>
                        </a:spcBef>
                      </a:pPr>
                      <a:endParaRPr sz="1750">
                        <a:latin typeface="Times New Roman"/>
                        <a:cs typeface="Times New Roman"/>
                      </a:endParaRPr>
                    </a:p>
                    <a:p>
                      <a:pPr marL="26034" marR="90805" algn="just">
                        <a:lnSpc>
                          <a:spcPts val="1400"/>
                        </a:lnSpc>
                      </a:pPr>
                      <a:r>
                        <a:rPr sz="1400">
                          <a:solidFill>
                            <a:srgbClr val="C0C0C0"/>
                          </a:solidFill>
                          <a:latin typeface="微软雅黑"/>
                          <a:cs typeface="微软雅黑"/>
                        </a:rPr>
                        <a:t>学 习 场 景</a:t>
                      </a:r>
                      <a:endParaRPr sz="1400">
                        <a:latin typeface="微软雅黑"/>
                        <a:cs typeface="微软雅黑"/>
                      </a:endParaRPr>
                    </a:p>
                  </a:txBody>
                  <a:tcPr marL="0" marR="0" marT="635" marB="0">
                    <a:lnR w="12700">
                      <a:solidFill>
                        <a:srgbClr val="C0C0C0"/>
                      </a:solidFill>
                      <a:prstDash val="solid"/>
                    </a:lnR>
                    <a:lnT w="19050">
                      <a:solidFill>
                        <a:srgbClr val="C0C0C0"/>
                      </a:solidFill>
                      <a:prstDash val="solid"/>
                    </a:lnT>
                    <a:lnB w="19050">
                      <a:solidFill>
                        <a:srgbClr val="C0C0C0"/>
                      </a:solidFill>
                      <a:prstDash val="solid"/>
                    </a:lnB>
                    <a:solidFill>
                      <a:srgbClr val="F1F1F1"/>
                    </a:solidFill>
                  </a:tcPr>
                </a:tc>
              </a:tr>
              <a:tr h="1130808">
                <a:tc>
                  <a:txBody>
                    <a:bodyPr vert="horz" wrap="square"/>
                    <a:lstStyle/>
                    <a:p>
                      <a:pPr>
                        <a:lnSpc>
                          <a:spcPct val="100000"/>
                        </a:lnSpc>
                        <a:spcBef>
                          <a:spcPts val="10"/>
                        </a:spcBef>
                      </a:pPr>
                      <a:endParaRPr sz="1750">
                        <a:latin typeface="Times New Roman"/>
                        <a:cs typeface="Times New Roman"/>
                      </a:endParaRPr>
                    </a:p>
                    <a:p>
                      <a:pPr marL="26034" marR="90805" algn="just">
                        <a:lnSpc>
                          <a:spcPts val="1400"/>
                        </a:lnSpc>
                      </a:pPr>
                      <a:r>
                        <a:rPr sz="1400">
                          <a:solidFill>
                            <a:srgbClr val="FF6300"/>
                          </a:solidFill>
                          <a:latin typeface="微软雅黑"/>
                          <a:cs typeface="微软雅黑"/>
                        </a:rPr>
                        <a:t>消 费 场 景</a:t>
                      </a:r>
                      <a:endParaRPr sz="1400">
                        <a:latin typeface="微软雅黑"/>
                        <a:cs typeface="微软雅黑"/>
                      </a:endParaRPr>
                    </a:p>
                  </a:txBody>
                  <a:tcPr marL="0" marR="0" marT="1270" marB="0">
                    <a:lnR w="12700">
                      <a:solidFill>
                        <a:srgbClr val="C0C0C0"/>
                      </a:solidFill>
                      <a:prstDash val="solid"/>
                    </a:lnR>
                    <a:lnT w="19050">
                      <a:solidFill>
                        <a:srgbClr val="C0C0C0"/>
                      </a:solidFill>
                      <a:prstDash val="solid"/>
                    </a:lnT>
                    <a:lnB w="12700">
                      <a:solidFill>
                        <a:srgbClr val="C0C0C0"/>
                      </a:solidFill>
                      <a:prstDash val="solid"/>
                    </a:lnB>
                    <a:solidFill>
                      <a:srgbClr val="F1F1F1"/>
                    </a:solidFill>
                  </a:tcPr>
                </a:tc>
              </a:tr>
              <a:tr h="1129284">
                <a:tc>
                  <a:txBody>
                    <a:bodyPr vert="horz" wrap="square"/>
                    <a:lstStyle/>
                    <a:p>
                      <a:pPr>
                        <a:lnSpc>
                          <a:spcPct val="100000"/>
                        </a:lnSpc>
                        <a:spcBef>
                          <a:spcPts val="50"/>
                        </a:spcBef>
                      </a:pPr>
                      <a:endParaRPr sz="1700">
                        <a:latin typeface="Times New Roman"/>
                        <a:cs typeface="Times New Roman"/>
                      </a:endParaRPr>
                    </a:p>
                    <a:p>
                      <a:pPr marL="26034" marR="90805" algn="just">
                        <a:lnSpc>
                          <a:spcPct val="83600"/>
                        </a:lnSpc>
                      </a:pPr>
                      <a:r>
                        <a:rPr sz="1400">
                          <a:solidFill>
                            <a:srgbClr val="C0C0C0"/>
                          </a:solidFill>
                          <a:latin typeface="微软雅黑"/>
                          <a:cs typeface="微软雅黑"/>
                        </a:rPr>
                        <a:t>娱 乐 场 景</a:t>
                      </a:r>
                      <a:endParaRPr sz="1400">
                        <a:latin typeface="微软雅黑"/>
                        <a:cs typeface="微软雅黑"/>
                      </a:endParaRPr>
                    </a:p>
                  </a:txBody>
                  <a:tcPr marL="0" marR="0" marT="6350" marB="0">
                    <a:lnR w="12700">
                      <a:solidFill>
                        <a:srgbClr val="C0C0C0"/>
                      </a:solidFill>
                      <a:prstDash val="solid"/>
                    </a:lnR>
                    <a:lnT w="12700">
                      <a:solidFill>
                        <a:srgbClr val="C0C0C0"/>
                      </a:solidFill>
                      <a:prstDash val="solid"/>
                    </a:lnT>
                    <a:lnB w="12700">
                      <a:solidFill>
                        <a:srgbClr val="C0C0C0"/>
                      </a:solidFill>
                      <a:prstDash val="solid"/>
                    </a:lnB>
                    <a:solidFill>
                      <a:srgbClr val="F1F1F1"/>
                    </a:solidFill>
                  </a:tcPr>
                </a:tc>
              </a:tr>
            </a:tbl>
          </a:graphicData>
        </a:graphic>
      </p:graphicFrame>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https://d.book118.com/165303132021011041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637</Paragraphs>
  <Slides>33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33</vt:i4>
      </vt:variant>
    </vt:vector>
  </HeadingPairs>
  <TitlesOfParts>
    <vt:vector baseType="lpstr" size="42">
      <vt:lpstr>Arial</vt:lpstr>
      <vt:lpstr>Calibri</vt:lpstr>
      <vt:lpstr>微软雅黑</vt:lpstr>
      <vt:lpstr>Impact</vt:lpstr>
      <vt:lpstr>Wingdings</vt:lpstr>
      <vt:lpstr>Times New Roman</vt:lpstr>
      <vt:lpstr>宋体</vt:lpstr>
      <vt:lpstr>Verdana</vt:lpstr>
      <vt:lpstr>Office Theme</vt:lpstr>
      <vt:lpstr>PowerPoint Presentation</vt:lpstr>
      <vt:lpstr>目录</vt:lpstr>
      <vt:lpstr>研究说明</vt:lpstr>
      <vt:lpstr>中国数字媒体营销市场概况</vt:lpstr>
      <vt:lpstr> 	中国整体经济发展回暖	</vt:lpstr>
      <vt:lpstr> 	居民消费能力提升，消费信心增强	</vt:lpstr>
      <vt:lpstr> 	外部环境“回温”，广告主对公司经营情况的信心略微下降	</vt:lpstr>
      <vt:lpstr> 	年度营销预算变化相对平稳，广告主开支谨慎	</vt:lpstr>
      <vt:lpstr> 	“降本增效” 是今年营销的主题词	</vt:lpstr>
      <vt:lpstr>中国数字媒体营销市场概况小结</vt:lpstr>
      <vt:lpstr>广告主降本增效策略</vt:lpstr>
      <vt:lpstr>广告主进行降本增效的三大策略</vt:lpstr>
      <vt:lpstr>消费者需求向更高层次升级，需要更细致的标签进行区分</vt:lpstr>
      <vt:lpstr>粗犷的经营方式，难以精确匹配更高层级需求的目标人群</vt:lpstr>
      <vt:lpstr>人群细分的维度更丰富、颗粒度更精细</vt:lpstr>
      <vt:lpstr>广告主通过更聚焦的人群细分精准定位目标受众，实现降本增效</vt:lpstr>
      <vt:lpstr>精准触达小结</vt:lpstr>
      <vt:lpstr>广告主进行降本增效的三大策略</vt:lpstr>
      <vt:lpstr>用户在多样化的场景中活动，媒介触点繁杂</vt:lpstr>
      <vt:lpstr>PowerPoint Presentation</vt:lpstr>
      <vt:lpstr>用户与场景紧密结合，不同场景对应的时间与注意力有所差别</vt:lpstr>
      <vt:lpstr>办公场景用户规模约5.2亿，媒体平台相对集中</vt:lpstr>
      <vt:lpstr>办公场景人群价值高：高学历，倾向居住在职业机会较多的高线城市</vt:lpstr>
      <vt:lpstr>办公场景人群资产优，偏好高品质，高消费，积极响应品牌广告</vt:lpstr>
      <vt:lpstr>办公场景内容传播特征：低打扰沉浸式场景特征要求广告更简单直接</vt:lpstr>
      <vt:lpstr>学习场景用户沉浸性与灵活性需求兼备</vt:lpstr>
      <vt:lpstr>搜索是学习场景重要触媒工具，大屏助力增强学习体验</vt:lpstr>
      <vt:lpstr>学习场景人群价值高：95后、硕士研究生及以上的高学历倾向性强</vt:lpstr>
      <vt:lpstr>学习场景人群追求高质教育，积极响应品牌广告购买学习产品</vt:lpstr>
      <vt:lpstr>学习场景内容传播特征：教育属性与创新</vt:lpstr>
      <vt:lpstr>消费场景细分众多，移动是主要设备，但PC也必不可少</vt:lpstr>
      <vt:lpstr>PC更适合高单价、长决策、强展示的品类，移动端主日常、多频 次、弱对比的品类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2024-09-01T12:29:44.275</cp:lastPrinted>
  <dcterms:created xsi:type="dcterms:W3CDTF">2024-09-01T04:29:44Z</dcterms:created>
  <dcterms:modified xsi:type="dcterms:W3CDTF">2024-09-01T04:29:47Z</dcterms:modified>
</cp:coreProperties>
</file>