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WACACF+MS-UIGothic"/>
      <p:regular r:id="rId18"/>
    </p:embeddedFont>
    <p:embeddedFont>
      <p:font typeface="SGJIUU+JTIMIN+ArialMT"/>
      <p:regular r:id="rId19"/>
    </p:embeddedFont>
    <p:embeddedFont>
      <p:font typeface="JGSCUO+NMJBGF+MicrosoftYaHei-Bold"/>
      <p:regular r:id="rId20"/>
    </p:embeddedFont>
    <p:embeddedFont>
      <p:font typeface="TWPAGF+WGISQV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CEBD4-B245-493C-B82E-319F1318B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E4C5B-AE56-495E-AAFF-2AE607284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1B51C-87E9-4D76-8FC4-37BCC4D66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3E93B-2B5B-4641-8492-D453D506D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175E25-04E4-43D6-AAF2-22FD77843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F72EE5-C880-431F-9F19-CEE1F4182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B117BE-2ED0-42D9-A1DD-6D036E90E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C6EF47-3BB7-4CDC-88BF-9628F3D76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98F36-4BBC-470C-85AF-DEF98A384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DE00E-BED7-473B-8CAC-34AFC7976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9BD2C-5A41-4FD4-813C-4061D9D7D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33012223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41069" y="1896629"/>
            <a:ext cx="660082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罗</a:t>
            </a:r>
            <a:r>
              <a:rPr sz="4950">
                <a:solidFill>
                  <a:srgbClr val="2C4A1E"/>
                </a:solidFill>
                <a:latin typeface="WACACF+MS-UIGothic"/>
                <a:cs typeface="WACACF+MS-UIGothic"/>
              </a:rPr>
              <a:t>夏墨迹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测验实际</a:t>
            </a:r>
            <a:r>
              <a:rPr sz="4950">
                <a:solidFill>
                  <a:srgbClr val="2C4A1E"/>
                </a:solidFill>
                <a:latin typeface="WACACF+MS-UIGothic"/>
                <a:cs typeface="WACACF+MS-UIGothic"/>
              </a:rPr>
              <a:t>操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2C4A1E"/>
                </a:solidFill>
                <a:latin typeface="WACACF+MS-UIGothic"/>
                <a:cs typeface="WACACF+MS-UIGothic"/>
              </a:rPr>
              <a:t>作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2C4A1E"/>
                </a:solidFill>
                <a:latin typeface="WACACF+MS-UIGothic"/>
                <a:cs typeface="WACAC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651490" y="1046003"/>
            <a:ext cx="1736445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2C4A1E"/>
                </a:solidFill>
                <a:latin typeface="WACACF+MS-UIGothic"/>
                <a:cs typeface="WACACF+MS-UIGothic"/>
              </a:rPr>
              <a:t>目</a:t>
            </a:r>
            <a:r>
              <a:rPr sz="3600" spc="173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3600">
                <a:solidFill>
                  <a:srgbClr val="2C4A1E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5015" y="2368740"/>
            <a:ext cx="3100231" cy="1332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SGJIUU+JTIMIN+ArialMT"/>
                <a:cs typeface="SGJIUU+JTIMIN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罗</a:t>
            </a:r>
            <a:r>
              <a:rPr sz="2400">
                <a:solidFill>
                  <a:srgbClr val="2C4A1E"/>
                </a:solidFill>
                <a:latin typeface="WACACF+MS-UIGothic"/>
                <a:cs typeface="WACACF+MS-UIGothic"/>
              </a:rPr>
              <a:t>夏墨迹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测验简</a:t>
            </a:r>
            <a:r>
              <a:rPr sz="2400">
                <a:solidFill>
                  <a:srgbClr val="2C4A1E"/>
                </a:solidFill>
                <a:latin typeface="WACACF+MS-UIGothic"/>
                <a:cs typeface="WACACF+MS-UIGothic"/>
              </a:rPr>
              <a:t>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SGJIUU+JTIMIN+ArialMT"/>
                <a:cs typeface="SGJIUU+JTIMIN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测验</a:t>
            </a:r>
            <a:r>
              <a:rPr sz="2400">
                <a:solidFill>
                  <a:srgbClr val="2C4A1E"/>
                </a:solidFill>
                <a:latin typeface="WACACF+MS-UIGothic"/>
                <a:cs typeface="WACACF+MS-UIGothic"/>
              </a:rPr>
              <a:t>准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65015" y="346602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SGJIUU+JTIMIN+ArialMT"/>
                <a:cs typeface="SGJIUU+JTIMIN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测验实</a:t>
            </a:r>
            <a:r>
              <a:rPr sz="2400">
                <a:solidFill>
                  <a:srgbClr val="2C4A1E"/>
                </a:solidFill>
                <a:latin typeface="WACACF+MS-UIGothic"/>
                <a:cs typeface="WACACF+MS-UIGothic"/>
              </a:rPr>
              <a:t>施步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65015" y="401466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SGJIUU+JTIMIN+ArialMT"/>
                <a:cs typeface="SGJIUU+JTIMIN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测验结</a:t>
            </a:r>
            <a:r>
              <a:rPr sz="2400">
                <a:solidFill>
                  <a:srgbClr val="2C4A1E"/>
                </a:solidFill>
                <a:latin typeface="WACACF+MS-UIGothic"/>
                <a:cs typeface="WACACF+MS-UIGothic"/>
              </a:rPr>
              <a:t>果解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65015" y="4563300"/>
            <a:ext cx="3738822" cy="13323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SGJIUU+JTIMIN+ArialMT"/>
                <a:cs typeface="SGJIUU+JTIMIN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罗</a:t>
            </a:r>
            <a:r>
              <a:rPr sz="2400">
                <a:solidFill>
                  <a:srgbClr val="2C4A1E"/>
                </a:solidFill>
                <a:latin typeface="WACACF+MS-UIGothic"/>
                <a:cs typeface="WACACF+MS-UIGothic"/>
              </a:rPr>
              <a:t>夏墨迹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测验</a:t>
            </a:r>
            <a:r>
              <a:rPr sz="2400">
                <a:solidFill>
                  <a:srgbClr val="2C4A1E"/>
                </a:solidFill>
                <a:latin typeface="WACACF+MS-UIGothic"/>
                <a:cs typeface="WACACF+MS-UIGothic"/>
              </a:rPr>
              <a:t>的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2C4A1E"/>
                </a:solidFill>
                <a:latin typeface="WACACF+MS-UIGothic"/>
                <a:cs typeface="WACACF+MS-UIGothic"/>
              </a:rPr>
              <a:t>缺点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SGJIUU+JTIMIN+ArialMT"/>
                <a:cs typeface="SGJIUU+JTIMIN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实际应</a:t>
            </a:r>
            <a:r>
              <a:rPr sz="2400">
                <a:solidFill>
                  <a:srgbClr val="2C4A1E"/>
                </a:solidFill>
                <a:latin typeface="WACACF+MS-UIGothic"/>
                <a:cs typeface="WACACF+MS-UIGothic"/>
              </a:rPr>
              <a:t>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JGSCUO+NMJBGF+MicrosoftYaHei-Bold"/>
                <a:cs typeface="JGSCUO+NMJBGF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JGSCUO+NMJBGF+MicrosoftYaHei-Bold"/>
                <a:cs typeface="JGSCUO+NMJBGF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JGSCUO+NMJBGF+MicrosoftYaHei-Bold"/>
                <a:cs typeface="JGSCUO+NMJBGF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4835" y="256283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罗</a:t>
            </a:r>
            <a:r>
              <a:rPr sz="4500">
                <a:solidFill>
                  <a:srgbClr val="2C4A1E"/>
                </a:solidFill>
                <a:latin typeface="WACACF+MS-UIGothic"/>
                <a:cs typeface="WACACF+MS-UIGothic"/>
              </a:rPr>
              <a:t>夏墨迹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测验简</a:t>
            </a:r>
            <a:r>
              <a:rPr sz="4500">
                <a:solidFill>
                  <a:srgbClr val="2C4A1E"/>
                </a:solidFill>
                <a:latin typeface="WACACF+MS-UIGothic"/>
                <a:cs typeface="WACACF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WACACF+MS-UIGothic"/>
                <a:cs typeface="WACACF+MS-UIGothic"/>
              </a:rPr>
              <a:t>定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2C4A1E"/>
                </a:solidFill>
                <a:latin typeface="WACACF+MS-UIGothic"/>
                <a:cs typeface="WACACF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WACACF+MS-UIGothic"/>
                <a:cs typeface="WACACF+MS-UIGothic"/>
              </a:rPr>
              <a:t>定</a:t>
            </a:r>
            <a:r>
              <a:rPr sz="1550">
                <a:solidFill>
                  <a:srgbClr val="2C4A1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罗</a:t>
            </a: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夏墨迹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测验</a:t>
            </a: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是一种人格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测验</a:t>
            </a: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通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过观</a:t>
            </a: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察个体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模糊刺激的反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来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估其人格特征和心理状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WACACF+MS-UIGothic"/>
                <a:cs typeface="WACACF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具有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高的表面效度，能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提供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丰富的信息，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被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者的心理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程和防御机制敏感，但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果解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释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主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性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准化程度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低。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2C4A1E"/>
                </a:solidFill>
                <a:latin typeface="WACACF+MS-UIGothic"/>
                <a:cs typeface="WACACF+MS-UIGothic"/>
              </a:rPr>
              <a:t>史与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2C4A1E"/>
                </a:solidFill>
                <a:latin typeface="WACACF+MS-UIGothic"/>
                <a:cs typeface="WACACF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GSCUO+NMJBGF+MicrosoftYaHei-Bold"/>
                <a:cs typeface="JGSCUO+NMJBG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GSCUO+NMJBGF+MicrosoftYaHei-Bold"/>
                <a:cs typeface="JGSCUO+NMJBG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GSCUO+NMJBGF+MicrosoftYaHei-Bold"/>
                <a:cs typeface="JGSCUO+NMJBG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C4A1E"/>
                </a:solidFill>
                <a:latin typeface="WACACF+MS-UIGothic"/>
                <a:cs typeface="WACACF+MS-UIGothic"/>
              </a:rPr>
              <a:t>起源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C4A1E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2C4A1E"/>
                </a:solidFill>
                <a:latin typeface="WACACF+MS-UIGothic"/>
                <a:cs typeface="WACACF+MS-UIGothic"/>
              </a:rPr>
              <a:t>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C4A1E"/>
                </a:solidFill>
                <a:latin typeface="SimSun"/>
                <a:cs typeface="SimSun"/>
              </a:rPr>
              <a:t>现</a:t>
            </a:r>
            <a:r>
              <a:rPr sz="2000">
                <a:solidFill>
                  <a:srgbClr val="2C4A1E"/>
                </a:solidFill>
                <a:latin typeface="WACACF+MS-UIGothic"/>
                <a:cs typeface="WACACF+MS-UIGothic"/>
              </a:rPr>
              <a:t>状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62622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由瑞士精神病学家赫曼</a:t>
            </a:r>
            <a:r>
              <a:rPr sz="1500">
                <a:solidFill>
                  <a:srgbClr val="041400"/>
                </a:solidFill>
                <a:latin typeface="TWPAGF+WGISQV+MicrosoftYaHei"/>
                <a:cs typeface="TWPAGF+WGISQV+MicrosoftYaHei"/>
              </a:rPr>
              <a:t>·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罗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夏于</a:t>
            </a:r>
            <a:r>
              <a:rPr sz="1500">
                <a:solidFill>
                  <a:srgbClr val="041400"/>
                </a:solidFill>
                <a:latin typeface="TWPAGF+WGISQV+MicrosoftYaHei"/>
                <a:cs typeface="TWPAGF+WGISQV+MicrosoftYaHei"/>
              </a:rPr>
              <a:t>1921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年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立，最初用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于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床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断。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多次修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订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和改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，逐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成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广泛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用于心理学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研究和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践的人格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测验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尽管存在争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，但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罗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夏墨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迹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测验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仍然在心理学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域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具有一定的地位和影响力。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WACACF+MS-UIGothic"/>
                <a:cs typeface="WACACF+MS-UIGothic"/>
              </a:rPr>
              <a:t>适用人群与范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 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WACACF+MS-UIGothic"/>
                <a:cs typeface="WACACF+MS-UIGothic"/>
              </a:rPr>
              <a:t>适用人群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适用于不同年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、性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和文化背景的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5319" y="2268708"/>
            <a:ext cx="223353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人群，但主要用于成年人。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WACACF+MS-UIGothic"/>
                <a:cs typeface="WACACF+MS-UIGothic"/>
              </a:rPr>
              <a:t>适用范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 围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ACACF+MS-UIGothic"/>
                <a:cs typeface="WACACF+MS-UIGothic"/>
              </a:rPr>
              <a:t>主要用于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FFFFFF"/>
                </a:solidFill>
                <a:latin typeface="WACACF+MS-UIGothic"/>
                <a:cs typeface="WACACF+MS-UIGothic"/>
              </a:rPr>
              <a:t>床心理学、咨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询</a:t>
            </a:r>
            <a:r>
              <a:rPr sz="1350">
                <a:solidFill>
                  <a:srgbClr val="FFFFFF"/>
                </a:solidFill>
                <a:latin typeface="WACACF+MS-UIGothic"/>
                <a:cs typeface="WACACF+MS-UIGothic"/>
              </a:rPr>
              <a:t>心理学、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ACACF+MS-UIGothic"/>
                <a:cs typeface="WACACF+MS-UIGothic"/>
              </a:rPr>
              <a:t>犯罪心理学和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WACACF+MS-UIGothic"/>
                <a:cs typeface="WACACF+MS-UIGothic"/>
              </a:rPr>
              <a:t>心理学等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WACACF+MS-UIGothic"/>
                <a:cs typeface="WACACF+MS-UIGothic"/>
              </a:rPr>
              <a:t>域，帮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ACACF+MS-UIGothic"/>
                <a:cs typeface="WACACF+MS-UIGothic"/>
              </a:rPr>
              <a:t>助了解个体的人格特征、心理状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WACACF+MS-UIGothic"/>
                <a:cs typeface="WACACF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ACACF+MS-UIGothic"/>
                <a:cs typeface="WACACF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为倾</a:t>
            </a:r>
            <a:r>
              <a:rPr sz="1350">
                <a:solidFill>
                  <a:srgbClr val="FFFFFF"/>
                </a:solidFill>
                <a:latin typeface="WACACF+MS-UIGothic"/>
                <a:cs typeface="WACACF+MS-UIGothic"/>
              </a:rPr>
              <a:t>向。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JGSCUO+NMJBGF+MicrosoftYaHei-Bold"/>
                <a:cs typeface="JGSCUO+NMJBGF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JGSCUO+NMJBGF+MicrosoftYaHei-Bold"/>
                <a:cs typeface="JGSCUO+NMJBGF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JGSCUO+NMJBGF+MicrosoftYaHei-Bold"/>
                <a:cs typeface="JGSCUO+NMJBGF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97835" y="256283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测验</a:t>
            </a:r>
            <a:r>
              <a:rPr sz="4500">
                <a:solidFill>
                  <a:srgbClr val="2C4A1E"/>
                </a:solidFill>
                <a:latin typeface="WACACF+MS-UIGothic"/>
                <a:cs typeface="WACACF+MS-UIGothic"/>
              </a:rPr>
              <a:t>准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测验</a:t>
            </a:r>
            <a:r>
              <a:rPr sz="3000">
                <a:solidFill>
                  <a:srgbClr val="2C4A1E"/>
                </a:solidFill>
                <a:latin typeface="WACACF+MS-UIGothic"/>
                <a:cs typeface="WACACF+MS-UIGothic"/>
              </a:rPr>
              <a:t>材料准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64919" y="170995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WACACF+MS-UIGothic"/>
                <a:cs typeface="WACACF+MS-UIGothic"/>
              </a:rPr>
              <a:t>准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备测验</a:t>
            </a:r>
            <a:r>
              <a:rPr sz="2000" spc="25">
                <a:solidFill>
                  <a:srgbClr val="FFFDFD"/>
                </a:solidFill>
                <a:latin typeface="WACACF+MS-UIGothic"/>
                <a:cs typeface="WACACF+MS-UIGothic"/>
              </a:rPr>
              <a:t>所需的墨迹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图</a:t>
            </a:r>
            <a:r>
              <a:rPr sz="2000">
                <a:solidFill>
                  <a:srgbClr val="FFFDFD"/>
                </a:solidFill>
                <a:latin typeface="WACACF+MS-UIGothic"/>
                <a:cs typeface="WACACF+MS-UIGothic"/>
              </a:rPr>
              <a:t>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26500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WACACF+MS-UIGothic"/>
                <a:cs typeface="WACACF+MS-UIGothic"/>
              </a:rPr>
              <a:t>准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备计时</a:t>
            </a:r>
            <a:r>
              <a:rPr sz="2000">
                <a:solidFill>
                  <a:srgbClr val="FFFDFD"/>
                </a:solidFill>
                <a:latin typeface="WACACF+MS-UIGothic"/>
                <a:cs typeface="WACACF+MS-UIGothic"/>
              </a:rPr>
              <a:t>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17270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WACACF+MS-UIGothic"/>
                <a:cs typeface="WACACF+MS-UIGothic"/>
              </a:rPr>
              <a:t>了确保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测验</a:t>
            </a:r>
            <a:r>
              <a:rPr sz="1500">
                <a:solidFill>
                  <a:srgbClr val="FFFDFD"/>
                </a:solidFill>
                <a:latin typeface="WACACF+MS-UIGothic"/>
                <a:cs typeface="WACACF+MS-UIGothic"/>
              </a:rPr>
              <a:t>的公正和准确，需要准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WACACF+MS-UIGothic"/>
                <a:cs typeface="WACACF+MS-UIGothic"/>
              </a:rPr>
              <a:t>一个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计时</a:t>
            </a:r>
            <a:r>
              <a:rPr sz="1500">
                <a:solidFill>
                  <a:srgbClr val="FFFDFD"/>
                </a:solidFill>
                <a:latin typeface="WACACF+MS-UIGothic"/>
                <a:cs typeface="WACACF+MS-UIGothic"/>
              </a:rPr>
              <a:t>器来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FFFDFD"/>
                </a:solidFill>
                <a:latin typeface="WACACF+MS-UIGothic"/>
                <a:cs typeface="WACACF+MS-UIGothic"/>
              </a:rPr>
              <a:t>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WACACF+MS-UIGothic"/>
                <a:cs typeface="WACACF+MS-UIGothic"/>
              </a:rPr>
              <a:t>者的反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WACACF+MS-UIGothic"/>
                <a:cs typeface="WACACF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WACACF+MS-UIGothic"/>
                <a:cs typeface="WACACF+MS-UIGothic"/>
              </a:rPr>
              <a:t>清晰度高、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WACACF+MS-UIGothic"/>
                <a:cs typeface="WACACF+MS-UIGothic"/>
              </a:rPr>
              <a:t>比度适中的墨迹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ACACF+MS-UIGothic"/>
                <a:cs typeface="WACACF+MS-UIGothic"/>
              </a:rPr>
              <a:t>片，确保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DFD"/>
                </a:solidFill>
                <a:latin typeface="WACACF+MS-UIGothic"/>
                <a:cs typeface="WACACF+MS-UIGothic"/>
              </a:rPr>
              <a:t>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WACACF+MS-UIGothic"/>
                <a:cs typeface="WACACF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WACACF+MS-UIGothic"/>
                <a:cs typeface="WACACF+MS-UIGothic"/>
              </a:rPr>
              <a:t>准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备记录</a:t>
            </a:r>
            <a:r>
              <a:rPr sz="2000" spc="25">
                <a:solidFill>
                  <a:srgbClr val="FFFDFD"/>
                </a:solidFill>
                <a:latin typeface="WACACF+MS-UIGothic"/>
                <a:cs typeface="WACACF+MS-UIGothic"/>
              </a:rPr>
              <a:t>表格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设计记录</a:t>
            </a:r>
            <a:r>
              <a:rPr sz="1500">
                <a:solidFill>
                  <a:srgbClr val="FFFDFD"/>
                </a:solidFill>
                <a:latin typeface="WACACF+MS-UIGothic"/>
                <a:cs typeface="WACACF+MS-UIGothic"/>
              </a:rPr>
              <a:t>表格，包括受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WACACF+MS-UIGothic"/>
                <a:cs typeface="WACACF+MS-UIGothic"/>
              </a:rPr>
              <a:t>者的基本信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ACACF+MS-UIGothic"/>
                <a:cs typeface="WACACF+MS-UIGothic"/>
              </a:rPr>
              <a:t>息、反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应时间</a:t>
            </a:r>
            <a:r>
              <a:rPr sz="1500">
                <a:solidFill>
                  <a:srgbClr val="FFFDFD"/>
                </a:solidFill>
                <a:latin typeface="WACACF+MS-UIGothic"/>
                <a:cs typeface="WACACF+MS-UIGothic"/>
              </a:rPr>
              <a:t>、回答内容等，以便于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ACACF+MS-UIGothic"/>
                <a:cs typeface="WACACF+MS-UIGothic"/>
              </a:rPr>
              <a:t>整理和分析数据。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测验环</a:t>
            </a:r>
            <a:r>
              <a:rPr sz="3000">
                <a:solidFill>
                  <a:srgbClr val="2C4A1E"/>
                </a:solidFill>
                <a:latin typeface="WACACF+MS-UIGothic"/>
                <a:cs typeface="WACACF+MS-UIGothic"/>
              </a:rPr>
              <a:t>境布置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选择</a:t>
            </a:r>
            <a:r>
              <a:rPr sz="2300" spc="25">
                <a:solidFill>
                  <a:srgbClr val="2C4A1E"/>
                </a:solidFill>
                <a:latin typeface="WACACF+MS-UIGothic"/>
                <a:cs typeface="WACACF+MS-UIGothic"/>
              </a:rPr>
              <a:t>合适的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场</a:t>
            </a:r>
            <a:r>
              <a:rPr sz="2300">
                <a:solidFill>
                  <a:srgbClr val="2C4A1E"/>
                </a:solidFill>
                <a:latin typeface="WACACF+MS-UIGothic"/>
                <a:cs typeface="WACACF+MS-UIGothic"/>
              </a:rPr>
              <a:t>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WACACF+MS-UIGothic"/>
                <a:cs typeface="WACACF+MS-UIGothic"/>
              </a:rPr>
              <a:t>布置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测验环</a:t>
            </a:r>
            <a:r>
              <a:rPr sz="2300">
                <a:solidFill>
                  <a:srgbClr val="2C4A1E"/>
                </a:solidFill>
                <a:latin typeface="WACACF+MS-UIGothic"/>
                <a:cs typeface="WACACF+MS-UIGothic"/>
              </a:rPr>
              <a:t>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调</a:t>
            </a:r>
            <a:r>
              <a:rPr sz="2300" spc="25">
                <a:solidFill>
                  <a:srgbClr val="2C4A1E"/>
                </a:solidFill>
                <a:latin typeface="WACACF+MS-UIGothic"/>
                <a:cs typeface="WACACF+MS-UIGothic"/>
              </a:rPr>
              <a:t>整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环</a:t>
            </a:r>
            <a:r>
              <a:rPr sz="2300" spc="23">
                <a:solidFill>
                  <a:srgbClr val="2C4A1E"/>
                </a:solidFill>
                <a:latin typeface="WACACF+MS-UIGothic"/>
                <a:cs typeface="WACACF+MS-UIGothic"/>
              </a:rPr>
              <a:t>境因素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一个安静、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敞、明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亮的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地，确保受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者能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集中注意力。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根据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测验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需要布置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地，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包括座椅、桌子、墨迹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图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片展示板等，确保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测验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程的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利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行。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室内的温度、湿度和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光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，确保受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者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于舒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适的状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下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测验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测验</a:t>
            </a:r>
            <a:r>
              <a:rPr sz="3000">
                <a:solidFill>
                  <a:srgbClr val="2C4A1E"/>
                </a:solidFill>
                <a:latin typeface="WACACF+MS-UIGothic"/>
                <a:cs typeface="WACACF+MS-UIGothic"/>
              </a:rPr>
              <a:t>人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2C4A1E"/>
                </a:solidFill>
                <a:latin typeface="WACACF+MS-UIGothic"/>
                <a:cs typeface="WACACF+MS-UIGothic"/>
              </a:rPr>
              <a:t>培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328110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2C4A1E"/>
                </a:solidFill>
                <a:latin typeface="WACACF+MS-UIGothic"/>
                <a:cs typeface="WACACF+MS-UIGothic"/>
              </a:rPr>
              <a:t>培</a:t>
            </a:r>
            <a:r>
              <a:rPr sz="1600">
                <a:solidFill>
                  <a:srgbClr val="2C4A1E"/>
                </a:solidFill>
                <a:latin typeface="SimSun"/>
                <a:cs typeface="SimSun"/>
              </a:rPr>
              <a:t>训测验</a:t>
            </a:r>
            <a:r>
              <a:rPr sz="1600">
                <a:solidFill>
                  <a:srgbClr val="2C4A1E"/>
                </a:solidFill>
                <a:latin typeface="WACACF+MS-UIGothic"/>
                <a:cs typeface="WACACF+MS-UIGothic"/>
              </a:rPr>
              <a:t>人</a:t>
            </a:r>
            <a:r>
              <a:rPr sz="1600">
                <a:solidFill>
                  <a:srgbClr val="2C4A1E"/>
                </a:solidFill>
                <a:latin typeface="SimSun"/>
                <a:cs typeface="SimSun"/>
              </a:rPr>
              <a:t>员</a:t>
            </a:r>
            <a:r>
              <a:rPr sz="1600">
                <a:solidFill>
                  <a:srgbClr val="2C4A1E"/>
                </a:solidFill>
                <a:latin typeface="WACACF+MS-UIGothic"/>
                <a:cs typeface="WACACF+MS-UIGothic"/>
              </a:rPr>
              <a:t>的</a:t>
            </a:r>
            <a:r>
              <a:rPr sz="1600">
                <a:solidFill>
                  <a:srgbClr val="2C4A1E"/>
                </a:solidFill>
                <a:latin typeface="SimSun"/>
                <a:cs typeface="SimSun"/>
              </a:rPr>
              <a:t>专业</a:t>
            </a:r>
            <a:r>
              <a:rPr sz="1600">
                <a:solidFill>
                  <a:srgbClr val="2C4A1E"/>
                </a:solidFill>
                <a:latin typeface="WACACF+MS-UIGothic"/>
                <a:cs typeface="WACACF+MS-UIGothic"/>
              </a:rPr>
              <a:t>知</a:t>
            </a:r>
            <a:r>
              <a:rPr sz="1600">
                <a:solidFill>
                  <a:srgbClr val="2C4A1E"/>
                </a:solidFill>
                <a:latin typeface="SimSun"/>
                <a:cs typeface="SimSun"/>
              </a:rPr>
              <a:t>识</a:t>
            </a:r>
            <a:r>
              <a:rPr sz="1600">
                <a:solidFill>
                  <a:srgbClr val="2C4A1E"/>
                </a:solidFill>
                <a:latin typeface="WACACF+MS-UIGothic"/>
                <a:cs typeface="WACACF+MS-UIGothic"/>
              </a:rPr>
              <a:t>和技能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53525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JGSCUO+NMJBGF+MicrosoftYaHei-Bold"/>
                <a:cs typeface="JGSCUO+NMJBGF+MicrosoftYaHei-Bold"/>
              </a:rPr>
              <a:t>1</a:t>
            </a:r>
          </a:p>
          <a:p>
            <a:pPr marL="0" marR="0">
              <a:lnSpc>
                <a:spcPts val="5991"/>
              </a:lnSpc>
              <a:spcBef>
                <a:spcPts val="753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JGSCUO+NMJBGF+MicrosoftYaHei-Bold"/>
                <a:cs typeface="JGSCUO+NMJBGF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JGSCUO+NMJBGF+MicrosoftYaHei-Bold"/>
                <a:cs typeface="JGSCUO+NMJBGF+MicrosoftYaHei-Bold"/>
              </a:rPr>
              <a:t>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1939028"/>
            <a:ext cx="45269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让测验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人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了解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罗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夏墨迹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测验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的理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基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、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流程和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分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准等，确保他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能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准确地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分。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3160395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2C4A1E"/>
                </a:solidFill>
                <a:latin typeface="WACACF+MS-UIGothic"/>
                <a:cs typeface="WACACF+MS-UIGothic"/>
              </a:rPr>
              <a:t>培</a:t>
            </a:r>
            <a:r>
              <a:rPr sz="1600">
                <a:solidFill>
                  <a:srgbClr val="2C4A1E"/>
                </a:solidFill>
                <a:latin typeface="SimSun"/>
                <a:cs typeface="SimSun"/>
              </a:rPr>
              <a:t>训测验</a:t>
            </a:r>
            <a:r>
              <a:rPr sz="1600">
                <a:solidFill>
                  <a:srgbClr val="2C4A1E"/>
                </a:solidFill>
                <a:latin typeface="WACACF+MS-UIGothic"/>
                <a:cs typeface="WACACF+MS-UIGothic"/>
              </a:rPr>
              <a:t>人</a:t>
            </a:r>
            <a:r>
              <a:rPr sz="1600">
                <a:solidFill>
                  <a:srgbClr val="2C4A1E"/>
                </a:solidFill>
                <a:latin typeface="SimSun"/>
                <a:cs typeface="SimSun"/>
              </a:rPr>
              <a:t>员</a:t>
            </a:r>
            <a:r>
              <a:rPr sz="1600">
                <a:solidFill>
                  <a:srgbClr val="2C4A1E"/>
                </a:solidFill>
                <a:latin typeface="WACACF+MS-UIGothic"/>
                <a:cs typeface="WACACF+MS-UIGothic"/>
              </a:rPr>
              <a:t>的沟通技巧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3592568"/>
            <a:ext cx="45269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让测验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人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具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良好的沟通技巧，能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与受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建立良好的互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关系，引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受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者充分表达自己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的想法和感受。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372360" y="4926329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2C4A1E"/>
                </a:solidFill>
                <a:latin typeface="WACACF+MS-UIGothic"/>
                <a:cs typeface="WACACF+MS-UIGothic"/>
              </a:rPr>
              <a:t>培</a:t>
            </a:r>
            <a:r>
              <a:rPr sz="1600">
                <a:solidFill>
                  <a:srgbClr val="2C4A1E"/>
                </a:solidFill>
                <a:latin typeface="SimSun"/>
                <a:cs typeface="SimSun"/>
              </a:rPr>
              <a:t>训测验</a:t>
            </a:r>
            <a:r>
              <a:rPr sz="1600">
                <a:solidFill>
                  <a:srgbClr val="2C4A1E"/>
                </a:solidFill>
                <a:latin typeface="WACACF+MS-UIGothic"/>
                <a:cs typeface="WACACF+MS-UIGothic"/>
              </a:rPr>
              <a:t>人</a:t>
            </a:r>
            <a:r>
              <a:rPr sz="1600">
                <a:solidFill>
                  <a:srgbClr val="2C4A1E"/>
                </a:solidFill>
                <a:latin typeface="SimSun"/>
                <a:cs typeface="SimSun"/>
              </a:rPr>
              <a:t>员</a:t>
            </a:r>
            <a:r>
              <a:rPr sz="1600">
                <a:solidFill>
                  <a:srgbClr val="2C4A1E"/>
                </a:solidFill>
                <a:latin typeface="WACACF+MS-UIGothic"/>
                <a:cs typeface="WACACF+MS-UIGothic"/>
              </a:rPr>
              <a:t>的</a:t>
            </a:r>
            <a:r>
              <a:rPr sz="1600">
                <a:solidFill>
                  <a:srgbClr val="2C4A1E"/>
                </a:solidFill>
                <a:latin typeface="SimSun"/>
                <a:cs typeface="SimSun"/>
              </a:rPr>
              <a:t>职业</a:t>
            </a:r>
            <a:r>
              <a:rPr sz="1600">
                <a:solidFill>
                  <a:srgbClr val="2C4A1E"/>
                </a:solidFill>
                <a:latin typeface="WACACF+MS-UIGothic"/>
                <a:cs typeface="WACACF+MS-UIGothic"/>
              </a:rPr>
              <a:t>道德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72360" y="5358503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让测验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人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了解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道德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范，保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受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者的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私和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益，确保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测验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的公正和准确。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JGSCUO+NMJBGF+MicrosoftYaHei-Bold"/>
                <a:cs typeface="JGSCUO+NMJBGF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JGSCUO+NMJBGF+MicrosoftYaHei-Bold"/>
                <a:cs typeface="JGSCUO+NMJBGF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JGSCUO+NMJBGF+MicrosoftYaHei-Bold"/>
                <a:cs typeface="JGSCUO+NMJBGF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6335" y="256283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测验实</a:t>
            </a:r>
            <a:r>
              <a:rPr sz="4500">
                <a:solidFill>
                  <a:srgbClr val="2C4A1E"/>
                </a:solidFill>
                <a:latin typeface="WACACF+MS-UIGothic"/>
                <a:cs typeface="WACACF+MS-UIGothic"/>
              </a:rPr>
              <a:t>施步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WACACF+MS-UIGothic"/>
                <a:cs typeface="WACACF+MS-UIGothic"/>
              </a:rPr>
              <a:t>指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导语</a:t>
            </a:r>
            <a:r>
              <a:rPr sz="3000">
                <a:solidFill>
                  <a:srgbClr val="2C4A1E"/>
                </a:solidFill>
                <a:latin typeface="WACACF+MS-UIGothic"/>
                <a:cs typeface="WACACF+MS-UIGothic"/>
              </a:rPr>
              <a:t>与要求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说</a:t>
            </a:r>
            <a:r>
              <a:rPr sz="3000">
                <a:solidFill>
                  <a:srgbClr val="2C4A1E"/>
                </a:solidFill>
                <a:latin typeface="WACACF+MS-UIGothic"/>
                <a:cs typeface="WACACF+MS-UIGothic"/>
              </a:rPr>
              <a:t>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2C4A1E"/>
                </a:solidFill>
                <a:latin typeface="WACACF+MS-UIGothic"/>
                <a:cs typeface="WACACF+MS-UIGothic"/>
              </a:rPr>
              <a:t>指</a:t>
            </a:r>
            <a:r>
              <a:rPr sz="2000" spc="15">
                <a:solidFill>
                  <a:srgbClr val="2C4A1E"/>
                </a:solidFill>
                <a:latin typeface="SimSun"/>
                <a:cs typeface="SimSun"/>
              </a:rPr>
              <a:t>导语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向被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者介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绍测验</a:t>
            </a: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的目的、要求和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，确保被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者理解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测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验过</a:t>
            </a: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2C4A1E"/>
                </a:solidFill>
                <a:latin typeface="WACACF+MS-UIGothic"/>
                <a:cs typeface="WACACF+MS-UIGothic"/>
              </a:rPr>
              <a:t>要求</a:t>
            </a:r>
            <a:r>
              <a:rPr sz="2000" spc="15">
                <a:solidFill>
                  <a:srgbClr val="2C4A1E"/>
                </a:solidFill>
                <a:latin typeface="SimSun"/>
                <a:cs typeface="SimSun"/>
              </a:rPr>
              <a:t>说</a:t>
            </a:r>
            <a:r>
              <a:rPr sz="2000">
                <a:solidFill>
                  <a:srgbClr val="2C4A1E"/>
                </a:solidFill>
                <a:latin typeface="WACACF+MS-UIGothic"/>
                <a:cs typeface="WACACF+MS-UIGothic"/>
              </a:rPr>
              <a:t>明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明确告知被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者需要按照自己的理解和感受回答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，不要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刻意揣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41400"/>
                </a:solidFill>
                <a:latin typeface="WACACF+MS-UIGothic"/>
                <a:cs typeface="WACACF+MS-UIGothic"/>
              </a:rPr>
              <a:t>或想象。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WACACF+MS-UIGothic"/>
                <a:cs typeface="WACACF+MS-UIGothic"/>
              </a:rPr>
              <a:t>被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试</a:t>
            </a:r>
            <a:r>
              <a:rPr sz="3000">
                <a:solidFill>
                  <a:srgbClr val="2C4A1E"/>
                </a:solidFill>
                <a:latin typeface="WACACF+MS-UIGothic"/>
                <a:cs typeface="WACACF+MS-UIGothic"/>
              </a:rPr>
              <a:t>者反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应观</a:t>
            </a:r>
            <a:r>
              <a:rPr sz="3000">
                <a:solidFill>
                  <a:srgbClr val="2C4A1E"/>
                </a:solidFill>
                <a:latin typeface="WACACF+MS-UIGothic"/>
                <a:cs typeface="WACACF+MS-UIGothic"/>
              </a:rPr>
              <a:t>察与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记录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观</a:t>
            </a:r>
            <a:r>
              <a:rPr sz="2300" spc="25">
                <a:solidFill>
                  <a:srgbClr val="2C4A1E"/>
                </a:solidFill>
                <a:latin typeface="WACACF+MS-UIGothic"/>
                <a:cs typeface="WACACF+MS-UIGothic"/>
              </a:rPr>
              <a:t>察反</a:t>
            </a:r>
            <a:r>
              <a:rPr sz="2300">
                <a:solidFill>
                  <a:srgbClr val="2C4A1E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63514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注意被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者在面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墨迹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的表情、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言和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作，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其反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和表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记录细节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65705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详细记录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被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者的描述、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想和反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应时间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后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续结</a:t>
            </a:r>
            <a:r>
              <a:rPr sz="1500">
                <a:solidFill>
                  <a:srgbClr val="041400"/>
                </a:solidFill>
                <a:latin typeface="WACACF+MS-UIGothic"/>
                <a:cs typeface="WACACF+MS-UIGothic"/>
              </a:rPr>
              <a:t>果分析提供依据。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https://d.book118.com/165330122233011113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SimSun</vt:lpstr>
      <vt:lpstr>WACACF+MS-UIGothic</vt:lpstr>
      <vt:lpstr>Times New Roman</vt:lpstr>
      <vt:lpstr>SGJIUU+JTIMIN+ArialMT</vt:lpstr>
      <vt:lpstr>JGSCUO+NMJBGF+MicrosoftYaHei-Bold</vt:lpstr>
      <vt:lpstr>TWPAGF+WGISQV+MicrosoftYaHei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2024-09-20T12:53:58.339</cp:lastPrinted>
  <dcterms:created xsi:type="dcterms:W3CDTF">2024-09-20T04:53:58Z</dcterms:created>
  <dcterms:modified xsi:type="dcterms:W3CDTF">2024-09-20T04:53:59Z</dcterms:modified>
</cp:coreProperties>
</file>