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DCC7AD-FC1C-4CE3-9047-900870B787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ECAA23-72F9-4236-85E2-1BB039FCF3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8BE334-2B85-4A33-8220-9EFC85933B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6AAB66-EC88-4767-B91A-A3E6BB36D9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EF6368C-F5ED-4A98-BCDD-5D2938D1E0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0521D52-2196-41F4-B830-9F92554615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0E51056-9AF3-43B7-BE77-93D7810D39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0EA3D1-CF49-4625-ABC6-F995681756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D91A1C-1558-4521-81EF-DD6CC19CF8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711ED8-E637-4AC6-BF5C-35ED4DD398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558940-62CD-4BA9-86C7-82655FAE25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603020412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党建工作计划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党组织建设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党员队伍建设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思想政治工作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党风廉政建设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群众工作和统战工作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党建创新工作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8077" b="2807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贯彻落实党的方针政策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党建工作计划是贯彻落实党的方针政策的重要途径，通过制定和执行计划，确保党组织和党员始终与党中央保持高度一致。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推动基层党组织建设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党建工作计划旨在推动基层党组织建设，提高党组织的凝聚力和战斗力，发挥党组织在各项工作中的领导作用。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促进党员全面发展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通过党建工作计划，促进党员全面发展，提高党员素质和能力，培养一支忠诚干净担当的党员队伍。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党建工作的重要性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党建工作是保持党的先进性和纯洁性的重要手段，通过加强党员教育和管理，确保党员始终保持共产党人的政治本色。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发挥党组织的领导作用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党组织是企业、事业单位等组织中的领导核心，通过党建工作计划，确保党组织在各项工作中发挥领导作用，推动各项事业健康发展。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促进社会和谐稳定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党建工作计划不仅关注党组织和党员自身建设，还注重发挥党组织和党员在促进社会和谐稳定中的积极作用，推动形成良好社会风尚。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保持党的先进性和纯洁性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党组织建设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加强党组织领导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注重选拔具有领导才能和优秀品质的党员担任领导职务，加强党员领导干部的培养、教育和管理，提高党员领导干部的领导能力和水平。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加强党员领导干部队伍建设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坚决维护党中央权威和集中统一领导，完善落实“两个维护”机制，确保党的路线方针政策和决策部署在各级党组织中得到贯彻执行。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落实党的领导制度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加强党组织对党员、干部和群众的领导，提高党组织的凝聚力和战斗力，发挥党组织在各项工作中的领导作用。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提高党组织领导力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52335" y="1979346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652335" y="1821557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29936" y="1979346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29936" y="1821557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407538" y="1979346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407538" y="1821557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15607" y="2516039"/>
            <a:ext cx="296227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完善党的组织制度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4842" y="3555750"/>
            <a:ext cx="3008046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建立健全党的组织体系和组织制度，包括党的代表大会制度、党的委员会制度、党的选举制度、党的组织生活制度等，促进党组织建设的规范化和制度化。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638006" y="2516039"/>
            <a:ext cx="296227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落实党建工作责任制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723754" y="3555750"/>
            <a:ext cx="3008046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明确各级党组织的党建工作职责和任务，建立党建工作责任制，确保党建工作有人抓、有人管、有成效。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260404" y="2516039"/>
            <a:ext cx="296227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推进基层党组织建设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61301" y="3555750"/>
            <a:ext cx="3008046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加强基层党组织建设，优化组织设置，创新活动方式，充分发挥基层党组织在推动发展、服务群众、凝聚人心中的战斗堡垒作用。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480607" y="1020470"/>
            <a:ext cx="199072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037367" y="1020470"/>
            <a:ext cx="21145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724677" y="1059557"/>
            <a:ext cx="199072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完善党组织制度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优化党的组织机构设置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根据工作需要和党员队伍实际情况，合理设置党的组织机构，包括党的基层委员会、总支部委员会、支部委员会等，确保党的组织机构设置科学、合理、高效。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加强党员队伍建设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注重党员队伍的结构优化和素质提升，加强党员发展和管理工作，注重从优秀分子中发展党员，保持党员队伍的先进性和纯洁性。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推进党的群团组织建设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加强对工会、共青团、妇联等群团组织的领导，推动群团组织深化改革和创新发展，更好地发挥群团组织在联系群众、服务群众中的桥梁纽带作用。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优化党组织结构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党员队伍建设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坚定理想信念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始终把政治标准放在首位，确保党员牢固树立共产主义远大理想和中国特色社会主义共同理想。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提高综合素质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注重选拔思想政治素质好、道德品行优、群众威信高、带富能力强、热心为群众服务的优秀分子入党。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严格入党程序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遵循“控制总量、优化结构、提高质量、发挥作用”的总要求，严格执行发展党员工作程序，确保新党员质量。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严格党员标准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518246" y="3031027"/>
            <a:ext cx="1788760" cy="673166"/>
          </a:xfrm>
          <a:custGeom>
            <a:rect l="l" t="t" r="r" b="b"/>
            <a:pathLst>
              <a:path w="1400" h="527">
                <a:moveTo>
                  <a:pt x="0" y="108"/>
                </a:moveTo>
                <a:lnTo>
                  <a:pt x="837" y="527"/>
                </a:lnTo>
                <a:lnTo>
                  <a:pt x="1400" y="332"/>
                </a:lnTo>
                <a:lnTo>
                  <a:pt x="281" y="0"/>
                </a:lnTo>
                <a:lnTo>
                  <a:pt x="0" y="10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735450" y="3096651"/>
            <a:ext cx="2091473" cy="876386"/>
          </a:xfrm>
          <a:custGeom>
            <a:rect l="l" t="t" r="r" b="b"/>
            <a:pathLst>
              <a:path w="1698" h="710">
                <a:moveTo>
                  <a:pt x="1002" y="710"/>
                </a:moveTo>
                <a:lnTo>
                  <a:pt x="1698" y="366"/>
                </a:lnTo>
                <a:lnTo>
                  <a:pt x="591" y="0"/>
                </a:lnTo>
                <a:lnTo>
                  <a:pt x="0" y="202"/>
                </a:lnTo>
                <a:lnTo>
                  <a:pt x="1002" y="71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893380" y="3977271"/>
            <a:ext cx="4191413" cy="1771824"/>
          </a:xfrm>
          <a:custGeom>
            <a:rect l="l" t="t" r="r" b="b"/>
            <a:pathLst>
              <a:path w="3282" h="1388">
                <a:moveTo>
                  <a:pt x="0" y="332"/>
                </a:moveTo>
                <a:lnTo>
                  <a:pt x="1065" y="869"/>
                </a:lnTo>
                <a:lnTo>
                  <a:pt x="177" y="1388"/>
                </a:lnTo>
                <a:lnTo>
                  <a:pt x="3283" y="1388"/>
                </a:lnTo>
                <a:lnTo>
                  <a:pt x="2529" y="96"/>
                </a:lnTo>
                <a:lnTo>
                  <a:pt x="1981" y="414"/>
                </a:lnTo>
                <a:lnTo>
                  <a:pt x="685" y="0"/>
                </a:lnTo>
                <a:lnTo>
                  <a:pt x="0" y="332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 flipH="1" flipV="1">
            <a:off x="2921288" y="2643640"/>
            <a:ext cx="827699" cy="453011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>
            <a:off x="3748986" y="3704194"/>
            <a:ext cx="1665980" cy="1043620"/>
          </a:xfrm>
          <a:prstGeom prst="line">
            <a:avLst/>
          </a:prstGeom>
          <a:ln w="6350">
            <a:solidFill>
              <a:schemeClr val="accent2"/>
            </a:solidFill>
            <a:prstDash val="solid"/>
            <a:tailEnd type="triangle" w="lg" len="lg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7633452" y="3367611"/>
            <a:ext cx="1134645" cy="857334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tailEnd type="triangle" w="lg" len="lg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2294693" y="4747814"/>
            <a:ext cx="1953876" cy="24574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88616" y="1619074"/>
            <a:ext cx="208597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强化理论学习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432271" y="4185805"/>
            <a:ext cx="208597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丰富教育内容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940247" y="1852437"/>
            <a:ext cx="208597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创新教育方式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加强党员教育</a:t>
              </a:r>
            </a:p>
          </p:txBody>
        </p:sp>
      </p:grpSp>
      <p:sp>
        <p:nvSpPr>
          <p:cNvPr id="34" name="TextBox 34"/>
          <p:cNvSpPr txBox="1"/>
          <p:nvPr/>
        </p:nvSpPr>
        <p:spPr>
          <a:xfrm>
            <a:off x="412392" y="1951830"/>
            <a:ext cx="2362200" cy="16668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深入开展习近平新时代中国特色社会主义思想学习教育，推动党员增强“四个意识”、坚定“四个自信”、做到“两个维护”。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1156046" y="4599597"/>
            <a:ext cx="2362200" cy="21717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结合党和国家重大政策、重要事件以及社会热点问题，及时更新教育内容，增强教育的针对性和实效性。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8903838" y="2197963"/>
            <a:ext cx="2361910" cy="187379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运用现代信息技术手段，开展在线学习、远程教育等，提高党员教育的信息化水平。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加强监督考核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定期开展党员民主评议和组织考察，对不合格党员进行组织处置，保持党员队伍的先进性和纯洁性。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落实管理责任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明确各级党组织在党员管理中的职责，形成一级抓一级、层层抓落实的工作格局。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完善管理制度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建立健全党员组织关系管理、党费收缴使用管理、党内关怀帮扶等制度，促进党员管理工作规范化、制度化。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推进党员管理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思想政治工作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477400" y="2610745"/>
            <a:ext cx="1568482" cy="1639538"/>
            <a:chOff x="6477400" y="2610745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477400" y="2610745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7071664" y="3240538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078838" y="2037055"/>
            <a:ext cx="3224117" cy="3370231"/>
            <a:chOff x="8078838" y="2037055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8078838" y="2037055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350711" y="3363792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259021" y="4383062"/>
            <a:ext cx="977456" cy="1021747"/>
            <a:chOff x="7259021" y="4383062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7259021" y="4383062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629353" y="4775492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870036" y="2413316"/>
            <a:ext cx="584258" cy="584258"/>
          </a:xfrm>
          <a:prstGeom prst="ellipse">
            <a:avLst/>
          </a:prstGeom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65342" y="2512808"/>
            <a:ext cx="395855" cy="368935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1641736" y="2429872"/>
            <a:ext cx="4120112" cy="78656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组织党员干部深入学习习近平新时代中国特色社会主义思想，掌握其核心要义、精神实质和实践要求。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641736" y="2158409"/>
            <a:ext cx="37814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学习习近平新时代中国特色社会主义思想</a:t>
            </a:r>
          </a:p>
        </p:txBody>
      </p:sp>
      <p:sp>
        <p:nvSpPr>
          <p:cNvPr id="15" name="AutoShape 15"/>
          <p:cNvSpPr/>
          <p:nvPr/>
        </p:nvSpPr>
        <p:spPr>
          <a:xfrm>
            <a:off x="870036" y="3552810"/>
            <a:ext cx="584258" cy="584258"/>
          </a:xfrm>
          <a:prstGeom prst="ellipse">
            <a:avLst/>
          </a:prstGeom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46292" y="3654420"/>
            <a:ext cx="453011" cy="368935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1641736" y="3615528"/>
            <a:ext cx="4114800" cy="799744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坚持把“两学一做”作为党员教育的基本内容，长期坚持、形成常态。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641736" y="3344066"/>
            <a:ext cx="37814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推进“两学一做”学习教育常态化制度化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65802" y="4701631"/>
            <a:ext cx="584258" cy="584258"/>
          </a:xfrm>
          <a:prstGeom prst="ellipse">
            <a:avLst/>
          </a:prstGeom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32957" y="4801125"/>
            <a:ext cx="453011" cy="368935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1" name="TextBox 21"/>
          <p:cNvSpPr txBox="1"/>
          <p:nvPr/>
        </p:nvSpPr>
        <p:spPr>
          <a:xfrm>
            <a:off x="1641736" y="4814363"/>
            <a:ext cx="4114800" cy="78656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通过开展党课、专题培训等形式，加强党员干部的党性教育，提高其政治觉悟和党性修养。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641736" y="4542900"/>
            <a:ext cx="37814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加强党性教育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强化理论武装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https://d.book118.com/166030204120010040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2024-09-06T21:43:17.749</cp:lastPrinted>
  <dcterms:created xsi:type="dcterms:W3CDTF">2024-09-06T13:43:17Z</dcterms:created>
  <dcterms:modified xsi:type="dcterms:W3CDTF">2024-09-06T13:43:19Z</dcterms:modified>
</cp:coreProperties>
</file>