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bmp" ContentType="image/bmp"/>
  <Default Extension="wmf" ContentType="image/x-wmf"/>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69" r:id="rId41"/>
  </p:sldIdLst>
  <p:sldSz cx="9906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tags" Target="tags/tag1.xml" /><Relationship Id="rId43" Type="http://schemas.openxmlformats.org/officeDocument/2006/relationships/presProps" Target="presProps.xml" /><Relationship Id="rId44" Type="http://schemas.openxmlformats.org/officeDocument/2006/relationships/viewProps" Target="viewProps.xml" /><Relationship Id="rId45" Type="http://schemas.openxmlformats.org/officeDocument/2006/relationships/theme" Target="theme/theme1.xml" /><Relationship Id="rId46"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6.wmf" /><Relationship Id="rId2" Type="http://schemas.openxmlformats.org/officeDocument/2006/relationships/image" Target="../media/image5.w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5.wmf" /><Relationship Id="rId2" Type="http://schemas.openxmlformats.org/officeDocument/2006/relationships/image" Target="../media/image7.w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5.wmf" /><Relationship Id="rId2" Type="http://schemas.openxmlformats.org/officeDocument/2006/relationships/image" Target="../media/image8.w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5.wmf" /><Relationship Id="rId2" Type="http://schemas.openxmlformats.org/officeDocument/2006/relationships/image" Target="../media/image9.w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5.wmf" /><Relationship Id="rId2" Type="http://schemas.openxmlformats.org/officeDocument/2006/relationships/image" Target="../media/image10.w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15.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16.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17.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18.vml.rels>&#65279;<?xml version="1.0" encoding="utf-8" standalone="yes"?><Relationships xmlns="http://schemas.openxmlformats.org/package/2006/relationships"><Relationship Id="rId1" Type="http://schemas.openxmlformats.org/officeDocument/2006/relationships/image" Target="../media/image5.wmf" /><Relationship Id="rId2" Type="http://schemas.openxmlformats.org/officeDocument/2006/relationships/image" Target="../media/image11.wmf" /><Relationship Id="rId3" Type="http://schemas.openxmlformats.org/officeDocument/2006/relationships/image" Target="../media/image12.wmf" /></Relationships>
</file>

<file path=ppt/drawings/_rels/vmlDrawing19.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0.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1.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2.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3.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4.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5.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6.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7.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8.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9.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30.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31.vml.rels>&#65279;<?xml version="1.0" encoding="utf-8" standalone="yes"?><Relationships xmlns="http://schemas.openxmlformats.org/package/2006/relationships"><Relationship Id="rId1" Type="http://schemas.openxmlformats.org/officeDocument/2006/relationships/image" Target="../media/image5.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2050" name=""/>
          <p:cNvSpPr/>
          <p:nvPr>
            <p:ph type="hdr" sz="quarter"/>
          </p:nvPr>
        </p:nvSpPr>
        <p:spPr>
          <a:xfrm>
            <a:off x="1066800" y="762000"/>
            <a:ext cx="2971800" cy="457200"/>
          </a:xfrm>
          <a:prstGeom prst="rect">
            <a:avLst/>
          </a:prstGeom>
          <a:noFill/>
          <a:ln>
            <a:noFill/>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eaLnBrk="1" hangingPunct="1"/>
            <a:fld id="{75B2F7E4-BB15-4D2C-B532-EA40F24B4078}" type="header">
              <a:rPr sz="1200"/>
              <a:t/>
            </a:fld>
            <a:endParaRPr sz="1200"/>
          </a:p>
        </p:txBody>
      </p:sp>
      <p:sp>
        <p:nvSpPr>
          <p:cNvPr id="2051" name=""/>
          <p:cNvSpPr/>
          <p:nvPr>
            <p:ph type="dt" idx="1"/>
          </p:nvPr>
        </p:nvSpPr>
        <p:spPr>
          <a:xfrm>
            <a:off x="3886200" y="0"/>
            <a:ext cx="2971800" cy="457200"/>
          </a:xfrm>
          <a:prstGeom prst="rect">
            <a:avLst/>
          </a:prstGeom>
          <a:noFill/>
          <a:ln>
            <a:noFill/>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eaLnBrk="1" hangingPunct="1"/>
            <a:fld id="{50FAC03A-70B3-4EBD-A1A2-663D3BBE2DA0}" type="datetime1">
              <a:rPr sz="1200"/>
              <a:t>*</a:t>
            </a:fld>
            <a:endParaRPr sz="1200"/>
          </a:p>
        </p:txBody>
      </p:sp>
      <p:sp>
        <p:nvSpPr>
          <p:cNvPr id="2052" name=""/>
          <p:cNvSpPr/>
          <p:nvPr>
            <p:ph type="sldImg" idx="2"/>
          </p:nvPr>
        </p:nvSpPr>
        <p:spPr>
          <a:xfrm>
            <a:off x="952500" y="685800"/>
            <a:ext cx="4953000" cy="3429000"/>
          </a:xfrm>
          <a:prstGeom prst="rect">
            <a:avLst/>
          </a:prstGeom>
          <a:noFill/>
          <a:ln>
            <a:solidFill>
              <a:prstClr val="black"/>
            </a:solidFill>
            <a:miter lim="800000"/>
          </a:ln>
        </p:spPr>
      </p:sp>
      <p:sp>
        <p:nvSpPr>
          <p:cNvPr id="2053" name=""/>
          <p:cNvSpPr/>
          <p:nvPr>
            <p:ph type="body" sz="quarter" idx="3"/>
          </p:nvPr>
        </p:nvSpPr>
        <p:spPr>
          <a:xfrm>
            <a:off x="914400" y="4343400"/>
            <a:ext cx="50292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r>
              <a:t>单击以编辑母版文本样式</a:t>
            </a:r>
          </a:p>
          <a:p>
            <a:pPr lvl="1"/>
            <a:r>
              <a:t>第二级</a:t>
            </a:r>
          </a:p>
          <a:p>
            <a:pPr lvl="2"/>
            <a:r>
              <a:t>第三级</a:t>
            </a:r>
          </a:p>
          <a:p>
            <a:pPr lvl="3"/>
            <a:r>
              <a:t>第四级</a:t>
            </a:r>
          </a:p>
          <a:p>
            <a:pPr lvl="4"/>
            <a:r>
              <a:t>第五级</a:t>
            </a:r>
          </a:p>
        </p:txBody>
      </p:sp>
      <p:sp>
        <p:nvSpPr>
          <p:cNvPr id="2054" name=""/>
          <p:cNvSpPr/>
          <p:nvPr>
            <p:ph type="ftr" sz="quarter" idx="4"/>
          </p:nvPr>
        </p:nvSpPr>
        <p:spPr>
          <a:xfrm>
            <a:off x="0" y="8686800"/>
            <a:ext cx="2971800" cy="457200"/>
          </a:xfrm>
          <a:prstGeom prst="rect">
            <a:avLst/>
          </a:prstGeom>
          <a:noFill/>
          <a:ln>
            <a:noFill/>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eaLnBrk="1" hangingPunct="1"/>
            <a:fld id="{2A04422C-4DD1-45D5-81F4-880877B786F0}" type="footer">
              <a:rPr sz="1200"/>
              <a:t/>
            </a:fld>
            <a:endParaRPr sz="1200"/>
          </a:p>
        </p:txBody>
      </p:sp>
      <p:sp>
        <p:nvSpPr>
          <p:cNvPr id="2055" name=""/>
          <p:cNvSpPr/>
          <p:nvPr>
            <p:ph type="sldNum" sz="quarter" idx="5"/>
          </p:nvPr>
        </p:nvSpPr>
        <p:spPr>
          <a:xfrm>
            <a:off x="3886200" y="8686800"/>
            <a:ext cx="2971800" cy="457200"/>
          </a:xfrm>
          <a:prstGeom prst="rect">
            <a:avLst/>
          </a:prstGeom>
          <a:noFill/>
          <a:ln>
            <a:noFill/>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eaLnBrk="1" hangingPunct="1"/>
            <a:fld id="{645B41DA-A024-4E5F-83C8-799E4291C3AF}" type="slidenum">
              <a:rPr sz="1200"/>
              <a:t>*</a:t>
            </a:fld>
            <a:endParaRPr sz="1200"/>
          </a:p>
        </p:txBody>
      </p:sp>
    </p:spTree>
  </p:cSld>
  <p:clrMap bg1="dk1" tx1="lt1" bg2="dk2" tx2="lt2" accent1="accent1" accent2="accent2" accent3="accent3" accent4="accent4" accent5="accent5" accent6="accent6" hlink="hlink" folHlink="folHlink"/>
  <p:hf/>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81250" name=""/>
          <p:cNvSpPr/>
          <p:nvPr>
            <p:ph type="sldImg"/>
          </p:nvPr>
        </p:nvSpPr>
        <p:spPr>
          <a:xfrm>
            <a:off x="952500" y="685800"/>
            <a:ext cx="4953000" cy="3429000"/>
          </a:xfrm>
          <a:prstGeom prst="rect">
            <a:avLst/>
          </a:prstGeom>
          <a:noFill/>
          <a:ln>
            <a:miter lim="800000"/>
          </a:ln>
        </p:spPr>
      </p:sp>
      <p:sp>
        <p:nvSpPr>
          <p:cNvPr id="181251" name=""/>
          <p:cNvSpPr/>
          <p:nvPr>
            <p:ph type="body" idx="1"/>
          </p:nvPr>
        </p:nvSpPr>
        <p:spPr>
          <a:xfrm>
            <a:off x="914400" y="4338638"/>
            <a:ext cx="5029200" cy="274638"/>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p:txBody>
      </p:sp>
      <p:sp>
        <p:nvSpPr>
          <p:cNvPr id="181252" name=""/>
          <p:cNvSpPr>
            <a:spLocks noGrp="1"/>
          </p:cNvSpPr>
          <p:nvPr>
            <p:ph type="hdr" sz="quarter" idx="6"/>
          </p:nvPr>
        </p:nvSpPr>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eaLnBrk="1" hangingPunct="1"/>
            <a:fld id="{5D13FBCC-473D-4CE0-A3EC-EC582B2C4C97}" type="header">
              <a:rPr sz="1200"/>
              <a:t/>
            </a:fld>
            <a:endParaRPr sz="1200"/>
          </a:p>
        </p:txBody>
      </p:sp>
      <p:sp>
        <p:nvSpPr>
          <p:cNvPr id="181253" name=""/>
          <p:cNvSpPr>
            <a:spLocks noGrp="1"/>
          </p:cNvSpPr>
          <p:nvPr>
            <p:ph type="dt" idx="10"/>
          </p:nvPr>
        </p:nvSpPr>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eaLnBrk="1" hangingPunct="1"/>
            <a:fld id="{FC9EEB53-AFEB-4A16-9591-93B92FFB8DB9}" type="datetime1">
              <a:rPr sz="1200"/>
              <a:t>9/7/2024</a:t>
            </a:fld>
            <a:endParaRPr sz="1200"/>
          </a:p>
        </p:txBody>
      </p:sp>
      <p:sp>
        <p:nvSpPr>
          <p:cNvPr id="181254" name=""/>
          <p:cNvSpPr>
            <a:spLocks noGrp="1"/>
          </p:cNvSpPr>
          <p:nvPr>
            <p:ph type="ftr" sz="quarter" idx="4"/>
          </p:nvPr>
        </p:nvSpPr>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eaLnBrk="1" hangingPunct="1"/>
            <a:fld id="{32C39F95-378E-4E56-A903-8A71EAAAEF2B}" type="footer">
              <a:rPr sz="1200"/>
              <a:t/>
            </a:fld>
            <a:endParaRPr sz="1200"/>
          </a:p>
        </p:txBody>
      </p:sp>
      <p:sp>
        <p:nvSpPr>
          <p:cNvPr id="181255" name=""/>
          <p:cNvSpPr>
            <a:spLocks noGrp="1"/>
          </p:cNvSpPr>
          <p:nvPr>
            <p:ph type="sldNum" sz="quarter" idx="5"/>
          </p:nvPr>
        </p:nvSpPr>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eaLnBrk="1" hangingPunct="1"/>
            <a:fld id="{C5DA57D3-3AA3-4AFA-9613-92235A5EA466}" type="slidenum">
              <a:rPr sz="1200"/>
              <a:t>1</a:t>
            </a:fld>
            <a:endParaRPr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4418" name=""/>
          <p:cNvSpPr/>
          <p:nvPr>
            <p:ph type="sldImg"/>
          </p:nvPr>
        </p:nvSpPr>
        <p:spPr>
          <a:xfrm>
            <a:off x="952500" y="685800"/>
            <a:ext cx="4953000" cy="3429000"/>
          </a:xfrm>
          <a:prstGeom prst="rect">
            <a:avLst/>
          </a:prstGeom>
          <a:noFill/>
          <a:ln>
            <a:miter lim="800000"/>
          </a:ln>
        </p:spPr>
      </p:sp>
      <p:sp>
        <p:nvSpPr>
          <p:cNvPr id="444419"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p:txBody>
      </p:sp>
      <p:sp>
        <p:nvSpPr>
          <p:cNvPr id="444420" name=""/>
          <p:cNvSpPr>
            <a:spLocks noGrp="1"/>
          </p:cNvSpPr>
          <p:nvPr>
            <p:ph type="hdr" sz="quarter" idx="6"/>
          </p:nvPr>
        </p:nvSpPr>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eaLnBrk="1" hangingPunct="1"/>
            <a:fld id="{F6FA66B2-468E-4340-BB77-7315A1FA8203}" type="header">
              <a:rPr sz="1200"/>
              <a:t/>
            </a:fld>
            <a:endParaRPr sz="1200"/>
          </a:p>
        </p:txBody>
      </p:sp>
      <p:sp>
        <p:nvSpPr>
          <p:cNvPr id="444421" name=""/>
          <p:cNvSpPr>
            <a:spLocks noGrp="1"/>
          </p:cNvSpPr>
          <p:nvPr>
            <p:ph type="dt" idx="10"/>
          </p:nvPr>
        </p:nvSpPr>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eaLnBrk="1" hangingPunct="1"/>
            <a:fld id="{8E3FA3EF-D4EC-47BB-A698-2BE4A4EDDCC2}" type="datetime1">
              <a:rPr sz="1200"/>
              <a:t>9/7/2024</a:t>
            </a:fld>
            <a:endParaRPr sz="1200"/>
          </a:p>
        </p:txBody>
      </p:sp>
      <p:sp>
        <p:nvSpPr>
          <p:cNvPr id="444422" name=""/>
          <p:cNvSpPr>
            <a:spLocks noGrp="1"/>
          </p:cNvSpPr>
          <p:nvPr>
            <p:ph type="ftr" sz="quarter" idx="4"/>
          </p:nvPr>
        </p:nvSpPr>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eaLnBrk="1" hangingPunct="1"/>
            <a:fld id="{E7B5EF40-EEFD-43EA-B2E8-54E89DEA304A}" type="footer">
              <a:rPr sz="1200"/>
              <a:t/>
            </a:fld>
            <a:endParaRPr sz="1200"/>
          </a:p>
        </p:txBody>
      </p:sp>
      <p:sp>
        <p:nvSpPr>
          <p:cNvPr id="444423" name=""/>
          <p:cNvSpPr>
            <a:spLocks noGrp="1"/>
          </p:cNvSpPr>
          <p:nvPr>
            <p:ph type="sldNum" sz="quarter" idx="5"/>
          </p:nvPr>
        </p:nvSpPr>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eaLnBrk="1" hangingPunct="1"/>
            <a:fld id="{86BF5057-364B-44D6-A83A-84BC8C99463C}" type="slidenum">
              <a:rPr sz="1200"/>
              <a:t>26</a:t>
            </a:fld>
            <a:endParaRPr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866" name=""/>
          <p:cNvSpPr/>
          <p:nvPr>
            <p:ph type="sldImg"/>
          </p:nvPr>
        </p:nvSpPr>
        <p:spPr>
          <a:xfrm>
            <a:off x="952500" y="685800"/>
            <a:ext cx="4953000" cy="3429000"/>
          </a:xfrm>
          <a:prstGeom prst="rect">
            <a:avLst/>
          </a:prstGeom>
          <a:noFill/>
          <a:ln>
            <a:miter lim="800000"/>
          </a:ln>
        </p:spPr>
      </p:sp>
      <p:sp>
        <p:nvSpPr>
          <p:cNvPr id="420867"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p:txBody>
      </p:sp>
      <p:sp>
        <p:nvSpPr>
          <p:cNvPr id="420868" name=""/>
          <p:cNvSpPr>
            <a:spLocks noGrp="1"/>
          </p:cNvSpPr>
          <p:nvPr>
            <p:ph type="hdr" sz="quarter" idx="6"/>
          </p:nvPr>
        </p:nvSpPr>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eaLnBrk="1" hangingPunct="1"/>
            <a:fld id="{C520630B-C234-43E9-8BB3-0F3298DD1741}" type="header">
              <a:rPr sz="1200"/>
              <a:t/>
            </a:fld>
            <a:endParaRPr sz="1200"/>
          </a:p>
        </p:txBody>
      </p:sp>
      <p:sp>
        <p:nvSpPr>
          <p:cNvPr id="420869" name=""/>
          <p:cNvSpPr>
            <a:spLocks noGrp="1"/>
          </p:cNvSpPr>
          <p:nvPr>
            <p:ph type="dt" idx="10"/>
          </p:nvPr>
        </p:nvSpPr>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eaLnBrk="1" hangingPunct="1"/>
            <a:fld id="{61E7EA61-5AA3-402F-B7EC-3C57A19F96BA}" type="datetime1">
              <a:rPr sz="1200"/>
              <a:t>9/7/2024</a:t>
            </a:fld>
            <a:endParaRPr sz="1200"/>
          </a:p>
        </p:txBody>
      </p:sp>
      <p:sp>
        <p:nvSpPr>
          <p:cNvPr id="420870" name=""/>
          <p:cNvSpPr>
            <a:spLocks noGrp="1"/>
          </p:cNvSpPr>
          <p:nvPr>
            <p:ph type="ftr" sz="quarter" idx="4"/>
          </p:nvPr>
        </p:nvSpPr>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eaLnBrk="1" hangingPunct="1"/>
            <a:fld id="{D7871708-C086-4A5F-9F9A-B78BF55FA9B2}" type="footer">
              <a:rPr sz="1200"/>
              <a:t/>
            </a:fld>
            <a:endParaRPr sz="1200"/>
          </a:p>
        </p:txBody>
      </p:sp>
      <p:sp>
        <p:nvSpPr>
          <p:cNvPr id="420871" name=""/>
          <p:cNvSpPr>
            <a:spLocks noGrp="1"/>
          </p:cNvSpPr>
          <p:nvPr>
            <p:ph type="sldNum" sz="quarter" idx="5"/>
          </p:nvPr>
        </p:nvSpPr>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eaLnBrk="1" hangingPunct="1"/>
            <a:fld id="{D157E016-00B6-401C-B130-F439F207060D}" type="slidenum">
              <a:rPr sz="1200"/>
              <a:t>28</a:t>
            </a:fld>
            <a:endParaRPr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bmp"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683554-2DB1-46BF-83DA-23DB41344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068B2-943D-473C-B255-7640A7078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4BF8D4-7BFC-49AD-B19C-0CC407211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BAA679-0AFC-442D-A9BD-7C01EAB8AB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0839C2-9942-409D-9D1B-2A0B6B267F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F8466C-478A-424D-86E5-2150C76AAB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FB43B2-A262-4717-BE2C-2580C473F9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72EF36-9BDF-49FF-9679-1E61F479F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CA9CD8-FC25-42F0-B863-18C29BE883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866AA1-BDA4-40EB-9C97-123242D2A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44877E-5822-48DF-AC83-CF2E6881B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tile tx="0" ty="0" sx="100000" sy="100000" flip="none" algn="tl"/>
        </a:blipFill>
        <a:effectLst/>
      </p:bgPr>
    </p:bg>
    <p:spTree>
      <p:nvGrpSpPr>
        <p:cNvPr id="1" name=""/>
        <p:cNvGrpSpPr/>
        <p:nvPr/>
      </p:nvGrpSpPr>
      <p:grpSpPr/>
      <p:grpSp>
        <p:nvGrpSpPr>
          <p:cNvPr id="240642" name=""/>
          <p:cNvGrpSpPr/>
          <p:nvPr/>
        </p:nvGrpSpPr>
        <p:grpSpPr>
          <a:xfrm>
            <a:off x="409575" y="1676400"/>
            <a:ext cx="9088438" cy="4421188"/>
            <a:chOff x="238" y="1056"/>
            <a:chExt cx="5285" cy="2785"/>
          </a:xfrm>
        </p:grpSpPr>
        <p:grpSp>
          <p:nvGrpSpPr>
            <p:cNvPr id="240643" name=""/>
            <p:cNvGrpSpPr/>
            <p:nvPr/>
          </p:nvGrpSpPr>
          <p:grpSpPr>
            <a:xfrm>
              <a:off x="238" y="1056"/>
              <a:ext cx="5285" cy="1393"/>
              <a:chOff x="238" y="1056"/>
              <a:chExt cx="5285" cy="1393"/>
            </a:xfrm>
          </p:grpSpPr>
          <p:sp>
            <p:nvSpPr>
              <p:cNvPr id="240644" name=""/>
              <p:cNvSpPr/>
              <p:nvPr/>
            </p:nvSpPr>
            <p:spPr>
              <a:xfrm>
                <a:off x="243" y="1057"/>
                <a:ext cx="5272" cy="1391"/>
              </a:xfrm>
              <a:prstGeom prst="rect">
                <a:avLst/>
              </a:prstGeom>
              <a:solidFill>
                <a:srgbClr val="EAEAEA">
                  <a:alpha val="50000"/>
                </a:srgbClr>
              </a:solidFill>
              <a:ln>
                <a:noFill/>
                <a:miter lim="800000"/>
              </a:ln>
              <a:effectLst/>
            </p:spPr>
            <p:txBody>
              <a:bodyPr wrap="none" anchor="ctr" anchorCtr="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p>
            </p:txBody>
          </p:sp>
          <p:sp>
            <p:nvSpPr>
              <p:cNvPr id="240645" name=""/>
              <p:cNvSpPr/>
              <p:nvPr/>
            </p:nvSpPr>
            <p:spPr>
              <a:xfrm>
                <a:off x="238" y="1056"/>
                <a:ext cx="5273" cy="1393"/>
              </a:xfrm>
              <a:custGeom>
                <a:rect l="l" t="t" r="r" b="b"/>
                <a:pathLst>
                  <a:path w="5273" h="1393">
                    <a:moveTo>
                      <a:pt x="5272" y="0"/>
                    </a:moveTo>
                    <a:lnTo>
                      <a:pt x="0" y="0"/>
                    </a:lnTo>
                    <a:lnTo>
                      <a:pt x="0" y="1392"/>
                    </a:lnTo>
                  </a:path>
                </a:pathLst>
              </a:custGeom>
              <a:noFill/>
              <a:ln w="12700" cap="rnd" cmpd="sng">
                <a:solidFill>
                  <a:srgbClr val="B2B2B2"/>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40646" name=""/>
              <p:cNvSpPr/>
              <p:nvPr/>
            </p:nvSpPr>
            <p:spPr>
              <a:xfrm>
                <a:off x="250" y="1056"/>
                <a:ext cx="5273" cy="1393"/>
              </a:xfrm>
              <a:custGeom>
                <a:rect l="l" t="t" r="r" b="b"/>
                <a:pathLst>
                  <a:path w="5273" h="1393">
                    <a:moveTo>
                      <a:pt x="5272" y="0"/>
                    </a:moveTo>
                    <a:lnTo>
                      <a:pt x="5272" y="1392"/>
                    </a:lnTo>
                    <a:lnTo>
                      <a:pt x="0" y="1392"/>
                    </a:lnTo>
                  </a:path>
                </a:pathLst>
              </a:custGeom>
              <a:noFill/>
              <a:ln w="12700" cap="rnd" cmpd="sng">
                <a:solidFill>
                  <a:srgbClr val="FFFFFF"/>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40647" name=""/>
            <p:cNvGrpSpPr/>
            <p:nvPr/>
          </p:nvGrpSpPr>
          <p:grpSpPr>
            <a:xfrm>
              <a:off x="240" y="3744"/>
              <a:ext cx="5281" cy="97"/>
              <a:chOff x="240" y="3744"/>
              <a:chExt cx="5281" cy="97"/>
            </a:xfrm>
          </p:grpSpPr>
          <p:sp>
            <p:nvSpPr>
              <p:cNvPr id="240648" name=""/>
              <p:cNvSpPr/>
              <p:nvPr/>
            </p:nvSpPr>
            <p:spPr>
              <a:xfrm>
                <a:off x="240" y="3744"/>
                <a:ext cx="5280" cy="96"/>
              </a:xfrm>
              <a:prstGeom prst="rect">
                <a:avLst/>
              </a:prstGeom>
              <a:solidFill>
                <a:srgbClr val="EAEAEA">
                  <a:alpha val="50000"/>
                </a:srgbClr>
              </a:solidFill>
              <a:ln>
                <a:noFill/>
                <a:miter lim="800000"/>
              </a:ln>
              <a:effectLst/>
            </p:spPr>
            <p:txBody>
              <a:bodyPr wrap="none" anchor="ctr" anchorCtr="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p>
            </p:txBody>
          </p:sp>
          <p:sp>
            <p:nvSpPr>
              <p:cNvPr id="240649" name=""/>
              <p:cNvSpPr/>
              <p:nvPr/>
            </p:nvSpPr>
            <p:spPr>
              <a:xfrm>
                <a:off x="240" y="3744"/>
                <a:ext cx="5281" cy="97"/>
              </a:xfrm>
              <a:custGeom>
                <a:rect l="l" t="t" r="r" b="b"/>
                <a:pathLst>
                  <a:path w="5281" h="97">
                    <a:moveTo>
                      <a:pt x="5280" y="0"/>
                    </a:moveTo>
                    <a:lnTo>
                      <a:pt x="0" y="0"/>
                    </a:lnTo>
                    <a:lnTo>
                      <a:pt x="0" y="96"/>
                    </a:lnTo>
                  </a:path>
                </a:pathLst>
              </a:custGeom>
              <a:noFill/>
              <a:ln w="12700" cap="rnd" cmpd="sng">
                <a:solidFill>
                  <a:srgbClr val="B2B2B2"/>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40650" name=""/>
              <p:cNvSpPr/>
              <p:nvPr/>
            </p:nvSpPr>
            <p:spPr>
              <a:xfrm>
                <a:off x="240" y="3744"/>
                <a:ext cx="5281" cy="97"/>
              </a:xfrm>
              <a:custGeom>
                <a:rect l="l" t="t" r="r" b="b"/>
                <a:pathLst>
                  <a:path w="5281" h="97">
                    <a:moveTo>
                      <a:pt x="5280" y="0"/>
                    </a:moveTo>
                    <a:lnTo>
                      <a:pt x="5280" y="96"/>
                    </a:lnTo>
                    <a:lnTo>
                      <a:pt x="0" y="96"/>
                    </a:lnTo>
                  </a:path>
                </a:pathLst>
              </a:custGeom>
              <a:noFill/>
              <a:ln w="12700" cap="rnd" cmpd="sng">
                <a:solidFill>
                  <a:srgbClr val="FFFFFF"/>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40651" name=""/>
            <p:cNvGrpSpPr/>
            <p:nvPr/>
          </p:nvGrpSpPr>
          <p:grpSpPr>
            <a:xfrm>
              <a:off x="338" y="1200"/>
              <a:ext cx="97" cy="1104"/>
              <a:chOff x="338" y="1200"/>
              <a:chExt cx="97" cy="1104"/>
            </a:xfrm>
          </p:grpSpPr>
          <p:sp useBgFill="1">
            <p:nvSpPr>
              <p:cNvPr id="240652" name=""/>
              <p:cNvSpPr/>
              <p:nvPr/>
            </p:nvSpPr>
            <p:spPr>
              <a:xfrm>
                <a:off x="338" y="1201"/>
                <a:ext cx="96" cy="1103"/>
              </a:xfrm>
              <a:prstGeom prst="rect">
                <a:avLst/>
              </a:prstGeom>
              <a:ln>
                <a:noFill/>
                <a:miter lim="800000"/>
              </a:ln>
              <a:effectLst/>
            </p:spPr>
            <p:txBody>
              <a:bodyPr wrap="none" anchor="ctr" anchorCtr="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p>
            </p:txBody>
          </p:sp>
          <p:sp>
            <p:nvSpPr>
              <p:cNvPr id="240653" name=""/>
              <p:cNvSpPr/>
              <p:nvPr/>
            </p:nvSpPr>
            <p:spPr>
              <a:xfrm>
                <a:off x="338" y="1200"/>
                <a:ext cx="97" cy="1104"/>
              </a:xfrm>
              <a:custGeom>
                <a:rect l="l" t="t" r="r" b="b"/>
                <a:pathLst>
                  <a:path w="97" h="1104">
                    <a:moveTo>
                      <a:pt x="0" y="1103"/>
                    </a:moveTo>
                    <a:lnTo>
                      <a:pt x="96" y="1103"/>
                    </a:lnTo>
                    <a:lnTo>
                      <a:pt x="96" y="0"/>
                    </a:lnTo>
                  </a:path>
                </a:pathLst>
              </a:custGeom>
              <a:noFill/>
              <a:ln w="12700" cap="rnd" cmpd="sng">
                <a:solidFill>
                  <a:srgbClr val="B2B2B2"/>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40654" name=""/>
              <p:cNvSpPr/>
              <p:nvPr/>
            </p:nvSpPr>
            <p:spPr>
              <a:xfrm>
                <a:off x="338" y="1200"/>
                <a:ext cx="97" cy="1104"/>
              </a:xfrm>
              <a:custGeom>
                <a:rect l="l" t="t" r="r" b="b"/>
                <a:pathLst>
                  <a:path w="97" h="1104">
                    <a:moveTo>
                      <a:pt x="0" y="1103"/>
                    </a:moveTo>
                    <a:lnTo>
                      <a:pt x="0" y="0"/>
                    </a:lnTo>
                    <a:lnTo>
                      <a:pt x="96" y="0"/>
                    </a:lnTo>
                  </a:path>
                </a:pathLst>
              </a:custGeom>
              <a:noFill/>
              <a:ln w="12700" cap="rnd" cmpd="sng">
                <a:solidFill>
                  <a:srgbClr val="FFFFFF"/>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sp>
        <p:nvSpPr>
          <p:cNvPr id="240655" name=""/>
          <p:cNvSpPr/>
          <p:nvPr>
            <p:ph type="ctrTitle" sz="quarter"/>
          </p:nvPr>
        </p:nvSpPr>
        <p:spPr>
          <a:xfrm>
            <a:off x="906462" y="2133600"/>
            <a:ext cx="8420100" cy="1143000"/>
          </a:xfrm>
          <a:prstGeom prst="rect">
            <a:avLst/>
          </a:prstGeom>
          <a:noFill/>
          <a:ln>
            <a:noFill/>
            <a:miter lim="800000"/>
          </a:ln>
          <a:effectLst/>
        </p:spPr>
        <p:txBody>
          <a:bodyPr lIns="92075" tIns="46038" rIns="92075" bIns="46038"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3600" b="0" i="0" u="sng" baseline="0">
                <a:solidFill>
                  <a:srgbClr val="FF0000"/>
                </a:solidFill>
                <a:latin typeface="Times New Roman" pitchFamily="18" charset="0"/>
                <a:ea typeface="宋体" pitchFamily="2" charset="-122"/>
              </a:defRPr>
            </a:lvl1pPr>
          </a:lstStyle>
          <a:p>
            <a:pPr lvl="0"/>
            <a:r>
              <a:t>单击此处编辑母版标题样式</a:t>
            </a:r>
          </a:p>
        </p:txBody>
      </p:sp>
      <p:sp>
        <p:nvSpPr>
          <p:cNvPr id="240656" name=""/>
          <p:cNvSpPr/>
          <p:nvPr>
            <p:ph type="subTitle" sz="quarter" idx="1"/>
          </p:nvPr>
        </p:nvSpPr>
        <p:spPr>
          <a:xfrm>
            <a:off x="1485900" y="4038600"/>
            <a:ext cx="6934200" cy="1752600"/>
          </a:xfrm>
          <a:prstGeom prst="rect">
            <a:avLst/>
          </a:prstGeom>
          <a:noFill/>
          <a:ln>
            <a:noFill/>
            <a:miter lim="800000"/>
          </a:ln>
          <a:effectLst/>
        </p:spPr>
        <p:txBody>
          <a:bodyPr lIns="92075" tIns="46038" rIns="92075" bIns="46038" anchor="ctr" anchorCtr="0">
            <a:noAutofit/>
          </a:bodyPr>
          <a:lstStyle>
            <a:lvl1pPr marL="0" indent="0" algn="ctr" defTabSz="914400" rtl="0" eaLnBrk="1" fontAlgn="base" hangingPunct="1">
              <a:lnSpc>
                <a:spcPct val="100000"/>
              </a:lnSpc>
              <a:spcBef>
                <a:spcPct val="20000"/>
              </a:spcBef>
              <a:spcAft>
                <a:spcPct val="0"/>
              </a:spcAft>
              <a:buClr>
                <a:schemeClr val="accent2"/>
              </a:buClr>
              <a:buSzPct val="75000"/>
              <a:buFont typeface="Monotype Sorts" pitchFamily="2" charset="2"/>
              <a:buNone/>
              <a:defRPr kumimoji="0" lang="zh-CN" altLang="en-US" sz="2400" b="0" i="0" u="none" baseline="0">
                <a:solidFill>
                  <a:schemeClr val="tx1"/>
                </a:solidFill>
                <a:latin typeface="Times New Roman" pitchFamily="18" charset="0"/>
                <a:ea typeface="宋体" pitchFamily="2" charset="-122"/>
              </a:defRPr>
            </a:lvl1pPr>
            <a:lvl2pPr marL="457200" indent="0" algn="ctr" defTabSz="914400" rtl="0" eaLnBrk="1" fontAlgn="base" hangingPunct="1">
              <a:lnSpc>
                <a:spcPct val="100000"/>
              </a:lnSpc>
              <a:spcBef>
                <a:spcPct val="20000"/>
              </a:spcBef>
              <a:spcAft>
                <a:spcPct val="0"/>
              </a:spcAft>
              <a:buClr>
                <a:schemeClr val="tx1"/>
              </a:buClr>
              <a:buSzPct val="75000"/>
              <a:buFontTx/>
              <a:buNone/>
              <a:defRPr kumimoji="0" lang="zh-CN" altLang="en-US" sz="2400" b="0" i="0" u="none" baseline="0">
                <a:solidFill>
                  <a:schemeClr val="tx1"/>
                </a:solidFill>
                <a:latin typeface="Times New Roman" pitchFamily="18" charset="0"/>
                <a:ea typeface="宋体" pitchFamily="2" charset="-122"/>
              </a:defRPr>
            </a:lvl2pPr>
            <a:lvl3pPr marL="914400" indent="0" algn="ctr" defTabSz="914400" rtl="0" eaLnBrk="1" fontAlgn="base" hangingPunct="1">
              <a:lnSpc>
                <a:spcPct val="100000"/>
              </a:lnSpc>
              <a:spcBef>
                <a:spcPct val="20000"/>
              </a:spcBef>
              <a:spcAft>
                <a:spcPct val="0"/>
              </a:spcAft>
              <a:buClr>
                <a:schemeClr val="tx1"/>
              </a:buClr>
              <a:buSzPct val="75000"/>
              <a:buFontTx/>
              <a:buNone/>
              <a:defRPr kumimoji="0" lang="zh-CN" altLang="en-US" sz="2400" b="0" i="0" u="none" baseline="0">
                <a:solidFill>
                  <a:schemeClr val="tx1"/>
                </a:solidFill>
                <a:latin typeface="Times New Roman" pitchFamily="18" charset="0"/>
                <a:ea typeface="宋体" pitchFamily="2" charset="-122"/>
              </a:defRPr>
            </a:lvl3pPr>
            <a:lvl4pPr marL="1371600" indent="0" algn="ctr" defTabSz="914400" rtl="0" eaLnBrk="1" fontAlgn="base" hangingPunct="1">
              <a:lnSpc>
                <a:spcPct val="100000"/>
              </a:lnSpc>
              <a:spcBef>
                <a:spcPct val="20000"/>
              </a:spcBef>
              <a:spcAft>
                <a:spcPct val="0"/>
              </a:spcAft>
              <a:buClr>
                <a:schemeClr val="accent2"/>
              </a:buClr>
              <a:buSzPct val="65000"/>
              <a:buFont typeface="Monotype Sorts" pitchFamily="2" charset="2"/>
              <a:buNone/>
              <a:defRPr kumimoji="0" lang="zh-CN" altLang="en-US" sz="2400" b="0" i="0" u="none" baseline="0">
                <a:solidFill>
                  <a:schemeClr val="tx1"/>
                </a:solidFill>
                <a:latin typeface="Times New Roman" pitchFamily="18" charset="0"/>
                <a:ea typeface="宋体" pitchFamily="2" charset="-122"/>
              </a:defRPr>
            </a:lvl4pPr>
            <a:lvl5pPr marL="1828800" indent="0" algn="ctr" defTabSz="914400" rtl="0" eaLnBrk="1" fontAlgn="base" hangingPunct="1">
              <a:lnSpc>
                <a:spcPct val="100000"/>
              </a:lnSpc>
              <a:spcBef>
                <a:spcPct val="20000"/>
              </a:spcBef>
              <a:spcAft>
                <a:spcPct val="0"/>
              </a:spcAft>
              <a:buClr>
                <a:schemeClr val="tx1"/>
              </a:buClr>
              <a:buSzPct val="75000"/>
              <a:buFontTx/>
              <a:buNone/>
              <a:defRPr kumimoji="0" lang="zh-CN" altLang="en-US" sz="2400" b="0" i="0" u="none" baseline="0">
                <a:solidFill>
                  <a:schemeClr val="tx1"/>
                </a:solidFill>
                <a:latin typeface="Times New Roman" pitchFamily="18" charset="0"/>
                <a:ea typeface="宋体" pitchFamily="2" charset="-122"/>
              </a:defRPr>
            </a:lvl5pPr>
          </a:lstStyle>
          <a:p>
            <a:pPr lvl="0"/>
            <a:r>
              <a:t>单击此处编辑母版副标题样式</a:t>
            </a:r>
          </a:p>
        </p:txBody>
      </p:sp>
      <p:sp>
        <p:nvSpPr>
          <p:cNvPr id="240657" name=""/>
          <p:cNvSpPr/>
          <p:nvPr>
            <p:ph type="dt" sz="quarter" idx="2"/>
          </p:nvPr>
        </p:nvSpPr>
        <p:spPr>
          <a:xfrm>
            <a:off x="412750" y="6324600"/>
            <a:ext cx="2063750" cy="457200"/>
          </a:xfrm>
          <a:prstGeom prst="rect">
            <a:avLst/>
          </a:prstGeom>
          <a:noFill/>
          <a:ln>
            <a:noFill/>
            <a:miter lim="800000"/>
          </a:ln>
          <a:effectLst/>
        </p:spPr>
        <p:txBody>
          <a:bodyPr wrap="none" lIns="92075" tIns="46038" rIns="92075" bIns="46038" anchor="ctr" anchorCtr="0">
            <a:noAutofit/>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eaLnBrk="1" hangingPunct="1"/>
            <a:fld id="{729E8AD1-3976-4969-9252-903D27039209}" type="datetime1">
              <a:rPr sz="1400"/>
              <a:t>*</a:t>
            </a:fld>
            <a:endParaRPr sz="1400"/>
          </a:p>
        </p:txBody>
      </p:sp>
      <p:sp>
        <p:nvSpPr>
          <p:cNvPr id="240658" name=""/>
          <p:cNvSpPr/>
          <p:nvPr>
            <p:ph type="ftr" sz="quarter" idx="3"/>
          </p:nvPr>
        </p:nvSpPr>
        <p:spPr>
          <a:xfrm>
            <a:off x="3384550" y="6324600"/>
            <a:ext cx="3136900" cy="457200"/>
          </a:xfrm>
          <a:prstGeom prst="rect">
            <a:avLst/>
          </a:prstGeom>
          <a:noFill/>
          <a:ln>
            <a:noFill/>
            <a:miter lim="800000"/>
          </a:ln>
          <a:effectLst/>
        </p:spPr>
        <p:txBody>
          <a:bodyPr wrap="none" lIns="92075" tIns="46038" rIns="92075" bIns="46038" anchor="ctr" anchorCtr="0">
            <a:noAutofit/>
          </a:bodyPr>
          <a:lstStyle>
            <a:defPPr algn="ctr" rtl="0" eaLnBrk="0" hangingPunct="0">
              <a:defRPr kumimoji="0" lang="zh-CN" altLang="en-US" sz="2300"/>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fld id="{30B8354F-F7F8-4825-AE2D-EA01DF6F0B30}" type="footer">
              <a:rPr sz="1400"/>
              <a:t>深圳市中兴通讯股份有限公司</a:t>
            </a:fld>
            <a:endParaRPr sz="1400"/>
          </a:p>
        </p:txBody>
      </p:sp>
      <p:sp>
        <p:nvSpPr>
          <p:cNvPr id="240659" name=""/>
          <p:cNvSpPr/>
          <p:nvPr>
            <p:ph type="sldNum" sz="quarter" idx="4"/>
          </p:nvPr>
        </p:nvSpPr>
        <p:spPr>
          <a:xfrm>
            <a:off x="7429500" y="6324600"/>
            <a:ext cx="2063750" cy="457200"/>
          </a:xfrm>
          <a:prstGeom prst="rect">
            <a:avLst/>
          </a:prstGeom>
          <a:noFill/>
          <a:ln>
            <a:noFill/>
            <a:miter lim="800000"/>
          </a:ln>
          <a:effectLst/>
        </p:spPr>
        <p:txBody>
          <a:bodyPr wrap="none" lIns="92075" tIns="46038" rIns="92075" bIns="46038" anchor="ctr" anchorCtr="0">
            <a:noAutofit/>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eaLnBrk="1" hangingPunct="1"/>
            <a:fld id="{1D4C9BB3-DFA3-47DA-A6F9-26DDD093E0DE}" type="slidenum">
              <a:rPr sz="1400"/>
              <a:t>*</a:t>
            </a:fld>
            <a:endParaRPr sz="1400"/>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lgn="ctr" eaLnBrk="1" hangingPunct="1"/>
            <a:fld id="{0F7629EE-9EE7-4E13-948F-4C77A076C577}" type="datetime1">
              <a:rPr sz="1400"/>
              <a:t>*</a:t>
            </a:fld>
            <a:endParaRPr sz="1400"/>
          </a:p>
        </p:txBody>
      </p:sp>
      <p:sp>
        <p:nvSpPr>
          <p:cNvPr id="5" name="Slide Number Placeholder 4"/>
          <p:cNvSpPr>
            <a:spLocks noGrp="1"/>
          </p:cNvSpPr>
          <p:nvPr>
            <p:ph type="sldNum" sz="quarter" idx="3"/>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A649710A-4DE1-4A94-85AE-8E0C7B819D04}"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FCFF876C-5F2F-4626-8891-86C30416B565}"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4A768A3C-95A2-4F54-96DF-9B9243B9EEDA}"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217B20A6-3132-461E-9B5B-6809E1899622}"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17B63927-0A60-4B06-87D0-FCB57F4D6ECF}"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044AC813-2BAC-4C9F-A1CF-9ADB1A65D1DE}"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3D1B5DCD-32F2-470E-9085-4CE87B61F3A3}"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F5239377-192A-42B1-A5F6-E91B0E7FDC45}"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67488A8E-1E37-4476-9AC3-C372EAF58515}"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439C298F-BFEA-4C75-9897-141CD97E56CC}"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449DEE9A-8D46-4A22-A432-535FF424B10E}"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715DADAF-D4B3-4D1A-A88B-382993BE0BA9}"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9ED7B1DA-6781-4740-A4D8-829F1345E93B}"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ctr" eaLnBrk="1" hangingPunct="1"/>
            <a:fld id="{4CD263C2-8322-40DC-A8F0-B0CE3A7AAE13}" type="datetime1">
              <a:rPr sz="1400"/>
              <a:t>*</a:t>
            </a:fld>
            <a:endParaRPr sz="1400"/>
          </a:p>
        </p:txBody>
      </p:sp>
      <p:sp>
        <p:nvSpPr>
          <p:cNvPr id="3" name="Slide Number Placeholder 2"/>
          <p:cNvSpPr>
            <a:spLocks noGrp="1"/>
          </p:cNvSpPr>
          <p:nvPr>
            <p:ph type="sldNum" sz="quarter" idx="1"/>
          </p:nvPr>
        </p:nvSpPr>
        <p:spPr/>
        <p:txBody>
          <a:bodyPr/>
          <a:lstStyle/>
          <a:p>
            <a:pPr lvl="0" algn="ctr" eaLnBrk="1" hangingPunct="1"/>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image" Target="../media/image2.png" /><Relationship Id="rId18" Type="http://schemas.openxmlformats.org/officeDocument/2006/relationships/oleObject" Target="../embeddings/oleObject1.bin" TargetMode="Internal" /><Relationship Id="rId19" Type="http://schemas.openxmlformats.org/officeDocument/2006/relationships/image" Target="../media/image3.png" /><Relationship Id="rId2" Type="http://schemas.openxmlformats.org/officeDocument/2006/relationships/slideLayout" Target="../slideLayouts/slideLayout13.xml" /><Relationship Id="rId20" Type="http://schemas.openxmlformats.org/officeDocument/2006/relationships/image" Target="../media/image1.bmp" /><Relationship Id="rId21" Type="http://schemas.openxmlformats.org/officeDocument/2006/relationships/vmlDrawing" Target="../drawings/vmlDrawing1.v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0"/>
          <a:tile tx="0" ty="0" sx="100000" sy="100000" flip="none" algn="tl"/>
        </a:blipFill>
        <a:effectLst/>
      </p:bgPr>
    </p:bg>
    <p:spTree>
      <p:nvGrpSpPr>
        <p:cNvPr id="1" name=""/>
        <p:cNvGrpSpPr/>
        <p:nvPr/>
      </p:nvGrpSpPr>
      <p:grpSpPr/>
      <p:sp>
        <p:nvSpPr>
          <p:cNvPr id="239632" name=""/>
          <p:cNvSpPr/>
          <p:nvPr>
            <p:ph type="body" idx="1"/>
          </p:nvPr>
        </p:nvSpPr>
        <p:spPr>
          <a:xfrm>
            <a:off x="908050" y="1752600"/>
            <a:ext cx="8420100" cy="4114800"/>
          </a:xfrm>
          <a:prstGeom prst="rect">
            <a:avLst/>
          </a:prstGeom>
          <a:noFill/>
          <a:ln>
            <a:noFill/>
            <a:miter lim="800000"/>
          </a:ln>
          <a:effectLst/>
        </p:spPr>
        <p:txBody>
          <a:bodyPr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grpSp>
        <p:nvGrpSpPr>
          <p:cNvPr id="239618" name=""/>
          <p:cNvGrpSpPr/>
          <p:nvPr/>
        </p:nvGrpSpPr>
        <p:grpSpPr>
          <a:xfrm>
            <a:off x="228600" y="304800"/>
            <a:ext cx="9372600" cy="6022975"/>
            <a:chOff x="240" y="192"/>
            <a:chExt cx="5281" cy="3794"/>
          </a:xfrm>
        </p:grpSpPr>
        <p:grpSp>
          <p:nvGrpSpPr>
            <p:cNvPr id="239619" name=""/>
            <p:cNvGrpSpPr/>
            <p:nvPr/>
          </p:nvGrpSpPr>
          <p:grpSpPr>
            <a:xfrm>
              <a:off x="240" y="1008"/>
              <a:ext cx="5281" cy="2978"/>
              <a:chOff x="240" y="1008"/>
              <a:chExt cx="5281" cy="2978"/>
            </a:xfrm>
          </p:grpSpPr>
          <p:sp>
            <p:nvSpPr>
              <p:cNvPr id="239620" name=""/>
              <p:cNvSpPr/>
              <p:nvPr/>
            </p:nvSpPr>
            <p:spPr>
              <a:xfrm>
                <a:off x="245" y="1010"/>
                <a:ext cx="5269" cy="2976"/>
              </a:xfrm>
              <a:prstGeom prst="rect">
                <a:avLst/>
              </a:prstGeom>
              <a:solidFill>
                <a:srgbClr val="EAEAEA">
                  <a:alpha val="50000"/>
                </a:srgbClr>
              </a:solidFill>
              <a:ln>
                <a:noFill/>
                <a:miter lim="800000"/>
              </a:ln>
              <a:effectLst/>
            </p:spPr>
            <p:txBody>
              <a:bodyPr wrap="none" anchor="ctr" anchorCtr="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p>
            </p:txBody>
          </p:sp>
          <p:sp>
            <p:nvSpPr>
              <p:cNvPr id="239621" name=""/>
              <p:cNvSpPr/>
              <p:nvPr/>
            </p:nvSpPr>
            <p:spPr>
              <a:xfrm>
                <a:off x="240" y="1008"/>
                <a:ext cx="5269" cy="2977"/>
              </a:xfrm>
              <a:custGeom>
                <a:rect l="l" t="t" r="r" b="b"/>
                <a:pathLst>
                  <a:path w="5269" h="2977">
                    <a:moveTo>
                      <a:pt x="5268" y="0"/>
                    </a:moveTo>
                    <a:lnTo>
                      <a:pt x="0" y="0"/>
                    </a:lnTo>
                    <a:lnTo>
                      <a:pt x="0" y="2976"/>
                    </a:lnTo>
                  </a:path>
                </a:pathLst>
              </a:custGeom>
              <a:noFill/>
              <a:ln w="12700" cap="rnd" cmpd="sng">
                <a:solidFill>
                  <a:srgbClr val="B2B2B2"/>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39622" name=""/>
              <p:cNvSpPr/>
              <p:nvPr/>
            </p:nvSpPr>
            <p:spPr>
              <a:xfrm>
                <a:off x="252" y="1008"/>
                <a:ext cx="5269" cy="2977"/>
              </a:xfrm>
              <a:custGeom>
                <a:rect l="l" t="t" r="r" b="b"/>
                <a:pathLst>
                  <a:path w="5269" h="2977">
                    <a:moveTo>
                      <a:pt x="5268" y="0"/>
                    </a:moveTo>
                    <a:lnTo>
                      <a:pt x="5268" y="2976"/>
                    </a:lnTo>
                    <a:lnTo>
                      <a:pt x="0" y="2976"/>
                    </a:lnTo>
                  </a:path>
                </a:pathLst>
              </a:custGeom>
              <a:noFill/>
              <a:ln w="12700" cap="rnd" cmpd="sng">
                <a:solidFill>
                  <a:srgbClr val="FFFFFF"/>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39623" name=""/>
            <p:cNvGrpSpPr/>
            <p:nvPr/>
          </p:nvGrpSpPr>
          <p:grpSpPr>
            <a:xfrm>
              <a:off x="336" y="1103"/>
              <a:ext cx="97" cy="2785"/>
              <a:chOff x="336" y="1103"/>
              <a:chExt cx="97" cy="2785"/>
            </a:xfrm>
          </p:grpSpPr>
          <p:sp useBgFill="1">
            <p:nvSpPr>
              <p:cNvPr id="239624" name=""/>
              <p:cNvSpPr/>
              <p:nvPr/>
            </p:nvSpPr>
            <p:spPr>
              <a:xfrm>
                <a:off x="336" y="1104"/>
                <a:ext cx="96" cy="2784"/>
              </a:xfrm>
              <a:prstGeom prst="rect">
                <a:avLst/>
              </a:prstGeom>
              <a:ln>
                <a:noFill/>
                <a:miter lim="800000"/>
              </a:ln>
              <a:effectLst/>
            </p:spPr>
            <p:txBody>
              <a:bodyPr wrap="none" anchor="ctr" anchorCtr="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p>
            </p:txBody>
          </p:sp>
          <p:sp>
            <p:nvSpPr>
              <p:cNvPr id="239625" name=""/>
              <p:cNvSpPr/>
              <p:nvPr/>
            </p:nvSpPr>
            <p:spPr>
              <a:xfrm>
                <a:off x="336" y="1103"/>
                <a:ext cx="97" cy="2785"/>
              </a:xfrm>
              <a:custGeom>
                <a:rect l="l" t="t" r="r" b="b"/>
                <a:pathLst>
                  <a:path w="97" h="2785">
                    <a:moveTo>
                      <a:pt x="0" y="2784"/>
                    </a:moveTo>
                    <a:lnTo>
                      <a:pt x="96" y="2784"/>
                    </a:lnTo>
                    <a:lnTo>
                      <a:pt x="96" y="0"/>
                    </a:lnTo>
                  </a:path>
                </a:pathLst>
              </a:custGeom>
              <a:noFill/>
              <a:ln w="12700" cap="rnd" cmpd="sng">
                <a:solidFill>
                  <a:srgbClr val="B2B2B2"/>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39626" name=""/>
              <p:cNvSpPr/>
              <p:nvPr/>
            </p:nvSpPr>
            <p:spPr>
              <a:xfrm>
                <a:off x="336" y="1103"/>
                <a:ext cx="97" cy="2785"/>
              </a:xfrm>
              <a:custGeom>
                <a:rect l="l" t="t" r="r" b="b"/>
                <a:pathLst>
                  <a:path w="97" h="2785">
                    <a:moveTo>
                      <a:pt x="0" y="2784"/>
                    </a:moveTo>
                    <a:lnTo>
                      <a:pt x="0" y="0"/>
                    </a:lnTo>
                    <a:lnTo>
                      <a:pt x="96" y="0"/>
                    </a:lnTo>
                  </a:path>
                </a:pathLst>
              </a:custGeom>
              <a:noFill/>
              <a:ln w="12700" cap="rnd" cmpd="sng">
                <a:solidFill>
                  <a:srgbClr val="FFFFFF"/>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39627" name=""/>
            <p:cNvGrpSpPr/>
            <p:nvPr/>
          </p:nvGrpSpPr>
          <p:grpSpPr>
            <a:xfrm>
              <a:off x="240" y="192"/>
              <a:ext cx="193" cy="721"/>
              <a:chOff x="240" y="192"/>
              <a:chExt cx="193" cy="721"/>
            </a:xfrm>
          </p:grpSpPr>
          <p:sp>
            <p:nvSpPr>
              <p:cNvPr id="239628" name=""/>
              <p:cNvSpPr/>
              <p:nvPr/>
            </p:nvSpPr>
            <p:spPr>
              <a:xfrm>
                <a:off x="240" y="192"/>
                <a:ext cx="192" cy="720"/>
              </a:xfrm>
              <a:prstGeom prst="rect">
                <a:avLst/>
              </a:prstGeom>
              <a:solidFill>
                <a:srgbClr val="EAEAEA">
                  <a:alpha val="50000"/>
                </a:srgbClr>
              </a:solidFill>
              <a:ln>
                <a:noFill/>
                <a:miter lim="800000"/>
              </a:ln>
              <a:effectLst/>
            </p:spPr>
            <p:txBody>
              <a:bodyPr wrap="none" anchor="ctr" anchorCtr="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p>
            </p:txBody>
          </p:sp>
          <p:sp>
            <p:nvSpPr>
              <p:cNvPr id="239629" name=""/>
              <p:cNvSpPr/>
              <p:nvPr/>
            </p:nvSpPr>
            <p:spPr>
              <a:xfrm>
                <a:off x="240" y="192"/>
                <a:ext cx="193" cy="721"/>
              </a:xfrm>
              <a:custGeom>
                <a:rect l="l" t="t" r="r" b="b"/>
                <a:pathLst>
                  <a:path w="193" h="721">
                    <a:moveTo>
                      <a:pt x="192" y="0"/>
                    </a:moveTo>
                    <a:lnTo>
                      <a:pt x="0" y="0"/>
                    </a:lnTo>
                    <a:lnTo>
                      <a:pt x="0" y="720"/>
                    </a:lnTo>
                  </a:path>
                </a:pathLst>
              </a:custGeom>
              <a:noFill/>
              <a:ln w="12700" cap="rnd" cmpd="sng">
                <a:solidFill>
                  <a:srgbClr val="B2B2B2"/>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39630" name=""/>
              <p:cNvSpPr/>
              <p:nvPr/>
            </p:nvSpPr>
            <p:spPr>
              <a:xfrm>
                <a:off x="240" y="192"/>
                <a:ext cx="193" cy="721"/>
              </a:xfrm>
              <a:custGeom>
                <a:rect l="l" t="t" r="r" b="b"/>
                <a:pathLst>
                  <a:path w="193" h="721">
                    <a:moveTo>
                      <a:pt x="192" y="0"/>
                    </a:moveTo>
                    <a:lnTo>
                      <a:pt x="192" y="720"/>
                    </a:lnTo>
                    <a:lnTo>
                      <a:pt x="0" y="720"/>
                    </a:lnTo>
                  </a:path>
                </a:pathLst>
              </a:custGeom>
              <a:noFill/>
              <a:ln w="12700" cap="rnd" cmpd="sng">
                <a:solidFill>
                  <a:srgbClr val="FFFFFF"/>
                </a:solidFill>
                <a:prstDash val="solid"/>
                <a:miter lim="800000"/>
                <a:headEnd type="none" w="sm" len="sm"/>
                <a:tailEnd type="none" w="sm" len="sm"/>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sp>
        <p:nvSpPr>
          <p:cNvPr id="239631" name=""/>
          <p:cNvSpPr/>
          <p:nvPr>
            <p:ph type="title"/>
          </p:nvPr>
        </p:nvSpPr>
        <p:spPr>
          <a:xfrm>
            <a:off x="908050" y="342900"/>
            <a:ext cx="8420100" cy="952500"/>
          </a:xfrm>
          <a:prstGeom prst="rect">
            <a:avLst/>
          </a:prstGeom>
          <a:noFill/>
          <a:ln>
            <a:noFill/>
            <a:miter lim="800000"/>
          </a:ln>
          <a:effectLst/>
        </p:spPr>
        <p:txBody>
          <a:bodyPr lIns="92075" tIns="46038" rIns="92075" bIns="46038"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单击此处编辑母版标题样式</a:t>
            </a:r>
          </a:p>
        </p:txBody>
      </p:sp>
      <p:sp>
        <p:nvSpPr>
          <p:cNvPr id="239633" name=""/>
          <p:cNvSpPr/>
          <p:nvPr>
            <p:ph type="dt" sz="half" idx="2"/>
          </p:nvPr>
        </p:nvSpPr>
        <p:spPr>
          <a:xfrm>
            <a:off x="381000" y="6400800"/>
            <a:ext cx="2063750" cy="457200"/>
          </a:xfrm>
          <a:prstGeom prst="rect">
            <a:avLst/>
          </a:prstGeom>
          <a:noFill/>
          <a:ln>
            <a:noFill/>
            <a:miter lim="800000"/>
          </a:ln>
          <a:effectLst/>
        </p:spPr>
        <p:txBody>
          <a:bodyPr wrap="none" lIns="92075" tIns="46038" rIns="92075" bIns="46038" anchor="ctr" anchorCtr="0">
            <a:noAutofit/>
          </a:bodyPr>
          <a:lstStyle>
            <a:defPPr algn="ctr" rtl="0" eaLnBrk="0" hangingPunct="0">
              <a:defRPr kumimoji="0" lang="zh-CN" altLang="en-US" sz="2300"/>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fld id="{B8F1D514-F099-4F10-BA4F-70A0BF56CC0B}" type="datetime1">
              <a:rPr sz="1400"/>
              <a:t>*</a:t>
            </a:fld>
            <a:endParaRPr sz="1400"/>
          </a:p>
        </p:txBody>
      </p:sp>
      <p:sp>
        <p:nvSpPr>
          <p:cNvPr id="239635" name=""/>
          <p:cNvSpPr/>
          <p:nvPr>
            <p:ph type="sldNum" sz="quarter" idx="4"/>
          </p:nvPr>
        </p:nvSpPr>
        <p:spPr>
          <a:xfrm>
            <a:off x="3886200" y="6400800"/>
            <a:ext cx="2063750" cy="457200"/>
          </a:xfrm>
          <a:prstGeom prst="rect">
            <a:avLst/>
          </a:prstGeom>
          <a:noFill/>
          <a:ln>
            <a:noFill/>
            <a:miter lim="800000"/>
          </a:ln>
          <a:effectLst/>
        </p:spPr>
        <p:txBody>
          <a:bodyPr wrap="none" lIns="92075" tIns="46038" rIns="92075" bIns="46038" anchor="ctr" anchorCtr="0">
            <a:noAutofit/>
          </a:bodyPr>
          <a:lstStyle>
            <a:defPPr algn="ctr" rtl="0" eaLnBrk="0" hangingPunct="0">
              <a:defRPr kumimoji="0" lang="zh-CN" altLang="en-US" sz="2300"/>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fld id="{56479200-58B9-4C4B-AB24-B4BF6B38FCD4}" type="slidenum">
              <a:rPr sz="1400"/>
              <a:t>*</a:t>
            </a:fld>
            <a:endParaRPr sz="1400"/>
          </a:p>
        </p:txBody>
      </p:sp>
      <p:cxnSp>
        <p:nvCxnSpPr>
          <p:cNvPr id="239637" name=""/>
          <p:cNvCxnSpPr/>
          <p:nvPr/>
        </p:nvCxnSpPr>
        <p:spPr>
          <a:xfrm flipV="1">
            <a:off x="381000" y="6477000"/>
            <a:ext cx="6400800" cy="0"/>
          </a:xfrm>
          <a:prstGeom prst="line">
            <a:avLst/>
          </a:prstGeom>
          <a:noFill/>
          <a:ln w="28575">
            <a:solidFill>
              <a:srgbClr val="0000FF"/>
            </a:solidFill>
            <a:miter lim="800000"/>
          </a:ln>
        </p:spPr>
      </p:cxnSp>
      <p:pic>
        <p:nvPicPr>
          <p:cNvPr id="239638" name=""/>
          <p:cNvPicPr/>
          <p:nvPr/>
        </p:nvPicPr>
        <p:blipFill>
          <a:blip r:embed="rId17"/>
          <a:stretch>
            <a:fillRect/>
          </a:stretch>
        </p:blipFill>
        <p:spPr>
          <a:xfrm>
            <a:off x="6858000" y="6380162"/>
            <a:ext cx="2819400" cy="325438"/>
          </a:xfrm>
          <a:prstGeom prst="rect">
            <a:avLst/>
          </a:prstGeom>
          <a:noFill/>
          <a:ln>
            <a:noFill/>
            <a:miter lim="800000"/>
          </a:ln>
        </p:spPr>
      </p:pic>
      <p:graphicFrame>
        <p:nvGraphicFramePr>
          <p:cNvPr id="239639" name=""/>
          <p:cNvGraphicFramePr>
            <a:graphicFrameLocks noChangeAspect="1"/>
          </p:cNvGraphicFramePr>
          <p:nvPr/>
        </p:nvGraphicFramePr>
        <p:xfrm>
          <a:off x="838200" y="304800"/>
          <a:ext cx="1143000" cy="322262"/>
        </p:xfrm>
        <a:graphic>
          <a:graphicData uri="http://schemas.openxmlformats.org/presentationml/2006/ole">
            <mc:AlternateContent>
              <mc:Choice xmlns:v="urn:schemas-microsoft-com:vml" Requires="v">
                <p:oleObj spid="_x0000_s1038" name="位图图像" r:id="rId18" progId="Paint.Picture">
                  <p:embed/>
                </p:oleObj>
              </mc:Choice>
              <mc:Fallback>
                <p:oleObj name="位图图像" r:id="rId18" progId="Paint.Picture">
                  <p:embed/>
                  <p:pic>
                    <p:nvPicPr>
                      <p:cNvPr id="0" name="OLE substitute image"/>
                      <p:cNvPicPr/>
                      <p:nvPr/>
                    </p:nvPicPr>
                    <p:blipFill>
                      <a:blip r:embed="rId19"/>
                      <a:stretch>
                        <a:fillRect/>
                      </a:stretch>
                    </p:blipFill>
                    <p:spPr>
                      <a:xfrm>
                        <a:off x="838200" y="304800"/>
                        <a:ext cx="1143000" cy="322262"/>
                      </a:xfrm>
                      <a:prstGeom prst="rect">
                        <a:avLst/>
                      </a:prstGeom>
                      <a:solidFill>
                        <a:srgbClr val="000080"/>
                      </a:solidFill>
                    </p:spPr>
                  </p:pic>
                </p:oleObj>
              </mc:Fallback>
            </mc:AlternateContent>
          </a:graphicData>
        </a:graphic>
      </p:graphicFrame>
      <p:sp>
        <p:nvSpPr>
          <p:cNvPr id="239643" name=""/>
          <p:cNvSpPr/>
          <p:nvPr/>
        </p:nvSpPr>
        <p:spPr>
          <a:xfrm>
            <a:off x="6629400" y="0"/>
            <a:ext cx="3124200" cy="333375"/>
          </a:xfrm>
          <a:gradFill rotWithShape="0">
            <a:gsLst>
              <a:gs pos="0">
                <a:srgbClr val="000000"/>
              </a:gs>
              <a:gs pos="39999">
                <a:srgbClr val="0A128C"/>
              </a:gs>
              <a:gs pos="70000">
                <a:srgbClr val="181CC7"/>
              </a:gs>
              <a:gs pos="88000">
                <a:srgbClr val="7005D4"/>
              </a:gs>
              <a:gs pos="100000">
                <a:srgbClr val="8C3D91"/>
              </a:gs>
            </a:gsLst>
            <a:lin ang="5400000" scaled="1"/>
          </a:gradFill>
          <a:ln>
            <a:noFill/>
            <a:miter lim="800000"/>
          </a:ln>
          <a:effectLst>
            <a:outerShdw dist="35921" dir="2700000" algn="ctr">
              <a:srgbClr val="C0C0C0"/>
            </a:outerShdw>
          </a:effectLst>
        </p:spPr>
        <p:txBody>
          <a:bodyPr fromWordArt="1">
            <a:prstTxWarp prst="textPlain">
              <a:avLst/>
            </a:prstTxWarp>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lgn="ctr"/>
            <a:r>
              <a:rPr sz="2000" b="1" i="1" kern="10">
                <a:ln>
                  <a:noFill/>
                </a:ln>
                <a:gradFill rotWithShape="0">
                  <a:gsLst>
                    <a:gs pos="0">
                      <a:srgbClr val="000000"/>
                    </a:gs>
                    <a:gs pos="39999">
                      <a:srgbClr val="0A128C"/>
                    </a:gs>
                    <a:gs pos="70000">
                      <a:srgbClr val="181CC7"/>
                    </a:gs>
                    <a:gs pos="88000">
                      <a:srgbClr val="7005D4"/>
                    </a:gs>
                    <a:gs pos="100000">
                      <a:srgbClr val="8C3D91"/>
                    </a:gs>
                  </a:gsLst>
                  <a:lin ang="5400000" scaled="1"/>
                </a:gradFill>
                <a:effectLst>
                  <a:outerShdw dist="35921" dir="2700000" algn="ctr">
                    <a:srgbClr val="C0C0C0"/>
                  </a:outerShdw>
                </a:effectLst>
                <a:latin typeface="文鼎魏碑体简"/>
              </a:rPr>
              <a:t>ZXG10无线参数</a:t>
            </a:r>
          </a:p>
        </p:txBody>
      </p:sp>
      <p:sp>
        <p:nvSpPr>
          <p:cNvPr id="239644" name=""/>
          <p:cNvSpPr/>
          <p:nvPr/>
        </p:nvSpPr>
        <p:spPr>
          <a:xfrm>
            <a:off x="228600" y="304800"/>
            <a:ext cx="304800" cy="381000"/>
          </a:xfrm>
          <a:prstGeom prst="actionButtonBackPrevious">
            <a:avLst/>
          </a:prstGeom>
          <a:gradFill rotWithShape="0">
            <a:gsLst>
              <a:gs pos="0">
                <a:srgbClr val="FFF200"/>
              </a:gs>
              <a:gs pos="45000">
                <a:srgbClr val="FF7A00"/>
              </a:gs>
              <a:gs pos="70000">
                <a:srgbClr val="FF0300"/>
              </a:gs>
              <a:gs pos="100000">
                <a:srgbClr val="4D0808"/>
              </a:gs>
            </a:gsLst>
            <a:lin ang="5400000" scaled="1"/>
          </a:gradFill>
          <a:ln>
            <a:noFill/>
            <a:miter lim="800000"/>
          </a:ln>
          <a:effectLst>
            <a:outerShdw dist="35921" dir="2700000" algn="ctr">
              <a:srgbClr val="C0C0C0"/>
            </a:outerShdw>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39645" name="">
            <a:hlinkClick action="ppaction://noaction" tooltip="返回目录"/>
          </p:cNvPr>
          <p:cNvSpPr/>
          <p:nvPr/>
        </p:nvSpPr>
        <p:spPr>
          <a:xfrm>
            <a:off x="228600" y="685800"/>
            <a:ext cx="304800" cy="381000"/>
          </a:xfrm>
          <a:prstGeom prst="actionButtonHome">
            <a:avLst/>
          </a:prstGeom>
          <a:gradFill rotWithShape="0">
            <a:gsLst>
              <a:gs pos="0">
                <a:srgbClr val="FFF200"/>
              </a:gs>
              <a:gs pos="45000">
                <a:srgbClr val="FF7A00"/>
              </a:gs>
              <a:gs pos="70000">
                <a:srgbClr val="FF0300"/>
              </a:gs>
              <a:gs pos="100000">
                <a:srgbClr val="4D0808"/>
              </a:gs>
            </a:gsLst>
            <a:lin ang="5400000" scaled="1"/>
          </a:gradFill>
          <a:ln>
            <a:noFill/>
            <a:miter lim="800000"/>
          </a:ln>
          <a:effectLst>
            <a:outerShdw dist="35921" dir="2700000" algn="ctr">
              <a:srgbClr val="C0C0C0"/>
            </a:outerShdw>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39646" name="">
            <a:hlinkClick action="ppaction://noaction" tooltip="返回目录"/>
          </p:cNvPr>
          <p:cNvSpPr/>
          <p:nvPr/>
        </p:nvSpPr>
        <p:spPr>
          <a:xfrm>
            <a:off x="228600" y="1066800"/>
            <a:ext cx="304800" cy="381000"/>
          </a:xfrm>
          <a:custGeom>
            <a:avLst>
              <a:gd name="adj0" fmla="val 6481"/>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gradFill rotWithShape="0">
            <a:gsLst>
              <a:gs pos="0">
                <a:srgbClr val="FFF200"/>
              </a:gs>
              <a:gs pos="45000">
                <a:srgbClr val="FF7A00"/>
              </a:gs>
              <a:gs pos="70000">
                <a:srgbClr val="FF0300"/>
              </a:gs>
              <a:gs pos="100000">
                <a:srgbClr val="4D0808"/>
              </a:gs>
            </a:gsLst>
            <a:lin ang="5400000" scaled="1"/>
          </a:gradFill>
          <a:ln>
            <a:noFill/>
            <a:miter lim="800000"/>
          </a:ln>
          <a:effectLst>
            <a:outerShdw dist="35921" dir="2700000" algn="ctr">
              <a:srgbClr val="C0C0C0"/>
            </a:outerShdw>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Lst>
  <mc:AlternateContent>
    <mc:Choice xmlns:p14="http://schemas.microsoft.com/office/powerpoint/2010/main" Requires="p14">
      <p:transition p14:dur="2500">
        <p:checker dir="vert"/>
      </p:transition>
    </mc:Choice>
    <mc:Fallback>
      <p:transition>
        <p:checker dir="vert"/>
      </p:transition>
    </mc:Fallback>
  </mc:AlternateContent>
  <p:timing/>
  <p:hf hdr="0"/>
  <p:txStyles>
    <p:titleStyle>
      <a:lvl1pPr marL="0" indent="0" algn="ctr" defTabSz="914400" rtl="0" eaLnBrk="1" fontAlgn="base" hangingPunct="1">
        <a:lnSpc>
          <a:spcPct val="100000"/>
        </a:lnSpc>
        <a:spcBef>
          <a:spcPct val="0"/>
        </a:spcBef>
        <a:spcAft>
          <a:spcPct val="0"/>
        </a:spcAft>
        <a:buClrTx/>
        <a:buSzTx/>
        <a:buFontTx/>
        <a:buNone/>
        <a:defRPr kumimoji="0" sz="3600" b="1" i="0" u="sng" baseline="0">
          <a:solidFill>
            <a:srgbClr val="FF0000"/>
          </a:solidFill>
          <a:latin typeface="Times New Roman"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sz="2400" b="0" i="0" u="none" baseline="0">
          <a:solidFill>
            <a:schemeClr val="tx1"/>
          </a:solidFill>
          <a:latin typeface="Times New Roman" pitchFamily="18" charset="0"/>
          <a:ea typeface="宋体" pitchFamily="2" charset="-122"/>
        </a:defRPr>
      </a:lvl5pPr>
    </p:bodyStyle>
    <p:otherStyle>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bin" TargetMode="Internal" /><Relationship Id="rId3" Type="http://schemas.openxmlformats.org/officeDocument/2006/relationships/image" Target="../media/image4.emf" /><Relationship Id="rId4" Type="http://schemas.openxmlformats.org/officeDocument/2006/relationships/vmlDrawing" Target="../drawings/vmlDrawing2.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4.bin" TargetMode="Internal" /><Relationship Id="rId3" Type="http://schemas.openxmlformats.org/officeDocument/2006/relationships/image" Target="../media/image5.wmf" /><Relationship Id="rId4" Type="http://schemas.openxmlformats.org/officeDocument/2006/relationships/vmlDrawing" Target="../drawings/vmlDrawing3.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bin" TargetMode="Internal" /><Relationship Id="rId3" Type="http://schemas.openxmlformats.org/officeDocument/2006/relationships/image" Target="../media/image5.wmf" /><Relationship Id="rId4" Type="http://schemas.openxmlformats.org/officeDocument/2006/relationships/vmlDrawing" Target="../drawings/vmlDrawing4.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8.bin" TargetMode="Internal" /><Relationship Id="rId3" Type="http://schemas.openxmlformats.org/officeDocument/2006/relationships/image" Target="../media/image5.wmf" /><Relationship Id="rId4" Type="http://schemas.openxmlformats.org/officeDocument/2006/relationships/vmlDrawing" Target="../drawings/vmlDrawing5.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0.bin" TargetMode="Internal" /><Relationship Id="rId3" Type="http://schemas.openxmlformats.org/officeDocument/2006/relationships/image" Target="../media/image6.wmf" /><Relationship Id="rId4" Type="http://schemas.openxmlformats.org/officeDocument/2006/relationships/oleObject" Target="../embeddings/oleObject11.bin" TargetMode="Internal" /><Relationship Id="rId5" Type="http://schemas.openxmlformats.org/officeDocument/2006/relationships/image" Target="../media/image5.wmf" /><Relationship Id="rId6" Type="http://schemas.openxmlformats.org/officeDocument/2006/relationships/vmlDrawing" Target="../drawings/vmlDrawing6.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3.bin" TargetMode="Internal" /><Relationship Id="rId3" Type="http://schemas.openxmlformats.org/officeDocument/2006/relationships/image" Target="../media/image5.wmf" /><Relationship Id="rId4" Type="http://schemas.openxmlformats.org/officeDocument/2006/relationships/vmlDrawing" Target="../drawings/vmlDrawing7.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6.bin" TargetMode="Internal" /><Relationship Id="rId3" Type="http://schemas.openxmlformats.org/officeDocument/2006/relationships/image" Target="../media/image5.wmf" /><Relationship Id="rId4" Type="http://schemas.openxmlformats.org/officeDocument/2006/relationships/vmlDrawing" Target="../drawings/vmlDrawing8.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9.bin" TargetMode="Internal" /><Relationship Id="rId3" Type="http://schemas.openxmlformats.org/officeDocument/2006/relationships/image" Target="../media/image5.wmf" /><Relationship Id="rId4" Type="http://schemas.openxmlformats.org/officeDocument/2006/relationships/oleObject" Target="../embeddings/oleObject20.bin" TargetMode="Internal" /><Relationship Id="rId5" Type="http://schemas.openxmlformats.org/officeDocument/2006/relationships/image" Target="../media/image7.wmf" /><Relationship Id="rId6" Type="http://schemas.openxmlformats.org/officeDocument/2006/relationships/vmlDrawing" Target="../drawings/vmlDrawing9.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3.bin" TargetMode="Internal" /><Relationship Id="rId3" Type="http://schemas.openxmlformats.org/officeDocument/2006/relationships/image" Target="../media/image5.wmf" /><Relationship Id="rId4" Type="http://schemas.openxmlformats.org/officeDocument/2006/relationships/oleObject" Target="../embeddings/oleObject24.bin" TargetMode="Internal" /><Relationship Id="rId5" Type="http://schemas.openxmlformats.org/officeDocument/2006/relationships/image" Target="../media/image8.wmf" /><Relationship Id="rId6" Type="http://schemas.openxmlformats.org/officeDocument/2006/relationships/vmlDrawing" Target="../drawings/vmlDrawing10.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6.bin" TargetMode="Internal" /><Relationship Id="rId3" Type="http://schemas.openxmlformats.org/officeDocument/2006/relationships/image" Target="../media/image5.wmf" /><Relationship Id="rId4" Type="http://schemas.openxmlformats.org/officeDocument/2006/relationships/oleObject" Target="../embeddings/oleObject27.bin" TargetMode="Internal" /><Relationship Id="rId5" Type="http://schemas.openxmlformats.org/officeDocument/2006/relationships/image" Target="../media/image9.wmf" /><Relationship Id="rId6" Type="http://schemas.openxmlformats.org/officeDocument/2006/relationships/vmlDrawing" Target="../drawings/vmlDrawing11.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30.bin" TargetMode="Internal" /><Relationship Id="rId3" Type="http://schemas.openxmlformats.org/officeDocument/2006/relationships/image" Target="../media/image5.wmf" /><Relationship Id="rId4" Type="http://schemas.openxmlformats.org/officeDocument/2006/relationships/oleObject" Target="../embeddings/oleObject31.bin" TargetMode="Internal" /><Relationship Id="rId5" Type="http://schemas.openxmlformats.org/officeDocument/2006/relationships/image" Target="../media/image10.wmf" /><Relationship Id="rId6" Type="http://schemas.openxmlformats.org/officeDocument/2006/relationships/vmlDrawing" Target="../drawings/vmlDrawing12.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oleObject" Target="../embeddings/oleObject33.bin" TargetMode="Internal" /><Relationship Id="rId3" Type="http://schemas.openxmlformats.org/officeDocument/2006/relationships/image" Target="../media/image5.wmf" /><Relationship Id="rId4" Type="http://schemas.openxmlformats.org/officeDocument/2006/relationships/oleObject" Target="../embeddings/oleObject34.bin" TargetMode="Internal" /><Relationship Id="rId5" Type="http://schemas.openxmlformats.org/officeDocument/2006/relationships/vmlDrawing" Target="../drawings/vmlDrawing13.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36.bin" TargetMode="Internal" /><Relationship Id="rId3" Type="http://schemas.openxmlformats.org/officeDocument/2006/relationships/image" Target="../media/image5.wmf" /><Relationship Id="rId4" Type="http://schemas.openxmlformats.org/officeDocument/2006/relationships/vmlDrawing" Target="../drawings/vmlDrawing14.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oleObject" Target="../embeddings/oleObject37.bin" TargetMode="Internal" /><Relationship Id="rId3" Type="http://schemas.openxmlformats.org/officeDocument/2006/relationships/image" Target="../media/image5.wmf" /><Relationship Id="rId4" Type="http://schemas.openxmlformats.org/officeDocument/2006/relationships/vmlDrawing" Target="../drawings/vmlDrawing15.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38.bin" TargetMode="Internal" /><Relationship Id="rId3" Type="http://schemas.openxmlformats.org/officeDocument/2006/relationships/image" Target="../media/image5.wmf" /><Relationship Id="rId4" Type="http://schemas.openxmlformats.org/officeDocument/2006/relationships/vmlDrawing" Target="../drawings/vmlDrawing16.v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40.bin" TargetMode="Internal" /><Relationship Id="rId3" Type="http://schemas.openxmlformats.org/officeDocument/2006/relationships/image" Target="../media/image5.wmf" /><Relationship Id="rId4" Type="http://schemas.openxmlformats.org/officeDocument/2006/relationships/vmlDrawing" Target="../drawings/vmlDrawing17.v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oleObject" Target="../embeddings/oleObject42.bin" TargetMode="Internal" /><Relationship Id="rId3" Type="http://schemas.openxmlformats.org/officeDocument/2006/relationships/image" Target="../media/image5.wmf" /><Relationship Id="rId4" Type="http://schemas.openxmlformats.org/officeDocument/2006/relationships/oleObject" Target="../embeddings/oleObject43.bin" TargetMode="Internal" /><Relationship Id="rId5" Type="http://schemas.openxmlformats.org/officeDocument/2006/relationships/image" Target="../media/image11.wmf" /><Relationship Id="rId6" Type="http://schemas.openxmlformats.org/officeDocument/2006/relationships/oleObject" Target="../embeddings/oleObject44.bin" TargetMode="Internal" /><Relationship Id="rId7" Type="http://schemas.openxmlformats.org/officeDocument/2006/relationships/image" Target="../media/image12.wmf" /><Relationship Id="rId8" Type="http://schemas.openxmlformats.org/officeDocument/2006/relationships/vmlDrawing" Target="../drawings/vmlDrawing18.v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oleObject" Target="../embeddings/oleObject47.bin" TargetMode="Internal" /><Relationship Id="rId3" Type="http://schemas.openxmlformats.org/officeDocument/2006/relationships/image" Target="../media/image5.wmf" /><Relationship Id="rId4" Type="http://schemas.openxmlformats.org/officeDocument/2006/relationships/vmlDrawing" Target="../drawings/vmlDrawing19.v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50.bin" TargetMode="Internal" /><Relationship Id="rId3" Type="http://schemas.openxmlformats.org/officeDocument/2006/relationships/image" Target="../media/image5.wmf" /><Relationship Id="rId4" Type="http://schemas.openxmlformats.org/officeDocument/2006/relationships/vmlDrawing" Target="../drawings/vmlDrawing20.v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52.bin" TargetMode="Internal" /><Relationship Id="rId3" Type="http://schemas.openxmlformats.org/officeDocument/2006/relationships/image" Target="../media/image5.wmf" /><Relationship Id="rId4" Type="http://schemas.openxmlformats.org/officeDocument/2006/relationships/vmlDrawing" Target="../drawings/vmlDrawing21.v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slide" Target="slide27.xml" TargetMode="Internal" /><Relationship Id="rId4" Type="http://schemas.openxmlformats.org/officeDocument/2006/relationships/oleObject" Target="../embeddings/oleObject54.bin" TargetMode="Internal" /><Relationship Id="rId5" Type="http://schemas.openxmlformats.org/officeDocument/2006/relationships/image" Target="../media/image5.wmf" /><Relationship Id="rId6" Type="http://schemas.openxmlformats.org/officeDocument/2006/relationships/vmlDrawing" Target="../drawings/vmlDrawing22.v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oleObject" Target="../embeddings/oleObject57.bin" TargetMode="Internal" /><Relationship Id="rId4" Type="http://schemas.openxmlformats.org/officeDocument/2006/relationships/image" Target="../media/image5.wmf" /><Relationship Id="rId5" Type="http://schemas.openxmlformats.org/officeDocument/2006/relationships/vmlDrawing" Target="../drawings/vmlDrawing23.v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58.bin" TargetMode="Internal" /><Relationship Id="rId3" Type="http://schemas.openxmlformats.org/officeDocument/2006/relationships/image" Target="../media/image5.wmf" /><Relationship Id="rId4" Type="http://schemas.openxmlformats.org/officeDocument/2006/relationships/vmlDrawing" Target="../drawings/vmlDrawing24.v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1.bin" TargetMode="Internal" /><Relationship Id="rId3" Type="http://schemas.openxmlformats.org/officeDocument/2006/relationships/image" Target="../media/image5.wmf" /><Relationship Id="rId4" Type="http://schemas.openxmlformats.org/officeDocument/2006/relationships/vmlDrawing" Target="../drawings/vmlDrawing25.v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2.bin" TargetMode="Internal" /><Relationship Id="rId3" Type="http://schemas.openxmlformats.org/officeDocument/2006/relationships/image" Target="../media/image5.wmf" /><Relationship Id="rId4" Type="http://schemas.openxmlformats.org/officeDocument/2006/relationships/vmlDrawing" Target="../drawings/vmlDrawing26.v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4.bin" TargetMode="Internal" /><Relationship Id="rId3" Type="http://schemas.openxmlformats.org/officeDocument/2006/relationships/image" Target="../media/image5.wmf" /><Relationship Id="rId4" Type="http://schemas.openxmlformats.org/officeDocument/2006/relationships/vmlDrawing" Target="../drawings/vmlDrawing27.v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6.bin" TargetMode="Internal" /><Relationship Id="rId3" Type="http://schemas.openxmlformats.org/officeDocument/2006/relationships/image" Target="../media/image5.wmf" /><Relationship Id="rId4" Type="http://schemas.openxmlformats.org/officeDocument/2006/relationships/vmlDrawing" Target="../drawings/vmlDrawing28.v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2.xml" TargetMode="Internal" /><Relationship Id="rId3" Type="http://schemas.openxmlformats.org/officeDocument/2006/relationships/oleObject" Target="../embeddings/oleObject68.bin" TargetMode="Internal" /><Relationship Id="rId4" Type="http://schemas.openxmlformats.org/officeDocument/2006/relationships/image" Target="../media/image5.wmf" /><Relationship Id="rId5" Type="http://schemas.openxmlformats.org/officeDocument/2006/relationships/vmlDrawing" Target="../drawings/vmlDrawing29.v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9.bin" TargetMode="Internal" /><Relationship Id="rId3" Type="http://schemas.openxmlformats.org/officeDocument/2006/relationships/image" Target="../media/image5.wmf" /><Relationship Id="rId4" Type="http://schemas.openxmlformats.org/officeDocument/2006/relationships/vmlDrawing" Target="../drawings/vmlDrawing30.v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70.bin" TargetMode="Internal" /><Relationship Id="rId3" Type="http://schemas.openxmlformats.org/officeDocument/2006/relationships/image" Target="../media/image5.wmf" /><Relationship Id="rId4" Type="http://schemas.openxmlformats.org/officeDocument/2006/relationships/vmlDrawing" Target="../drawings/vmlDrawing31.v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052050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80226" name=""/>
          <p:cNvSpPr/>
          <p:nvPr>
            <p:ph type="body" idx="4294967295"/>
          </p:nvPr>
        </p:nvSpPr>
        <p:spPr>
          <a:xfrm>
            <a:off x="-533400" y="2057400"/>
            <a:ext cx="11353800" cy="1905000"/>
          </a:xfrm>
          <a:prstGeom prst="rect">
            <a:avLst/>
          </a:prstGeom>
          <a:noFill/>
          <a:ln>
            <a:noFill/>
            <a:miter lim="800000"/>
          </a:ln>
        </p:spPr>
        <p:txBody>
          <a:bodyPr rot="0" vert="horz" wrap="none" lIns="82494" tIns="42897" rIns="82494" bIns="42897" anchor="ctr" anchorCtr="1">
            <a:noAutofit/>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lgn="ctr">
              <a:buNone/>
            </a:pPr>
            <a:r>
              <a:rPr sz="4400" b="1">
                <a:latin typeface="楷体_GB2312" pitchFamily="49" charset="-122"/>
                <a:ea typeface="楷体_GB2312" pitchFamily="49" charset="-122"/>
              </a:rPr>
              <a:t>ZXG10-BSS系统无线参数设置和调整</a:t>
            </a:r>
            <a:endParaRPr sz="4400" b="1">
              <a:latin typeface="楷体_GB2312" pitchFamily="49" charset="-122"/>
              <a:ea typeface="楷体_GB2312" pitchFamily="49" charset="-122"/>
            </a:endParaRPr>
          </a:p>
        </p:txBody>
      </p:sp>
      <p:sp>
        <p:nvSpPr>
          <p:cNvPr id="180229" name=""/>
          <p:cNvSpPr/>
          <p:nvPr/>
        </p:nvSpPr>
        <p:spPr>
          <a:xfrm>
            <a:off x="2895600" y="4876800"/>
            <a:ext cx="4495800" cy="442912"/>
          </a:xfrm>
          <a:prstGeom prst="rect">
            <a:avLst/>
          </a:prstGeom>
          <a:noFill/>
          <a:ln w="3175">
            <a:noFill/>
            <a:miter lim="800000"/>
          </a:ln>
          <a:effectLst/>
        </p:spPr>
        <p:txBody>
          <a:bodyPr>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spcBef>
                <a:spcPct val="50000"/>
              </a:spcBef>
            </a:pPr>
            <a:r>
              <a:rPr kumimoji="0" sz="2300" b="1">
                <a:ea typeface="楷体_GB2312" pitchFamily="49" charset="-122"/>
              </a:rPr>
              <a:t>移动事业部网规网优部</a:t>
            </a:r>
            <a:endParaRPr kumimoji="0" sz="2300" b="1">
              <a:ea typeface="楷体_GB2312" pitchFamily="49" charset="-122"/>
            </a:endParaRPr>
          </a:p>
        </p:txBody>
      </p:sp>
      <p:sp>
        <p:nvSpPr>
          <p:cNvPr id="180230" name="Date Placeholder 3"/>
          <p:cNvSpPr>
            <a:spLocks noGrp="1"/>
          </p:cNvSpPr>
          <p:nvPr>
            <p:ph type="dt" sz="half" idx="2"/>
          </p:nvPr>
        </p:nvSpPr>
        <p:spPr/>
        <p:txBody>
          <a:bodyPr/>
          <a:lstStyle/>
          <a:p>
            <a:pPr lvl="0" algn="ctr" eaLnBrk="1" hangingPunct="1"/>
            <a:fld id="{F994C7BC-5C0E-4DE4-8B74-E1EBE4927B44}" type="datetime1">
              <a:rPr sz="1400"/>
              <a:t>9/7/2024</a:t>
            </a:fld>
            <a:endParaRPr sz="1400"/>
          </a:p>
        </p:txBody>
      </p:sp>
      <p:sp>
        <p:nvSpPr>
          <p:cNvPr id="180231" name="Slide Number Placeholder 4"/>
          <p:cNvSpPr>
            <a:spLocks noGrp="1"/>
          </p:cNvSpPr>
          <p:nvPr>
            <p:ph type="sldNum" sz="quarter" idx="3"/>
          </p:nvPr>
        </p:nvSpPr>
        <p:spPr/>
        <p:txBody>
          <a:bodyPr/>
          <a:lstStyle/>
          <a:p>
            <a:pPr lvl="0" algn="ctr" eaLnBrk="1" hangingPunct="1"/>
            <a:fld id="{1AC5E643-605E-4995-975A-E15AA1042E99}" type="slidenum">
              <a:rPr sz="1400"/>
              <a:t>1</a:t>
            </a:fld>
            <a:endParaRPr lang="en-US"/>
          </a:p>
        </p:txBody>
      </p:sp>
      <p:sp>
        <p:nvSpPr>
          <p:cNvPr id="180232" name="TextBox 180231"/>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grpId="0" nodeType="afterEffect">
                                  <p:stCondLst>
                                    <p:cond delay="0"/>
                                  </p:stCondLst>
                                  <p:childTnLst>
                                    <p:set>
                                      <p:cBhvr additive="base">
                                        <p:cTn id="6" dur="1" fill="hold">
                                          <p:stCondLst>
                                            <p:cond delay="0"/>
                                          </p:stCondLst>
                                        </p:cTn>
                                        <p:tgtEl>
                                          <p:spTgt spid="180226"/>
                                        </p:tgtEl>
                                        <p:attrNameLst>
                                          <p:attrName>style.visibility</p:attrName>
                                        </p:attrNameLst>
                                      </p:cBhvr>
                                      <p:to>
                                        <p:strVal val="visible"/>
                                      </p:to>
                                    </p:set>
                                    <p:animEffect transition="in" filter="barn(outVertical)">
                                      <p:cBhvr additive="base">
                                        <p:cTn id="7" dur="500"/>
                                        <p:tgtEl>
                                          <p:spTgt spid="1802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226"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92546" name=""/>
          <p:cNvSpPr/>
          <p:nvPr/>
        </p:nvSpPr>
        <p:spPr>
          <a:xfrm flipH="1">
            <a:off x="5659438" y="342900"/>
            <a:ext cx="0" cy="0"/>
          </a:xfrm>
          <a:prstGeom prst="rect">
            <a:avLst/>
          </a:prstGeom>
          <a:noFill/>
          <a:ln>
            <a:noFill/>
            <a:miter lim="800000"/>
          </a:ln>
        </p:spPr>
        <p:txBody>
          <a:bodyPr wrap="none" lIns="82481" tIns="42890" rIns="82481" bIns="42890" anchor="ctr" anchorCtr="1">
            <a:no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defTabSz="838200"/>
            <a:endParaRPr sz="2700" b="1"/>
          </a:p>
        </p:txBody>
      </p:sp>
      <p:sp>
        <p:nvSpPr>
          <p:cNvPr id="492547" name=""/>
          <p:cNvSpPr/>
          <p:nvPr/>
        </p:nvSpPr>
        <p:spPr>
          <a:xfrm>
            <a:off x="831850" y="1549400"/>
            <a:ext cx="6102350" cy="576262"/>
          </a:xfrm>
          <a:prstGeom prst="rect">
            <a:avLst/>
          </a:prstGeom>
          <a:noFill/>
          <a:ln>
            <a:noFill/>
            <a:miter lim="800000"/>
          </a:ln>
          <a:effectLst/>
        </p:spPr>
        <p:txBody>
          <a:bodyPr lIns="82494" tIns="42897" rIns="82494" bIns="42897">
            <a:no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defTabSz="838200">
              <a:spcBef>
                <a:spcPct val="50000"/>
              </a:spcBef>
              <a:buFont typeface="Symbol" pitchFamily="18" charset="2"/>
              <a:buChar char="¨"/>
            </a:pPr>
            <a:r>
              <a:rPr sz="3300">
                <a:solidFill>
                  <a:schemeClr val="accent1"/>
                </a:solidFill>
              </a:rPr>
              <a:t> 无线网络建设的流程示意图</a:t>
            </a:r>
            <a:endParaRPr sz="2200"/>
          </a:p>
        </p:txBody>
      </p:sp>
      <p:graphicFrame>
        <p:nvGraphicFramePr>
          <p:cNvPr id="492548" name=""/>
          <p:cNvGraphicFramePr>
            <a:graphicFrameLocks noChangeAspect="1"/>
          </p:cNvGraphicFramePr>
          <p:nvPr/>
        </p:nvGraphicFramePr>
        <p:xfrm>
          <a:off x="1676400" y="1371600"/>
          <a:ext cx="6084888" cy="4945062"/>
        </p:xfrm>
        <a:graphic>
          <a:graphicData uri="http://schemas.openxmlformats.org/presentationml/2006/ole">
            <mc:AlternateContent>
              <mc:Choice xmlns:v="urn:schemas-microsoft-com:vml" Requires="v">
                <p:oleObj spid="_x0000_s1039" name="VISIO" r:id="rId2" progId="Visio.Drawing.5">
                  <p:embed/>
                </p:oleObj>
              </mc:Choice>
              <mc:Fallback>
                <p:oleObj name="VISIO" r:id="rId2" progId="Visio.Drawing.5">
                  <p:embed/>
                  <p:pic>
                    <p:nvPicPr>
                      <p:cNvPr id="0" name="OLE substitute image"/>
                      <p:cNvPicPr/>
                      <p:nvPr/>
                    </p:nvPicPr>
                    <p:blipFill>
                      <a:blip r:embed="rId3"/>
                      <a:stretch>
                        <a:fillRect/>
                      </a:stretch>
                    </p:blipFill>
                    <p:spPr>
                      <a:xfrm>
                        <a:off x="1676400" y="1371600"/>
                        <a:ext cx="6084888" cy="4945062"/>
                      </a:xfrm>
                      <a:prstGeom prst="rect">
                        <a:avLst/>
                      </a:prstGeom>
                      <a:noFill/>
                    </p:spPr>
                  </p:pic>
                </p:oleObj>
              </mc:Fallback>
            </mc:AlternateContent>
          </a:graphicData>
        </a:graphic>
      </p:graphicFrame>
      <p:sp>
        <p:nvSpPr>
          <p:cNvPr id="492549"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 网络规划的整体流程</a:t>
            </a:r>
            <a:endParaRPr sz="6700" b="0"/>
          </a:p>
        </p:txBody>
      </p:sp>
      <p:sp>
        <p:nvSpPr>
          <p:cNvPr id="492550" name="Date Placeholder 3"/>
          <p:cNvSpPr>
            <a:spLocks noGrp="1"/>
          </p:cNvSpPr>
          <p:nvPr>
            <p:ph type="dt" sz="half" idx="2"/>
          </p:nvPr>
        </p:nvSpPr>
        <p:spPr/>
        <p:txBody>
          <a:bodyPr/>
          <a:lstStyle/>
          <a:p>
            <a:pPr lvl="0" algn="ctr" eaLnBrk="1" hangingPunct="1"/>
            <a:fld id="{B4774048-2AB9-4A03-AF57-BCE819F24713}" type="datetime1">
              <a:rPr sz="1400"/>
              <a:t>9/7/2024</a:t>
            </a:fld>
            <a:endParaRPr sz="1400"/>
          </a:p>
        </p:txBody>
      </p:sp>
      <p:sp>
        <p:nvSpPr>
          <p:cNvPr id="492551" name="Slide Number Placeholder 4"/>
          <p:cNvSpPr>
            <a:spLocks noGrp="1"/>
          </p:cNvSpPr>
          <p:nvPr>
            <p:ph type="sldNum" sz="quarter" idx="3"/>
          </p:nvPr>
        </p:nvSpPr>
        <p:spPr/>
        <p:txBody>
          <a:bodyPr/>
          <a:lstStyle/>
          <a:p>
            <a:pPr lvl="0" algn="ctr" eaLnBrk="1" hangingPunct="1"/>
            <a:fld id="{DD9746D1-AFF3-47D3-846B-85D83722AF1F}" type="slidenum">
              <a:rPr sz="1400"/>
              <a:t>2</a:t>
            </a:fld>
            <a:endParaRPr lang="en-US"/>
          </a:p>
        </p:txBody>
      </p:sp>
      <p:sp>
        <p:nvSpPr>
          <p:cNvPr id="492552" name="TextBox 492551"/>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94594" name=""/>
          <p:cNvSpPr/>
          <p:nvPr/>
        </p:nvSpPr>
        <p:spPr>
          <a:xfrm flipH="1">
            <a:off x="5659438" y="342900"/>
            <a:ext cx="0" cy="0"/>
          </a:xfrm>
          <a:prstGeom prst="rect">
            <a:avLst/>
          </a:prstGeom>
          <a:noFill/>
          <a:ln>
            <a:noFill/>
            <a:miter lim="800000"/>
          </a:ln>
        </p:spPr>
        <p:txBody>
          <a:bodyPr wrap="none" lIns="82481" tIns="42890" rIns="82481" bIns="42890" anchor="ctr" anchorCtr="1">
            <a:no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defTabSz="838200"/>
            <a:endParaRPr sz="2700" b="1"/>
          </a:p>
        </p:txBody>
      </p:sp>
      <p:sp>
        <p:nvSpPr>
          <p:cNvPr id="494595" name=""/>
          <p:cNvSpPr/>
          <p:nvPr/>
        </p:nvSpPr>
        <p:spPr>
          <a:xfrm>
            <a:off x="2813050" y="2006600"/>
            <a:ext cx="5721350" cy="4089400"/>
          </a:xfrm>
          <a:prstGeom prst="rect">
            <a:avLst/>
          </a:prstGeom>
          <a:noFill/>
          <a:ln>
            <a:noFill/>
            <a:miter lim="800000"/>
          </a:ln>
          <a:effectLst/>
        </p:spPr>
        <p:txBody>
          <a:bodyPr lIns="82494" tIns="42897" rIns="82494" bIns="42897">
            <a:no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defTabSz="838200">
              <a:spcBef>
                <a:spcPct val="50000"/>
              </a:spcBef>
              <a:buFont typeface="Symbol" pitchFamily="18" charset="2"/>
              <a:buChar char="¨"/>
            </a:pPr>
            <a:r>
              <a:rPr sz="3300">
                <a:solidFill>
                  <a:schemeClr val="accent1"/>
                </a:solidFill>
              </a:rPr>
              <a:t> DT、CQT测试数据</a:t>
            </a:r>
            <a:endParaRPr sz="3300">
              <a:solidFill>
                <a:schemeClr val="accent1"/>
              </a:solidFill>
            </a:endParaRPr>
          </a:p>
          <a:p>
            <a:pPr marL="0" lvl="0" indent="0" defTabSz="838200">
              <a:spcBef>
                <a:spcPct val="50000"/>
              </a:spcBef>
              <a:buFont typeface="Symbol" pitchFamily="18" charset="2"/>
              <a:buChar char="¨"/>
            </a:pPr>
            <a:r>
              <a:rPr sz="3300">
                <a:solidFill>
                  <a:schemeClr val="accent1"/>
                </a:solidFill>
              </a:rPr>
              <a:t>用户投诉</a:t>
            </a:r>
            <a:endParaRPr sz="3300">
              <a:solidFill>
                <a:schemeClr val="accent1"/>
              </a:solidFill>
            </a:endParaRPr>
          </a:p>
          <a:p>
            <a:pPr marL="0" lvl="0" indent="0" defTabSz="838200">
              <a:spcBef>
                <a:spcPct val="50000"/>
              </a:spcBef>
              <a:buFont typeface="Symbol" pitchFamily="18" charset="2"/>
              <a:buChar char="¨"/>
            </a:pPr>
            <a:r>
              <a:rPr sz="3300">
                <a:solidFill>
                  <a:schemeClr val="accent1"/>
                </a:solidFill>
              </a:rPr>
              <a:t>OMC统计数据</a:t>
            </a:r>
            <a:endParaRPr sz="3300">
              <a:solidFill>
                <a:schemeClr val="accent1"/>
              </a:solidFill>
            </a:endParaRPr>
          </a:p>
          <a:p>
            <a:pPr marL="0" lvl="0" indent="0" defTabSz="838200">
              <a:spcBef>
                <a:spcPct val="50000"/>
              </a:spcBef>
              <a:buFont typeface="Symbol" pitchFamily="18" charset="2"/>
              <a:buChar char="¨"/>
            </a:pPr>
            <a:r>
              <a:rPr sz="3300">
                <a:solidFill>
                  <a:schemeClr val="accent1"/>
                </a:solidFill>
              </a:rPr>
              <a:t>告警信息</a:t>
            </a:r>
            <a:endParaRPr sz="3300">
              <a:solidFill>
                <a:schemeClr val="accent1"/>
              </a:solidFill>
            </a:endParaRPr>
          </a:p>
          <a:p>
            <a:pPr marL="0" lvl="0" indent="0" defTabSz="838200">
              <a:spcBef>
                <a:spcPct val="50000"/>
              </a:spcBef>
              <a:buFont typeface="Symbol" pitchFamily="18" charset="2"/>
              <a:buChar char="¨"/>
            </a:pPr>
            <a:r>
              <a:rPr sz="3300">
                <a:solidFill>
                  <a:schemeClr val="accent1"/>
                </a:solidFill>
              </a:rPr>
              <a:t>信令采集数据</a:t>
            </a:r>
            <a:endParaRPr sz="3300">
              <a:solidFill>
                <a:schemeClr val="accent1"/>
              </a:solidFill>
            </a:endParaRPr>
          </a:p>
          <a:p>
            <a:pPr marL="0" lvl="0" indent="0" defTabSz="838200">
              <a:spcBef>
                <a:spcPct val="50000"/>
              </a:spcBef>
              <a:buFont typeface="Symbol" pitchFamily="18" charset="2"/>
              <a:buChar char="¨"/>
            </a:pPr>
            <a:endParaRPr sz="2200"/>
          </a:p>
        </p:txBody>
      </p:sp>
      <p:sp>
        <p:nvSpPr>
          <p:cNvPr id="494597" name=""/>
          <p:cNvSpPr/>
          <p:nvPr/>
        </p:nvSpPr>
        <p:spPr>
          <a:xfrm>
            <a:off x="908050" y="342900"/>
            <a:ext cx="8420100" cy="952500"/>
          </a:xfrm>
          <a:prstGeom prst="rect">
            <a:avLst/>
          </a:prstGeom>
          <a:noFill/>
          <a:ln>
            <a:noFill/>
            <a:miter lim="800000"/>
          </a:ln>
          <a:effectLst/>
        </p:spPr>
        <p:txBody>
          <a:bodyPr lIns="92075" tIns="46038" rIns="92075" bIns="46038" anchor="ctr" anchorCtr="0">
            <a:no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algn="ctr" eaLnBrk="1" hangingPunct="1"/>
            <a:r>
              <a:rPr kumimoji="0" sz="3600" b="1" u="sng">
                <a:solidFill>
                  <a:srgbClr val="FF0000"/>
                </a:solidFill>
              </a:rPr>
              <a:t> 无线参数调整的依据</a:t>
            </a:r>
            <a:endParaRPr kumimoji="0" sz="6700" u="sng">
              <a:solidFill>
                <a:srgbClr val="FF0000"/>
              </a:solidFill>
            </a:endParaRPr>
          </a:p>
        </p:txBody>
      </p:sp>
      <p:sp>
        <p:nvSpPr>
          <p:cNvPr id="494598" name="Date Placeholder 1"/>
          <p:cNvSpPr>
            <a:spLocks noGrp="1"/>
          </p:cNvSpPr>
          <p:nvPr>
            <p:ph type="dt" sz="half"/>
          </p:nvPr>
        </p:nvSpPr>
        <p:spPr/>
        <p:txBody>
          <a:bodyPr/>
          <a:lstStyle/>
          <a:p>
            <a:pPr lvl="0" algn="ctr" eaLnBrk="1" hangingPunct="1"/>
            <a:fld id="{BD760665-4337-49B3-B4EE-A69F6A1D2BAF}" type="datetime1">
              <a:rPr sz="1400"/>
              <a:t>9/7/2024</a:t>
            </a:fld>
            <a:endParaRPr sz="1400"/>
          </a:p>
        </p:txBody>
      </p:sp>
      <p:sp>
        <p:nvSpPr>
          <p:cNvPr id="494599" name="Slide Number Placeholder 2"/>
          <p:cNvSpPr>
            <a:spLocks noGrp="1"/>
          </p:cNvSpPr>
          <p:nvPr>
            <p:ph type="sldNum" sz="quarter" idx="1"/>
          </p:nvPr>
        </p:nvSpPr>
        <p:spPr/>
        <p:txBody>
          <a:bodyPr/>
          <a:lstStyle/>
          <a:p>
            <a:pPr lvl="0" algn="ctr" eaLnBrk="1" hangingPunct="1"/>
            <a:fld id="{37CE333F-060F-4ED1-BA59-C91BBA9EAD49}" type="slidenum">
              <a:rPr sz="1400"/>
              <a:t>3</a:t>
            </a:fld>
            <a:endParaRPr lang="en-US"/>
          </a:p>
        </p:txBody>
      </p:sp>
      <p:sp>
        <p:nvSpPr>
          <p:cNvPr id="494600" name="TextBox 494599"/>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无线参数设置和调整共74页，您现在浏览的是第3页!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70018"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网络识别及系统控制参数（1）</a:t>
            </a:r>
          </a:p>
        </p:txBody>
      </p:sp>
      <p:sp>
        <p:nvSpPr>
          <p:cNvPr id="470019" name=""/>
          <p:cNvSpPr/>
          <p:nvPr>
            <p:ph type="body" idx="4294967295"/>
          </p:nvPr>
        </p:nvSpPr>
        <p:spPr>
          <a:xfrm>
            <a:off x="876300" y="1676400"/>
            <a:ext cx="8420100" cy="44196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r>
              <a:rPr b="1" u="sng">
                <a:solidFill>
                  <a:srgbClr val="0000FF"/>
                </a:solidFill>
                <a:hlinkClick action="ppaction://noaction" tooltip="返回目录"/>
              </a:rPr>
              <a:t>网络识别参数的作用</a:t>
            </a:r>
          </a:p>
          <a:p>
            <a:pPr lvl="0"/>
            <a:r>
              <a:rPr b="1" u="sng">
                <a:solidFill>
                  <a:srgbClr val="0000FF"/>
                </a:solidFill>
                <a:hlinkClick action="ppaction://noaction" tooltip="返回目录"/>
              </a:rPr>
              <a:t>小区全球识别</a:t>
            </a:r>
          </a:p>
          <a:p>
            <a:pPr lvl="0"/>
            <a:r>
              <a:rPr b="1" u="sng">
                <a:solidFill>
                  <a:srgbClr val="0000FF"/>
                </a:solidFill>
                <a:latin typeface="Arial" pitchFamily="34" charset="0"/>
                <a:hlinkClick action="ppaction://noaction" tooltip="返回目录"/>
              </a:rPr>
              <a:t>基站识别码</a:t>
            </a:r>
            <a:endParaRPr b="1" u="sng">
              <a:solidFill>
                <a:srgbClr val="0000FF"/>
              </a:solidFill>
              <a:latin typeface="Arial" pitchFamily="34" charset="0"/>
              <a:hlinkClick action="ppaction://noaction" tooltip="返回目录"/>
            </a:endParaRPr>
          </a:p>
          <a:p>
            <a:pPr lvl="0"/>
            <a:r>
              <a:rPr b="1" u="sng">
                <a:solidFill>
                  <a:srgbClr val="0000FF"/>
                </a:solidFill>
                <a:latin typeface="Arial" pitchFamily="34" charset="0"/>
                <a:hlinkClick action="ppaction://noaction" tooltip="返回目录"/>
              </a:rPr>
              <a:t>公共控制信道配置</a:t>
            </a:r>
            <a:endParaRPr b="1" u="sng">
              <a:solidFill>
                <a:srgbClr val="0000FF"/>
              </a:solidFill>
              <a:latin typeface="Arial" pitchFamily="34" charset="0"/>
            </a:endParaRPr>
          </a:p>
          <a:p>
            <a:pPr lvl="0"/>
            <a:r>
              <a:rPr b="1" u="sng">
                <a:solidFill>
                  <a:srgbClr val="0000FF"/>
                </a:solidFill>
                <a:latin typeface="Arial" pitchFamily="34" charset="0"/>
                <a:hlinkClick action="ppaction://noaction" tooltip="返回目录"/>
              </a:rPr>
              <a:t>接入允许保留块数</a:t>
            </a:r>
            <a:endParaRPr b="1" u="sng">
              <a:solidFill>
                <a:srgbClr val="0000FF"/>
              </a:solidFill>
              <a:latin typeface="Arial" pitchFamily="34" charset="0"/>
            </a:endParaRPr>
          </a:p>
          <a:p>
            <a:pPr lvl="0"/>
            <a:r>
              <a:rPr b="1" u="sng">
                <a:solidFill>
                  <a:srgbClr val="0000FF"/>
                </a:solidFill>
                <a:latin typeface="Arial" pitchFamily="34" charset="0"/>
                <a:hlinkClick action="ppaction://noaction" tooltip="返回目录"/>
              </a:rPr>
              <a:t>寻呼信道复帧数</a:t>
            </a:r>
            <a:endParaRPr b="1" u="sng">
              <a:solidFill>
                <a:srgbClr val="0000FF"/>
              </a:solidFill>
              <a:latin typeface="Arial" pitchFamily="34" charset="0"/>
            </a:endParaRPr>
          </a:p>
          <a:p>
            <a:pPr lvl="0"/>
            <a:r>
              <a:rPr b="1" u="sng">
                <a:solidFill>
                  <a:srgbClr val="0000FF"/>
                </a:solidFill>
                <a:latin typeface="Arial" pitchFamily="34" charset="0"/>
                <a:hlinkClick action="ppaction://noaction" tooltip="返回目录"/>
              </a:rPr>
              <a:t>无线链路超时</a:t>
            </a:r>
            <a:endParaRPr b="1" u="sng">
              <a:solidFill>
                <a:srgbClr val="0000FF"/>
              </a:solidFill>
              <a:latin typeface="Arial" pitchFamily="34" charset="0"/>
              <a:hlinkClick action="ppaction://noaction" tooltip="返回目录"/>
            </a:endParaRPr>
          </a:p>
          <a:p>
            <a:pPr lvl="0"/>
            <a:r>
              <a:rPr b="1" u="sng">
                <a:solidFill>
                  <a:srgbClr val="0000FF"/>
                </a:solidFill>
                <a:latin typeface="Arial" pitchFamily="34" charset="0"/>
                <a:hlinkClick action="ppaction://noaction" tooltip="返回目录"/>
              </a:rPr>
              <a:t>最大重发次数</a:t>
            </a:r>
            <a:endParaRPr b="1" u="sng">
              <a:solidFill>
                <a:srgbClr val="0000FF"/>
              </a:solidFill>
              <a:latin typeface="Arial" pitchFamily="34" charset="0"/>
            </a:endParaRPr>
          </a:p>
          <a:p>
            <a:pPr lvl="0"/>
            <a:r>
              <a:rPr b="1" u="sng">
                <a:solidFill>
                  <a:srgbClr val="0000FF"/>
                </a:solidFill>
                <a:latin typeface="Arial" pitchFamily="34" charset="0"/>
              </a:rPr>
              <a:t>发送分布时隙数</a:t>
            </a:r>
            <a:endParaRPr b="1" u="sng">
              <a:solidFill>
                <a:srgbClr val="0000FF"/>
              </a:solidFill>
              <a:latin typeface="Arial" pitchFamily="34" charset="0"/>
              <a:hlinkClick action="ppaction://hlinksldjump?num=67"/>
            </a:endParaRPr>
          </a:p>
          <a:p>
            <a:pPr lvl="0"/>
            <a:r>
              <a:rPr b="1" u="sng">
                <a:solidFill>
                  <a:srgbClr val="0000FF"/>
                </a:solidFill>
                <a:latin typeface="Arial" pitchFamily="34" charset="0"/>
              </a:rPr>
              <a:t>周期位置更新定时器</a:t>
            </a:r>
          </a:p>
        </p:txBody>
      </p:sp>
      <p:sp>
        <p:nvSpPr>
          <p:cNvPr id="470020" name="Date Placeholder 3"/>
          <p:cNvSpPr>
            <a:spLocks noGrp="1"/>
          </p:cNvSpPr>
          <p:nvPr>
            <p:ph type="dt" sz="half" idx="2"/>
          </p:nvPr>
        </p:nvSpPr>
        <p:spPr/>
        <p:txBody>
          <a:bodyPr/>
          <a:lstStyle/>
          <a:p>
            <a:pPr lvl="0" algn="ctr" eaLnBrk="1" hangingPunct="1"/>
            <a:fld id="{209C64ED-36D4-4316-90D1-71AF31B2A74A}" type="datetime1">
              <a:rPr sz="1400"/>
              <a:t>9/7/2024</a:t>
            </a:fld>
            <a:endParaRPr sz="1400"/>
          </a:p>
        </p:txBody>
      </p:sp>
      <p:sp>
        <p:nvSpPr>
          <p:cNvPr id="470021" name="Slide Number Placeholder 4"/>
          <p:cNvSpPr>
            <a:spLocks noGrp="1"/>
          </p:cNvSpPr>
          <p:nvPr>
            <p:ph type="sldNum" sz="quarter" idx="3"/>
          </p:nvPr>
        </p:nvSpPr>
        <p:spPr/>
        <p:txBody>
          <a:bodyPr/>
          <a:lstStyle/>
          <a:p>
            <a:pPr lvl="0" algn="ctr" eaLnBrk="1" hangingPunct="1"/>
            <a:fld id="{A83A7260-D29F-49A6-88CB-9D967C3DAD77}" type="slidenum">
              <a:rPr sz="1400"/>
              <a:t>4</a:t>
            </a:fld>
            <a:endParaRPr lang="en-US"/>
          </a:p>
        </p:txBody>
      </p:sp>
      <p:sp>
        <p:nvSpPr>
          <p:cNvPr id="470022" name="TextBox 470021"/>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无线参数设置和调整共74页，您现在浏览的是第4页!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71042"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网络识别参数的作用</a:t>
            </a:r>
          </a:p>
        </p:txBody>
      </p:sp>
      <p:sp>
        <p:nvSpPr>
          <p:cNvPr id="471043" name=""/>
          <p:cNvSpPr/>
          <p:nvPr>
            <p:ph type="body" idx="4294967295"/>
          </p:nvPr>
        </p:nvSpPr>
        <p:spPr>
          <a:xfrm>
            <a:off x="723900" y="1828800"/>
            <a:ext cx="8420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2">
              <a:buFont typeface="Symbol" pitchFamily="18" charset="2"/>
              <a:buChar char="·"/>
            </a:pPr>
            <a:r>
              <a:rPr sz="2800"/>
              <a:t>使移动台可以正确地识别出当前网络的身份，以便移动台在任何环境下都能正确地选择用户（和运营者）希望进入的网络。</a:t>
            </a:r>
            <a:endParaRPr sz="2800"/>
          </a:p>
          <a:p>
            <a:pPr lvl="2">
              <a:buFont typeface="Symbol" pitchFamily="18" charset="2"/>
              <a:buChar char="·"/>
            </a:pPr>
            <a:r>
              <a:rPr sz="2800"/>
              <a:t>使网络能够实时地知道移动台的确切地理位置，以便网络正常地接续以该移动台为终点的各种业务请求。</a:t>
            </a:r>
            <a:endParaRPr sz="2800"/>
          </a:p>
          <a:p>
            <a:pPr lvl="2">
              <a:buFont typeface="Symbol" pitchFamily="18" charset="2"/>
              <a:buChar char="·"/>
            </a:pPr>
            <a:r>
              <a:rPr sz="2800"/>
              <a:t>使移动台在通话过程中向网络报告正确的相邻小区情况，以便网络在必要的时刻采用切换的方式保持移动用户的通话过程。</a:t>
            </a:r>
          </a:p>
          <a:p>
            <a:pPr lvl="0"/>
            <a:endParaRPr sz="2800"/>
          </a:p>
        </p:txBody>
      </p:sp>
      <p:graphicFrame>
        <p:nvGraphicFramePr>
          <p:cNvPr id="471044"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40"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sp>
        <p:nvSpPr>
          <p:cNvPr id="471045" name="Date Placeholder 3"/>
          <p:cNvSpPr>
            <a:spLocks noGrp="1"/>
          </p:cNvSpPr>
          <p:nvPr>
            <p:ph type="dt" sz="half" idx="2"/>
          </p:nvPr>
        </p:nvSpPr>
        <p:spPr/>
        <p:txBody>
          <a:bodyPr/>
          <a:lstStyle/>
          <a:p>
            <a:pPr lvl="0" algn="ctr" eaLnBrk="1" hangingPunct="1"/>
            <a:fld id="{7D318692-14E3-4236-969B-3120D7DE61A5}" type="datetime1">
              <a:rPr sz="1400"/>
              <a:t>9/7/2024</a:t>
            </a:fld>
            <a:endParaRPr sz="1400"/>
          </a:p>
        </p:txBody>
      </p:sp>
      <p:sp>
        <p:nvSpPr>
          <p:cNvPr id="471046" name="Slide Number Placeholder 4"/>
          <p:cNvSpPr>
            <a:spLocks noGrp="1"/>
          </p:cNvSpPr>
          <p:nvPr>
            <p:ph type="sldNum" sz="quarter" idx="3"/>
          </p:nvPr>
        </p:nvSpPr>
        <p:spPr/>
        <p:txBody>
          <a:bodyPr/>
          <a:lstStyle/>
          <a:p>
            <a:pPr lvl="0" algn="ctr" eaLnBrk="1" hangingPunct="1"/>
            <a:fld id="{198C8452-6A4A-4059-815F-48557EDFC71E}" type="slidenum">
              <a:rPr sz="1400"/>
              <a:t>5</a:t>
            </a:fld>
            <a:endParaRPr lang="en-US"/>
          </a:p>
        </p:txBody>
      </p:sp>
      <p:sp>
        <p:nvSpPr>
          <p:cNvPr id="471047" name="TextBox 471046"/>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无线参数设置和调整共74页，您现在浏览的是第5页!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74114"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基站识别码（BSIC）</a:t>
            </a:r>
          </a:p>
        </p:txBody>
      </p:sp>
      <p:grpSp>
        <p:nvGrpSpPr>
          <p:cNvPr id="474116" name=""/>
          <p:cNvGrpSpPr/>
          <p:nvPr/>
        </p:nvGrpSpPr>
        <p:grpSpPr>
          <a:xfrm>
            <a:off x="3048000" y="1752600"/>
            <a:ext cx="4038600" cy="1836738"/>
            <a:chOff x="1968" y="960"/>
            <a:chExt cx="2544" cy="1157"/>
          </a:xfrm>
        </p:grpSpPr>
        <p:grpSp>
          <p:nvGrpSpPr>
            <p:cNvPr id="474117" name=""/>
            <p:cNvGrpSpPr/>
            <p:nvPr/>
          </p:nvGrpSpPr>
          <p:grpSpPr>
            <a:xfrm>
              <a:off x="1968" y="960"/>
              <a:ext cx="2544" cy="864"/>
              <a:chOff x="2" y="0"/>
              <a:chExt cx="19998" cy="19999"/>
            </a:xfrm>
          </p:grpSpPr>
          <p:sp>
            <p:nvSpPr>
              <p:cNvPr id="474118" name=""/>
              <p:cNvSpPr/>
              <p:nvPr/>
            </p:nvSpPr>
            <p:spPr>
              <a:xfrm>
                <a:off x="11377" y="0"/>
                <a:ext cx="8623" cy="7069"/>
              </a:xfrm>
              <a:prstGeom prst="rect">
                <a:avLst/>
              </a:prstGeom>
              <a:noFill/>
              <a:ln w="12700">
                <a:solidFill>
                  <a:prstClr val="black"/>
                </a:solid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2000"/>
                  <a:t>BCC</a:t>
                </a:r>
                <a:endParaRPr sz="2000"/>
              </a:p>
            </p:txBody>
          </p:sp>
          <p:sp>
            <p:nvSpPr>
              <p:cNvPr id="474119" name=""/>
              <p:cNvSpPr/>
              <p:nvPr/>
            </p:nvSpPr>
            <p:spPr>
              <a:xfrm>
                <a:off x="6896" y="10579"/>
                <a:ext cx="5520" cy="7069"/>
              </a:xfrm>
              <a:prstGeom prst="rect">
                <a:avLst/>
              </a:prstGeom>
              <a:noFill/>
              <a:ln w="12700">
                <a:no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2000"/>
                  <a:t>BSIC</a:t>
                </a:r>
                <a:endParaRPr sz="2000"/>
              </a:p>
            </p:txBody>
          </p:sp>
          <p:sp>
            <p:nvSpPr>
              <p:cNvPr id="474120" name=""/>
              <p:cNvSpPr/>
              <p:nvPr/>
            </p:nvSpPr>
            <p:spPr>
              <a:xfrm>
                <a:off x="2" y="33"/>
                <a:ext cx="8967" cy="7069"/>
              </a:xfrm>
              <a:prstGeom prst="rect">
                <a:avLst/>
              </a:prstGeom>
              <a:noFill/>
              <a:ln w="12700">
                <a:solidFill>
                  <a:prstClr val="black"/>
                </a:solid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2000"/>
                  <a:t>NCC</a:t>
                </a:r>
                <a:endParaRPr sz="2000"/>
              </a:p>
            </p:txBody>
          </p:sp>
          <p:cxnSp>
            <p:nvCxnSpPr>
              <p:cNvPr id="474121" name=""/>
              <p:cNvCxnSpPr/>
              <p:nvPr/>
            </p:nvCxnSpPr>
            <p:spPr>
              <a:xfrm>
                <a:off x="2" y="16440"/>
                <a:ext cx="19998" cy="16"/>
              </a:xfrm>
              <a:prstGeom prst="line">
                <a:avLst/>
              </a:prstGeom>
              <a:noFill/>
              <a:ln>
                <a:solidFill>
                  <a:prstClr val="black"/>
                </a:solidFill>
                <a:miter lim="800000"/>
                <a:headEnd type="triangle" w="sm" len="sm"/>
                <a:tailEnd type="triangle" w="sm" len="sm"/>
              </a:ln>
              <a:effectLst/>
            </p:spPr>
          </p:cxnSp>
          <p:cxnSp>
            <p:nvCxnSpPr>
              <p:cNvPr id="474122" name=""/>
              <p:cNvCxnSpPr/>
              <p:nvPr/>
            </p:nvCxnSpPr>
            <p:spPr>
              <a:xfrm>
                <a:off x="2" y="8212"/>
                <a:ext cx="5" cy="11754"/>
              </a:xfrm>
              <a:prstGeom prst="line">
                <a:avLst/>
              </a:prstGeom>
              <a:noFill/>
              <a:ln w="6350">
                <a:solidFill>
                  <a:prstClr val="black"/>
                </a:solidFill>
                <a:prstDash val="sysDot"/>
                <a:miter lim="800000"/>
              </a:ln>
              <a:effectLst/>
            </p:spPr>
          </p:cxnSp>
          <p:cxnSp>
            <p:nvCxnSpPr>
              <p:cNvPr id="474123" name=""/>
              <p:cNvCxnSpPr/>
              <p:nvPr/>
            </p:nvCxnSpPr>
            <p:spPr>
              <a:xfrm>
                <a:off x="19995" y="8228"/>
                <a:ext cx="5" cy="11771"/>
              </a:xfrm>
              <a:prstGeom prst="line">
                <a:avLst/>
              </a:prstGeom>
              <a:noFill/>
              <a:ln w="6350">
                <a:solidFill>
                  <a:prstClr val="black"/>
                </a:solidFill>
                <a:prstDash val="sysDot"/>
                <a:miter lim="800000"/>
              </a:ln>
              <a:effectLst/>
            </p:spPr>
          </p:cxnSp>
        </p:grpSp>
        <p:sp>
          <p:nvSpPr>
            <p:cNvPr id="474124" name=""/>
            <p:cNvSpPr/>
            <p:nvPr/>
          </p:nvSpPr>
          <p:spPr>
            <a:xfrm>
              <a:off x="2180" y="1867"/>
              <a:ext cx="2072" cy="250"/>
            </a:xfrm>
            <a:prstGeom prst="rect">
              <a:avLst/>
            </a:prstGeom>
            <a:noFill/>
            <a:ln>
              <a:noFill/>
              <a:miter lim="800000"/>
            </a:ln>
            <a:effectLst/>
          </p:spPr>
          <p:txBody>
            <a:bodyPr wrap="none" anchor="ctr" anchorCtr="1">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spcBef>
                  <a:spcPct val="50000"/>
                </a:spcBef>
              </a:pPr>
              <a:r>
                <a:rPr sz="2000"/>
                <a:t>基站识别码（BSIC）的组成</a:t>
              </a:r>
              <a:endParaRPr sz="2000"/>
            </a:p>
          </p:txBody>
        </p:sp>
      </p:grpSp>
      <p:grpSp>
        <p:nvGrpSpPr>
          <p:cNvPr id="474125" name=""/>
          <p:cNvGrpSpPr/>
          <p:nvPr/>
        </p:nvGrpSpPr>
        <p:grpSpPr>
          <a:xfrm>
            <a:off x="3048000" y="4114800"/>
            <a:ext cx="4038600" cy="2103438"/>
            <a:chOff x="1968" y="2016"/>
            <a:chExt cx="2544" cy="1325"/>
          </a:xfrm>
        </p:grpSpPr>
        <p:grpSp>
          <p:nvGrpSpPr>
            <p:cNvPr id="474126" name=""/>
            <p:cNvGrpSpPr/>
            <p:nvPr/>
          </p:nvGrpSpPr>
          <p:grpSpPr>
            <a:xfrm>
              <a:off x="1968" y="2016"/>
              <a:ext cx="2544" cy="1008"/>
              <a:chOff x="1824" y="864"/>
              <a:chExt cx="2832" cy="1536"/>
            </a:xfrm>
          </p:grpSpPr>
          <p:sp>
            <p:nvSpPr>
              <p:cNvPr id="474127" name=""/>
              <p:cNvSpPr/>
              <p:nvPr/>
            </p:nvSpPr>
            <p:spPr>
              <a:xfrm>
                <a:off x="1824" y="864"/>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solidFill>
                <a:srgbClr val="F2F2F2"/>
              </a:solid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28" name=""/>
              <p:cNvSpPr/>
              <p:nvPr/>
            </p:nvSpPr>
            <p:spPr>
              <a:xfrm>
                <a:off x="2157" y="864"/>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29" name=""/>
              <p:cNvSpPr/>
              <p:nvPr/>
            </p:nvSpPr>
            <p:spPr>
              <a:xfrm>
                <a:off x="1991" y="1223"/>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30" name=""/>
              <p:cNvSpPr/>
              <p:nvPr/>
            </p:nvSpPr>
            <p:spPr>
              <a:xfrm>
                <a:off x="2324" y="1223"/>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31" name=""/>
              <p:cNvSpPr/>
              <p:nvPr/>
            </p:nvSpPr>
            <p:spPr>
              <a:xfrm>
                <a:off x="2490" y="864"/>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32" name=""/>
              <p:cNvSpPr/>
              <p:nvPr/>
            </p:nvSpPr>
            <p:spPr>
              <a:xfrm>
                <a:off x="2657" y="1223"/>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33" name=""/>
              <p:cNvSpPr/>
              <p:nvPr/>
            </p:nvSpPr>
            <p:spPr>
              <a:xfrm>
                <a:off x="2824" y="864"/>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solidFill>
                <a:srgbClr val="F2F2F2"/>
              </a:solid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34" name=""/>
              <p:cNvSpPr/>
              <p:nvPr/>
            </p:nvSpPr>
            <p:spPr>
              <a:xfrm>
                <a:off x="2990" y="1223"/>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35" name=""/>
              <p:cNvSpPr/>
              <p:nvPr/>
            </p:nvSpPr>
            <p:spPr>
              <a:xfrm>
                <a:off x="1824" y="1580"/>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36" name=""/>
              <p:cNvSpPr/>
              <p:nvPr/>
            </p:nvSpPr>
            <p:spPr>
              <a:xfrm>
                <a:off x="2157" y="1580"/>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37" name=""/>
              <p:cNvSpPr/>
              <p:nvPr/>
            </p:nvSpPr>
            <p:spPr>
              <a:xfrm>
                <a:off x="1991" y="1939"/>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solidFill>
                <a:srgbClr val="F2F2F2"/>
              </a:solid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38" name=""/>
              <p:cNvSpPr/>
              <p:nvPr/>
            </p:nvSpPr>
            <p:spPr>
              <a:xfrm>
                <a:off x="2324" y="1939"/>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39" name=""/>
              <p:cNvSpPr/>
              <p:nvPr/>
            </p:nvSpPr>
            <p:spPr>
              <a:xfrm>
                <a:off x="2490" y="1580"/>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40" name=""/>
              <p:cNvSpPr/>
              <p:nvPr/>
            </p:nvSpPr>
            <p:spPr>
              <a:xfrm>
                <a:off x="2657" y="1939"/>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41" name=""/>
              <p:cNvSpPr/>
              <p:nvPr/>
            </p:nvSpPr>
            <p:spPr>
              <a:xfrm>
                <a:off x="2823" y="1580"/>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42" name=""/>
              <p:cNvSpPr/>
              <p:nvPr/>
            </p:nvSpPr>
            <p:spPr>
              <a:xfrm>
                <a:off x="2990" y="1939"/>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solidFill>
                <a:srgbClr val="F2F2F2"/>
              </a:solid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43" name=""/>
              <p:cNvSpPr/>
              <p:nvPr/>
            </p:nvSpPr>
            <p:spPr>
              <a:xfrm>
                <a:off x="3157" y="864"/>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44" name=""/>
              <p:cNvSpPr/>
              <p:nvPr/>
            </p:nvSpPr>
            <p:spPr>
              <a:xfrm>
                <a:off x="3490" y="864"/>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45" name=""/>
              <p:cNvSpPr/>
              <p:nvPr/>
            </p:nvSpPr>
            <p:spPr>
              <a:xfrm>
                <a:off x="3323" y="1223"/>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46" name=""/>
              <p:cNvSpPr/>
              <p:nvPr/>
            </p:nvSpPr>
            <p:spPr>
              <a:xfrm>
                <a:off x="3656" y="1223"/>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47" name=""/>
              <p:cNvSpPr/>
              <p:nvPr/>
            </p:nvSpPr>
            <p:spPr>
              <a:xfrm>
                <a:off x="3823" y="864"/>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solidFill>
                <a:srgbClr val="F2F2F2"/>
              </a:solid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48" name=""/>
              <p:cNvSpPr/>
              <p:nvPr/>
            </p:nvSpPr>
            <p:spPr>
              <a:xfrm>
                <a:off x="3989" y="1223"/>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49" name=""/>
              <p:cNvSpPr/>
              <p:nvPr/>
            </p:nvSpPr>
            <p:spPr>
              <a:xfrm>
                <a:off x="4156" y="864"/>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50" name=""/>
              <p:cNvSpPr/>
              <p:nvPr/>
            </p:nvSpPr>
            <p:spPr>
              <a:xfrm>
                <a:off x="4322" y="1223"/>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51" name=""/>
              <p:cNvSpPr/>
              <p:nvPr/>
            </p:nvSpPr>
            <p:spPr>
              <a:xfrm>
                <a:off x="3156" y="1580"/>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52" name=""/>
              <p:cNvSpPr/>
              <p:nvPr/>
            </p:nvSpPr>
            <p:spPr>
              <a:xfrm>
                <a:off x="3490" y="1580"/>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53" name=""/>
              <p:cNvSpPr/>
              <p:nvPr/>
            </p:nvSpPr>
            <p:spPr>
              <a:xfrm>
                <a:off x="3323" y="1939"/>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54" name=""/>
              <p:cNvSpPr/>
              <p:nvPr/>
            </p:nvSpPr>
            <p:spPr>
              <a:xfrm>
                <a:off x="3656" y="1939"/>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55" name=""/>
              <p:cNvSpPr/>
              <p:nvPr/>
            </p:nvSpPr>
            <p:spPr>
              <a:xfrm>
                <a:off x="3823" y="1580"/>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56" name=""/>
              <p:cNvSpPr/>
              <p:nvPr/>
            </p:nvSpPr>
            <p:spPr>
              <a:xfrm>
                <a:off x="3989" y="1939"/>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solidFill>
                <a:srgbClr val="F2F2F2"/>
              </a:solid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57" name=""/>
              <p:cNvSpPr/>
              <p:nvPr/>
            </p:nvSpPr>
            <p:spPr>
              <a:xfrm>
                <a:off x="4156" y="1580"/>
                <a:ext cx="333"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58" name=""/>
              <p:cNvSpPr/>
              <p:nvPr/>
            </p:nvSpPr>
            <p:spPr>
              <a:xfrm>
                <a:off x="4322" y="1939"/>
                <a:ext cx="334" cy="461"/>
              </a:xfrm>
              <a:custGeom>
                <a:rect l="l" t="t" r="r" b="b"/>
                <a:pathLst>
                  <a:path w="20000" h="20000">
                    <a:moveTo>
                      <a:pt x="0" y="4438"/>
                    </a:moveTo>
                    <a:lnTo>
                      <a:pt x="0" y="15532"/>
                    </a:lnTo>
                    <a:lnTo>
                      <a:pt x="9983" y="19969"/>
                    </a:lnTo>
                    <a:lnTo>
                      <a:pt x="19965" y="15532"/>
                    </a:lnTo>
                    <a:lnTo>
                      <a:pt x="19965" y="4438"/>
                    </a:lnTo>
                    <a:lnTo>
                      <a:pt x="9983" y="0"/>
                    </a:lnTo>
                    <a:lnTo>
                      <a:pt x="0" y="4438"/>
                    </a:lnTo>
                    <a:close/>
                  </a:path>
                </a:pathLst>
              </a:custGeom>
              <a:noFill/>
              <a:ln w="12700"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74159" name=""/>
              <p:cNvSpPr/>
              <p:nvPr/>
            </p:nvSpPr>
            <p:spPr>
              <a:xfrm>
                <a:off x="3906" y="915"/>
                <a:ext cx="209" cy="307"/>
              </a:xfrm>
              <a:prstGeom prst="rect">
                <a:avLst/>
              </a:prstGeom>
              <a:noFill/>
              <a:ln w="12700">
                <a:no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2000"/>
                  <a:t>C</a:t>
                </a:r>
                <a:endParaRPr sz="2000"/>
              </a:p>
            </p:txBody>
          </p:sp>
          <p:sp>
            <p:nvSpPr>
              <p:cNvPr id="474160" name=""/>
              <p:cNvSpPr/>
              <p:nvPr/>
            </p:nvSpPr>
            <p:spPr>
              <a:xfrm>
                <a:off x="2907" y="915"/>
                <a:ext cx="208" cy="307"/>
              </a:xfrm>
              <a:prstGeom prst="rect">
                <a:avLst/>
              </a:prstGeom>
              <a:noFill/>
              <a:ln w="12700">
                <a:no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2000"/>
                  <a:t>B</a:t>
                </a:r>
                <a:endParaRPr sz="2000"/>
              </a:p>
            </p:txBody>
          </p:sp>
          <p:sp>
            <p:nvSpPr>
              <p:cNvPr id="474161" name=""/>
              <p:cNvSpPr/>
              <p:nvPr/>
            </p:nvSpPr>
            <p:spPr>
              <a:xfrm>
                <a:off x="1907" y="915"/>
                <a:ext cx="209" cy="307"/>
              </a:xfrm>
              <a:prstGeom prst="rect">
                <a:avLst/>
              </a:prstGeom>
              <a:noFill/>
              <a:ln w="12700">
                <a:no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2000"/>
                  <a:t>A</a:t>
                </a:r>
                <a:endParaRPr sz="2000"/>
              </a:p>
            </p:txBody>
          </p:sp>
          <p:sp>
            <p:nvSpPr>
              <p:cNvPr id="474162" name=""/>
              <p:cNvSpPr/>
              <p:nvPr/>
            </p:nvSpPr>
            <p:spPr>
              <a:xfrm>
                <a:off x="4073" y="1989"/>
                <a:ext cx="208" cy="307"/>
              </a:xfrm>
              <a:prstGeom prst="rect">
                <a:avLst/>
              </a:prstGeom>
              <a:noFill/>
              <a:ln w="12700">
                <a:no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2000"/>
                  <a:t>F</a:t>
                </a:r>
                <a:endParaRPr sz="2000"/>
              </a:p>
            </p:txBody>
          </p:sp>
          <p:sp>
            <p:nvSpPr>
              <p:cNvPr id="474163" name=""/>
              <p:cNvSpPr/>
              <p:nvPr/>
            </p:nvSpPr>
            <p:spPr>
              <a:xfrm>
                <a:off x="3073" y="1989"/>
                <a:ext cx="209" cy="307"/>
              </a:xfrm>
              <a:prstGeom prst="rect">
                <a:avLst/>
              </a:prstGeom>
              <a:noFill/>
              <a:ln w="12700">
                <a:no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2000"/>
                  <a:t>E</a:t>
                </a:r>
                <a:endParaRPr sz="2000"/>
              </a:p>
            </p:txBody>
          </p:sp>
          <p:sp>
            <p:nvSpPr>
              <p:cNvPr id="474164" name=""/>
              <p:cNvSpPr/>
              <p:nvPr/>
            </p:nvSpPr>
            <p:spPr>
              <a:xfrm>
                <a:off x="2074" y="1990"/>
                <a:ext cx="209" cy="307"/>
              </a:xfrm>
              <a:prstGeom prst="rect">
                <a:avLst/>
              </a:prstGeom>
              <a:noFill/>
              <a:ln w="12700">
                <a:no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2000"/>
                  <a:t>D</a:t>
                </a:r>
                <a:endParaRPr sz="2000"/>
              </a:p>
            </p:txBody>
          </p:sp>
        </p:grpSp>
        <p:sp>
          <p:nvSpPr>
            <p:cNvPr id="474165" name=""/>
            <p:cNvSpPr/>
            <p:nvPr/>
          </p:nvSpPr>
          <p:spPr>
            <a:xfrm>
              <a:off x="2584" y="3091"/>
              <a:ext cx="1312" cy="250"/>
            </a:xfrm>
            <a:prstGeom prst="rect">
              <a:avLst/>
            </a:prstGeom>
            <a:noFill/>
            <a:ln>
              <a:noFill/>
              <a:miter lim="800000"/>
            </a:ln>
            <a:effectLst/>
          </p:spPr>
          <p:txBody>
            <a:bodyPr wrap="none" anchor="ctr" anchorCtr="1">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1" hangingPunct="1">
                <a:spcBef>
                  <a:spcPct val="50000"/>
                </a:spcBef>
              </a:pPr>
              <a:r>
                <a:rPr sz="2000"/>
                <a:t> BSIC选取示意图</a:t>
              </a:r>
              <a:endParaRPr sz="2000"/>
            </a:p>
          </p:txBody>
        </p:sp>
      </p:grpSp>
      <p:graphicFrame>
        <p:nvGraphicFramePr>
          <p:cNvPr id="474166"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41"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sp>
        <p:nvSpPr>
          <p:cNvPr id="474167" name="Date Placeholder 3"/>
          <p:cNvSpPr>
            <a:spLocks noGrp="1"/>
          </p:cNvSpPr>
          <p:nvPr>
            <p:ph type="dt" sz="half" idx="2"/>
          </p:nvPr>
        </p:nvSpPr>
        <p:spPr/>
        <p:txBody>
          <a:bodyPr/>
          <a:lstStyle/>
          <a:p>
            <a:pPr lvl="0" algn="ctr" eaLnBrk="1" hangingPunct="1"/>
            <a:fld id="{A398FE6B-7500-4D1B-A2AC-4B97449C7ED2}" type="datetime1">
              <a:rPr sz="1400"/>
              <a:t>9/7/2024</a:t>
            </a:fld>
            <a:endParaRPr sz="1400"/>
          </a:p>
        </p:txBody>
      </p:sp>
      <p:sp>
        <p:nvSpPr>
          <p:cNvPr id="474168" name="Slide Number Placeholder 4"/>
          <p:cNvSpPr>
            <a:spLocks noGrp="1"/>
          </p:cNvSpPr>
          <p:nvPr>
            <p:ph type="sldNum" sz="quarter" idx="3"/>
          </p:nvPr>
        </p:nvSpPr>
        <p:spPr/>
        <p:txBody>
          <a:bodyPr/>
          <a:lstStyle/>
          <a:p>
            <a:pPr lvl="0" algn="ctr" eaLnBrk="1" hangingPunct="1"/>
            <a:fld id="{3D787927-2BC8-49AD-90D1-FADC7DCC9B79}" type="slidenum">
              <a:rPr sz="1400"/>
              <a:t>6</a:t>
            </a:fld>
            <a:endParaRPr lang="en-US"/>
          </a:p>
        </p:txBody>
      </p:sp>
      <p:sp>
        <p:nvSpPr>
          <p:cNvPr id="474169" name="TextBox 474168"/>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无线参数设置和调整共74页，您现在浏览的是第6页!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76162"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接入允许保留块数（AGBLK）</a:t>
            </a:r>
          </a:p>
        </p:txBody>
      </p:sp>
      <p:sp>
        <p:nvSpPr>
          <p:cNvPr id="476163" name=""/>
          <p:cNvSpPr/>
          <p:nvPr>
            <p:ph type="body" idx="4294967295"/>
          </p:nvPr>
        </p:nvSpPr>
        <p:spPr>
          <a:xfrm>
            <a:off x="908050" y="1981200"/>
            <a:ext cx="8420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t>			由于公共控制信道（CCCH）既有准许接入信道（AGCH）又有寻呼信道（PCH），因此网络中必须设定在CCCH信道消息块数中有多少块数是保留给准许接入信道专用的。为了让移动台知道这种配置信息，每个小区的系统消息中含有一配置参数，即接入准许保留块数（AGBLK）。</a:t>
            </a:r>
          </a:p>
          <a:p>
            <a:pPr lvl="0">
              <a:buNone/>
            </a:pPr>
          </a:p>
          <a:p>
            <a:pPr lvl="0">
              <a:buNone/>
            </a:pPr>
            <a:r>
              <a:rPr sz="2000"/>
              <a:t>		</a:t>
            </a:r>
            <a:r>
              <a:t>CCCH信道不与SDCCH信道组合：0～7。</a:t>
            </a:r>
          </a:p>
          <a:p>
            <a:pPr lvl="0">
              <a:buNone/>
            </a:pPr>
            <a:r>
              <a:t>		CCCH信道与SDCCH信道组合：0～2。</a:t>
            </a:r>
          </a:p>
          <a:p>
            <a:pPr lvl="0">
              <a:buNone/>
            </a:pPr>
          </a:p>
        </p:txBody>
      </p:sp>
      <p:graphicFrame>
        <p:nvGraphicFramePr>
          <p:cNvPr id="476164"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42"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sp>
        <p:nvSpPr>
          <p:cNvPr id="476165" name="Date Placeholder 3"/>
          <p:cNvSpPr>
            <a:spLocks noGrp="1"/>
          </p:cNvSpPr>
          <p:nvPr>
            <p:ph type="dt" sz="half" idx="2"/>
          </p:nvPr>
        </p:nvSpPr>
        <p:spPr/>
        <p:txBody>
          <a:bodyPr/>
          <a:lstStyle/>
          <a:p>
            <a:pPr lvl="0" algn="ctr" eaLnBrk="1" hangingPunct="1"/>
            <a:fld id="{BC0B6556-A85B-4305-91B5-0C0E6EAB62DA}" type="datetime1">
              <a:rPr sz="1400"/>
              <a:t>9/7/2024</a:t>
            </a:fld>
            <a:endParaRPr sz="1400"/>
          </a:p>
        </p:txBody>
      </p:sp>
      <p:sp>
        <p:nvSpPr>
          <p:cNvPr id="476166" name="Slide Number Placeholder 4"/>
          <p:cNvSpPr>
            <a:spLocks noGrp="1"/>
          </p:cNvSpPr>
          <p:nvPr>
            <p:ph type="sldNum" sz="quarter" idx="3"/>
          </p:nvPr>
        </p:nvSpPr>
        <p:spPr/>
        <p:txBody>
          <a:bodyPr/>
          <a:lstStyle/>
          <a:p>
            <a:pPr lvl="0" algn="ctr" eaLnBrk="1" hangingPunct="1"/>
            <a:fld id="{55E59E4C-C33F-4EA8-AFCC-39ABFBDD1C99}" type="slidenum">
              <a:rPr sz="1400"/>
              <a:t>7</a:t>
            </a:fld>
            <a:endParaRPr lang="en-US"/>
          </a:p>
        </p:txBody>
      </p:sp>
      <p:sp>
        <p:nvSpPr>
          <p:cNvPr id="476167" name="TextBox 476166"/>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无线参数设置和调整共74页，您现在浏览的是第7页!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78210"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无线链路超时（RLT）</a:t>
            </a:r>
          </a:p>
        </p:txBody>
      </p:sp>
      <p:sp>
        <p:nvSpPr>
          <p:cNvPr id="478211" name=""/>
          <p:cNvSpPr/>
          <p:nvPr>
            <p:ph type="body" idx="4294967295"/>
          </p:nvPr>
        </p:nvSpPr>
        <p:spPr>
          <a:xfrm>
            <a:off x="908050" y="1600200"/>
            <a:ext cx="8420100" cy="2667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t>		GSM规范规定，移动台中需有一计数器S，该计数器在通话开始时被赋予一个初值，即参数－－“下行无线链路超时”的值。若每次移动台在应该收到SACCH的时刻无法译出一个正确的SACCH消息时，S减1。反之，移动台每接收到一正确的SACCH消息时，S加2，但S不可以超过参数下行无线链路超时的值。当S计到0时，移动台报告下行无线链路故障。</a:t>
            </a:r>
          </a:p>
        </p:txBody>
      </p:sp>
      <p:graphicFrame>
        <p:nvGraphicFramePr>
          <p:cNvPr id="478212" name=""/>
          <p:cNvGraphicFramePr>
            <a:graphicFrameLocks noChangeAspect="1"/>
          </p:cNvGraphicFramePr>
          <p:nvPr/>
        </p:nvGraphicFramePr>
        <p:xfrm>
          <a:off x="7391400" y="4116388"/>
          <a:ext cx="1447800" cy="2132012"/>
        </p:xfrm>
        <a:graphic>
          <a:graphicData uri="http://schemas.openxmlformats.org/presentationml/2006/ole">
            <mc:AlternateContent>
              <mc:Choice xmlns:v="urn:schemas-microsoft-com:vml" Requires="v">
                <p:oleObj spid="_x0000_s1043"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7391400" y="4116388"/>
                        <a:ext cx="1447800" cy="2132012"/>
                      </a:xfrm>
                      <a:prstGeom prst="rect">
                        <a:avLst/>
                      </a:prstGeom>
                      <a:noFill/>
                    </p:spPr>
                  </p:pic>
                </p:oleObj>
              </mc:Fallback>
            </mc:AlternateContent>
          </a:graphicData>
        </a:graphic>
      </p:graphicFrame>
      <p:graphicFrame>
        <p:nvGraphicFramePr>
          <p:cNvPr id="478213"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44" name="剪辑" r:id="rId4" progId="MS_ClipArt_Gallery.2">
                  <p:embed/>
                </p:oleObj>
              </mc:Choice>
              <mc:Fallback>
                <p:oleObj name="剪辑" r:id="rId4" progId="MS_ClipArt_Gallery.2">
                  <p:embed/>
                  <p:pic>
                    <p:nvPicPr>
                      <p:cNvPr id="0" name="OLE substitute image"/>
                      <p:cNvPicPr/>
                      <p:nvPr/>
                    </p:nvPicPr>
                    <p:blipFill>
                      <a:blip r:embed="rId5"/>
                      <a:stretch>
                        <a:fillRect/>
                      </a:stretch>
                    </p:blipFill>
                    <p:spPr>
                      <a:xfrm>
                        <a:off x="609600" y="1143000"/>
                        <a:ext cx="304800" cy="304800"/>
                      </a:xfrm>
                      <a:prstGeom prst="rect">
                        <a:avLst/>
                      </a:prstGeom>
                      <a:solidFill>
                        <a:srgbClr val="FF0000"/>
                      </a:solidFill>
                    </p:spPr>
                  </p:pic>
                </p:oleObj>
              </mc:Fallback>
            </mc:AlternateContent>
          </a:graphicData>
        </a:graphic>
      </p:graphicFrame>
      <p:sp>
        <p:nvSpPr>
          <p:cNvPr id="478214" name="Date Placeholder 3"/>
          <p:cNvSpPr>
            <a:spLocks noGrp="1"/>
          </p:cNvSpPr>
          <p:nvPr>
            <p:ph type="dt" sz="half" idx="2"/>
          </p:nvPr>
        </p:nvSpPr>
        <p:spPr/>
        <p:txBody>
          <a:bodyPr/>
          <a:lstStyle/>
          <a:p>
            <a:pPr lvl="0" algn="ctr" eaLnBrk="1" hangingPunct="1"/>
            <a:fld id="{43B3B7CE-E6C1-40ED-9232-007AA8717B5B}" type="datetime1">
              <a:rPr sz="1400"/>
              <a:t>9/7/2024</a:t>
            </a:fld>
            <a:endParaRPr sz="1400"/>
          </a:p>
        </p:txBody>
      </p:sp>
      <p:sp>
        <p:nvSpPr>
          <p:cNvPr id="478215" name="Slide Number Placeholder 4"/>
          <p:cNvSpPr>
            <a:spLocks noGrp="1"/>
          </p:cNvSpPr>
          <p:nvPr>
            <p:ph type="sldNum" sz="quarter" idx="3"/>
          </p:nvPr>
        </p:nvSpPr>
        <p:spPr/>
        <p:txBody>
          <a:bodyPr/>
          <a:lstStyle/>
          <a:p>
            <a:pPr lvl="0" algn="ctr" eaLnBrk="1" hangingPunct="1"/>
            <a:fld id="{4A6371B3-AFB7-4AC7-9991-493A3AE45253}" type="slidenum">
              <a:rPr sz="1400"/>
              <a:t>8</a:t>
            </a:fld>
            <a:endParaRPr lang="en-US"/>
          </a:p>
        </p:txBody>
      </p:sp>
      <p:sp>
        <p:nvSpPr>
          <p:cNvPr id="478216" name="TextBox 478215"/>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无线参数设置和调整共74页，您现在浏览的是第8页!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5" presetClass="entr" presetSubtype="0" dur="1000" fill="hold" nodeType="afterEffect">
                                  <p:stCondLst>
                                    <p:cond delay="0"/>
                                  </p:stCondLst>
                                  <p:childTnLst>
                                    <p:set>
                                      <p:cBhvr additive="base">
                                        <p:cTn id="6" dur="1" fill="hold">
                                          <p:stCondLst>
                                            <p:cond delay="0"/>
                                          </p:stCondLst>
                                        </p:cTn>
                                        <p:tgtEl>
                                          <p:spTgt spid="478212"/>
                                        </p:tgtEl>
                                        <p:attrNameLst>
                                          <p:attrName>style.visibility</p:attrName>
                                        </p:attrNameLst>
                                      </p:cBhvr>
                                      <p:to>
                                        <p:strVal val="visible"/>
                                      </p:to>
                                    </p:set>
                                    <p:anim calcmode="lin" valueType="num">
                                      <p:cBhvr additive="base">
                                        <p:cTn id="7" dur="1000" fill="hold"/>
                                        <p:tgtEl>
                                          <p:spTgt spid="478212"/>
                                        </p:tgtEl>
                                        <p:attrNameLst>
                                          <p:attrName>ppt_w</p:attrName>
                                        </p:attrNameLst>
                                      </p:cBhvr>
                                      <p:tavLst>
                                        <p:tav tm="0">
                                          <p:val>
                                            <p:fltVal val="0"/>
                                          </p:val>
                                        </p:tav>
                                        <p:tav tm="100000">
                                          <p:val>
                                            <p:strVal val="#ppt_w"/>
                                          </p:val>
                                        </p:tav>
                                      </p:tavLst>
                                    </p:anim>
                                    <p:anim calcmode="lin" valueType="num">
                                      <p:cBhvr additive="base">
                                        <p:cTn id="8" dur="1000" fill="hold"/>
                                        <p:tgtEl>
                                          <p:spTgt spid="478212"/>
                                        </p:tgtEl>
                                        <p:attrNameLst>
                                          <p:attrName>ppt_h</p:attrName>
                                        </p:attrNameLst>
                                      </p:cBhvr>
                                      <p:tavLst>
                                        <p:tav tm="0">
                                          <p:val>
                                            <p:fltVal val="0"/>
                                          </p:val>
                                        </p:tav>
                                        <p:tav tm="100000">
                                          <p:val>
                                            <p:strVal val="#ppt_h"/>
                                          </p:val>
                                        </p:tav>
                                      </p:tavLst>
                                    </p:anim>
                                    <p:anim calcmode="lin" valueType="num">
                                      <p:cBhvr additive="base">
                                        <p:cTn id="9" dur="1000" fill="hold"/>
                                        <p:tgtEl>
                                          <p:spTgt spid="478212"/>
                                        </p:tgtEl>
                                        <p:attrNameLst>
                                          <p:attrName>ppt_x</p:attrName>
                                        </p:attrNameLst>
                                      </p:cBhvr>
                                      <p:tavLst>
                                        <p:tav tm="0" fmla="#ppt_x+(cos(-2*pi*(1-$))*-#ppt_x-sin(-2*pi*(1-$))*(1-#ppt_y))*(1-$)">
                                          <p:val>
                                            <p:fltVal val="0"/>
                                          </p:val>
                                        </p:tav>
                                        <p:tav tm="100000">
                                          <p:val>
                                            <p:fltVal val="1"/>
                                          </p:val>
                                        </p:tav>
                                      </p:tavLst>
                                    </p:anim>
                                    <p:anim calcmode="lin" valueType="num">
                                      <p:cBhvr additive="base">
                                        <p:cTn id="10" dur="1000" fill="hold"/>
                                        <p:tgtEl>
                                          <p:spTgt spid="478212"/>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80258"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发送分布时隙数（Tx_integer）</a:t>
            </a:r>
          </a:p>
        </p:txBody>
      </p:sp>
      <p:sp>
        <p:nvSpPr>
          <p:cNvPr id="480259" name=""/>
          <p:cNvSpPr/>
          <p:nvPr>
            <p:ph type="body" idx="4294967295"/>
          </p:nvPr>
        </p:nvSpPr>
        <p:spPr>
          <a:xfrm>
            <a:off x="908050" y="1905000"/>
            <a:ext cx="8420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rPr sz="2000"/>
              <a:t>		由于GSM系统中RACH信道是一种ALOH信道，为了减少移动台接入时RACH信道上的冲突次数，提高RACH信道的效率，GSM规范（04.08第3.3.1.2节）中规定了移动台必须采用的接入算法。该算法中应用了三个参数，即：发送分布时隙数Tx_integer、最大重发次数MAX RETRANS和与参数Tx_integer及信道组合有关的参数S。</a:t>
            </a:r>
            <a:endParaRPr sz="2000"/>
          </a:p>
          <a:p>
            <a:pPr lvl="0">
              <a:buNone/>
            </a:pPr>
            <a:endParaRPr sz="2000"/>
          </a:p>
          <a:p>
            <a:pPr lvl="0">
              <a:buNone/>
            </a:pPr>
            <a:r>
              <a:rPr sz="2000"/>
              <a:t>		其中参数MAX RETRANS在本文的其它章节中已有描述。参数Tx_integer表示移动台连续发送多个信道请求消息时，每次发送之间间隔的时隙数，参数S是接入算法中的一个中间变量，由参数Tx_integer和CCCH与SDCCH的组合方式确定。</a:t>
            </a:r>
            <a:endParaRPr sz="2000"/>
          </a:p>
          <a:p>
            <a:pPr lvl="0">
              <a:buNone/>
            </a:pPr>
            <a:endParaRPr sz="2000"/>
          </a:p>
        </p:txBody>
      </p:sp>
      <p:graphicFrame>
        <p:nvGraphicFramePr>
          <p:cNvPr id="480260"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45"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sp>
        <p:nvSpPr>
          <p:cNvPr id="480261" name="Date Placeholder 3"/>
          <p:cNvSpPr>
            <a:spLocks noGrp="1"/>
          </p:cNvSpPr>
          <p:nvPr>
            <p:ph type="dt" sz="half" idx="2"/>
          </p:nvPr>
        </p:nvSpPr>
        <p:spPr/>
        <p:txBody>
          <a:bodyPr/>
          <a:lstStyle/>
          <a:p>
            <a:pPr lvl="0" algn="ctr" eaLnBrk="1" hangingPunct="1"/>
            <a:fld id="{AFA5C6C8-E9D6-41FB-86B6-95E8B49422AF}" type="datetime1">
              <a:rPr sz="1400"/>
              <a:t>9/7/2024</a:t>
            </a:fld>
            <a:endParaRPr sz="1400"/>
          </a:p>
        </p:txBody>
      </p:sp>
      <p:sp>
        <p:nvSpPr>
          <p:cNvPr id="480262" name="Slide Number Placeholder 4"/>
          <p:cNvSpPr>
            <a:spLocks noGrp="1"/>
          </p:cNvSpPr>
          <p:nvPr>
            <p:ph type="sldNum" sz="quarter" idx="3"/>
          </p:nvPr>
        </p:nvSpPr>
        <p:spPr/>
        <p:txBody>
          <a:bodyPr/>
          <a:lstStyle/>
          <a:p>
            <a:pPr lvl="0" algn="ctr" eaLnBrk="1" hangingPunct="1"/>
            <a:fld id="{E05BA594-0165-4F3D-9F81-042F4AE1DFC0}" type="slidenum">
              <a:rPr sz="1400"/>
              <a:t>9</a:t>
            </a:fld>
            <a:endParaRPr lang="en-US"/>
          </a:p>
        </p:txBody>
      </p:sp>
      <p:sp>
        <p:nvSpPr>
          <p:cNvPr id="480263" name="TextBox 480262"/>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无线参数设置和调整共74页，您现在浏览的是第9页!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82306"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允许的网络色码（NCCPERM）</a:t>
            </a:r>
          </a:p>
        </p:txBody>
      </p:sp>
      <p:sp>
        <p:nvSpPr>
          <p:cNvPr id="482307" name=""/>
          <p:cNvSpPr/>
          <p:nvPr>
            <p:ph type="body" idx="4294967295"/>
          </p:nvPr>
        </p:nvSpPr>
        <p:spPr>
          <a:xfrm>
            <a:off x="908050" y="1676400"/>
            <a:ext cx="84201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rPr>
                <a:latin typeface="宋体" pitchFamily="2" charset="-122"/>
              </a:rPr>
              <a:t>		在连接模式下，移动台需向基站报告它测量得到的邻小区的信号情况，但每次的报告中最多只能容纳</a:t>
            </a:r>
            <a:r>
              <a:t>6 </a:t>
            </a:r>
            <a:r>
              <a:rPr>
                <a:latin typeface="宋体" pitchFamily="2" charset="-122"/>
              </a:rPr>
              <a:t>个邻小区，因此应尽可能使移动台只报告有可能成为切换目标小区的情况。上述功能可以通过限制移动台仅测量网络色码为某些固定值的小区来实现。参数</a:t>
            </a:r>
            <a:r>
              <a:t>NCCPERM </a:t>
            </a:r>
            <a:r>
              <a:rPr>
                <a:latin typeface="宋体" pitchFamily="2" charset="-122"/>
              </a:rPr>
              <a:t>给出了移动台需测量的小区的</a:t>
            </a:r>
            <a:r>
              <a:t>NCC </a:t>
            </a:r>
            <a:r>
              <a:rPr>
                <a:latin typeface="宋体" pitchFamily="2" charset="-122"/>
              </a:rPr>
              <a:t>码。移动台只需将测量得到的邻区的</a:t>
            </a:r>
            <a:r>
              <a:t>NCC </a:t>
            </a:r>
            <a:r>
              <a:rPr>
                <a:latin typeface="宋体" pitchFamily="2" charset="-122"/>
              </a:rPr>
              <a:t>与参数</a:t>
            </a:r>
            <a:r>
              <a:t>PLMN </a:t>
            </a:r>
            <a:r>
              <a:rPr>
                <a:latin typeface="宋体" pitchFamily="2" charset="-122"/>
              </a:rPr>
              <a:t>比较。若在该集合中，就报告给基站，否则将测量的结果丢弃。</a:t>
            </a:r>
            <a:endParaRPr>
              <a:latin typeface="宋体" pitchFamily="2" charset="-122"/>
            </a:endParaRPr>
          </a:p>
          <a:p>
            <a:pPr lvl="0">
              <a:buNone/>
            </a:pPr>
            <a:r>
              <a:rPr>
                <a:latin typeface="宋体" pitchFamily="2" charset="-122"/>
              </a:rPr>
              <a:t>		在我国，一般每个地区分配有一个（或数个）网络色码，在该地区的所有小区中的参数“允许的网络色码”中必须包含本地区的网络色码。此外，为了保证地区间的正常漫游，在每个地区的边缘小区中应包含邻近区域的</a:t>
            </a:r>
            <a:r>
              <a:t>NCC </a:t>
            </a:r>
            <a:r>
              <a:rPr>
                <a:latin typeface="宋体" pitchFamily="2" charset="-122"/>
              </a:rPr>
              <a:t>码。</a:t>
            </a:r>
            <a:endParaRPr>
              <a:latin typeface="宋体" pitchFamily="2" charset="-122"/>
            </a:endParaRPr>
          </a:p>
        </p:txBody>
      </p:sp>
      <p:graphicFrame>
        <p:nvGraphicFramePr>
          <p:cNvPr id="482308"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46"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sp>
        <p:nvSpPr>
          <p:cNvPr id="482309" name="Date Placeholder 3"/>
          <p:cNvSpPr>
            <a:spLocks noGrp="1"/>
          </p:cNvSpPr>
          <p:nvPr>
            <p:ph type="dt" sz="half" idx="2"/>
          </p:nvPr>
        </p:nvSpPr>
        <p:spPr/>
        <p:txBody>
          <a:bodyPr/>
          <a:lstStyle/>
          <a:p>
            <a:pPr lvl="0" algn="ctr" eaLnBrk="1" hangingPunct="1"/>
            <a:fld id="{C355AD7D-02C2-4170-8D36-E74D8C109104}" type="datetime1">
              <a:rPr sz="1400"/>
              <a:t>9/7/2024</a:t>
            </a:fld>
            <a:endParaRPr sz="1400"/>
          </a:p>
        </p:txBody>
      </p:sp>
      <p:sp>
        <p:nvSpPr>
          <p:cNvPr id="482310" name="Slide Number Placeholder 4"/>
          <p:cNvSpPr>
            <a:spLocks noGrp="1"/>
          </p:cNvSpPr>
          <p:nvPr>
            <p:ph type="sldNum" sz="quarter" idx="3"/>
          </p:nvPr>
        </p:nvSpPr>
        <p:spPr/>
        <p:txBody>
          <a:bodyPr/>
          <a:lstStyle/>
          <a:p>
            <a:pPr lvl="0" algn="ctr" eaLnBrk="1" hangingPunct="1"/>
            <a:fld id="{6576532B-FCFB-45A8-BEF8-1F219CFF5337}" type="slidenum">
              <a:rPr sz="1400"/>
              <a:t>10</a:t>
            </a:fld>
            <a:endParaRPr lang="en-US"/>
          </a:p>
        </p:txBody>
      </p:sp>
      <p:sp>
        <p:nvSpPr>
          <p:cNvPr id="482311" name="TextBox 482310"/>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无线参数设置和调整共74页，您现在浏览的是第10页!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84354"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CLASSMARK早送控制（ECSC）</a:t>
            </a:r>
          </a:p>
        </p:txBody>
      </p:sp>
      <p:sp>
        <p:nvSpPr>
          <p:cNvPr id="484355" name=""/>
          <p:cNvSpPr/>
          <p:nvPr>
            <p:ph type="body" idx="4294967295"/>
          </p:nvPr>
        </p:nvSpPr>
        <p:spPr>
          <a:xfrm>
            <a:off x="908050" y="1524000"/>
            <a:ext cx="8420100" cy="3733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rPr>
                <a:latin typeface="宋体" pitchFamily="2" charset="-122"/>
              </a:rPr>
              <a:t>		由于双频组网的出现，双频手机应运而生。而在不同的频段中，同一双频手机的</a:t>
            </a:r>
            <a:r>
              <a:t>CLASSMARK </a:t>
            </a:r>
            <a:r>
              <a:rPr>
                <a:latin typeface="宋体" pitchFamily="2" charset="-122"/>
              </a:rPr>
              <a:t>往往是不同的，如功率等级等等。当手机接入网络时，网络并不清楚手机目前在哪一个频段，因此也无从得到</a:t>
            </a:r>
            <a:r>
              <a:t>MS </a:t>
            </a:r>
            <a:r>
              <a:rPr>
                <a:latin typeface="宋体" pitchFamily="2" charset="-122"/>
              </a:rPr>
              <a:t>的</a:t>
            </a:r>
            <a:r>
              <a:t>CLASSMARK </a:t>
            </a:r>
            <a:r>
              <a:rPr>
                <a:latin typeface="宋体" pitchFamily="2" charset="-122"/>
              </a:rPr>
              <a:t>。这样势必会造成手机每次接入网络时，网络均要询问手机的</a:t>
            </a:r>
            <a:r>
              <a:t>CLASSMARK </a:t>
            </a:r>
            <a:r>
              <a:rPr>
                <a:latin typeface="宋体" pitchFamily="2" charset="-122"/>
              </a:rPr>
              <a:t>。所以在</a:t>
            </a:r>
            <a:r>
              <a:t>GSM </a:t>
            </a:r>
            <a:r>
              <a:rPr>
                <a:latin typeface="宋体" pitchFamily="2" charset="-122"/>
              </a:rPr>
              <a:t>规范</a:t>
            </a:r>
            <a:r>
              <a:t>Phase2plus </a:t>
            </a:r>
            <a:r>
              <a:rPr>
                <a:latin typeface="宋体" pitchFamily="2" charset="-122"/>
              </a:rPr>
              <a:t>中增加了“</a:t>
            </a:r>
            <a:r>
              <a:t>CLASSMARK </a:t>
            </a:r>
            <a:r>
              <a:rPr>
                <a:latin typeface="宋体" pitchFamily="2" charset="-122"/>
              </a:rPr>
              <a:t>早送”的选项，当网络采用这个选项时，支持这个选项的手机在接入网络后会在尽可能早的时间向网络发送</a:t>
            </a:r>
            <a:r>
              <a:t>CLASSMARK CHANGE </a:t>
            </a:r>
            <a:r>
              <a:rPr>
                <a:latin typeface="宋体" pitchFamily="2" charset="-122"/>
              </a:rPr>
              <a:t>消息，这样就避免了网络的查询过程，减少了信令流量。</a:t>
            </a:r>
            <a:endParaRPr>
              <a:latin typeface="宋体" pitchFamily="2" charset="-122"/>
            </a:endParaRPr>
          </a:p>
        </p:txBody>
      </p:sp>
      <p:graphicFrame>
        <p:nvGraphicFramePr>
          <p:cNvPr id="484356"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47"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graphicFrame>
        <p:nvGraphicFramePr>
          <p:cNvPr id="484357" name=""/>
          <p:cNvGraphicFramePr>
            <a:graphicFrameLocks noChangeAspect="1"/>
          </p:cNvGraphicFramePr>
          <p:nvPr/>
        </p:nvGraphicFramePr>
        <p:xfrm>
          <a:off x="6172200" y="4876800"/>
          <a:ext cx="1511300" cy="1349375"/>
        </p:xfrm>
        <a:graphic>
          <a:graphicData uri="http://schemas.openxmlformats.org/presentationml/2006/ole">
            <mc:AlternateContent>
              <mc:Choice xmlns:v="urn:schemas-microsoft-com:vml" Requires="v">
                <p:oleObj spid="_x0000_s1048" name="剪辑" r:id="rId4" progId="MS_ClipArt_Gallery.2">
                  <p:embed/>
                </p:oleObj>
              </mc:Choice>
              <mc:Fallback>
                <p:oleObj name="剪辑" r:id="rId4" progId="MS_ClipArt_Gallery.2">
                  <p:embed/>
                  <p:pic>
                    <p:nvPicPr>
                      <p:cNvPr id="0" name="OLE substitute image"/>
                      <p:cNvPicPr/>
                      <p:nvPr/>
                    </p:nvPicPr>
                    <p:blipFill>
                      <a:blip r:embed="rId5"/>
                      <a:stretch>
                        <a:fillRect/>
                      </a:stretch>
                    </p:blipFill>
                    <p:spPr>
                      <a:xfrm>
                        <a:off x="6172200" y="4876800"/>
                        <a:ext cx="1511300" cy="1349375"/>
                      </a:xfrm>
                      <a:prstGeom prst="rect">
                        <a:avLst/>
                      </a:prstGeom>
                      <a:noFill/>
                    </p:spPr>
                  </p:pic>
                </p:oleObj>
              </mc:Fallback>
            </mc:AlternateContent>
          </a:graphicData>
        </a:graphic>
      </p:graphicFrame>
      <p:sp>
        <p:nvSpPr>
          <p:cNvPr id="484358" name="Date Placeholder 3"/>
          <p:cNvSpPr>
            <a:spLocks noGrp="1"/>
          </p:cNvSpPr>
          <p:nvPr>
            <p:ph type="dt" sz="half" idx="2"/>
          </p:nvPr>
        </p:nvSpPr>
        <p:spPr/>
        <p:txBody>
          <a:bodyPr/>
          <a:lstStyle/>
          <a:p>
            <a:pPr lvl="0" algn="ctr" eaLnBrk="1" hangingPunct="1"/>
            <a:fld id="{E3FFEC9A-0047-4E91-874E-C81ED8A23F62}" type="datetime1">
              <a:rPr sz="1400"/>
              <a:t>9/7/2024</a:t>
            </a:fld>
            <a:endParaRPr sz="1400"/>
          </a:p>
        </p:txBody>
      </p:sp>
      <p:sp>
        <p:nvSpPr>
          <p:cNvPr id="484359" name="Slide Number Placeholder 4"/>
          <p:cNvSpPr>
            <a:spLocks noGrp="1"/>
          </p:cNvSpPr>
          <p:nvPr>
            <p:ph type="sldNum" sz="quarter" idx="3"/>
          </p:nvPr>
        </p:nvSpPr>
        <p:spPr/>
        <p:txBody>
          <a:bodyPr/>
          <a:lstStyle/>
          <a:p>
            <a:pPr lvl="0" algn="ctr" eaLnBrk="1" hangingPunct="1"/>
            <a:fld id="{295AC433-688A-4986-882C-648A41B39E20}" type="slidenum">
              <a:rPr sz="1400"/>
              <a:t>11</a:t>
            </a:fld>
            <a:endParaRPr lang="en-US"/>
          </a:p>
        </p:txBody>
      </p:sp>
      <p:sp>
        <p:nvSpPr>
          <p:cNvPr id="484360" name="TextBox 484359"/>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无线参数设置和调整共74页，您现在浏览的是第11页!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additive="base">
                                        <p:cTn id="6" dur="1" fill="hold">
                                          <p:stCondLst>
                                            <p:cond delay="0"/>
                                          </p:stCondLst>
                                        </p:cTn>
                                        <p:tgtEl>
                                          <p:spTgt spid="484357"/>
                                        </p:tgtEl>
                                        <p:attrNameLst>
                                          <p:attrName>style.visibility</p:attrName>
                                        </p:attrNameLst>
                                      </p:cBhvr>
                                      <p:to>
                                        <p:strVal val="visible"/>
                                      </p:to>
                                    </p:set>
                                    <p:anim calcmode="lin" valueType="num">
                                      <p:cBhvr additive="base">
                                        <p:cTn id="7" dur="500" fill="hold"/>
                                        <p:tgtEl>
                                          <p:spTgt spid="484357"/>
                                        </p:tgtEl>
                                        <p:attrNameLst>
                                          <p:attrName>ppt_x</p:attrName>
                                        </p:attrNameLst>
                                      </p:cBhvr>
                                      <p:tavLst>
                                        <p:tav tm="0">
                                          <p:val>
                                            <p:strVal val="0-#ppt_w/2"/>
                                          </p:val>
                                        </p:tav>
                                        <p:tav tm="100000">
                                          <p:val>
                                            <p:strVal val="#ppt_x"/>
                                          </p:val>
                                        </p:tav>
                                      </p:tavLst>
                                    </p:anim>
                                    <p:anim calcmode="lin" valueType="num">
                                      <p:cBhvr additive="base">
                                        <p:cTn id="8" dur="500" fill="hold"/>
                                        <p:tgtEl>
                                          <p:spTgt spid="48435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86402"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非连续发射（DTX）</a:t>
            </a:r>
          </a:p>
        </p:txBody>
      </p:sp>
      <p:sp>
        <p:nvSpPr>
          <p:cNvPr id="486403" name=""/>
          <p:cNvSpPr/>
          <p:nvPr>
            <p:ph type="body" idx="4294967295"/>
          </p:nvPr>
        </p:nvSpPr>
        <p:spPr>
          <a:xfrm>
            <a:off x="908050" y="1600200"/>
            <a:ext cx="8420100" cy="3505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rPr>
                <a:latin typeface="宋体" pitchFamily="2" charset="-122"/>
              </a:rPr>
              <a:t>		非连续发送（</a:t>
            </a:r>
            <a:r>
              <a:t>DTX </a:t>
            </a:r>
            <a:r>
              <a:rPr>
                <a:latin typeface="宋体" pitchFamily="2" charset="-122"/>
              </a:rPr>
              <a:t>）方式是指移动用户在通话过程中，话音间歇期间，系统不传送信号的过程。</a:t>
            </a:r>
            <a:endParaRPr>
              <a:latin typeface="宋体" pitchFamily="2" charset="-122"/>
            </a:endParaRPr>
          </a:p>
          <a:p>
            <a:pPr lvl="0">
              <a:buNone/>
            </a:pPr>
            <a:r>
              <a:rPr>
                <a:latin typeface="宋体" pitchFamily="2" charset="-122"/>
              </a:rPr>
              <a:t>		网络中是否允许使用</a:t>
            </a:r>
            <a:r>
              <a:t>DTX </a:t>
            </a:r>
            <a:r>
              <a:rPr>
                <a:latin typeface="宋体" pitchFamily="2" charset="-122"/>
              </a:rPr>
              <a:t>是由网络操作员设置的，即设置参数</a:t>
            </a:r>
            <a:r>
              <a:t>DTX </a:t>
            </a:r>
            <a:r>
              <a:rPr>
                <a:latin typeface="宋体" pitchFamily="2" charset="-122"/>
              </a:rPr>
              <a:t>。</a:t>
            </a:r>
            <a:endParaRPr>
              <a:latin typeface="宋体" pitchFamily="2" charset="-122"/>
            </a:endParaRPr>
          </a:p>
          <a:p>
            <a:pPr lvl="0">
              <a:buNone/>
            </a:pPr>
            <a:r>
              <a:rPr>
                <a:latin typeface="宋体" pitchFamily="2" charset="-122"/>
              </a:rPr>
              <a:t>		</a:t>
            </a:r>
            <a:r>
              <a:t>DTX </a:t>
            </a:r>
            <a:r>
              <a:rPr>
                <a:latin typeface="宋体" pitchFamily="2" charset="-122"/>
              </a:rPr>
              <a:t>的应用使通话的质量受到相当有限的影响，但它的应用有两个优越性，即：无线信道的干扰得到有效的降低，从而使网络的平均通话质量得到改善；同时，</a:t>
            </a:r>
            <a:r>
              <a:t>DTX </a:t>
            </a:r>
            <a:r>
              <a:rPr>
                <a:latin typeface="宋体" pitchFamily="2" charset="-122"/>
              </a:rPr>
              <a:t>的应用可以大大节约移动台的功率损耗。因此，建议在网络上采用</a:t>
            </a:r>
            <a:r>
              <a:t>DTX </a:t>
            </a:r>
            <a:r>
              <a:rPr>
                <a:latin typeface="宋体" pitchFamily="2" charset="-122"/>
              </a:rPr>
              <a:t>。</a:t>
            </a:r>
            <a:endParaRPr>
              <a:latin typeface="宋体" pitchFamily="2" charset="-122"/>
            </a:endParaRPr>
          </a:p>
        </p:txBody>
      </p:sp>
      <p:graphicFrame>
        <p:nvGraphicFramePr>
          <p:cNvPr id="486404"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49"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graphicFrame>
        <p:nvGraphicFramePr>
          <p:cNvPr id="486405" name=""/>
          <p:cNvGraphicFramePr>
            <a:graphicFrameLocks noChangeAspect="1"/>
          </p:cNvGraphicFramePr>
          <p:nvPr/>
        </p:nvGraphicFramePr>
        <p:xfrm>
          <a:off x="4343400" y="4740275"/>
          <a:ext cx="1627188" cy="1508125"/>
        </p:xfrm>
        <a:graphic>
          <a:graphicData uri="http://schemas.openxmlformats.org/presentationml/2006/ole">
            <mc:AlternateContent>
              <mc:Choice xmlns:v="urn:schemas-microsoft-com:vml" Requires="v">
                <p:oleObj spid="_x0000_s1050" name="剪辑" r:id="rId4" progId="MS_ClipArt_Gallery.2">
                  <p:embed/>
                </p:oleObj>
              </mc:Choice>
              <mc:Fallback>
                <p:oleObj name="剪辑" r:id="rId4" progId="MS_ClipArt_Gallery.2">
                  <p:embed/>
                  <p:pic>
                    <p:nvPicPr>
                      <p:cNvPr id="0" name="OLE substitute image"/>
                      <p:cNvPicPr/>
                      <p:nvPr/>
                    </p:nvPicPr>
                    <p:blipFill>
                      <a:blip r:embed="rId5"/>
                      <a:stretch>
                        <a:fillRect/>
                      </a:stretch>
                    </p:blipFill>
                    <p:spPr>
                      <a:xfrm>
                        <a:off x="4343400" y="4740275"/>
                        <a:ext cx="1627188" cy="1508125"/>
                      </a:xfrm>
                      <a:prstGeom prst="rect">
                        <a:avLst/>
                      </a:prstGeom>
                      <a:noFill/>
                    </p:spPr>
                  </p:pic>
                </p:oleObj>
              </mc:Fallback>
            </mc:AlternateContent>
          </a:graphicData>
        </a:graphic>
      </p:graphicFrame>
      <p:sp>
        <p:nvSpPr>
          <p:cNvPr id="486406" name="Date Placeholder 3"/>
          <p:cNvSpPr>
            <a:spLocks noGrp="1"/>
          </p:cNvSpPr>
          <p:nvPr>
            <p:ph type="dt" sz="half" idx="2"/>
          </p:nvPr>
        </p:nvSpPr>
        <p:spPr/>
        <p:txBody>
          <a:bodyPr/>
          <a:lstStyle/>
          <a:p>
            <a:pPr lvl="0" algn="ctr" eaLnBrk="1" hangingPunct="1"/>
            <a:fld id="{0C6D90CA-D2A3-473E-95FE-589F4720257F}" type="datetime1">
              <a:rPr sz="1400"/>
              <a:t>9/7/2024</a:t>
            </a:fld>
            <a:endParaRPr sz="1400"/>
          </a:p>
        </p:txBody>
      </p:sp>
      <p:sp>
        <p:nvSpPr>
          <p:cNvPr id="486407" name="Slide Number Placeholder 4"/>
          <p:cNvSpPr>
            <a:spLocks noGrp="1"/>
          </p:cNvSpPr>
          <p:nvPr>
            <p:ph type="sldNum" sz="quarter" idx="3"/>
          </p:nvPr>
        </p:nvSpPr>
        <p:spPr/>
        <p:txBody>
          <a:bodyPr/>
          <a:lstStyle/>
          <a:p>
            <a:pPr lvl="0" algn="ctr" eaLnBrk="1" hangingPunct="1"/>
            <a:fld id="{78F10F55-A2D2-4E74-A282-AEDFD5EFCFCC}" type="slidenum">
              <a:rPr sz="1400"/>
              <a:t>12</a:t>
            </a:fld>
            <a:endParaRPr lang="en-US"/>
          </a:p>
        </p:txBody>
      </p:sp>
      <p:sp>
        <p:nvSpPr>
          <p:cNvPr id="486408" name="TextBox 486407"/>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无线参数设置和调整共74页，您现在浏览的是第12页!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500" fill="hold" nodeType="afterEffect">
                                  <p:stCondLst>
                                    <p:cond delay="0"/>
                                  </p:stCondLst>
                                  <p:childTnLst>
                                    <p:set>
                                      <p:cBhvr additive="base">
                                        <p:cTn id="6" dur="1" fill="hold">
                                          <p:stCondLst>
                                            <p:cond delay="499"/>
                                          </p:stCondLst>
                                        </p:cTn>
                                        <p:tgtEl>
                                          <p:spTgt spid="4864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88450"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移动分配索引偏置（MAIO）</a:t>
            </a:r>
          </a:p>
        </p:txBody>
      </p:sp>
      <p:sp>
        <p:nvSpPr>
          <p:cNvPr id="488451" name=""/>
          <p:cNvSpPr/>
          <p:nvPr>
            <p:ph type="body" idx="4294967295"/>
          </p:nvPr>
        </p:nvSpPr>
        <p:spPr>
          <a:xfrm>
            <a:off x="908050" y="1752600"/>
            <a:ext cx="8420100" cy="25146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rPr>
                <a:latin typeface="宋体" pitchFamily="2" charset="-122"/>
              </a:rPr>
              <a:t>		</a:t>
            </a:r>
            <a:r>
              <a:t>MAIO </a:t>
            </a:r>
            <a:r>
              <a:rPr>
                <a:latin typeface="宋体" pitchFamily="2" charset="-122"/>
              </a:rPr>
              <a:t>是</a:t>
            </a:r>
            <a:r>
              <a:t>MAI </a:t>
            </a:r>
            <a:r>
              <a:rPr>
                <a:latin typeface="宋体" pitchFamily="2" charset="-122"/>
              </a:rPr>
              <a:t>的一个初始偏移量，其目的是为了防止多个信道在同一时间内争抢同一个载频。</a:t>
            </a:r>
            <a:endParaRPr>
              <a:latin typeface="宋体" pitchFamily="2" charset="-122"/>
            </a:endParaRPr>
          </a:p>
          <a:p>
            <a:pPr lvl="0">
              <a:buNone/>
            </a:pPr>
            <a:r>
              <a:rPr>
                <a:latin typeface="宋体" pitchFamily="2" charset="-122"/>
              </a:rPr>
              <a:t>		</a:t>
            </a:r>
            <a:endParaRPr>
              <a:latin typeface="宋体" pitchFamily="2" charset="-122"/>
            </a:endParaRPr>
          </a:p>
        </p:txBody>
      </p:sp>
      <p:graphicFrame>
        <p:nvGraphicFramePr>
          <p:cNvPr id="488452"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51"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graphicFrame>
        <p:nvGraphicFramePr>
          <p:cNvPr id="488453" name=""/>
          <p:cNvGraphicFramePr>
            <a:graphicFrameLocks noChangeAspect="1"/>
          </p:cNvGraphicFramePr>
          <p:nvPr/>
        </p:nvGraphicFramePr>
        <p:xfrm>
          <a:off x="6324600" y="4724400"/>
          <a:ext cx="1382712" cy="852488"/>
        </p:xfrm>
        <a:graphic>
          <a:graphicData uri="http://schemas.openxmlformats.org/presentationml/2006/ole">
            <mc:AlternateContent>
              <mc:Choice xmlns:v="urn:schemas-microsoft-com:vml" Requires="v">
                <p:oleObj spid="_x0000_s1052" name="剪辑" r:id="rId4" progId="MS_ClipArt_Gallery.2">
                  <p:embed/>
                </p:oleObj>
              </mc:Choice>
              <mc:Fallback>
                <p:oleObj name="剪辑" r:id="rId4" progId="MS_ClipArt_Gallery.2">
                  <p:embed/>
                  <p:pic>
                    <p:nvPicPr>
                      <p:cNvPr id="0" name="OLE substitute image"/>
                      <p:cNvPicPr/>
                      <p:nvPr/>
                    </p:nvPicPr>
                    <p:blipFill>
                      <a:blip r:embed="rId5"/>
                      <a:stretch>
                        <a:fillRect/>
                      </a:stretch>
                    </p:blipFill>
                    <p:spPr>
                      <a:xfrm>
                        <a:off x="6324600" y="4724400"/>
                        <a:ext cx="1382712" cy="852488"/>
                      </a:xfrm>
                      <a:prstGeom prst="rect">
                        <a:avLst/>
                      </a:prstGeom>
                      <a:noFill/>
                    </p:spPr>
                  </p:pic>
                </p:oleObj>
              </mc:Fallback>
            </mc:AlternateContent>
          </a:graphicData>
        </a:graphic>
      </p:graphicFrame>
      <p:sp>
        <p:nvSpPr>
          <p:cNvPr id="488454" name="Date Placeholder 3"/>
          <p:cNvSpPr>
            <a:spLocks noGrp="1"/>
          </p:cNvSpPr>
          <p:nvPr>
            <p:ph type="dt" sz="half" idx="2"/>
          </p:nvPr>
        </p:nvSpPr>
        <p:spPr/>
        <p:txBody>
          <a:bodyPr/>
          <a:lstStyle/>
          <a:p>
            <a:pPr lvl="0" algn="ctr" eaLnBrk="1" hangingPunct="1"/>
            <a:fld id="{5EE71D3D-6597-433C-8884-A3BAA070C5A6}" type="datetime1">
              <a:rPr sz="1400"/>
              <a:t>9/7/2024</a:t>
            </a:fld>
            <a:endParaRPr sz="1400"/>
          </a:p>
        </p:txBody>
      </p:sp>
      <p:sp>
        <p:nvSpPr>
          <p:cNvPr id="488455" name="Slide Number Placeholder 4"/>
          <p:cNvSpPr>
            <a:spLocks noGrp="1"/>
          </p:cNvSpPr>
          <p:nvPr>
            <p:ph type="sldNum" sz="quarter" idx="3"/>
          </p:nvPr>
        </p:nvSpPr>
        <p:spPr/>
        <p:txBody>
          <a:bodyPr/>
          <a:lstStyle/>
          <a:p>
            <a:pPr lvl="0" algn="ctr" eaLnBrk="1" hangingPunct="1"/>
            <a:fld id="{1B2FAC1E-061A-4549-9363-1B3F8C1661BB}" type="slidenum">
              <a:rPr sz="1400"/>
              <a:t>13</a:t>
            </a:fld>
            <a:endParaRPr lang="en-US"/>
          </a:p>
        </p:txBody>
      </p:sp>
      <p:sp>
        <p:nvSpPr>
          <p:cNvPr id="488456" name="TextBox 488455"/>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无线参数设置和调整共74页，您现在浏览的是第13页!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0"/>
                                  </p:stCondLst>
                                  <p:childTnLst>
                                    <p:set>
                                      <p:cBhvr additive="base">
                                        <p:cTn id="6" dur="1" fill="hold">
                                          <p:stCondLst>
                                            <p:cond delay="0"/>
                                          </p:stCondLst>
                                        </p:cTn>
                                        <p:tgtEl>
                                          <p:spTgt spid="488453"/>
                                        </p:tgtEl>
                                        <p:attrNameLst>
                                          <p:attrName>style.visibility</p:attrName>
                                        </p:attrNameLst>
                                      </p:cBhvr>
                                      <p:to>
                                        <p:strVal val="visible"/>
                                      </p:to>
                                    </p:set>
                                    <p:animEffect transition="in" filter="blinds(horizontal)">
                                      <p:cBhvr additive="base">
                                        <p:cTn id="7" dur="500"/>
                                        <p:tgtEl>
                                          <p:spTgt spid="4884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90498"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呼叫重建允许（RE）</a:t>
            </a:r>
          </a:p>
        </p:txBody>
      </p:sp>
      <p:sp>
        <p:nvSpPr>
          <p:cNvPr id="490499" name=""/>
          <p:cNvSpPr/>
          <p:nvPr>
            <p:ph type="body" idx="4294967295"/>
          </p:nvPr>
        </p:nvSpPr>
        <p:spPr>
          <a:xfrm>
            <a:off x="908050" y="1752600"/>
            <a:ext cx="8420100" cy="2362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rPr>
                <a:latin typeface="宋体" pitchFamily="2" charset="-122"/>
              </a:rPr>
              <a:t>		在一些特定的环境下，移动台通话时从盲点经过时会造成掉话现象，若允许呼叫重建，可以降低平均掉话率。然而，呼叫重建过程需要占用较长的时间，多数用户在重建完成之前就已经挂机，因此造成呼叫重建非但达不到目的还浪费了许多无线资源。建议除了个别小区之外，网络上不允许呼叫重建。</a:t>
            </a:r>
            <a:endParaRPr>
              <a:latin typeface="宋体" pitchFamily="2" charset="-122"/>
            </a:endParaRPr>
          </a:p>
        </p:txBody>
      </p:sp>
      <p:graphicFrame>
        <p:nvGraphicFramePr>
          <p:cNvPr id="490500"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53"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graphicFrame>
        <p:nvGraphicFramePr>
          <p:cNvPr id="490501" name=""/>
          <p:cNvGraphicFramePr>
            <a:graphicFrameLocks noChangeAspect="1"/>
          </p:cNvGraphicFramePr>
          <p:nvPr/>
        </p:nvGraphicFramePr>
        <p:xfrm>
          <a:off x="6553200" y="3962400"/>
          <a:ext cx="2001838" cy="2062162"/>
        </p:xfrm>
        <a:graphic>
          <a:graphicData uri="http://schemas.openxmlformats.org/presentationml/2006/ole">
            <mc:AlternateContent>
              <mc:Choice xmlns:v="urn:schemas-microsoft-com:vml" Requires="v">
                <p:oleObj spid="_x0000_s1054" name="剪辑" r:id="rId4" progId="MS_ClipArt_Gallery.2">
                  <p:embed/>
                </p:oleObj>
              </mc:Choice>
              <mc:Fallback>
                <p:oleObj name="剪辑" r:id="rId4" progId="MS_ClipArt_Gallery.2">
                  <p:embed/>
                  <p:pic>
                    <p:nvPicPr>
                      <p:cNvPr id="0" name="OLE substitute image"/>
                      <p:cNvPicPr/>
                      <p:nvPr/>
                    </p:nvPicPr>
                    <p:blipFill>
                      <a:blip r:embed="rId5"/>
                      <a:stretch>
                        <a:fillRect/>
                      </a:stretch>
                    </p:blipFill>
                    <p:spPr>
                      <a:xfrm>
                        <a:off x="6553200" y="3962400"/>
                        <a:ext cx="2001838" cy="2062162"/>
                      </a:xfrm>
                      <a:prstGeom prst="rect">
                        <a:avLst/>
                      </a:prstGeom>
                      <a:noFill/>
                    </p:spPr>
                  </p:pic>
                </p:oleObj>
              </mc:Fallback>
            </mc:AlternateContent>
          </a:graphicData>
        </a:graphic>
      </p:graphicFrame>
      <p:sp>
        <p:nvSpPr>
          <p:cNvPr id="490502" name="Date Placeholder 3"/>
          <p:cNvSpPr>
            <a:spLocks noGrp="1"/>
          </p:cNvSpPr>
          <p:nvPr>
            <p:ph type="dt" sz="half" idx="2"/>
          </p:nvPr>
        </p:nvSpPr>
        <p:spPr/>
        <p:txBody>
          <a:bodyPr/>
          <a:lstStyle/>
          <a:p>
            <a:pPr lvl="0" algn="ctr" eaLnBrk="1" hangingPunct="1"/>
            <a:fld id="{BDED41B7-ADC2-474B-8F3A-9D141EB0C1E4}" type="datetime1">
              <a:rPr sz="1400"/>
              <a:t>9/7/2024</a:t>
            </a:fld>
            <a:endParaRPr sz="1400"/>
          </a:p>
        </p:txBody>
      </p:sp>
      <p:sp>
        <p:nvSpPr>
          <p:cNvPr id="490503" name="Slide Number Placeholder 4"/>
          <p:cNvSpPr>
            <a:spLocks noGrp="1"/>
          </p:cNvSpPr>
          <p:nvPr>
            <p:ph type="sldNum" sz="quarter" idx="3"/>
          </p:nvPr>
        </p:nvSpPr>
        <p:spPr/>
        <p:txBody>
          <a:bodyPr/>
          <a:lstStyle/>
          <a:p>
            <a:pPr lvl="0" algn="ctr" eaLnBrk="1" hangingPunct="1"/>
            <a:fld id="{876855AE-DAC0-4987-AB17-BCF392308DC7}" type="slidenum">
              <a:rPr sz="1400"/>
              <a:t>14</a:t>
            </a:fld>
            <a:endParaRPr lang="en-US"/>
          </a:p>
        </p:txBody>
      </p:sp>
      <p:sp>
        <p:nvSpPr>
          <p:cNvPr id="490504" name="TextBox 490503"/>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无线参数设置和调整共74页，您现在浏览的是第14页!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9" presetClass="entr" presetSubtype="10" dur="5000" fill="hold" nodeType="afterEffect">
                                  <p:stCondLst>
                                    <p:cond delay="0"/>
                                  </p:stCondLst>
                                  <p:childTnLst>
                                    <p:set>
                                      <p:cBhvr additive="base">
                                        <p:cTn id="6" dur="1" fill="hold">
                                          <p:stCondLst>
                                            <p:cond delay="0"/>
                                          </p:stCondLst>
                                        </p:cTn>
                                        <p:tgtEl>
                                          <p:spTgt spid="490501"/>
                                        </p:tgtEl>
                                        <p:attrNameLst>
                                          <p:attrName>style.visibility</p:attrName>
                                        </p:attrNameLst>
                                      </p:cBhvr>
                                      <p:to>
                                        <p:strVal val="visible"/>
                                      </p:to>
                                    </p:set>
                                    <p:anim calcmode="lin" valueType="num">
                                      <p:cBhvr additive="base">
                                        <p:cTn id="7" dur="5000" fill="hold"/>
                                        <p:tgtEl>
                                          <p:spTgt spid="490501"/>
                                        </p:tgtEl>
                                        <p:attrNameLst>
                                          <p:attrName>ppt_w</p:attrName>
                                        </p:attrNameLst>
                                      </p:cBhvr>
                                      <p:tavLst>
                                        <p:tav tm="0" fmla="#ppt_w*sin(2.5*pi*$)">
                                          <p:val>
                                            <p:fltVal val="0"/>
                                          </p:val>
                                        </p:tav>
                                        <p:tav tm="100000">
                                          <p:val>
                                            <p:fltVal val="1"/>
                                          </p:val>
                                        </p:tav>
                                      </p:tavLst>
                                    </p:anim>
                                    <p:anim calcmode="lin" valueType="num">
                                      <p:cBhvr additive="base">
                                        <p:cTn id="8" dur="5000" fill="hold"/>
                                        <p:tgtEl>
                                          <p:spTgt spid="49050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52610" name=""/>
          <p:cNvSpPr/>
          <p:nvPr>
            <p:ph type="title" idx="4294967295"/>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BA列表</a:t>
            </a:r>
            <a:br/>
          </a:p>
        </p:txBody>
      </p:sp>
      <p:sp>
        <p:nvSpPr>
          <p:cNvPr id="452611" name=""/>
          <p:cNvSpPr/>
          <p:nvPr>
            <p:ph type="body" idx="4294967295"/>
          </p:nvPr>
        </p:nvSpPr>
        <p:spPr>
          <a:xfrm>
            <a:off x="908050" y="1752600"/>
            <a:ext cx="8509000" cy="41243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5pPr>
          </a:lstStyle>
          <a:p>
            <a:pPr lvl="0" algn="just">
              <a:buNone/>
            </a:pPr>
            <a:r>
              <a:rPr b="1">
                <a:solidFill>
                  <a:srgbClr val="000000"/>
                </a:solidFill>
                <a:latin typeface="宋体" pitchFamily="2" charset="-122"/>
              </a:rPr>
              <a:t>	</a:t>
            </a:r>
            <a:endParaRPr b="1">
              <a:solidFill>
                <a:srgbClr val="000000"/>
              </a:solidFill>
              <a:latin typeface="宋体" pitchFamily="2" charset="-122"/>
            </a:endParaRPr>
          </a:p>
          <a:p>
            <a:pPr lvl="0" algn="just">
              <a:buNone/>
            </a:pPr>
            <a:r>
              <a:rPr sz="2400" b="1">
                <a:solidFill>
                  <a:srgbClr val="000000"/>
                </a:solidFill>
                <a:latin typeface="宋体" pitchFamily="2" charset="-122"/>
              </a:rPr>
              <a:t>		</a:t>
            </a:r>
            <a:r>
              <a:rPr sz="2800" b="1">
                <a:solidFill>
                  <a:srgbClr val="000000"/>
                </a:solidFill>
                <a:latin typeface="宋体" pitchFamily="2" charset="-122"/>
              </a:rPr>
              <a:t>手机在开机时，它能够将上次关机时的BA（邻近小区BCCH频率列表）记录下来，开机时，就按照这张表检测。手机开机时先搜索在这张表中的频点。当在BA列表中的频点不能找到时，手机就搜索可以搜索到的最强30个频点，再按照强度依次对其尝试进行BCCH信道解码。</a:t>
            </a:r>
            <a:endParaRPr sz="2800" b="1">
              <a:latin typeface="Arial" pitchFamily="34" charset="0"/>
            </a:endParaRPr>
          </a:p>
          <a:p>
            <a:pPr lvl="0" algn="just"/>
            <a:endParaRPr b="1">
              <a:latin typeface="Arial" pitchFamily="34" charset="0"/>
            </a:endParaRPr>
          </a:p>
          <a:p>
            <a:pPr lvl="0"/>
            <a:endParaRPr b="1"/>
          </a:p>
          <a:p>
            <a:pPr lvl="0"/>
            <a:endParaRPr sz="2800" b="1">
              <a:latin typeface="Arial" pitchFamily="34" charset="0"/>
            </a:endParaRPr>
          </a:p>
          <a:p>
            <a:pPr lvl="0"/>
            <a:endParaRPr sz="2800" b="1"/>
          </a:p>
          <a:p>
            <a:pPr lvl="0"/>
            <a:endParaRPr sz="2800" b="1"/>
          </a:p>
          <a:p>
            <a:pPr lvl="0"/>
            <a:endParaRPr sz="2800" b="1"/>
          </a:p>
        </p:txBody>
      </p:sp>
      <p:graphicFrame>
        <p:nvGraphicFramePr>
          <p:cNvPr id="452615"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55"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graphicFrame>
        <p:nvGraphicFramePr>
          <p:cNvPr id="452618" name="">
            <a:hlinkClick action="ppaction://noaction" tooltip="返回目录"/>
          </p:cNvPr>
          <p:cNvGraphicFramePr>
            <a:graphicFrameLocks noChangeAspect="1"/>
          </p:cNvGraphicFramePr>
          <p:nvPr/>
        </p:nvGraphicFramePr>
        <p:xfrm>
          <a:off x="9296400" y="1143000"/>
          <a:ext cx="304800" cy="304800"/>
        </p:xfrm>
        <a:graphic>
          <a:graphicData uri="http://schemas.openxmlformats.org/presentationml/2006/ole">
            <mc:AlternateContent>
              <mc:Choice xmlns:v="urn:schemas-microsoft-com:vml" Requires="v">
                <p:oleObj spid="_x0000_s1056" name="剪辑" r:id="rId4" progId="MS_ClipArt_Gallery.2">
                  <p:embed/>
                </p:oleObj>
              </mc:Choice>
              <mc:Fallback>
                <p:oleObj name="剪辑" r:id="rId4" progId="MS_ClipArt_Gallery.2">
                  <p:embed/>
                  <p:pic>
                    <p:nvPicPr>
                      <p:cNvPr id="0" name="OLE substitute image"/>
                      <p:cNvPicPr/>
                      <p:nvPr/>
                    </p:nvPicPr>
                    <p:blipFill>
                      <a:blip r:embed="rId3"/>
                      <a:stretch>
                        <a:fillRect/>
                      </a:stretch>
                    </p:blipFill>
                    <p:spPr>
                      <a:xfrm>
                        <a:off x="9296400" y="1143000"/>
                        <a:ext cx="304800" cy="304800"/>
                      </a:xfrm>
                      <a:prstGeom prst="rect">
                        <a:avLst/>
                      </a:prstGeom>
                      <a:solidFill>
                        <a:srgbClr val="FF0000"/>
                      </a:solidFill>
                    </p:spPr>
                  </p:pic>
                </p:oleObj>
              </mc:Fallback>
            </mc:AlternateContent>
          </a:graphicData>
        </a:graphic>
      </p:graphicFrame>
      <p:sp>
        <p:nvSpPr>
          <p:cNvPr id="452619" name="Date Placeholder 1"/>
          <p:cNvSpPr>
            <a:spLocks noGrp="1"/>
          </p:cNvSpPr>
          <p:nvPr>
            <p:ph type="dt" sz="half"/>
          </p:nvPr>
        </p:nvSpPr>
        <p:spPr/>
        <p:txBody>
          <a:bodyPr/>
          <a:lstStyle/>
          <a:p>
            <a:pPr lvl="0" algn="ctr" eaLnBrk="1" hangingPunct="1"/>
            <a:fld id="{12268813-4CCC-48AE-8F6E-EF5633A8136D}" type="datetime1">
              <a:rPr sz="1400"/>
              <a:t>9/7/2024</a:t>
            </a:fld>
            <a:endParaRPr sz="1400"/>
          </a:p>
        </p:txBody>
      </p:sp>
      <p:sp>
        <p:nvSpPr>
          <p:cNvPr id="452620" name="Slide Number Placeholder 2"/>
          <p:cNvSpPr>
            <a:spLocks noGrp="1"/>
          </p:cNvSpPr>
          <p:nvPr>
            <p:ph type="sldNum" sz="quarter" idx="1"/>
          </p:nvPr>
        </p:nvSpPr>
        <p:spPr/>
        <p:txBody>
          <a:bodyPr/>
          <a:lstStyle/>
          <a:p>
            <a:pPr lvl="0" algn="ctr" eaLnBrk="1" hangingPunct="1"/>
            <a:fld id="{F04209AF-74E6-45D6-884B-92F62111D36C}" type="slidenum">
              <a:rPr sz="1400"/>
              <a:t>15</a:t>
            </a:fld>
            <a:endParaRPr lang="en-US"/>
          </a:p>
        </p:txBody>
      </p:sp>
      <p:sp>
        <p:nvSpPr>
          <p:cNvPr id="452621" name="TextBox 452620"/>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无线参数设置和调整共74页，您现在浏览的是第15页!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additive="base">
                                        <p:cTn id="6" dur="1" fill="hold">
                                          <p:stCondLst>
                                            <p:cond delay="0"/>
                                          </p:stCondLst>
                                        </p:cTn>
                                        <p:tgtEl>
                                          <p:spTgt spid="452610"/>
                                        </p:tgtEl>
                                        <p:attrNameLst>
                                          <p:attrName>style.visibility</p:attrName>
                                        </p:attrNameLst>
                                      </p:cBhvr>
                                      <p:to>
                                        <p:strVal val="visible"/>
                                      </p:to>
                                    </p:set>
                                    <p:anim calcmode="lin" valueType="num">
                                      <p:cBhvr additive="base">
                                        <p:cTn id="7" dur="500" fill="hold"/>
                                        <p:tgtEl>
                                          <p:spTgt spid="452610"/>
                                        </p:tgtEl>
                                        <p:attrNameLst>
                                          <p:attrName>ppt_x</p:attrName>
                                        </p:attrNameLst>
                                      </p:cBhvr>
                                      <p:tavLst>
                                        <p:tav tm="0">
                                          <p:val>
                                            <p:strVal val="0-#ppt_w/2"/>
                                          </p:val>
                                        </p:tav>
                                        <p:tav tm="100000">
                                          <p:val>
                                            <p:strVal val="#ppt_x"/>
                                          </p:val>
                                        </p:tav>
                                      </p:tavLst>
                                    </p:anim>
                                    <p:anim calcmode="lin" valueType="num">
                                      <p:cBhvr additive="base">
                                        <p:cTn id="8" dur="500" fill="hold"/>
                                        <p:tgtEl>
                                          <p:spTgt spid="452610"/>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2" dur="500" fill="hold" grpId="1" nodeType="afterEffect">
                                  <p:stCondLst>
                                    <p:cond delay="1000"/>
                                  </p:stCondLst>
                                  <p:childTnLst>
                                    <p:set>
                                      <p:cBhvr additive="base">
                                        <p:cTn id="11" dur="1" fill="hold">
                                          <p:stCondLst>
                                            <p:cond delay="0"/>
                                          </p:stCondLst>
                                        </p:cTn>
                                        <p:tgtEl>
                                          <p:spTgt spid="452611">
                                            <p:txEl>
                                              <p:pRg st="0" end="0"/>
                                            </p:txEl>
                                          </p:spTgt>
                                        </p:tgtEl>
                                        <p:attrNameLst>
                                          <p:attrName>style.visibility</p:attrName>
                                        </p:attrNameLst>
                                      </p:cBhvr>
                                      <p:to>
                                        <p:strVal val="visible"/>
                                      </p:to>
                                    </p:set>
                                    <p:anim calcmode="lin" valueType="num">
                                      <p:cBhvr additive="base">
                                        <p:cTn id="12" dur="500" fill="hold"/>
                                        <p:tgtEl>
                                          <p:spTgt spid="452611">
                                            <p:txEl>
                                              <p:pRg st="0" end="0"/>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452611">
                                            <p:txEl>
                                              <p:pRg st="0" end="0"/>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2000"/>
                            </p:stCondLst>
                            <p:childTnLst>
                              <p:par>
                                <p:cTn id="15" presetID="2" presetClass="entr" presetSubtype="2" dur="500" fill="hold" grpId="1" nodeType="afterEffect">
                                  <p:stCondLst>
                                    <p:cond delay="1000"/>
                                  </p:stCondLst>
                                  <p:childTnLst>
                                    <p:set>
                                      <p:cBhvr additive="base">
                                        <p:cTn id="16" dur="1" fill="hold">
                                          <p:stCondLst>
                                            <p:cond delay="0"/>
                                          </p:stCondLst>
                                        </p:cTn>
                                        <p:tgtEl>
                                          <p:spTgt spid="452611">
                                            <p:txEl>
                                              <p:pRg st="1" end="1"/>
                                            </p:txEl>
                                          </p:spTgt>
                                        </p:tgtEl>
                                        <p:attrNameLst>
                                          <p:attrName>style.visibility</p:attrName>
                                        </p:attrNameLst>
                                      </p:cBhvr>
                                      <p:to>
                                        <p:strVal val="visible"/>
                                      </p:to>
                                    </p:set>
                                    <p:anim calcmode="lin" valueType="num">
                                      <p:cBhvr additive="base">
                                        <p:cTn id="17" dur="500" fill="hold"/>
                                        <p:tgtEl>
                                          <p:spTgt spid="452611">
                                            <p:txEl>
                                              <p:pRg st="1" end="1"/>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45261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2610" grpId="0"/>
      <p:bldP spid="452611" grpId="1"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85026"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允许接入的最小接收电平</a:t>
            </a:r>
          </a:p>
        </p:txBody>
      </p:sp>
      <p:graphicFrame>
        <p:nvGraphicFramePr>
          <p:cNvPr id="385030"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57"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385031" name=""/>
          <p:cNvSpPr/>
          <p:nvPr/>
        </p:nvSpPr>
        <p:spPr>
          <a:xfrm>
            <a:off x="228600" y="1752600"/>
            <a:ext cx="9448800" cy="4572000"/>
          </a:xfrm>
          <a:prstGeom prst="rect">
            <a:avLst/>
          </a:prstGeom>
          <a:noFill/>
          <a:ln>
            <a:noFill/>
            <a:miter lim="800000"/>
          </a:ln>
          <a:effectLst/>
        </p:spPr>
        <p:txBody>
          <a:bodyPr lIns="92075" tIns="46038" rIns="92075" bIns="46038">
            <a:noAutofit/>
          </a:bodyPr>
          <a:lstStyle>
            <a:defPPr algn="ctr" rtl="0" eaLnBrk="0" hangingPunct="0">
              <a:defRPr kumimoji="0" lang="zh-CN" altLang="en-US" sz="2300"/>
            </a:defPPr>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rPr b="1">
                <a:latin typeface="宋体" pitchFamily="2" charset="-122"/>
              </a:rPr>
              <a:t>	</a:t>
            </a:r>
            <a:endParaRPr b="1">
              <a:latin typeface="宋体" pitchFamily="2" charset="-122"/>
            </a:endParaRPr>
          </a:p>
          <a:p>
            <a:pPr lvl="0">
              <a:buNone/>
            </a:pPr>
            <a:r>
              <a:rPr b="1">
                <a:latin typeface="宋体" pitchFamily="2" charset="-122"/>
              </a:rPr>
              <a:t>	</a:t>
            </a:r>
            <a:endParaRPr b="1">
              <a:latin typeface="宋体" pitchFamily="2" charset="-122"/>
            </a:endParaRPr>
          </a:p>
          <a:p>
            <a:pPr lvl="0">
              <a:buNone/>
            </a:pPr>
            <a:r>
              <a:rPr b="1">
                <a:latin typeface="宋体" pitchFamily="2" charset="-122"/>
              </a:rPr>
              <a:t>		</a:t>
            </a:r>
            <a:r>
              <a:rPr sz="2800" b="1">
                <a:latin typeface="宋体" pitchFamily="2" charset="-122"/>
              </a:rPr>
              <a:t>为了避免移动台在接收信号电平很低的情况下接入系统时导致的无法提供用户满意的通话质量且无谓的浪费网络的无线资源，GSM系统规定，移动台在需要接入网络时，其接收电平必须大于一个门限电平，就是允许接入的最小接收电平(RXLEV_ACCESS_MIN),简称RXAM</a:t>
            </a:r>
            <a:endParaRPr b="1">
              <a:latin typeface="宋体" pitchFamily="2" charset="-122"/>
            </a:endParaRPr>
          </a:p>
        </p:txBody>
      </p:sp>
      <p:sp>
        <p:nvSpPr>
          <p:cNvPr id="385032" name="Date Placeholder 3"/>
          <p:cNvSpPr>
            <a:spLocks noGrp="1"/>
          </p:cNvSpPr>
          <p:nvPr>
            <p:ph type="dt" sz="half" idx="2"/>
          </p:nvPr>
        </p:nvSpPr>
        <p:spPr/>
        <p:txBody>
          <a:bodyPr/>
          <a:lstStyle/>
          <a:p>
            <a:pPr lvl="0" algn="ctr" eaLnBrk="1" hangingPunct="1"/>
            <a:fld id="{F283C72F-3088-4632-9CC6-61B56C97D3E2}" type="datetime1">
              <a:rPr sz="1400"/>
              <a:t>9/7/2024</a:t>
            </a:fld>
            <a:endParaRPr sz="1400"/>
          </a:p>
        </p:txBody>
      </p:sp>
      <p:sp>
        <p:nvSpPr>
          <p:cNvPr id="385033" name="Slide Number Placeholder 4"/>
          <p:cNvSpPr>
            <a:spLocks noGrp="1"/>
          </p:cNvSpPr>
          <p:nvPr>
            <p:ph type="sldNum" sz="quarter" idx="3"/>
          </p:nvPr>
        </p:nvSpPr>
        <p:spPr/>
        <p:txBody>
          <a:bodyPr/>
          <a:lstStyle/>
          <a:p>
            <a:pPr lvl="0" algn="ctr" eaLnBrk="1" hangingPunct="1"/>
            <a:fld id="{7218749F-0EA6-4B84-BFF3-C69DB0D8C857}" type="slidenum">
              <a:rPr sz="1400"/>
              <a:t>16</a:t>
            </a:fld>
            <a:endParaRPr lang="en-US"/>
          </a:p>
        </p:txBody>
      </p:sp>
      <p:sp>
        <p:nvSpPr>
          <p:cNvPr id="385034" name="TextBox 385033"/>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无线参数设置和调整共74页，您现在浏览的是第16页!</a:t>
            </a:r>
          </a:p>
        </p:txBody>
      </p:sp>
    </p:spTree>
  </p:cSld>
  <p:clrMapOvr>
    <a:masterClrMapping/>
  </p:clrMapOvr>
  <mc:AlternateContent>
    <mc:Choice xmlns:p14="http://schemas.microsoft.com/office/powerpoint/2010/main" Requires="p14">
      <p:transition p14:dur="1200">
        <p:dissolve/>
      </p:transition>
    </mc:Choice>
    <mc:Fallback>
      <p:transition>
        <p:dissolv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additive="base">
                                        <p:cTn id="6" dur="1" fill="hold">
                                          <p:stCondLst>
                                            <p:cond delay="0"/>
                                          </p:stCondLst>
                                        </p:cTn>
                                        <p:tgtEl>
                                          <p:spTgt spid="385026"/>
                                        </p:tgtEl>
                                        <p:attrNameLst>
                                          <p:attrName>style.visibility</p:attrName>
                                        </p:attrNameLst>
                                      </p:cBhvr>
                                      <p:to>
                                        <p:strVal val="visible"/>
                                      </p:to>
                                    </p:set>
                                    <p:anim calcmode="lin" valueType="num">
                                      <p:cBhvr additive="base">
                                        <p:cTn id="7" dur="500" fill="hold"/>
                                        <p:tgtEl>
                                          <p:spTgt spid="385026"/>
                                        </p:tgtEl>
                                        <p:attrNameLst>
                                          <p:attrName>ppt_x</p:attrName>
                                        </p:attrNameLst>
                                      </p:cBhvr>
                                      <p:tavLst>
                                        <p:tav tm="0">
                                          <p:val>
                                            <p:strVal val="0-#ppt_w/2"/>
                                          </p:val>
                                        </p:tav>
                                        <p:tav tm="100000">
                                          <p:val>
                                            <p:strVal val="#ppt_x"/>
                                          </p:val>
                                        </p:tav>
                                      </p:tavLst>
                                    </p:anim>
                                    <p:anim calcmode="lin" valueType="num">
                                      <p:cBhvr additive="base">
                                        <p:cTn id="8" dur="500" fill="hold"/>
                                        <p:tgtEl>
                                          <p:spTgt spid="385026"/>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2" presetClass="entr" presetSubtype="8" dur="500" fill="hold" grpId="1" nodeType="afterEffect">
                                  <p:stCondLst>
                                    <p:cond delay="1000"/>
                                  </p:stCondLst>
                                  <p:childTnLst>
                                    <p:set>
                                      <p:cBhvr additive="base">
                                        <p:cTn id="11" dur="1" fill="hold">
                                          <p:stCondLst>
                                            <p:cond delay="0"/>
                                          </p:stCondLst>
                                        </p:cTn>
                                        <p:tgtEl>
                                          <p:spTgt spid="385031">
                                            <p:txEl>
                                              <p:pRg st="0" end="0"/>
                                            </p:txEl>
                                          </p:spTgt>
                                        </p:tgtEl>
                                        <p:attrNameLst>
                                          <p:attrName>style.visibility</p:attrName>
                                        </p:attrNameLst>
                                      </p:cBhvr>
                                      <p:to>
                                        <p:strVal val="visible"/>
                                      </p:to>
                                    </p:set>
                                    <p:animEffect transition="in" filter="slide(fromLeft)">
                                      <p:cBhvr additive="base">
                                        <p:cTn id="12" dur="500"/>
                                        <p:tgtEl>
                                          <p:spTgt spid="385031">
                                            <p:txEl>
                                              <p:pRg st="0" end="0"/>
                                            </p:txEl>
                                          </p:spTgt>
                                        </p:tgtEl>
                                      </p:cBhvr>
                                    </p:animEffect>
                                  </p:childTnLst>
                                </p:cTn>
                              </p:par>
                            </p:childTnLst>
                          </p:cTn>
                        </p:par>
                        <p:par>
                          <p:cTn id="13" fill="hold" nodeType="afterGroup">
                            <p:stCondLst>
                              <p:cond delay="2000"/>
                            </p:stCondLst>
                            <p:childTnLst>
                              <p:par>
                                <p:cTn id="14" presetID="12" presetClass="entr" presetSubtype="8" dur="500" fill="hold" grpId="1" nodeType="afterEffect">
                                  <p:stCondLst>
                                    <p:cond delay="1000"/>
                                  </p:stCondLst>
                                  <p:childTnLst>
                                    <p:set>
                                      <p:cBhvr additive="base">
                                        <p:cTn id="15" dur="1" fill="hold">
                                          <p:stCondLst>
                                            <p:cond delay="0"/>
                                          </p:stCondLst>
                                        </p:cTn>
                                        <p:tgtEl>
                                          <p:spTgt spid="385031">
                                            <p:txEl>
                                              <p:pRg st="1" end="1"/>
                                            </p:txEl>
                                          </p:spTgt>
                                        </p:tgtEl>
                                        <p:attrNameLst>
                                          <p:attrName>style.visibility</p:attrName>
                                        </p:attrNameLst>
                                      </p:cBhvr>
                                      <p:to>
                                        <p:strVal val="visible"/>
                                      </p:to>
                                    </p:set>
                                    <p:animEffect transition="in" filter="slide(fromLeft)">
                                      <p:cBhvr additive="base">
                                        <p:cTn id="16" dur="500"/>
                                        <p:tgtEl>
                                          <p:spTgt spid="385031">
                                            <p:txEl>
                                              <p:pRg st="1" end="1"/>
                                            </p:txEl>
                                          </p:spTgt>
                                        </p:tgtEl>
                                      </p:cBhvr>
                                    </p:animEffect>
                                  </p:childTnLst>
                                </p:cTn>
                              </p:par>
                            </p:childTnLst>
                          </p:cTn>
                        </p:par>
                        <p:par>
                          <p:cTn id="17" fill="hold" nodeType="afterGroup">
                            <p:stCondLst>
                              <p:cond delay="3500"/>
                            </p:stCondLst>
                            <p:childTnLst>
                              <p:par>
                                <p:cTn id="18" presetID="12" presetClass="entr" presetSubtype="8" dur="500" fill="hold" grpId="1" nodeType="afterEffect">
                                  <p:stCondLst>
                                    <p:cond delay="1000"/>
                                  </p:stCondLst>
                                  <p:childTnLst>
                                    <p:set>
                                      <p:cBhvr additive="base">
                                        <p:cTn id="19" dur="1" fill="hold">
                                          <p:stCondLst>
                                            <p:cond delay="0"/>
                                          </p:stCondLst>
                                        </p:cTn>
                                        <p:tgtEl>
                                          <p:spTgt spid="385031">
                                            <p:txEl>
                                              <p:pRg st="2" end="2"/>
                                            </p:txEl>
                                          </p:spTgt>
                                        </p:tgtEl>
                                        <p:attrNameLst>
                                          <p:attrName>style.visibility</p:attrName>
                                        </p:attrNameLst>
                                      </p:cBhvr>
                                      <p:to>
                                        <p:strVal val="visible"/>
                                      </p:to>
                                    </p:set>
                                    <p:animEffect transition="in" filter="slide(fromLeft)">
                                      <p:cBhvr additive="base">
                                        <p:cTn id="20" dur="500"/>
                                        <p:tgtEl>
                                          <p:spTgt spid="38503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5026" grpId="0"/>
      <p:bldP spid="385031" grpId="1"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50562" name=""/>
          <p:cNvSpPr/>
          <p:nvPr>
            <p:ph type="title" idx="4294967295"/>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小区接入禁止(2)</a:t>
            </a:r>
          </a:p>
        </p:txBody>
      </p:sp>
      <p:sp>
        <p:nvSpPr>
          <p:cNvPr id="450590" name=""/>
          <p:cNvSpPr/>
          <p:nvPr/>
        </p:nvSpPr>
        <p:spPr>
          <a:xfrm>
            <a:off x="609600" y="3352800"/>
            <a:ext cx="9067800" cy="3013075"/>
          </a:xfrm>
          <a:prstGeom prst="rect">
            <a:avLst/>
          </a:prstGeom>
          <a:noFill/>
          <a:ln w="3175">
            <a:noFill/>
            <a:miter lim="800000"/>
          </a:ln>
          <a:effectLst/>
        </p:spPr>
        <p:txBody>
          <a:bodyPr>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eaLnBrk="1" hangingPunct="1">
              <a:spcBef>
                <a:spcPct val="50000"/>
              </a:spcBef>
            </a:pPr>
            <a:r>
              <a:t>假设图中区域A为繁忙区，通常采用微蜂窝的覆盖方式。同时为了使移动台在高速移动时减少越区切换的次数，通常采用双层网的概念。一般情况下，移动台均工作于微蜂窝中，当移动台在通话过程中高速移动时，网络将强制移动台切换至基站A。若通话完毕时移动台恰好停留在基站A附近且处于微蜂窝小区的边缘，移动台不会启动小区重选过程，因此移动台将无法返回微蜂窝小区中。这样导致基站A的拥塞。因此,解决办法是禁止移动台直接接入基站A，只允许切换业务进入基站A的覆盖区。</a:t>
            </a:r>
          </a:p>
        </p:txBody>
      </p:sp>
      <p:grpSp>
        <p:nvGrpSpPr>
          <p:cNvPr id="450615" name=""/>
          <p:cNvGrpSpPr/>
          <p:nvPr/>
        </p:nvGrpSpPr>
        <p:grpSpPr>
          <a:xfrm>
            <a:off x="2667000" y="1676400"/>
            <a:ext cx="3895725" cy="1447800"/>
            <a:chOff x="1036" y="2191"/>
            <a:chExt cx="3098" cy="1879"/>
          </a:xfrm>
        </p:grpSpPr>
        <p:grpSp>
          <p:nvGrpSpPr>
            <p:cNvPr id="450591" name=""/>
            <p:cNvGrpSpPr/>
            <p:nvPr/>
          </p:nvGrpSpPr>
          <p:grpSpPr>
            <a:xfrm>
              <a:off x="1698" y="2191"/>
              <a:ext cx="2379" cy="1383"/>
              <a:chOff x="0" y="-1"/>
              <a:chExt cx="19999" cy="20001"/>
            </a:xfrm>
          </p:grpSpPr>
          <p:sp>
            <p:nvSpPr>
              <p:cNvPr id="450592" name=""/>
              <p:cNvSpPr/>
              <p:nvPr/>
            </p:nvSpPr>
            <p:spPr>
              <a:xfrm>
                <a:off x="726" y="3332"/>
                <a:ext cx="11384" cy="14169"/>
              </a:xfrm>
              <a:prstGeom prst="ellipse">
                <a:avLst/>
              </a:prstGeom>
              <a:solidFill>
                <a:srgbClr val="F2F2F2"/>
              </a:solid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nvGrpSpPr>
              <p:cNvPr id="450593" name=""/>
              <p:cNvGrpSpPr/>
              <p:nvPr/>
            </p:nvGrpSpPr>
            <p:grpSpPr>
              <a:xfrm>
                <a:off x="0" y="-1"/>
                <a:ext cx="12836" cy="20001"/>
                <a:chExt cx="20000" cy="20000"/>
              </a:xfrm>
            </p:grpSpPr>
            <p:sp>
              <p:nvSpPr>
                <p:cNvPr id="450594" name=""/>
                <p:cNvSpPr/>
                <p:nvPr/>
              </p:nvSpPr>
              <p:spPr>
                <a:xfrm>
                  <a:off x="0" y="9998"/>
                  <a:ext cx="4910" cy="5003"/>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595" name=""/>
                <p:cNvSpPr/>
                <p:nvPr/>
              </p:nvSpPr>
              <p:spPr>
                <a:xfrm>
                  <a:off x="3772" y="7499"/>
                  <a:ext cx="4910" cy="5003"/>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596" name=""/>
                <p:cNvSpPr/>
                <p:nvPr/>
              </p:nvSpPr>
              <p:spPr>
                <a:xfrm>
                  <a:off x="3772" y="12491"/>
                  <a:ext cx="4910" cy="5004"/>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597" name=""/>
                <p:cNvSpPr/>
                <p:nvPr/>
              </p:nvSpPr>
              <p:spPr>
                <a:xfrm>
                  <a:off x="0" y="4993"/>
                  <a:ext cx="4910" cy="5005"/>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598" name=""/>
                <p:cNvSpPr/>
                <p:nvPr/>
              </p:nvSpPr>
              <p:spPr>
                <a:xfrm>
                  <a:off x="7546" y="4993"/>
                  <a:ext cx="4910" cy="5005"/>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599" name=""/>
                <p:cNvSpPr/>
                <p:nvPr/>
              </p:nvSpPr>
              <p:spPr>
                <a:xfrm>
                  <a:off x="7546" y="9998"/>
                  <a:ext cx="4910" cy="5004"/>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00" name=""/>
                <p:cNvSpPr/>
                <p:nvPr/>
              </p:nvSpPr>
              <p:spPr>
                <a:xfrm>
                  <a:off x="11319" y="7499"/>
                  <a:ext cx="4909" cy="5003"/>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01" name=""/>
                <p:cNvSpPr/>
                <p:nvPr/>
              </p:nvSpPr>
              <p:spPr>
                <a:xfrm>
                  <a:off x="3772" y="2494"/>
                  <a:ext cx="4910" cy="5005"/>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02" name=""/>
                <p:cNvSpPr/>
                <p:nvPr/>
              </p:nvSpPr>
              <p:spPr>
                <a:xfrm>
                  <a:off x="11318" y="2494"/>
                  <a:ext cx="4910" cy="5005"/>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03" name=""/>
                <p:cNvSpPr/>
                <p:nvPr/>
              </p:nvSpPr>
              <p:spPr>
                <a:xfrm>
                  <a:off x="11318" y="12491"/>
                  <a:ext cx="4910" cy="5004"/>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04" name=""/>
                <p:cNvSpPr/>
                <p:nvPr/>
              </p:nvSpPr>
              <p:spPr>
                <a:xfrm>
                  <a:off x="15091" y="9997"/>
                  <a:ext cx="4909" cy="5005"/>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05" name=""/>
                <p:cNvSpPr/>
                <p:nvPr/>
              </p:nvSpPr>
              <p:spPr>
                <a:xfrm>
                  <a:off x="15090" y="4993"/>
                  <a:ext cx="4910" cy="5004"/>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06" name=""/>
                <p:cNvSpPr/>
                <p:nvPr/>
              </p:nvSpPr>
              <p:spPr>
                <a:xfrm>
                  <a:off x="7546" y="0"/>
                  <a:ext cx="4908" cy="5005"/>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07" name=""/>
                <p:cNvSpPr/>
                <p:nvPr/>
              </p:nvSpPr>
              <p:spPr>
                <a:xfrm>
                  <a:off x="7546" y="14996"/>
                  <a:ext cx="4908" cy="5004"/>
                </a:xfrm>
                <a:custGeom>
                  <a:rect l="l" t="t" r="r" b="b"/>
                  <a:pathLst>
                    <a:path w="20000" h="20000">
                      <a:moveTo>
                        <a:pt x="4610" y="19977"/>
                      </a:moveTo>
                      <a:lnTo>
                        <a:pt x="15368" y="19977"/>
                      </a:lnTo>
                      <a:lnTo>
                        <a:pt x="19979" y="9988"/>
                      </a:lnTo>
                      <a:lnTo>
                        <a:pt x="15368" y="0"/>
                      </a:lnTo>
                      <a:lnTo>
                        <a:pt x="4610" y="0"/>
                      </a:lnTo>
                      <a:lnTo>
                        <a:pt x="0" y="9988"/>
                      </a:lnTo>
                      <a:lnTo>
                        <a:pt x="4610" y="19977"/>
                      </a:lnTo>
                      <a:close/>
                    </a:path>
                  </a:pathLst>
                </a:custGeom>
                <a:no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450608" name=""/>
              <p:cNvSpPr/>
              <p:nvPr/>
            </p:nvSpPr>
            <p:spPr>
              <a:xfrm>
                <a:off x="15156" y="913"/>
                <a:ext cx="4843" cy="2419"/>
              </a:xfrm>
              <a:prstGeom prst="callout2">
                <a:avLst>
                  <a:gd name="adj1" fmla="val 48324"/>
                  <a:gd name="adj2" fmla="val -7986"/>
                  <a:gd name="adj3" fmla="val 48324"/>
                  <a:gd name="adj4" fmla="val -70486"/>
                  <a:gd name="adj5" fmla="val 237801"/>
                  <a:gd name="adj6" fmla="val -132986"/>
                </a:avLst>
              </a:prstGeom>
              <a:noFill/>
              <a:ln>
                <a:solidFill>
                  <a:prstClr val="black"/>
                </a:solid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400" b="1">
                    <a:latin typeface="楷体" pitchFamily="18" charset="-122"/>
                    <a:ea typeface="楷体" pitchFamily="18" charset="-122"/>
                  </a:rPr>
                  <a:t>区域A</a:t>
                </a:r>
                <a:endParaRPr sz="1400" b="1">
                  <a:latin typeface="楷体" pitchFamily="18" charset="-122"/>
                  <a:ea typeface="楷体" pitchFamily="18" charset="-122"/>
                </a:endParaRPr>
              </a:p>
            </p:txBody>
          </p:sp>
        </p:grpSp>
        <p:sp>
          <p:nvSpPr>
            <p:cNvPr id="450609" name=""/>
            <p:cNvSpPr/>
            <p:nvPr/>
          </p:nvSpPr>
          <p:spPr>
            <a:xfrm>
              <a:off x="2418" y="3297"/>
              <a:ext cx="58" cy="58"/>
            </a:xfrm>
            <a:prstGeom prst="rect">
              <a:avLst/>
            </a:prstGeom>
            <a:solidFill>
              <a:srgbClr val="000000"/>
            </a:solid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10" name=""/>
            <p:cNvSpPr/>
            <p:nvPr/>
          </p:nvSpPr>
          <p:spPr>
            <a:xfrm>
              <a:off x="1036" y="3666"/>
              <a:ext cx="414" cy="217"/>
            </a:xfrm>
            <a:prstGeom prst="callout2">
              <a:avLst>
                <a:gd name="adj1" fmla="val 62866"/>
                <a:gd name="adj2" fmla="val 111088"/>
                <a:gd name="adj3" fmla="val 62866"/>
                <a:gd name="adj4" fmla="val 225653"/>
                <a:gd name="adj5" fmla="val -156250"/>
                <a:gd name="adj6" fmla="val 340213"/>
              </a:avLst>
            </a:prstGeom>
            <a:noFill/>
            <a:ln>
              <a:solidFill>
                <a:prstClr val="black"/>
              </a:solid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400" b="1">
                  <a:latin typeface="楷体" pitchFamily="18" charset="-122"/>
                  <a:ea typeface="楷体" pitchFamily="18" charset="-122"/>
                </a:rPr>
                <a:t>基站A</a:t>
              </a:r>
              <a:endParaRPr sz="1400" b="1">
                <a:latin typeface="楷体" pitchFamily="18" charset="-122"/>
                <a:ea typeface="楷体" pitchFamily="18" charset="-122"/>
              </a:endParaRPr>
            </a:p>
          </p:txBody>
        </p:sp>
        <p:sp>
          <p:nvSpPr>
            <p:cNvPr id="450611" name=""/>
            <p:cNvSpPr/>
            <p:nvPr/>
          </p:nvSpPr>
          <p:spPr>
            <a:xfrm>
              <a:off x="2447" y="3546"/>
              <a:ext cx="58" cy="58"/>
            </a:xfrm>
            <a:custGeom>
              <a:rect l="l" t="t" r="r" b="b"/>
              <a:pathLst>
                <a:path w="20000" h="20000">
                  <a:moveTo>
                    <a:pt x="9931" y="0"/>
                  </a:moveTo>
                  <a:lnTo>
                    <a:pt x="0" y="19862"/>
                  </a:lnTo>
                  <a:lnTo>
                    <a:pt x="19862" y="19862"/>
                  </a:lnTo>
                  <a:lnTo>
                    <a:pt x="9931" y="966"/>
                  </a:lnTo>
                </a:path>
              </a:pathLst>
            </a:custGeom>
            <a:solidFill>
              <a:srgbClr val="000000"/>
            </a:solid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12" name=""/>
            <p:cNvSpPr/>
            <p:nvPr/>
          </p:nvSpPr>
          <p:spPr>
            <a:xfrm>
              <a:off x="2447" y="2978"/>
              <a:ext cx="58" cy="58"/>
            </a:xfrm>
            <a:custGeom>
              <a:rect l="l" t="t" r="r" b="b"/>
              <a:pathLst>
                <a:path w="20000" h="20000">
                  <a:moveTo>
                    <a:pt x="9931" y="0"/>
                  </a:moveTo>
                  <a:lnTo>
                    <a:pt x="0" y="19862"/>
                  </a:lnTo>
                  <a:lnTo>
                    <a:pt x="19862" y="19862"/>
                  </a:lnTo>
                  <a:lnTo>
                    <a:pt x="9931" y="966"/>
                  </a:lnTo>
                </a:path>
              </a:pathLst>
            </a:custGeom>
            <a:solidFill>
              <a:srgbClr val="000000"/>
            </a:solid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50613" name=""/>
            <p:cNvSpPr/>
            <p:nvPr/>
          </p:nvSpPr>
          <p:spPr>
            <a:xfrm>
              <a:off x="3558" y="3086"/>
              <a:ext cx="576" cy="168"/>
            </a:xfrm>
            <a:prstGeom prst="callout2">
              <a:avLst>
                <a:gd name="adj1" fmla="val 48324"/>
                <a:gd name="adj2" fmla="val -7986"/>
                <a:gd name="adj3" fmla="val 48324"/>
                <a:gd name="adj4" fmla="val -92986"/>
                <a:gd name="adj5" fmla="val -3347"/>
                <a:gd name="adj6" fmla="val -177986"/>
              </a:avLst>
            </a:prstGeom>
            <a:noFill/>
            <a:ln>
              <a:solidFill>
                <a:prstClr val="black"/>
              </a:solid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400" b="1">
                  <a:latin typeface="楷体" pitchFamily="18" charset="-122"/>
                  <a:ea typeface="楷体" pitchFamily="18" charset="-122"/>
                </a:rPr>
                <a:t>基站B</a:t>
              </a:r>
              <a:endParaRPr sz="1400" b="1">
                <a:latin typeface="楷体" pitchFamily="18" charset="-122"/>
                <a:ea typeface="楷体" pitchFamily="18" charset="-122"/>
              </a:endParaRPr>
            </a:p>
          </p:txBody>
        </p:sp>
        <p:sp>
          <p:nvSpPr>
            <p:cNvPr id="450614" name=""/>
            <p:cNvSpPr/>
            <p:nvPr/>
          </p:nvSpPr>
          <p:spPr>
            <a:xfrm>
              <a:off x="3558" y="3827"/>
              <a:ext cx="576" cy="243"/>
            </a:xfrm>
            <a:prstGeom prst="callout2">
              <a:avLst>
                <a:gd name="adj1" fmla="val 33171"/>
                <a:gd name="adj2" fmla="val -7986"/>
                <a:gd name="adj3" fmla="val 33171"/>
                <a:gd name="adj4" fmla="val -92986"/>
                <a:gd name="adj5" fmla="val -61412"/>
                <a:gd name="adj6" fmla="val -177986"/>
              </a:avLst>
            </a:prstGeom>
            <a:noFill/>
            <a:ln>
              <a:solidFill>
                <a:prstClr val="black"/>
              </a:solid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400" b="1">
                  <a:latin typeface="楷体" pitchFamily="18" charset="-122"/>
                  <a:ea typeface="楷体" pitchFamily="18" charset="-122"/>
                </a:rPr>
                <a:t>基站C</a:t>
              </a:r>
              <a:endParaRPr sz="1400" b="1">
                <a:latin typeface="楷体" pitchFamily="18" charset="-122"/>
                <a:ea typeface="楷体" pitchFamily="18" charset="-122"/>
              </a:endParaRPr>
            </a:p>
          </p:txBody>
        </p:sp>
      </p:grpSp>
      <p:graphicFrame>
        <p:nvGraphicFramePr>
          <p:cNvPr id="450616"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58"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450617" name="Date Placeholder 1"/>
          <p:cNvSpPr>
            <a:spLocks noGrp="1"/>
          </p:cNvSpPr>
          <p:nvPr>
            <p:ph type="dt" sz="half"/>
          </p:nvPr>
        </p:nvSpPr>
        <p:spPr/>
        <p:txBody>
          <a:bodyPr/>
          <a:lstStyle/>
          <a:p>
            <a:pPr lvl="0" algn="ctr" eaLnBrk="1" hangingPunct="1"/>
            <a:fld id="{0982F674-B1DE-48A1-A407-6FD847164F1A}" type="datetime1">
              <a:rPr sz="1400"/>
              <a:t>9/7/2024</a:t>
            </a:fld>
            <a:endParaRPr sz="1400"/>
          </a:p>
        </p:txBody>
      </p:sp>
      <p:sp>
        <p:nvSpPr>
          <p:cNvPr id="450618" name="Slide Number Placeholder 2"/>
          <p:cNvSpPr>
            <a:spLocks noGrp="1"/>
          </p:cNvSpPr>
          <p:nvPr>
            <p:ph type="sldNum" sz="quarter" idx="1"/>
          </p:nvPr>
        </p:nvSpPr>
        <p:spPr/>
        <p:txBody>
          <a:bodyPr/>
          <a:lstStyle/>
          <a:p>
            <a:pPr lvl="0" algn="ctr" eaLnBrk="1" hangingPunct="1"/>
            <a:fld id="{0C1C76C7-B6D2-450F-A58F-3C11C6EDD6AC}" type="slidenum">
              <a:rPr sz="1400"/>
              <a:t>17</a:t>
            </a:fld>
            <a:endParaRPr lang="en-US"/>
          </a:p>
        </p:txBody>
      </p:sp>
      <p:sp>
        <p:nvSpPr>
          <p:cNvPr id="450619" name="TextBox 450618"/>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无线参数设置和调整共74页，您现在浏览的是第17页!</a:t>
            </a:r>
          </a:p>
        </p:txBody>
      </p:sp>
    </p:spTree>
  </p:cSld>
  <p:clrMapOvr>
    <a:masterClrMapping/>
  </p:clrMapOvr>
  <p:transition>
    <p:cover dir="d"/>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07554" name=""/>
          <p:cNvSpPr/>
          <p:nvPr>
            <p:ph type="title" idx="4294967295"/>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接入等级控制(2)</a:t>
            </a:r>
          </a:p>
        </p:txBody>
      </p:sp>
      <p:sp>
        <p:nvSpPr>
          <p:cNvPr id="407555" name=""/>
          <p:cNvSpPr/>
          <p:nvPr>
            <p:ph type="body" idx="4294967295"/>
          </p:nvPr>
        </p:nvSpPr>
        <p:spPr>
          <a:xfrm>
            <a:off x="914400" y="1676400"/>
            <a:ext cx="84201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5pPr>
          </a:lstStyle>
          <a:p>
            <a:pPr lvl="0">
              <a:buNone/>
            </a:pPr>
            <a:r>
              <a:t>接入等级的分配如下：</a:t>
            </a:r>
          </a:p>
          <a:p>
            <a:pPr lvl="2"/>
            <a:r>
              <a:t>等级0～9：普通用户；</a:t>
            </a:r>
          </a:p>
          <a:p>
            <a:pPr lvl="2"/>
            <a:r>
              <a:t>等级11：用于PLMN的管理等；</a:t>
            </a:r>
          </a:p>
          <a:p>
            <a:pPr lvl="2"/>
            <a:r>
              <a:t>等级12：安全部门应用；</a:t>
            </a:r>
          </a:p>
          <a:p>
            <a:pPr lvl="2"/>
            <a:r>
              <a:t>等级13：公用事业部门（如：水、煤气等）；</a:t>
            </a:r>
          </a:p>
          <a:p>
            <a:pPr lvl="2"/>
            <a:r>
              <a:t>等级14：紧急业务；</a:t>
            </a:r>
          </a:p>
          <a:p>
            <a:pPr lvl="2"/>
            <a:r>
              <a:t>等级15：PLMN职员。</a:t>
            </a:r>
          </a:p>
          <a:p>
            <a:pPr lvl="0"/>
            <a:r>
              <a:t>接入等级为0～9的用户，其接入权力同时适用于归属的PLMN和拜访的PLMN；接入等级为11和15的用户，其接入权力仅适用于归属的PLMN；接入等级为12、13、14的用户，其接入权力适用于归属PLMN所属的国家区域内。</a:t>
            </a:r>
          </a:p>
          <a:p>
            <a:pPr lvl="0"/>
            <a:r>
              <a:t>接入等级为11～15的用户比接入等级为0～9的用户具有较高的接入优先级。</a:t>
            </a:r>
          </a:p>
          <a:p>
            <a:pPr lvl="0"/>
            <a:endParaRPr b="1" i="1"/>
          </a:p>
        </p:txBody>
      </p:sp>
      <p:graphicFrame>
        <p:nvGraphicFramePr>
          <p:cNvPr id="407556"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59"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407557" name="Date Placeholder 1"/>
          <p:cNvSpPr>
            <a:spLocks noGrp="1"/>
          </p:cNvSpPr>
          <p:nvPr>
            <p:ph type="dt" sz="half"/>
          </p:nvPr>
        </p:nvSpPr>
        <p:spPr/>
        <p:txBody>
          <a:bodyPr/>
          <a:lstStyle/>
          <a:p>
            <a:pPr lvl="0" algn="ctr" eaLnBrk="1" hangingPunct="1"/>
            <a:fld id="{29BBAB9E-B692-411A-9E5A-49CEA8F686DB}" type="datetime1">
              <a:rPr sz="1400"/>
              <a:t>9/7/2024</a:t>
            </a:fld>
            <a:endParaRPr sz="1400"/>
          </a:p>
        </p:txBody>
      </p:sp>
      <p:sp>
        <p:nvSpPr>
          <p:cNvPr id="407558" name="Slide Number Placeholder 2"/>
          <p:cNvSpPr>
            <a:spLocks noGrp="1"/>
          </p:cNvSpPr>
          <p:nvPr>
            <p:ph type="sldNum" sz="quarter" idx="1"/>
          </p:nvPr>
        </p:nvSpPr>
        <p:spPr/>
        <p:txBody>
          <a:bodyPr/>
          <a:lstStyle/>
          <a:p>
            <a:pPr lvl="0" algn="ctr" eaLnBrk="1" hangingPunct="1"/>
            <a:fld id="{CAB781CC-A300-4957-ABF0-DF373C980C97}" type="slidenum">
              <a:rPr sz="1400"/>
              <a:t>18</a:t>
            </a:fld>
            <a:endParaRPr lang="en-US"/>
          </a:p>
        </p:txBody>
      </p:sp>
      <p:sp>
        <p:nvSpPr>
          <p:cNvPr id="407559" name="TextBox 407558"/>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无线参数设置和调整共74页，您现在浏览的是第18页!</a:t>
            </a:r>
          </a:p>
        </p:txBody>
      </p:sp>
    </p:spTree>
  </p:cSld>
  <p:clrMapOvr>
    <a:masterClrMapping/>
  </p:clrMapOvr>
  <mc:AlternateContent>
    <mc:Choice xmlns:p14="http://schemas.microsoft.com/office/powerpoint/2010/main" Requires="p14">
      <p:transition p14:dur="1500">
        <p:split/>
      </p:transition>
    </mc:Choice>
    <mc:Fallback>
      <p:transition>
        <p:split/>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91522"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rPr sz="2800"/>
              <a:t>控制信道最大功率电平（MS_TXPWR_MAX_CCH）</a:t>
            </a:r>
          </a:p>
        </p:txBody>
      </p:sp>
      <p:sp>
        <p:nvSpPr>
          <p:cNvPr id="491523" name=""/>
          <p:cNvSpPr/>
          <p:nvPr>
            <p:ph type="body" idx="4294967295"/>
          </p:nvPr>
        </p:nvSpPr>
        <p:spPr>
          <a:xfrm>
            <a:off x="908050" y="1752600"/>
            <a:ext cx="8420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rPr>
                <a:latin typeface="宋体" pitchFamily="2" charset="-122"/>
              </a:rPr>
              <a:t>		移动台与</a:t>
            </a:r>
            <a:r>
              <a:t>BTS </a:t>
            </a:r>
            <a:r>
              <a:rPr>
                <a:latin typeface="宋体" pitchFamily="2" charset="-122"/>
              </a:rPr>
              <a:t>的通信过程中，其发射功率是受网络控制的。网络通过功率命令对移动台进行功率设置，该命令在</a:t>
            </a:r>
            <a:r>
              <a:t>SACCH </a:t>
            </a:r>
            <a:r>
              <a:rPr>
                <a:latin typeface="宋体" pitchFamily="2" charset="-122"/>
              </a:rPr>
              <a:t>上传送。网络对移动台的功率控制实际上是在移动台接收</a:t>
            </a:r>
            <a:r>
              <a:t>SACCH </a:t>
            </a:r>
            <a:r>
              <a:rPr>
                <a:latin typeface="宋体" pitchFamily="2" charset="-122"/>
              </a:rPr>
              <a:t>以后才开始。移动台在收到</a:t>
            </a:r>
            <a:r>
              <a:t>SACCH </a:t>
            </a:r>
            <a:r>
              <a:rPr>
                <a:latin typeface="宋体" pitchFamily="2" charset="-122"/>
              </a:rPr>
              <a:t>前使用的功率（即在发送</a:t>
            </a:r>
            <a:r>
              <a:t>RACH </a:t>
            </a:r>
            <a:r>
              <a:rPr>
                <a:latin typeface="宋体" pitchFamily="2" charset="-122"/>
              </a:rPr>
              <a:t>时使用的功率）则由控制信道最大功率电平决定。</a:t>
            </a:r>
            <a:endParaRPr>
              <a:latin typeface="宋体" pitchFamily="2" charset="-122"/>
            </a:endParaRPr>
          </a:p>
          <a:p>
            <a:pPr lvl="0">
              <a:buNone/>
            </a:pPr>
            <a:r>
              <a:rPr>
                <a:latin typeface="宋体" pitchFamily="2" charset="-122"/>
              </a:rPr>
              <a:t>		控制信道最大功率电平的设置主要是为了控制邻区间的干扰。控制信道最大功率电平过大会增加邻区间的干扰；而控制信道最大功率电平过小可能导致小区边缘的移动台接入成功率降低。</a:t>
            </a:r>
            <a:endParaRPr>
              <a:latin typeface="宋体" pitchFamily="2" charset="-122"/>
            </a:endParaRPr>
          </a:p>
        </p:txBody>
      </p:sp>
      <p:graphicFrame>
        <p:nvGraphicFramePr>
          <p:cNvPr id="491524"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60"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491525" name="Date Placeholder 3"/>
          <p:cNvSpPr>
            <a:spLocks noGrp="1"/>
          </p:cNvSpPr>
          <p:nvPr>
            <p:ph type="dt" sz="half" idx="2"/>
          </p:nvPr>
        </p:nvSpPr>
        <p:spPr/>
        <p:txBody>
          <a:bodyPr/>
          <a:lstStyle/>
          <a:p>
            <a:pPr lvl="0" algn="ctr" eaLnBrk="1" hangingPunct="1"/>
            <a:fld id="{7CA7F11B-7658-4656-9F98-57F7864F81C3}" type="datetime1">
              <a:rPr sz="1400"/>
              <a:t>9/7/2024</a:t>
            </a:fld>
            <a:endParaRPr sz="1400"/>
          </a:p>
        </p:txBody>
      </p:sp>
      <p:sp>
        <p:nvSpPr>
          <p:cNvPr id="491526" name="Slide Number Placeholder 4"/>
          <p:cNvSpPr>
            <a:spLocks noGrp="1"/>
          </p:cNvSpPr>
          <p:nvPr>
            <p:ph type="sldNum" sz="quarter" idx="3"/>
          </p:nvPr>
        </p:nvSpPr>
        <p:spPr/>
        <p:txBody>
          <a:bodyPr/>
          <a:lstStyle/>
          <a:p>
            <a:pPr lvl="0" algn="ctr" eaLnBrk="1" hangingPunct="1"/>
            <a:fld id="{506CC84F-8E9E-41E7-84F2-58152AE4E055}" type="slidenum">
              <a:rPr sz="1400"/>
              <a:t>19</a:t>
            </a:fld>
            <a:endParaRPr lang="en-US"/>
          </a:p>
        </p:txBody>
      </p:sp>
      <p:sp>
        <p:nvSpPr>
          <p:cNvPr id="491527" name="TextBox 491526"/>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无线参数设置和调整共74页，您现在浏览的是第19页!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08578" name=""/>
          <p:cNvSpPr/>
          <p:nvPr>
            <p:ph type="title" idx="4294967295"/>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小区重选的定义</a:t>
            </a:r>
          </a:p>
        </p:txBody>
      </p:sp>
      <p:graphicFrame>
        <p:nvGraphicFramePr>
          <p:cNvPr id="408580"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61"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sp>
        <p:nvSpPr>
          <p:cNvPr id="408581" name=""/>
          <p:cNvSpPr/>
          <p:nvPr>
            <p:ph type="body" idx="4294967295"/>
          </p:nvPr>
        </p:nvSpPr>
        <p:spPr>
          <a:xfrm>
            <a:off x="908050" y="1676400"/>
            <a:ext cx="8420100" cy="4191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5pPr>
          </a:lstStyle>
          <a:p>
            <a:pPr lvl="0">
              <a:buNone/>
            </a:pPr>
          </a:p>
          <a:p>
            <a:pPr lvl="0">
              <a:buNone/>
            </a:pPr>
            <a:r>
              <a:rPr sz="3200" b="1"/>
              <a:t>		小区重选就是移动台在空闲模式（IDLE）下改变主服务小区的过程</a:t>
            </a:r>
          </a:p>
        </p:txBody>
      </p:sp>
      <p:graphicFrame>
        <p:nvGraphicFramePr>
          <p:cNvPr id="408582" name=""/>
          <p:cNvGraphicFramePr>
            <a:graphicFrameLocks noChangeAspect="1"/>
          </p:cNvGraphicFramePr>
          <p:nvPr/>
        </p:nvGraphicFramePr>
        <p:xfrm>
          <a:off x="8039100" y="4419600"/>
          <a:ext cx="1028700" cy="1485900"/>
        </p:xfrm>
        <a:graphic>
          <a:graphicData uri="http://schemas.openxmlformats.org/presentationml/2006/ole">
            <mc:AlternateContent>
              <mc:Choice xmlns:v="urn:schemas-microsoft-com:vml" Requires="v">
                <p:oleObj spid="_x0000_s1062" name="剪辑" r:id="rId4" progId="MS_ClipArt_Gallery.2">
                  <p:embed/>
                </p:oleObj>
              </mc:Choice>
              <mc:Fallback>
                <p:oleObj name="剪辑" r:id="rId4" progId="MS_ClipArt_Gallery.2">
                  <p:embed/>
                  <p:pic>
                    <p:nvPicPr>
                      <p:cNvPr id="0" name="OLE substitute image"/>
                      <p:cNvPicPr/>
                      <p:nvPr/>
                    </p:nvPicPr>
                    <p:blipFill>
                      <a:blip r:embed="rId5"/>
                      <a:stretch>
                        <a:fillRect/>
                      </a:stretch>
                    </p:blipFill>
                    <p:spPr>
                      <a:xfrm>
                        <a:off x="8039100" y="4419600"/>
                        <a:ext cx="1028700" cy="1485900"/>
                      </a:xfrm>
                      <a:prstGeom prst="rect">
                        <a:avLst/>
                      </a:prstGeom>
                      <a:noFill/>
                    </p:spPr>
                  </p:pic>
                </p:oleObj>
              </mc:Fallback>
            </mc:AlternateContent>
          </a:graphicData>
        </a:graphic>
      </p:graphicFrame>
      <p:graphicFrame>
        <p:nvGraphicFramePr>
          <p:cNvPr id="408583" name=""/>
          <p:cNvGraphicFramePr>
            <a:graphicFrameLocks noChangeAspect="1"/>
          </p:cNvGraphicFramePr>
          <p:nvPr/>
        </p:nvGraphicFramePr>
        <p:xfrm>
          <a:off x="990600" y="4343400"/>
          <a:ext cx="863600" cy="1592262"/>
        </p:xfrm>
        <a:graphic>
          <a:graphicData uri="http://schemas.openxmlformats.org/presentationml/2006/ole">
            <mc:AlternateContent>
              <mc:Choice xmlns:v="urn:schemas-microsoft-com:vml" Requires="v">
                <p:oleObj spid="_x0000_s1063" name="剪辑" r:id="rId6" progId="MS_ClipArt_Gallery.2">
                  <p:embed/>
                </p:oleObj>
              </mc:Choice>
              <mc:Fallback>
                <p:oleObj name="剪辑" r:id="rId6" progId="MS_ClipArt_Gallery.2">
                  <p:embed/>
                  <p:pic>
                    <p:nvPicPr>
                      <p:cNvPr id="0" name="OLE substitute image"/>
                      <p:cNvPicPr/>
                      <p:nvPr/>
                    </p:nvPicPr>
                    <p:blipFill>
                      <a:blip r:embed="rId7"/>
                      <a:stretch>
                        <a:fillRect/>
                      </a:stretch>
                    </p:blipFill>
                    <p:spPr>
                      <a:xfrm>
                        <a:off x="990600" y="4343400"/>
                        <a:ext cx="863600" cy="1592262"/>
                      </a:xfrm>
                      <a:prstGeom prst="rect">
                        <a:avLst/>
                      </a:prstGeom>
                      <a:noFill/>
                    </p:spPr>
                  </p:pic>
                </p:oleObj>
              </mc:Fallback>
            </mc:AlternateContent>
          </a:graphicData>
        </a:graphic>
      </p:graphicFrame>
      <p:sp>
        <p:nvSpPr>
          <p:cNvPr id="408584" name="Date Placeholder 1"/>
          <p:cNvSpPr>
            <a:spLocks noGrp="1"/>
          </p:cNvSpPr>
          <p:nvPr>
            <p:ph type="dt" sz="half"/>
          </p:nvPr>
        </p:nvSpPr>
        <p:spPr/>
        <p:txBody>
          <a:bodyPr/>
          <a:lstStyle/>
          <a:p>
            <a:pPr lvl="0" algn="ctr" eaLnBrk="1" hangingPunct="1"/>
            <a:fld id="{49AF3E5A-60F2-4FCE-9469-364B37638852}" type="datetime1">
              <a:rPr sz="1400"/>
              <a:t>9/7/2024</a:t>
            </a:fld>
            <a:endParaRPr sz="1400"/>
          </a:p>
        </p:txBody>
      </p:sp>
      <p:sp>
        <p:nvSpPr>
          <p:cNvPr id="408585" name="Slide Number Placeholder 2"/>
          <p:cNvSpPr>
            <a:spLocks noGrp="1"/>
          </p:cNvSpPr>
          <p:nvPr>
            <p:ph type="sldNum" sz="quarter" idx="1"/>
          </p:nvPr>
        </p:nvSpPr>
        <p:spPr/>
        <p:txBody>
          <a:bodyPr/>
          <a:lstStyle/>
          <a:p>
            <a:pPr lvl="0" algn="ctr" eaLnBrk="1" hangingPunct="1"/>
            <a:fld id="{D37BD37C-2EC0-43AD-85F8-1CE53763EAB3}" type="slidenum">
              <a:rPr sz="1400"/>
              <a:t>20</a:t>
            </a:fld>
            <a:endParaRPr lang="en-US"/>
          </a:p>
        </p:txBody>
      </p:sp>
      <p:sp>
        <p:nvSpPr>
          <p:cNvPr id="408586" name="TextBox 408585"/>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无线参数设置和调整共74页，您现在浏览的是第20页!</a:t>
            </a:r>
          </a:p>
        </p:txBody>
      </p:sp>
    </p:spTree>
  </p:cSld>
  <p:clrMapOvr>
    <a:masterClrMapping/>
  </p:clrMapOvr>
  <p:transition>
    <p:strips dir="l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additive="base">
                                        <p:cTn id="6" dur="1" fill="hold">
                                          <p:stCondLst>
                                            <p:cond delay="0"/>
                                          </p:stCondLst>
                                        </p:cTn>
                                        <p:tgtEl>
                                          <p:spTgt spid="408578"/>
                                        </p:tgtEl>
                                        <p:attrNameLst>
                                          <p:attrName>style.visibility</p:attrName>
                                        </p:attrNameLst>
                                      </p:cBhvr>
                                      <p:to>
                                        <p:strVal val="visible"/>
                                      </p:to>
                                    </p:set>
                                    <p:anim calcmode="lin" valueType="num">
                                      <p:cBhvr additive="base">
                                        <p:cTn id="7" dur="500" fill="hold"/>
                                        <p:tgtEl>
                                          <p:spTgt spid="408578"/>
                                        </p:tgtEl>
                                        <p:attrNameLst>
                                          <p:attrName>ppt_x</p:attrName>
                                        </p:attrNameLst>
                                      </p:cBhvr>
                                      <p:tavLst>
                                        <p:tav tm="0">
                                          <p:val>
                                            <p:strVal val="0-#ppt_w/2"/>
                                          </p:val>
                                        </p:tav>
                                        <p:tav tm="100000">
                                          <p:val>
                                            <p:strVal val="#ppt_x"/>
                                          </p:val>
                                        </p:tav>
                                      </p:tavLst>
                                    </p:anim>
                                    <p:anim calcmode="lin" valueType="num">
                                      <p:cBhvr additive="base">
                                        <p:cTn id="8" dur="500" fill="hold"/>
                                        <p:tgtEl>
                                          <p:spTgt spid="408578"/>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2" dur="500" fill="hold" grpId="1" nodeType="afterEffect">
                                  <p:stCondLst>
                                    <p:cond delay="500"/>
                                  </p:stCondLst>
                                  <p:childTnLst>
                                    <p:set>
                                      <p:cBhvr additive="base">
                                        <p:cTn id="11" dur="1" fill="hold">
                                          <p:stCondLst>
                                            <p:cond delay="0"/>
                                          </p:stCondLst>
                                        </p:cTn>
                                        <p:tgtEl>
                                          <p:spTgt spid="408581">
                                            <p:txEl>
                                              <p:pRg st="1" end="1"/>
                                            </p:txEl>
                                          </p:spTgt>
                                        </p:tgtEl>
                                        <p:attrNameLst>
                                          <p:attrName>style.visibility</p:attrName>
                                        </p:attrNameLst>
                                      </p:cBhvr>
                                      <p:to>
                                        <p:strVal val="visible"/>
                                      </p:to>
                                    </p:set>
                                    <p:anim calcmode="lin" valueType="num">
                                      <p:cBhvr additive="base">
                                        <p:cTn id="12" dur="500" fill="hold"/>
                                        <p:tgtEl>
                                          <p:spTgt spid="408581">
                                            <p:txEl>
                                              <p:pRg st="1" end="1"/>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408581">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500"/>
                            </p:stCondLst>
                            <p:childTnLst>
                              <p:par>
                                <p:cTn id="15" presetID="2" presetClass="entr" presetSubtype="8" dur="500" fill="hold" nodeType="afterEffect">
                                  <p:stCondLst>
                                    <p:cond delay="1000"/>
                                  </p:stCondLst>
                                  <p:childTnLst>
                                    <p:set>
                                      <p:cBhvr additive="base">
                                        <p:cTn id="16" dur="1" fill="hold">
                                          <p:stCondLst>
                                            <p:cond delay="0"/>
                                          </p:stCondLst>
                                        </p:cTn>
                                        <p:tgtEl>
                                          <p:spTgt spid="408582"/>
                                        </p:tgtEl>
                                        <p:attrNameLst>
                                          <p:attrName>style.visibility</p:attrName>
                                        </p:attrNameLst>
                                      </p:cBhvr>
                                      <p:to>
                                        <p:strVal val="visible"/>
                                      </p:to>
                                    </p:set>
                                    <p:anim calcmode="lin" valueType="num">
                                      <p:cBhvr additive="base">
                                        <p:cTn id="17" dur="500" fill="hold"/>
                                        <p:tgtEl>
                                          <p:spTgt spid="408582"/>
                                        </p:tgtEl>
                                        <p:attrNameLst>
                                          <p:attrName>ppt_x</p:attrName>
                                        </p:attrNameLst>
                                      </p:cBhvr>
                                      <p:tavLst>
                                        <p:tav tm="0">
                                          <p:val>
                                            <p:strVal val="0-#ppt_w/2"/>
                                          </p:val>
                                        </p:tav>
                                        <p:tav tm="100000">
                                          <p:val>
                                            <p:strVal val="#ppt_x"/>
                                          </p:val>
                                        </p:tav>
                                      </p:tavLst>
                                    </p:anim>
                                    <p:anim calcmode="lin" valueType="num">
                                      <p:cBhvr additive="base">
                                        <p:cTn id="18" dur="500" fill="hold"/>
                                        <p:tgtEl>
                                          <p:spTgt spid="408582"/>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3000"/>
                            </p:stCondLst>
                            <p:childTnLst>
                              <p:par>
                                <p:cTn id="20" presetID="2" presetClass="entr" presetSubtype="2" dur="500" fill="hold" nodeType="afterEffect">
                                  <p:stCondLst>
                                    <p:cond delay="1000"/>
                                  </p:stCondLst>
                                  <p:childTnLst>
                                    <p:set>
                                      <p:cBhvr additive="base">
                                        <p:cTn id="21" dur="1" fill="hold">
                                          <p:stCondLst>
                                            <p:cond delay="0"/>
                                          </p:stCondLst>
                                        </p:cTn>
                                        <p:tgtEl>
                                          <p:spTgt spid="408583"/>
                                        </p:tgtEl>
                                        <p:attrNameLst>
                                          <p:attrName>style.visibility</p:attrName>
                                        </p:attrNameLst>
                                      </p:cBhvr>
                                      <p:to>
                                        <p:strVal val="visible"/>
                                      </p:to>
                                    </p:set>
                                    <p:anim calcmode="lin" valueType="num">
                                      <p:cBhvr additive="base">
                                        <p:cTn id="22" dur="500" fill="hold"/>
                                        <p:tgtEl>
                                          <p:spTgt spid="408583"/>
                                        </p:tgtEl>
                                        <p:attrNameLst>
                                          <p:attrName>ppt_x</p:attrName>
                                        </p:attrNameLst>
                                      </p:cBhvr>
                                      <p:tavLst>
                                        <p:tav tm="0">
                                          <p:val>
                                            <p:strVal val="1+#ppt_w/2"/>
                                          </p:val>
                                        </p:tav>
                                        <p:tav tm="100000">
                                          <p:val>
                                            <p:strVal val="#ppt_x"/>
                                          </p:val>
                                        </p:tav>
                                      </p:tavLst>
                                    </p:anim>
                                    <p:anim calcmode="lin" valueType="num">
                                      <p:cBhvr additive="base">
                                        <p:cTn id="23" dur="500" fill="hold"/>
                                        <p:tgtEl>
                                          <p:spTgt spid="40858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8578" grpId="0"/>
      <p:bldP spid="408581" grpId="1"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10626" name=""/>
          <p:cNvSpPr/>
          <p:nvPr>
            <p:ph type="title" idx="4294967295"/>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小区重选参数指示（PI）</a:t>
            </a:r>
          </a:p>
        </p:txBody>
      </p:sp>
      <p:graphicFrame>
        <p:nvGraphicFramePr>
          <p:cNvPr id="410629"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64"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solidFill>
                        <a:srgbClr val="FF0000"/>
                      </a:solidFill>
                    </p:spPr>
                  </p:pic>
                </p:oleObj>
              </mc:Fallback>
            </mc:AlternateContent>
          </a:graphicData>
        </a:graphic>
      </p:graphicFrame>
      <p:sp>
        <p:nvSpPr>
          <p:cNvPr id="410630" name=""/>
          <p:cNvSpPr/>
          <p:nvPr>
            <p:ph type="body" idx="4294967295"/>
          </p:nvPr>
        </p:nvSpPr>
        <p:spPr>
          <a:xfrm>
            <a:off x="908050" y="1676400"/>
            <a:ext cx="8420100" cy="4191000"/>
          </a:xfrm>
          <a:prstGeom prst="rect">
            <a:avLst/>
          </a:prstGeom>
          <a:noFill/>
          <a:ln>
            <a:noFill/>
            <a:miter lim="800000"/>
          </a:ln>
          <a:effectLst/>
        </p:spPr>
        <p:txBody>
          <a:bodyPr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5pPr>
          </a:lstStyle>
          <a:p>
            <a:pPr lvl="0">
              <a:buNone/>
            </a:pPr>
            <a:r>
              <a:rPr sz="2400" b="1"/>
              <a:t>	</a:t>
            </a:r>
            <a:endParaRPr sz="2400" b="1"/>
          </a:p>
          <a:p>
            <a:pPr lvl="0">
              <a:buNone/>
            </a:pPr>
            <a:r>
              <a:rPr sz="2400" b="1"/>
              <a:t>		小区重选参数指示（PI）用于通知移动台是否采用C2作为小区重选的参数及计算C2的参数是否存在。</a:t>
            </a:r>
            <a:endParaRPr sz="2400" b="1"/>
          </a:p>
          <a:p>
            <a:pPr lvl="0">
              <a:buNone/>
            </a:pPr>
            <a:endParaRPr sz="2400" b="1"/>
          </a:p>
          <a:p>
            <a:pPr lvl="0">
              <a:buNone/>
            </a:pPr>
            <a:endParaRPr sz="2400" b="1"/>
          </a:p>
          <a:p>
            <a:pPr lvl="0">
              <a:buNone/>
            </a:pPr>
            <a:r>
              <a:rPr sz="2400" b="1"/>
              <a:t>		小区重选参数指示为YES时表示移动台应从小区改变的相同参数中提取参数来计算C2的值，并用C2作为小区重选的标准；为NO时表示移动台应以C1作为小区重选的标准。</a:t>
            </a:r>
            <a:endParaRPr sz="2400" b="1"/>
          </a:p>
        </p:txBody>
      </p:sp>
      <p:sp>
        <p:nvSpPr>
          <p:cNvPr id="410631" name="Date Placeholder 1"/>
          <p:cNvSpPr>
            <a:spLocks noGrp="1"/>
          </p:cNvSpPr>
          <p:nvPr>
            <p:ph type="dt" sz="half"/>
          </p:nvPr>
        </p:nvSpPr>
        <p:spPr/>
        <p:txBody>
          <a:bodyPr/>
          <a:lstStyle/>
          <a:p>
            <a:pPr lvl="0" algn="ctr" eaLnBrk="1" hangingPunct="1"/>
            <a:fld id="{9519F3A7-1E86-4D4B-9071-60143A0FFFF8}" type="datetime1">
              <a:rPr sz="1400"/>
              <a:t>9/7/2024</a:t>
            </a:fld>
            <a:endParaRPr sz="1400"/>
          </a:p>
        </p:txBody>
      </p:sp>
      <p:sp>
        <p:nvSpPr>
          <p:cNvPr id="410632" name="Slide Number Placeholder 2"/>
          <p:cNvSpPr>
            <a:spLocks noGrp="1"/>
          </p:cNvSpPr>
          <p:nvPr>
            <p:ph type="sldNum" sz="quarter" idx="1"/>
          </p:nvPr>
        </p:nvSpPr>
        <p:spPr/>
        <p:txBody>
          <a:bodyPr/>
          <a:lstStyle/>
          <a:p>
            <a:pPr lvl="0" algn="ctr" eaLnBrk="1" hangingPunct="1"/>
            <a:fld id="{CAD48ECE-D662-44FC-8B69-E39DAABB3B5B}" type="slidenum">
              <a:rPr sz="1400"/>
              <a:t>21</a:t>
            </a:fld>
            <a:endParaRPr lang="en-US"/>
          </a:p>
        </p:txBody>
      </p:sp>
      <p:sp>
        <p:nvSpPr>
          <p:cNvPr id="410633" name="TextBox 410632"/>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无线参数设置和调整共74页，您现在浏览的是第21页!</a:t>
            </a:r>
          </a:p>
        </p:txBody>
      </p:sp>
    </p:spTree>
  </p:cSld>
  <p:clrMapOvr>
    <a:masterClrMapping/>
  </p:clrMapOvr>
  <p:transition>
    <p:strip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dur="500" fill="hold" grpId="0" nodeType="afterEffect">
                                  <p:stCondLst>
                                    <p:cond delay="0"/>
                                  </p:stCondLst>
                                  <p:childTnLst>
                                    <p:set>
                                      <p:cBhvr additive="base">
                                        <p:cTn id="6" dur="1" fill="hold">
                                          <p:stCondLst>
                                            <p:cond delay="0"/>
                                          </p:stCondLst>
                                        </p:cTn>
                                        <p:tgtEl>
                                          <p:spTgt spid="410630">
                                            <p:txEl>
                                              <p:pRg st="0" end="0"/>
                                            </p:txEl>
                                          </p:spTgt>
                                        </p:tgtEl>
                                        <p:attrNameLst>
                                          <p:attrName>style.visibility</p:attrName>
                                        </p:attrNameLst>
                                      </p:cBhvr>
                                      <p:to>
                                        <p:strVal val="visible"/>
                                      </p:to>
                                    </p:set>
                                    <p:anim calcmode="lin" valueType="num">
                                      <p:cBhvr additive="base">
                                        <p:cTn id="7" dur="500" fill="hold"/>
                                        <p:tgtEl>
                                          <p:spTgt spid="410630">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10630">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2" dur="500" fill="hold" grpId="0" nodeType="afterEffect">
                                  <p:stCondLst>
                                    <p:cond delay="500"/>
                                  </p:stCondLst>
                                  <p:childTnLst>
                                    <p:set>
                                      <p:cBhvr additive="base">
                                        <p:cTn id="11" dur="1" fill="hold">
                                          <p:stCondLst>
                                            <p:cond delay="0"/>
                                          </p:stCondLst>
                                        </p:cTn>
                                        <p:tgtEl>
                                          <p:spTgt spid="410630">
                                            <p:txEl>
                                              <p:pRg st="1" end="1"/>
                                            </p:txEl>
                                          </p:spTgt>
                                        </p:tgtEl>
                                        <p:attrNameLst>
                                          <p:attrName>style.visibility</p:attrName>
                                        </p:attrNameLst>
                                      </p:cBhvr>
                                      <p:to>
                                        <p:strVal val="visible"/>
                                      </p:to>
                                    </p:set>
                                    <p:anim calcmode="lin" valueType="num">
                                      <p:cBhvr additive="base">
                                        <p:cTn id="12" dur="500" fill="hold"/>
                                        <p:tgtEl>
                                          <p:spTgt spid="410630">
                                            <p:txEl>
                                              <p:pRg st="1" end="1"/>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410630">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500"/>
                            </p:stCondLst>
                            <p:childTnLst>
                              <p:par>
                                <p:cTn id="15" presetID="2" presetClass="entr" presetSubtype="2" dur="500" fill="hold" grpId="0" nodeType="afterEffect">
                                  <p:stCondLst>
                                    <p:cond delay="1000"/>
                                  </p:stCondLst>
                                  <p:childTnLst>
                                    <p:set>
                                      <p:cBhvr additive="base">
                                        <p:cTn id="16" dur="1" fill="hold">
                                          <p:stCondLst>
                                            <p:cond delay="0"/>
                                          </p:stCondLst>
                                        </p:cTn>
                                        <p:tgtEl>
                                          <p:spTgt spid="410630">
                                            <p:txEl>
                                              <p:pRg st="4" end="4"/>
                                            </p:txEl>
                                          </p:spTgt>
                                        </p:tgtEl>
                                        <p:attrNameLst>
                                          <p:attrName>style.visibility</p:attrName>
                                        </p:attrNameLst>
                                      </p:cBhvr>
                                      <p:to>
                                        <p:strVal val="visible"/>
                                      </p:to>
                                    </p:set>
                                    <p:anim calcmode="lin" valueType="num">
                                      <p:cBhvr additive="base">
                                        <p:cTn id="17" dur="500" fill="hold"/>
                                        <p:tgtEl>
                                          <p:spTgt spid="410630">
                                            <p:txEl>
                                              <p:pRg st="4" end="4"/>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410630">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630" grpId="0" uiExpand="1"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87074"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C2（2）</a:t>
            </a:r>
          </a:p>
        </p:txBody>
      </p:sp>
      <p:sp>
        <p:nvSpPr>
          <p:cNvPr id="387076" name=""/>
          <p:cNvSpPr/>
          <p:nvPr>
            <p:ph idx="1"/>
          </p:nvPr>
        </p:nvSpPr>
        <p:spPr>
          <a:xfrm>
            <a:off x="908050" y="1752600"/>
            <a:ext cx="8420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t>		</a:t>
            </a:r>
            <a:r>
              <a:rPr b="1"/>
              <a:t>若移动台计算得到某邻小区（与当前小区位于同一位置区）的C2值超过移动台当前的主服务小区的C2值，且维持5秒以上，则移动台启动小区重选进入该小区。</a:t>
            </a:r>
            <a:endParaRPr b="1"/>
          </a:p>
          <a:p>
            <a:pPr lvl="0">
              <a:buNone/>
            </a:pPr>
            <a:endParaRPr b="1"/>
          </a:p>
          <a:p>
            <a:pPr lvl="0">
              <a:buNone/>
            </a:pPr>
            <a:r>
              <a:rPr b="1"/>
              <a:t>		若移动台计算得到某邻小区（与当前小区位于不同的位置区）的C2值超过当前小区C2值与小区重选滞后参数的和，且维持5秒以上，则移动台启动重选进入该小区。</a:t>
            </a:r>
            <a:endParaRPr b="1"/>
          </a:p>
          <a:p>
            <a:pPr lvl="0">
              <a:buNone/>
            </a:pPr>
            <a:endParaRPr b="1"/>
          </a:p>
          <a:p>
            <a:pPr lvl="0">
              <a:buNone/>
            </a:pPr>
            <a:r>
              <a:rPr b="1"/>
              <a:t>		每次由C2引起的小区重选至少间隔15秒，以避免移动台频繁的小区重选过程。</a:t>
            </a:r>
            <a:endParaRPr b="1"/>
          </a:p>
        </p:txBody>
      </p:sp>
      <p:graphicFrame>
        <p:nvGraphicFramePr>
          <p:cNvPr id="387080"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65"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387081" name="Date Placeholder 3"/>
          <p:cNvSpPr>
            <a:spLocks noGrp="1"/>
          </p:cNvSpPr>
          <p:nvPr>
            <p:ph type="dt" sz="half" idx="2"/>
          </p:nvPr>
        </p:nvSpPr>
        <p:spPr/>
        <p:txBody>
          <a:bodyPr/>
          <a:lstStyle/>
          <a:p>
            <a:pPr lvl="0" algn="ctr" eaLnBrk="1" hangingPunct="1"/>
            <a:fld id="{475E2969-BD5F-44CC-B9BA-4CC2283E8C21}" type="datetime1">
              <a:rPr sz="1400"/>
              <a:t>9/7/2024</a:t>
            </a:fld>
            <a:endParaRPr sz="1400"/>
          </a:p>
        </p:txBody>
      </p:sp>
      <p:sp>
        <p:nvSpPr>
          <p:cNvPr id="387082" name="Slide Number Placeholder 4"/>
          <p:cNvSpPr>
            <a:spLocks noGrp="1"/>
          </p:cNvSpPr>
          <p:nvPr>
            <p:ph type="sldNum" sz="quarter" idx="3"/>
          </p:nvPr>
        </p:nvSpPr>
        <p:spPr/>
        <p:txBody>
          <a:bodyPr/>
          <a:lstStyle/>
          <a:p>
            <a:pPr lvl="0" algn="ctr" eaLnBrk="1" hangingPunct="1"/>
            <a:fld id="{58B87C01-5E25-4F3A-A1CD-274417685715}" type="slidenum">
              <a:rPr sz="1400"/>
              <a:t>22</a:t>
            </a:fld>
            <a:endParaRPr lang="en-US"/>
          </a:p>
        </p:txBody>
      </p:sp>
      <p:sp>
        <p:nvSpPr>
          <p:cNvPr id="387083" name="TextBox 387082"/>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无线参数设置和调整共74页，您现在浏览的是第22页!</a:t>
            </a:r>
          </a:p>
        </p:txBody>
      </p:sp>
    </p:spTree>
  </p:cSld>
  <p:clrMapOvr>
    <a:masterClrMapping/>
  </p:clrMapOvr>
  <mc:AlternateContent>
    <mc:Choice xmlns:p14="http://schemas.microsoft.com/office/powerpoint/2010/main" Requires="p14">
      <p:transition p14:dur="1200">
        <p:dissolve/>
      </p:transition>
    </mc:Choice>
    <mc:Fallback>
      <p:transition>
        <p:dissolv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1" presetClass="entr" presetSubtype="0" dur="500" fill="hold" nodeType="clickEffect">
                                  <p:stCondLst>
                                    <p:cond delay="0"/>
                                  </p:stCondLst>
                                  <p:iterate type="lt">
                                    <p:tmPct val="10000"/>
                                  </p:iterate>
                                  <p:childTnLst>
                                    <p:set>
                                      <p:cBhvr additive="base">
                                        <p:cTn id="6" dur="1" fill="hold">
                                          <p:stCondLst>
                                            <p:cond delay="0"/>
                                          </p:stCondLst>
                                        </p:cTn>
                                        <p:tgtEl>
                                          <p:spTgt spid="387076">
                                            <p:txEl>
                                              <p:pRg st="0" end="0"/>
                                            </p:txEl>
                                          </p:spTgt>
                                        </p:tgtEl>
                                        <p:attrNameLst>
                                          <p:attrName>style.visibility</p:attrName>
                                        </p:attrNameLst>
                                      </p:cBhvr>
                                      <p:to>
                                        <p:strVal val="visible"/>
                                      </p:to>
                                    </p:set>
                                    <p:anim calcmode="lin" valueType="num">
                                      <p:cBhvr additive="base">
                                        <p:cTn id="7" dur="500" fill="hold"/>
                                        <p:tgtEl>
                                          <p:spTgt spid="387076">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additive="base">
                                        <p:cTn id="8" dur="500" fill="hold"/>
                                        <p:tgtEl>
                                          <p:spTgt spid="387076">
                                            <p:txEl>
                                              <p:pRg st="0" end="0"/>
                                            </p:txEl>
                                          </p:spTgt>
                                        </p:tgtEl>
                                        <p:attrNameLst>
                                          <p:attrName>ppt_y</p:attrName>
                                        </p:attrNameLst>
                                      </p:cBhvr>
                                      <p:tavLst>
                                        <p:tav tm="0">
                                          <p:val>
                                            <p:strVal val="#ppt_y"/>
                                          </p:val>
                                        </p:tav>
                                        <p:tav tm="100000">
                                          <p:val>
                                            <p:strVal val="#ppt_y"/>
                                          </p:val>
                                        </p:tav>
                                      </p:tavLst>
                                    </p:anim>
                                    <p:anim calcmode="lin" valueType="num">
                                      <p:cBhvr additive="base">
                                        <p:cTn id="9" dur="500" fill="hold"/>
                                        <p:tgtEl>
                                          <p:spTgt spid="387076">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additive="base">
                                        <p:cTn id="10" dur="500" fill="hold"/>
                                        <p:tgtEl>
                                          <p:spTgt spid="387076">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additive="base">
                                        <p:cTn id="11" dur="500" tmFilter="0,0; .5, 1; 1, 1"/>
                                        <p:tgtEl>
                                          <p:spTgt spid="387076">
                                            <p:txEl>
                                              <p:pRg st="0" end="0"/>
                                            </p:txEl>
                                          </p:spTgt>
                                        </p:tgtEl>
                                      </p:cBhvr>
                                    </p:animEffect>
                                  </p:childTnLst>
                                </p:cTn>
                              </p:par>
                              <p:par>
                                <p:cTn id="12" presetID="41" presetClass="entr" presetSubtype="0" dur="500" fill="hold" nodeType="withEffect">
                                  <p:stCondLst>
                                    <p:cond delay="0"/>
                                  </p:stCondLst>
                                  <p:iterate type="lt">
                                    <p:tmPct val="10000"/>
                                  </p:iterate>
                                  <p:childTnLst>
                                    <p:set>
                                      <p:cBhvr additive="base">
                                        <p:cTn id="13" dur="1" fill="hold">
                                          <p:stCondLst>
                                            <p:cond delay="0"/>
                                          </p:stCondLst>
                                        </p:cTn>
                                        <p:tgtEl>
                                          <p:spTgt spid="387076">
                                            <p:txEl>
                                              <p:pRg st="2" end="2"/>
                                            </p:txEl>
                                          </p:spTgt>
                                        </p:tgtEl>
                                        <p:attrNameLst>
                                          <p:attrName>style.visibility</p:attrName>
                                        </p:attrNameLst>
                                      </p:cBhvr>
                                      <p:to>
                                        <p:strVal val="visible"/>
                                      </p:to>
                                    </p:set>
                                    <p:anim calcmode="lin" valueType="num">
                                      <p:cBhvr additive="base">
                                        <p:cTn id="14" dur="500" fill="hold"/>
                                        <p:tgtEl>
                                          <p:spTgt spid="387076">
                                            <p:txEl>
                                              <p:pRg st="2" end="2"/>
                                            </p:txEl>
                                          </p:spTgt>
                                        </p:tgtEl>
                                        <p:attrNameLst>
                                          <p:attrName>ppt_x</p:attrName>
                                        </p:attrNameLst>
                                      </p:cBhvr>
                                      <p:tavLst>
                                        <p:tav tm="0">
                                          <p:val>
                                            <p:strVal val="#ppt_x"/>
                                          </p:val>
                                        </p:tav>
                                        <p:tav tm="50000">
                                          <p:val>
                                            <p:strVal val="#ppt_x+.1"/>
                                          </p:val>
                                        </p:tav>
                                        <p:tav tm="100000">
                                          <p:val>
                                            <p:strVal val="#ppt_x"/>
                                          </p:val>
                                        </p:tav>
                                      </p:tavLst>
                                    </p:anim>
                                    <p:anim calcmode="lin" valueType="num">
                                      <p:cBhvr additive="base">
                                        <p:cTn id="15" dur="500" fill="hold"/>
                                        <p:tgtEl>
                                          <p:spTgt spid="387076">
                                            <p:txEl>
                                              <p:pRg st="2" end="2"/>
                                            </p:txEl>
                                          </p:spTgt>
                                        </p:tgtEl>
                                        <p:attrNameLst>
                                          <p:attrName>ppt_y</p:attrName>
                                        </p:attrNameLst>
                                      </p:cBhvr>
                                      <p:tavLst>
                                        <p:tav tm="0">
                                          <p:val>
                                            <p:strVal val="#ppt_y"/>
                                          </p:val>
                                        </p:tav>
                                        <p:tav tm="100000">
                                          <p:val>
                                            <p:strVal val="#ppt_y"/>
                                          </p:val>
                                        </p:tav>
                                      </p:tavLst>
                                    </p:anim>
                                    <p:anim calcmode="lin" valueType="num">
                                      <p:cBhvr additive="base">
                                        <p:cTn id="16" dur="500" fill="hold"/>
                                        <p:tgtEl>
                                          <p:spTgt spid="387076">
                                            <p:txEl>
                                              <p:pRg st="2" end="2"/>
                                            </p:txEl>
                                          </p:spTgt>
                                        </p:tgtEl>
                                        <p:attrNameLst>
                                          <p:attrName>ppt_h</p:attrName>
                                        </p:attrNameLst>
                                      </p:cBhvr>
                                      <p:tavLst>
                                        <p:tav tm="0">
                                          <p:val>
                                            <p:strVal val="#ppt_h/10"/>
                                          </p:val>
                                        </p:tav>
                                        <p:tav tm="50000">
                                          <p:val>
                                            <p:strVal val="#ppt_h+.01"/>
                                          </p:val>
                                        </p:tav>
                                        <p:tav tm="100000">
                                          <p:val>
                                            <p:strVal val="#ppt_h"/>
                                          </p:val>
                                        </p:tav>
                                      </p:tavLst>
                                    </p:anim>
                                    <p:anim calcmode="lin" valueType="num">
                                      <p:cBhvr additive="base">
                                        <p:cTn id="17" dur="500" fill="hold"/>
                                        <p:tgtEl>
                                          <p:spTgt spid="387076">
                                            <p:txEl>
                                              <p:pRg st="2" end="2"/>
                                            </p:txEl>
                                          </p:spTgt>
                                        </p:tgtEl>
                                        <p:attrNameLst>
                                          <p:attrName>ppt_w</p:attrName>
                                        </p:attrNameLst>
                                      </p:cBhvr>
                                      <p:tavLst>
                                        <p:tav tm="0">
                                          <p:val>
                                            <p:strVal val="#ppt_w/10"/>
                                          </p:val>
                                        </p:tav>
                                        <p:tav tm="50000">
                                          <p:val>
                                            <p:strVal val="#ppt_w+.01"/>
                                          </p:val>
                                        </p:tav>
                                        <p:tav tm="100000">
                                          <p:val>
                                            <p:strVal val="#ppt_w"/>
                                          </p:val>
                                        </p:tav>
                                      </p:tavLst>
                                    </p:anim>
                                    <p:animEffect transition="in" filter="fade">
                                      <p:cBhvr additive="base">
                                        <p:cTn id="18" dur="500" tmFilter="0,0; .5, 1; 1, 1"/>
                                        <p:tgtEl>
                                          <p:spTgt spid="387076">
                                            <p:txEl>
                                              <p:pRg st="2" end="2"/>
                                            </p:txEl>
                                          </p:spTgt>
                                        </p:tgtEl>
                                      </p:cBhvr>
                                    </p:animEffect>
                                  </p:childTnLst>
                                </p:cTn>
                              </p:par>
                              <p:par>
                                <p:cTn id="19" presetID="41" presetClass="entr" presetSubtype="0" dur="500" fill="hold" nodeType="withEffect">
                                  <p:stCondLst>
                                    <p:cond delay="0"/>
                                  </p:stCondLst>
                                  <p:iterate type="lt">
                                    <p:tmPct val="10000"/>
                                  </p:iterate>
                                  <p:childTnLst>
                                    <p:set>
                                      <p:cBhvr additive="base">
                                        <p:cTn id="20" dur="1" fill="hold">
                                          <p:stCondLst>
                                            <p:cond delay="0"/>
                                          </p:stCondLst>
                                        </p:cTn>
                                        <p:tgtEl>
                                          <p:spTgt spid="387076">
                                            <p:txEl>
                                              <p:pRg st="4" end="4"/>
                                            </p:txEl>
                                          </p:spTgt>
                                        </p:tgtEl>
                                        <p:attrNameLst>
                                          <p:attrName>style.visibility</p:attrName>
                                        </p:attrNameLst>
                                      </p:cBhvr>
                                      <p:to>
                                        <p:strVal val="visible"/>
                                      </p:to>
                                    </p:set>
                                    <p:anim calcmode="lin" valueType="num">
                                      <p:cBhvr additive="base">
                                        <p:cTn id="21" dur="500" fill="hold"/>
                                        <p:tgtEl>
                                          <p:spTgt spid="387076">
                                            <p:txEl>
                                              <p:pRg st="4" end="4"/>
                                            </p:txEl>
                                          </p:spTgt>
                                        </p:tgtEl>
                                        <p:attrNameLst>
                                          <p:attrName>ppt_x</p:attrName>
                                        </p:attrNameLst>
                                      </p:cBhvr>
                                      <p:tavLst>
                                        <p:tav tm="0">
                                          <p:val>
                                            <p:strVal val="#ppt_x"/>
                                          </p:val>
                                        </p:tav>
                                        <p:tav tm="50000">
                                          <p:val>
                                            <p:strVal val="#ppt_x+.1"/>
                                          </p:val>
                                        </p:tav>
                                        <p:tav tm="100000">
                                          <p:val>
                                            <p:strVal val="#ppt_x"/>
                                          </p:val>
                                        </p:tav>
                                      </p:tavLst>
                                    </p:anim>
                                    <p:anim calcmode="lin" valueType="num">
                                      <p:cBhvr additive="base">
                                        <p:cTn id="22" dur="500" fill="hold"/>
                                        <p:tgtEl>
                                          <p:spTgt spid="387076">
                                            <p:txEl>
                                              <p:pRg st="4" end="4"/>
                                            </p:txEl>
                                          </p:spTgt>
                                        </p:tgtEl>
                                        <p:attrNameLst>
                                          <p:attrName>ppt_y</p:attrName>
                                        </p:attrNameLst>
                                      </p:cBhvr>
                                      <p:tavLst>
                                        <p:tav tm="0">
                                          <p:val>
                                            <p:strVal val="#ppt_y"/>
                                          </p:val>
                                        </p:tav>
                                        <p:tav tm="100000">
                                          <p:val>
                                            <p:strVal val="#ppt_y"/>
                                          </p:val>
                                        </p:tav>
                                      </p:tavLst>
                                    </p:anim>
                                    <p:anim calcmode="lin" valueType="num">
                                      <p:cBhvr additive="base">
                                        <p:cTn id="23" dur="500" fill="hold"/>
                                        <p:tgtEl>
                                          <p:spTgt spid="387076">
                                            <p:txEl>
                                              <p:pRg st="4" end="4"/>
                                            </p:txEl>
                                          </p:spTgt>
                                        </p:tgtEl>
                                        <p:attrNameLst>
                                          <p:attrName>ppt_h</p:attrName>
                                        </p:attrNameLst>
                                      </p:cBhvr>
                                      <p:tavLst>
                                        <p:tav tm="0">
                                          <p:val>
                                            <p:strVal val="#ppt_h/10"/>
                                          </p:val>
                                        </p:tav>
                                        <p:tav tm="50000">
                                          <p:val>
                                            <p:strVal val="#ppt_h+.01"/>
                                          </p:val>
                                        </p:tav>
                                        <p:tav tm="100000">
                                          <p:val>
                                            <p:strVal val="#ppt_h"/>
                                          </p:val>
                                        </p:tav>
                                      </p:tavLst>
                                    </p:anim>
                                    <p:anim calcmode="lin" valueType="num">
                                      <p:cBhvr additive="base">
                                        <p:cTn id="24" dur="500" fill="hold"/>
                                        <p:tgtEl>
                                          <p:spTgt spid="387076">
                                            <p:txEl>
                                              <p:pRg st="4" end="4"/>
                                            </p:txEl>
                                          </p:spTgt>
                                        </p:tgtEl>
                                        <p:attrNameLst>
                                          <p:attrName>ppt_w</p:attrName>
                                        </p:attrNameLst>
                                      </p:cBhvr>
                                      <p:tavLst>
                                        <p:tav tm="0">
                                          <p:val>
                                            <p:strVal val="#ppt_w/10"/>
                                          </p:val>
                                        </p:tav>
                                        <p:tav tm="50000">
                                          <p:val>
                                            <p:strVal val="#ppt_w+.01"/>
                                          </p:val>
                                        </p:tav>
                                        <p:tav tm="100000">
                                          <p:val>
                                            <p:strVal val="#ppt_w"/>
                                          </p:val>
                                        </p:tav>
                                      </p:tavLst>
                                    </p:anim>
                                    <p:animEffect transition="in" filter="fade">
                                      <p:cBhvr additive="base">
                                        <p:cTn id="25" dur="500" tmFilter="0,0; .5, 1; 1, 1"/>
                                        <p:tgtEl>
                                          <p:spTgt spid="38707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30082"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rPr b="0">
                <a:solidFill>
                  <a:srgbClr val="0000FF"/>
                </a:solidFill>
              </a:rPr>
              <a:t>小区重选偏置、临时偏置和惩罚时间（1）</a:t>
            </a:r>
            <a:endParaRPr sz="4400" b="0"/>
          </a:p>
        </p:txBody>
      </p:sp>
      <p:sp>
        <p:nvSpPr>
          <p:cNvPr id="430083" name=""/>
          <p:cNvSpPr/>
          <p:nvPr>
            <p:ph idx="1"/>
          </p:nvPr>
        </p:nvSpPr>
        <p:spPr>
          <a:xfrm>
            <a:off x="914400" y="1752600"/>
            <a:ext cx="8420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rPr>
                <a:latin typeface="Arial" pitchFamily="34" charset="0"/>
              </a:rPr>
              <a:t>		</a:t>
            </a:r>
            <a:r>
              <a:rPr b="1"/>
              <a:t>影响参数C2的因素除C1之外，还有以下三个因素，即：小区重选偏置（CELL_RESELECT_OFFSET，以下简称CRO）、临时偏置（TEMPORARY_OFFSET，以下简称TO）和惩罚时间（PENALTY_TIME，以下简称PT）。</a:t>
            </a:r>
            <a:endParaRPr b="1"/>
          </a:p>
          <a:p>
            <a:pPr lvl="0">
              <a:buNone/>
            </a:pPr>
            <a:endParaRPr b="1"/>
          </a:p>
          <a:p>
            <a:pPr lvl="0" algn="just">
              <a:buNone/>
            </a:pPr>
            <a:r>
              <a:rPr b="1"/>
              <a:t>		CRO为一量值，它表示对C2的人为修正值。TO表示对C2的临时修正值。所谓临时是指它仅在一段时间内对C2发生作用。而这段时间则由参数PT确定。</a:t>
            </a:r>
            <a:endParaRPr b="1"/>
          </a:p>
        </p:txBody>
      </p:sp>
      <p:sp>
        <p:nvSpPr>
          <p:cNvPr id="430084" name="Date Placeholder 3"/>
          <p:cNvSpPr>
            <a:spLocks noGrp="1"/>
          </p:cNvSpPr>
          <p:nvPr>
            <p:ph type="dt" sz="half" idx="2"/>
          </p:nvPr>
        </p:nvSpPr>
        <p:spPr/>
        <p:txBody>
          <a:bodyPr/>
          <a:lstStyle/>
          <a:p>
            <a:pPr lvl="0" algn="ctr" eaLnBrk="1" hangingPunct="1"/>
            <a:fld id="{F667E75D-1240-4B7E-B3BE-C8E1D180F0E7}" type="datetime1">
              <a:rPr sz="1400"/>
              <a:t>9/7/2024</a:t>
            </a:fld>
            <a:endParaRPr sz="1400"/>
          </a:p>
        </p:txBody>
      </p:sp>
      <p:sp>
        <p:nvSpPr>
          <p:cNvPr id="430085" name="Slide Number Placeholder 4"/>
          <p:cNvSpPr>
            <a:spLocks noGrp="1"/>
          </p:cNvSpPr>
          <p:nvPr>
            <p:ph type="sldNum" sz="quarter" idx="3"/>
          </p:nvPr>
        </p:nvSpPr>
        <p:spPr/>
        <p:txBody>
          <a:bodyPr/>
          <a:lstStyle/>
          <a:p>
            <a:pPr lvl="0" algn="ctr" eaLnBrk="1" hangingPunct="1"/>
            <a:fld id="{108852FB-2676-40C0-95B2-E0F3EDCFD6F0}" type="slidenum">
              <a:rPr sz="1400"/>
              <a:t>23</a:t>
            </a:fld>
            <a:endParaRPr lang="en-US"/>
          </a:p>
        </p:txBody>
      </p:sp>
      <p:sp>
        <p:nvSpPr>
          <p:cNvPr id="430086" name="TextBox 430085"/>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无线参数设置和调整共74页，您现在浏览的是第23页!</a:t>
            </a:r>
          </a:p>
        </p:txBody>
      </p:sp>
    </p:spTree>
  </p:cSld>
  <p:clrMapOvr>
    <a:masterClrMapping/>
  </p:clrMapOvr>
  <p:transition>
    <p:cover dir="d"/>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31106"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rPr b="0">
                <a:solidFill>
                  <a:srgbClr val="0000FF"/>
                </a:solidFill>
              </a:rPr>
              <a:t>小区重选偏置、临时偏置和惩罚时间（3）</a:t>
            </a:r>
            <a:endParaRPr b="0">
              <a:solidFill>
                <a:srgbClr val="0000FF"/>
              </a:solidFill>
            </a:endParaRPr>
          </a:p>
        </p:txBody>
      </p:sp>
      <p:sp>
        <p:nvSpPr>
          <p:cNvPr id="431107" name=""/>
          <p:cNvSpPr/>
          <p:nvPr>
            <p:ph idx="1"/>
          </p:nvPr>
        </p:nvSpPr>
        <p:spPr>
          <a:xfrm>
            <a:off x="914400" y="1752600"/>
            <a:ext cx="8420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lgn="just">
              <a:buNone/>
            </a:pPr>
            <a:r>
              <a:t>	</a:t>
            </a:r>
            <a:r>
              <a:rPr b="1"/>
              <a:t>	第二，对于业务量很小，设备利用率较低的小区，一般鼓励移动台尽可能工作于该小区（即对该小区具有一定的倾向性）。这种情况下，建议设置CRO在0～20dB之间，</a:t>
            </a:r>
            <a:r>
              <a:rPr b="1">
                <a:solidFill>
                  <a:srgbClr val="FF0000"/>
                </a:solidFill>
              </a:rPr>
              <a:t>根据对该小区的倾向程度，设置CRO。倾向越大，CRO越大，反之，CRO越小</a:t>
            </a:r>
            <a:r>
              <a:rPr b="1"/>
              <a:t>。TO一般建议设置与CRO相同或略高于CRO。PT主要作用是避免移动台的小区重选过程过于频繁，一般建议的设置为20秒或40秒。</a:t>
            </a:r>
            <a:endParaRPr b="1"/>
          </a:p>
          <a:p>
            <a:pPr lvl="0" algn="just">
              <a:buNone/>
            </a:pPr>
            <a:endParaRPr b="1"/>
          </a:p>
          <a:p>
            <a:pPr lvl="0" algn="just">
              <a:buNone/>
            </a:pPr>
            <a:r>
              <a:rPr b="1"/>
              <a:t>		第三，对于业务量一般的小区，一般建议设置CRO为0，PT为640秒从而使C2＝C1，也即不对小区施加人为影响。</a:t>
            </a:r>
            <a:endParaRPr b="1"/>
          </a:p>
          <a:p>
            <a:pPr lvl="0">
              <a:buNone/>
            </a:pPr>
            <a:endParaRPr b="1">
              <a:latin typeface="Arial" pitchFamily="34" charset="0"/>
            </a:endParaRPr>
          </a:p>
        </p:txBody>
      </p:sp>
      <p:graphicFrame>
        <p:nvGraphicFramePr>
          <p:cNvPr id="431108"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66"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431109" name="Date Placeholder 3"/>
          <p:cNvSpPr>
            <a:spLocks noGrp="1"/>
          </p:cNvSpPr>
          <p:nvPr>
            <p:ph type="dt" sz="half" idx="2"/>
          </p:nvPr>
        </p:nvSpPr>
        <p:spPr/>
        <p:txBody>
          <a:bodyPr/>
          <a:lstStyle/>
          <a:p>
            <a:pPr lvl="0" algn="ctr" eaLnBrk="1" hangingPunct="1"/>
            <a:fld id="{294AFCCB-CCE8-434F-92C4-23E63B1842B4}" type="datetime1">
              <a:rPr sz="1400"/>
              <a:t>9/7/2024</a:t>
            </a:fld>
            <a:endParaRPr sz="1400"/>
          </a:p>
        </p:txBody>
      </p:sp>
      <p:sp>
        <p:nvSpPr>
          <p:cNvPr id="431110" name="Slide Number Placeholder 4"/>
          <p:cNvSpPr>
            <a:spLocks noGrp="1"/>
          </p:cNvSpPr>
          <p:nvPr>
            <p:ph type="sldNum" sz="quarter" idx="3"/>
          </p:nvPr>
        </p:nvSpPr>
        <p:spPr/>
        <p:txBody>
          <a:bodyPr/>
          <a:lstStyle/>
          <a:p>
            <a:pPr lvl="0" algn="ctr" eaLnBrk="1" hangingPunct="1"/>
            <a:fld id="{CB90B4A3-BC43-4BBC-B7F9-1C411DC7AF88}" type="slidenum">
              <a:rPr sz="1400"/>
              <a:t>24</a:t>
            </a:fld>
            <a:endParaRPr lang="en-US"/>
          </a:p>
        </p:txBody>
      </p:sp>
      <p:sp>
        <p:nvSpPr>
          <p:cNvPr id="431111" name="TextBox 431110"/>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无线参数设置和调整共74页，您现在浏览的是第24页!</a:t>
            </a:r>
          </a:p>
        </p:txBody>
      </p:sp>
    </p:spTree>
  </p:cSld>
  <p:clrMapOvr>
    <a:masterClrMapping/>
  </p:clrMapOvr>
  <p:transition>
    <p:cover dir="d"/>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64898"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小区禁止限制举例（1）</a:t>
            </a:r>
          </a:p>
        </p:txBody>
      </p:sp>
      <p:grpSp>
        <p:nvGrpSpPr>
          <p:cNvPr id="464916" name=""/>
          <p:cNvGrpSpPr/>
          <p:nvPr/>
        </p:nvGrpSpPr>
        <p:grpSpPr>
          <a:xfrm>
            <a:off x="3276600" y="1676400"/>
            <a:ext cx="3048000" cy="1600200"/>
            <a:chOff x="3672" y="7038"/>
            <a:chExt cx="5329" cy="3450"/>
          </a:xfrm>
        </p:grpSpPr>
        <p:sp>
          <p:nvSpPr>
            <p:cNvPr id="464917" name=""/>
            <p:cNvSpPr/>
            <p:nvPr/>
          </p:nvSpPr>
          <p:spPr>
            <a:xfrm>
              <a:off x="4896" y="8001"/>
              <a:ext cx="1441" cy="1441"/>
            </a:xfrm>
            <a:custGeom>
              <a:rect l="l" t="t" r="r" b="b"/>
              <a:pathLst>
                <a:path w="20000" h="20000">
                  <a:moveTo>
                    <a:pt x="19986" y="5996"/>
                  </a:moveTo>
                  <a:lnTo>
                    <a:pt x="16988" y="1999"/>
                  </a:lnTo>
                  <a:lnTo>
                    <a:pt x="11992" y="0"/>
                  </a:lnTo>
                  <a:lnTo>
                    <a:pt x="7994" y="0"/>
                  </a:lnTo>
                  <a:lnTo>
                    <a:pt x="3997" y="1999"/>
                  </a:lnTo>
                  <a:lnTo>
                    <a:pt x="1999" y="3997"/>
                  </a:lnTo>
                  <a:lnTo>
                    <a:pt x="999" y="5996"/>
                  </a:lnTo>
                  <a:lnTo>
                    <a:pt x="0" y="9993"/>
                  </a:lnTo>
                  <a:lnTo>
                    <a:pt x="999" y="13990"/>
                  </a:lnTo>
                  <a:lnTo>
                    <a:pt x="2998" y="16988"/>
                  </a:lnTo>
                  <a:lnTo>
                    <a:pt x="5996" y="18987"/>
                  </a:lnTo>
                  <a:lnTo>
                    <a:pt x="8994" y="19986"/>
                  </a:lnTo>
                  <a:lnTo>
                    <a:pt x="11992" y="19986"/>
                  </a:lnTo>
                  <a:lnTo>
                    <a:pt x="14990" y="18987"/>
                  </a:lnTo>
                  <a:lnTo>
                    <a:pt x="17988" y="16988"/>
                  </a:lnTo>
                  <a:lnTo>
                    <a:pt x="18987" y="15989"/>
                  </a:lnTo>
                  <a:lnTo>
                    <a:pt x="18987" y="14990"/>
                  </a:lnTo>
                  <a:lnTo>
                    <a:pt x="14990" y="15989"/>
                  </a:lnTo>
                  <a:lnTo>
                    <a:pt x="11992" y="17988"/>
                  </a:lnTo>
                  <a:lnTo>
                    <a:pt x="9993" y="19986"/>
                  </a:lnTo>
                  <a:lnTo>
                    <a:pt x="8994" y="19986"/>
                  </a:lnTo>
                  <a:lnTo>
                    <a:pt x="7994" y="17988"/>
                  </a:lnTo>
                  <a:lnTo>
                    <a:pt x="4997" y="15989"/>
                  </a:lnTo>
                  <a:lnTo>
                    <a:pt x="5357" y="16183"/>
                  </a:lnTo>
                  <a:lnTo>
                    <a:pt x="3997" y="14990"/>
                  </a:lnTo>
                  <a:lnTo>
                    <a:pt x="3997" y="11992"/>
                  </a:lnTo>
                  <a:lnTo>
                    <a:pt x="2998" y="8994"/>
                  </a:lnTo>
                  <a:lnTo>
                    <a:pt x="1999" y="6995"/>
                  </a:lnTo>
                  <a:lnTo>
                    <a:pt x="5996" y="4997"/>
                  </a:lnTo>
                  <a:lnTo>
                    <a:pt x="8994" y="1999"/>
                  </a:lnTo>
                  <a:lnTo>
                    <a:pt x="10992" y="3997"/>
                  </a:lnTo>
                  <a:lnTo>
                    <a:pt x="14990" y="5996"/>
                  </a:lnTo>
                  <a:lnTo>
                    <a:pt x="18987" y="5996"/>
                  </a:lnTo>
                  <a:lnTo>
                    <a:pt x="19986" y="5996"/>
                  </a:lnTo>
                  <a:close/>
                </a:path>
              </a:pathLst>
            </a:custGeom>
            <a:solidFill>
              <a:srgbClr val="F2F2F2"/>
            </a:solid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18" name=""/>
            <p:cNvSpPr/>
            <p:nvPr/>
          </p:nvSpPr>
          <p:spPr>
            <a:xfrm>
              <a:off x="6264" y="7990"/>
              <a:ext cx="1441" cy="1441"/>
            </a:xfrm>
            <a:custGeom>
              <a:rect l="l" t="t" r="r" b="b"/>
              <a:pathLst>
                <a:path w="20000" h="20000">
                  <a:moveTo>
                    <a:pt x="0" y="4997"/>
                  </a:moveTo>
                  <a:lnTo>
                    <a:pt x="1999" y="2998"/>
                  </a:lnTo>
                  <a:lnTo>
                    <a:pt x="1568" y="3276"/>
                  </a:lnTo>
                  <a:lnTo>
                    <a:pt x="1666" y="3276"/>
                  </a:lnTo>
                  <a:lnTo>
                    <a:pt x="2998" y="1999"/>
                  </a:lnTo>
                  <a:lnTo>
                    <a:pt x="4997" y="999"/>
                  </a:lnTo>
                  <a:lnTo>
                    <a:pt x="4997" y="1083"/>
                  </a:lnTo>
                  <a:lnTo>
                    <a:pt x="6995" y="0"/>
                  </a:lnTo>
                  <a:lnTo>
                    <a:pt x="9993" y="0"/>
                  </a:lnTo>
                  <a:lnTo>
                    <a:pt x="13990" y="999"/>
                  </a:lnTo>
                  <a:lnTo>
                    <a:pt x="16988" y="2998"/>
                  </a:lnTo>
                  <a:lnTo>
                    <a:pt x="18987" y="5996"/>
                  </a:lnTo>
                  <a:lnTo>
                    <a:pt x="19986" y="9993"/>
                  </a:lnTo>
                  <a:lnTo>
                    <a:pt x="18987" y="13990"/>
                  </a:lnTo>
                  <a:lnTo>
                    <a:pt x="16988" y="16988"/>
                  </a:lnTo>
                  <a:lnTo>
                    <a:pt x="13990" y="18987"/>
                  </a:lnTo>
                  <a:lnTo>
                    <a:pt x="10992" y="19986"/>
                  </a:lnTo>
                  <a:lnTo>
                    <a:pt x="7994" y="19986"/>
                  </a:lnTo>
                  <a:lnTo>
                    <a:pt x="4997" y="18987"/>
                  </a:lnTo>
                  <a:lnTo>
                    <a:pt x="2998" y="17988"/>
                  </a:lnTo>
                  <a:lnTo>
                    <a:pt x="0" y="14990"/>
                  </a:lnTo>
                  <a:lnTo>
                    <a:pt x="1999" y="14990"/>
                  </a:lnTo>
                  <a:lnTo>
                    <a:pt x="4997" y="15989"/>
                  </a:lnTo>
                  <a:lnTo>
                    <a:pt x="7994" y="17988"/>
                  </a:lnTo>
                  <a:lnTo>
                    <a:pt x="9993" y="19986"/>
                  </a:lnTo>
                  <a:lnTo>
                    <a:pt x="11992" y="17988"/>
                  </a:lnTo>
                  <a:lnTo>
                    <a:pt x="14990" y="15989"/>
                  </a:lnTo>
                  <a:lnTo>
                    <a:pt x="17988" y="14990"/>
                  </a:lnTo>
                  <a:lnTo>
                    <a:pt x="16988" y="12991"/>
                  </a:lnTo>
                  <a:lnTo>
                    <a:pt x="16988" y="8994"/>
                  </a:lnTo>
                  <a:lnTo>
                    <a:pt x="17988" y="6995"/>
                  </a:lnTo>
                  <a:lnTo>
                    <a:pt x="17988" y="5996"/>
                  </a:lnTo>
                  <a:lnTo>
                    <a:pt x="15989" y="5996"/>
                  </a:lnTo>
                  <a:lnTo>
                    <a:pt x="12991" y="4997"/>
                  </a:lnTo>
                  <a:lnTo>
                    <a:pt x="10992" y="3997"/>
                  </a:lnTo>
                  <a:lnTo>
                    <a:pt x="8994" y="1999"/>
                  </a:lnTo>
                  <a:lnTo>
                    <a:pt x="7994" y="0"/>
                  </a:lnTo>
                  <a:lnTo>
                    <a:pt x="6995" y="1999"/>
                  </a:lnTo>
                  <a:lnTo>
                    <a:pt x="4997" y="3997"/>
                  </a:lnTo>
                  <a:lnTo>
                    <a:pt x="999" y="5996"/>
                  </a:lnTo>
                  <a:lnTo>
                    <a:pt x="0" y="4997"/>
                  </a:lnTo>
                  <a:close/>
                </a:path>
              </a:pathLst>
            </a:custGeom>
            <a:solidFill>
              <a:srgbClr val="F2F2F2"/>
            </a:solidFill>
            <a:ln w="9525" cap="flat">
              <a:solidFill>
                <a:srgbClr val="000000"/>
              </a:solidFill>
              <a:prstDash val="solid"/>
              <a:miter lim="800000"/>
              <a:headEnd type="none"/>
              <a:tailEnd type="none"/>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nvGrpSpPr>
            <p:cNvPr id="464919" name=""/>
            <p:cNvGrpSpPr/>
            <p:nvPr/>
          </p:nvGrpSpPr>
          <p:grpSpPr>
            <a:xfrm>
              <a:off x="3672" y="7038"/>
              <a:ext cx="5329" cy="3450"/>
              <a:chOff x="3672" y="7038"/>
              <a:chExt cx="5329" cy="3450"/>
            </a:xfrm>
          </p:grpSpPr>
          <p:sp>
            <p:nvSpPr>
              <p:cNvPr id="464920" name=""/>
              <p:cNvSpPr/>
              <p:nvPr/>
            </p:nvSpPr>
            <p:spPr>
              <a:xfrm>
                <a:off x="4896" y="8001"/>
                <a:ext cx="1513" cy="1441"/>
              </a:xfrm>
              <a:prstGeom prst="ellipse">
                <a:avLst/>
              </a:prstGeom>
              <a:no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21" name=""/>
              <p:cNvSpPr/>
              <p:nvPr/>
            </p:nvSpPr>
            <p:spPr>
              <a:xfrm>
                <a:off x="6192" y="8001"/>
                <a:ext cx="1513" cy="1441"/>
              </a:xfrm>
              <a:prstGeom prst="ellipse">
                <a:avLst/>
              </a:prstGeom>
              <a:no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22" name=""/>
              <p:cNvSpPr/>
              <p:nvPr/>
            </p:nvSpPr>
            <p:spPr>
              <a:xfrm>
                <a:off x="6912" y="9047"/>
                <a:ext cx="1513" cy="1441"/>
              </a:xfrm>
              <a:prstGeom prst="ellipse">
                <a:avLst/>
              </a:prstGeom>
              <a:no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23" name=""/>
              <p:cNvSpPr/>
              <p:nvPr/>
            </p:nvSpPr>
            <p:spPr>
              <a:xfrm>
                <a:off x="6768" y="7038"/>
                <a:ext cx="1513" cy="1441"/>
              </a:xfrm>
              <a:prstGeom prst="ellipse">
                <a:avLst/>
              </a:prstGeom>
              <a:no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24" name=""/>
              <p:cNvSpPr/>
              <p:nvPr/>
            </p:nvSpPr>
            <p:spPr>
              <a:xfrm>
                <a:off x="7488" y="8073"/>
                <a:ext cx="1513" cy="1441"/>
              </a:xfrm>
              <a:prstGeom prst="ellipse">
                <a:avLst/>
              </a:prstGeom>
              <a:no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25" name=""/>
              <p:cNvSpPr/>
              <p:nvPr/>
            </p:nvSpPr>
            <p:spPr>
              <a:xfrm>
                <a:off x="4176" y="9047"/>
                <a:ext cx="1513" cy="1441"/>
              </a:xfrm>
              <a:prstGeom prst="ellipse">
                <a:avLst/>
              </a:prstGeom>
              <a:no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26" name=""/>
              <p:cNvSpPr/>
              <p:nvPr/>
            </p:nvSpPr>
            <p:spPr>
              <a:xfrm>
                <a:off x="3672" y="8217"/>
                <a:ext cx="1513" cy="1441"/>
              </a:xfrm>
              <a:prstGeom prst="ellipse">
                <a:avLst/>
              </a:prstGeom>
              <a:no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27" name=""/>
              <p:cNvSpPr/>
              <p:nvPr/>
            </p:nvSpPr>
            <p:spPr>
              <a:xfrm>
                <a:off x="4104" y="7110"/>
                <a:ext cx="1513" cy="1441"/>
              </a:xfrm>
              <a:prstGeom prst="ellipse">
                <a:avLst/>
              </a:prstGeom>
              <a:no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28" name=""/>
              <p:cNvSpPr/>
              <p:nvPr/>
            </p:nvSpPr>
            <p:spPr>
              <a:xfrm>
                <a:off x="5400" y="7038"/>
                <a:ext cx="1513" cy="1441"/>
              </a:xfrm>
              <a:prstGeom prst="ellipse">
                <a:avLst/>
              </a:prstGeom>
              <a:no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29" name=""/>
              <p:cNvSpPr/>
              <p:nvPr/>
            </p:nvSpPr>
            <p:spPr>
              <a:xfrm>
                <a:off x="5544" y="9047"/>
                <a:ext cx="1513" cy="1441"/>
              </a:xfrm>
              <a:prstGeom prst="ellipse">
                <a:avLst/>
              </a:prstGeom>
              <a:noFill/>
              <a:ln>
                <a:solidFill>
                  <a:prstClr val="black"/>
                </a:solidFill>
                <a:miter lim="800000"/>
              </a:ln>
              <a:effectLst/>
            </p:spPr>
            <p:txBody>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464930" name=""/>
              <p:cNvSpPr/>
              <p:nvPr/>
            </p:nvSpPr>
            <p:spPr>
              <a:xfrm>
                <a:off x="6696" y="8422"/>
                <a:ext cx="361" cy="433"/>
              </a:xfrm>
              <a:prstGeom prst="rect">
                <a:avLst/>
              </a:prstGeom>
              <a:noFill/>
              <a:ln>
                <a:no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400" b="1">
                    <a:latin typeface="楷体" pitchFamily="18" charset="-122"/>
                    <a:ea typeface="楷体" pitchFamily="18" charset="-122"/>
                  </a:rPr>
                  <a:t>B</a:t>
                </a:r>
                <a:endParaRPr sz="1400" b="1">
                  <a:latin typeface="楷体" pitchFamily="18" charset="-122"/>
                  <a:ea typeface="楷体" pitchFamily="18" charset="-122"/>
                </a:endParaRPr>
              </a:p>
            </p:txBody>
          </p:sp>
          <p:sp>
            <p:nvSpPr>
              <p:cNvPr id="464931" name=""/>
              <p:cNvSpPr/>
              <p:nvPr/>
            </p:nvSpPr>
            <p:spPr>
              <a:xfrm>
                <a:off x="5472" y="8494"/>
                <a:ext cx="361" cy="433"/>
              </a:xfrm>
              <a:prstGeom prst="rect">
                <a:avLst/>
              </a:prstGeom>
              <a:noFill/>
              <a:ln>
                <a:noFill/>
                <a:miter lim="800000"/>
              </a:ln>
              <a:effectLst/>
            </p:spPr>
            <p:txBody>
              <a:bodyPr lIns="12700" tIns="12700" rIns="12700" bIns="12700"/>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400" b="1">
                    <a:latin typeface="楷体" pitchFamily="18" charset="-122"/>
                    <a:ea typeface="楷体" pitchFamily="18" charset="-122"/>
                  </a:rPr>
                  <a:t>A</a:t>
                </a:r>
                <a:endParaRPr sz="1400" b="1">
                  <a:latin typeface="楷体" pitchFamily="18" charset="-122"/>
                  <a:ea typeface="楷体" pitchFamily="18" charset="-122"/>
                </a:endParaRPr>
              </a:p>
            </p:txBody>
          </p:sp>
        </p:grpSp>
      </p:grpSp>
      <p:sp>
        <p:nvSpPr>
          <p:cNvPr id="464933" name=""/>
          <p:cNvSpPr/>
          <p:nvPr>
            <p:ph idx="1"/>
          </p:nvPr>
        </p:nvSpPr>
        <p:spPr>
          <a:xfrm>
            <a:off x="914400" y="3200400"/>
            <a:ext cx="8420100" cy="3124200"/>
          </a:xfrm>
          <a:prstGeom prst="rect">
            <a:avLst/>
          </a:prstGeom>
          <a:noFill/>
          <a:ln>
            <a:noFill/>
            <a:miter lim="800000"/>
          </a:ln>
          <a:effectLst/>
        </p:spPr>
        <p:txBody>
          <a:bodyPr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lgn="just">
              <a:spcBef>
                <a:spcPts val="600"/>
              </a:spcBef>
              <a:spcAft>
                <a:spcPts val="600"/>
              </a:spcAft>
              <a:buNone/>
            </a:pPr>
            <a:r>
              <a:rPr>
                <a:latin typeface="宋体" pitchFamily="2" charset="-122"/>
              </a:rPr>
              <a:t>	假设如图的小区覆盖情况，图中每个圆表示一个小区。由于某种原因小区A和B的业务量明显高于其它相邻的小区，为了使整个地区的业务量尽可能均匀，可以将小区A和B的优先级设置为低，而其它小区优先级为正常，从而使图中阴影区中的业务被相邻小区吸收。必须指出，这种设置的结果是小区A和B的实际覆盖范围减小，但它不同于将小区A和B的发射功率降低，后者可能会引起网络覆盖的盲点和通话质量的下降。</a:t>
            </a:r>
            <a:endParaRPr>
              <a:latin typeface="宋体" pitchFamily="2" charset="-122"/>
            </a:endParaRPr>
          </a:p>
        </p:txBody>
      </p:sp>
      <p:sp>
        <p:nvSpPr>
          <p:cNvPr id="464934" name="Date Placeholder 3"/>
          <p:cNvSpPr>
            <a:spLocks noGrp="1"/>
          </p:cNvSpPr>
          <p:nvPr>
            <p:ph type="dt" sz="half" idx="2"/>
          </p:nvPr>
        </p:nvSpPr>
        <p:spPr/>
        <p:txBody>
          <a:bodyPr/>
          <a:lstStyle/>
          <a:p>
            <a:pPr lvl="0" algn="ctr" eaLnBrk="1" hangingPunct="1"/>
            <a:fld id="{76104910-9BA5-4BE6-9074-CA1085CD6438}" type="datetime1">
              <a:rPr sz="1400"/>
              <a:t>9/7/2024</a:t>
            </a:fld>
            <a:endParaRPr sz="1400"/>
          </a:p>
        </p:txBody>
      </p:sp>
      <p:sp>
        <p:nvSpPr>
          <p:cNvPr id="464935" name="Slide Number Placeholder 4"/>
          <p:cNvSpPr>
            <a:spLocks noGrp="1"/>
          </p:cNvSpPr>
          <p:nvPr>
            <p:ph type="sldNum" sz="quarter" idx="3"/>
          </p:nvPr>
        </p:nvSpPr>
        <p:spPr/>
        <p:txBody>
          <a:bodyPr/>
          <a:lstStyle/>
          <a:p>
            <a:pPr lvl="0" algn="ctr" eaLnBrk="1" hangingPunct="1"/>
            <a:fld id="{AD7192E8-C44E-4261-8B69-875D0AF837E0}" type="slidenum">
              <a:rPr sz="1400"/>
              <a:t>25</a:t>
            </a:fld>
            <a:endParaRPr lang="en-US"/>
          </a:p>
        </p:txBody>
      </p:sp>
      <p:sp>
        <p:nvSpPr>
          <p:cNvPr id="464936" name="TextBox 464935"/>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无线参数设置和调整共74页，您现在浏览的是第25页!</a:t>
            </a:r>
          </a:p>
        </p:txBody>
      </p:sp>
    </p:spTree>
  </p:cSld>
  <p:clrMapOvr>
    <a:masterClrMapping/>
  </p:clrMapOvr>
  <mc:AlternateContent>
    <mc:Choice xmlns:p14="http://schemas.microsoft.com/office/powerpoint/2010/main" Requires="p14">
      <p:transition p14:dur="1500">
        <p:split/>
      </p:transition>
    </mc:Choice>
    <mc:Fallback>
      <p:transition>
        <p:split/>
      </p:transition>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43394"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功率控制</a:t>
            </a:r>
          </a:p>
        </p:txBody>
      </p:sp>
      <p:sp>
        <p:nvSpPr>
          <p:cNvPr id="443395" name=""/>
          <p:cNvSpPr/>
          <p:nvPr>
            <p:ph idx="1"/>
          </p:nvPr>
        </p:nvSpPr>
        <p:spPr>
          <a:xfrm>
            <a:off x="908050" y="1752600"/>
            <a:ext cx="8420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endParaRPr sz="2800" b="1" u="sng">
              <a:solidFill>
                <a:srgbClr val="0000FF"/>
              </a:solidFill>
              <a:hlinkClick action="ppaction://hlinksldjump?num=62"/>
            </a:endParaRPr>
          </a:p>
          <a:p>
            <a:pPr lvl="0"/>
            <a:r>
              <a:rPr sz="2800" b="1" u="sng">
                <a:solidFill>
                  <a:srgbClr val="0000FF"/>
                </a:solidFill>
              </a:rPr>
              <a:t>功率控制的目的</a:t>
            </a:r>
            <a:endParaRPr sz="2800" b="1" u="sng">
              <a:solidFill>
                <a:srgbClr val="0000FF"/>
              </a:solidFill>
              <a:hlinkClick action="ppaction://hlinksldjump?num=62"/>
            </a:endParaRPr>
          </a:p>
          <a:p>
            <a:pPr lvl="0"/>
            <a:endParaRPr sz="2800" b="1" u="sng">
              <a:solidFill>
                <a:srgbClr val="0000FF"/>
              </a:solidFill>
            </a:endParaRPr>
          </a:p>
          <a:p>
            <a:pPr lvl="0"/>
            <a:r>
              <a:rPr sz="2800" b="1" u="sng">
                <a:solidFill>
                  <a:srgbClr val="0000FF"/>
                </a:solidFill>
              </a:rPr>
              <a:t>基站预处理</a:t>
            </a:r>
            <a:endParaRPr sz="2800" b="1" u="sng">
              <a:solidFill>
                <a:srgbClr val="0000FF"/>
              </a:solidFill>
              <a:hlinkClick r:id="rId3" action="ppaction://hlinksldjump"/>
            </a:endParaRPr>
          </a:p>
          <a:p>
            <a:pPr lvl="0"/>
            <a:endParaRPr sz="2800" b="1" u="sng">
              <a:solidFill>
                <a:srgbClr val="0000FF"/>
              </a:solidFill>
            </a:endParaRPr>
          </a:p>
          <a:p>
            <a:pPr lvl="0"/>
            <a:r>
              <a:rPr sz="2800" b="1" u="sng">
                <a:solidFill>
                  <a:srgbClr val="0000FF"/>
                </a:solidFill>
                <a:hlinkClick action="ppaction://noaction" tooltip="返回目录"/>
              </a:rPr>
              <a:t>门限比较</a:t>
            </a:r>
            <a:endParaRPr sz="2800" b="1" u="sng">
              <a:solidFill>
                <a:srgbClr val="0000FF"/>
              </a:solidFill>
              <a:hlinkClick action="ppaction://noaction" tooltip="返回目录"/>
            </a:endParaRPr>
          </a:p>
          <a:p>
            <a:pPr lvl="0"/>
            <a:endParaRPr sz="2800" b="1" u="sng">
              <a:solidFill>
                <a:srgbClr val="0000FF"/>
              </a:solidFill>
              <a:hlinkClick action="ppaction://noaction" tooltip="返回目录"/>
            </a:endParaRPr>
          </a:p>
          <a:p>
            <a:pPr lvl="0"/>
            <a:r>
              <a:rPr sz="2800" b="1" u="sng">
                <a:solidFill>
                  <a:srgbClr val="0000FF"/>
                </a:solidFill>
                <a:hlinkClick action="ppaction://noaction" tooltip="返回目录"/>
              </a:rPr>
              <a:t>BTS功率控制策略</a:t>
            </a:r>
            <a:endParaRPr sz="2800" b="1" u="sng">
              <a:solidFill>
                <a:srgbClr val="0000FF"/>
              </a:solidFill>
              <a:hlinkClick action="ppaction://noaction" tooltip="返回目录"/>
            </a:endParaRPr>
          </a:p>
          <a:p>
            <a:pPr lvl="0"/>
            <a:endParaRPr sz="2800" b="1" u="sng">
              <a:solidFill>
                <a:srgbClr val="0000FF"/>
              </a:solidFill>
            </a:endParaRPr>
          </a:p>
        </p:txBody>
      </p:sp>
      <p:graphicFrame>
        <p:nvGraphicFramePr>
          <p:cNvPr id="443396"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67" name="剪辑" r:id="rId4" progId="MS_ClipArt_Gallery.2">
                  <p:embed/>
                </p:oleObj>
              </mc:Choice>
              <mc:Fallback>
                <p:oleObj name="剪辑" r:id="rId4" progId="MS_ClipArt_Gallery.2">
                  <p:embed/>
                  <p:pic>
                    <p:nvPicPr>
                      <p:cNvPr id="0" name="OLE substitute image"/>
                      <p:cNvPicPr/>
                      <p:nvPr/>
                    </p:nvPicPr>
                    <p:blipFill>
                      <a:blip r:embed="rId5"/>
                      <a:stretch>
                        <a:fillRect/>
                      </a:stretch>
                    </p:blipFill>
                    <p:spPr>
                      <a:xfrm>
                        <a:off x="609600" y="1143000"/>
                        <a:ext cx="304800" cy="304800"/>
                      </a:xfrm>
                      <a:prstGeom prst="rect">
                        <a:avLst/>
                      </a:prstGeom>
                      <a:noFill/>
                    </p:spPr>
                  </p:pic>
                </p:oleObj>
              </mc:Fallback>
            </mc:AlternateContent>
          </a:graphicData>
        </a:graphic>
      </p:graphicFrame>
      <p:sp>
        <p:nvSpPr>
          <p:cNvPr id="443397" name="Date Placeholder 3"/>
          <p:cNvSpPr>
            <a:spLocks noGrp="1"/>
          </p:cNvSpPr>
          <p:nvPr>
            <p:ph type="dt" sz="half" idx="2"/>
          </p:nvPr>
        </p:nvSpPr>
        <p:spPr/>
        <p:txBody>
          <a:bodyPr/>
          <a:lstStyle/>
          <a:p>
            <a:pPr lvl="0" algn="ctr" eaLnBrk="1" hangingPunct="1"/>
            <a:fld id="{48108C74-1210-447E-9795-1E2D153A12A7}" type="datetime1">
              <a:rPr sz="1400"/>
              <a:t>9/7/2024</a:t>
            </a:fld>
            <a:endParaRPr sz="1400"/>
          </a:p>
        </p:txBody>
      </p:sp>
      <p:sp>
        <p:nvSpPr>
          <p:cNvPr id="443398" name="Slide Number Placeholder 4"/>
          <p:cNvSpPr>
            <a:spLocks noGrp="1"/>
          </p:cNvSpPr>
          <p:nvPr>
            <p:ph type="sldNum" sz="quarter" idx="3"/>
          </p:nvPr>
        </p:nvSpPr>
        <p:spPr/>
        <p:txBody>
          <a:bodyPr/>
          <a:lstStyle/>
          <a:p>
            <a:pPr lvl="0" algn="ctr" eaLnBrk="1" hangingPunct="1"/>
            <a:fld id="{E08D9589-E639-4DEC-9943-9B081A038E3B}" type="slidenum">
              <a:rPr sz="1400"/>
              <a:t>26</a:t>
            </a:fld>
            <a:endParaRPr lang="en-US"/>
          </a:p>
        </p:txBody>
      </p:sp>
      <p:sp>
        <p:nvSpPr>
          <p:cNvPr id="443399" name="TextBox 443398"/>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无线参数设置和调整共74页，您现在浏览的是第26页!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42370"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基站预处理（1）</a:t>
            </a:r>
          </a:p>
        </p:txBody>
      </p:sp>
      <p:sp>
        <p:nvSpPr>
          <p:cNvPr id="442373" name=""/>
          <p:cNvSpPr/>
          <p:nvPr>
            <p:ph idx="1"/>
          </p:nvPr>
        </p:nvSpPr>
        <p:spPr>
          <a:xfrm>
            <a:off x="914400" y="1524000"/>
            <a:ext cx="8420100" cy="4114800"/>
          </a:xfrm>
          <a:prstGeom prst="rect">
            <a:avLst/>
          </a:prstGeom>
          <a:noFill/>
          <a:ln>
            <a:noFill/>
            <a:miter lim="800000"/>
          </a:ln>
          <a:effectLst/>
        </p:spPr>
        <p:txBody>
          <a:bodyPr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r>
              <a:rPr sz="2800" b="1"/>
              <a:t>基站接收下列测量报告</a:t>
            </a:r>
            <a:endParaRPr sz="2800" b="1"/>
          </a:p>
          <a:p>
            <a:pPr lvl="0">
              <a:buNone/>
            </a:pPr>
            <a:r>
              <a:t>（1）从SACCH</a:t>
            </a:r>
            <a:r>
              <a:rPr lang="zh-CN" altLang="zh-CN"/>
              <a:t>上报的移动台测量报告</a:t>
            </a:r>
            <a:endParaRPr lang="zh-CN" altLang="zh-CN"/>
          </a:p>
          <a:p>
            <a:pPr lvl="0">
              <a:buNone/>
            </a:pPr>
            <a:r>
              <a:rPr lang="zh-CN" altLang="zh-CN"/>
              <a:t>		－下行链路RXLEV</a:t>
            </a:r>
            <a:endParaRPr lang="zh-CN" altLang="zh-CN"/>
          </a:p>
          <a:p>
            <a:pPr lvl="0">
              <a:buNone/>
            </a:pPr>
            <a:r>
              <a:rPr lang="zh-CN" altLang="zh-CN"/>
              <a:t>		－下行链路RXQUAL</a:t>
            </a:r>
            <a:endParaRPr lang="zh-CN" altLang="zh-CN"/>
          </a:p>
          <a:p>
            <a:pPr lvl="0">
              <a:buNone/>
            </a:pPr>
            <a:r>
              <a:rPr lang="zh-CN" altLang="zh-CN"/>
              <a:t>		－其他邻小区下行RXLEV（BA列表指定的载频，不超		    过6个）</a:t>
            </a:r>
            <a:endParaRPr lang="zh-CN" altLang="zh-CN"/>
          </a:p>
          <a:p>
            <a:pPr lvl="0">
              <a:buNone/>
            </a:pPr>
            <a:r>
              <a:rPr lang="zh-CN" altLang="zh-CN"/>
              <a:t>（2）基站收发信台（BTS）的测量报告</a:t>
            </a:r>
            <a:endParaRPr lang="zh-CN" altLang="zh-CN"/>
          </a:p>
          <a:p>
            <a:pPr lvl="0">
              <a:buNone/>
            </a:pPr>
            <a:r>
              <a:rPr lang="zh-CN" altLang="zh-CN"/>
              <a:t>		－上行链路RXLEV</a:t>
            </a:r>
            <a:endParaRPr lang="zh-CN" altLang="zh-CN"/>
          </a:p>
          <a:p>
            <a:pPr lvl="0">
              <a:buNone/>
            </a:pPr>
            <a:r>
              <a:rPr lang="zh-CN" altLang="zh-CN"/>
              <a:t>		－上行链路RXQUAL</a:t>
            </a:r>
            <a:endParaRPr lang="zh-CN" altLang="zh-CN"/>
          </a:p>
          <a:p>
            <a:pPr lvl="0">
              <a:buNone/>
            </a:pPr>
            <a:r>
              <a:rPr lang="zh-CN" altLang="zh-CN"/>
              <a:t>		－时间提前量（TA）</a:t>
            </a:r>
            <a:endParaRPr lang="zh-CN" altLang="zh-CN"/>
          </a:p>
          <a:p>
            <a:pPr lvl="0">
              <a:buNone/>
            </a:pPr>
            <a:r>
              <a:rPr lang="zh-CN" altLang="zh-CN"/>
              <a:t>		－干扰带</a:t>
            </a:r>
            <a:endParaRPr lang="zh-CN" altLang="zh-CN"/>
          </a:p>
          <a:p>
            <a:pPr lvl="0">
              <a:buNone/>
            </a:pPr>
            <a:endParaRPr lang="zh-CN" altLang="zh-CN"/>
          </a:p>
        </p:txBody>
      </p:sp>
      <p:sp>
        <p:nvSpPr>
          <p:cNvPr id="442374" name="Date Placeholder 3"/>
          <p:cNvSpPr>
            <a:spLocks noGrp="1"/>
          </p:cNvSpPr>
          <p:nvPr>
            <p:ph type="dt" sz="half" idx="2"/>
          </p:nvPr>
        </p:nvSpPr>
        <p:spPr/>
        <p:txBody>
          <a:bodyPr/>
          <a:lstStyle/>
          <a:p>
            <a:pPr lvl="0" algn="ctr" eaLnBrk="1" hangingPunct="1"/>
            <a:fld id="{6D323860-815C-4114-8DA2-C7441A5FC7FD}" type="datetime1">
              <a:rPr sz="1400"/>
              <a:t>9/7/2024</a:t>
            </a:fld>
            <a:endParaRPr sz="1400"/>
          </a:p>
        </p:txBody>
      </p:sp>
      <p:sp>
        <p:nvSpPr>
          <p:cNvPr id="442375" name="Slide Number Placeholder 4"/>
          <p:cNvSpPr>
            <a:spLocks noGrp="1"/>
          </p:cNvSpPr>
          <p:nvPr>
            <p:ph type="sldNum" sz="quarter" idx="3"/>
          </p:nvPr>
        </p:nvSpPr>
        <p:spPr/>
        <p:txBody>
          <a:bodyPr/>
          <a:lstStyle/>
          <a:p>
            <a:pPr lvl="0" algn="ctr" eaLnBrk="1" hangingPunct="1"/>
            <a:fld id="{BC13D0D8-6783-43E4-9A42-8F3ED292C543}" type="slidenum">
              <a:rPr sz="1400"/>
              <a:t>27</a:t>
            </a:fld>
            <a:endParaRPr lang="en-US"/>
          </a:p>
        </p:txBody>
      </p:sp>
      <p:sp>
        <p:nvSpPr>
          <p:cNvPr id="442376" name="TextBox 442375"/>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无线参数设置和调整共74页，您现在浏览的是第27页!</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19842"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基站预处理（3）</a:t>
            </a:r>
          </a:p>
        </p:txBody>
      </p:sp>
      <p:sp>
        <p:nvSpPr>
          <p:cNvPr id="419843" name=""/>
          <p:cNvSpPr/>
          <p:nvPr>
            <p:ph idx="1"/>
          </p:nvPr>
        </p:nvSpPr>
        <p:spPr>
          <a:xfrm>
            <a:off x="908050" y="1752600"/>
            <a:ext cx="8420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p>
          <a:p>
            <a:pPr lvl="0">
              <a:buNone/>
            </a:pPr>
            <a:r>
              <a:t>（3）接收信号质量RXQUAL_XX（XX＝DL或UL）</a:t>
            </a:r>
          </a:p>
          <a:p>
            <a:pPr lvl="0">
              <a:buNone/>
            </a:pPr>
            <a:r>
              <a:t>		</a:t>
            </a:r>
            <a:r>
              <a:rPr lang="zh-CN" altLang="zh-CN"/>
              <a:t>对于每个连接，至少保留与最近32个样本有关的值，每个SACCH周期内，BSS用这些样本值结合</a:t>
            </a:r>
            <a:r>
              <a:rPr u="sng">
                <a:hlinkClick action="ppaction://noaction" tooltip="返回目录"/>
              </a:rPr>
              <a:t>Hreqt</a:t>
            </a:r>
            <a:r>
              <a:rPr lang="zh-CN" altLang="zh-CN"/>
              <a:t>和</a:t>
            </a:r>
            <a:r>
              <a:rPr lang="zh-CN" altLang="zh-CN">
                <a:hlinkClick action="ppaction://noaction" tooltip="返回目录"/>
              </a:rPr>
              <a:t>Hreqave</a:t>
            </a:r>
            <a:r>
              <a:rPr lang="zh-CN" altLang="zh-CN"/>
              <a:t>参数，计算出接收信号的平均质量。</a:t>
            </a:r>
            <a:endParaRPr lang="zh-CN" altLang="zh-CN"/>
          </a:p>
          <a:p>
            <a:pPr lvl="0">
              <a:buNone/>
            </a:pPr>
            <a:endParaRPr lang="zh-CN" altLang="zh-CN"/>
          </a:p>
          <a:p>
            <a:pPr lvl="0" algn="just">
              <a:buNone/>
            </a:pPr>
            <a:endParaRPr>
              <a:latin typeface="Arial" pitchFamily="34" charset="0"/>
            </a:endParaRPr>
          </a:p>
        </p:txBody>
      </p:sp>
      <p:graphicFrame>
        <p:nvGraphicFramePr>
          <p:cNvPr id="419844"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68" name="剪辑" r:id="rId3" progId="MS_ClipArt_Gallery.2">
                  <p:embed/>
                </p:oleObj>
              </mc:Choice>
              <mc:Fallback>
                <p:oleObj name="剪辑" r:id="rId3" progId="MS_ClipArt_Gallery.2">
                  <p:embed/>
                  <p:pic>
                    <p:nvPicPr>
                      <p:cNvPr id="0" name="OLE substitute image"/>
                      <p:cNvPicPr/>
                      <p:nvPr/>
                    </p:nvPicPr>
                    <p:blipFill>
                      <a:blip r:embed="rId4"/>
                      <a:stretch>
                        <a:fillRect/>
                      </a:stretch>
                    </p:blipFill>
                    <p:spPr>
                      <a:xfrm>
                        <a:off x="609600" y="1143000"/>
                        <a:ext cx="304800" cy="304800"/>
                      </a:xfrm>
                      <a:prstGeom prst="rect">
                        <a:avLst/>
                      </a:prstGeom>
                      <a:noFill/>
                    </p:spPr>
                  </p:pic>
                </p:oleObj>
              </mc:Fallback>
            </mc:AlternateContent>
          </a:graphicData>
        </a:graphic>
      </p:graphicFrame>
      <p:sp>
        <p:nvSpPr>
          <p:cNvPr id="419845" name="Date Placeholder 3"/>
          <p:cNvSpPr>
            <a:spLocks noGrp="1"/>
          </p:cNvSpPr>
          <p:nvPr>
            <p:ph type="dt" sz="half" idx="2"/>
          </p:nvPr>
        </p:nvSpPr>
        <p:spPr/>
        <p:txBody>
          <a:bodyPr/>
          <a:lstStyle/>
          <a:p>
            <a:pPr lvl="0" algn="ctr" eaLnBrk="1" hangingPunct="1"/>
            <a:fld id="{0DD5579F-649A-441B-9509-B8D0FFC63D51}" type="datetime1">
              <a:rPr sz="1400"/>
              <a:t>9/7/2024</a:t>
            </a:fld>
            <a:endParaRPr sz="1400"/>
          </a:p>
        </p:txBody>
      </p:sp>
      <p:sp>
        <p:nvSpPr>
          <p:cNvPr id="419846" name="Slide Number Placeholder 4"/>
          <p:cNvSpPr>
            <a:spLocks noGrp="1"/>
          </p:cNvSpPr>
          <p:nvPr>
            <p:ph type="sldNum" sz="quarter" idx="3"/>
          </p:nvPr>
        </p:nvSpPr>
        <p:spPr/>
        <p:txBody>
          <a:bodyPr/>
          <a:lstStyle/>
          <a:p>
            <a:pPr lvl="0" algn="ctr" eaLnBrk="1" hangingPunct="1"/>
            <a:fld id="{C04E403B-D1A9-4AF6-BF17-EFAD807632A2}" type="slidenum">
              <a:rPr sz="1400"/>
              <a:t>28</a:t>
            </a:fld>
            <a:endParaRPr lang="en-US"/>
          </a:p>
        </p:txBody>
      </p:sp>
      <p:sp>
        <p:nvSpPr>
          <p:cNvPr id="419847" name="TextBox 419846"/>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无线参数设置和调整共74页，您现在浏览的是第28页!</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60802"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基站预处理（5）</a:t>
            </a:r>
          </a:p>
        </p:txBody>
      </p:sp>
      <p:sp>
        <p:nvSpPr>
          <p:cNvPr id="460805" name=""/>
          <p:cNvSpPr/>
          <p:nvPr>
            <p:ph idx="1"/>
          </p:nvPr>
        </p:nvSpPr>
        <p:spPr>
          <a:xfrm>
            <a:off x="908050" y="1752600"/>
            <a:ext cx="8420100" cy="4114800"/>
          </a:xfrm>
          <a:prstGeom prst="rect">
            <a:avLst/>
          </a:prstGeom>
          <a:noFill/>
          <a:ln>
            <a:noFill/>
            <a:miter lim="800000"/>
          </a:ln>
          <a:effectLst/>
        </p:spPr>
        <p:txBody>
          <a:bodyPr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p>
          <a:p>
            <a:pPr lvl="0">
              <a:buNone/>
            </a:pPr>
            <a:r>
              <a:rPr lang="zh-CN" altLang="zh-CN"/>
              <a:t>（5）时间提前量（TA）</a:t>
            </a:r>
            <a:endParaRPr lang="zh-CN" altLang="zh-CN"/>
          </a:p>
          <a:p>
            <a:pPr lvl="0">
              <a:buNone/>
            </a:pPr>
            <a:r>
              <a:rPr lang="zh-CN" altLang="zh-CN"/>
              <a:t>		对于每个连接，BSS利用参数Hreqt和Hreqave计算出TA的平均值</a:t>
            </a:r>
            <a:endParaRPr lang="zh-CN" altLang="zh-CN"/>
          </a:p>
          <a:p>
            <a:pPr lvl="0">
              <a:buNone/>
            </a:pPr>
            <a:r>
              <a:rPr lang="zh-CN" altLang="zh-CN"/>
              <a:t>（6）干扰带</a:t>
            </a:r>
            <a:endParaRPr lang="zh-CN" altLang="zh-CN"/>
          </a:p>
          <a:p>
            <a:pPr lvl="0">
              <a:buNone/>
            </a:pPr>
            <a:r>
              <a:rPr lang="zh-CN" altLang="zh-CN"/>
              <a:t>		BSS对未指配的时隙（空闲时隙）上的干扰电平取平均值（利用INTAVE参数），所得到的干扰电平平均值映射为5个类别（O－X5），即5个干扰带</a:t>
            </a:r>
            <a:endParaRPr lang="zh-CN" altLang="zh-CN"/>
          </a:p>
          <a:p>
            <a:pPr lvl="0" algn="just">
              <a:buNone/>
            </a:pPr>
            <a:endParaRPr>
              <a:latin typeface="Arial" pitchFamily="34" charset="0"/>
            </a:endParaRPr>
          </a:p>
        </p:txBody>
      </p:sp>
      <p:graphicFrame>
        <p:nvGraphicFramePr>
          <p:cNvPr id="460806" name="">
            <a:hlinkClick action="ppaction://noaction" tooltip="返回目录"/>
          </p:cNvPr>
          <p:cNvGraphicFramePr>
            <a:graphicFrameLocks noChangeAspect="1"/>
          </p:cNvGraphicFramePr>
          <p:nvPr/>
        </p:nvGraphicFramePr>
        <p:xfrm>
          <a:off x="762000" y="1143000"/>
          <a:ext cx="304800" cy="304800"/>
        </p:xfrm>
        <a:graphic>
          <a:graphicData uri="http://schemas.openxmlformats.org/presentationml/2006/ole">
            <mc:AlternateContent>
              <mc:Choice xmlns:v="urn:schemas-microsoft-com:vml" Requires="v">
                <p:oleObj spid="_x0000_s1069"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762000" y="1143000"/>
                        <a:ext cx="304800" cy="304800"/>
                      </a:xfrm>
                      <a:prstGeom prst="rect">
                        <a:avLst/>
                      </a:prstGeom>
                      <a:noFill/>
                    </p:spPr>
                  </p:pic>
                </p:oleObj>
              </mc:Fallback>
            </mc:AlternateContent>
          </a:graphicData>
        </a:graphic>
      </p:graphicFrame>
      <p:sp>
        <p:nvSpPr>
          <p:cNvPr id="460807" name="Date Placeholder 3"/>
          <p:cNvSpPr>
            <a:spLocks noGrp="1"/>
          </p:cNvSpPr>
          <p:nvPr>
            <p:ph type="dt" sz="half" idx="2"/>
          </p:nvPr>
        </p:nvSpPr>
        <p:spPr/>
        <p:txBody>
          <a:bodyPr/>
          <a:lstStyle/>
          <a:p>
            <a:pPr lvl="0" algn="ctr" eaLnBrk="1" hangingPunct="1"/>
            <a:fld id="{CFCFA10A-0C1B-4960-9B10-863450294969}" type="datetime1">
              <a:rPr sz="1400"/>
              <a:t>9/7/2024</a:t>
            </a:fld>
            <a:endParaRPr sz="1400"/>
          </a:p>
        </p:txBody>
      </p:sp>
      <p:sp>
        <p:nvSpPr>
          <p:cNvPr id="460808" name="Slide Number Placeholder 4"/>
          <p:cNvSpPr>
            <a:spLocks noGrp="1"/>
          </p:cNvSpPr>
          <p:nvPr>
            <p:ph type="sldNum" sz="quarter" idx="3"/>
          </p:nvPr>
        </p:nvSpPr>
        <p:spPr/>
        <p:txBody>
          <a:bodyPr/>
          <a:lstStyle/>
          <a:p>
            <a:pPr lvl="0" algn="ctr" eaLnBrk="1" hangingPunct="1"/>
            <a:fld id="{56861480-D978-4DE6-B353-0EA4C0066E20}" type="slidenum">
              <a:rPr sz="1400"/>
              <a:t>29</a:t>
            </a:fld>
            <a:endParaRPr lang="en-US"/>
          </a:p>
        </p:txBody>
      </p:sp>
      <p:sp>
        <p:nvSpPr>
          <p:cNvPr id="460809" name="TextBox 460808"/>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无线参数设置和调整共74页，您现在浏览的是第29页!</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11650" name=""/>
          <p:cNvSpPr/>
          <p:nvPr>
            <p:ph type="title" idx="4294967295"/>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门限比较（1）</a:t>
            </a:r>
          </a:p>
        </p:txBody>
      </p:sp>
      <p:sp>
        <p:nvSpPr>
          <p:cNvPr id="411652" name=""/>
          <p:cNvSpPr/>
          <p:nvPr>
            <p:ph type="body" idx="4294967295"/>
          </p:nvPr>
        </p:nvSpPr>
        <p:spPr>
          <a:xfrm>
            <a:off x="685800" y="1600200"/>
            <a:ext cx="88392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5pPr>
          </a:lstStyle>
          <a:p>
            <a:pPr lvl="0" algn="just">
              <a:buNone/>
            </a:pPr>
            <a:r>
              <a:rPr sz="2800"/>
              <a:t>		在每个SACCH复帧内，BSS把每个测量结果和相关门限值进行比较：</a:t>
            </a:r>
          </a:p>
          <a:p>
            <a:pPr lvl="0" algn="just">
              <a:buNone/>
            </a:pPr>
            <a:endParaRPr sz="2800"/>
          </a:p>
          <a:p>
            <a:pPr lvl="0" algn="just">
              <a:buNone/>
            </a:pPr>
            <a:r>
              <a:rPr sz="2800"/>
              <a:t>（1）比较RXLEV_XX和L_RXLEV_XX_P</a:t>
            </a:r>
            <a:endParaRPr sz="2800"/>
          </a:p>
          <a:p>
            <a:pPr lvl="0" algn="just">
              <a:buNone/>
            </a:pPr>
            <a:r>
              <a:rPr sz="2800"/>
              <a:t>		如果在N1个RXLEV_XX平均值中至少有P1个小于L_RXLEV_XX_P，则增加发射功率。</a:t>
            </a:r>
            <a:endParaRPr sz="2800"/>
          </a:p>
          <a:p>
            <a:pPr lvl="0" algn="just">
              <a:buNone/>
            </a:pPr>
            <a:r>
              <a:rPr sz="2800"/>
              <a:t>（2）比较RXLEV_XX和U_RXLEV_XX_P</a:t>
            </a:r>
            <a:endParaRPr sz="2800"/>
          </a:p>
          <a:p>
            <a:pPr lvl="0">
              <a:buNone/>
            </a:pPr>
            <a:r>
              <a:rPr sz="2800"/>
              <a:t>		如果在N2个RXLEV_XX平均值中至少有P2个大于U_RXLEV_XX_P，则减小发射功率。</a:t>
            </a:r>
            <a:endParaRPr sz="2800"/>
          </a:p>
        </p:txBody>
      </p:sp>
      <p:sp>
        <p:nvSpPr>
          <p:cNvPr id="411653" name="Date Placeholder 1"/>
          <p:cNvSpPr>
            <a:spLocks noGrp="1"/>
          </p:cNvSpPr>
          <p:nvPr>
            <p:ph type="dt" sz="half"/>
          </p:nvPr>
        </p:nvSpPr>
        <p:spPr/>
        <p:txBody>
          <a:bodyPr/>
          <a:lstStyle/>
          <a:p>
            <a:pPr lvl="0" algn="ctr" eaLnBrk="1" hangingPunct="1"/>
            <a:fld id="{382F0B2E-EE69-4F56-936D-9AD9AC8EE0CD}" type="datetime1">
              <a:rPr sz="1400"/>
              <a:t>9/7/2024</a:t>
            </a:fld>
            <a:endParaRPr sz="1400"/>
          </a:p>
        </p:txBody>
      </p:sp>
      <p:sp>
        <p:nvSpPr>
          <p:cNvPr id="411654" name="Slide Number Placeholder 2"/>
          <p:cNvSpPr>
            <a:spLocks noGrp="1"/>
          </p:cNvSpPr>
          <p:nvPr>
            <p:ph type="sldNum" sz="quarter" idx="1"/>
          </p:nvPr>
        </p:nvSpPr>
        <p:spPr/>
        <p:txBody>
          <a:bodyPr/>
          <a:lstStyle/>
          <a:p>
            <a:pPr lvl="0" algn="ctr" eaLnBrk="1" hangingPunct="1"/>
            <a:fld id="{665EA4DA-069A-40DB-A337-15358972BDBE}" type="slidenum">
              <a:rPr sz="1400"/>
              <a:t>30</a:t>
            </a:fld>
            <a:endParaRPr lang="en-US"/>
          </a:p>
        </p:txBody>
      </p:sp>
      <p:sp>
        <p:nvSpPr>
          <p:cNvPr id="411655" name="TextBox 411654"/>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无线参数设置和调整共74页，您现在浏览的是第30页!</a:t>
            </a: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58754"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BTS功率控制策略</a:t>
            </a:r>
          </a:p>
        </p:txBody>
      </p:sp>
      <p:sp>
        <p:nvSpPr>
          <p:cNvPr id="458756" name=""/>
          <p:cNvSpPr/>
          <p:nvPr/>
        </p:nvSpPr>
        <p:spPr>
          <a:xfrm>
            <a:off x="914400" y="1524000"/>
            <a:ext cx="8464550" cy="4114800"/>
          </a:xfrm>
          <a:prstGeom prst="rect">
            <a:avLst/>
          </a:prstGeom>
          <a:noFill/>
          <a:ln>
            <a:noFill/>
            <a:miter lim="800000"/>
          </a:ln>
          <a:effectLst/>
        </p:spPr>
        <p:txBody>
          <a:bodyPr lIns="92075" tIns="46038" rIns="92075" bIns="46038">
            <a:noAutofit/>
          </a:bodyPr>
          <a:lstStyle>
            <a:defPPr algn="ctr" rtl="0" eaLnBrk="0" hangingPunct="0">
              <a:defRPr kumimoji="0" lang="zh-CN" altLang="en-US" sz="2300"/>
            </a:defPPr>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5pPr>
          </a:lstStyle>
          <a:p>
            <a:pPr lvl="0">
              <a:spcBef>
                <a:spcPct val="50000"/>
              </a:spcBef>
            </a:pPr>
            <a:endParaRPr sz="2400" b="1"/>
          </a:p>
          <a:p>
            <a:pPr lvl="0">
              <a:spcBef>
                <a:spcPct val="50000"/>
              </a:spcBef>
            </a:pPr>
            <a:r>
              <a:rPr sz="2400" b="1"/>
              <a:t>当接收电平正常时，保持当前的发射功率</a:t>
            </a:r>
            <a:endParaRPr sz="2400" b="1"/>
          </a:p>
          <a:p>
            <a:pPr lvl="0">
              <a:spcBef>
                <a:spcPct val="50000"/>
              </a:spcBef>
            </a:pPr>
            <a:r>
              <a:rPr sz="2400" b="1"/>
              <a:t>当接收电平高时，降低发射功率</a:t>
            </a:r>
            <a:endParaRPr sz="2400" b="1"/>
          </a:p>
          <a:p>
            <a:pPr lvl="0">
              <a:spcBef>
                <a:spcPct val="50000"/>
              </a:spcBef>
            </a:pPr>
            <a:r>
              <a:rPr sz="2400" b="1"/>
              <a:t>当接收电平低时，升高发射功率</a:t>
            </a:r>
            <a:endParaRPr sz="2400" b="1"/>
          </a:p>
          <a:p>
            <a:pPr lvl="0">
              <a:spcBef>
                <a:spcPct val="50000"/>
              </a:spcBef>
            </a:pPr>
            <a:endParaRPr sz="2400" b="1"/>
          </a:p>
          <a:p>
            <a:pPr lvl="0">
              <a:spcBef>
                <a:spcPct val="50000"/>
              </a:spcBef>
            </a:pPr>
            <a:r>
              <a:rPr sz="2400" b="1"/>
              <a:t>当接收误码率正常时，保持当前的发射功率</a:t>
            </a:r>
            <a:endParaRPr sz="2400" b="1"/>
          </a:p>
          <a:p>
            <a:pPr lvl="0">
              <a:spcBef>
                <a:spcPct val="50000"/>
              </a:spcBef>
            </a:pPr>
            <a:r>
              <a:rPr sz="2400" b="1"/>
              <a:t>当接收误码率高时，升高发射功率</a:t>
            </a:r>
            <a:endParaRPr sz="2400" b="1"/>
          </a:p>
          <a:p>
            <a:pPr lvl="0">
              <a:spcBef>
                <a:spcPct val="50000"/>
              </a:spcBef>
            </a:pPr>
            <a:r>
              <a:rPr sz="2400" b="1"/>
              <a:t>当接收误码率低时，降低发射功率</a:t>
            </a:r>
            <a:endParaRPr b="1"/>
          </a:p>
        </p:txBody>
      </p:sp>
      <p:graphicFrame>
        <p:nvGraphicFramePr>
          <p:cNvPr id="458757"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70"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458758" name="Date Placeholder 3"/>
          <p:cNvSpPr>
            <a:spLocks noGrp="1"/>
          </p:cNvSpPr>
          <p:nvPr>
            <p:ph type="dt" sz="half" idx="2"/>
          </p:nvPr>
        </p:nvSpPr>
        <p:spPr/>
        <p:txBody>
          <a:bodyPr/>
          <a:lstStyle/>
          <a:p>
            <a:pPr lvl="0" algn="ctr" eaLnBrk="1" hangingPunct="1"/>
            <a:fld id="{158E21F4-216D-441C-9BF1-5774A0EE09D4}" type="datetime1">
              <a:rPr sz="1400"/>
              <a:t>9/7/2024</a:t>
            </a:fld>
            <a:endParaRPr sz="1400"/>
          </a:p>
        </p:txBody>
      </p:sp>
      <p:sp>
        <p:nvSpPr>
          <p:cNvPr id="458759" name="Slide Number Placeholder 4"/>
          <p:cNvSpPr>
            <a:spLocks noGrp="1"/>
          </p:cNvSpPr>
          <p:nvPr>
            <p:ph type="sldNum" sz="quarter" idx="3"/>
          </p:nvPr>
        </p:nvSpPr>
        <p:spPr/>
        <p:txBody>
          <a:bodyPr/>
          <a:lstStyle/>
          <a:p>
            <a:pPr lvl="0" algn="ctr" eaLnBrk="1" hangingPunct="1"/>
            <a:fld id="{A6FF488F-1CD5-4B58-931E-EE872FF52301}" type="slidenum">
              <a:rPr sz="1400"/>
              <a:t>31</a:t>
            </a:fld>
            <a:endParaRPr lang="en-US"/>
          </a:p>
        </p:txBody>
      </p:sp>
      <p:sp>
        <p:nvSpPr>
          <p:cNvPr id="458760" name="TextBox 458759"/>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无线参数设置和调整共74页，您现在浏览的是第31页!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61826"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小区切换（2）</a:t>
            </a:r>
          </a:p>
        </p:txBody>
      </p:sp>
      <p:graphicFrame>
        <p:nvGraphicFramePr>
          <p:cNvPr id="461828" name=""/>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71"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461829" name=""/>
          <p:cNvSpPr/>
          <p:nvPr>
            <p:ph idx="1"/>
          </p:nvPr>
        </p:nvSpPr>
        <p:spPr>
          <a:xfrm>
            <a:off x="914400" y="1828800"/>
            <a:ext cx="8420100" cy="4114800"/>
          </a:xfrm>
          <a:prstGeom prst="rect">
            <a:avLst/>
          </a:prstGeom>
          <a:noFill/>
          <a:ln>
            <a:noFill/>
            <a:miter lim="800000"/>
          </a:ln>
          <a:effectLst/>
        </p:spPr>
        <p:txBody>
          <a:bodyPr rot="0" vert="horz" wrap="square" lIns="92075" tIns="46038" rIns="92075" bIns="46038" anchor="t" anchorCtr="0">
            <a:noAutofit/>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r>
              <a:rPr sz="2800" b="1" u="sng">
                <a:solidFill>
                  <a:srgbClr val="0000FF"/>
                </a:solidFill>
                <a:hlinkClick action="ppaction://noaction" tooltip="返回目录"/>
              </a:rPr>
              <a:t>相关参数</a:t>
            </a:r>
            <a:endParaRPr sz="2800" b="1" u="sng">
              <a:solidFill>
                <a:srgbClr val="0000FF"/>
              </a:solidFill>
            </a:endParaRPr>
          </a:p>
          <a:p>
            <a:pPr lvl="0"/>
            <a:r>
              <a:rPr sz="2800" b="1" u="sng">
                <a:solidFill>
                  <a:srgbClr val="0000FF"/>
                </a:solidFill>
                <a:hlinkClick action="ppaction://noaction" tooltip="返回目录"/>
              </a:rPr>
              <a:t>定向重试</a:t>
            </a:r>
            <a:endParaRPr sz="2800" b="1" u="sng">
              <a:solidFill>
                <a:srgbClr val="0000FF"/>
              </a:solidFill>
              <a:hlinkClick action="ppaction://noaction" tooltip="返回目录"/>
            </a:endParaRPr>
          </a:p>
          <a:p>
            <a:pPr lvl="0"/>
            <a:r>
              <a:rPr sz="2800" b="1" u="sng">
                <a:solidFill>
                  <a:srgbClr val="0000FF"/>
                </a:solidFill>
                <a:hlinkClick action="ppaction://noaction" tooltip="返回目录"/>
              </a:rPr>
              <a:t>双频切换</a:t>
            </a:r>
            <a:endParaRPr sz="2800" b="1" u="sng">
              <a:solidFill>
                <a:srgbClr val="0000FF"/>
              </a:solidFill>
              <a:hlinkClick action="ppaction://noaction" tooltip="返回目录"/>
            </a:endParaRPr>
          </a:p>
        </p:txBody>
      </p:sp>
      <p:sp>
        <p:nvSpPr>
          <p:cNvPr id="461830" name="Date Placeholder 3"/>
          <p:cNvSpPr>
            <a:spLocks noGrp="1"/>
          </p:cNvSpPr>
          <p:nvPr>
            <p:ph type="dt" sz="half" idx="2"/>
          </p:nvPr>
        </p:nvSpPr>
        <p:spPr/>
        <p:txBody>
          <a:bodyPr/>
          <a:lstStyle/>
          <a:p>
            <a:pPr lvl="0" algn="ctr" eaLnBrk="1" hangingPunct="1"/>
            <a:fld id="{CE998C46-8A56-4143-94FE-67EB4E92FF3D}" type="datetime1">
              <a:rPr sz="1400"/>
              <a:t>9/7/2024</a:t>
            </a:fld>
            <a:endParaRPr sz="1400"/>
          </a:p>
        </p:txBody>
      </p:sp>
      <p:sp>
        <p:nvSpPr>
          <p:cNvPr id="461831" name="Slide Number Placeholder 4"/>
          <p:cNvSpPr>
            <a:spLocks noGrp="1"/>
          </p:cNvSpPr>
          <p:nvPr>
            <p:ph type="sldNum" sz="quarter" idx="3"/>
          </p:nvPr>
        </p:nvSpPr>
        <p:spPr/>
        <p:txBody>
          <a:bodyPr/>
          <a:lstStyle/>
          <a:p>
            <a:pPr lvl="0" algn="ctr" eaLnBrk="1" hangingPunct="1"/>
            <a:fld id="{9C424905-6CC1-485D-8789-EAD6109B1F4E}" type="slidenum">
              <a:rPr sz="1400"/>
              <a:t>32</a:t>
            </a:fld>
            <a:endParaRPr lang="en-US"/>
          </a:p>
        </p:txBody>
      </p:sp>
      <p:sp>
        <p:nvSpPr>
          <p:cNvPr id="461832" name="TextBox 461831"/>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无线参数设置和调整共74页，您现在浏览的是第32页!</a:t>
            </a:r>
          </a:p>
        </p:txBody>
      </p:sp>
    </p:spTree>
  </p:cSld>
  <p:clrMapOvr>
    <a:masterClrMapping/>
  </p:clrMapOvr>
  <mc:AlternateContent>
    <mc:Choice xmlns:p14="http://schemas.microsoft.com/office/powerpoint/2010/main" Requires="p14">
      <p:transition p14:dur="2500">
        <p:checker dir="vert"/>
      </p:transition>
    </mc:Choice>
    <mc:Fallback>
      <p:transition>
        <p:checker dir="vert"/>
      </p:transition>
    </mc:Fallback>
  </mc:AlternateConten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62498"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rPr>
                <a:latin typeface="Arial" pitchFamily="34" charset="0"/>
              </a:rPr>
              <a:t>切换的种类</a:t>
            </a:r>
          </a:p>
        </p:txBody>
      </p:sp>
      <p:sp>
        <p:nvSpPr>
          <p:cNvPr id="362499" name=""/>
          <p:cNvSpPr/>
          <p:nvPr>
            <p:ph idx="1"/>
          </p:nvPr>
        </p:nvSpPr>
        <p:spPr>
          <a:xfrm>
            <a:off x="908050" y="1752600"/>
            <a:ext cx="8420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FontTx/>
              <a:buNone/>
            </a:pPr>
            <a:r>
              <a:rPr sz="2800" b="1"/>
              <a:t>按目标信道的分布区分：</a:t>
            </a:r>
            <a:endParaRPr sz="2800" b="1"/>
          </a:p>
          <a:p>
            <a:pPr lvl="0">
              <a:buFontTx/>
              <a:buNone/>
            </a:pPr>
            <a:r>
              <a:rPr sz="2800" b="1"/>
              <a:t>A  </a:t>
            </a:r>
            <a:r>
              <a:rPr sz="2800" b="1" i="1"/>
              <a:t>小区内切换</a:t>
            </a:r>
            <a:endParaRPr sz="2000" i="1"/>
          </a:p>
          <a:p>
            <a:pPr lvl="0">
              <a:buFontTx/>
              <a:buNone/>
            </a:pPr>
            <a:r>
              <a:rPr sz="2000"/>
              <a:t>	</a:t>
            </a:r>
            <a:r>
              <a:rPr sz="2800"/>
              <a:t>目标信道在相同的小区</a:t>
            </a:r>
          </a:p>
          <a:p>
            <a:pPr lvl="0">
              <a:buFontTx/>
              <a:buNone/>
            </a:pPr>
            <a:r>
              <a:rPr sz="2000"/>
              <a:t>	</a:t>
            </a:r>
            <a:endParaRPr sz="2000"/>
          </a:p>
          <a:p>
            <a:pPr lvl="0">
              <a:buFontTx/>
              <a:buNone/>
            </a:pPr>
            <a:r>
              <a:rPr sz="2800" b="1"/>
              <a:t>B  </a:t>
            </a:r>
            <a:r>
              <a:rPr sz="2800" b="1" i="1"/>
              <a:t>BSC内小区间切换</a:t>
            </a:r>
            <a:endParaRPr sz="2000" i="1"/>
          </a:p>
          <a:p>
            <a:pPr lvl="0">
              <a:buFontTx/>
              <a:buNone/>
            </a:pPr>
            <a:r>
              <a:rPr sz="2800"/>
              <a:t>	目标信道在相同BSC的其他小区</a:t>
            </a:r>
            <a:endParaRPr sz="2000"/>
          </a:p>
          <a:p>
            <a:pPr lvl="0">
              <a:buFontTx/>
              <a:buNone/>
            </a:pPr>
            <a:endParaRPr sz="2000"/>
          </a:p>
          <a:p>
            <a:pPr lvl="0">
              <a:buFontTx/>
              <a:buNone/>
            </a:pPr>
            <a:r>
              <a:rPr sz="2800" b="1"/>
              <a:t>C  </a:t>
            </a:r>
            <a:r>
              <a:rPr sz="2800" b="1" i="1"/>
              <a:t>外部切换</a:t>
            </a:r>
            <a:endParaRPr sz="2800" b="1" i="1"/>
          </a:p>
          <a:p>
            <a:pPr lvl="0">
              <a:buFontTx/>
              <a:buNone/>
            </a:pPr>
            <a:r>
              <a:rPr sz="2000"/>
              <a:t>	</a:t>
            </a:r>
            <a:r>
              <a:rPr sz="2800"/>
              <a:t>目标信道在其他BSC内的小区</a:t>
            </a:r>
            <a:endParaRPr sz="2800"/>
          </a:p>
          <a:p>
            <a:pPr lvl="0">
              <a:buNone/>
            </a:pPr>
            <a:endParaRPr b="1">
              <a:ea typeface="楷体_GB2312" pitchFamily="49" charset="-122"/>
            </a:endParaRPr>
          </a:p>
        </p:txBody>
      </p:sp>
      <p:graphicFrame>
        <p:nvGraphicFramePr>
          <p:cNvPr id="362503"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72"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362504" name="Date Placeholder 3"/>
          <p:cNvSpPr>
            <a:spLocks noGrp="1"/>
          </p:cNvSpPr>
          <p:nvPr>
            <p:ph type="dt" sz="half" idx="2"/>
          </p:nvPr>
        </p:nvSpPr>
        <p:spPr/>
        <p:txBody>
          <a:bodyPr/>
          <a:lstStyle/>
          <a:p>
            <a:pPr lvl="0" algn="ctr" eaLnBrk="1" hangingPunct="1"/>
            <a:fld id="{763EAE39-3D8F-401A-9BCD-D4EA270CE55A}" type="datetime1">
              <a:rPr sz="1400"/>
              <a:t>9/7/2024</a:t>
            </a:fld>
            <a:endParaRPr sz="1400"/>
          </a:p>
        </p:txBody>
      </p:sp>
      <p:sp>
        <p:nvSpPr>
          <p:cNvPr id="362505" name="Slide Number Placeholder 4"/>
          <p:cNvSpPr>
            <a:spLocks noGrp="1"/>
          </p:cNvSpPr>
          <p:nvPr>
            <p:ph type="sldNum" sz="quarter" idx="3"/>
          </p:nvPr>
        </p:nvSpPr>
        <p:spPr/>
        <p:txBody>
          <a:bodyPr/>
          <a:lstStyle/>
          <a:p>
            <a:pPr lvl="0" algn="ctr" eaLnBrk="1" hangingPunct="1"/>
            <a:fld id="{45A0F6DE-18AB-4769-AE23-ACDD9F7D71E7}" type="slidenum">
              <a:rPr sz="1400"/>
              <a:t>33</a:t>
            </a:fld>
            <a:endParaRPr lang="en-US"/>
          </a:p>
        </p:txBody>
      </p:sp>
      <p:sp>
        <p:nvSpPr>
          <p:cNvPr id="362506" name="TextBox 362505"/>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无线参数设置和调整共74页，您现在浏览的是第33页!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80930"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MSC中切换判决算法</a:t>
            </a:r>
          </a:p>
        </p:txBody>
      </p:sp>
      <p:graphicFrame>
        <p:nvGraphicFramePr>
          <p:cNvPr id="380936"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73"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380938" name=""/>
          <p:cNvSpPr/>
          <p:nvPr>
            <p:ph idx="1"/>
          </p:nvPr>
        </p:nvSpPr>
        <p:spPr>
          <a:xfrm>
            <a:off x="908050" y="1752600"/>
            <a:ext cx="8420100" cy="4114800"/>
          </a:xfrm>
          <a:prstGeom prst="rect">
            <a:avLst/>
          </a:prstGeom>
          <a:noFill/>
          <a:ln>
            <a:noFill/>
            <a:miter lim="800000"/>
          </a:ln>
          <a:effectLst/>
        </p:spPr>
        <p:txBody>
          <a:bodyPr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buNone/>
            </a:pPr>
            <a:r>
              <a:t>		</a:t>
            </a:r>
            <a:r>
              <a:rPr b="1"/>
              <a:t>MSC按一下切换原因优先顺序选择用于切换的小区：</a:t>
            </a:r>
            <a:endParaRPr b="1"/>
          </a:p>
          <a:p>
            <a:pPr lvl="0">
              <a:buNone/>
            </a:pPr>
            <a:r>
              <a:t>		－RXQUAL</a:t>
            </a:r>
          </a:p>
          <a:p>
            <a:pPr lvl="0">
              <a:buNone/>
            </a:pPr>
            <a:r>
              <a:t>		－RXLEV</a:t>
            </a:r>
          </a:p>
          <a:p>
            <a:pPr lvl="0">
              <a:buNone/>
            </a:pPr>
            <a:r>
              <a:t>		－DISTANCE</a:t>
            </a:r>
          </a:p>
          <a:p>
            <a:pPr lvl="0">
              <a:buNone/>
            </a:pPr>
            <a:r>
              <a:rPr b="1"/>
              <a:t>		</a:t>
            </a:r>
            <a:r>
              <a:t>－PBGT</a:t>
            </a:r>
          </a:p>
          <a:p>
            <a:pPr lvl="0">
              <a:buNone/>
            </a:pPr>
            <a:r>
              <a:t>		</a:t>
            </a:r>
            <a:r>
              <a:rPr b="1"/>
              <a:t>当最佳小区的信道拥塞时，可以选择次佳小区进行切换，以此类推。</a:t>
            </a:r>
            <a:endParaRPr b="1"/>
          </a:p>
          <a:p>
            <a:pPr lvl="0">
              <a:buNone/>
            </a:pPr>
            <a:r>
              <a:rPr b="1"/>
              <a:t>		如果没有找到合适的小区，且MSC中支持呼叫排队，则MSC让切换请求在最佳小区中等待排队。排队处理的切换请求比一般的呼叫请求优先。</a:t>
            </a:r>
          </a:p>
        </p:txBody>
      </p:sp>
      <p:sp>
        <p:nvSpPr>
          <p:cNvPr id="380939" name="Date Placeholder 3"/>
          <p:cNvSpPr>
            <a:spLocks noGrp="1"/>
          </p:cNvSpPr>
          <p:nvPr>
            <p:ph type="dt" sz="half" idx="2"/>
          </p:nvPr>
        </p:nvSpPr>
        <p:spPr/>
        <p:txBody>
          <a:bodyPr/>
          <a:lstStyle/>
          <a:p>
            <a:pPr lvl="0" algn="ctr" eaLnBrk="1" hangingPunct="1"/>
            <a:fld id="{968307FE-6D5B-48AE-B5D0-A4BA4CAC4EE6}" type="datetime1">
              <a:rPr sz="1400"/>
              <a:t>9/7/2024</a:t>
            </a:fld>
            <a:endParaRPr sz="1400"/>
          </a:p>
        </p:txBody>
      </p:sp>
      <p:sp>
        <p:nvSpPr>
          <p:cNvPr id="380940" name="Slide Number Placeholder 4"/>
          <p:cNvSpPr>
            <a:spLocks noGrp="1"/>
          </p:cNvSpPr>
          <p:nvPr>
            <p:ph type="sldNum" sz="quarter" idx="3"/>
          </p:nvPr>
        </p:nvSpPr>
        <p:spPr/>
        <p:txBody>
          <a:bodyPr/>
          <a:lstStyle/>
          <a:p>
            <a:pPr lvl="0" algn="ctr" eaLnBrk="1" hangingPunct="1"/>
            <a:fld id="{7257E846-8588-445F-81EA-2DE2E93F4A9F}" type="slidenum">
              <a:rPr sz="1400"/>
              <a:t>34</a:t>
            </a:fld>
            <a:endParaRPr lang="en-US"/>
          </a:p>
        </p:txBody>
      </p:sp>
      <p:sp>
        <p:nvSpPr>
          <p:cNvPr id="380941" name="TextBox 380940"/>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无线参数设置和调整共74页，您现在浏览的是第34页!</a:t>
            </a:r>
          </a:p>
        </p:txBody>
      </p:sp>
    </p:spTree>
  </p:cSld>
  <p:clrMapOvr>
    <a:masterClrMapping/>
  </p:clrMapOvr>
  <p:transition>
    <p:cover dir="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2562"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与切换相关的参数</a:t>
            </a:r>
          </a:p>
        </p:txBody>
      </p:sp>
      <p:sp>
        <p:nvSpPr>
          <p:cNvPr id="322587" name=""/>
          <p:cNvSpPr/>
          <p:nvPr>
            <p:ph type="body" idx="4294967295"/>
          </p:nvPr>
        </p:nvSpPr>
        <p:spPr>
          <a:xfrm>
            <a:off x="609600" y="1600200"/>
            <a:ext cx="89916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4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Times New Roman" pitchFamily="18" charset="0"/>
                <a:ea typeface="宋体" pitchFamily="2" charset="-122"/>
              </a:defRPr>
            </a:lvl5pPr>
          </a:lstStyle>
          <a:p>
            <a:pPr lvl="0"/>
            <a:r>
              <a:rPr>
                <a:latin typeface="Arial" pitchFamily="34" charset="0"/>
              </a:rPr>
              <a:t>L_RXLEV_UL_H：</a:t>
            </a:r>
            <a:r>
              <a:rPr lang="zh-CN" altLang="zh-CN">
                <a:latin typeface="Arial" pitchFamily="34" charset="0"/>
              </a:rPr>
              <a:t>上行切换电平门限（缺省值－95dBm）</a:t>
            </a:r>
            <a:endParaRPr lang="zh-CN" altLang="zh-CN">
              <a:latin typeface="Arial" pitchFamily="34" charset="0"/>
            </a:endParaRPr>
          </a:p>
          <a:p>
            <a:pPr lvl="0"/>
            <a:r>
              <a:rPr lang="zh-CN" altLang="zh-CN">
                <a:latin typeface="Arial" pitchFamily="34" charset="0"/>
              </a:rPr>
              <a:t>L_RXQUAL_UL_H：上行切换质量门限（缺省值4）</a:t>
            </a:r>
            <a:endParaRPr lang="zh-CN" altLang="zh-CN">
              <a:latin typeface="Arial" pitchFamily="34" charset="0"/>
            </a:endParaRPr>
          </a:p>
          <a:p>
            <a:pPr lvl="0"/>
            <a:r>
              <a:rPr lang="zh-CN" altLang="zh-CN">
                <a:latin typeface="Arial" pitchFamily="34" charset="0"/>
              </a:rPr>
              <a:t>L_RXLEV_DL_H：下行切换电平门限（缺省值－95dBm）</a:t>
            </a:r>
            <a:endParaRPr lang="zh-CN" altLang="zh-CN">
              <a:latin typeface="Arial" pitchFamily="34" charset="0"/>
            </a:endParaRPr>
          </a:p>
          <a:p>
            <a:pPr lvl="0"/>
            <a:r>
              <a:rPr lang="zh-CN" altLang="zh-CN">
                <a:latin typeface="Arial" pitchFamily="34" charset="0"/>
              </a:rPr>
              <a:t>L_RXQUAL_DL_H：下行切换质量门限（缺省值4）</a:t>
            </a:r>
            <a:endParaRPr lang="zh-CN" altLang="zh-CN">
              <a:latin typeface="Arial" pitchFamily="34" charset="0"/>
            </a:endParaRPr>
          </a:p>
          <a:p>
            <a:pPr lvl="0"/>
            <a:r>
              <a:rPr lang="zh-CN" altLang="zh-CN">
                <a:latin typeface="Arial" pitchFamily="34" charset="0"/>
              </a:rPr>
              <a:t>MS_RANGE_MAX：最大允许距离门限（缺省值63）</a:t>
            </a:r>
            <a:endParaRPr lang="zh-CN" altLang="zh-CN">
              <a:latin typeface="Arial" pitchFamily="34" charset="0"/>
            </a:endParaRPr>
          </a:p>
          <a:p>
            <a:pPr lvl="0"/>
            <a:r>
              <a:rPr lang="zh-CN" altLang="zh-CN">
                <a:latin typeface="Arial" pitchFamily="34" charset="0"/>
              </a:rPr>
              <a:t>RXLEV_UL_IH：上行小区内切换电平门限（缺省值－85dBm）</a:t>
            </a:r>
            <a:endParaRPr lang="zh-CN" altLang="zh-CN">
              <a:latin typeface="Arial" pitchFamily="34" charset="0"/>
            </a:endParaRPr>
          </a:p>
          <a:p>
            <a:pPr lvl="0"/>
            <a:r>
              <a:rPr lang="zh-CN" altLang="zh-CN">
                <a:latin typeface="Arial" pitchFamily="34" charset="0"/>
              </a:rPr>
              <a:t>RXLEV_DL_IH：下行小区内切换电平门限（缺省值－85dBm）</a:t>
            </a:r>
            <a:endParaRPr lang="zh-CN" altLang="zh-CN">
              <a:latin typeface="Arial" pitchFamily="34" charset="0"/>
            </a:endParaRPr>
          </a:p>
          <a:p>
            <a:pPr lvl="0"/>
            <a:r>
              <a:rPr lang="zh-CN" altLang="zh-CN">
                <a:latin typeface="Arial" pitchFamily="34" charset="0"/>
              </a:rPr>
              <a:t>RXLEV_MIN（n）：允许切换的最低接收电平</a:t>
            </a:r>
            <a:endParaRPr lang="zh-CN" altLang="zh-CN">
              <a:latin typeface="Arial" pitchFamily="34" charset="0"/>
            </a:endParaRPr>
          </a:p>
          <a:p>
            <a:pPr lvl="0"/>
            <a:r>
              <a:rPr lang="zh-CN" altLang="zh-CN">
                <a:latin typeface="Arial" pitchFamily="34" charset="0"/>
              </a:rPr>
              <a:t>HO_MARGIN（n）：防止因为PBGT引起的频繁切换（3dB）</a:t>
            </a:r>
            <a:endParaRPr lang="zh-CN" altLang="zh-CN">
              <a:latin typeface="Arial" pitchFamily="34" charset="0"/>
            </a:endParaRPr>
          </a:p>
          <a:p>
            <a:pPr lvl="0"/>
            <a:r>
              <a:rPr lang="zh-CN" altLang="zh-CN">
                <a:latin typeface="Arial" pitchFamily="34" charset="0"/>
              </a:rPr>
              <a:t>O.X5：干扰带（</a:t>
            </a:r>
            <a:r>
              <a:rPr>
                <a:latin typeface="楷体" pitchFamily="18" charset="-122"/>
                <a:ea typeface="楷体" pitchFamily="18" charset="-122"/>
              </a:rPr>
              <a:t>LT1：4；LT2：8；LT3：15；LT4：25）</a:t>
            </a:r>
            <a:endParaRPr>
              <a:latin typeface="Arial" pitchFamily="34" charset="0"/>
            </a:endParaRPr>
          </a:p>
          <a:p>
            <a:pPr lvl="0"/>
            <a:r>
              <a:rPr>
                <a:latin typeface="Arial" pitchFamily="34" charset="0"/>
              </a:rPr>
              <a:t>Intave：</a:t>
            </a:r>
            <a:r>
              <a:rPr lang="zh-CN" altLang="zh-CN">
                <a:latin typeface="Arial" pitchFamily="34" charset="0"/>
              </a:rPr>
              <a:t>空闲信道干扰电平平均周期，单位是SACCH复帧（6）</a:t>
            </a:r>
            <a:endParaRPr lang="zh-CN" altLang="zh-CN">
              <a:latin typeface="Arial" pitchFamily="34" charset="0"/>
            </a:endParaRPr>
          </a:p>
        </p:txBody>
      </p:sp>
      <p:graphicFrame>
        <p:nvGraphicFramePr>
          <p:cNvPr id="322589" name="">
            <a:hlinkClick r:id="rId2" action="ppaction://hlinksldjump?num=32"/>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74" name="剪辑" r:id="rId3" progId="MS_ClipArt_Gallery.2">
                  <p:embed/>
                </p:oleObj>
              </mc:Choice>
              <mc:Fallback>
                <p:oleObj name="剪辑" r:id="rId3" progId="MS_ClipArt_Gallery.2">
                  <p:embed/>
                  <p:pic>
                    <p:nvPicPr>
                      <p:cNvPr id="0" name="OLE substitute image"/>
                      <p:cNvPicPr/>
                      <p:nvPr/>
                    </p:nvPicPr>
                    <p:blipFill>
                      <a:blip r:embed="rId4"/>
                      <a:stretch>
                        <a:fillRect/>
                      </a:stretch>
                    </p:blipFill>
                    <p:spPr>
                      <a:xfrm>
                        <a:off x="609600" y="1143000"/>
                        <a:ext cx="304800" cy="304800"/>
                      </a:xfrm>
                      <a:prstGeom prst="rect">
                        <a:avLst/>
                      </a:prstGeom>
                      <a:noFill/>
                    </p:spPr>
                  </p:pic>
                </p:oleObj>
              </mc:Fallback>
            </mc:AlternateContent>
          </a:graphicData>
        </a:graphic>
      </p:graphicFrame>
      <p:sp>
        <p:nvSpPr>
          <p:cNvPr id="322590" name="Date Placeholder 3"/>
          <p:cNvSpPr>
            <a:spLocks noGrp="1"/>
          </p:cNvSpPr>
          <p:nvPr>
            <p:ph type="dt" sz="half" idx="2"/>
          </p:nvPr>
        </p:nvSpPr>
        <p:spPr/>
        <p:txBody>
          <a:bodyPr/>
          <a:lstStyle/>
          <a:p>
            <a:pPr lvl="0" algn="ctr" eaLnBrk="1" hangingPunct="1"/>
            <a:fld id="{DAD9F4DA-BABA-4D82-9DF9-02ACB30EA257}" type="datetime1">
              <a:rPr sz="1400"/>
              <a:t>9/7/2024</a:t>
            </a:fld>
            <a:endParaRPr sz="1400"/>
          </a:p>
        </p:txBody>
      </p:sp>
      <p:sp>
        <p:nvSpPr>
          <p:cNvPr id="322591" name="Slide Number Placeholder 4"/>
          <p:cNvSpPr>
            <a:spLocks noGrp="1"/>
          </p:cNvSpPr>
          <p:nvPr>
            <p:ph type="sldNum" sz="quarter" idx="3"/>
          </p:nvPr>
        </p:nvSpPr>
        <p:spPr/>
        <p:txBody>
          <a:bodyPr/>
          <a:lstStyle/>
          <a:p>
            <a:pPr lvl="0" algn="ctr" eaLnBrk="1" hangingPunct="1"/>
            <a:fld id="{197CB7F5-D106-4941-A255-3C2B16E8E8D4}" type="slidenum">
              <a:rPr sz="1400"/>
              <a:t>35</a:t>
            </a:fld>
            <a:endParaRPr lang="en-US"/>
          </a:p>
        </p:txBody>
      </p:sp>
      <p:sp>
        <p:nvSpPr>
          <p:cNvPr id="322592" name="TextBox 322591"/>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无线参数设置和调整共74页，您现在浏览的是第35页!</a:t>
            </a:r>
          </a:p>
        </p:txBody>
      </p:sp>
    </p:spTree>
  </p:cSld>
  <p:clrMapOvr>
    <a:masterClrMapping/>
  </p:clrMapOvr>
  <p:transition>
    <p:strips/>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62850"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定向重试（2）</a:t>
            </a:r>
          </a:p>
        </p:txBody>
      </p:sp>
      <p:sp>
        <p:nvSpPr>
          <p:cNvPr id="462852" name=""/>
          <p:cNvSpPr/>
          <p:nvPr/>
        </p:nvSpPr>
        <p:spPr>
          <a:xfrm>
            <a:off x="914400" y="1828800"/>
            <a:ext cx="8420100" cy="4495800"/>
          </a:xfrm>
          <a:prstGeom prst="rect">
            <a:avLst/>
          </a:prstGeom>
          <a:noFill/>
          <a:ln>
            <a:noFill/>
            <a:miter lim="800000"/>
          </a:ln>
          <a:effectLst/>
        </p:spPr>
        <p:txBody>
          <a:bodyPr lIns="92075" tIns="46038" rIns="92075" bIns="46038">
            <a:noAutofit/>
          </a:bodyPr>
          <a:lstStyle>
            <a:defPPr algn="ctr" rtl="0" eaLnBrk="0" hangingPunct="0">
              <a:defRPr kumimoji="0" lang="zh-CN" altLang="en-US" sz="2300"/>
            </a:defPPr>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5pPr>
          </a:lstStyle>
          <a:p>
            <a:pPr lvl="0" algn="just"/>
            <a:endParaRPr>
              <a:latin typeface="Arial" pitchFamily="34" charset="0"/>
            </a:endParaRPr>
          </a:p>
          <a:p>
            <a:pPr lvl="0" algn="just"/>
            <a:r>
              <a:rPr>
                <a:latin typeface="Arial" pitchFamily="34" charset="0"/>
              </a:rPr>
              <a:t>如果定向重试切换规程已经开始，正常切换就不能开始。</a:t>
            </a:r>
            <a:endParaRPr>
              <a:latin typeface="Arial" pitchFamily="34" charset="0"/>
            </a:endParaRPr>
          </a:p>
          <a:p>
            <a:pPr lvl="0" algn="just"/>
            <a:r>
              <a:rPr>
                <a:latin typeface="Arial" pitchFamily="34" charset="0"/>
              </a:rPr>
              <a:t>在定向重试切换规程中，选择候选小区的标准不象正常切换那么严格。</a:t>
            </a:r>
            <a:endParaRPr>
              <a:latin typeface="Arial" pitchFamily="34" charset="0"/>
            </a:endParaRPr>
          </a:p>
          <a:p>
            <a:pPr lvl="0" algn="just"/>
            <a:r>
              <a:rPr>
                <a:latin typeface="Arial" pitchFamily="34" charset="0"/>
              </a:rPr>
              <a:t>候选目标小区表的形成有时间限制，如果规定的时间内没有完成，那么排队规程停止，呼叫尝试被清除。</a:t>
            </a:r>
            <a:endParaRPr>
              <a:latin typeface="Arial" pitchFamily="34" charset="0"/>
            </a:endParaRPr>
          </a:p>
          <a:p>
            <a:pPr lvl="0" algn="just"/>
            <a:r>
              <a:rPr>
                <a:latin typeface="Arial" pitchFamily="34" charset="0"/>
              </a:rPr>
              <a:t>在BSC</a:t>
            </a:r>
            <a:r>
              <a:rPr lang="zh-CN" altLang="zh-CN">
                <a:latin typeface="Arial" pitchFamily="34" charset="0"/>
              </a:rPr>
              <a:t>处理测量报告形成候选目标小区列表过程中，正在排队期间，如果有TCH释放，则停止处理测量报告，呼叫尝试在初始小区成功处理。</a:t>
            </a:r>
            <a:endParaRPr lang="zh-CN" altLang="zh-CN">
              <a:latin typeface="Arial" pitchFamily="34" charset="0"/>
            </a:endParaRPr>
          </a:p>
          <a:p>
            <a:pPr lvl="0" algn="just"/>
            <a:r>
              <a:rPr lang="zh-CN" altLang="zh-CN">
                <a:latin typeface="Arial" pitchFamily="34" charset="0"/>
              </a:rPr>
              <a:t>在BSC处理测量报告形成候选目标小区列表过程中，发生排队超时，并不立即清除呼叫尝试，而是继续等待候选目标小区表的形成所允许的时间，如果没有合适小区，才清除呼叫尝试。</a:t>
            </a:r>
            <a:endParaRPr lang="zh-CN" altLang="zh-CN">
              <a:latin typeface="Arial" pitchFamily="34" charset="0"/>
            </a:endParaRPr>
          </a:p>
          <a:p>
            <a:pPr lvl="0" algn="just"/>
            <a:endParaRPr lang="zh-CN" altLang="zh-CN">
              <a:latin typeface="Arial" pitchFamily="34" charset="0"/>
            </a:endParaRPr>
          </a:p>
        </p:txBody>
      </p:sp>
      <p:graphicFrame>
        <p:nvGraphicFramePr>
          <p:cNvPr id="462853"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75"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462854" name="Date Placeholder 3"/>
          <p:cNvSpPr>
            <a:spLocks noGrp="1"/>
          </p:cNvSpPr>
          <p:nvPr>
            <p:ph type="dt" sz="half" idx="2"/>
          </p:nvPr>
        </p:nvSpPr>
        <p:spPr/>
        <p:txBody>
          <a:bodyPr/>
          <a:lstStyle/>
          <a:p>
            <a:pPr lvl="0" algn="ctr" eaLnBrk="1" hangingPunct="1"/>
            <a:fld id="{E30AC567-1AC7-4240-9FE2-8B39D8185785}" type="datetime1">
              <a:rPr sz="1400"/>
              <a:t>9/7/2024</a:t>
            </a:fld>
            <a:endParaRPr sz="1400"/>
          </a:p>
        </p:txBody>
      </p:sp>
      <p:sp>
        <p:nvSpPr>
          <p:cNvPr id="462855" name="Slide Number Placeholder 4"/>
          <p:cNvSpPr>
            <a:spLocks noGrp="1"/>
          </p:cNvSpPr>
          <p:nvPr>
            <p:ph type="sldNum" sz="quarter" idx="3"/>
          </p:nvPr>
        </p:nvSpPr>
        <p:spPr/>
        <p:txBody>
          <a:bodyPr/>
          <a:lstStyle/>
          <a:p>
            <a:pPr lvl="0" algn="ctr" eaLnBrk="1" hangingPunct="1"/>
            <a:fld id="{AE52B141-EAE4-4471-85A0-ABF437126C06}" type="slidenum">
              <a:rPr sz="1400"/>
              <a:t>36</a:t>
            </a:fld>
            <a:endParaRPr lang="en-US"/>
          </a:p>
        </p:txBody>
      </p:sp>
      <p:sp>
        <p:nvSpPr>
          <p:cNvPr id="462856" name="TextBox 462855"/>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无线参数设置和调整共74页，您现在浏览的是第36页!</a:t>
            </a:r>
          </a:p>
        </p:txBody>
      </p:sp>
    </p:spTree>
  </p:cSld>
  <p:clrMapOvr>
    <a:masterClrMapping/>
  </p:clrMapOvr>
  <mc:AlternateContent>
    <mc:Choice xmlns:p14="http://schemas.microsoft.com/office/powerpoint/2010/main" Requires="p14">
      <p:transition p14:dur="1200">
        <p:zoom/>
      </p:transition>
    </mc:Choice>
    <mc:Fallback>
      <p:transition>
        <p:zoom/>
      </p:transition>
    </mc:Fallback>
  </mc:AlternateConten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56354" name=""/>
          <p:cNvSpPr/>
          <p:nvPr>
            <p:ph type="title"/>
          </p:nvPr>
        </p:nvSpPr>
        <p:spPr>
          <a:xfrm>
            <a:off x="908050" y="342900"/>
            <a:ext cx="8420100" cy="9525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3600" b="1" i="0" u="sng" baseline="0">
                <a:solidFill>
                  <a:srgbClr val="FF0000"/>
                </a:solidFill>
                <a:latin typeface="Times New Roman" pitchFamily="18" charset="0"/>
                <a:ea typeface="宋体" pitchFamily="2" charset="-122"/>
              </a:defRPr>
            </a:lvl1pPr>
          </a:lstStyle>
          <a:p>
            <a:pPr lvl="0"/>
            <a:r>
              <a:t>双频切换（2）</a:t>
            </a:r>
          </a:p>
        </p:txBody>
      </p:sp>
      <p:sp>
        <p:nvSpPr>
          <p:cNvPr id="356359" name=""/>
          <p:cNvSpPr/>
          <p:nvPr/>
        </p:nvSpPr>
        <p:spPr>
          <a:xfrm>
            <a:off x="914400" y="1676400"/>
            <a:ext cx="8420100" cy="4495800"/>
          </a:xfrm>
          <a:prstGeom prst="rect">
            <a:avLst/>
          </a:prstGeom>
          <a:noFill/>
          <a:ln>
            <a:noFill/>
            <a:miter lim="800000"/>
          </a:ln>
          <a:effectLst/>
        </p:spPr>
        <p:txBody>
          <a:bodyPr lIns="92075" tIns="46038" rIns="92075" bIns="46038">
            <a:noAutofit/>
          </a:bodyPr>
          <a:lstStyle>
            <a:defPPr algn="ctr" rtl="0" eaLnBrk="0" hangingPunct="0">
              <a:defRPr kumimoji="0" lang="zh-CN" altLang="en-US" sz="2300"/>
            </a:defPPr>
            <a:lvl1pPr marL="342900" indent="-342900" algn="l" defTabSz="914400" rtl="0" eaLnBrk="1" fontAlgn="base" hangingPunct="1">
              <a:lnSpc>
                <a:spcPct val="100000"/>
              </a:lnSpc>
              <a:spcBef>
                <a:spcPct val="20000"/>
              </a:spcBef>
              <a:spcAft>
                <a:spcPct val="0"/>
              </a:spcAft>
              <a:buClr>
                <a:schemeClr val="accent2"/>
              </a:buClr>
              <a:buSzPct val="7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65000"/>
              <a:buFont typeface="Monotype Sorts" pitchFamily="2" charset="2"/>
              <a:buChar char="u"/>
              <a:defRPr kumimoji="0"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75000"/>
              <a:buFontTx/>
              <a:buChar char="–"/>
              <a:defRPr kumimoji="0" lang="zh-CN" altLang="en-US" sz="2000" b="0" i="0" u="none" baseline="0">
                <a:solidFill>
                  <a:schemeClr val="tx1"/>
                </a:solidFill>
                <a:latin typeface="Times New Roman" pitchFamily="18" charset="0"/>
                <a:ea typeface="宋体" pitchFamily="2" charset="-122"/>
              </a:defRPr>
            </a:lvl5pPr>
          </a:lstStyle>
          <a:p>
            <a:pPr lvl="0" algn="just"/>
            <a:r>
              <a:rPr>
                <a:latin typeface="Arial" pitchFamily="34" charset="0"/>
              </a:rPr>
              <a:t>MS</a:t>
            </a:r>
            <a:r>
              <a:rPr lang="zh-CN" altLang="zh-CN">
                <a:latin typeface="Arial" pitchFamily="34" charset="0"/>
              </a:rPr>
              <a:t>等级编码（CM3）和尽早送出等级消息（ECSC）</a:t>
            </a:r>
            <a:endParaRPr lang="zh-CN" altLang="zh-CN">
              <a:latin typeface="Arial" pitchFamily="34" charset="0"/>
            </a:endParaRPr>
          </a:p>
          <a:p>
            <a:pPr lvl="0" algn="just">
              <a:buNone/>
            </a:pPr>
            <a:r>
              <a:rPr lang="zh-CN" altLang="zh-CN">
                <a:latin typeface="Arial" pitchFamily="34" charset="0"/>
              </a:rPr>
              <a:t>		MS等级编码包括CM1，CM2，CM3。CM1、CM2消息元素包含在等级变更、寻呼响应等消息中，在一般单频网络中使用。CM3包含MS支持的频段信息和每个支持频段的MS最大发射功率等级信息。</a:t>
            </a:r>
            <a:r>
              <a:rPr>
                <a:latin typeface="宋体" pitchFamily="2" charset="-122"/>
              </a:rPr>
              <a:t>支持</a:t>
            </a:r>
            <a:r>
              <a:rPr lang="zh-CN" altLang="zh-CN">
                <a:latin typeface="Arial" pitchFamily="34" charset="0"/>
              </a:rPr>
              <a:t>尽早送出等级消息</a:t>
            </a:r>
            <a:r>
              <a:rPr>
                <a:latin typeface="宋体" pitchFamily="2" charset="-122"/>
              </a:rPr>
              <a:t>的手机在接入网络后会在尽可能早的时间向网络发送CLASSMARK CHANGE消息，这 样就避免了网络的查询过程。</a:t>
            </a:r>
            <a:endParaRPr lang="zh-CN" altLang="zh-CN">
              <a:latin typeface="宋体" pitchFamily="2" charset="-122"/>
            </a:endParaRPr>
          </a:p>
          <a:p>
            <a:pPr lvl="0" algn="just"/>
            <a:r>
              <a:rPr>
                <a:latin typeface="Arial" pitchFamily="34" charset="0"/>
              </a:rPr>
              <a:t>MSC</a:t>
            </a:r>
            <a:r>
              <a:rPr lang="zh-CN" altLang="zh-CN">
                <a:latin typeface="Arial" pitchFamily="34" charset="0"/>
              </a:rPr>
              <a:t>操作</a:t>
            </a:r>
            <a:endParaRPr lang="zh-CN" altLang="zh-CN">
              <a:latin typeface="Arial" pitchFamily="34" charset="0"/>
            </a:endParaRPr>
          </a:p>
          <a:p>
            <a:pPr lvl="0" algn="just">
              <a:buNone/>
            </a:pPr>
            <a:r>
              <a:rPr lang="zh-CN" altLang="zh-CN">
                <a:latin typeface="Arial" pitchFamily="34" charset="0"/>
              </a:rPr>
              <a:t>		MSC应能存储双频手机的CM3信息。在切换时向目标BSS或MSC提供该消息。</a:t>
            </a:r>
            <a:endParaRPr lang="zh-CN" altLang="zh-CN">
              <a:latin typeface="Arial" pitchFamily="34" charset="0"/>
            </a:endParaRPr>
          </a:p>
          <a:p>
            <a:pPr lvl="0" algn="just"/>
            <a:r>
              <a:rPr lang="zh-CN" altLang="zh-CN">
                <a:latin typeface="Arial" pitchFamily="34" charset="0"/>
              </a:rPr>
              <a:t>多频段指示	</a:t>
            </a:r>
            <a:endParaRPr lang="zh-CN" altLang="zh-CN">
              <a:latin typeface="Arial" pitchFamily="34" charset="0"/>
            </a:endParaRPr>
          </a:p>
          <a:p>
            <a:pPr lvl="0" algn="just">
              <a:buNone/>
            </a:pPr>
            <a:r>
              <a:rPr lang="zh-CN" altLang="zh-CN">
                <a:latin typeface="Arial" pitchFamily="34" charset="0"/>
              </a:rPr>
              <a:t>	</a:t>
            </a:r>
            <a:r>
              <a:rPr>
                <a:latin typeface="宋体" pitchFamily="2" charset="-122"/>
              </a:rPr>
              <a:t>	多频段共同组网时，通常根据网络的实际情况希望移动台在越区切换时，优先进入某一个频段。因此希望移动台在报告测量结果时不仅根据信号的强弱，还需根据信号的频段。多频段指示即用于通知移动台需报告多个频段的相邻小区内容。</a:t>
            </a:r>
            <a:endParaRPr>
              <a:latin typeface="宋体" pitchFamily="2" charset="-122"/>
            </a:endParaRPr>
          </a:p>
        </p:txBody>
      </p:sp>
      <p:graphicFrame>
        <p:nvGraphicFramePr>
          <p:cNvPr id="356360" name="">
            <a:hlinkClick action="ppaction://noaction" tooltip="返回目录"/>
          </p:cNvPr>
          <p:cNvGraphicFramePr>
            <a:graphicFrameLocks noChangeAspect="1"/>
          </p:cNvGraphicFramePr>
          <p:nvPr/>
        </p:nvGraphicFramePr>
        <p:xfrm>
          <a:off x="609600" y="1143000"/>
          <a:ext cx="304800" cy="304800"/>
        </p:xfrm>
        <a:graphic>
          <a:graphicData uri="http://schemas.openxmlformats.org/presentationml/2006/ole">
            <mc:AlternateContent>
              <mc:Choice xmlns:v="urn:schemas-microsoft-com:vml" Requires="v">
                <p:oleObj spid="_x0000_s1076"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609600" y="1143000"/>
                        <a:ext cx="304800" cy="304800"/>
                      </a:xfrm>
                      <a:prstGeom prst="rect">
                        <a:avLst/>
                      </a:prstGeom>
                      <a:noFill/>
                    </p:spPr>
                  </p:pic>
                </p:oleObj>
              </mc:Fallback>
            </mc:AlternateContent>
          </a:graphicData>
        </a:graphic>
      </p:graphicFrame>
      <p:sp>
        <p:nvSpPr>
          <p:cNvPr id="356361" name="Date Placeholder 3"/>
          <p:cNvSpPr>
            <a:spLocks noGrp="1"/>
          </p:cNvSpPr>
          <p:nvPr>
            <p:ph type="dt" sz="half" idx="2"/>
          </p:nvPr>
        </p:nvSpPr>
        <p:spPr/>
        <p:txBody>
          <a:bodyPr/>
          <a:lstStyle/>
          <a:p>
            <a:pPr lvl="0" algn="ctr" eaLnBrk="1" hangingPunct="1"/>
            <a:fld id="{590E8F51-7D9F-4F39-BD23-C01FF5E4202C}" type="datetime1">
              <a:rPr sz="1400"/>
              <a:t>9/7/2024</a:t>
            </a:fld>
            <a:endParaRPr sz="1400"/>
          </a:p>
        </p:txBody>
      </p:sp>
      <p:sp>
        <p:nvSpPr>
          <p:cNvPr id="356362" name="Slide Number Placeholder 4"/>
          <p:cNvSpPr>
            <a:spLocks noGrp="1"/>
          </p:cNvSpPr>
          <p:nvPr>
            <p:ph type="sldNum" sz="quarter" idx="3"/>
          </p:nvPr>
        </p:nvSpPr>
        <p:spPr/>
        <p:txBody>
          <a:bodyPr/>
          <a:lstStyle/>
          <a:p>
            <a:pPr lvl="0" algn="ctr" eaLnBrk="1" hangingPunct="1"/>
            <a:fld id="{A0902E30-8721-4B98-9F81-67B67280D8E0}" type="slidenum">
              <a:rPr sz="1400"/>
              <a:t>37</a:t>
            </a:fld>
            <a:endParaRPr lang="en-US"/>
          </a:p>
        </p:txBody>
      </p:sp>
      <p:sp>
        <p:nvSpPr>
          <p:cNvPr id="356363" name="TextBox 356362"/>
          <p:cNvSpPr txBox="1"/>
          <p:nvPr/>
        </p:nvSpPr>
        <p:spPr>
          <a:xfrm flipH="1">
            <a:off x="0" y="0"/>
            <a:ext cx="0" cy="0"/>
          </a:xfrm>
          <a:prstGeom prst="rect">
            <a:avLst/>
          </a:prstGeom>
          <a:noFill/>
        </p:spPr>
        <p:txBody>
          <a:bodyPr wrap="none">
            <a:spAutoFit/>
          </a:bodyPr>
          <a:lstStyle>
            <a:defPPr algn="ctr" rtl="0" eaLnBrk="0" hangingPunct="0">
              <a:defRPr kumimoji="0" lang="zh-CN" altLang="en-US" sz="2300"/>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无线参数设置和调整共74页，您现在浏览的是第37页!</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https://d.book118.com/166052050210010040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专业型模板">
  <a:themeElements>
    <a:clrScheme name="">
      <a:dk1>
        <a:srgbClr val="FFFFFF"/>
      </a:dk1>
      <a:lt1>
        <a:srgbClr val="000000"/>
      </a:lt1>
      <a:dk2>
        <a:srgbClr val="B2B2B2"/>
      </a:dk2>
      <a:lt2>
        <a:srgbClr val="000000"/>
      </a:lt2>
      <a:accent1>
        <a:srgbClr val="6600FF"/>
      </a:accent1>
      <a:accent2>
        <a:srgbClr val="CC00FF"/>
      </a:accent2>
      <a:accent3>
        <a:srgbClr val="9BBB59"/>
      </a:accent3>
      <a:accent4>
        <a:srgbClr val="8064A2"/>
      </a:accent4>
      <a:accent5>
        <a:srgbClr val="4BACC6"/>
      </a:accent5>
      <a:accent6>
        <a:srgbClr val="F79646"/>
      </a:accent6>
      <a:hlink>
        <a:srgbClr val="3333FF"/>
      </a:hlink>
      <a:folHlink>
        <a:srgbClr val="0099CC"/>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B2B2B2"/>
        </a:dk2>
        <a:lt2>
          <a:srgbClr val="000000"/>
        </a:lt2>
        <a:accent1>
          <a:srgbClr val="6600FF"/>
        </a:accent1>
        <a:accent2>
          <a:srgbClr val="CC00FF"/>
        </a:accent2>
        <a:accent3>
          <a:srgbClr val="9BBB59"/>
        </a:accent3>
        <a:accent4>
          <a:srgbClr val="8064A2"/>
        </a:accent4>
        <a:accent5>
          <a:srgbClr val="4BACC6"/>
        </a:accent5>
        <a:accent6>
          <a:srgbClr val="F79646"/>
        </a:accent6>
        <a:hlink>
          <a:srgbClr val="00CC99"/>
        </a:hlink>
        <a:folHlink>
          <a:srgbClr val="0099CC"/>
        </a:folHlink>
      </a:clrScheme>
    </a:extraClrScheme>
    <a:extraClrScheme>
      <a:clrScheme name="">
        <a:dk1>
          <a:srgbClr val="FFFFFF"/>
        </a:dk1>
        <a:lt1>
          <a:srgbClr val="000000"/>
        </a:lt1>
        <a:dk2>
          <a:srgbClr val="B2B2B2"/>
        </a:dk2>
        <a:lt2>
          <a:srgbClr val="000000"/>
        </a:lt2>
        <a:accent1>
          <a:srgbClr val="99CCFF"/>
        </a:accent1>
        <a:accent2>
          <a:srgbClr val="CCCCFF"/>
        </a:accent2>
        <a:accent3>
          <a:srgbClr val="9BBB59"/>
        </a:accent3>
        <a:accent4>
          <a:srgbClr val="8064A2"/>
        </a:accent4>
        <a:accent5>
          <a:srgbClr val="4BACC6"/>
        </a:accent5>
        <a:accent6>
          <a:srgbClr val="F79646"/>
        </a:accent6>
        <a:hlink>
          <a:srgbClr val="FF99CC"/>
        </a:hlink>
        <a:folHlink>
          <a:srgbClr val="CBCBCB"/>
        </a:folHlink>
      </a:clrScheme>
    </a:extraClrScheme>
    <a:extraClrScheme>
      <a:clrScheme name="">
        <a:dk1>
          <a:srgbClr val="FFFFFF"/>
        </a:dk1>
        <a:lt1>
          <a:srgbClr val="000000"/>
        </a:lt1>
        <a:dk2>
          <a:srgbClr val="B2B2B2"/>
        </a:dk2>
        <a:lt2>
          <a:srgbClr val="000000"/>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extraClrScheme>
    <a:extraClrScheme>
      <a:clrScheme name="">
        <a:dk1>
          <a:srgbClr val="FFFFFF"/>
        </a:dk1>
        <a:lt1>
          <a:srgbClr val="000000"/>
        </a:lt1>
        <a:dk2>
          <a:srgbClr val="B2B2B2"/>
        </a:dk2>
        <a:lt2>
          <a:srgbClr val="000000"/>
        </a:lt2>
        <a:accent1>
          <a:srgbClr val="FF0033"/>
        </a:accent1>
        <a:accent2>
          <a:srgbClr val="CC6600"/>
        </a:accent2>
        <a:accent3>
          <a:srgbClr val="9BBB59"/>
        </a:accent3>
        <a:accent4>
          <a:srgbClr val="8064A2"/>
        </a:accent4>
        <a:accent5>
          <a:srgbClr val="4BACC6"/>
        </a:accent5>
        <a:accent6>
          <a:srgbClr val="F79646"/>
        </a:accent6>
        <a:hlink>
          <a:srgbClr val="999933"/>
        </a:hlink>
        <a:folHlink>
          <a:srgbClr val="A50021"/>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969696"/>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301</Paragraphs>
  <Slides>38</Slides>
  <Notes>3</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38</vt:i4>
      </vt:variant>
    </vt:vector>
  </HeadingPairs>
  <TitlesOfParts>
    <vt:vector baseType="lpstr" size="48">
      <vt:lpstr>Arial</vt:lpstr>
      <vt:lpstr>Calibri</vt:lpstr>
      <vt:lpstr>Monotype Sorts</vt:lpstr>
      <vt:lpstr>Times New Roman</vt:lpstr>
      <vt:lpstr>宋体</vt:lpstr>
      <vt:lpstr>文鼎魏碑体简</vt:lpstr>
      <vt:lpstr>楷体_GB2312</vt:lpstr>
      <vt:lpstr>Symbol</vt:lpstr>
      <vt:lpstr>楷体</vt:lpstr>
      <vt:lpstr>Office Theme</vt:lpstr>
      <vt:lpstr>PowerPoint Presentation</vt:lpstr>
      <vt:lpstr> 网络规划的整体流程</vt:lpstr>
      <vt:lpstr>PowerPoint Presentation</vt:lpstr>
      <vt:lpstr>网络识别及系统控制参数（1）</vt:lpstr>
      <vt:lpstr>网络识别参数的作用</vt:lpstr>
      <vt:lpstr>基站识别码（BSIC）</vt:lpstr>
      <vt:lpstr>接入允许保留块数（AGBLK）</vt:lpstr>
      <vt:lpstr>无线链路超时（RLT）</vt:lpstr>
      <vt:lpstr>发送分布时隙数（Tx_integer）</vt:lpstr>
      <vt:lpstr>允许的网络色码（NCCPERM）</vt:lpstr>
      <vt:lpstr>CLASSMARK早送控制（ECSC）</vt:lpstr>
      <vt:lpstr>非连续发射（DTX）</vt:lpstr>
      <vt:lpstr>移动分配索引偏置（MAIO）</vt:lpstr>
      <vt:lpstr>呼叫重建允许（RE）</vt:lpstr>
      <vt:lpstr>BA列表</vt:lpstr>
      <vt:lpstr>允许接入的最小接收电平</vt:lpstr>
      <vt:lpstr>小区接入禁止(2)</vt:lpstr>
      <vt:lpstr>接入等级控制(2)</vt:lpstr>
      <vt:lpstr>控制信道最大功率电平（MS_TXPWR_MAX_CCH）</vt:lpstr>
      <vt:lpstr>小区重选的定义</vt:lpstr>
      <vt:lpstr>小区重选参数指示（PI）</vt:lpstr>
      <vt:lpstr>C2（2）</vt:lpstr>
      <vt:lpstr>小区重选偏置、临时偏置和惩罚时间（1）</vt:lpstr>
      <vt:lpstr>小区重选偏置、临时偏置和惩罚时间（3）</vt:lpstr>
      <vt:lpstr>小区禁止限制举例（1）</vt:lpstr>
      <vt:lpstr>功率控制</vt:lpstr>
      <vt:lpstr>基站预处理（1）</vt:lpstr>
      <vt:lpstr>基站预处理（3）</vt:lpstr>
      <vt:lpstr>基站预处理（5）</vt:lpstr>
      <vt:lpstr>门限比较（1）</vt:lpstr>
      <vt:lpstr>BTS功率控制策略</vt:lpstr>
      <vt:lpstr>小区切换（2）</vt:lpstr>
      <vt:lpstr>切换的种类</vt:lpstr>
      <vt:lpstr>MSC中切换判决算法</vt:lpstr>
      <vt:lpstr>与切换相关的参数</vt:lpstr>
      <vt:lpstr>定向重试（2）</vt:lpstr>
      <vt:lpstr>双频切换（2）</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2024-09-07T08:12:13.210</cp:lastPrinted>
  <dcterms:created xsi:type="dcterms:W3CDTF">2024-09-07T00:12:13Z</dcterms:created>
  <dcterms:modified xsi:type="dcterms:W3CDTF">2024-09-07T00:12:15Z</dcterms:modified>
</cp:coreProperties>
</file>