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1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02242-6AB4-4C29-9FB9-D73C2BAF9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052B8-9915-4D87-9147-FDF21D29F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018E9-2080-4D3E-9983-4AF47E911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F7A47-6C9A-4E8A-97AD-26DAA4675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527DF-851D-4FC9-A70E-DABC70A5C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3B51F8-24CE-45F7-BDC1-B2C4A7FAA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FA477-CA16-4750-BD9E-C287287A3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C0F5B-5ED6-4765-98E9-D7BC605C9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FEBF0-5009-4F35-BF0C-F6CBFAD93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DA4C8-F3DF-4AA5-88D2-8D229547F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A367A-BD40-4459-BE11-A040289ED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2113"/>
            <a:ext cx="6858000" cy="1791427"/>
          </a:xfrm>
        </p:spPr>
        <p:txBody>
          <a:bodyPr anchor="b"/>
          <a:lstStyle>
            <a:lvl1pPr algn="ctr">
              <a:defRPr sz="3375"/>
            </a:lvl1pPr>
          </a:lstStyle>
          <a:p>
            <a:pPr fontAlgn="base"/>
            <a:r>
              <a:rPr lang="zh-CN" altLang="en-US" sz="375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2626"/>
            <a:ext cx="6858000" cy="1242325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0"/>
            </a:lvl3pPr>
            <a:lvl4pPr marL="771525" indent="0" algn="ctr">
              <a:buNone/>
              <a:defRPr sz="900"/>
            </a:lvl4pPr>
            <a:lvl5pPr marL="1029335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685" indent="0" algn="ctr">
              <a:buNone/>
              <a:defRPr sz="900"/>
            </a:lvl7pPr>
            <a:lvl8pPr marL="1800860" indent="0" algn="ctr">
              <a:buNone/>
              <a:defRPr sz="900"/>
            </a:lvl8pPr>
            <a:lvl9pPr marL="2058035" indent="0" algn="ctr">
              <a:buNone/>
              <a:defRPr sz="900"/>
            </a:lvl9pPr>
          </a:lstStyle>
          <a:p>
            <a:pPr fontAlgn="base"/>
            <a:r>
              <a:rPr lang="zh-CN" altLang="en-US" sz="1350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6375"/>
            <a:ext cx="8229600" cy="857250"/>
          </a:xfrm>
        </p:spPr>
        <p:txBody>
          <a:bodyPr/>
          <a:lstStyle/>
          <a:p>
            <a:pPr fontAlgn="base"/>
            <a:r>
              <a:rPr lang="zh-CN" altLang="en-US" sz="367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00150"/>
            <a:ext cx="8229600" cy="3397250"/>
          </a:xfrm>
        </p:spPr>
        <p:txBody>
          <a:bodyPr/>
          <a:lstStyle/>
          <a:p>
            <a:pPr lvl="0" fontAlgn="base"/>
            <a:r>
              <a:rPr lang="zh-CN" altLang="en-US" sz="267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3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z="167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67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824"/>
            <a:ext cx="7886700" cy="2140421"/>
          </a:xfrm>
        </p:spPr>
        <p:txBody>
          <a:bodyPr anchor="b"/>
          <a:lstStyle>
            <a:lvl1pPr>
              <a:defRPr sz="3375"/>
            </a:lvl1pPr>
          </a:lstStyle>
          <a:p>
            <a:pPr fontAlgn="base"/>
            <a:r>
              <a:rPr lang="zh-CN" altLang="en-US" sz="375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3494"/>
            <a:ext cx="7886700" cy="1125597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933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68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86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803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z="135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6375"/>
            <a:ext cx="8229600" cy="857250"/>
          </a:xfrm>
        </p:spPr>
        <p:txBody>
          <a:bodyPr/>
          <a:lstStyle/>
          <a:p>
            <a:pPr fontAlgn="base"/>
            <a:r>
              <a:rPr lang="zh-CN" altLang="en-US" sz="367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637"/>
            <a:ext cx="4032504" cy="3395850"/>
          </a:xfrm>
        </p:spPr>
        <p:txBody>
          <a:bodyPr/>
          <a:lstStyle/>
          <a:p>
            <a:pPr lvl="0" fontAlgn="base"/>
            <a:r>
              <a:rPr lang="zh-CN" altLang="en-US" sz="267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3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z="167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67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200637"/>
            <a:ext cx="4032504" cy="3395850"/>
          </a:xfrm>
        </p:spPr>
        <p:txBody>
          <a:bodyPr/>
          <a:lstStyle/>
          <a:p>
            <a:pPr lvl="0" fontAlgn="base"/>
            <a:r>
              <a:rPr lang="zh-CN" altLang="en-US" sz="267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3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z="167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67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273955"/>
            <a:ext cx="7886700" cy="994576"/>
          </a:xfrm>
        </p:spPr>
        <p:txBody>
          <a:bodyPr/>
          <a:lstStyle/>
          <a:p>
            <a:pPr fontAlgn="base"/>
            <a:r>
              <a:rPr lang="zh-CN" altLang="en-US" sz="367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1" y="1261384"/>
            <a:ext cx="3868340" cy="618185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0" b="1"/>
            </a:lvl3pPr>
            <a:lvl4pPr marL="771525" indent="0">
              <a:buNone/>
              <a:defRPr sz="900" b="1"/>
            </a:lvl4pPr>
            <a:lvl5pPr marL="1029335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685" indent="0">
              <a:buNone/>
              <a:defRPr sz="900" b="1"/>
            </a:lvl7pPr>
            <a:lvl8pPr marL="1800860" indent="0">
              <a:buNone/>
              <a:defRPr sz="900" b="1"/>
            </a:lvl8pPr>
            <a:lvl9pPr marL="2058035" indent="0">
              <a:buNone/>
              <a:defRPr sz="900" b="1"/>
            </a:lvl9pPr>
          </a:lstStyle>
          <a:p>
            <a:pPr lvl="0" fontAlgn="base"/>
            <a:r>
              <a:rPr lang="zh-CN" altLang="en-US" sz="135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1" y="1879569"/>
            <a:ext cx="3868340" cy="2764563"/>
          </a:xfrm>
        </p:spPr>
        <p:txBody>
          <a:bodyPr/>
          <a:lstStyle/>
          <a:p>
            <a:pPr lvl="0" fontAlgn="base"/>
            <a:r>
              <a:rPr lang="zh-CN" altLang="en-US" sz="267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3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z="167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67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1384"/>
            <a:ext cx="3887391" cy="618185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0" b="1"/>
            </a:lvl3pPr>
            <a:lvl4pPr marL="771525" indent="0">
              <a:buNone/>
              <a:defRPr sz="900" b="1"/>
            </a:lvl4pPr>
            <a:lvl5pPr marL="1029335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685" indent="0">
              <a:buNone/>
              <a:defRPr sz="900" b="1"/>
            </a:lvl7pPr>
            <a:lvl8pPr marL="1800860" indent="0">
              <a:buNone/>
              <a:defRPr sz="900" b="1"/>
            </a:lvl8pPr>
            <a:lvl9pPr marL="2058035" indent="0">
              <a:buNone/>
              <a:defRPr sz="900" b="1"/>
            </a:lvl9pPr>
          </a:lstStyle>
          <a:p>
            <a:pPr lvl="0" fontAlgn="base"/>
            <a:r>
              <a:rPr lang="zh-CN" altLang="en-US" sz="135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569"/>
            <a:ext cx="3887391" cy="2764563"/>
          </a:xfrm>
        </p:spPr>
        <p:txBody>
          <a:bodyPr/>
          <a:lstStyle/>
          <a:p>
            <a:pPr lvl="0" fontAlgn="base"/>
            <a:r>
              <a:rPr lang="zh-CN" altLang="en-US" sz="267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3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z="167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67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6375"/>
            <a:ext cx="8229600" cy="857250"/>
          </a:xfrm>
        </p:spPr>
        <p:txBody>
          <a:bodyPr/>
          <a:lstStyle/>
          <a:p>
            <a:pPr fontAlgn="base"/>
            <a:r>
              <a:rPr lang="zh-CN" altLang="en-US" sz="367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3039"/>
            <a:ext cx="2949178" cy="1200637"/>
          </a:xfrm>
        </p:spPr>
        <p:txBody>
          <a:bodyPr anchor="b"/>
          <a:lstStyle>
            <a:lvl1pPr>
              <a:defRPr sz="18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740870"/>
            <a:ext cx="4629150" cy="3656703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z="1750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25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25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676"/>
            <a:ext cx="2949178" cy="2859851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5"/>
            </a:lvl2pPr>
            <a:lvl3pPr marL="514350" indent="0">
              <a:buNone/>
              <a:defRPr sz="675"/>
            </a:lvl3pPr>
            <a:lvl4pPr marL="771525" indent="0">
              <a:buNone/>
              <a:defRPr sz="560"/>
            </a:lvl4pPr>
            <a:lvl5pPr marL="1029335" indent="0">
              <a:buNone/>
              <a:defRPr sz="560"/>
            </a:lvl5pPr>
            <a:lvl6pPr marL="1285875" indent="0">
              <a:buNone/>
              <a:defRPr sz="560"/>
            </a:lvl6pPr>
            <a:lvl7pPr marL="1543685" indent="0">
              <a:buNone/>
              <a:defRPr sz="560"/>
            </a:lvl7pPr>
            <a:lvl8pPr marL="1800860" indent="0">
              <a:buNone/>
              <a:defRPr sz="560"/>
            </a:lvl8pPr>
            <a:lvl9pPr marL="2058035" indent="0">
              <a:buNone/>
              <a:defRPr sz="56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3039"/>
            <a:ext cx="2949178" cy="1200637"/>
          </a:xfrm>
        </p:spPr>
        <p:txBody>
          <a:bodyPr anchor="b"/>
          <a:lstStyle>
            <a:lvl1pPr>
              <a:defRPr sz="18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740870"/>
            <a:ext cx="4629150" cy="3656703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9335" indent="0">
              <a:buNone/>
              <a:defRPr sz="1125"/>
            </a:lvl5pPr>
            <a:lvl6pPr marL="1285875" indent="0">
              <a:buNone/>
              <a:defRPr sz="1125"/>
            </a:lvl6pPr>
            <a:lvl7pPr marL="1543685" indent="0">
              <a:buNone/>
              <a:defRPr sz="1125"/>
            </a:lvl7pPr>
            <a:lvl8pPr marL="1800860" indent="0">
              <a:buNone/>
              <a:defRPr sz="1125"/>
            </a:lvl8pPr>
            <a:lvl9pPr marL="2058035" indent="0">
              <a:buNone/>
              <a:defRPr sz="1125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676"/>
            <a:ext cx="2949178" cy="2859851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5"/>
            </a:lvl2pPr>
            <a:lvl3pPr marL="514350" indent="0">
              <a:buNone/>
              <a:defRPr sz="675"/>
            </a:lvl3pPr>
            <a:lvl4pPr marL="771525" indent="0">
              <a:buNone/>
              <a:defRPr sz="560"/>
            </a:lvl4pPr>
            <a:lvl5pPr marL="1029335" indent="0">
              <a:buNone/>
              <a:defRPr sz="560"/>
            </a:lvl5pPr>
            <a:lvl6pPr marL="1285875" indent="0">
              <a:buNone/>
              <a:defRPr sz="560"/>
            </a:lvl6pPr>
            <a:lvl7pPr marL="1543685" indent="0">
              <a:buNone/>
              <a:defRPr sz="560"/>
            </a:lvl7pPr>
            <a:lvl8pPr marL="1800860" indent="0">
              <a:buNone/>
              <a:defRPr sz="560"/>
            </a:lvl8pPr>
            <a:lvl9pPr marL="2058035" indent="0">
              <a:buNone/>
              <a:defRPr sz="56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6375"/>
            <a:ext cx="8229600" cy="857250"/>
          </a:xfrm>
        </p:spPr>
        <p:txBody>
          <a:bodyPr/>
          <a:lstStyle/>
          <a:p>
            <a:pPr fontAlgn="base"/>
            <a:r>
              <a:rPr lang="zh-CN" altLang="en-US" sz="367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00150"/>
            <a:ext cx="8229600" cy="3397250"/>
          </a:xfrm>
        </p:spPr>
        <p:txBody>
          <a:bodyPr vert="eaVert"/>
          <a:lstStyle/>
          <a:p>
            <a:pPr lvl="0" fontAlgn="base"/>
            <a:r>
              <a:rPr lang="zh-CN" altLang="en-US" sz="267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3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z="167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67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6062"/>
            <a:ext cx="2057400" cy="4390425"/>
          </a:xfrm>
        </p:spPr>
        <p:txBody>
          <a:bodyPr vert="eaVert"/>
          <a:lstStyle/>
          <a:p>
            <a:pPr fontAlgn="base"/>
            <a:r>
              <a:rPr lang="zh-CN" altLang="en-US" sz="367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6062"/>
            <a:ext cx="6052930" cy="4390425"/>
          </a:xfrm>
        </p:spPr>
        <p:txBody>
          <a:bodyPr vert="eaVert"/>
          <a:lstStyle/>
          <a:p>
            <a:pPr lvl="0" fontAlgn="base"/>
            <a:r>
              <a:rPr lang="zh-CN" altLang="en-US" sz="267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3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z="167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67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686300"/>
            <a:ext cx="2895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686300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6375"/>
            <a:ext cx="8229600" cy="857250"/>
          </a:xfrm>
        </p:spPr>
        <p:txBody>
          <a:bodyPr/>
          <a:lstStyle/>
          <a:p>
            <a:pPr fontAlgn="base"/>
            <a:r>
              <a:rPr lang="zh-CN" altLang="en-US" sz="367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z="267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3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z="167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67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273955"/>
            <a:ext cx="7886700" cy="994576"/>
          </a:xfrm>
        </p:spPr>
        <p:txBody>
          <a:bodyPr/>
          <a:lstStyle/>
          <a:p>
            <a:pPr fontAlgn="base"/>
            <a:r>
              <a:rPr lang="zh-CN" altLang="en-US" sz="367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1" y="1261384"/>
            <a:ext cx="3868340" cy="618185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0" b="1"/>
            </a:lvl3pPr>
            <a:lvl4pPr marL="771525" indent="0">
              <a:buNone/>
              <a:defRPr sz="900" b="1"/>
            </a:lvl4pPr>
            <a:lvl5pPr marL="1029335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685" indent="0">
              <a:buNone/>
              <a:defRPr sz="900" b="1"/>
            </a:lvl7pPr>
            <a:lvl8pPr marL="1800860" indent="0">
              <a:buNone/>
              <a:defRPr sz="900" b="1"/>
            </a:lvl8pPr>
            <a:lvl9pPr marL="2058035" indent="0">
              <a:buNone/>
              <a:defRPr sz="900" b="1"/>
            </a:lvl9pPr>
          </a:lstStyle>
          <a:p>
            <a:pPr lvl="0" fontAlgn="base"/>
            <a:r>
              <a:rPr lang="zh-CN" altLang="en-US" sz="135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1" y="1879569"/>
            <a:ext cx="3868340" cy="2764563"/>
          </a:xfrm>
        </p:spPr>
        <p:txBody>
          <a:bodyPr/>
          <a:lstStyle/>
          <a:p>
            <a:pPr lvl="0" fontAlgn="base"/>
            <a:r>
              <a:rPr lang="zh-CN" altLang="en-US" sz="267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3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z="167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67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1384"/>
            <a:ext cx="3887391" cy="618185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0" b="1"/>
            </a:lvl3pPr>
            <a:lvl4pPr marL="771525" indent="0">
              <a:buNone/>
              <a:defRPr sz="900" b="1"/>
            </a:lvl4pPr>
            <a:lvl5pPr marL="1029335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685" indent="0">
              <a:buNone/>
              <a:defRPr sz="900" b="1"/>
            </a:lvl7pPr>
            <a:lvl8pPr marL="1800860" indent="0">
              <a:buNone/>
              <a:defRPr sz="900" b="1"/>
            </a:lvl8pPr>
            <a:lvl9pPr marL="2058035" indent="0">
              <a:buNone/>
              <a:defRPr sz="900" b="1"/>
            </a:lvl9pPr>
          </a:lstStyle>
          <a:p>
            <a:pPr lvl="0" fontAlgn="base"/>
            <a:r>
              <a:rPr lang="zh-CN" altLang="en-US" sz="135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569"/>
            <a:ext cx="3887391" cy="2764563"/>
          </a:xfrm>
        </p:spPr>
        <p:txBody>
          <a:bodyPr/>
          <a:lstStyle/>
          <a:p>
            <a:pPr lvl="0" fontAlgn="base"/>
            <a:r>
              <a:rPr lang="zh-CN" altLang="en-US" sz="267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3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z="167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67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z="367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3039"/>
            <a:ext cx="2949178" cy="1200637"/>
          </a:xfrm>
        </p:spPr>
        <p:txBody>
          <a:bodyPr anchor="b"/>
          <a:lstStyle>
            <a:lvl1pPr>
              <a:defRPr sz="18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740870"/>
            <a:ext cx="4629150" cy="3656703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z="1750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25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25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676"/>
            <a:ext cx="2949178" cy="2859851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5"/>
            </a:lvl2pPr>
            <a:lvl3pPr marL="514350" indent="0">
              <a:buNone/>
              <a:defRPr sz="675"/>
            </a:lvl3pPr>
            <a:lvl4pPr marL="771525" indent="0">
              <a:buNone/>
              <a:defRPr sz="560"/>
            </a:lvl4pPr>
            <a:lvl5pPr marL="1029335" indent="0">
              <a:buNone/>
              <a:defRPr sz="560"/>
            </a:lvl5pPr>
            <a:lvl6pPr marL="1285875" indent="0">
              <a:buNone/>
              <a:defRPr sz="560"/>
            </a:lvl6pPr>
            <a:lvl7pPr marL="1543685" indent="0">
              <a:buNone/>
              <a:defRPr sz="560"/>
            </a:lvl7pPr>
            <a:lvl8pPr marL="1800860" indent="0">
              <a:buNone/>
              <a:defRPr sz="560"/>
            </a:lvl8pPr>
            <a:lvl9pPr marL="2058035" indent="0">
              <a:buNone/>
              <a:defRPr sz="56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3039"/>
            <a:ext cx="2949178" cy="1200637"/>
          </a:xfrm>
        </p:spPr>
        <p:txBody>
          <a:bodyPr anchor="b"/>
          <a:lstStyle>
            <a:lvl1pPr>
              <a:defRPr sz="18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740870"/>
            <a:ext cx="4629150" cy="3656703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9335" indent="0">
              <a:buNone/>
              <a:defRPr sz="1125"/>
            </a:lvl5pPr>
            <a:lvl6pPr marL="1285875" indent="0">
              <a:buNone/>
              <a:defRPr sz="1125"/>
            </a:lvl6pPr>
            <a:lvl7pPr marL="1543685" indent="0">
              <a:buNone/>
              <a:defRPr sz="1125"/>
            </a:lvl7pPr>
            <a:lvl8pPr marL="1800860" indent="0">
              <a:buNone/>
              <a:defRPr sz="1125"/>
            </a:lvl8pPr>
            <a:lvl9pPr marL="2058035" indent="0">
              <a:buNone/>
              <a:defRPr sz="1125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676"/>
            <a:ext cx="2949178" cy="2859851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5"/>
            </a:lvl2pPr>
            <a:lvl3pPr marL="514350" indent="0">
              <a:buNone/>
              <a:defRPr sz="675"/>
            </a:lvl3pPr>
            <a:lvl4pPr marL="771525" indent="0">
              <a:buNone/>
              <a:defRPr sz="560"/>
            </a:lvl4pPr>
            <a:lvl5pPr marL="1029335" indent="0">
              <a:buNone/>
              <a:defRPr sz="560"/>
            </a:lvl5pPr>
            <a:lvl6pPr marL="1285875" indent="0">
              <a:buNone/>
              <a:defRPr sz="560"/>
            </a:lvl6pPr>
            <a:lvl7pPr marL="1543685" indent="0">
              <a:buNone/>
              <a:defRPr sz="560"/>
            </a:lvl7pPr>
            <a:lvl8pPr marL="1800860" indent="0">
              <a:buNone/>
              <a:defRPr sz="560"/>
            </a:lvl8pPr>
            <a:lvl9pPr marL="2058035" indent="0">
              <a:buNone/>
              <a:defRPr sz="56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z="367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z="267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3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z="167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67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6062"/>
            <a:ext cx="2057400" cy="4390425"/>
          </a:xfrm>
        </p:spPr>
        <p:txBody>
          <a:bodyPr vert="eaVert"/>
          <a:lstStyle/>
          <a:p>
            <a:pPr fontAlgn="base"/>
            <a:r>
              <a:rPr lang="zh-CN" altLang="en-US" sz="367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6062"/>
            <a:ext cx="6052930" cy="4390425"/>
          </a:xfrm>
        </p:spPr>
        <p:txBody>
          <a:bodyPr vert="eaVert"/>
          <a:lstStyle/>
          <a:p>
            <a:pPr lvl="0" fontAlgn="base"/>
            <a:r>
              <a:rPr lang="zh-CN" altLang="en-US" sz="267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3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z="167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67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image" Target="../media/image1.png" /><Relationship Id="rId11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9" name="文本框 1"/>
          <p:cNvSpPr txBox="1"/>
          <p:nvPr userDrawn="1"/>
        </p:nvSpPr>
        <p:spPr>
          <a:xfrm rot="1800000" flipH="1">
            <a:off x="-7913687" y="2911475"/>
            <a:ext cx="3492500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en-US" altLang="zh-CN" sz="2800">
                <a:solidFill>
                  <a:srgbClr val="FFFFE8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www.youyi100.com</a:t>
            </a:r>
          </a:p>
        </p:txBody>
      </p:sp>
      <p:sp>
        <p:nvSpPr>
          <p:cNvPr id="2060" name="文本框 1"/>
          <p:cNvSpPr txBox="1"/>
          <p:nvPr userDrawn="1"/>
        </p:nvSpPr>
        <p:spPr>
          <a:xfrm rot="1800000" flipH="1">
            <a:off x="10377488" y="2911475"/>
            <a:ext cx="3494087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en-US" altLang="zh-CN" sz="2800">
                <a:solidFill>
                  <a:srgbClr val="FFFFE8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www.youyi100.com</a:t>
            </a:r>
          </a:p>
        </p:txBody>
      </p:sp>
      <p:sp>
        <p:nvSpPr>
          <p:cNvPr id="2061" name="文本框 1"/>
          <p:cNvSpPr txBox="1"/>
          <p:nvPr userDrawn="1"/>
        </p:nvSpPr>
        <p:spPr>
          <a:xfrm rot="1800000" flipH="1">
            <a:off x="21783675" y="2911475"/>
            <a:ext cx="3494088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en-US" altLang="zh-CN" sz="2800">
                <a:solidFill>
                  <a:srgbClr val="FFFFE8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www.youyi100.com</a:t>
            </a:r>
          </a:p>
        </p:txBody>
      </p:sp>
      <p:sp>
        <p:nvSpPr>
          <p:cNvPr id="2062" name="文本框 1"/>
          <p:cNvSpPr txBox="1"/>
          <p:nvPr userDrawn="1"/>
        </p:nvSpPr>
        <p:spPr>
          <a:xfrm rot="1800000" flipH="1">
            <a:off x="16140112" y="2911475"/>
            <a:ext cx="3494087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en-US" altLang="zh-CN" sz="2800">
                <a:solidFill>
                  <a:srgbClr val="FFFFE8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www.youyi100.com</a:t>
            </a:r>
          </a:p>
        </p:txBody>
      </p:sp>
      <p:sp>
        <p:nvSpPr>
          <p:cNvPr id="2063" name="文本框 1"/>
          <p:cNvSpPr txBox="1"/>
          <p:nvPr userDrawn="1"/>
        </p:nvSpPr>
        <p:spPr>
          <a:xfrm rot="1800000" flipH="1">
            <a:off x="40649525" y="2911475"/>
            <a:ext cx="3492500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en-US" altLang="zh-CN" sz="2800">
                <a:solidFill>
                  <a:srgbClr val="FFFFE8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www.youyi100.com</a:t>
            </a:r>
          </a:p>
        </p:txBody>
      </p:sp>
      <p:sp>
        <p:nvSpPr>
          <p:cNvPr id="2064" name="文本框 1"/>
          <p:cNvSpPr txBox="1"/>
          <p:nvPr userDrawn="1"/>
        </p:nvSpPr>
        <p:spPr>
          <a:xfrm rot="1800000" flipH="1">
            <a:off x="-41978262" y="2911475"/>
            <a:ext cx="3494087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en-US" altLang="zh-CN" sz="2800">
                <a:solidFill>
                  <a:srgbClr val="FFFFE8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www.youyi100.com</a:t>
            </a:r>
          </a:p>
        </p:txBody>
      </p:sp>
      <p:sp>
        <p:nvSpPr>
          <p:cNvPr id="2065" name="文本框 1"/>
          <p:cNvSpPr txBox="1"/>
          <p:nvPr userDrawn="1"/>
        </p:nvSpPr>
        <p:spPr>
          <a:xfrm rot="1800000" flipH="1">
            <a:off x="-30572075" y="2911475"/>
            <a:ext cx="3494088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en-US" altLang="zh-CN" sz="2800">
                <a:solidFill>
                  <a:srgbClr val="FFFFE8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www.youyi100.com</a:t>
            </a:r>
          </a:p>
        </p:txBody>
      </p:sp>
      <p:sp>
        <p:nvSpPr>
          <p:cNvPr id="2066" name="文本框 1"/>
          <p:cNvSpPr txBox="1"/>
          <p:nvPr userDrawn="1"/>
        </p:nvSpPr>
        <p:spPr>
          <a:xfrm rot="1800000" flipH="1">
            <a:off x="-36215638" y="2911475"/>
            <a:ext cx="3494087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en-US" altLang="zh-CN" sz="2800">
                <a:solidFill>
                  <a:srgbClr val="FFFFE8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www.youyi100.com</a:t>
            </a:r>
          </a:p>
        </p:txBody>
      </p:sp>
      <p:sp>
        <p:nvSpPr>
          <p:cNvPr id="2067" name="文本框 1"/>
          <p:cNvSpPr txBox="1"/>
          <p:nvPr userDrawn="1"/>
        </p:nvSpPr>
        <p:spPr>
          <a:xfrm rot="1800000" flipH="1">
            <a:off x="-11706225" y="2911475"/>
            <a:ext cx="3492500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en-US" altLang="zh-CN" sz="2800">
                <a:solidFill>
                  <a:srgbClr val="FFFFE8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www.youyi100.com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685800" eaLnBrk="1" fontAlgn="base" latinLnBrk="0" hangingPunct="1">
        <a:spcBef>
          <a:spcPct val="0"/>
        </a:spcBef>
        <a:spcAft>
          <a:spcPct val="0"/>
        </a:spcAft>
        <a:buClr>
          <a:srgbClr val="000000"/>
        </a:buClr>
        <a:buNone/>
        <a:defRPr sz="33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57175" lvl="0" indent="-257175" algn="l" defTabSz="685800" eaLnBrk="1" fontAlgn="base" latinLnBrk="0" hangingPunct="1">
        <a:spcBef>
          <a:spcPts val="7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57530" lvl="1" indent="-213995" algn="l" defTabSz="685800" eaLnBrk="1" fontAlgn="base" latinLnBrk="0" hangingPunct="1">
        <a:spcBef>
          <a:spcPts val="70"/>
        </a:spcBef>
        <a:spcAft>
          <a:spcPct val="0"/>
        </a:spcAft>
        <a:buChar char="–"/>
        <a:defRPr sz="21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857250" lvl="2" indent="-171450" algn="l" defTabSz="685800" eaLnBrk="1" fontAlgn="base" latinLnBrk="0" hangingPunct="1">
        <a:spcBef>
          <a:spcPts val="70"/>
        </a:spcBef>
        <a:spcAft>
          <a:spcPct val="0"/>
        </a:spcAft>
        <a:buChar char="•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200150" lvl="3" indent="-171450" algn="l" defTabSz="685800" eaLnBrk="1" fontAlgn="base" latinLnBrk="0" hangingPunct="1">
        <a:spcBef>
          <a:spcPts val="70"/>
        </a:spcBef>
        <a:spcAft>
          <a:spcPct val="0"/>
        </a:spcAft>
        <a:buChar char="–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543685" lvl="4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887220" lvl="5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230120" lvl="6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73020" lvl="7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15920" lvl="8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343535" lvl="1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685800" lvl="2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029335" lvl="3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371600" lvl="4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15135" lvl="5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058035" lvl="6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1570" lvl="7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744470" lvl="8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06375"/>
            <a:ext cx="8229600" cy="85725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 indent="0" fontAlgn="base"/>
            <a:r>
              <a:rPr lang="zh-CN" altLang="en-US" sz="3670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457200" y="1200150"/>
            <a:ext cx="8229600" cy="3397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 indent="-342900" fontAlgn="base"/>
            <a:r>
              <a:rPr lang="zh-CN" altLang="en-US" sz="2670" strike="noStrike" noProof="1"/>
              <a:t>单击此处编辑母版文本样式</a:t>
            </a:r>
            <a:endParaRPr lang="zh-CN" altLang="en-US" strike="noStrike" noProof="1"/>
          </a:p>
          <a:p>
            <a:pPr lvl="1" indent="-285750" fontAlgn="base"/>
            <a:r>
              <a:rPr lang="zh-CN" altLang="en-US" sz="2335" strike="noStrike" noProof="1"/>
              <a:t>第二级</a:t>
            </a:r>
            <a:endParaRPr lang="zh-CN" altLang="en-US" strike="noStrike" noProof="1"/>
          </a:p>
          <a:p>
            <a:pPr lvl="2" indent="-228600" fontAlgn="base"/>
            <a:r>
              <a:rPr lang="zh-CN" altLang="en-US" strike="noStrike" noProof="1"/>
              <a:t>第三级</a:t>
            </a:r>
          </a:p>
          <a:p>
            <a:pPr lvl="3" indent="-228600" fontAlgn="base"/>
            <a:r>
              <a:rPr lang="zh-CN" altLang="en-US" sz="1670" strike="noStrike" noProof="1"/>
              <a:t>第四级</a:t>
            </a:r>
            <a:endParaRPr lang="zh-CN" altLang="en-US" strike="noStrike" noProof="1"/>
          </a:p>
          <a:p>
            <a:pPr lvl="4" indent="-228600" fontAlgn="base"/>
            <a:r>
              <a:rPr lang="zh-CN" altLang="en-US" sz="167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4686300"/>
            <a:ext cx="2133600" cy="358775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5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4686300"/>
            <a:ext cx="2895600" cy="358775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5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4686300"/>
            <a:ext cx="2133600" cy="358775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5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z="117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</p:sldLayoutIdLst>
  <p:transition/>
  <p:timing/>
  <p:txStyles>
    <p:titleStyle>
      <a:lvl1pPr marL="0" lvl="0" indent="0" algn="ctr" defTabSz="685800" eaLnBrk="1" fontAlgn="base" latinLnBrk="0" hangingPunct="1">
        <a:spcBef>
          <a:spcPct val="0"/>
        </a:spcBef>
        <a:spcAft>
          <a:spcPct val="0"/>
        </a:spcAft>
        <a:buClr>
          <a:srgbClr val="000000"/>
        </a:buClr>
        <a:buNone/>
        <a:defRPr sz="33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57175" lvl="0" indent="-257175" algn="l" defTabSz="685800" eaLnBrk="1" fontAlgn="base" latinLnBrk="0" hangingPunct="1">
        <a:spcBef>
          <a:spcPts val="7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57530" lvl="1" indent="-213995" algn="l" defTabSz="685800" eaLnBrk="1" fontAlgn="base" latinLnBrk="0" hangingPunct="1">
        <a:spcBef>
          <a:spcPts val="70"/>
        </a:spcBef>
        <a:spcAft>
          <a:spcPct val="0"/>
        </a:spcAft>
        <a:buChar char="–"/>
        <a:defRPr sz="21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857250" lvl="2" indent="-171450" algn="l" defTabSz="685800" eaLnBrk="1" fontAlgn="base" latinLnBrk="0" hangingPunct="1">
        <a:spcBef>
          <a:spcPts val="70"/>
        </a:spcBef>
        <a:spcAft>
          <a:spcPct val="0"/>
        </a:spcAft>
        <a:buChar char="•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200150" lvl="3" indent="-171450" algn="l" defTabSz="685800" eaLnBrk="1" fontAlgn="base" latinLnBrk="0" hangingPunct="1">
        <a:spcBef>
          <a:spcPts val="70"/>
        </a:spcBef>
        <a:spcAft>
          <a:spcPct val="0"/>
        </a:spcAft>
        <a:buChar char="–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543685" lvl="4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887220" lvl="5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230120" lvl="6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73020" lvl="7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15920" lvl="8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343535" lvl="1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685800" lvl="2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029335" lvl="3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371600" lvl="4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15135" lvl="5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058035" lvl="6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1570" lvl="7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744470" lvl="8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Relationship Id="rId3" Type="http://schemas.openxmlformats.org/officeDocument/2006/relationships/tags" Target="../tags/tag1.xml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3.png" /><Relationship Id="rId3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551511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hidden="1"/>
          <p:cNvSpPr/>
          <p:nvPr/>
        </p:nvSpPr>
        <p:spPr>
          <a:xfrm>
            <a:off x="0" y="0"/>
            <a:ext cx="9143365" cy="5162550"/>
          </a:xfrm>
          <a:prstGeom prst="rect">
            <a:avLst/>
          </a:prstGeom>
          <a:solidFill>
            <a:srgbClr val="009A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矩形 32"/>
          <p:cNvSpPr/>
          <p:nvPr/>
        </p:nvSpPr>
        <p:spPr>
          <a:xfrm>
            <a:off x="381000" y="363855"/>
            <a:ext cx="3581400" cy="4572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文本框 33"/>
          <p:cNvSpPr txBox="1"/>
          <p:nvPr/>
        </p:nvSpPr>
        <p:spPr>
          <a:xfrm>
            <a:off x="419100" y="393065"/>
            <a:ext cx="3484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义务教育北师大版六年级下册</a:t>
            </a:r>
          </a:p>
        </p:txBody>
      </p:sp>
      <p:cxnSp>
        <p:nvCxnSpPr>
          <p:cNvPr id="16" name="直接连接符 15"/>
          <p:cNvCxnSpPr/>
          <p:nvPr/>
        </p:nvCxnSpPr>
        <p:spPr>
          <a:xfrm>
            <a:off x="1758950" y="2566670"/>
            <a:ext cx="52560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椭圆 16"/>
          <p:cNvSpPr/>
          <p:nvPr/>
        </p:nvSpPr>
        <p:spPr>
          <a:xfrm>
            <a:off x="2419350" y="2712720"/>
            <a:ext cx="454025" cy="454025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sp>
        <p:nvSpPr>
          <p:cNvPr id="19" name="文本框 18"/>
          <p:cNvSpPr txBox="1"/>
          <p:nvPr/>
        </p:nvSpPr>
        <p:spPr>
          <a:xfrm>
            <a:off x="1811655" y="2008505"/>
            <a:ext cx="51498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chemeClr val="tx1"/>
                </a:solidFill>
                <a:uFillTx/>
                <a:latin typeface="+mn-ea"/>
                <a:ea typeface="+mn-ea"/>
              </a:rPr>
              <a:t>图形与几何</a:t>
            </a:r>
            <a:r>
              <a:rPr lang="en-US" altLang="zh-CN" sz="3200" b="1">
                <a:uFillTx/>
                <a:latin typeface="+mn-ea"/>
                <a:ea typeface="+mn-ea"/>
                <a:sym typeface="+mn-ea"/>
              </a:rPr>
              <a:t>——</a:t>
            </a:r>
            <a:r>
              <a:rPr lang="zh-CN" altLang="en-US" sz="3200" b="1">
                <a:uFillTx/>
                <a:latin typeface="+mn-ea"/>
                <a:ea typeface="+mn-ea"/>
                <a:sym typeface="+mn-ea"/>
              </a:rPr>
              <a:t>图形的认识</a:t>
            </a:r>
            <a:endParaRPr lang="zh-CN" altLang="en-US" sz="3200" b="1">
              <a:solidFill>
                <a:schemeClr val="tx1"/>
              </a:solidFill>
              <a:uFillTx/>
              <a:latin typeface="+mn-ea"/>
              <a:ea typeface="+mn-ea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826260" y="2642235"/>
            <a:ext cx="22955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sz="3200" b="1">
                <a:solidFill>
                  <a:schemeClr val="tx1"/>
                </a:solidFill>
                <a:uFillTx/>
                <a:latin typeface="+mn-ea"/>
                <a:ea typeface="+mn-ea"/>
              </a:rPr>
              <a:t>第 </a:t>
            </a:r>
            <a:r>
              <a:rPr lang="en-US" altLang="zh-CN" sz="3200" b="1">
                <a:solidFill>
                  <a:schemeClr val="tx1"/>
                </a:solidFill>
                <a:uFillTx/>
                <a:latin typeface="+mn-ea"/>
                <a:ea typeface="+mn-ea"/>
              </a:rPr>
              <a:t>2 </a:t>
            </a:r>
            <a:r>
              <a:rPr lang="zh-CN" altLang="en-US" sz="3200" b="1">
                <a:solidFill>
                  <a:schemeClr val="tx1"/>
                </a:solidFill>
                <a:uFillTx/>
                <a:latin typeface="+mn-ea"/>
                <a:ea typeface="+mn-ea"/>
              </a:rPr>
              <a:t>课时</a:t>
            </a:r>
            <a:r>
              <a:rPr lang="zh-CN" sz="3200" b="1">
                <a:solidFill>
                  <a:schemeClr val="tx1"/>
                </a:solidFill>
                <a:uFillTx/>
                <a:latin typeface="+mn-ea"/>
                <a:ea typeface="+mn-ea"/>
              </a:rPr>
              <a:t> </a:t>
            </a:r>
            <a:endParaRPr lang="zh-CN" altLang="en-US" sz="3200" b="1">
              <a:solidFill>
                <a:schemeClr val="tx1"/>
              </a:solidFill>
              <a:uFillTx/>
              <a:latin typeface="+mn-ea"/>
              <a:ea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962400" y="2647950"/>
            <a:ext cx="31692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sz="3200" b="1">
                <a:solidFill>
                  <a:schemeClr val="tx1"/>
                </a:solidFill>
                <a:uFillTx/>
                <a:latin typeface="+mn-ea"/>
                <a:ea typeface="+mn-ea"/>
              </a:rPr>
              <a:t>图形的认识（</a:t>
            </a:r>
            <a:r>
              <a:rPr lang="en-US" altLang="zh-CN" sz="3200" b="1">
                <a:solidFill>
                  <a:schemeClr val="tx1"/>
                </a:solidFill>
                <a:uFillTx/>
                <a:latin typeface="+mn-ea"/>
                <a:ea typeface="+mn-ea"/>
              </a:rPr>
              <a:t>2</a:t>
            </a:r>
            <a:r>
              <a:rPr lang="zh-CN" altLang="en-US" sz="3200" b="1">
                <a:solidFill>
                  <a:schemeClr val="tx1"/>
                </a:solidFill>
                <a:uFillTx/>
                <a:latin typeface="+mn-ea"/>
                <a:ea typeface="+mn-ea"/>
              </a:rPr>
              <a:t>）</a:t>
            </a:r>
            <a:r>
              <a:rPr lang="zh-CN" sz="3200" b="1">
                <a:solidFill>
                  <a:schemeClr val="tx1"/>
                </a:solidFill>
                <a:uFillTx/>
                <a:latin typeface="+mn-ea"/>
                <a:ea typeface="+mn-ea"/>
              </a:rPr>
              <a:t> </a:t>
            </a:r>
            <a:endParaRPr lang="zh-CN" altLang="en-US" sz="3200" b="1">
              <a:solidFill>
                <a:schemeClr val="tx1"/>
              </a:solidFill>
              <a:uFillTx/>
              <a:latin typeface="+mn-ea"/>
              <a:ea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473075" y="1198245"/>
            <a:ext cx="1299845" cy="533400"/>
            <a:chOff x="11879" y="1576"/>
            <a:chExt cx="2047" cy="840"/>
          </a:xfrm>
        </p:grpSpPr>
        <p:sp>
          <p:nvSpPr>
            <p:cNvPr id="7" name="椭圆 6"/>
            <p:cNvSpPr/>
            <p:nvPr/>
          </p:nvSpPr>
          <p:spPr>
            <a:xfrm>
              <a:off x="11879" y="1576"/>
              <a:ext cx="2040" cy="840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b="1">
                <a:latin typeface="+mj-ea"/>
                <a:ea typeface="+mj-ea"/>
                <a:cs typeface="楷体" panose="02010609060101010101" charset="-122"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11950" y="1585"/>
              <a:ext cx="1977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sz="2800" b="1">
                  <a:latin typeface="+mj-ea"/>
                  <a:ea typeface="+mj-ea"/>
                  <a:cs typeface="楷体" panose="02010609060101010101" charset="-122"/>
                  <a:sym typeface="+mn-ea"/>
                </a:rPr>
                <a:t>总复习</a:t>
              </a:r>
              <a:endParaRPr lang="zh-CN" altLang="en-US" sz="2800" b="1">
                <a:latin typeface="+mj-ea"/>
                <a:ea typeface="+mj-ea"/>
                <a:cs typeface="楷体" panose="02010609060101010101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609600" y="1225550"/>
            <a:ext cx="7456805" cy="1606550"/>
            <a:chOff x="795" y="1424"/>
            <a:chExt cx="11743" cy="2530"/>
          </a:xfrm>
        </p:grpSpPr>
        <p:sp>
          <p:nvSpPr>
            <p:cNvPr id="7" name="圆角矩形标注 6"/>
            <p:cNvSpPr/>
            <p:nvPr/>
          </p:nvSpPr>
          <p:spPr>
            <a:xfrm>
              <a:off x="2281" y="1424"/>
              <a:ext cx="10257" cy="2110"/>
            </a:xfrm>
            <a:prstGeom prst="wedgeRoundRectCallout">
              <a:avLst>
                <a:gd name="adj1" fmla="val -53398"/>
                <a:gd name="adj2" fmla="val 26961"/>
                <a:gd name="adj3" fmla="val 16667"/>
              </a:avLst>
            </a:prstGeom>
            <a:solidFill>
              <a:srgbClr val="ED7D31">
                <a:lumMod val="20000"/>
                <a:lumOff val="80000"/>
              </a:srgbClr>
            </a:solidFill>
            <a:ln w="12700" cap="flat" cmpd="sng" algn="ctr">
              <a:solidFill>
                <a:srgbClr val="FFC000"/>
              </a:solidFill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800" b="1" smtClean="0">
                  <a:solidFill>
                    <a:sysClr val="windowText" lastClr="000000"/>
                  </a:solidFill>
                  <a:latin typeface="楷体" panose="02010609060101010101" charset="-122"/>
                  <a:ea typeface="楷体" panose="02010609060101010101" charset="-122"/>
                  <a:cs typeface="Times New Roman" panose="02020603050405020304" pitchFamily="18" charset="0"/>
                </a:rPr>
                <a:t>上节课我们回顾了图形之间的关系，这节课我们来复习平面图形和立体图形相关知识点。</a:t>
              </a:r>
            </a:p>
          </p:txBody>
        </p:sp>
        <p:pic>
          <p:nvPicPr>
            <p:cNvPr id="9" name="图片 8" descr="兔子1 拷贝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795" y="2064"/>
              <a:ext cx="1467" cy="1890"/>
            </a:xfrm>
            <a:prstGeom prst="rect">
              <a:avLst/>
            </a:prstGeom>
          </p:spPr>
        </p:pic>
      </p:grpSp>
      <p:grpSp>
        <p:nvGrpSpPr>
          <p:cNvPr id="19" name="组合 18"/>
          <p:cNvGrpSpPr/>
          <p:nvPr/>
        </p:nvGrpSpPr>
        <p:grpSpPr>
          <a:xfrm>
            <a:off x="214630" y="14605"/>
            <a:ext cx="2029460" cy="531495"/>
            <a:chOff x="-132" y="-1"/>
            <a:chExt cx="3196" cy="837"/>
          </a:xfrm>
        </p:grpSpPr>
        <p:pic>
          <p:nvPicPr>
            <p:cNvPr id="20" name="图片 19" descr="标签"/>
            <p:cNvPicPr>
              <a:picLocks noChangeAspect="1"/>
            </p:cNvPicPr>
            <p:nvPr/>
          </p:nvPicPr>
          <p:blipFill>
            <a:blip r:embed="rId4"/>
            <a:srcRect l="3108" r="80021" b="88848"/>
            <a:stretch>
              <a:fillRect/>
            </a:stretch>
          </p:blipFill>
          <p:spPr>
            <a:xfrm>
              <a:off x="-132" y="-1"/>
              <a:ext cx="3196" cy="837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/>
          </p:nvSpPr>
          <p:spPr>
            <a:xfrm>
              <a:off x="250" y="66"/>
              <a:ext cx="2498" cy="6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000" b="1" spc="200">
                  <a:solidFill>
                    <a:schemeClr val="tx1"/>
                  </a:solidFill>
                  <a:uFillTx/>
                  <a:latin typeface="黑体" panose="02010609060101010101" pitchFamily="2" charset="-122"/>
                  <a:ea typeface="黑体" panose="02010609060101010101" pitchFamily="2" charset="-122"/>
                </a:rPr>
                <a:t>回顾与交流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28600" y="361950"/>
            <a:ext cx="8140065" cy="10388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800" b="1">
                <a:latin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画两条直线，想一想，在什么情况下两条直线互相垂直？在什么情况下两条直线互相平行？</a:t>
            </a:r>
          </a:p>
        </p:txBody>
      </p:sp>
      <p:pic>
        <p:nvPicPr>
          <p:cNvPr id="8195" name="Picture 2" descr="D:\我的文档\北六数\北六数大课堂下（学用）\EE46.tif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>
                  <a:alpha val="100000"/>
                </a:srgbClr>
              </a:clrFrom>
              <a:clrTo>
                <a:srgbClr val="FDFDFD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600200" y="1428750"/>
            <a:ext cx="1525270" cy="15252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6" name="Picture 3" descr="D:\我的文档\北六数\北六数大课堂下（学用）\EE47.tif"/>
          <p:cNvPicPr>
            <a:picLocks noChangeAspect="1"/>
          </p:cNvPicPr>
          <p:nvPr/>
        </p:nvPicPr>
        <p:blipFill>
          <a:blip r:embed="rId3">
            <a:clrChange>
              <a:clrFrom>
                <a:srgbClr val="FDFDFD">
                  <a:alpha val="100000"/>
                </a:srgbClr>
              </a:clrFrom>
              <a:clrTo>
                <a:srgbClr val="FDFDFD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6800" y="1733550"/>
            <a:ext cx="2968625" cy="6883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矩形 2"/>
          <p:cNvSpPr/>
          <p:nvPr/>
        </p:nvSpPr>
        <p:spPr>
          <a:xfrm>
            <a:off x="152400" y="2981960"/>
            <a:ext cx="4236085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  <a:cs typeface="+mn-ea"/>
              </a:rPr>
              <a:t>两条直线相交成直角，就说这两条直线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cs typeface="+mn-ea"/>
              </a:rPr>
              <a:t>互相垂直</a:t>
            </a:r>
            <a:r>
              <a:rPr lang="zh-CN" altLang="en-US" sz="2800" b="1">
                <a:latin typeface="宋体" panose="02010600030101010101" pitchFamily="2" charset="-122"/>
                <a:cs typeface="+mn-ea"/>
              </a:rPr>
              <a:t>。</a:t>
            </a:r>
          </a:p>
        </p:txBody>
      </p:sp>
      <p:sp>
        <p:nvSpPr>
          <p:cNvPr id="5" name="矩形 4"/>
          <p:cNvSpPr/>
          <p:nvPr/>
        </p:nvSpPr>
        <p:spPr>
          <a:xfrm>
            <a:off x="4343400" y="2597150"/>
            <a:ext cx="4572000" cy="15125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  <a:cs typeface="+mn-ea"/>
              </a:rPr>
              <a:t>在同一平面内，不相交的两条直线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cs typeface="+mn-ea"/>
              </a:rPr>
              <a:t>互相平行</a:t>
            </a: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  <a:cs typeface="+mn-ea"/>
              </a:rPr>
              <a:t>。两条平行线之间的距离处处相等。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矩形 1"/>
          <p:cNvSpPr/>
          <p:nvPr/>
        </p:nvSpPr>
        <p:spPr>
          <a:xfrm>
            <a:off x="381000" y="492125"/>
            <a:ext cx="685736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+mn-ea"/>
                <a:ea typeface="+mn-ea"/>
                <a:cs typeface="+mn-ea"/>
              </a:rPr>
              <a:t>2.</a:t>
            </a:r>
            <a:r>
              <a:rPr lang="zh-CN" altLang="en-US" sz="2800" b="1">
                <a:latin typeface="+mn-ea"/>
                <a:ea typeface="+mn-ea"/>
                <a:cs typeface="+mn-ea"/>
              </a:rPr>
              <a:t>写出下面各角的名称，并说出你的理由。</a:t>
            </a:r>
          </a:p>
        </p:txBody>
      </p:sp>
      <p:pic>
        <p:nvPicPr>
          <p:cNvPr id="11266" name="Picture 2" descr="D:\我的文档\北六数\北六数大课堂下（学用）\EE48.tif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>
                  <a:alpha val="100000"/>
                </a:srgbClr>
              </a:clrFrom>
              <a:clrTo>
                <a:srgbClr val="FDFDFD">
                  <a:alpha val="100000"/>
                  <a:alpha val="0"/>
                </a:srgbClr>
              </a:clrTo>
            </a:clrChange>
          </a:blip>
          <a:srcRect r="85257" b="28242"/>
          <a:stretch>
            <a:fillRect/>
          </a:stretch>
        </p:blipFill>
        <p:spPr>
          <a:xfrm>
            <a:off x="380841" y="1276430"/>
            <a:ext cx="1364456" cy="827484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7" name="Picture 3" descr="D:\我的文档\北六数\北六数大课堂下（学用）\EE48.tif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>
                  <a:alpha val="100000"/>
                </a:srgbClr>
              </a:clrFrom>
              <a:clrTo>
                <a:srgbClr val="FDFDFD">
                  <a:alpha val="100000"/>
                  <a:alpha val="0"/>
                </a:srgbClr>
              </a:clrTo>
            </a:clrChange>
          </a:blip>
          <a:srcRect l="41881" r="39472" b="22118"/>
          <a:stretch>
            <a:fillRect/>
          </a:stretch>
        </p:blipFill>
        <p:spPr>
          <a:xfrm>
            <a:off x="5943600" y="1117600"/>
            <a:ext cx="1935639" cy="9582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8" name="Picture 2" descr="D:\我的文档\北六数\北六数大课堂下（学用）\EE48.tif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>
                  <a:alpha val="100000"/>
                </a:srgbClr>
              </a:clrFrom>
              <a:clrTo>
                <a:srgbClr val="FDFDFD">
                  <a:alpha val="100000"/>
                  <a:alpha val="0"/>
                </a:srgbClr>
              </a:clrTo>
            </a:clrChange>
          </a:blip>
          <a:srcRect l="22771" r="65808" b="28242"/>
          <a:stretch>
            <a:fillRect/>
          </a:stretch>
        </p:blipFill>
        <p:spPr>
          <a:xfrm>
            <a:off x="3581400" y="1276430"/>
            <a:ext cx="1057275" cy="827484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矩形 2"/>
          <p:cNvSpPr/>
          <p:nvPr/>
        </p:nvSpPr>
        <p:spPr>
          <a:xfrm>
            <a:off x="1637665" y="1276350"/>
            <a:ext cx="165862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+mn-ea"/>
                <a:ea typeface="+mn-ea"/>
                <a:cs typeface="+mn-ea"/>
              </a:rPr>
              <a:t>大于</a:t>
            </a:r>
            <a:r>
              <a:rPr lang="en-US" altLang="zh-CN" sz="2400" b="1">
                <a:solidFill>
                  <a:srgbClr val="0000FF"/>
                </a:solidFill>
                <a:latin typeface="+mn-ea"/>
                <a:ea typeface="+mn-ea"/>
                <a:cs typeface="+mn-ea"/>
              </a:rPr>
              <a:t>0°</a:t>
            </a:r>
          </a:p>
          <a:p>
            <a:r>
              <a:rPr lang="zh-CN" altLang="en-US" sz="2400" b="1">
                <a:solidFill>
                  <a:srgbClr val="0000FF"/>
                </a:solidFill>
                <a:latin typeface="+mn-ea"/>
                <a:ea typeface="+mn-ea"/>
                <a:cs typeface="+mn-ea"/>
              </a:rPr>
              <a:t>小于</a:t>
            </a:r>
            <a:r>
              <a:rPr lang="en-US" altLang="zh-CN" sz="2400" b="1">
                <a:solidFill>
                  <a:srgbClr val="0000FF"/>
                </a:solidFill>
                <a:latin typeface="+mn-ea"/>
                <a:ea typeface="+mn-ea"/>
                <a:cs typeface="+mn-ea"/>
              </a:rPr>
              <a:t>90°</a:t>
            </a:r>
            <a:endParaRPr lang="zh-CN" altLang="en-US" sz="2400" b="1">
              <a:solidFill>
                <a:srgbClr val="0000FF"/>
              </a:solidFill>
              <a:latin typeface="+mn-ea"/>
              <a:ea typeface="+mn-ea"/>
              <a:cs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479290" y="1382395"/>
            <a:ext cx="140843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+mn-ea"/>
                <a:ea typeface="+mn-ea"/>
                <a:cs typeface="+mn-ea"/>
              </a:rPr>
              <a:t>等于</a:t>
            </a:r>
            <a:r>
              <a:rPr lang="en-US" altLang="zh-CN" sz="2400" b="1">
                <a:solidFill>
                  <a:srgbClr val="0000FF"/>
                </a:solidFill>
                <a:latin typeface="+mn-ea"/>
                <a:ea typeface="+mn-ea"/>
                <a:cs typeface="+mn-ea"/>
              </a:rPr>
              <a:t>90°</a:t>
            </a:r>
            <a:endParaRPr lang="zh-CN" altLang="en-US" sz="2400" b="1">
              <a:solidFill>
                <a:srgbClr val="0000FF"/>
              </a:solidFill>
              <a:latin typeface="+mn-ea"/>
              <a:ea typeface="+mn-ea"/>
              <a:cs typeface="+mn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367915" y="3333750"/>
            <a:ext cx="175196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+mn-ea"/>
                <a:ea typeface="+mn-ea"/>
                <a:cs typeface="+mn-ea"/>
              </a:rPr>
              <a:t>等于</a:t>
            </a:r>
            <a:r>
              <a:rPr lang="en-US" altLang="zh-CN" sz="2400" b="1">
                <a:solidFill>
                  <a:srgbClr val="0000FF"/>
                </a:solidFill>
                <a:latin typeface="+mn-ea"/>
                <a:ea typeface="+mn-ea"/>
                <a:cs typeface="+mn-ea"/>
              </a:rPr>
              <a:t>180°</a:t>
            </a:r>
            <a:endParaRPr lang="zh-CN" altLang="en-US" sz="2400" b="1">
              <a:solidFill>
                <a:srgbClr val="0000FF"/>
              </a:solidFill>
              <a:latin typeface="+mn-ea"/>
              <a:ea typeface="+mn-ea"/>
              <a:cs typeface="+mn-ea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6433820" y="3257550"/>
            <a:ext cx="159639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+mn-ea"/>
                <a:ea typeface="+mn-ea"/>
                <a:cs typeface="+mn-ea"/>
              </a:rPr>
              <a:t>等于</a:t>
            </a:r>
            <a:r>
              <a:rPr lang="en-US" altLang="zh-CN" sz="2400" b="1">
                <a:solidFill>
                  <a:srgbClr val="0000FF"/>
                </a:solidFill>
                <a:latin typeface="+mn-ea"/>
                <a:ea typeface="+mn-ea"/>
                <a:cs typeface="+mn-ea"/>
              </a:rPr>
              <a:t>360°</a:t>
            </a:r>
            <a:endParaRPr lang="zh-CN" altLang="en-US" sz="2400" b="1">
              <a:solidFill>
                <a:srgbClr val="0000FF"/>
              </a:solidFill>
              <a:latin typeface="+mn-ea"/>
              <a:ea typeface="+mn-ea"/>
              <a:cs typeface="+mn-ea"/>
            </a:endParaRPr>
          </a:p>
        </p:txBody>
      </p:sp>
      <p:pic>
        <p:nvPicPr>
          <p:cNvPr id="9" name="Picture 3" descr="D:\我的文档\北六数\北六数大课堂下（学用）\EE48.tif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>
                  <a:alpha val="100000"/>
                </a:srgbClr>
              </a:clrFrom>
              <a:clrTo>
                <a:srgbClr val="FDFDFD">
                  <a:alpha val="100000"/>
                  <a:alpha val="0"/>
                </a:srgbClr>
              </a:clrTo>
            </a:clrChange>
          </a:blip>
          <a:srcRect l="65551" t="-3303" r="15802" b="25421"/>
          <a:stretch>
            <a:fillRect/>
          </a:stretch>
        </p:blipFill>
        <p:spPr>
          <a:xfrm>
            <a:off x="1072515" y="2701290"/>
            <a:ext cx="1935639" cy="9582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" name="Picture 3" descr="D:\我的文档\北六数\北六数大课堂下（学用）\EE48.tif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>
                  <a:alpha val="100000"/>
                </a:srgbClr>
              </a:clrFrom>
              <a:clrTo>
                <a:srgbClr val="FDFDFD">
                  <a:alpha val="100000"/>
                  <a:alpha val="0"/>
                </a:srgbClr>
              </a:clrTo>
            </a:clrChange>
          </a:blip>
          <a:srcRect l="85807" t="2890" r="-4454" b="19228"/>
          <a:stretch>
            <a:fillRect/>
          </a:stretch>
        </p:blipFill>
        <p:spPr>
          <a:xfrm>
            <a:off x="4942840" y="2701290"/>
            <a:ext cx="1935639" cy="9582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525780" y="2197735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锐角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304800" y="2210435"/>
            <a:ext cx="15494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>
                <a:latin typeface="宋体" panose="02010600030101010101" pitchFamily="2" charset="-122"/>
              </a:rPr>
              <a:t>(     )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3389630" y="2210435"/>
            <a:ext cx="18453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>
                <a:latin typeface="宋体" panose="02010600030101010101" pitchFamily="2" charset="-122"/>
              </a:rPr>
              <a:t>(     )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3657600" y="2197735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直角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6371590" y="2179320"/>
            <a:ext cx="18453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>
                <a:latin typeface="宋体" panose="02010600030101010101" pitchFamily="2" charset="-122"/>
              </a:rPr>
              <a:t>(     )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6607810" y="2179320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钝角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7467600" y="1181735"/>
            <a:ext cx="164401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+mn-ea"/>
                <a:ea typeface="+mn-ea"/>
                <a:cs typeface="+mn-ea"/>
                <a:sym typeface="+mn-ea"/>
              </a:rPr>
              <a:t>大于</a:t>
            </a:r>
            <a:r>
              <a:rPr lang="en-US" altLang="zh-CN" sz="2400" b="1">
                <a:solidFill>
                  <a:srgbClr val="0000FF"/>
                </a:solidFill>
                <a:latin typeface="+mn-ea"/>
                <a:ea typeface="+mn-ea"/>
                <a:cs typeface="+mn-ea"/>
                <a:sym typeface="+mn-ea"/>
              </a:rPr>
              <a:t>90°</a:t>
            </a:r>
            <a:r>
              <a:rPr lang="zh-CN" altLang="en-US" sz="2400" b="1">
                <a:solidFill>
                  <a:srgbClr val="0000FF"/>
                </a:solidFill>
                <a:latin typeface="+mn-ea"/>
                <a:ea typeface="+mn-ea"/>
                <a:cs typeface="+mn-ea"/>
                <a:sym typeface="+mn-ea"/>
              </a:rPr>
              <a:t>小于</a:t>
            </a:r>
            <a:r>
              <a:rPr lang="en-US" altLang="zh-CN" sz="2400" b="1">
                <a:solidFill>
                  <a:srgbClr val="0000FF"/>
                </a:solidFill>
                <a:latin typeface="+mn-ea"/>
                <a:ea typeface="+mn-ea"/>
                <a:cs typeface="+mn-ea"/>
                <a:sym typeface="+mn-ea"/>
              </a:rPr>
              <a:t>180°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1224915" y="3792855"/>
            <a:ext cx="18453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>
                <a:latin typeface="宋体" panose="02010600030101010101" pitchFamily="2" charset="-122"/>
              </a:rPr>
              <a:t>(     )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1453515" y="3792855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平角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5214620" y="3790950"/>
            <a:ext cx="18453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>
                <a:latin typeface="宋体" panose="02010600030101010101" pitchFamily="2" charset="-122"/>
              </a:rPr>
              <a:t>(     )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5443220" y="3790950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周角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2" grpId="0"/>
      <p:bldP spid="12" grpId="0"/>
      <p:bldP spid="14" grpId="0"/>
      <p:bldP spid="15" grpId="0"/>
      <p:bldP spid="17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矩形 1"/>
          <p:cNvSpPr/>
          <p:nvPr/>
        </p:nvSpPr>
        <p:spPr>
          <a:xfrm>
            <a:off x="283845" y="323215"/>
            <a:ext cx="8637270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+mn-ea"/>
                <a:ea typeface="+mn-ea"/>
                <a:cs typeface="+mn-ea"/>
              </a:rPr>
              <a:t>3.</a:t>
            </a:r>
            <a:r>
              <a:rPr lang="zh-CN" altLang="en-US" sz="2800" b="1">
                <a:latin typeface="+mn-ea"/>
                <a:ea typeface="+mn-ea"/>
                <a:cs typeface="+mn-ea"/>
              </a:rPr>
              <a:t>我们学过哪些平面图形？分别说出这些平面图形的特点，并尝试验证。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81000" y="1276350"/>
            <a:ext cx="8458200" cy="3581400"/>
            <a:chOff x="600" y="2010"/>
            <a:chExt cx="13320" cy="5640"/>
          </a:xfrm>
        </p:grpSpPr>
        <p:pic>
          <p:nvPicPr>
            <p:cNvPr id="32770" name="Picture 2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00" y="2010"/>
              <a:ext cx="13295" cy="562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" name="矩形 1"/>
            <p:cNvSpPr/>
            <p:nvPr/>
          </p:nvSpPr>
          <p:spPr>
            <a:xfrm>
              <a:off x="600" y="2010"/>
              <a:ext cx="13320" cy="5640"/>
            </a:xfrm>
            <a:prstGeom prst="rect">
              <a:avLst/>
            </a:prstGeom>
            <a:noFill/>
            <a:ln>
              <a:solidFill>
                <a:srgbClr val="FFE5D5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123825" y="666750"/>
            <a:ext cx="8891270" cy="3627120"/>
            <a:chOff x="195" y="1050"/>
            <a:chExt cx="14002" cy="5712"/>
          </a:xfrm>
        </p:grpSpPr>
        <p:pic>
          <p:nvPicPr>
            <p:cNvPr id="33794" name="Picture 2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03" y="1050"/>
              <a:ext cx="13994" cy="571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" name="矩形 1"/>
            <p:cNvSpPr/>
            <p:nvPr/>
          </p:nvSpPr>
          <p:spPr>
            <a:xfrm>
              <a:off x="195" y="1087"/>
              <a:ext cx="14003" cy="5640"/>
            </a:xfrm>
            <a:prstGeom prst="rect">
              <a:avLst/>
            </a:prstGeom>
            <a:noFill/>
            <a:ln>
              <a:solidFill>
                <a:srgbClr val="FFE5D5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矩形 3"/>
          <p:cNvSpPr/>
          <p:nvPr/>
        </p:nvSpPr>
        <p:spPr>
          <a:xfrm>
            <a:off x="714375" y="308610"/>
            <a:ext cx="74764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+mn-ea"/>
                <a:ea typeface="+mn-ea"/>
              </a:rPr>
              <a:t>4.</a:t>
            </a:r>
            <a:r>
              <a:rPr lang="zh-CN" altLang="en-US" sz="2800" b="1">
                <a:latin typeface="+mn-ea"/>
                <a:ea typeface="+mn-ea"/>
              </a:rPr>
              <a:t>举例说明平面图形的特点在生活中的应用。</a:t>
            </a:r>
          </a:p>
        </p:txBody>
      </p:sp>
      <p:sp>
        <p:nvSpPr>
          <p:cNvPr id="5" name="矩形 4"/>
          <p:cNvSpPr/>
          <p:nvPr/>
        </p:nvSpPr>
        <p:spPr>
          <a:xfrm>
            <a:off x="4038362" y="1081088"/>
            <a:ext cx="3730228" cy="95313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利用三角形的</a:t>
            </a: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</a:rPr>
              <a:t>稳定性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固定椅子腿。</a:t>
            </a:r>
          </a:p>
        </p:txBody>
      </p:sp>
      <p:sp>
        <p:nvSpPr>
          <p:cNvPr id="6" name="矩形 5"/>
          <p:cNvSpPr/>
          <p:nvPr/>
        </p:nvSpPr>
        <p:spPr>
          <a:xfrm>
            <a:off x="3962400" y="2802255"/>
            <a:ext cx="3648710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</a:rPr>
              <a:t>伸缩门利用平行四边形</a:t>
            </a:r>
            <a:r>
              <a:rPr lang="zh-CN" altLang="en-US" sz="2800" b="1">
                <a:solidFill>
                  <a:srgbClr val="00B0F0"/>
                </a:solidFill>
                <a:latin typeface="+mn-ea"/>
                <a:ea typeface="+mn-ea"/>
              </a:rPr>
              <a:t>易变形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</a:rPr>
              <a:t>的特点。</a:t>
            </a:r>
          </a:p>
        </p:txBody>
      </p:sp>
      <p:pic>
        <p:nvPicPr>
          <p:cNvPr id="43048" name="Picture 9" descr="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2876550"/>
            <a:ext cx="2813050" cy="8039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702" name="Picture 6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752600" y="742950"/>
            <a:ext cx="1037590" cy="160655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" name="组合 2"/>
          <p:cNvGrpSpPr/>
          <p:nvPr/>
        </p:nvGrpSpPr>
        <p:grpSpPr>
          <a:xfrm>
            <a:off x="1844040" y="1468120"/>
            <a:ext cx="95250" cy="174625"/>
            <a:chOff x="5368" y="4753"/>
            <a:chExt cx="376" cy="898"/>
          </a:xfrm>
        </p:grpSpPr>
        <p:cxnSp>
          <p:nvCxnSpPr>
            <p:cNvPr id="10" name="直接连接符 9"/>
            <p:cNvCxnSpPr/>
            <p:nvPr/>
          </p:nvCxnSpPr>
          <p:spPr>
            <a:xfrm flipH="1" flipV="1">
              <a:off x="5389" y="4753"/>
              <a:ext cx="0" cy="89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/>
          </p:nvCxnSpPr>
          <p:spPr>
            <a:xfrm>
              <a:off x="5368" y="4753"/>
              <a:ext cx="376" cy="65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/>
          </p:nvCxnSpPr>
          <p:spPr>
            <a:xfrm flipV="1">
              <a:off x="5389" y="5411"/>
              <a:ext cx="355" cy="225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3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矩形 3"/>
          <p:cNvSpPr/>
          <p:nvPr/>
        </p:nvSpPr>
        <p:spPr>
          <a:xfrm>
            <a:off x="-457200" y="514350"/>
            <a:ext cx="99060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+mn-ea"/>
                <a:ea typeface="+mn-ea"/>
                <a:cs typeface="+mn-ea"/>
              </a:rPr>
              <a:t>   </a:t>
            </a:r>
            <a:r>
              <a:rPr lang="en-US" sz="2800" b="1">
                <a:latin typeface="+mn-ea"/>
                <a:ea typeface="+mn-ea"/>
                <a:cs typeface="+mn-ea"/>
              </a:rPr>
              <a:t>5</a:t>
            </a:r>
            <a:r>
              <a:rPr lang="en-US" altLang="zh-CN" sz="2800" b="1">
                <a:latin typeface="+mn-ea"/>
                <a:ea typeface="+mn-ea"/>
                <a:cs typeface="+mn-ea"/>
              </a:rPr>
              <a:t>.</a:t>
            </a:r>
            <a:r>
              <a:rPr lang="zh-CN" altLang="en-US" sz="2800" b="1">
                <a:latin typeface="+mn-ea"/>
                <a:ea typeface="+mn-ea"/>
                <a:cs typeface="+mn-ea"/>
              </a:rPr>
              <a:t>一个三角形可能有两个直角吗？与同伴交流你的理由。</a:t>
            </a:r>
          </a:p>
        </p:txBody>
      </p:sp>
      <p:sp>
        <p:nvSpPr>
          <p:cNvPr id="5" name="矩形 4"/>
          <p:cNvSpPr/>
          <p:nvPr/>
        </p:nvSpPr>
        <p:spPr>
          <a:xfrm>
            <a:off x="533400" y="1276350"/>
            <a:ext cx="8048625" cy="21583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答：三角形不可能有两个直角。因为一个三角形有</a:t>
            </a:r>
            <a:r>
              <a:rPr lang="en-US" altLang="zh-CN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3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个角，</a:t>
            </a:r>
            <a:r>
              <a:rPr lang="en-US" altLang="zh-CN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3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个角的和是</a:t>
            </a:r>
            <a:r>
              <a:rPr lang="en-US" altLang="zh-CN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180°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，如果有两个直角，即</a:t>
            </a:r>
            <a:r>
              <a:rPr lang="en-US" altLang="zh-CN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90°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＋</a:t>
            </a:r>
            <a:r>
              <a:rPr lang="en-US" altLang="zh-CN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90°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＝</a:t>
            </a:r>
            <a:r>
              <a:rPr lang="en-US" altLang="zh-CN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180°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，那么第</a:t>
            </a:r>
            <a:r>
              <a:rPr lang="en-US" altLang="zh-CN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3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个角就不存在，没有</a:t>
            </a:r>
            <a:r>
              <a:rPr lang="en-US" altLang="zh-CN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3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个角就不能叫作三角形。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矩形 3"/>
          <p:cNvSpPr/>
          <p:nvPr/>
        </p:nvSpPr>
        <p:spPr>
          <a:xfrm>
            <a:off x="271780" y="414655"/>
            <a:ext cx="8872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+mn-ea"/>
                <a:ea typeface="+mn-ea"/>
                <a:cs typeface="+mn-ea"/>
              </a:rPr>
              <a:t>6.</a:t>
            </a:r>
            <a:r>
              <a:rPr lang="zh-CN" altLang="en-US" sz="2800" b="1">
                <a:solidFill>
                  <a:schemeClr val="tx1"/>
                </a:solidFill>
                <a:latin typeface="+mn-ea"/>
                <a:ea typeface="+mn-ea"/>
                <a:cs typeface="+mn-ea"/>
              </a:rPr>
              <a:t>分别说出已学过的立体图形的特点，并尝试验证。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136525" y="1200150"/>
            <a:ext cx="8855075" cy="3124200"/>
            <a:chOff x="215" y="1890"/>
            <a:chExt cx="13945" cy="4920"/>
          </a:xfrm>
        </p:grpSpPr>
        <p:pic>
          <p:nvPicPr>
            <p:cNvPr id="35842" name="Picture 2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15" y="1901"/>
              <a:ext cx="13898" cy="487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" name="矩形 1"/>
            <p:cNvSpPr/>
            <p:nvPr/>
          </p:nvSpPr>
          <p:spPr>
            <a:xfrm>
              <a:off x="240" y="1890"/>
              <a:ext cx="13920" cy="4920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矩形 3"/>
          <p:cNvSpPr/>
          <p:nvPr/>
        </p:nvSpPr>
        <p:spPr>
          <a:xfrm>
            <a:off x="457200" y="525780"/>
            <a:ext cx="778065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楷体_GB2312" panose="02010609030101010101" pitchFamily="49" charset="-122"/>
                <a:ea typeface="楷体_GB2312" panose="02010609030101010101" pitchFamily="49" charset="-122"/>
              </a:rPr>
              <a:t>7.</a:t>
            </a:r>
            <a:r>
              <a:rPr lang="zh-CN" altLang="en-US" sz="2800" b="1">
                <a:latin typeface="楷体_GB2312" panose="02010609030101010101" pitchFamily="49" charset="-122"/>
                <a:ea typeface="楷体_GB2312" panose="02010609030101010101" pitchFamily="49" charset="-122"/>
              </a:rPr>
              <a:t>观察下面用</a:t>
            </a:r>
            <a:r>
              <a:rPr lang="en-US" altLang="zh-CN" sz="2800" b="1">
                <a:latin typeface="楷体_GB2312" panose="02010609030101010101" pitchFamily="49" charset="-122"/>
                <a:ea typeface="楷体_GB2312" panose="02010609030101010101" pitchFamily="49" charset="-122"/>
              </a:rPr>
              <a:t>4</a:t>
            </a:r>
            <a:r>
              <a:rPr lang="zh-CN" altLang="en-US" sz="2800" b="1">
                <a:latin typeface="楷体_GB2312" panose="02010609030101010101" pitchFamily="49" charset="-122"/>
                <a:ea typeface="楷体_GB2312" panose="02010609030101010101" pitchFamily="49" charset="-122"/>
              </a:rPr>
              <a:t>个正方体搭成的图形，并填一填。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71793" y="962896"/>
            <a:ext cx="6245475" cy="1321841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495800" y="2190750"/>
            <a:ext cx="726440" cy="68643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467225" y="2843530"/>
            <a:ext cx="528320" cy="93662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495800" y="3943985"/>
            <a:ext cx="975360" cy="391160"/>
          </a:xfrm>
          <a:prstGeom prst="rect">
            <a:avLst/>
          </a:prstGeom>
        </p:spPr>
      </p:pic>
      <p:sp>
        <p:nvSpPr>
          <p:cNvPr id="9" name="矩形 3"/>
          <p:cNvSpPr>
            <a:spLocks noChangeArrowheads="1"/>
          </p:cNvSpPr>
          <p:nvPr/>
        </p:nvSpPr>
        <p:spPr bwMode="auto">
          <a:xfrm>
            <a:off x="304800" y="2321560"/>
            <a:ext cx="723836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>
                <a:latin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>
                <a:latin typeface="宋体" panose="02010600030101010101" pitchFamily="2" charset="-122"/>
                <a:cs typeface="宋体" panose="02010600030101010101" pitchFamily="2" charset="-122"/>
              </a:rPr>
              <a:t>）从正面看到的图形是    的有</a:t>
            </a:r>
            <a:r>
              <a:rPr lang="en-US" altLang="zh-CN">
                <a:latin typeface="宋体" panose="02010600030101010101" pitchFamily="2" charset="-122"/>
                <a:cs typeface="宋体" panose="02010600030101010101" pitchFamily="2" charset="-122"/>
              </a:rPr>
              <a:t>_______</a:t>
            </a:r>
            <a:r>
              <a:rPr lang="zh-CN" altLang="en-US">
                <a:latin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sp>
        <p:nvSpPr>
          <p:cNvPr id="10" name="矩形 3"/>
          <p:cNvSpPr>
            <a:spLocks noChangeArrowheads="1"/>
          </p:cNvSpPr>
          <p:nvPr/>
        </p:nvSpPr>
        <p:spPr bwMode="auto">
          <a:xfrm>
            <a:off x="304799" y="3119590"/>
            <a:ext cx="825690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>
                <a:latin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>
                <a:latin typeface="宋体" panose="02010600030101010101" pitchFamily="2" charset="-122"/>
                <a:cs typeface="宋体" panose="02010600030101010101" pitchFamily="2" charset="-122"/>
              </a:rPr>
              <a:t>）从侧面看到的图形是  </a:t>
            </a:r>
            <a:r>
              <a:rPr lang="en-US" altLang="zh-CN">
                <a:latin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>
                <a:latin typeface="宋体" panose="02010600030101010101" pitchFamily="2" charset="-122"/>
                <a:cs typeface="宋体" panose="02010600030101010101" pitchFamily="2" charset="-122"/>
              </a:rPr>
              <a:t>的有</a:t>
            </a:r>
            <a:r>
              <a:rPr lang="en-US" altLang="zh-CN">
                <a:latin typeface="宋体" panose="02010600030101010101" pitchFamily="2" charset="-122"/>
                <a:cs typeface="宋体" panose="02010600030101010101" pitchFamily="2" charset="-122"/>
              </a:rPr>
              <a:t>_______</a:t>
            </a:r>
            <a:r>
              <a:rPr lang="zh-CN" altLang="en-US">
                <a:latin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sp>
        <p:nvSpPr>
          <p:cNvPr id="11" name="矩形 3"/>
          <p:cNvSpPr>
            <a:spLocks noChangeArrowheads="1"/>
          </p:cNvSpPr>
          <p:nvPr/>
        </p:nvSpPr>
        <p:spPr bwMode="auto">
          <a:xfrm>
            <a:off x="304800" y="3884295"/>
            <a:ext cx="747458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ysClr val="windowText" lastClr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>
                <a:latin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en-US">
                <a:latin typeface="宋体" panose="02010600030101010101" pitchFamily="2" charset="-122"/>
                <a:cs typeface="宋体" panose="02010600030101010101" pitchFamily="2" charset="-122"/>
              </a:rPr>
              <a:t>）从上面看到的图形是     的有</a:t>
            </a:r>
            <a:r>
              <a:rPr lang="en-US" altLang="zh-CN">
                <a:latin typeface="宋体" panose="02010600030101010101" pitchFamily="2" charset="-122"/>
                <a:cs typeface="宋体" panose="02010600030101010101" pitchFamily="2" charset="-122"/>
              </a:rPr>
              <a:t>_______</a:t>
            </a:r>
            <a:r>
              <a:rPr lang="zh-CN" altLang="en-US">
                <a:latin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056630" y="2226310"/>
            <a:ext cx="808355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③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5638800" y="2978785"/>
            <a:ext cx="1391920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②⑤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6248400" y="3731260"/>
            <a:ext cx="969645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①④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Text Box 5"/>
          <p:cNvSpPr txBox="1">
            <a:spLocks noChangeArrowheads="1"/>
          </p:cNvSpPr>
          <p:nvPr/>
        </p:nvSpPr>
        <p:spPr bwMode="auto">
          <a:xfrm>
            <a:off x="181610" y="492760"/>
            <a:ext cx="8870315" cy="1038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prstClr val="black"/>
                </a:solidFill>
                <a:latin typeface="+mn-ea"/>
              </a:rPr>
              <a:t>1.</a:t>
            </a:r>
            <a:r>
              <a:rPr lang="zh-CN" altLang="en-US" sz="2800" b="1">
                <a:solidFill>
                  <a:prstClr val="black"/>
                </a:solidFill>
                <a:latin typeface="+mn-ea"/>
              </a:rPr>
              <a:t>在下图中找一找，哪些部分可以看作是互相平行的？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prstClr val="black"/>
                </a:solidFill>
                <a:latin typeface="+mn-ea"/>
              </a:rPr>
              <a:t>哪些部分可以看作是互相垂直的？</a:t>
            </a:r>
          </a:p>
        </p:txBody>
      </p:sp>
      <p:grpSp>
        <p:nvGrpSpPr>
          <p:cNvPr id="19" name="组合 18"/>
          <p:cNvGrpSpPr/>
          <p:nvPr/>
        </p:nvGrpSpPr>
        <p:grpSpPr>
          <a:xfrm>
            <a:off x="214630" y="14605"/>
            <a:ext cx="2029460" cy="531495"/>
            <a:chOff x="-132" y="-1"/>
            <a:chExt cx="3196" cy="837"/>
          </a:xfrm>
        </p:grpSpPr>
        <p:pic>
          <p:nvPicPr>
            <p:cNvPr id="20" name="图片 19" descr="标签"/>
            <p:cNvPicPr>
              <a:picLocks noChangeAspect="1"/>
            </p:cNvPicPr>
            <p:nvPr/>
          </p:nvPicPr>
          <p:blipFill>
            <a:blip r:embed="rId2"/>
            <a:srcRect l="3108" r="80021" b="88848"/>
            <a:stretch>
              <a:fillRect/>
            </a:stretch>
          </p:blipFill>
          <p:spPr>
            <a:xfrm>
              <a:off x="-132" y="-1"/>
              <a:ext cx="3196" cy="837"/>
            </a:xfrm>
            <a:prstGeom prst="rect">
              <a:avLst/>
            </a:prstGeom>
          </p:spPr>
        </p:pic>
        <p:sp>
          <p:nvSpPr>
            <p:cNvPr id="21" name="文本框 20"/>
            <p:cNvSpPr txBox="1"/>
            <p:nvPr/>
          </p:nvSpPr>
          <p:spPr>
            <a:xfrm>
              <a:off x="250" y="66"/>
              <a:ext cx="2498" cy="6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000" b="1" spc="200">
                  <a:solidFill>
                    <a:schemeClr val="tx1"/>
                  </a:solidFill>
                  <a:uFillTx/>
                  <a:latin typeface="黑体" panose="02010609060101010101" pitchFamily="2" charset="-122"/>
                  <a:ea typeface="黑体" panose="02010609060101010101" pitchFamily="2" charset="-122"/>
                </a:rPr>
                <a:t>巩固与应用</a:t>
              </a:r>
            </a:p>
          </p:txBody>
        </p:sp>
      </p:grpSp>
      <p:pic>
        <p:nvPicPr>
          <p:cNvPr id="22" name="图片 21"/>
          <p:cNvPicPr>
            <a:picLocks noChangeAspect="1"/>
          </p:cNvPicPr>
          <p:nvPr/>
        </p:nvPicPr>
        <p:blipFill>
          <a:blip r:embed="rId3">
            <a:alphaModFix amt="80000"/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contrast="18000"/>
          </a:blip>
          <a:stretch>
            <a:fillRect/>
          </a:stretch>
        </p:blipFill>
        <p:spPr>
          <a:xfrm>
            <a:off x="685538" y="1886062"/>
            <a:ext cx="7557025" cy="1911958"/>
          </a:xfrm>
          <a:prstGeom prst="rect">
            <a:avLst/>
          </a:prstGeom>
        </p:spPr>
      </p:pic>
      <p:cxnSp>
        <p:nvCxnSpPr>
          <p:cNvPr id="23" name="直接连接符 22"/>
          <p:cNvCxnSpPr/>
          <p:nvPr/>
        </p:nvCxnSpPr>
        <p:spPr>
          <a:xfrm flipH="1">
            <a:off x="1537970" y="2578100"/>
            <a:ext cx="0" cy="10058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 flipH="1">
            <a:off x="2261870" y="2792180"/>
            <a:ext cx="0" cy="10058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flipH="1">
            <a:off x="4067810" y="1572260"/>
            <a:ext cx="0" cy="10058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flipH="1">
            <a:off x="4814570" y="1572260"/>
            <a:ext cx="0" cy="10058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 flipH="1">
            <a:off x="6582410" y="2578100"/>
            <a:ext cx="0" cy="10058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 flipH="1">
            <a:off x="7344410" y="2578100"/>
            <a:ext cx="0" cy="10058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 flipH="1">
            <a:off x="7009130" y="1705610"/>
            <a:ext cx="0" cy="10058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 flipH="1">
            <a:off x="4441190" y="2395220"/>
            <a:ext cx="0" cy="10058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 flipH="1">
            <a:off x="2566670" y="2654300"/>
            <a:ext cx="0" cy="10058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接连接符 41"/>
          <p:cNvCxnSpPr/>
          <p:nvPr/>
        </p:nvCxnSpPr>
        <p:spPr>
          <a:xfrm flipH="1">
            <a:off x="1865630" y="2509520"/>
            <a:ext cx="0" cy="10058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文本框 42"/>
          <p:cNvSpPr txBox="1"/>
          <p:nvPr/>
        </p:nvSpPr>
        <p:spPr>
          <a:xfrm>
            <a:off x="3124200" y="85725"/>
            <a:ext cx="30581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rgbClr val="F7860C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</a:t>
            </a:r>
            <a:r>
              <a:rPr lang="zh-CN" altLang="en-US" sz="2000" b="1">
                <a:solidFill>
                  <a:srgbClr val="F7860C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教材</a:t>
            </a:r>
            <a:r>
              <a:rPr lang="en-US" altLang="zh-CN" sz="2000" b="1">
                <a:solidFill>
                  <a:srgbClr val="F7860C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P91 T1)</a:t>
            </a:r>
          </a:p>
        </p:txBody>
      </p:sp>
      <p:cxnSp>
        <p:nvCxnSpPr>
          <p:cNvPr id="3" name="直接连接符 2"/>
          <p:cNvCxnSpPr/>
          <p:nvPr/>
        </p:nvCxnSpPr>
        <p:spPr>
          <a:xfrm flipH="1" flipV="1">
            <a:off x="1371600" y="2571750"/>
            <a:ext cx="1248410" cy="24257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 flipH="1" flipV="1">
            <a:off x="1676400" y="2495550"/>
            <a:ext cx="1233170" cy="2286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https://d.book118.com/166055151154010103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2189,&quot;width&quot;:1699}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6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宋体</vt:lpstr>
      <vt:lpstr>黑体</vt:lpstr>
      <vt:lpstr>楷体</vt:lpstr>
      <vt:lpstr>Times New Roman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2024-09-29T00:14:21.178</cp:lastPrinted>
  <dcterms:created xsi:type="dcterms:W3CDTF">2024-09-28T16:14:21Z</dcterms:created>
  <dcterms:modified xsi:type="dcterms:W3CDTF">2024-09-28T16:14:22Z</dcterms:modified>
</cp:coreProperties>
</file>