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D3B2750-9D74-4120-915F-AB2E317B79F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9FED0AB-B4EC-482B-B1C5-A3485C59C7A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2E7C40A-3057-49D5-A34F-162293A09BF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A04F2A9-EDFE-45BF-93F6-88100F2838C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B28DDC7-0192-405C-9A84-235B7EC937F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F52119E-A5BF-4CD6-8C62-26CC719A519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0753622-3264-4FA2-A2C9-7C71B042E7F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4CCBACB-9F3B-4396-96EA-D2F9BCC3ACB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3E33D8F-0F37-400E-9A61-2226290DA82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FA37198-2B09-476F-8251-56D5B64812C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0C36980-4AD4-4318-A12A-136F5282B4C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6610115203501010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971050" y="2172960"/>
            <a:ext cx="6249900" cy="197739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950" b="1">
                <a:solidFill>
                  <a:srgbClr val="FFFFB3">
                    <a:alpha val="100000"/>
                  </a:srgbClr>
                </a:solidFill>
                <a:latin typeface="Microsoft Yahei"/>
                <a:ea typeface="Microsoft Yahei"/>
                <a:cs typeface="Microsoft Yahei"/>
              </a:rPr>
              <a:t>激光原理与应用讲 课件</a:t>
            </a:r>
          </a:p>
        </p:txBody>
      </p:sp>
      <p:sp>
        <p:nvSpPr>
          <p:cNvPr id="6" name="AutoShape 6"/>
          <p:cNvSpPr/>
          <p:nvPr/>
        </p:nvSpPr>
        <p:spPr>
          <a:xfrm>
            <a:off x="9364826" y="329260"/>
            <a:ext cx="2473866" cy="508573"/>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defRPr/>
            </a:pPr>
            <a:r>
              <a:rPr lang="en-US" sz="1200">
                <a:solidFill>
                  <a:srgbClr val="FFFFB3">
                    <a:alpha val="100000"/>
                  </a:srgbClr>
                </a:solidFill>
                <a:latin typeface="Microsoft Yahei"/>
                <a:ea typeface="Microsoft Yahei"/>
                <a:cs typeface="Microsoft Yahei"/>
              </a:rPr>
              <a:t>REPORTING</a:t>
            </a:r>
            <a:endParaRPr lang="en-US" sz="1100"/>
          </a:p>
        </p:txBody>
      </p:sp>
      <p:sp>
        <p:nvSpPr>
          <p:cNvPr id="7" name="AutoShape 7"/>
          <p:cNvSpPr/>
          <p:nvPr/>
        </p:nvSpPr>
        <p:spPr>
          <a:xfrm>
            <a:off x="4524375" y="1555068"/>
            <a:ext cx="3262273" cy="419156"/>
          </a:xfrm>
          <a:prstGeom prst="rect">
            <a:avLst/>
          </a:prstGeom>
        </p:spPr>
        <p:txBody>
          <a:bodyPr vert="horz" wrap="square" lIns="66008" tIns="33052" rIns="66008" bIns="33052"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425">
                <a:solidFill>
                  <a:srgbClr val="FFFFB3">
                    <a:alpha val="100000"/>
                  </a:srgbClr>
                </a:solidFill>
                <a:latin typeface="Microsoft Yahei"/>
                <a:ea typeface="Microsoft Yahei"/>
                <a:cs typeface="Microsoft Yahei"/>
              </a:rPr>
              <a:t>2023 WORK SUMMARY</a:t>
            </a:r>
            <a:endParaRPr lang="en-US" sz="1100"/>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2035790" y="2662128"/>
            <a:ext cx="2042564" cy="11772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700" b="1">
                <a:solidFill>
                  <a:schemeClr val="accent1">
                    <a:alpha val="100000"/>
                  </a:schemeClr>
                </a:solidFill>
                <a:latin typeface="Microsoft Yahei"/>
                <a:ea typeface="Microsoft Yahei"/>
                <a:cs typeface="Microsoft Yahei"/>
              </a:rPr>
              <a:t>目 录</a:t>
            </a:r>
          </a:p>
        </p:txBody>
      </p:sp>
      <p:sp>
        <p:nvSpPr>
          <p:cNvPr id="4" name="TextBox 4"/>
          <p:cNvSpPr txBox="1"/>
          <p:nvPr/>
        </p:nvSpPr>
        <p:spPr>
          <a:xfrm>
            <a:off x="2021882" y="3839418"/>
            <a:ext cx="2127531" cy="356454"/>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375"/>
              </a:spcBef>
            </a:pPr>
            <a:r>
              <a:rPr lang="en-US" sz="1350" b="1">
                <a:solidFill>
                  <a:schemeClr val="accent1">
                    <a:alpha val="60000"/>
                  </a:schemeClr>
                </a:solidFill>
                <a:latin typeface="Microsoft Yahei"/>
                <a:ea typeface="Microsoft Yahei"/>
                <a:cs typeface="Microsoft Yahei"/>
              </a:rPr>
              <a:t>CATALOGUE</a:t>
            </a:r>
          </a:p>
        </p:txBody>
      </p:sp>
      <p:sp>
        <p:nvSpPr>
          <p:cNvPr id="5" name="TextBox 5"/>
          <p:cNvSpPr txBox="1"/>
          <p:nvPr/>
        </p:nvSpPr>
        <p:spPr>
          <a:xfrm>
            <a:off x="4918085" y="1406395"/>
            <a:ext cx="6621780" cy="44253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激光原理</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激光器的种类与结构</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激光的应用领域</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激光技术的发展趋势</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激光的安全与防护</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777998" y="1412932"/>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6276714" y="1412932"/>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01</a:t>
            </a:r>
          </a:p>
        </p:txBody>
      </p:sp>
      <p:sp>
        <p:nvSpPr>
          <p:cNvPr id="4" name="TextBox 4"/>
          <p:cNvSpPr txBox="1"/>
          <p:nvPr/>
        </p:nvSpPr>
        <p:spPr>
          <a:xfrm>
            <a:off x="2808922" y="2995857"/>
            <a:ext cx="6574155" cy="180594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00" b="1">
                <a:solidFill>
                  <a:schemeClr val="accent1">
                    <a:alpha val="100000"/>
                  </a:schemeClr>
                </a:solidFill>
                <a:latin typeface="Microsoft Yahei"/>
                <a:ea typeface="Microsoft Yahei"/>
                <a:cs typeface="Microsoft Yahei"/>
              </a:rPr>
              <a:t>激光原理</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3">
              <a:lumMod val="75000"/>
              <a:alpha val="8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mt="70000"/>
          </a:blip>
          <a:srcRect t="10389" b="10389"/>
          <a:stretch>
            <a:fillRect/>
          </a:stretch>
        </p:blipFill>
        <p:spPr>
          <a:xfrm>
            <a:off x="740688" y="1168478"/>
            <a:ext cx="3679824" cy="4906432"/>
          </a:xfrm>
          <a:prstGeom prst="parallelogram">
            <a:avLst/>
          </a:prstGeom>
        </p:spPr>
      </p:pic>
      <p:sp>
        <p:nvSpPr>
          <p:cNvPr id="5" name="AutoShape 5"/>
          <p:cNvSpPr/>
          <p:nvPr/>
        </p:nvSpPr>
        <p:spPr>
          <a:xfrm>
            <a:off x="2499430" y="6236295"/>
            <a:ext cx="9220165"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2">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2">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2">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214095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光的相干性是指光波在空间不同点上具有相同的相位关系。在激光中，相干性使得光波在传播过程中能够保持稳定的相位关系，从而实现光束的聚焦和放大。</a:t>
            </a:r>
          </a:p>
        </p:txBody>
      </p:sp>
      <p:sp>
        <p:nvSpPr>
          <p:cNvPr id="13" name="TextBox 13"/>
          <p:cNvSpPr txBox="1"/>
          <p:nvPr/>
        </p:nvSpPr>
        <p:spPr>
          <a:xfrm>
            <a:off x="4754880" y="4124309"/>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光的相干性可以通过干涉现象进行检验，当两束相干光波相遇时，它们会相互叠加，形成明暗相间的干涉条纹。</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光的相干性</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6396" r="6396"/>
          <a:stretch>
            <a:fillRect/>
          </a:stretch>
        </p:blipFill>
        <p:spPr>
          <a:xfrm>
            <a:off x="939482" y="1415327"/>
            <a:ext cx="4843295" cy="4843295"/>
          </a:xfrm>
          <a:prstGeom prst="roundRect">
            <a:avLst/>
          </a:prstGeom>
        </p:spPr>
      </p:pic>
      <p:sp>
        <p:nvSpPr>
          <p:cNvPr id="3" name="TextBox 3"/>
          <p:cNvSpPr txBox="1"/>
          <p:nvPr/>
        </p:nvSpPr>
        <p:spPr>
          <a:xfrm>
            <a:off x="6261748" y="1415327"/>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光的干涉是指两束或多束相干光波在空间某一点相遇时，由于光波的相位关系不同，导致光强分布发生变化的现象。干涉现象是双缝实验中明暗条纹形成的原因。</a:t>
            </a:r>
          </a:p>
        </p:txBody>
      </p:sp>
      <p:sp>
        <p:nvSpPr>
          <p:cNvPr id="4" name="TextBox 4"/>
          <p:cNvSpPr txBox="1"/>
          <p:nvPr/>
        </p:nvSpPr>
        <p:spPr>
          <a:xfrm>
            <a:off x="6261748" y="3711304"/>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光的衍射是指光波在传播过程中遇到障碍物时，光波发生弯曲的现象。衍射现象使得光波能够绕过障碍物，继续向前传播。</a:t>
            </a:r>
          </a:p>
        </p:txBody>
      </p:sp>
      <p:grpSp>
        <p:nvGrpSpPr>
          <p:cNvPr id="5" name="Group 5"/>
          <p:cNvGrpSpPr/>
          <p:nvPr/>
        </p:nvGrpSpPr>
        <p:grpSpPr>
          <a:xfrm>
            <a:off x="454963" y="93878"/>
            <a:ext cx="10641129" cy="914400"/>
            <a:chOff x="454963" y="93878"/>
            <a:chExt cx="10641129" cy="914400"/>
          </a:xfrm>
        </p:grpSpPr>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光的干涉与衍射</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454963" y="1766626"/>
            <a:ext cx="4577476" cy="143865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350">
                <a:solidFill>
                  <a:schemeClr val="dk1">
                    <a:alpha val="100000"/>
                  </a:schemeClr>
                </a:solidFill>
                <a:latin typeface="Microsoft Yahei"/>
                <a:ea typeface="Microsoft Yahei"/>
                <a:cs typeface="Microsoft Yahei"/>
              </a:rPr>
              <a:t>光的受激辐射是指处于激发态的原子在特定频率的光照射下，会释放出与照射光频率相同的光子的现象。受激辐射是产生激光的重要机制之一。</a:t>
            </a:r>
          </a:p>
        </p:txBody>
      </p:sp>
      <p:sp>
        <p:nvSpPr>
          <p:cNvPr id="3" name="TextBox 3"/>
          <p:cNvSpPr txBox="1"/>
          <p:nvPr/>
        </p:nvSpPr>
        <p:spPr>
          <a:xfrm>
            <a:off x="689593" y="4439331"/>
            <a:ext cx="4519030" cy="143865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350">
                <a:solidFill>
                  <a:schemeClr val="dk1">
                    <a:alpha val="100000"/>
                  </a:schemeClr>
                </a:solidFill>
                <a:latin typeface="Microsoft Yahei"/>
                <a:ea typeface="Microsoft Yahei"/>
                <a:cs typeface="Microsoft Yahei"/>
              </a:rPr>
              <a:t>当一个光子与一个处于基态的原子相互作用时，该原子会吸收光子的能量并跃迁到激发态。随后，该原子会释放出一个与原先照射光频率相同的光子，同时自身回到基态。</a:t>
            </a:r>
          </a:p>
        </p:txBody>
      </p:sp>
      <p:sp>
        <p:nvSpPr>
          <p:cNvPr id="4" name="AutoShape 4"/>
          <p:cNvSpPr/>
          <p:nvPr/>
        </p:nvSpPr>
        <p:spPr>
          <a:xfrm>
            <a:off x="617602" y="3306002"/>
            <a:ext cx="701468" cy="122998"/>
          </a:xfrm>
          <a:prstGeom prst="rect">
            <a:avLst/>
          </a:prstGeom>
          <a:solidFill>
            <a:schemeClr val="accent2">
              <a:lumMod val="60000"/>
              <a:lumOff val="40000"/>
              <a:alpha val="100000"/>
            </a:schemeClr>
          </a:solidFill>
        </p:spPr>
        <p:txBody>
          <a:bodyPr vert="horz" wrap="square"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450"/>
              </a:spcBef>
              <a:defRPr/>
            </a:pPr>
            <a:endParaRPr lang="en-US" sz="1100"/>
          </a:p>
        </p:txBody>
      </p:sp>
      <p:sp>
        <p:nvSpPr>
          <p:cNvPr id="5" name="AutoShape 5"/>
          <p:cNvSpPr/>
          <p:nvPr/>
        </p:nvSpPr>
        <p:spPr>
          <a:xfrm>
            <a:off x="564691" y="3306002"/>
            <a:ext cx="122998" cy="12299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1247443" y="3306002"/>
            <a:ext cx="122998" cy="12299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1319071" y="3368040"/>
            <a:ext cx="6434912" cy="0"/>
          </a:xfrm>
          <a:prstGeom prst="line">
            <a:avLst/>
          </a:prstGeom>
          <a:ln w="14288">
            <a:solidFill>
              <a:schemeClr val="accent2">
                <a:lumMod val="60000"/>
                <a:lumOff val="40000"/>
              </a:schemeClr>
            </a:solidFill>
            <a:prstDash val="dash"/>
          </a:ln>
        </p:spPr>
        <p:style>
          <a:lnRef idx="0">
            <a:schemeClr val="accent2"/>
          </a:lnRef>
          <a:fillRef idx="1">
            <a:schemeClr val="accent2"/>
          </a:fillRef>
          <a:effectRef idx="0">
            <a:schemeClr val="accent2"/>
          </a:effectRef>
          <a:fontRef idx="minor">
            <a:schemeClr val="lt1"/>
          </a:fontRef>
        </p:style>
      </p:cxnSp>
      <p:sp>
        <p:nvSpPr>
          <p:cNvPr id="8" name="AutoShape 8"/>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1585874" y="6029346"/>
            <a:ext cx="6153656"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2" name="Picture 12"/>
          <p:cNvPicPr>
            <a:picLocks noChangeAspect="1"/>
          </p:cNvPicPr>
          <p:nvPr/>
        </p:nvPicPr>
        <p:blipFill>
          <a:blip r:embed="rId2">
            <a:alphaModFix amt="70000"/>
          </a:blip>
          <a:srcRect t="10384" b="10384"/>
          <a:stretch>
            <a:fillRect/>
          </a:stretch>
        </p:blipFill>
        <p:spPr>
          <a:xfrm>
            <a:off x="7803289" y="1299241"/>
            <a:ext cx="3679824" cy="4906431"/>
          </a:xfrm>
          <a:prstGeom prst="rect">
            <a:avLst/>
          </a:prstGeom>
        </p:spPr>
      </p:pic>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光的受激辐射</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6824385" y="841294"/>
            <a:ext cx="4968572" cy="5706182"/>
            <a:chOff x="6824385" y="841294"/>
            <a:chExt cx="4968572" cy="5706182"/>
          </a:xfrm>
        </p:grpSpPr>
        <p:pic>
          <p:nvPicPr>
            <p:cNvPr id="3" name="Picture 3"/>
            <p:cNvPicPr>
              <a:picLocks noChangeAspect="1"/>
            </p:cNvPicPr>
            <p:nvPr/>
          </p:nvPicPr>
          <p:blipFill>
            <a:blip r:embed="rId2">
              <a:alphaModFix/>
            </a:blip>
            <a:srcRect l="16675" r="16675"/>
            <a:stretch>
              <a:fillRect/>
            </a:stretch>
          </p:blipFill>
          <p:spPr>
            <a:xfrm>
              <a:off x="9032809" y="3787328"/>
              <a:ext cx="2760148" cy="2760148"/>
            </a:xfrm>
            <a:prstGeom prst="parallelogram">
              <a:avLst/>
            </a:prstGeom>
          </p:spPr>
        </p:pic>
        <p:pic>
          <p:nvPicPr>
            <p:cNvPr id="4" name="Picture 4"/>
            <p:cNvPicPr>
              <a:picLocks noChangeAspect="1"/>
            </p:cNvPicPr>
            <p:nvPr/>
          </p:nvPicPr>
          <p:blipFill>
            <a:blip r:embed="rId3">
              <a:alphaModFix/>
            </a:blip>
            <a:srcRect l="16357" r="16357"/>
            <a:stretch>
              <a:fillRect/>
            </a:stretch>
          </p:blipFill>
          <p:spPr>
            <a:xfrm>
              <a:off x="6824385" y="3787328"/>
              <a:ext cx="2760148" cy="2760148"/>
            </a:xfrm>
            <a:prstGeom prst="parallelogram">
              <a:avLst/>
            </a:prstGeom>
          </p:spPr>
        </p:pic>
        <p:pic>
          <p:nvPicPr>
            <p:cNvPr id="5" name="Picture 5"/>
            <p:cNvPicPr>
              <a:picLocks noChangeAspect="1"/>
            </p:cNvPicPr>
            <p:nvPr/>
          </p:nvPicPr>
          <p:blipFill>
            <a:blip r:embed="rId4">
              <a:alphaModFix/>
            </a:blip>
            <a:stretch>
              <a:fillRect/>
            </a:stretch>
          </p:blipFill>
          <p:spPr>
            <a:xfrm>
              <a:off x="8544638" y="841294"/>
              <a:ext cx="2760148" cy="2760148"/>
            </a:xfrm>
            <a:prstGeom prst="parallelogram">
              <a:avLst/>
            </a:prstGeom>
          </p:spPr>
        </p:pic>
      </p:grpSp>
      <p:sp>
        <p:nvSpPr>
          <p:cNvPr id="6" name="Freeform 6"/>
          <p:cNvSpPr/>
          <p:nvPr/>
        </p:nvSpPr>
        <p:spPr>
          <a:xfrm>
            <a:off x="1017623" y="5380730"/>
            <a:ext cx="380341" cy="469833"/>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1397964" y="5380730"/>
            <a:ext cx="380341" cy="469833"/>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778306" y="5380730"/>
            <a:ext cx="380341" cy="469833"/>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763201" y="1453600"/>
            <a:ext cx="5647282" cy="3901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20000"/>
              </a:lnSpc>
              <a:buFont typeface="Arial"/>
              <a:buChar char="•"/>
            </a:pPr>
            <a:r>
              <a:rPr lang="en-US" sz="1500">
                <a:solidFill>
                  <a:schemeClr val="dk1">
                    <a:alpha val="100000"/>
                  </a:schemeClr>
                </a:solidFill>
                <a:latin typeface="Microsoft Yahei"/>
                <a:ea typeface="Microsoft Yahei"/>
                <a:cs typeface="Microsoft Yahei"/>
              </a:rPr>
              <a:t>激光具有高亮度、高单色性、高相干性和高方向性的特点。高亮度使得激光能够在短距离内传输大量信息；高单色性使得激光的频率较为单一，有利于光的干涉和衍射；高相干性使得激光在传输过程中能够保持稳定的相位关系；高方向性使得激光的光束较为集中，能量较为集中。</a:t>
            </a:r>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激光的特性</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777998" y="1412932"/>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6276714" y="1412932"/>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02</a:t>
            </a:r>
          </a:p>
        </p:txBody>
      </p:sp>
      <p:sp>
        <p:nvSpPr>
          <p:cNvPr id="4" name="TextBox 4"/>
          <p:cNvSpPr txBox="1"/>
          <p:nvPr/>
        </p:nvSpPr>
        <p:spPr>
          <a:xfrm>
            <a:off x="2808922" y="2995857"/>
            <a:ext cx="6574155" cy="180594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00" b="1">
                <a:solidFill>
                  <a:schemeClr val="accent1">
                    <a:alpha val="100000"/>
                  </a:schemeClr>
                </a:solidFill>
                <a:latin typeface="Microsoft Yahei"/>
                <a:ea typeface="Microsoft Yahei"/>
                <a:cs typeface="Microsoft Yahei"/>
              </a:rPr>
              <a:t>激光器的种类与结构</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1">
              <a:alpha val="1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52349" y="2452189"/>
            <a:ext cx="3087301" cy="3087301"/>
          </a:xfrm>
          <a:prstGeom prst="ellipse">
            <a:avLst/>
          </a:prstGeom>
          <a:solidFill>
            <a:schemeClr val="lt1">
              <a:alpha val="48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969025"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sp>
        <p:nvSpPr>
          <p:cNvPr id="7" name="TextBox 7"/>
          <p:cNvSpPr txBox="1"/>
          <p:nvPr/>
        </p:nvSpPr>
        <p:spPr>
          <a:xfrm>
            <a:off x="1094226" y="2244504"/>
            <a:ext cx="3267075" cy="3248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固体激光器是利用固体材料作为增益介质的激光器，具有较高的输出功率和较好的稳定性。</a:t>
            </a:r>
          </a:p>
        </p:txBody>
      </p:sp>
      <p:sp>
        <p:nvSpPr>
          <p:cNvPr id="8" name="TextBox 8"/>
          <p:cNvSpPr txBox="1"/>
          <p:nvPr/>
        </p:nvSpPr>
        <p:spPr>
          <a:xfrm>
            <a:off x="7808528" y="2244504"/>
            <a:ext cx="3286125" cy="3248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alpha val="100000"/>
                  </a:schemeClr>
                </a:solidFill>
                <a:latin typeface="Microsoft Yahei"/>
                <a:ea typeface="Microsoft Yahei"/>
                <a:cs typeface="Microsoft Yahei"/>
              </a:rPr>
              <a:t>固体激光器通常采用晶体、玻璃或陶瓷等材料作为增益介质，通过在增益介质中注入能量，使介质内部的粒子获得足够的能量以产生受激发射。常见的固体激光器包括掺钕钇铝石榴石（Nd:YAG）激光器、掺钛蓝宝石（Ti:sapphire）激光器等。</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固体激光器</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a:off x="4385648" y="3298301"/>
            <a:ext cx="7773409" cy="0"/>
          </a:xfrm>
          <a:prstGeom prst="line">
            <a:avLst/>
          </a:prstGeom>
          <a:ln w="14288">
            <a:solidFill>
              <a:schemeClr val="accent2">
                <a:lumMod val="60000"/>
                <a:lumOff val="40000"/>
              </a:schemeClr>
            </a:solidFill>
            <a:prstDash val="dash"/>
          </a:ln>
        </p:spPr>
        <p:style>
          <a:lnRef idx="0">
            <a:schemeClr val="accent2"/>
          </a:lnRef>
          <a:fillRef idx="1">
            <a:schemeClr val="accent2"/>
          </a:fillRef>
          <a:effectRef idx="0">
            <a:schemeClr val="accent2"/>
          </a:effectRef>
          <a:fontRef idx="minor">
            <a:schemeClr val="lt1"/>
          </a:fontRef>
        </p:style>
      </p:cxnSp>
      <p:sp>
        <p:nvSpPr>
          <p:cNvPr id="3" name="AutoShape 3"/>
          <p:cNvSpPr/>
          <p:nvPr/>
        </p:nvSpPr>
        <p:spPr>
          <a:xfrm>
            <a:off x="3684179" y="3236263"/>
            <a:ext cx="701468" cy="122998"/>
          </a:xfrm>
          <a:prstGeom prst="rect">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631268" y="3236263"/>
            <a:ext cx="122998" cy="12299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314020" y="3236263"/>
            <a:ext cx="122998" cy="12299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1236382" y="582333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183471" y="582333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866223" y="582333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937851" y="5897569"/>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0" name="TextBox 10"/>
          <p:cNvSpPr txBox="1"/>
          <p:nvPr/>
        </p:nvSpPr>
        <p:spPr>
          <a:xfrm>
            <a:off x="3560911" y="1781514"/>
            <a:ext cx="77724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气体激光器是利用气体作为增益介质的激光器，具有较高的能量转换效率和较长的使用寿命。</a:t>
            </a:r>
          </a:p>
        </p:txBody>
      </p:sp>
      <p:sp>
        <p:nvSpPr>
          <p:cNvPr id="11" name="TextBox 11"/>
          <p:cNvSpPr txBox="1"/>
          <p:nvPr/>
        </p:nvSpPr>
        <p:spPr>
          <a:xfrm>
            <a:off x="1183471" y="4329642"/>
            <a:ext cx="78105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气体激光器通常采用惰性气体、二氧化碳或氨气等气体作为增益介质，通过放电或燃烧等方式使气体粒子获得足够的能量以产生受激发射。常见的气体激光器包括氦氖激光器、二氧化碳激光器和氩离子激光器等。</a:t>
            </a:r>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气体激光器</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28721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4547" y="1787738"/>
            <a:ext cx="958290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液体激光器是利用液体作为增益介质的激光器，具有较好的光谱特性和较高的光束质量。</a:t>
            </a:r>
          </a:p>
        </p:txBody>
      </p:sp>
      <p:sp>
        <p:nvSpPr>
          <p:cNvPr id="4" name="AutoShape 4"/>
          <p:cNvSpPr/>
          <p:nvPr/>
        </p:nvSpPr>
        <p:spPr>
          <a:xfrm>
            <a:off x="866575" y="3830586"/>
            <a:ext cx="10458850" cy="2286677"/>
          </a:xfrm>
          <a:prstGeom prst="roundRect">
            <a:avLst/>
          </a:prstGeom>
          <a:solidFill>
            <a:schemeClr val="accent1">
              <a:alpha val="1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218874" y="4371944"/>
            <a:ext cx="958215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alpha val="100000"/>
                  </a:schemeClr>
                </a:solidFill>
                <a:latin typeface="Microsoft Yahei"/>
                <a:ea typeface="Microsoft Yahei"/>
                <a:cs typeface="Microsoft Yahei"/>
              </a:rPr>
              <a:t>液体激光器通常采用有机染料、重金属螯合物等液体作为增益介质，通过电化学或光化学等方式使液体内部的粒子获得足够的能量以产生受激发射。常见的液体激光器包括染料激光器和铜蒸汽激光器等。</a:t>
            </a:r>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液体激光器</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543457" y="1876457"/>
            <a:ext cx="3105086" cy="3105086"/>
          </a:xfrm>
          <a:prstGeom prst="ellipse">
            <a:avLst/>
          </a:prstGeom>
          <a:solidFill>
            <a:schemeClr val="accent2">
              <a:alpha val="2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838682" y="2171682"/>
            <a:ext cx="2514635" cy="25146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575049" y="2026920"/>
            <a:ext cx="3466777"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半导体激光器是利用半导体材料作为增益介质的激光器，具有较小的体积和较低的成本。</a:t>
            </a:r>
          </a:p>
        </p:txBody>
      </p:sp>
      <p:sp>
        <p:nvSpPr>
          <p:cNvPr id="5" name="TextBox 5"/>
          <p:cNvSpPr txBox="1"/>
          <p:nvPr/>
        </p:nvSpPr>
        <p:spPr>
          <a:xfrm>
            <a:off x="8072018" y="2026920"/>
            <a:ext cx="3466777"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350">
                <a:solidFill>
                  <a:schemeClr val="dk1">
                    <a:alpha val="100000"/>
                  </a:schemeClr>
                </a:solidFill>
                <a:latin typeface="Microsoft Yahei"/>
                <a:ea typeface="Microsoft Yahei"/>
                <a:cs typeface="Microsoft Yahei"/>
              </a:rPr>
              <a:t>半导体激光器通常采用半导体材料如硅、锗、砷化镓等作为增益介质，通过电子和空穴的复合产生受激发射。常见的半导体激光器包括镓砷磷（GaAs）激光器和铟镓氮（InGaN）激光器等。</a:t>
            </a:r>
          </a:p>
        </p:txBody>
      </p:sp>
      <p:sp>
        <p:nvSpPr>
          <p:cNvPr id="6" name="Freeform 6"/>
          <p:cNvSpPr/>
          <p:nvPr/>
        </p:nvSpPr>
        <p:spPr>
          <a:xfrm>
            <a:off x="5503755" y="2836755"/>
            <a:ext cx="1184490" cy="1184490"/>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半导体激光器</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777998" y="1412932"/>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6276714" y="1412932"/>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03</a:t>
            </a:r>
          </a:p>
        </p:txBody>
      </p:sp>
      <p:sp>
        <p:nvSpPr>
          <p:cNvPr id="4" name="TextBox 4"/>
          <p:cNvSpPr txBox="1"/>
          <p:nvPr/>
        </p:nvSpPr>
        <p:spPr>
          <a:xfrm>
            <a:off x="2808922" y="2995857"/>
            <a:ext cx="6574155" cy="180594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00" b="1">
                <a:solidFill>
                  <a:schemeClr val="accent1">
                    <a:alpha val="100000"/>
                  </a:schemeClr>
                </a:solidFill>
                <a:latin typeface="Microsoft Yahei"/>
                <a:ea typeface="Microsoft Yahei"/>
                <a:cs typeface="Microsoft Yahei"/>
              </a:rPr>
              <a:t>激光的应用领域</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https://d.book118.com/166101152035010100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44</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2024-09-24T02:58:29.615</cp:lastPrinted>
  <dcterms:created xsi:type="dcterms:W3CDTF">2024-09-23T18:58:29Z</dcterms:created>
  <dcterms:modified xsi:type="dcterms:W3CDTF">2024-09-23T18:58:31Z</dcterms:modified>
</cp:coreProperties>
</file>