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64EB158-835E-4E35-A013-0B1840FB0AD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 name="PlaceHolder 1"/>
          <p:cNvSpPr>
            <a:spLocks noGrp="1"/>
          </p:cNvSpPr>
          <p:nvPr>
            <p:ph type="sldImg"/>
          </p:nvPr>
        </p:nvSpPr>
        <p:spPr>
          <a:xfrm>
            <a:off x="685800" y="1143000"/>
            <a:ext cx="5486040" cy="3085920"/>
          </a:xfrm>
          <a:prstGeom prst="rect">
            <a:avLst/>
          </a:prstGeom>
          <a:ln w="0">
            <a:noFill/>
          </a:ln>
        </p:spPr>
      </p:sp>
      <p:sp>
        <p:nvSpPr>
          <p:cNvPr id="37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2" name="PlaceHolder 1"/>
          <p:cNvSpPr>
            <a:spLocks noGrp="1"/>
          </p:cNvSpPr>
          <p:nvPr>
            <p:ph type="sldImg"/>
          </p:nvPr>
        </p:nvSpPr>
        <p:spPr>
          <a:xfrm>
            <a:off x="685800" y="1143000"/>
            <a:ext cx="5486040" cy="3085920"/>
          </a:xfrm>
          <a:prstGeom prst="rect">
            <a:avLst/>
          </a:prstGeom>
          <a:ln w="0">
            <a:noFill/>
          </a:ln>
        </p:spPr>
      </p:sp>
      <p:sp>
        <p:nvSpPr>
          <p:cNvPr id="37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5" name="PlaceHolder 1"/>
          <p:cNvSpPr>
            <a:spLocks noGrp="1"/>
          </p:cNvSpPr>
          <p:nvPr>
            <p:ph type="sldImg"/>
          </p:nvPr>
        </p:nvSpPr>
        <p:spPr>
          <a:xfrm>
            <a:off x="685800" y="1143000"/>
            <a:ext cx="5486040" cy="3085920"/>
          </a:xfrm>
          <a:prstGeom prst="rect">
            <a:avLst/>
          </a:prstGeom>
          <a:ln w="0">
            <a:noFill/>
          </a:ln>
        </p:spPr>
      </p:sp>
      <p:sp>
        <p:nvSpPr>
          <p:cNvPr id="37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8" name="PlaceHolder 1"/>
          <p:cNvSpPr>
            <a:spLocks noGrp="1"/>
          </p:cNvSpPr>
          <p:nvPr>
            <p:ph type="sldImg"/>
          </p:nvPr>
        </p:nvSpPr>
        <p:spPr>
          <a:xfrm>
            <a:off x="685800" y="1143000"/>
            <a:ext cx="5486040" cy="3085920"/>
          </a:xfrm>
          <a:prstGeom prst="rect">
            <a:avLst/>
          </a:prstGeom>
          <a:ln w="0">
            <a:noFill/>
          </a:ln>
        </p:spPr>
      </p:sp>
      <p:sp>
        <p:nvSpPr>
          <p:cNvPr id="37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1" name="PlaceHolder 1"/>
          <p:cNvSpPr>
            <a:spLocks noGrp="1"/>
          </p:cNvSpPr>
          <p:nvPr>
            <p:ph type="sldImg"/>
          </p:nvPr>
        </p:nvSpPr>
        <p:spPr>
          <a:xfrm>
            <a:off x="685800" y="1143000"/>
            <a:ext cx="5486040" cy="3085920"/>
          </a:xfrm>
          <a:prstGeom prst="rect">
            <a:avLst/>
          </a:prstGeom>
          <a:ln w="0">
            <a:noFill/>
          </a:ln>
        </p:spPr>
      </p:sp>
      <p:sp>
        <p:nvSpPr>
          <p:cNvPr id="38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4" name="PlaceHolder 1"/>
          <p:cNvSpPr>
            <a:spLocks noGrp="1"/>
          </p:cNvSpPr>
          <p:nvPr>
            <p:ph type="sldImg"/>
          </p:nvPr>
        </p:nvSpPr>
        <p:spPr>
          <a:xfrm>
            <a:off x="685800" y="1143000"/>
            <a:ext cx="5486040" cy="3085920"/>
          </a:xfrm>
          <a:prstGeom prst="rect">
            <a:avLst/>
          </a:prstGeom>
          <a:ln w="0">
            <a:noFill/>
          </a:ln>
        </p:spPr>
      </p:sp>
      <p:sp>
        <p:nvSpPr>
          <p:cNvPr id="38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7" name="PlaceHolder 1"/>
          <p:cNvSpPr>
            <a:spLocks noGrp="1"/>
          </p:cNvSpPr>
          <p:nvPr>
            <p:ph type="sldImg"/>
          </p:nvPr>
        </p:nvSpPr>
        <p:spPr>
          <a:xfrm>
            <a:off x="685800" y="1143000"/>
            <a:ext cx="5486040" cy="3085920"/>
          </a:xfrm>
          <a:prstGeom prst="rect">
            <a:avLst/>
          </a:prstGeom>
          <a:ln w="0">
            <a:noFill/>
          </a:ln>
        </p:spPr>
      </p:sp>
      <p:sp>
        <p:nvSpPr>
          <p:cNvPr id="388"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9"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612A50-D66E-4670-8F00-377C28FCDF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9072DE-D876-4D6C-AD7B-5771D7EE28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F131DF-A9E9-4392-B6C4-B5995DF6CF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ABF1A7-B0B9-4DE3-A941-E479A7B868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365AD3-8BBB-4FD4-9E26-1EBC94A1F3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837BE2-AB65-4978-A915-10CB35C1C9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F6A12E-375E-4B58-AAC4-56B92AE236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F02C44-2863-4CD2-970C-1E0883B464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EC1EF5-F711-40F8-9E4B-89561566C7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5EEF3D-15AC-41E4-B9F2-218DDA737E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2BF5F1-8238-48F3-9BF0-977AE8112C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7438B9C-42BB-4D33-8879-D6CA5AC832B9}"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EA3E80FC-40CC-4BDB-9D69-EF4D11B2658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6133052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专业员工管理技巧课程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矩形: 圆角 42"/>
          <p:cNvSpPr/>
          <p:nvPr/>
        </p:nvSpPr>
        <p:spPr>
          <a:xfrm>
            <a:off x="799200" y="132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6" name="PlaceHolder 1"/>
          <p:cNvSpPr>
            <a:spLocks noGrp="1"/>
          </p:cNvSpPr>
          <p:nvPr>
            <p:ph type="title" idx="4294967295"/>
          </p:nvPr>
        </p:nvSpPr>
        <p:spPr>
          <a:xfrm>
            <a:off x="5113080" y="10609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7" name="content"/>
          <p:cNvSpPr/>
          <p:nvPr/>
        </p:nvSpPr>
        <p:spPr>
          <a:xfrm>
            <a:off x="798840" y="216972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专业员工管理技巧课程简介</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员工招聘与选拔技巧</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员工培训与发展技巧</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员工绩效考核与激励技巧</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员工沟通与冲突解决技巧</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领导力与团队建设</a:t>
            </a:r>
            <a:endParaRPr lang="en-US" sz="2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5"/>
                                        </p:tgtEl>
                                        <p:attrNameLst>
                                          <p:attrName>style.visibility</p:attrName>
                                        </p:attrNameLst>
                                      </p:cBhvr>
                                      <p:to>
                                        <p:strVal val="visible"/>
                                      </p:to>
                                    </p:set>
                                    <p:anim calcmode="lin" valueType="num">
                                      <p:cBhvr additive="repl">
                                        <p:cTn id="7" dur="750" fill="hold"/>
                                        <p:tgtEl>
                                          <p:spTgt spid="75"/>
                                        </p:tgtEl>
                                        <p:attrNameLst>
                                          <p:attrName>ppt_w</p:attrName>
                                        </p:attrNameLst>
                                      </p:cBhvr>
                                      <p:tavLst>
                                        <p:tav tm="0">
                                          <p:val>
                                            <p:fltVal val="0"/>
                                          </p:val>
                                        </p:tav>
                                        <p:tav tm="100000">
                                          <p:val>
                                            <p:strVal val="#ppt_w"/>
                                          </p:val>
                                        </p:tav>
                                      </p:tavLst>
                                    </p:anim>
                                    <p:anim calcmode="lin" valueType="num">
                                      <p:cBhvr additive="repl">
                                        <p:cTn id="8" dur="750" fill="hold"/>
                                        <p:tgtEl>
                                          <p:spTgt spid="75"/>
                                        </p:tgtEl>
                                        <p:attrNameLst>
                                          <p:attrName>ppt_h</p:attrName>
                                        </p:attrNameLst>
                                      </p:cBhvr>
                                      <p:tavLst>
                                        <p:tav tm="0">
                                          <p:val>
                                            <p:fltVal val="0"/>
                                          </p:val>
                                        </p:tav>
                                        <p:tav tm="100000">
                                          <p:val>
                                            <p:strVal val="#ppt_h"/>
                                          </p:val>
                                        </p:tav>
                                      </p:tavLst>
                                    </p:anim>
                                    <p:animEffect transition="in" filter="fade">
                                      <p:cBhvr additive="repl">
                                        <p:cTn id="9" dur="750"/>
                                        <p:tgtEl>
                                          <p:spTgt spid="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8"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79" name="直接连接符 7"/>
          <p:cNvCxnSpPr/>
          <p:nvPr/>
        </p:nvCxnSpPr>
        <p:spPr>
          <a:xfrm>
            <a:off x="5039640" y="1541520"/>
            <a:ext cx="360" cy="3902040"/>
          </a:xfrm>
          <a:prstGeom prst="straightConnector1">
            <a:avLst/>
          </a:prstGeom>
          <a:ln w="38100">
            <a:solidFill>
              <a:srgbClr val="86CAC4"/>
            </a:solidFill>
          </a:ln>
        </p:spPr>
      </p:cxnSp>
      <p:sp>
        <p:nvSpPr>
          <p:cNvPr id="8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1"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专业员工管理技巧课程简介</a:t>
            </a:r>
            <a:endParaRPr lang="en-US" sz="3600" b="0" strike="noStrike" spc="-1">
              <a:solidFill>
                <a:schemeClr val="dk1"/>
              </a:solidFill>
              <a:latin typeface="Arial"/>
            </a:endParaRPr>
          </a:p>
        </p:txBody>
      </p:sp>
      <p:sp>
        <p:nvSpPr>
          <p:cNvPr id="8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8"/>
                                        </p:tgtEl>
                                        <p:attrNameLst>
                                          <p:attrName>style.visibility</p:attrName>
                                        </p:attrNameLst>
                                      </p:cBhvr>
                                      <p:to>
                                        <p:strVal val="visible"/>
                                      </p:to>
                                    </p:set>
                                    <p:anim calcmode="lin" valueType="num">
                                      <p:cBhvr additive="repl">
                                        <p:cTn id="7" dur="750" fill="hold"/>
                                        <p:tgtEl>
                                          <p:spTgt spid="78"/>
                                        </p:tgtEl>
                                        <p:attrNameLst>
                                          <p:attrName>ppt_w</p:attrName>
                                        </p:attrNameLst>
                                      </p:cBhvr>
                                      <p:tavLst>
                                        <p:tav tm="0">
                                          <p:val>
                                            <p:fltVal val="0"/>
                                          </p:val>
                                        </p:tav>
                                        <p:tav tm="100000">
                                          <p:val>
                                            <p:strVal val="#ppt_w"/>
                                          </p:val>
                                        </p:tav>
                                      </p:tavLst>
                                    </p:anim>
                                    <p:anim calcmode="lin" valueType="num">
                                      <p:cBhvr additive="repl">
                                        <p:cTn id="8" dur="750" fill="hold"/>
                                        <p:tgtEl>
                                          <p:spTgt spid="78"/>
                                        </p:tgtEl>
                                        <p:attrNameLst>
                                          <p:attrName>ppt_h</p:attrName>
                                        </p:attrNameLst>
                                      </p:cBhvr>
                                      <p:tavLst>
                                        <p:tav tm="0">
                                          <p:val>
                                            <p:fltVal val="0"/>
                                          </p:val>
                                        </p:tav>
                                        <p:tav tm="100000">
                                          <p:val>
                                            <p:strVal val="#ppt_h"/>
                                          </p:val>
                                        </p:tav>
                                      </p:tavLst>
                                    </p:anim>
                                    <p:animEffect transition="in" filter="fade">
                                      <p:cBhvr additive="repl">
                                        <p:cTn id="9" dur="750"/>
                                        <p:tgtEl>
                                          <p:spTgt spid="78"/>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79"/>
                                        </p:tgtEl>
                                        <p:attrNameLst>
                                          <p:attrName>style.visibility</p:attrName>
                                        </p:attrNameLst>
                                      </p:cBhvr>
                                      <p:to>
                                        <p:strVal val="visible"/>
                                      </p:to>
                                    </p:set>
                                    <p:animEffect transition="in" filter="wipe(down)">
                                      <p:cBhvr additive="repl">
                                        <p:cTn id="13" dur="75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3"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课程介绍</a:t>
            </a:r>
            <a:endParaRPr lang="en-US" sz="3600" b="0" strike="noStrike" spc="-1">
              <a:solidFill>
                <a:schemeClr val="dk1"/>
              </a:solidFill>
              <a:latin typeface="Arial"/>
            </a:endParaRPr>
          </a:p>
        </p:txBody>
      </p:sp>
      <p:sp>
        <p:nvSpPr>
          <p:cNvPr id="85"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本课程旨在帮助管理者和领导者学习并掌握专业员工管理的关键技巧和方法。通过学习本课程，您将能够有效地管理团队，提高员工的工作效率和满意度。</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83"/>
                                        </p:tgtEl>
                                        <p:attrNameLst>
                                          <p:attrName>style.visibility</p:attrName>
                                        </p:attrNameLst>
                                      </p:cBhvr>
                                      <p:to>
                                        <p:strVal val="visible"/>
                                      </p:to>
                                    </p:set>
                                    <p:anim calcmode="lin" valueType="num">
                                      <p:cBhvr additive="repl">
                                        <p:cTn id="7" dur="750" fill="hold"/>
                                        <p:tgtEl>
                                          <p:spTgt spid="83"/>
                                        </p:tgtEl>
                                        <p:attrNameLst>
                                          <p:attrName>ppt_w</p:attrName>
                                        </p:attrNameLst>
                                      </p:cBhvr>
                                      <p:tavLst>
                                        <p:tav tm="0">
                                          <p:val>
                                            <p:fltVal val="0"/>
                                          </p:val>
                                        </p:tav>
                                        <p:tav tm="100000">
                                          <p:val>
                                            <p:strVal val="#ppt_w"/>
                                          </p:val>
                                        </p:tav>
                                      </p:tavLst>
                                    </p:anim>
                                    <p:anim calcmode="lin" valueType="num">
                                      <p:cBhvr additive="repl">
                                        <p:cTn id="8" dur="750" fill="hold"/>
                                        <p:tgtEl>
                                          <p:spTgt spid="83"/>
                                        </p:tgtEl>
                                        <p:attrNameLst>
                                          <p:attrName>ppt_h</p:attrName>
                                        </p:attrNameLst>
                                      </p:cBhvr>
                                      <p:tavLst>
                                        <p:tav tm="0">
                                          <p:val>
                                            <p:fltVal val="0"/>
                                          </p:val>
                                        </p:tav>
                                        <p:tav tm="100000">
                                          <p:val>
                                            <p:strVal val="#ppt_h"/>
                                          </p:val>
                                        </p:tav>
                                      </p:tavLst>
                                    </p:anim>
                                    <p:animEffect transition="in" filter="fade">
                                      <p:cBhvr additive="repl">
                                        <p:cTn id="9" dur="75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6"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为什么专业员工管理技巧至关重要</a:t>
            </a:r>
            <a:endParaRPr lang="en-US" sz="3600" b="0" strike="noStrike" spc="-1">
              <a:solidFill>
                <a:schemeClr val="dk1"/>
              </a:solidFill>
              <a:latin typeface="Arial"/>
            </a:endParaRPr>
          </a:p>
        </p:txBody>
      </p:sp>
      <p:sp>
        <p:nvSpPr>
          <p:cNvPr id="88"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有效管理员工可以提升团队绩效，达成团队的目标和任务。</a:t>
            </a:r>
            <a:endParaRPr lang="en-US" sz="1600" b="0" strike="noStrike" spc="-1">
              <a:solidFill>
                <a:srgbClr val="000000"/>
              </a:solidFill>
              <a:latin typeface="Arial"/>
            </a:endParaRPr>
          </a:p>
        </p:txBody>
      </p:sp>
      <p:sp>
        <p:nvSpPr>
          <p:cNvPr id="89"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提高团队绩效</a:t>
            </a:r>
            <a:endParaRPr lang="en-US" sz="2000" b="0" strike="noStrike" spc="-1">
              <a:solidFill>
                <a:srgbClr val="000000"/>
              </a:solidFill>
              <a:latin typeface="Arial"/>
            </a:endParaRPr>
          </a:p>
        </p:txBody>
      </p:sp>
      <p:sp>
        <p:nvSpPr>
          <p:cNvPr id="90"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专业管理可以让员工感受到被重视和支持，从而提升工作满意度。</a:t>
            </a:r>
            <a:endParaRPr lang="en-US" sz="1600" b="0" strike="noStrike" spc="-1">
              <a:solidFill>
                <a:srgbClr val="000000"/>
              </a:solidFill>
              <a:latin typeface="Arial"/>
            </a:endParaRPr>
          </a:p>
        </p:txBody>
      </p:sp>
      <p:sp>
        <p:nvSpPr>
          <p:cNvPr id="91"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增强员工满意度</a:t>
            </a:r>
            <a:endParaRPr lang="en-US" sz="2000" b="0" strike="noStrike" spc="-1">
              <a:solidFill>
                <a:srgbClr val="000000"/>
              </a:solidFill>
              <a:latin typeface="Arial"/>
            </a:endParaRPr>
          </a:p>
        </p:txBody>
      </p:sp>
      <p:sp>
        <p:nvSpPr>
          <p:cNvPr id="92"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通过专业管理，可以更好地发挥员工的潜力，推动组织的持续发展。</a:t>
            </a:r>
            <a:endParaRPr lang="en-US" sz="1600" b="0" strike="noStrike" spc="-1">
              <a:solidFill>
                <a:srgbClr val="000000"/>
              </a:solidFill>
              <a:latin typeface="Arial"/>
            </a:endParaRPr>
          </a:p>
        </p:txBody>
      </p:sp>
      <p:sp>
        <p:nvSpPr>
          <p:cNvPr id="93"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促进组织发展</a:t>
            </a:r>
            <a:endParaRPr lang="en-US" sz="2000" b="0" strike="noStrike" spc="-1">
              <a:solidFill>
                <a:srgbClr val="000000"/>
              </a:solidFill>
              <a:latin typeface="Arial"/>
            </a:endParaRPr>
          </a:p>
        </p:txBody>
      </p:sp>
      <p:sp>
        <p:nvSpPr>
          <p:cNvPr id="94"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5"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86"/>
                                        </p:tgtEl>
                                        <p:attrNameLst>
                                          <p:attrName>style.visibility</p:attrName>
                                        </p:attrNameLst>
                                      </p:cBhvr>
                                      <p:to>
                                        <p:strVal val="visible"/>
                                      </p:to>
                                    </p:set>
                                    <p:anim calcmode="lin" valueType="num">
                                      <p:cBhvr additive="repl">
                                        <p:cTn id="7" dur="750" fill="hold"/>
                                        <p:tgtEl>
                                          <p:spTgt spid="86"/>
                                        </p:tgtEl>
                                        <p:attrNameLst>
                                          <p:attrName>ppt_w</p:attrName>
                                        </p:attrNameLst>
                                      </p:cBhvr>
                                      <p:tavLst>
                                        <p:tav tm="0">
                                          <p:val>
                                            <p:fltVal val="0"/>
                                          </p:val>
                                        </p:tav>
                                        <p:tav tm="100000">
                                          <p:val>
                                            <p:strVal val="#ppt_w"/>
                                          </p:val>
                                        </p:tav>
                                      </p:tavLst>
                                    </p:anim>
                                    <p:anim calcmode="lin" valueType="num">
                                      <p:cBhvr additive="repl">
                                        <p:cTn id="8" dur="750" fill="hold"/>
                                        <p:tgtEl>
                                          <p:spTgt spid="86"/>
                                        </p:tgtEl>
                                        <p:attrNameLst>
                                          <p:attrName>ppt_h</p:attrName>
                                        </p:attrNameLst>
                                      </p:cBhvr>
                                      <p:tavLst>
                                        <p:tav tm="0">
                                          <p:val>
                                            <p:fltVal val="0"/>
                                          </p:val>
                                        </p:tav>
                                        <p:tav tm="100000">
                                          <p:val>
                                            <p:strVal val="#ppt_h"/>
                                          </p:val>
                                        </p:tav>
                                      </p:tavLst>
                                    </p:anim>
                                    <p:animEffect transition="in" filter="fade">
                                      <p:cBhvr additive="repl">
                                        <p:cTn id="9" dur="750"/>
                                        <p:tgtEl>
                                          <p:spTgt spid="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9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课程目标</a:t>
            </a:r>
            <a:endParaRPr lang="en-US" sz="2800" b="0" strike="noStrike" spc="-1">
              <a:solidFill>
                <a:srgbClr val="000000"/>
              </a:solidFill>
              <a:latin typeface="Arial"/>
            </a:endParaRPr>
          </a:p>
        </p:txBody>
      </p:sp>
      <p:sp>
        <p:nvSpPr>
          <p:cNvPr id="9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通过本课程，学员将学会如何建立积极的员工关系，提高领导能力，有效解决员工问题。掌握这些技能将帮助您成为一名优秀的管理者，提升整个团队的绩效和工作效率。</a:t>
            </a:r>
            <a:endParaRPr lang="en-US" sz="1800" b="0" strike="noStrike" spc="-1">
              <a:solidFill>
                <a:srgbClr val="000000"/>
              </a:solidFill>
              <a:latin typeface="Arial"/>
            </a:endParaRPr>
          </a:p>
        </p:txBody>
      </p:sp>
      <p:sp>
        <p:nvSpPr>
          <p:cNvPr id="9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0"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培训方式</a:t>
            </a:r>
            <a:endParaRPr lang="en-US" sz="3600" b="0" strike="noStrike" spc="-1">
              <a:solidFill>
                <a:schemeClr val="dk1"/>
              </a:solidFill>
              <a:latin typeface="Arial"/>
            </a:endParaRPr>
          </a:p>
        </p:txBody>
      </p:sp>
      <p:sp>
        <p:nvSpPr>
          <p:cNvPr id="102"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通过线上视频课程，学员可以灵活安排学习时间，随时随地进行学习。</a:t>
            </a:r>
            <a:endParaRPr lang="en-US" sz="1600" b="0" strike="noStrike" spc="-1">
              <a:solidFill>
                <a:srgbClr val="000000"/>
              </a:solidFill>
              <a:latin typeface="Arial"/>
            </a:endParaRPr>
          </a:p>
        </p:txBody>
      </p:sp>
      <p:sp>
        <p:nvSpPr>
          <p:cNvPr id="103"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线上视频教学</a:t>
            </a:r>
            <a:endParaRPr lang="en-US" sz="2000" b="0" strike="noStrike" spc="-1">
              <a:solidFill>
                <a:srgbClr val="000000"/>
              </a:solidFill>
              <a:latin typeface="Arial"/>
            </a:endParaRPr>
          </a:p>
        </p:txBody>
      </p:sp>
      <p:sp>
        <p:nvSpPr>
          <p:cNvPr id="104"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通过分析真实案例，学员可以更好地理解管理技巧的应用场景和效果。</a:t>
            </a:r>
            <a:endParaRPr lang="en-US" sz="1600" b="0" strike="noStrike" spc="-1">
              <a:solidFill>
                <a:srgbClr val="000000"/>
              </a:solidFill>
              <a:latin typeface="Arial"/>
            </a:endParaRPr>
          </a:p>
        </p:txBody>
      </p:sp>
      <p:sp>
        <p:nvSpPr>
          <p:cNvPr id="105"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案例分析</a:t>
            </a:r>
            <a:endParaRPr lang="en-US" sz="2000" b="0" strike="noStrike" spc="-1">
              <a:solidFill>
                <a:srgbClr val="000000"/>
              </a:solidFill>
              <a:latin typeface="Arial"/>
            </a:endParaRPr>
          </a:p>
        </p:txBody>
      </p:sp>
      <p:sp>
        <p:nvSpPr>
          <p:cNvPr id="106"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通过角色扮演，学员可以身临其境地体验不同管理场景，锻炼管理技巧和应对能力。</a:t>
            </a:r>
            <a:endParaRPr lang="en-US" sz="1600" b="0" strike="noStrike" spc="-1">
              <a:solidFill>
                <a:srgbClr val="000000"/>
              </a:solidFill>
              <a:latin typeface="Arial"/>
            </a:endParaRPr>
          </a:p>
        </p:txBody>
      </p:sp>
      <p:sp>
        <p:nvSpPr>
          <p:cNvPr id="107"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角色扮演</a:t>
            </a:r>
            <a:endParaRPr lang="en-US" sz="2000" b="0" strike="noStrike" spc="-1">
              <a:solidFill>
                <a:srgbClr val="000000"/>
              </a:solidFill>
              <a:latin typeface="Arial"/>
            </a:endParaRPr>
          </a:p>
        </p:txBody>
      </p:sp>
      <p:sp>
        <p:nvSpPr>
          <p:cNvPr id="108"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09"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00"/>
                                        </p:tgtEl>
                                        <p:attrNameLst>
                                          <p:attrName>style.visibility</p:attrName>
                                        </p:attrNameLst>
                                      </p:cBhvr>
                                      <p:to>
                                        <p:strVal val="visible"/>
                                      </p:to>
                                    </p:set>
                                    <p:anim calcmode="lin" valueType="num">
                                      <p:cBhvr additive="repl">
                                        <p:cTn id="7" dur="750" fill="hold"/>
                                        <p:tgtEl>
                                          <p:spTgt spid="100"/>
                                        </p:tgtEl>
                                        <p:attrNameLst>
                                          <p:attrName>ppt_w</p:attrName>
                                        </p:attrNameLst>
                                      </p:cBhvr>
                                      <p:tavLst>
                                        <p:tav tm="0">
                                          <p:val>
                                            <p:fltVal val="0"/>
                                          </p:val>
                                        </p:tav>
                                        <p:tav tm="100000">
                                          <p:val>
                                            <p:strVal val="#ppt_w"/>
                                          </p:val>
                                        </p:tav>
                                      </p:tavLst>
                                    </p:anim>
                                    <p:anim calcmode="lin" valueType="num">
                                      <p:cBhvr additive="repl">
                                        <p:cTn id="8" dur="750" fill="hold"/>
                                        <p:tgtEl>
                                          <p:spTgt spid="100"/>
                                        </p:tgtEl>
                                        <p:attrNameLst>
                                          <p:attrName>ppt_h</p:attrName>
                                        </p:attrNameLst>
                                      </p:cBhvr>
                                      <p:tavLst>
                                        <p:tav tm="0">
                                          <p:val>
                                            <p:fltVal val="0"/>
                                          </p:val>
                                        </p:tav>
                                        <p:tav tm="100000">
                                          <p:val>
                                            <p:strVal val="#ppt_h"/>
                                          </p:val>
                                        </p:tav>
                                      </p:tavLst>
                                    </p:anim>
                                    <p:animEffect transition="in" filter="fade">
                                      <p:cBhvr additive="repl">
                                        <p:cTn id="9" dur="75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关键技巧掌握</a:t>
            </a:r>
            <a:endParaRPr lang="en-US" sz="3600" b="0" strike="noStrike" spc="-1">
              <a:solidFill>
                <a:schemeClr val="dk1"/>
              </a:solidFill>
              <a:latin typeface="Arial"/>
            </a:endParaRPr>
          </a:p>
        </p:txBody>
      </p:sp>
      <p:sp>
        <p:nvSpPr>
          <p:cNvPr id="11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有效的沟通是管理的基础，学会倾听和表达是成为优秀管理者的关键。</a:t>
            </a:r>
            <a:endParaRPr lang="en-US" sz="1600" b="0" strike="noStrike" spc="-1">
              <a:solidFill>
                <a:srgbClr val="000000"/>
              </a:solidFill>
              <a:latin typeface="Arial"/>
            </a:endParaRPr>
          </a:p>
        </p:txBody>
      </p:sp>
      <p:sp>
        <p:nvSpPr>
          <p:cNvPr id="11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沟通技巧</a:t>
            </a:r>
            <a:endParaRPr lang="en-US" sz="2000" b="0" strike="noStrike" spc="-1">
              <a:solidFill>
                <a:srgbClr val="000000"/>
              </a:solidFill>
              <a:latin typeface="Arial"/>
            </a:endParaRPr>
          </a:p>
        </p:txBody>
      </p:sp>
      <p:sp>
        <p:nvSpPr>
          <p:cNvPr id="11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1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1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学会有效处理团队内部的冲突和分歧，是管理者解决问题的重要技巧。</a:t>
            </a:r>
            <a:endParaRPr lang="en-US" sz="1600" b="0" strike="noStrike" spc="-1">
              <a:solidFill>
                <a:srgbClr val="000000"/>
              </a:solidFill>
              <a:latin typeface="Arial"/>
            </a:endParaRPr>
          </a:p>
        </p:txBody>
      </p:sp>
      <p:sp>
        <p:nvSpPr>
          <p:cNvPr id="11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冲突处理</a:t>
            </a:r>
            <a:endParaRPr lang="en-US" sz="2000" b="0" strike="noStrike" spc="-1">
              <a:solidFill>
                <a:srgbClr val="000000"/>
              </a:solidFill>
              <a:latin typeface="Arial"/>
            </a:endParaRPr>
          </a:p>
        </p:txBody>
      </p:sp>
      <p:sp>
        <p:nvSpPr>
          <p:cNvPr id="11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1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建立和谐团队关系，激发团队凝聚力和创造力，是管理者必备的技能。</a:t>
            </a:r>
            <a:endParaRPr lang="en-US" sz="1600" b="0" strike="noStrike" spc="-1">
              <a:solidFill>
                <a:srgbClr val="000000"/>
              </a:solidFill>
              <a:latin typeface="Arial"/>
            </a:endParaRPr>
          </a:p>
        </p:txBody>
      </p:sp>
      <p:sp>
        <p:nvSpPr>
          <p:cNvPr id="11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团队建设</a:t>
            </a:r>
            <a:endParaRPr lang="en-US" sz="20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0"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21" name="直接连接符 7"/>
          <p:cNvCxnSpPr/>
          <p:nvPr/>
        </p:nvCxnSpPr>
        <p:spPr>
          <a:xfrm>
            <a:off x="5039640" y="1541520"/>
            <a:ext cx="360" cy="3902040"/>
          </a:xfrm>
          <a:prstGeom prst="straightConnector1">
            <a:avLst/>
          </a:prstGeom>
          <a:ln w="38100">
            <a:solidFill>
              <a:srgbClr val="86CAC4"/>
            </a:solidFill>
          </a:ln>
        </p:spPr>
      </p:cxnSp>
      <p:sp>
        <p:nvSpPr>
          <p:cNvPr id="12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3"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员工招聘与选拔技巧</a:t>
            </a:r>
            <a:endParaRPr lang="en-US" sz="3600" b="0" strike="noStrike" spc="-1">
              <a:solidFill>
                <a:schemeClr val="dk1"/>
              </a:solidFill>
              <a:latin typeface="Arial"/>
            </a:endParaRPr>
          </a:p>
        </p:txBody>
      </p:sp>
      <p:sp>
        <p:nvSpPr>
          <p:cNvPr id="12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20"/>
                                        </p:tgtEl>
                                        <p:attrNameLst>
                                          <p:attrName>style.visibility</p:attrName>
                                        </p:attrNameLst>
                                      </p:cBhvr>
                                      <p:to>
                                        <p:strVal val="visible"/>
                                      </p:to>
                                    </p:set>
                                    <p:anim calcmode="lin" valueType="num">
                                      <p:cBhvr additive="repl">
                                        <p:cTn id="7" dur="750" fill="hold"/>
                                        <p:tgtEl>
                                          <p:spTgt spid="120"/>
                                        </p:tgtEl>
                                        <p:attrNameLst>
                                          <p:attrName>ppt_w</p:attrName>
                                        </p:attrNameLst>
                                      </p:cBhvr>
                                      <p:tavLst>
                                        <p:tav tm="0">
                                          <p:val>
                                            <p:fltVal val="0"/>
                                          </p:val>
                                        </p:tav>
                                        <p:tav tm="100000">
                                          <p:val>
                                            <p:strVal val="#ppt_w"/>
                                          </p:val>
                                        </p:tav>
                                      </p:tavLst>
                                    </p:anim>
                                    <p:anim calcmode="lin" valueType="num">
                                      <p:cBhvr additive="repl">
                                        <p:cTn id="8" dur="750" fill="hold"/>
                                        <p:tgtEl>
                                          <p:spTgt spid="120"/>
                                        </p:tgtEl>
                                        <p:attrNameLst>
                                          <p:attrName>ppt_h</p:attrName>
                                        </p:attrNameLst>
                                      </p:cBhvr>
                                      <p:tavLst>
                                        <p:tav tm="0">
                                          <p:val>
                                            <p:fltVal val="0"/>
                                          </p:val>
                                        </p:tav>
                                        <p:tav tm="100000">
                                          <p:val>
                                            <p:strVal val="#ppt_h"/>
                                          </p:val>
                                        </p:tav>
                                      </p:tavLst>
                                    </p:anim>
                                    <p:animEffect transition="in" filter="fade">
                                      <p:cBhvr additive="repl">
                                        <p:cTn id="9" dur="750"/>
                                        <p:tgtEl>
                                          <p:spTgt spid="120"/>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21"/>
                                        </p:tgtEl>
                                        <p:attrNameLst>
                                          <p:attrName>style.visibility</p:attrName>
                                        </p:attrNameLst>
                                      </p:cBhvr>
                                      <p:to>
                                        <p:strVal val="visible"/>
                                      </p:to>
                                    </p:set>
                                    <p:animEffect transition="in" filter="wipe(down)">
                                      <p:cBhvr additive="repl">
                                        <p:cTn id="13" dur="750"/>
                                        <p:tgtEl>
                                          <p:spTgt spid="1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2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招聘前的准备工作</a:t>
            </a:r>
            <a:endParaRPr lang="en-US" sz="2800" b="0" strike="noStrike" spc="-1">
              <a:solidFill>
                <a:srgbClr val="000000"/>
              </a:solidFill>
              <a:latin typeface="Arial"/>
            </a:endParaRPr>
          </a:p>
        </p:txBody>
      </p:sp>
      <p:sp>
        <p:nvSpPr>
          <p:cNvPr id="12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在招聘前，必须确定职位需求，制定招聘计划并明确招聘标准。这些工作是招聘过程中至关重要的步骤，它们为后续的招聘工作奠定了基础。</a:t>
            </a:r>
            <a:endParaRPr lang="en-US" sz="1800" b="0" strike="noStrike" spc="-1">
              <a:solidFill>
                <a:srgbClr val="000000"/>
              </a:solidFill>
              <a:latin typeface="Arial"/>
            </a:endParaRPr>
          </a:p>
        </p:txBody>
      </p:sp>
      <p:sp>
        <p:nvSpPr>
          <p:cNvPr id="12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招聘渠道选择</a:t>
            </a:r>
            <a:endParaRPr lang="en-US" sz="3600" b="0" strike="noStrike" spc="-1">
              <a:solidFill>
                <a:schemeClr val="dk1"/>
              </a:solidFill>
              <a:latin typeface="Arial"/>
            </a:endParaRPr>
          </a:p>
        </p:txBody>
      </p:sp>
      <p:sp>
        <p:nvSpPr>
          <p:cNvPr id="131"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利用招聘网站、社交媒体等平台的技巧。</a:t>
            </a:r>
            <a:endParaRPr lang="en-US" sz="1600" b="0" strike="noStrike" spc="-1">
              <a:solidFill>
                <a:srgbClr val="000000"/>
              </a:solidFill>
              <a:latin typeface="Arial"/>
            </a:endParaRPr>
          </a:p>
        </p:txBody>
      </p:sp>
      <p:sp>
        <p:nvSpPr>
          <p:cNvPr id="132"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网络招聘</a:t>
            </a:r>
            <a:endParaRPr lang="en-US" sz="2000" b="0" strike="noStrike" spc="-1">
              <a:solidFill>
                <a:srgbClr val="000000"/>
              </a:solidFill>
              <a:latin typeface="Arial"/>
            </a:endParaRPr>
          </a:p>
        </p:txBody>
      </p:sp>
      <p:sp>
        <p:nvSpPr>
          <p:cNvPr id="133"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在学校举办招聘活动，吸引优秀毕业生。</a:t>
            </a:r>
            <a:endParaRPr lang="en-US" sz="1600" b="0" strike="noStrike" spc="-1">
              <a:solidFill>
                <a:srgbClr val="000000"/>
              </a:solidFill>
              <a:latin typeface="Arial"/>
            </a:endParaRPr>
          </a:p>
        </p:txBody>
      </p:sp>
      <p:sp>
        <p:nvSpPr>
          <p:cNvPr id="134"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校园招聘</a:t>
            </a:r>
            <a:endParaRPr lang="en-US" sz="2000" b="0" strike="noStrike" spc="-1">
              <a:solidFill>
                <a:srgbClr val="000000"/>
              </a:solidFill>
              <a:latin typeface="Arial"/>
            </a:endParaRPr>
          </a:p>
        </p:txBody>
      </p:sp>
      <p:sp>
        <p:nvSpPr>
          <p:cNvPr id="135"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委托专业猎头公司寻找符合条件的人才。</a:t>
            </a:r>
            <a:endParaRPr lang="en-US" sz="1600" b="0" strike="noStrike" spc="-1">
              <a:solidFill>
                <a:srgbClr val="000000"/>
              </a:solidFill>
              <a:latin typeface="Arial"/>
            </a:endParaRPr>
          </a:p>
        </p:txBody>
      </p:sp>
      <p:sp>
        <p:nvSpPr>
          <p:cNvPr id="136"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猎头招聘</a:t>
            </a:r>
            <a:endParaRPr lang="en-US" sz="2000" b="0" strike="noStrike" spc="-1">
              <a:solidFill>
                <a:srgbClr val="000000"/>
              </a:solidFill>
              <a:latin typeface="Arial"/>
            </a:endParaRPr>
          </a:p>
        </p:txBody>
      </p:sp>
      <p:sp>
        <p:nvSpPr>
          <p:cNvPr id="137"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38"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29"/>
                                        </p:tgtEl>
                                        <p:attrNameLst>
                                          <p:attrName>style.visibility</p:attrName>
                                        </p:attrNameLst>
                                      </p:cBhvr>
                                      <p:to>
                                        <p:strVal val="visible"/>
                                      </p:to>
                                    </p:set>
                                    <p:anim calcmode="lin" valueType="num">
                                      <p:cBhvr additive="repl">
                                        <p:cTn id="7" dur="750" fill="hold"/>
                                        <p:tgtEl>
                                          <p:spTgt spid="129"/>
                                        </p:tgtEl>
                                        <p:attrNameLst>
                                          <p:attrName>ppt_w</p:attrName>
                                        </p:attrNameLst>
                                      </p:cBhvr>
                                      <p:tavLst>
                                        <p:tav tm="0">
                                          <p:val>
                                            <p:fltVal val="0"/>
                                          </p:val>
                                        </p:tav>
                                        <p:tav tm="100000">
                                          <p:val>
                                            <p:strVal val="#ppt_w"/>
                                          </p:val>
                                        </p:tav>
                                      </p:tavLst>
                                    </p:anim>
                                    <p:anim calcmode="lin" valueType="num">
                                      <p:cBhvr additive="repl">
                                        <p:cTn id="8" dur="750" fill="hold"/>
                                        <p:tgtEl>
                                          <p:spTgt spid="129"/>
                                        </p:tgtEl>
                                        <p:attrNameLst>
                                          <p:attrName>ppt_h</p:attrName>
                                        </p:attrNameLst>
                                      </p:cBhvr>
                                      <p:tavLst>
                                        <p:tav tm="0">
                                          <p:val>
                                            <p:fltVal val="0"/>
                                          </p:val>
                                        </p:tav>
                                        <p:tav tm="100000">
                                          <p:val>
                                            <p:strVal val="#ppt_h"/>
                                          </p:val>
                                        </p:tav>
                                      </p:tavLst>
                                    </p:anim>
                                    <p:animEffect transition="in" filter="fade">
                                      <p:cBhvr additive="repl">
                                        <p:cTn id="9" dur="750"/>
                                        <p:tgtEl>
                                          <p:spTgt spid="1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面试技巧</a:t>
            </a:r>
            <a:endParaRPr lang="en-US" sz="3600" b="0" strike="noStrike" spc="-1">
              <a:solidFill>
                <a:schemeClr val="dk1"/>
              </a:solidFill>
              <a:latin typeface="Arial"/>
            </a:endParaRPr>
          </a:p>
        </p:txBody>
      </p:sp>
      <p:sp>
        <p:nvSpPr>
          <p:cNvPr id="14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设计问题来评估应聘者与招聘职位的匹配度。</a:t>
            </a:r>
            <a:endParaRPr lang="en-US" sz="1600" b="0" strike="noStrike" spc="-1">
              <a:solidFill>
                <a:srgbClr val="000000"/>
              </a:solidFill>
              <a:latin typeface="Arial"/>
            </a:endParaRPr>
          </a:p>
        </p:txBody>
      </p:sp>
      <p:sp>
        <p:nvSpPr>
          <p:cNvPr id="14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有针对性的问题</a:t>
            </a:r>
            <a:endParaRPr lang="en-US" sz="2000" b="0" strike="noStrike" spc="-1">
              <a:solidFill>
                <a:srgbClr val="000000"/>
              </a:solidFill>
              <a:latin typeface="Arial"/>
            </a:endParaRPr>
          </a:p>
        </p:txBody>
      </p:sp>
      <p:sp>
        <p:nvSpPr>
          <p:cNvPr id="14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4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4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4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4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4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通过面试了解应聘者的专业技能和工作经验。</a:t>
            </a:r>
            <a:endParaRPr lang="en-US" sz="1600" b="0" strike="noStrike" spc="-1">
              <a:solidFill>
                <a:srgbClr val="000000"/>
              </a:solidFill>
              <a:latin typeface="Arial"/>
            </a:endParaRPr>
          </a:p>
        </p:txBody>
      </p:sp>
      <p:sp>
        <p:nvSpPr>
          <p:cNvPr id="14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评估应聘者能力</a:t>
            </a:r>
            <a:endParaRPr lang="en-US" sz="2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加强应聘者体验</a:t>
            </a:r>
            <a:endParaRPr lang="en-US" sz="1800" b="0" strike="noStrike" spc="-1">
              <a:solidFill>
                <a:srgbClr val="000000"/>
              </a:solidFill>
              <a:latin typeface="Arial"/>
            </a:endParaRPr>
          </a:p>
        </p:txBody>
      </p:sp>
      <p:sp>
        <p:nvSpPr>
          <p:cNvPr id="152"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提供友好的招聘环境</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及时沟通招聘进展</a:t>
            </a:r>
            <a:endParaRPr lang="en-US" sz="1400" b="0" strike="noStrike" spc="-1">
              <a:solidFill>
                <a:srgbClr val="000000"/>
              </a:solidFill>
              <a:latin typeface="Arial"/>
            </a:endParaRPr>
          </a:p>
        </p:txBody>
      </p:sp>
      <p:sp>
        <p:nvSpPr>
          <p:cNvPr id="15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确保招聘顺利进行</a:t>
            </a:r>
            <a:endParaRPr lang="en-US" sz="1800" b="0" strike="noStrike" spc="-1">
              <a:solidFill>
                <a:srgbClr val="000000"/>
              </a:solidFill>
              <a:latin typeface="Arial"/>
            </a:endParaRPr>
          </a:p>
        </p:txBody>
      </p:sp>
      <p:sp>
        <p:nvSpPr>
          <p:cNvPr id="155"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处理应聘者反馈及时</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审查招聘流程中的问题并改进</a:t>
            </a:r>
            <a:endParaRPr lang="en-US" sz="1400" b="0" strike="noStrike" spc="-1">
              <a:solidFill>
                <a:srgbClr val="000000"/>
              </a:solidFill>
              <a:latin typeface="Arial"/>
            </a:endParaRPr>
          </a:p>
        </p:txBody>
      </p:sp>
      <p:sp>
        <p:nvSpPr>
          <p:cNvPr id="15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58"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5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招聘流程管理</a:t>
            </a:r>
            <a:endParaRPr lang="en-US" sz="3600" b="0" strike="noStrike" spc="-1">
              <a:solidFill>
                <a:schemeClr val="dk1"/>
              </a:solidFill>
              <a:latin typeface="Arial"/>
            </a:endParaRPr>
          </a:p>
        </p:txBody>
      </p:sp>
      <p:sp>
        <p:nvSpPr>
          <p:cNvPr id="16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设计招聘流程</a:t>
            </a:r>
            <a:endParaRPr lang="en-US" sz="1800" b="0" strike="noStrike" spc="-1">
              <a:solidFill>
                <a:srgbClr val="000000"/>
              </a:solidFill>
              <a:latin typeface="Arial"/>
            </a:endParaRPr>
          </a:p>
        </p:txBody>
      </p:sp>
      <p:sp>
        <p:nvSpPr>
          <p:cNvPr id="162"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确定每个阶段的具体安排和流程</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确保招聘流程的透明性</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49"/>
                                        </p:tgtEl>
                                        <p:attrNameLst>
                                          <p:attrName>style.visibility</p:attrName>
                                        </p:attrNameLst>
                                      </p:cBhvr>
                                      <p:to>
                                        <p:strVal val="visible"/>
                                      </p:to>
                                    </p:set>
                                    <p:anim calcmode="lin" valueType="num">
                                      <p:cBhvr additive="repl">
                                        <p:cTn id="7" dur="750" fill="hold"/>
                                        <p:tgtEl>
                                          <p:spTgt spid="149"/>
                                        </p:tgtEl>
                                        <p:attrNameLst>
                                          <p:attrName>ppt_w</p:attrName>
                                        </p:attrNameLst>
                                      </p:cBhvr>
                                      <p:tavLst>
                                        <p:tav tm="0">
                                          <p:val>
                                            <p:fltVal val="0"/>
                                          </p:val>
                                        </p:tav>
                                        <p:tav tm="100000">
                                          <p:val>
                                            <p:strVal val="#ppt_w"/>
                                          </p:val>
                                        </p:tav>
                                      </p:tavLst>
                                    </p:anim>
                                    <p:anim calcmode="lin" valueType="num">
                                      <p:cBhvr additive="repl">
                                        <p:cTn id="8" dur="750" fill="hold"/>
                                        <p:tgtEl>
                                          <p:spTgt spid="149"/>
                                        </p:tgtEl>
                                        <p:attrNameLst>
                                          <p:attrName>ppt_h</p:attrName>
                                        </p:attrNameLst>
                                      </p:cBhvr>
                                      <p:tavLst>
                                        <p:tav tm="0">
                                          <p:val>
                                            <p:fltVal val="0"/>
                                          </p:val>
                                        </p:tav>
                                        <p:tav tm="100000">
                                          <p:val>
                                            <p:strVal val="#ppt_h"/>
                                          </p:val>
                                        </p:tav>
                                      </p:tavLst>
                                    </p:anim>
                                    <p:animEffect transition="in" filter="fade">
                                      <p:cBhvr additive="repl">
                                        <p:cTn id="9" dur="750"/>
                                        <p:tgtEl>
                                          <p:spTgt spid="1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3"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165"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员工的招聘与选拔是企业发展的重要环节，精细的准备工作和专业的技巧能够帮助企业吸引到最合适的人才，提升企业的竞争力。</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63"/>
                                        </p:tgtEl>
                                        <p:attrNameLst>
                                          <p:attrName>style.visibility</p:attrName>
                                        </p:attrNameLst>
                                      </p:cBhvr>
                                      <p:to>
                                        <p:strVal val="visible"/>
                                      </p:to>
                                    </p:set>
                                    <p:anim calcmode="lin" valueType="num">
                                      <p:cBhvr additive="repl">
                                        <p:cTn id="7" dur="750" fill="hold"/>
                                        <p:tgtEl>
                                          <p:spTgt spid="163"/>
                                        </p:tgtEl>
                                        <p:attrNameLst>
                                          <p:attrName>ppt_w</p:attrName>
                                        </p:attrNameLst>
                                      </p:cBhvr>
                                      <p:tavLst>
                                        <p:tav tm="0">
                                          <p:val>
                                            <p:fltVal val="0"/>
                                          </p:val>
                                        </p:tav>
                                        <p:tav tm="100000">
                                          <p:val>
                                            <p:strVal val="#ppt_w"/>
                                          </p:val>
                                        </p:tav>
                                      </p:tavLst>
                                    </p:anim>
                                    <p:anim calcmode="lin" valueType="num">
                                      <p:cBhvr additive="repl">
                                        <p:cTn id="8" dur="750" fill="hold"/>
                                        <p:tgtEl>
                                          <p:spTgt spid="163"/>
                                        </p:tgtEl>
                                        <p:attrNameLst>
                                          <p:attrName>ppt_h</p:attrName>
                                        </p:attrNameLst>
                                      </p:cBhvr>
                                      <p:tavLst>
                                        <p:tav tm="0">
                                          <p:val>
                                            <p:fltVal val="0"/>
                                          </p:val>
                                        </p:tav>
                                        <p:tav tm="100000">
                                          <p:val>
                                            <p:strVal val="#ppt_h"/>
                                          </p:val>
                                        </p:tav>
                                      </p:tavLst>
                                    </p:anim>
                                    <p:animEffect transition="in" filter="fade">
                                      <p:cBhvr additive="repl">
                                        <p:cTn id="9" dur="750"/>
                                        <p:tgtEl>
                                          <p:spTgt spid="1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67" name="直接连接符 7"/>
          <p:cNvCxnSpPr/>
          <p:nvPr/>
        </p:nvCxnSpPr>
        <p:spPr>
          <a:xfrm>
            <a:off x="5039640" y="1541520"/>
            <a:ext cx="360" cy="3902040"/>
          </a:xfrm>
          <a:prstGeom prst="straightConnector1">
            <a:avLst/>
          </a:prstGeom>
          <a:ln w="38100">
            <a:solidFill>
              <a:srgbClr val="86CAC4"/>
            </a:solidFill>
          </a:ln>
        </p:spPr>
      </p:cxnSp>
      <p:sp>
        <p:nvSpPr>
          <p:cNvPr id="16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9"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员工培训与发展技巧</a:t>
            </a:r>
            <a:endParaRPr lang="en-US" sz="3600" b="0" strike="noStrike" spc="-1">
              <a:solidFill>
                <a:schemeClr val="dk1"/>
              </a:solidFill>
              <a:latin typeface="Arial"/>
            </a:endParaRPr>
          </a:p>
        </p:txBody>
      </p:sp>
      <p:sp>
        <p:nvSpPr>
          <p:cNvPr id="1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66"/>
                                        </p:tgtEl>
                                        <p:attrNameLst>
                                          <p:attrName>style.visibility</p:attrName>
                                        </p:attrNameLst>
                                      </p:cBhvr>
                                      <p:to>
                                        <p:strVal val="visible"/>
                                      </p:to>
                                    </p:set>
                                    <p:anim calcmode="lin" valueType="num">
                                      <p:cBhvr additive="repl">
                                        <p:cTn id="7" dur="750" fill="hold"/>
                                        <p:tgtEl>
                                          <p:spTgt spid="166"/>
                                        </p:tgtEl>
                                        <p:attrNameLst>
                                          <p:attrName>ppt_w</p:attrName>
                                        </p:attrNameLst>
                                      </p:cBhvr>
                                      <p:tavLst>
                                        <p:tav tm="0">
                                          <p:val>
                                            <p:fltVal val="0"/>
                                          </p:val>
                                        </p:tav>
                                        <p:tav tm="100000">
                                          <p:val>
                                            <p:strVal val="#ppt_w"/>
                                          </p:val>
                                        </p:tav>
                                      </p:tavLst>
                                    </p:anim>
                                    <p:anim calcmode="lin" valueType="num">
                                      <p:cBhvr additive="repl">
                                        <p:cTn id="8" dur="750" fill="hold"/>
                                        <p:tgtEl>
                                          <p:spTgt spid="166"/>
                                        </p:tgtEl>
                                        <p:attrNameLst>
                                          <p:attrName>ppt_h</p:attrName>
                                        </p:attrNameLst>
                                      </p:cBhvr>
                                      <p:tavLst>
                                        <p:tav tm="0">
                                          <p:val>
                                            <p:fltVal val="0"/>
                                          </p:val>
                                        </p:tav>
                                        <p:tav tm="100000">
                                          <p:val>
                                            <p:strVal val="#ppt_h"/>
                                          </p:val>
                                        </p:tav>
                                      </p:tavLst>
                                    </p:anim>
                                    <p:animEffect transition="in" filter="fade">
                                      <p:cBhvr additive="repl">
                                        <p:cTn id="9" dur="750"/>
                                        <p:tgtEl>
                                          <p:spTgt spid="166"/>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67"/>
                                        </p:tgtEl>
                                        <p:attrNameLst>
                                          <p:attrName>style.visibility</p:attrName>
                                        </p:attrNameLst>
                                      </p:cBhvr>
                                      <p:to>
                                        <p:strVal val="visible"/>
                                      </p:to>
                                    </p:set>
                                    <p:animEffect transition="in" filter="wipe(down)">
                                      <p:cBhvr additive="repl">
                                        <p:cTn id="13" dur="750"/>
                                        <p:tgtEl>
                                          <p:spTgt spid="1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培训需求分析</a:t>
            </a:r>
            <a:endParaRPr lang="en-US" sz="2800" b="0" strike="noStrike" spc="-1">
              <a:solidFill>
                <a:srgbClr val="000000"/>
              </a:solidFill>
              <a:latin typeface="Arial"/>
            </a:endParaRPr>
          </a:p>
        </p:txBody>
      </p:sp>
      <p:sp>
        <p:nvSpPr>
          <p:cNvPr id="17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在员工培训前，需要对员工现有技能和未来发展需求进行深入分析，以确定培训的重点和方向。只有充分了解员工的需求，才能有效提升培训效果，使员工得到更好的发展。</a:t>
            </a:r>
            <a:endParaRPr lang="en-US" sz="1800" b="0" strike="noStrike" spc="-1">
              <a:solidFill>
                <a:srgbClr val="000000"/>
              </a:solidFill>
              <a:latin typeface="Arial"/>
            </a:endParaRPr>
          </a:p>
        </p:txBody>
      </p:sp>
      <p:sp>
        <p:nvSpPr>
          <p:cNvPr id="17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培训计划制定</a:t>
            </a:r>
            <a:endParaRPr lang="en-US" sz="3600" b="0" strike="noStrike" spc="-1">
              <a:solidFill>
                <a:schemeClr val="dk1"/>
              </a:solidFill>
              <a:latin typeface="Arial"/>
            </a:endParaRPr>
          </a:p>
        </p:txBody>
      </p:sp>
      <p:sp>
        <p:nvSpPr>
          <p:cNvPr id="177"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设定明确的培训目标，以便员工清晰知晓培训的目的和期望结果。</a:t>
            </a:r>
            <a:endParaRPr lang="en-US" sz="1600" b="0" strike="noStrike" spc="-1">
              <a:solidFill>
                <a:srgbClr val="000000"/>
              </a:solidFill>
              <a:latin typeface="Arial"/>
            </a:endParaRPr>
          </a:p>
        </p:txBody>
      </p:sp>
      <p:sp>
        <p:nvSpPr>
          <p:cNvPr id="178"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明确培训目标</a:t>
            </a:r>
            <a:endParaRPr lang="en-US" sz="2000" b="0" strike="noStrike" spc="-1">
              <a:solidFill>
                <a:srgbClr val="000000"/>
              </a:solidFill>
              <a:latin typeface="Arial"/>
            </a:endParaRPr>
          </a:p>
        </p:txBody>
      </p:sp>
      <p:sp>
        <p:nvSpPr>
          <p:cNvPr id="179"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根据员工的需求和培训内容，选择最适合的培训方式，包括线上培训、实操培训等多种方式。</a:t>
            </a:r>
            <a:endParaRPr lang="en-US" sz="1600" b="0" strike="noStrike" spc="-1">
              <a:solidFill>
                <a:srgbClr val="000000"/>
              </a:solidFill>
              <a:latin typeface="Arial"/>
            </a:endParaRPr>
          </a:p>
        </p:txBody>
      </p:sp>
      <p:sp>
        <p:nvSpPr>
          <p:cNvPr id="180"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选择适合的培训方式</a:t>
            </a:r>
            <a:endParaRPr lang="en-US" sz="2000" b="0" strike="noStrike" spc="-1">
              <a:solidFill>
                <a:srgbClr val="000000"/>
              </a:solidFill>
              <a:latin typeface="Arial"/>
            </a:endParaRPr>
          </a:p>
        </p:txBody>
      </p:sp>
      <p:sp>
        <p:nvSpPr>
          <p:cNvPr id="181"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细化培训内容和安排，确保培训计划全面有效，并充分考虑员工的实际情况。</a:t>
            </a:r>
            <a:endParaRPr lang="en-US" sz="1600" b="0" strike="noStrike" spc="-1">
              <a:solidFill>
                <a:srgbClr val="000000"/>
              </a:solidFill>
              <a:latin typeface="Arial"/>
            </a:endParaRPr>
          </a:p>
        </p:txBody>
      </p:sp>
      <p:sp>
        <p:nvSpPr>
          <p:cNvPr id="182"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制定全面的培训计划</a:t>
            </a:r>
            <a:endParaRPr lang="en-US" sz="2000" b="0" strike="noStrike" spc="-1">
              <a:solidFill>
                <a:srgbClr val="000000"/>
              </a:solidFill>
              <a:latin typeface="Arial"/>
            </a:endParaRPr>
          </a:p>
        </p:txBody>
      </p:sp>
      <p:sp>
        <p:nvSpPr>
          <p:cNvPr id="183"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84"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75"/>
                                        </p:tgtEl>
                                        <p:attrNameLst>
                                          <p:attrName>style.visibility</p:attrName>
                                        </p:attrNameLst>
                                      </p:cBhvr>
                                      <p:to>
                                        <p:strVal val="visible"/>
                                      </p:to>
                                    </p:set>
                                    <p:anim calcmode="lin" valueType="num">
                                      <p:cBhvr additive="repl">
                                        <p:cTn id="7" dur="750" fill="hold"/>
                                        <p:tgtEl>
                                          <p:spTgt spid="175"/>
                                        </p:tgtEl>
                                        <p:attrNameLst>
                                          <p:attrName>ppt_w</p:attrName>
                                        </p:attrNameLst>
                                      </p:cBhvr>
                                      <p:tavLst>
                                        <p:tav tm="0">
                                          <p:val>
                                            <p:fltVal val="0"/>
                                          </p:val>
                                        </p:tav>
                                        <p:tav tm="100000">
                                          <p:val>
                                            <p:strVal val="#ppt_w"/>
                                          </p:val>
                                        </p:tav>
                                      </p:tavLst>
                                    </p:anim>
                                    <p:anim calcmode="lin" valueType="num">
                                      <p:cBhvr additive="repl">
                                        <p:cTn id="8" dur="750" fill="hold"/>
                                        <p:tgtEl>
                                          <p:spTgt spid="175"/>
                                        </p:tgtEl>
                                        <p:attrNameLst>
                                          <p:attrName>ppt_h</p:attrName>
                                        </p:attrNameLst>
                                      </p:cBhvr>
                                      <p:tavLst>
                                        <p:tav tm="0">
                                          <p:val>
                                            <p:fltVal val="0"/>
                                          </p:val>
                                        </p:tav>
                                        <p:tav tm="100000">
                                          <p:val>
                                            <p:strVal val="#ppt_h"/>
                                          </p:val>
                                        </p:tav>
                                      </p:tavLst>
                                    </p:anim>
                                    <p:animEffect transition="in" filter="fade">
                                      <p:cBhvr additive="repl">
                                        <p:cTn id="9" dur="750"/>
                                        <p:tgtEl>
                                          <p:spTgt spid="1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7"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持续跟踪反馈</a:t>
            </a:r>
            <a:endParaRPr lang="en-US" sz="1800" b="0" strike="noStrike" spc="-1">
              <a:solidFill>
                <a:srgbClr val="000000"/>
              </a:solidFill>
              <a:latin typeface="Arial"/>
            </a:endParaRPr>
          </a:p>
        </p:txBody>
      </p:sp>
      <p:sp>
        <p:nvSpPr>
          <p:cNvPr id="188"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定期跟进员工的培训学习情况，及时调整培训内容和方式。</a:t>
            </a:r>
            <a:endParaRPr lang="en-US" sz="1400" b="0" strike="noStrike" spc="-1">
              <a:solidFill>
                <a:srgbClr val="000000"/>
              </a:solidFill>
              <a:latin typeface="Arial"/>
            </a:endParaRPr>
          </a:p>
        </p:txBody>
      </p:sp>
      <p:sp>
        <p:nvSpPr>
          <p:cNvPr id="18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0"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评估培训效果</a:t>
            </a:r>
            <a:endParaRPr lang="en-US" sz="1800" b="0" strike="noStrike" spc="-1">
              <a:solidFill>
                <a:srgbClr val="000000"/>
              </a:solidFill>
              <a:latin typeface="Arial"/>
            </a:endParaRPr>
          </a:p>
        </p:txBody>
      </p:sp>
      <p:sp>
        <p:nvSpPr>
          <p:cNvPr id="191"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通过各种评估手段，检验培训的有效性，为后续培训提供参考和改进方向。</a:t>
            </a:r>
            <a:endParaRPr lang="en-US" sz="1400" b="0" strike="noStrike" spc="-1">
              <a:solidFill>
                <a:srgbClr val="000000"/>
              </a:solidFill>
              <a:latin typeface="Arial"/>
            </a:endParaRPr>
          </a:p>
        </p:txBody>
      </p:sp>
      <p:sp>
        <p:nvSpPr>
          <p:cNvPr id="19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3"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94"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9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培训实施与评估</a:t>
            </a:r>
            <a:endParaRPr lang="en-US" sz="3600" b="0" strike="noStrike" spc="-1">
              <a:solidFill>
                <a:schemeClr val="dk1"/>
              </a:solidFill>
              <a:latin typeface="Arial"/>
            </a:endParaRPr>
          </a:p>
        </p:txBody>
      </p:sp>
      <p:sp>
        <p:nvSpPr>
          <p:cNvPr id="19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7"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搭建培训平台</a:t>
            </a:r>
            <a:endParaRPr lang="en-US" sz="1800" b="0" strike="noStrike" spc="-1">
              <a:solidFill>
                <a:srgbClr val="000000"/>
              </a:solidFill>
              <a:latin typeface="Arial"/>
            </a:endParaRPr>
          </a:p>
        </p:txBody>
      </p:sp>
      <p:sp>
        <p:nvSpPr>
          <p:cNvPr id="198"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建立完善的培训平台，提供员工学习的便利条件。</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85"/>
                                        </p:tgtEl>
                                        <p:attrNameLst>
                                          <p:attrName>style.visibility</p:attrName>
                                        </p:attrNameLst>
                                      </p:cBhvr>
                                      <p:to>
                                        <p:strVal val="visible"/>
                                      </p:to>
                                    </p:set>
                                    <p:anim calcmode="lin" valueType="num">
                                      <p:cBhvr additive="repl">
                                        <p:cTn id="7" dur="750" fill="hold"/>
                                        <p:tgtEl>
                                          <p:spTgt spid="185"/>
                                        </p:tgtEl>
                                        <p:attrNameLst>
                                          <p:attrName>ppt_w</p:attrName>
                                        </p:attrNameLst>
                                      </p:cBhvr>
                                      <p:tavLst>
                                        <p:tav tm="0">
                                          <p:val>
                                            <p:fltVal val="0"/>
                                          </p:val>
                                        </p:tav>
                                        <p:tav tm="100000">
                                          <p:val>
                                            <p:strVal val="#ppt_w"/>
                                          </p:val>
                                        </p:tav>
                                      </p:tavLst>
                                    </p:anim>
                                    <p:anim calcmode="lin" valueType="num">
                                      <p:cBhvr additive="repl">
                                        <p:cTn id="8" dur="750" fill="hold"/>
                                        <p:tgtEl>
                                          <p:spTgt spid="185"/>
                                        </p:tgtEl>
                                        <p:attrNameLst>
                                          <p:attrName>ppt_h</p:attrName>
                                        </p:attrNameLst>
                                      </p:cBhvr>
                                      <p:tavLst>
                                        <p:tav tm="0">
                                          <p:val>
                                            <p:fltVal val="0"/>
                                          </p:val>
                                        </p:tav>
                                        <p:tav tm="100000">
                                          <p:val>
                                            <p:strVal val="#ppt_h"/>
                                          </p:val>
                                        </p:tav>
                                      </p:tavLst>
                                    </p:anim>
                                    <p:animEffect transition="in" filter="fade">
                                      <p:cBhvr additive="repl">
                                        <p:cTn id="9" dur="750"/>
                                        <p:tgtEl>
                                          <p:spTgt spid="1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员工发展规划</a:t>
            </a:r>
            <a:endParaRPr lang="en-US" sz="3600" b="0" strike="noStrike" spc="-1">
              <a:solidFill>
                <a:schemeClr val="dk1"/>
              </a:solidFill>
              <a:latin typeface="Arial"/>
            </a:endParaRPr>
          </a:p>
        </p:txBody>
      </p:sp>
      <p:sp>
        <p:nvSpPr>
          <p:cNvPr id="20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根据员工的个人发展目标和企业需求，制定符合双方利益的职业发展规划。</a:t>
            </a:r>
            <a:endParaRPr lang="en-US" sz="1600" b="0" strike="noStrike" spc="-1">
              <a:solidFill>
                <a:srgbClr val="000000"/>
              </a:solidFill>
              <a:latin typeface="Arial"/>
            </a:endParaRPr>
          </a:p>
        </p:txBody>
      </p:sp>
      <p:sp>
        <p:nvSpPr>
          <p:cNvPr id="20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制定员工职业发展规划</a:t>
            </a:r>
            <a:endParaRPr lang="en-US" sz="2000" b="0" strike="noStrike" spc="-1">
              <a:solidFill>
                <a:srgbClr val="000000"/>
              </a:solidFill>
              <a:latin typeface="Arial"/>
            </a:endParaRPr>
          </a:p>
        </p:txBody>
      </p:sp>
      <p:sp>
        <p:nvSpPr>
          <p:cNvPr id="20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0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0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建立员工和企业的良好互动关系，实现员工的个人价值和企业发展的良性循环。</a:t>
            </a:r>
            <a:endParaRPr lang="en-US" sz="1600" b="0" strike="noStrike" spc="-1">
              <a:solidFill>
                <a:srgbClr val="000000"/>
              </a:solidFill>
              <a:latin typeface="Arial"/>
            </a:endParaRPr>
          </a:p>
        </p:txBody>
      </p:sp>
      <p:sp>
        <p:nvSpPr>
          <p:cNvPr id="20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实现员工和企业共赢</a:t>
            </a:r>
            <a:endParaRPr lang="en-US" sz="2000" b="0" strike="noStrike" spc="-1">
              <a:solidFill>
                <a:srgbClr val="000000"/>
              </a:solidFill>
              <a:latin typeface="Arial"/>
            </a:endParaRPr>
          </a:p>
        </p:txBody>
      </p:sp>
      <p:sp>
        <p:nvSpPr>
          <p:cNvPr id="20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0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通过激励机制和奖惩政策，激励员工持续学习提升，实现个人职业目标。</a:t>
            </a:r>
            <a:endParaRPr lang="en-US" sz="1600" b="0" strike="noStrike" spc="-1">
              <a:solidFill>
                <a:srgbClr val="000000"/>
              </a:solidFill>
              <a:latin typeface="Arial"/>
            </a:endParaRPr>
          </a:p>
        </p:txBody>
      </p:sp>
      <p:sp>
        <p:nvSpPr>
          <p:cNvPr id="20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激发员工学习动力</a:t>
            </a:r>
            <a:endParaRPr lang="en-US" sz="20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9"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0"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211"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员工培训与发展是企业发展过程中至关重要的一环，只有优秀的员工才能带来企业的长期稳定发展。通过科学的培训规划和有效的员工发展规划，可以实现员工和企业的共赢，提升整体竞争力。</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209"/>
                                        </p:tgtEl>
                                        <p:attrNameLst>
                                          <p:attrName>style.visibility</p:attrName>
                                        </p:attrNameLst>
                                      </p:cBhvr>
                                      <p:to>
                                        <p:strVal val="visible"/>
                                      </p:to>
                                    </p:set>
                                    <p:anim calcmode="lin" valueType="num">
                                      <p:cBhvr additive="repl">
                                        <p:cTn id="7" dur="750" fill="hold"/>
                                        <p:tgtEl>
                                          <p:spTgt spid="209"/>
                                        </p:tgtEl>
                                        <p:attrNameLst>
                                          <p:attrName>ppt_w</p:attrName>
                                        </p:attrNameLst>
                                      </p:cBhvr>
                                      <p:tavLst>
                                        <p:tav tm="0">
                                          <p:val>
                                            <p:fltVal val="0"/>
                                          </p:val>
                                        </p:tav>
                                        <p:tav tm="100000">
                                          <p:val>
                                            <p:strVal val="#ppt_w"/>
                                          </p:val>
                                        </p:tav>
                                      </p:tavLst>
                                    </p:anim>
                                    <p:anim calcmode="lin" valueType="num">
                                      <p:cBhvr additive="repl">
                                        <p:cTn id="8" dur="750" fill="hold"/>
                                        <p:tgtEl>
                                          <p:spTgt spid="209"/>
                                        </p:tgtEl>
                                        <p:attrNameLst>
                                          <p:attrName>ppt_h</p:attrName>
                                        </p:attrNameLst>
                                      </p:cBhvr>
                                      <p:tavLst>
                                        <p:tav tm="0">
                                          <p:val>
                                            <p:fltVal val="0"/>
                                          </p:val>
                                        </p:tav>
                                        <p:tav tm="100000">
                                          <p:val>
                                            <p:strVal val="#ppt_h"/>
                                          </p:val>
                                        </p:tav>
                                      </p:tavLst>
                                    </p:anim>
                                    <p:animEffect transition="in" filter="fade">
                                      <p:cBhvr additive="repl">
                                        <p:cTn id="9" dur="750"/>
                                        <p:tgtEl>
                                          <p:spTgt spid="2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https://d.book118.com/166133052012010104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122</Paragraphs>
  <Slides>21</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专业员工管理技巧课程</vt:lpstr>
      <vt:lpstr>目录</vt:lpstr>
      <vt:lpstr>第1章 专业员工管理技巧课程简介</vt:lpstr>
      <vt:lpstr>课程介绍</vt:lpstr>
      <vt:lpstr>为什么专业员工管理技巧至关重要</vt:lpstr>
      <vt:lpstr> </vt:lpstr>
      <vt:lpstr>培训方式</vt:lpstr>
      <vt:lpstr>关键技巧掌握</vt:lpstr>
      <vt:lpstr>第2章 员工招聘与选拔技巧</vt:lpstr>
      <vt:lpstr> </vt:lpstr>
      <vt:lpstr>招聘渠道选择</vt:lpstr>
      <vt:lpstr>面试技巧</vt:lpstr>
      <vt:lpstr>招聘流程管理</vt:lpstr>
      <vt:lpstr>总结</vt:lpstr>
      <vt:lpstr>第3章 员工培训与发展技巧</vt:lpstr>
      <vt:lpstr> </vt:lpstr>
      <vt:lpstr>培训计划制定</vt:lpstr>
      <vt:lpstr>培训实施与评估</vt:lpstr>
      <vt:lpstr>员工发展规划</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2024-09-29T14:18:48.358</cp:lastPrinted>
  <dcterms:created xsi:type="dcterms:W3CDTF">2024-09-29T06:18:48Z</dcterms:created>
  <dcterms:modified xsi:type="dcterms:W3CDTF">2024-09-29T06:18:50Z</dcterms:modified>
</cp:coreProperties>
</file>