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KSCAKK+MS-UIGothic"/>
      <p:regular r:id="rId18"/>
    </p:embeddedFont>
    <p:embeddedFont>
      <p:font typeface="VEGOMS+JSDLNC+ArialMT"/>
      <p:regular r:id="rId19"/>
    </p:embeddedFont>
    <p:embeddedFont>
      <p:font typeface="QGJVTR+FDWDTU+MicrosoftYaHei-Bold"/>
      <p:regular r:id="rId20"/>
    </p:embeddedFont>
    <p:embeddedFont>
      <p:font typeface="ITBPUS+PIEUUI+MicrosoftYaHei"/>
      <p:regular r:id="rId21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74029B-6EEC-4D60-A3C0-AE5B7011EF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829E12-EBB6-418E-B1AA-A11A6EFBD0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F6579B-142E-4FEE-9ACB-C505034E0D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084B60-394B-4182-814F-3B8357B7DE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ADC00F4-47D3-4796-803E-8F826895B4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A573309-7D90-4D87-8083-6E7B8DB753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2FE267-778B-4C8A-8525-03BE4A16DB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10D852-E13F-4FD3-8F6B-C5061BAB53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980719-469F-469F-BC21-50245DA471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03F0E3-BE0E-4499-80FB-3227BCE2F9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13AAD-B3B3-4F79-A26F-5E7611BF1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133225132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3580" y="2160789"/>
            <a:ext cx="6600825" cy="157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50"/>
              </a:lnSpc>
              <a:spcBef>
                <a:spcPct val="0"/>
              </a:spcBef>
              <a:spcAft>
                <a:spcPct val="0"/>
              </a:spcAft>
            </a:pPr>
            <a:r>
              <a:rPr sz="4950">
                <a:solidFill>
                  <a:srgbClr val="000000"/>
                </a:solidFill>
                <a:latin typeface="KSCAKK+MS-UIGothic"/>
                <a:cs typeface="KSCAKK+MS-UIGothic"/>
              </a:rPr>
              <a:t>基本的</a:t>
            </a:r>
            <a:r>
              <a:rPr sz="49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4950">
                <a:solidFill>
                  <a:srgbClr val="000000"/>
                </a:solidFill>
                <a:latin typeface="KSCAKK+MS-UIGothic"/>
                <a:cs typeface="KSCAKK+MS-UIGothic"/>
              </a:rPr>
              <a:t>机概念</a:t>
            </a:r>
            <a:r>
              <a:rPr sz="4950">
                <a:solidFill>
                  <a:srgbClr val="000000"/>
                </a:solidFill>
                <a:latin typeface="SimSun"/>
                <a:cs typeface="SimSun"/>
              </a:rPr>
              <a:t>课</a:t>
            </a:r>
            <a:r>
              <a:rPr sz="4950">
                <a:solidFill>
                  <a:srgbClr val="000000"/>
                </a:solidFill>
                <a:latin typeface="KSCAKK+MS-UIGothic"/>
                <a:cs typeface="KSCAKK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69634" y="1908365"/>
            <a:ext cx="3404978" cy="13441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VEGOMS+JSDLNC+ArialMT"/>
                <a:cs typeface="VEGOMS+JSDLNC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机的定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义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与重要性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VEGOMS+JSDLNC+ArialMT"/>
                <a:cs typeface="VEGOMS+JSDLNC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内在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79395" y="2711132"/>
            <a:ext cx="2743200" cy="2223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200"/>
              </a:lnSpc>
              <a:spcBef>
                <a:spcPct val="0"/>
              </a:spcBef>
              <a:spcAft>
                <a:spcPct val="0"/>
              </a:spcAft>
            </a:pPr>
            <a:r>
              <a:rPr sz="7200">
                <a:solidFill>
                  <a:srgbClr val="0084FF"/>
                </a:solidFill>
                <a:latin typeface="KSCAKK+MS-UIGothic"/>
                <a:cs typeface="KSCAKK+MS-UIGothic"/>
              </a:rPr>
              <a:t>目</a:t>
            </a:r>
            <a:r>
              <a:rPr sz="7200">
                <a:solidFill>
                  <a:srgbClr val="0084FF"/>
                </a:solidFill>
                <a:latin typeface="SimSun"/>
                <a:cs typeface="SimSun"/>
              </a:rPr>
              <a:t>录</a:t>
            </a:r>
          </a:p>
          <a:p>
            <a:pPr marL="59054" marR="0">
              <a:lnSpc>
                <a:spcPts val="2500"/>
              </a:lnSpc>
              <a:spcBef>
                <a:spcPts val="112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QGJVTR+FDWDTU+MicrosoftYaHei-Bold"/>
                <a:cs typeface="QGJVTR+FDWDTU+MicrosoftYaHei-Bold"/>
              </a:rPr>
              <a:t>CONTENTS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69634" y="3027235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VEGOMS+JSDLNC+ArialMT"/>
                <a:cs typeface="VEGOMS+JSDLNC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外在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机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69634" y="3587305"/>
            <a:ext cx="2795497" cy="13442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VEGOMS+JSDLNC+ArialMT"/>
                <a:cs typeface="VEGOMS+JSDLNC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目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标设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定与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动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机</a:t>
            </a:r>
          </a:p>
          <a:p>
            <a:pPr marL="0" marR="0">
              <a:lnSpc>
                <a:spcPts val="2552"/>
              </a:lnSpc>
              <a:spcBef>
                <a:spcPts val="1807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VEGOMS+JSDLNC+ArialMT"/>
                <a:cs typeface="VEGOMS+JSDLNC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激励理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69634" y="4706810"/>
            <a:ext cx="1881454" cy="784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0A0237"/>
                </a:solidFill>
                <a:latin typeface="VEGOMS+JSDLNC+ArialMT"/>
                <a:cs typeface="VEGOMS+JSDLNC+ArialMT"/>
              </a:rPr>
              <a:t>•</a:t>
            </a:r>
            <a:r>
              <a:rPr sz="2450" spc="128">
                <a:solidFill>
                  <a:srgbClr val="0A0237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激励</a:t>
            </a:r>
            <a:r>
              <a:rPr sz="2400">
                <a:solidFill>
                  <a:srgbClr val="0A0237"/>
                </a:solidFill>
                <a:latin typeface="SimSun"/>
                <a:cs typeface="SimSun"/>
              </a:rPr>
              <a:t>实</a:t>
            </a:r>
            <a:r>
              <a:rPr sz="2400">
                <a:solidFill>
                  <a:srgbClr val="0A0237"/>
                </a:solidFill>
                <a:latin typeface="KSCAKK+MS-UIGothic"/>
                <a:cs typeface="KSCAKK+MS-UIGothic"/>
              </a:rPr>
              <a:t>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9025" y="1096736"/>
            <a:ext cx="6800850" cy="3346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264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QGJVTR+FDWDTU+MicrosoftYaHei-Bold"/>
                <a:cs typeface="QGJVTR+FDWDTU+MicrosoftYaHei-Bold"/>
              </a:rPr>
              <a:t>01</a:t>
            </a:r>
          </a:p>
          <a:p>
            <a:pPr marL="0" marR="0">
              <a:lnSpc>
                <a:spcPts val="5400"/>
              </a:lnSpc>
              <a:spcBef>
                <a:spcPts val="280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5400">
                <a:solidFill>
                  <a:srgbClr val="000000"/>
                </a:solidFill>
                <a:latin typeface="KSCAKK+MS-UIGothic"/>
                <a:cs typeface="KSCAKK+MS-UIGothic"/>
              </a:rPr>
              <a:t>机的定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义</a:t>
            </a:r>
            <a:r>
              <a:rPr sz="5400">
                <a:solidFill>
                  <a:srgbClr val="000000"/>
                </a:solidFill>
                <a:latin typeface="KSCAKK+MS-UIGothic"/>
                <a:cs typeface="KSCAKK+MS-UIGothic"/>
              </a:rPr>
              <a:t>与重要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9025" y="3430825"/>
            <a:ext cx="1714500" cy="171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KSCAKK+MS-UIGothic"/>
                <a:cs typeface="KSCAKK+MS-UIGothic"/>
              </a:rPr>
              <a:t>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机的定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GJVTR+FDWDTU+MicrosoftYaHei-Bold"/>
                <a:cs typeface="QGJVTR+FDWDTU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GJVTR+FDWDTU+MicrosoftYaHei-Bold"/>
                <a:cs typeface="QGJVTR+FDWDTU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QGJVTR+FDWDTU+MicrosoftYaHei-Bold"/>
                <a:cs typeface="QGJVTR+FDWDTU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2000">
                <a:solidFill>
                  <a:srgbClr val="0084FF"/>
                </a:solidFill>
                <a:latin typeface="KSCAKK+MS-UIGothic"/>
                <a:cs typeface="KSCAKK+MS-UIGothic"/>
              </a:rPr>
              <a:t>机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2000" spc="25">
                <a:solidFill>
                  <a:srgbClr val="0084FF"/>
                </a:solidFill>
                <a:latin typeface="KSCAKK+MS-UIGothic"/>
                <a:cs typeface="KSCAKK+MS-UIGothic"/>
              </a:rPr>
              <a:t>机的激</a:t>
            </a:r>
            <a:r>
              <a:rPr sz="2000">
                <a:solidFill>
                  <a:srgbClr val="0084FF"/>
                </a:solidFill>
                <a:latin typeface="SimSun"/>
                <a:cs typeface="SimSun"/>
              </a:rPr>
              <a:t>发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2000" spc="25">
                <a:solidFill>
                  <a:srgbClr val="0084FF"/>
                </a:solidFill>
                <a:latin typeface="KSCAKK+MS-UIGothic"/>
                <a:cs typeface="KSCAKK+MS-UIGothic"/>
              </a:rPr>
              <a:t>机的来源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264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指促使人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采取某种行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的原因或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驱动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力，通常源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于个人的内在需求或目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追求。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5359" y="4746997"/>
            <a:ext cx="2409825" cy="1135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当个体意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到某种需求或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标时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，会激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内心的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驱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力，促使个体采取行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500"/>
              </a:lnSpc>
              <a:spcBef>
                <a:spcPts val="22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以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实现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87409" y="4746997"/>
            <a:ext cx="2481708" cy="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个体的内在需求、价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值观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、</a:t>
            </a:r>
          </a:p>
          <a:p>
            <a:pPr marL="0" marR="0">
              <a:lnSpc>
                <a:spcPts val="1500"/>
              </a:lnSpc>
              <a:spcBef>
                <a:spcPts val="23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兴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趣、目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等都可能成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为</a:t>
            </a:r>
          </a:p>
          <a:p>
            <a:pPr marL="0" marR="0">
              <a:lnSpc>
                <a:spcPts val="1500"/>
              </a:lnSpc>
              <a:spcBef>
                <a:spcPts val="28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机的来源。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机的重要性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3185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KSCAKK+MS-UIGothic"/>
                <a:cs typeface="KSCAKK+MS-UIGothic"/>
              </a:rPr>
              <a:t>促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进</a:t>
            </a:r>
            <a:r>
              <a:rPr sz="2300" spc="25">
                <a:solidFill>
                  <a:srgbClr val="0084FF"/>
                </a:solidFill>
                <a:latin typeface="KSCAKK+MS-UIGothic"/>
                <a:cs typeface="KSCAKK+MS-UIGothic"/>
              </a:rPr>
              <a:t>个人成</a:t>
            </a:r>
            <a:r>
              <a:rPr sz="2300">
                <a:solidFill>
                  <a:srgbClr val="0084FF"/>
                </a:solidFill>
                <a:latin typeface="SimSun"/>
                <a:cs typeface="SimSun"/>
              </a:rPr>
              <a:t>长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7420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KSCAKK+MS-UIGothic"/>
                <a:cs typeface="KSCAKK+MS-UIGothic"/>
              </a:rPr>
              <a:t>提高工作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绩</a:t>
            </a:r>
            <a:r>
              <a:rPr sz="2300">
                <a:solidFill>
                  <a:srgbClr val="0084FF"/>
                </a:solidFill>
                <a:latin typeface="KSCAKK+MS-UIGothic"/>
                <a:cs typeface="KSCAKK+MS-UIGothic"/>
              </a:rPr>
              <a:t>效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7719" y="382504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KSCAKK+MS-UIGothic"/>
                <a:cs typeface="KSCAKK+MS-UIGothic"/>
              </a:rPr>
              <a:t>增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强</a:t>
            </a:r>
            <a:r>
              <a:rPr sz="2300" spc="25">
                <a:solidFill>
                  <a:srgbClr val="0084FF"/>
                </a:solidFill>
                <a:latin typeface="KSCAKK+MS-UIGothic"/>
                <a:cs typeface="KSCAKK+MS-UIGothic"/>
              </a:rPr>
              <a:t>心理健康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52244" y="4698738"/>
            <a:ext cx="2409825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机是个人成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展的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内在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力，能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激励人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们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不断追求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步和提升。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57115" y="4698738"/>
            <a:ext cx="233622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在工作中，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机能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工的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极性和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创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造力，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提高工作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量和效率。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6780" y="4698738"/>
            <a:ext cx="2774379" cy="102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拥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有健康的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机能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使个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体保持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极的心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和情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绪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，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心理承受能力和适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性。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机的分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20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KSCAKK+MS-UIGothic"/>
                <a:cs typeface="KSCAKK+MS-UIGothic"/>
              </a:rPr>
              <a:t>内在</a:t>
            </a: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1550" spc="25">
                <a:solidFill>
                  <a:srgbClr val="0084FF"/>
                </a:solidFill>
                <a:latin typeface="KSCAKK+MS-UIGothic"/>
                <a:cs typeface="KSCAKK+MS-UIGothic"/>
              </a:rPr>
              <a:t>机与外在</a:t>
            </a:r>
            <a:r>
              <a:rPr sz="1550" spc="25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1550">
                <a:solidFill>
                  <a:srgbClr val="0084FF"/>
                </a:solidFill>
                <a:latin typeface="KSCAKK+MS-UIGothic"/>
                <a:cs typeface="KSCAKK+MS-UIGothic"/>
              </a:rPr>
              <a:t>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285611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内在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机源于个体内在的需求和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兴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趣，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而外在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则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是由外部因素如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奖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励、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价等激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的。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209231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KSCAKK+MS-UIGothic"/>
                <a:cs typeface="KSCAKK+MS-UIGothic"/>
              </a:rPr>
              <a:t>主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导动</a:t>
            </a:r>
            <a:r>
              <a:rPr sz="1550" spc="25">
                <a:solidFill>
                  <a:srgbClr val="FFFFFF"/>
                </a:solidFill>
                <a:latin typeface="KSCAKK+MS-UIGothic"/>
                <a:cs typeface="KSCAKK+MS-UIGothic"/>
              </a:rPr>
              <a:t>机与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辅</a:t>
            </a:r>
            <a:r>
              <a:rPr sz="1550" spc="25">
                <a:solidFill>
                  <a:srgbClr val="FFFFFF"/>
                </a:solidFill>
                <a:latin typeface="KSCAKK+MS-UIGothic"/>
                <a:cs typeface="KSCAKK+MS-UIGothic"/>
              </a:rPr>
              <a:t>助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550">
                <a:solidFill>
                  <a:srgbClr val="FFFFFF"/>
                </a:solidFill>
                <a:latin typeface="KSCAKK+MS-UIGothic"/>
                <a:cs typeface="KSCAKK+MS-UIGothic"/>
              </a:rPr>
              <a:t>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154679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导动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机是指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个体行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起决定性作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用的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机，而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辅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助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则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是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起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到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辅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助或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补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充作用的次要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FFFFFF"/>
                </a:solidFill>
                <a:latin typeface="KSCAKK+MS-UIGothic"/>
                <a:cs typeface="KSCAKK+MS-UIGothic"/>
              </a:rPr>
              <a:t>机。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9025" y="1096736"/>
            <a:ext cx="4057650" cy="3346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264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QGJVTR+FDWDTU+MicrosoftYaHei-Bold"/>
                <a:cs typeface="QGJVTR+FDWDTU+MicrosoftYaHei-Bold"/>
              </a:rPr>
              <a:t>02</a:t>
            </a:r>
          </a:p>
          <a:p>
            <a:pPr marL="0" marR="0">
              <a:lnSpc>
                <a:spcPts val="5400"/>
              </a:lnSpc>
              <a:spcBef>
                <a:spcPts val="280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KSCAKK+MS-UIGothic"/>
                <a:cs typeface="KSCAKK+MS-UIGothic"/>
              </a:rPr>
              <a:t>内在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5400">
                <a:solidFill>
                  <a:srgbClr val="000000"/>
                </a:solidFill>
                <a:latin typeface="KSCAKK+MS-UIGothic"/>
                <a:cs typeface="KSCAKK+MS-UIGothic"/>
              </a:rPr>
              <a:t>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内在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机的定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QGJVTR+FDWDTU+MicrosoftYaHei-Bold"/>
                <a:cs typeface="QGJVTR+FDWDTU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730353"/>
            <a:ext cx="2760345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内在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机是指个体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本身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产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生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兴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趣，从完成任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中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获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满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足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感，而不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仅仅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是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获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得外部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奖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励或避免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惩罚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而行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9150" y="4024798"/>
            <a:ext cx="1041539" cy="96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QGJVTR+FDWDTU+MicrosoftYaHei-Bold"/>
                <a:cs typeface="QGJVTR+FDWDTU+MicrosoftYaHei-Bold"/>
              </a:rPr>
              <a:t>02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135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内在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机是个体内部的一种心理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状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态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，促使个体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积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极主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地追求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目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，即使没有外部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奖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励或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压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力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也会如此。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内在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机的来源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1889" y="1709959"/>
            <a:ext cx="892048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SimSun"/>
                <a:cs typeface="SimSun"/>
              </a:rPr>
              <a:t>兴</a:t>
            </a:r>
            <a:r>
              <a:rPr sz="2000">
                <a:solidFill>
                  <a:srgbClr val="FFFDFD"/>
                </a:solidFill>
                <a:latin typeface="KSCAKK+MS-UIGothic"/>
                <a:cs typeface="KSCAKK+MS-UIGothic"/>
              </a:rPr>
              <a:t>趣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083675" y="17099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FFFDFD"/>
                </a:solidFill>
                <a:latin typeface="KSCAKK+MS-UIGothic"/>
                <a:cs typeface="KSCAKK+MS-UIGothic"/>
              </a:rPr>
              <a:t>控制感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675" y="2281292"/>
            <a:ext cx="3505200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个体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兴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趣和好奇心是内在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机的重要来源。当任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与个体的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兴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趣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和价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值观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相符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，个体更有可能主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参与并投入精力。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9730" y="2452742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个体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的掌控感和自主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，能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够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增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内在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机。个体感到能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影响和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掌控任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务结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果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，更愿意投入努力。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02884" y="3853719"/>
            <a:ext cx="192100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FFFDFD"/>
                </a:solidFill>
                <a:latin typeface="KSCAKK+MS-UIGothic"/>
                <a:cs typeface="KSCAKK+MS-UIGothic"/>
              </a:rPr>
              <a:t>挑</a:t>
            </a:r>
            <a:r>
              <a:rPr sz="2000" spc="25">
                <a:solidFill>
                  <a:srgbClr val="FFFDFD"/>
                </a:solidFill>
                <a:latin typeface="SimSun"/>
                <a:cs typeface="SimSun"/>
              </a:rPr>
              <a:t>战</a:t>
            </a:r>
            <a:r>
              <a:rPr sz="2000" spc="25">
                <a:solidFill>
                  <a:srgbClr val="FFFDFD"/>
                </a:solidFill>
                <a:latin typeface="KSCAKK+MS-UIGothic"/>
                <a:cs typeface="KSCAKK+MS-UIGothic"/>
              </a:rPr>
              <a:t>和成就感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04384" y="4597138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挑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并克服困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难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，完成任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后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获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得的成就感，也是激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内在</a:t>
            </a:r>
            <a:r>
              <a:rPr sz="1500">
                <a:solidFill>
                  <a:srgbClr val="FFFDFD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机的重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FFFDFD"/>
                </a:solidFill>
                <a:latin typeface="KSCAKK+MS-UIGothic"/>
                <a:cs typeface="KSCAKK+MS-UIGothic"/>
              </a:rPr>
              <a:t>要因素。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内在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机的激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发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60265" y="1214025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454DF"/>
                </a:solidFill>
                <a:latin typeface="KSCAKK+MS-UIGothic"/>
                <a:cs typeface="KSCAKK+MS-UIGothic"/>
              </a:rPr>
              <a:t>培养</a:t>
            </a:r>
            <a:r>
              <a:rPr sz="2000" spc="25">
                <a:solidFill>
                  <a:srgbClr val="4454DF"/>
                </a:solidFill>
                <a:latin typeface="SimSun"/>
                <a:cs typeface="SimSun"/>
              </a:rPr>
              <a:t>兴</a:t>
            </a:r>
            <a:r>
              <a:rPr sz="2000">
                <a:solidFill>
                  <a:srgbClr val="4454DF"/>
                </a:solidFill>
                <a:latin typeface="KSCAKK+MS-UIGothic"/>
                <a:cs typeface="KSCAKK+MS-UIGothic"/>
              </a:rPr>
              <a:t>趣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91379" y="1726938"/>
            <a:ext cx="642505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通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过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教育和培养，帮助个体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发现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任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的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兴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趣和价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值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，从而提高内在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91379" y="2001258"/>
            <a:ext cx="602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机。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60265" y="2581814"/>
            <a:ext cx="1406652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4454DF"/>
                </a:solidFill>
                <a:latin typeface="SimSun"/>
                <a:cs typeface="SimSun"/>
              </a:rPr>
              <a:t>设</a:t>
            </a:r>
            <a:r>
              <a:rPr sz="2000" spc="25">
                <a:solidFill>
                  <a:srgbClr val="4454DF"/>
                </a:solidFill>
                <a:latin typeface="KSCAKK+MS-UIGothic"/>
                <a:cs typeface="KSCAKK+MS-UIGothic"/>
              </a:rPr>
              <a:t>置挑</a:t>
            </a:r>
            <a:r>
              <a:rPr sz="2000">
                <a:solidFill>
                  <a:srgbClr val="4454DF"/>
                </a:solidFill>
                <a:latin typeface="SimSun"/>
                <a:cs typeface="SimSun"/>
              </a:rPr>
              <a:t>战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91379" y="3094728"/>
            <a:ext cx="6425058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提供具有挑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战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性的任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，激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个体的好奇心和求知欲，从而增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内在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机。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60265" y="395023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4454DF"/>
                </a:solidFill>
                <a:latin typeface="KSCAKK+MS-UIGothic"/>
                <a:cs typeface="KSCAKK+MS-UIGothic"/>
              </a:rPr>
              <a:t>自主性和掌控感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91379" y="4463153"/>
            <a:ext cx="6425058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给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予个体足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的自主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和决策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权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，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让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他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们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感到能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影响任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务结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果，从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而提高内在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机。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660265" y="5318029"/>
            <a:ext cx="21780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4454DF"/>
                </a:solidFill>
                <a:latin typeface="KSCAKK+MS-UIGothic"/>
                <a:cs typeface="KSCAKK+MS-UIGothic"/>
              </a:rPr>
              <a:t>反</a:t>
            </a:r>
            <a:r>
              <a:rPr sz="2000" spc="25">
                <a:solidFill>
                  <a:srgbClr val="4454DF"/>
                </a:solidFill>
                <a:latin typeface="SimSun"/>
                <a:cs typeface="SimSun"/>
              </a:rPr>
              <a:t>馈</a:t>
            </a:r>
            <a:r>
              <a:rPr sz="2000" spc="25">
                <a:solidFill>
                  <a:srgbClr val="4454DF"/>
                </a:solidFill>
                <a:latin typeface="KSCAKK+MS-UIGothic"/>
                <a:cs typeface="KSCAKK+MS-UIGothic"/>
              </a:rPr>
              <a:t>和自我</a:t>
            </a:r>
            <a:r>
              <a:rPr sz="2000" spc="23">
                <a:solidFill>
                  <a:srgbClr val="4454DF"/>
                </a:solidFill>
                <a:latin typeface="SimSun"/>
                <a:cs typeface="SimSun"/>
              </a:rPr>
              <a:t>评</a:t>
            </a:r>
            <a:r>
              <a:rPr sz="2000">
                <a:solidFill>
                  <a:srgbClr val="4454DF"/>
                </a:solidFill>
                <a:latin typeface="KSCAKK+MS-UIGothic"/>
                <a:cs typeface="KSCAKK+MS-UIGothic"/>
              </a:rPr>
              <a:t>价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691379" y="5830943"/>
            <a:ext cx="6277867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提供及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、具体、建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设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性的反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馈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，帮助个体了解自己的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步和不足，</a:t>
            </a:r>
          </a:p>
          <a:p>
            <a:pPr marL="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同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鼓励他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们进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行自我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价和反思，从而激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内在</a:t>
            </a:r>
            <a:r>
              <a:rPr sz="1500">
                <a:solidFill>
                  <a:srgbClr val="060001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60001"/>
                </a:solidFill>
                <a:latin typeface="KSCAKK+MS-UIGothic"/>
                <a:cs typeface="KSCAKK+MS-UIGothic"/>
              </a:rPr>
              <a:t>机。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9025" y="1096736"/>
            <a:ext cx="4057650" cy="3346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264" marR="0">
              <a:lnSpc>
                <a:spcPts val="8752"/>
              </a:lnSpc>
              <a:spcBef>
                <a:spcPct val="0"/>
              </a:spcBef>
              <a:spcAft>
                <a:spcPct val="0"/>
              </a:spcAft>
            </a:pPr>
            <a:r>
              <a:rPr sz="8400">
                <a:solidFill>
                  <a:srgbClr val="0084FF"/>
                </a:solidFill>
                <a:latin typeface="QGJVTR+FDWDTU+MicrosoftYaHei-Bold"/>
                <a:cs typeface="QGJVTR+FDWDTU+MicrosoftYaHei-Bold"/>
              </a:rPr>
              <a:t>03</a:t>
            </a:r>
          </a:p>
          <a:p>
            <a:pPr marL="0" marR="0">
              <a:lnSpc>
                <a:spcPts val="5400"/>
              </a:lnSpc>
              <a:spcBef>
                <a:spcPts val="2805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KSCAKK+MS-UIGothic"/>
                <a:cs typeface="KSCAKK+MS-UIGothic"/>
              </a:rPr>
              <a:t>外在</a:t>
            </a:r>
            <a:r>
              <a:rPr sz="54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5400">
                <a:solidFill>
                  <a:srgbClr val="000000"/>
                </a:solidFill>
                <a:latin typeface="KSCAKK+MS-UIGothic"/>
                <a:cs typeface="KSCAKK+MS-UIGothic"/>
              </a:rPr>
              <a:t>机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外在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机的定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44075" y="200405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KSCAKK+MS-UIGothic"/>
                <a:cs typeface="KSCAKK+MS-UIGothic"/>
              </a:rPr>
              <a:t>定</a:t>
            </a:r>
            <a:r>
              <a:rPr sz="1550">
                <a:solidFill>
                  <a:srgbClr val="0084FF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569" y="2558268"/>
            <a:ext cx="2760345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外在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机是指个体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获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得某种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外在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果或避免某种外在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惩罚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而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采取行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驱动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力。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075" y="4147815"/>
            <a:ext cx="6921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0084FF"/>
                </a:solidFill>
                <a:latin typeface="KSCAKK+MS-UIGothic"/>
                <a:cs typeface="KSCAKK+MS-UIGothic"/>
              </a:rPr>
              <a:t>例子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97569" y="4661388"/>
            <a:ext cx="2760345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为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了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获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得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奖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励或避免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惩罚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而努力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学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习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、工作或完成任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350">
                <a:solidFill>
                  <a:srgbClr val="000000"/>
                </a:solidFill>
                <a:latin typeface="KSCAKK+MS-UIGothic"/>
                <a:cs typeface="KSCAKK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外在</a:t>
            </a:r>
            <a:r>
              <a:rPr sz="3000">
                <a:solidFill>
                  <a:srgbClr val="0084FF"/>
                </a:solidFill>
                <a:latin typeface="SimSun"/>
                <a:cs typeface="SimSun"/>
              </a:rPr>
              <a:t>动</a:t>
            </a:r>
            <a:r>
              <a:rPr sz="3000">
                <a:solidFill>
                  <a:srgbClr val="0084FF"/>
                </a:solidFill>
                <a:latin typeface="KSCAKK+MS-UIGothic"/>
                <a:cs typeface="KSCAKK+MS-UIGothic"/>
              </a:rPr>
              <a:t>机的来源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KSCAKK+MS-UIGothic"/>
                <a:cs typeface="KSCAKK+MS-UIGothic"/>
              </a:rPr>
              <a:t>社会文化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14894" y="2079997"/>
            <a:ext cx="32861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不同的社会文化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外在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机的重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视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程度不同，某些文化可能更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强调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个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人成就和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竞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争，从而增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强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了个体的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外在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机。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36014" y="225722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KSCAKK+MS-UIGothic"/>
                <a:cs typeface="KSCAKK+MS-UIGothic"/>
              </a:rPr>
              <a:t>家庭和学校</a:t>
            </a: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环</a:t>
            </a:r>
            <a:r>
              <a:rPr sz="2300">
                <a:solidFill>
                  <a:srgbClr val="0084FF"/>
                </a:solidFill>
                <a:latin typeface="KSCAKK+MS-UIGothic"/>
                <a:cs typeface="KSCAKK+MS-UIGothic"/>
              </a:rPr>
              <a:t>境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9115" y="2820408"/>
            <a:ext cx="3212529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家庭和学校是塑造个体外在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机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的重要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境因素，家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长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和教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师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可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以通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过奖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励和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惩罚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来激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孩子的</a:t>
            </a:r>
          </a:p>
          <a:p>
            <a:pPr marL="190500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外在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机。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35694" y="435018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0084FF"/>
                </a:solidFill>
                <a:latin typeface="SimSun"/>
                <a:cs typeface="SimSun"/>
              </a:rPr>
              <a:t>组织</a:t>
            </a:r>
            <a:r>
              <a:rPr sz="2300" spc="25">
                <a:solidFill>
                  <a:srgbClr val="0084FF"/>
                </a:solidFill>
                <a:latin typeface="KSCAKK+MS-UIGothic"/>
                <a:cs typeface="KSCAKK+MS-UIGothic"/>
              </a:rPr>
              <a:t>和工作要求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5694" y="4886063"/>
            <a:ext cx="3286125" cy="129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在某些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和工作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境中，完成任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务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和达成目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是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获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得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奖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励或晋升的</a:t>
            </a:r>
          </a:p>
          <a:p>
            <a:pPr marL="0" marR="0">
              <a:lnSpc>
                <a:spcPts val="1500"/>
              </a:lnSpc>
              <a:spcBef>
                <a:spcPts val="60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必要条件，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这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也会激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个体的外在</a:t>
            </a:r>
          </a:p>
          <a:p>
            <a:pPr marL="0" marR="0">
              <a:lnSpc>
                <a:spcPts val="1500"/>
              </a:lnSpc>
              <a:spcBef>
                <a:spcPts val="66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动</a:t>
            </a:r>
            <a:r>
              <a:rPr sz="1500">
                <a:solidFill>
                  <a:srgbClr val="000000"/>
                </a:solidFill>
                <a:latin typeface="KSCAKK+MS-UIGothic"/>
                <a:cs typeface="KSCAKK+MS-UIGothic"/>
              </a:rPr>
              <a:t>机。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https://d.book118.com/166133225132010054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KSCAKK+MS-UIGothic</vt:lpstr>
      <vt:lpstr>SimSun</vt:lpstr>
      <vt:lpstr>VEGOMS+JSDLNC+ArialMT</vt:lpstr>
      <vt:lpstr>Times New Roman</vt:lpstr>
      <vt:lpstr>QGJVTR+FDWDTU+MicrosoftYaHei-Bold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2024-09-21T16:35:22.900</cp:lastPrinted>
  <dcterms:created xsi:type="dcterms:W3CDTF">2024-09-21T08:35:22Z</dcterms:created>
  <dcterms:modified xsi:type="dcterms:W3CDTF">2024-09-21T08:35:24Z</dcterms:modified>
</cp:coreProperties>
</file>