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3E2E3D-F66C-473D-831D-4C8D97BAFD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42BB49-BAB1-4D54-83AA-EBC2141E1E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236693-21E1-4B9E-97AC-B9143ED1E7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49ECFC-56FA-4A19-83E1-6A64D5F1BD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40F5E6B-399C-4AA3-A198-31FB4EB625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26232A-E41A-4B91-9D7A-9DAE0F1B1A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E15A47B-569F-46F3-97E3-27CEF21805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C16F70-4E5A-4131-9128-7A0B3E7EA7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3C4FF7-A512-4C41-831E-567E6009C8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F04A40-A87A-477A-AB34-C5D0555BF7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372393-8862-4D9A-BB42-BF60BBE153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6214054004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零售业行业的市场份额扩大培训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市场现状与趋势分析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市场份额扩大策略制定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营销手段创新与提升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供应链管理与优化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顾客体验改善与忠诚度提升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团队建设与激励机制设计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市场现状与趋势分析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增长速度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市场份额分布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零售业市场概况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零售业市场庞大，涉及多个细分领域，如超市、百货、折扣店等。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随着消费者购买力的提升和消费观念的转变，零售业市场保持稳定增长。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不同零售业态和品牌在市场份额上存在差异，部分龙头企业占据较大市场份额。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消费者需求与行为变化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消费者需求多样化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消费者对商品的需求从单一向多样化转变，注重个性化、品质化和体验式消费。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购买渠道多元化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随着互联网和移动支付的普及，消费者购买渠道日益多元化，线上线下融合成为趋势。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消费者决策因素变化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消费者在购买决策中更加注重品牌、口碑和服务等因素。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Freeform 13"/>
          <p:cNvSpPr/>
          <p:nvPr/>
        </p:nvSpPr>
        <p:spPr>
          <a:xfrm>
            <a:off x="5820196" y="3941016"/>
            <a:ext cx="553402" cy="457486"/>
          </a:xfrm>
          <a:custGeom>
            <a:rect l="l" t="t" r="r" b="b"/>
            <a:pathLst>
              <a:path w="287" h="236">
                <a:moveTo>
                  <a:pt x="260" y="78"/>
                </a:moveTo>
                <a:cubicBezTo>
                  <a:pt x="251" y="78"/>
                  <a:pt x="244" y="85"/>
                  <a:pt x="244" y="94"/>
                </a:cubicBezTo>
                <a:cubicBezTo>
                  <a:pt x="244" y="103"/>
                  <a:pt x="251" y="111"/>
                  <a:pt x="260" y="111"/>
                </a:cubicBezTo>
                <a:cubicBezTo>
                  <a:pt x="269" y="111"/>
                  <a:pt x="277" y="103"/>
                  <a:pt x="277" y="94"/>
                </a:cubicBezTo>
                <a:cubicBezTo>
                  <a:pt x="277" y="85"/>
                  <a:pt x="269" y="78"/>
                  <a:pt x="260" y="78"/>
                </a:cubicBezTo>
                <a:close/>
                <a:moveTo>
                  <a:pt x="27" y="78"/>
                </a:moveTo>
                <a:cubicBezTo>
                  <a:pt x="18" y="78"/>
                  <a:pt x="11" y="85"/>
                  <a:pt x="11" y="94"/>
                </a:cubicBezTo>
                <a:cubicBezTo>
                  <a:pt x="11" y="103"/>
                  <a:pt x="18" y="111"/>
                  <a:pt x="27" y="111"/>
                </a:cubicBezTo>
                <a:cubicBezTo>
                  <a:pt x="36" y="111"/>
                  <a:pt x="43" y="103"/>
                  <a:pt x="43" y="94"/>
                </a:cubicBezTo>
                <a:cubicBezTo>
                  <a:pt x="43" y="85"/>
                  <a:pt x="36" y="78"/>
                  <a:pt x="27" y="78"/>
                </a:cubicBezTo>
                <a:close/>
                <a:moveTo>
                  <a:pt x="212" y="49"/>
                </a:moveTo>
                <a:cubicBezTo>
                  <a:pt x="199" y="49"/>
                  <a:pt x="188" y="59"/>
                  <a:pt x="188" y="73"/>
                </a:cubicBezTo>
                <a:cubicBezTo>
                  <a:pt x="188" y="86"/>
                  <a:pt x="199" y="97"/>
                  <a:pt x="212" y="97"/>
                </a:cubicBezTo>
                <a:cubicBezTo>
                  <a:pt x="225" y="97"/>
                  <a:pt x="236" y="86"/>
                  <a:pt x="236" y="73"/>
                </a:cubicBezTo>
                <a:cubicBezTo>
                  <a:pt x="236" y="59"/>
                  <a:pt x="225" y="49"/>
                  <a:pt x="212" y="49"/>
                </a:cubicBezTo>
                <a:close/>
                <a:moveTo>
                  <a:pt x="287" y="196"/>
                </a:moveTo>
                <a:cubicBezTo>
                  <a:pt x="259" y="196"/>
                  <a:pt x="259" y="196"/>
                  <a:pt x="259" y="196"/>
                </a:cubicBezTo>
                <a:cubicBezTo>
                  <a:pt x="259" y="145"/>
                  <a:pt x="259" y="145"/>
                  <a:pt x="259" y="145"/>
                </a:cubicBezTo>
                <a:cubicBezTo>
                  <a:pt x="259" y="136"/>
                  <a:pt x="257" y="128"/>
                  <a:pt x="253" y="121"/>
                </a:cubicBezTo>
                <a:cubicBezTo>
                  <a:pt x="255" y="120"/>
                  <a:pt x="258" y="120"/>
                  <a:pt x="260" y="120"/>
                </a:cubicBezTo>
                <a:cubicBezTo>
                  <a:pt x="275" y="120"/>
                  <a:pt x="287" y="132"/>
                  <a:pt x="287" y="147"/>
                </a:cubicBezTo>
                <a:lnTo>
                  <a:pt x="287" y="196"/>
                </a:lnTo>
                <a:close/>
                <a:moveTo>
                  <a:pt x="75" y="49"/>
                </a:moveTo>
                <a:cubicBezTo>
                  <a:pt x="62" y="49"/>
                  <a:pt x="51" y="59"/>
                  <a:pt x="51" y="73"/>
                </a:cubicBezTo>
                <a:cubicBezTo>
                  <a:pt x="51" y="86"/>
                  <a:pt x="62" y="97"/>
                  <a:pt x="75" y="97"/>
                </a:cubicBezTo>
                <a:cubicBezTo>
                  <a:pt x="88" y="97"/>
                  <a:pt x="99" y="86"/>
                  <a:pt x="99" y="73"/>
                </a:cubicBezTo>
                <a:cubicBezTo>
                  <a:pt x="99" y="59"/>
                  <a:pt x="88" y="49"/>
                  <a:pt x="75" y="49"/>
                </a:cubicBezTo>
                <a:close/>
                <a:moveTo>
                  <a:pt x="27" y="120"/>
                </a:moveTo>
                <a:cubicBezTo>
                  <a:pt x="29" y="120"/>
                  <a:pt x="32" y="120"/>
                  <a:pt x="34" y="121"/>
                </a:cubicBezTo>
                <a:cubicBezTo>
                  <a:pt x="30" y="128"/>
                  <a:pt x="28" y="136"/>
                  <a:pt x="28" y="145"/>
                </a:cubicBezTo>
                <a:cubicBezTo>
                  <a:pt x="28" y="196"/>
                  <a:pt x="28" y="196"/>
                  <a:pt x="28" y="196"/>
                </a:cubicBezTo>
                <a:cubicBezTo>
                  <a:pt x="0" y="196"/>
                  <a:pt x="0" y="196"/>
                  <a:pt x="0" y="196"/>
                </a:cubicBezTo>
                <a:cubicBezTo>
                  <a:pt x="0" y="147"/>
                  <a:pt x="0" y="147"/>
                  <a:pt x="0" y="147"/>
                </a:cubicBezTo>
                <a:cubicBezTo>
                  <a:pt x="0" y="132"/>
                  <a:pt x="12" y="120"/>
                  <a:pt x="27" y="120"/>
                </a:cubicBezTo>
                <a:close/>
                <a:moveTo>
                  <a:pt x="144" y="0"/>
                </a:moveTo>
                <a:cubicBezTo>
                  <a:pt x="124" y="0"/>
                  <a:pt x="108" y="16"/>
                  <a:pt x="108" y="36"/>
                </a:cubicBezTo>
                <a:cubicBezTo>
                  <a:pt x="108" y="56"/>
                  <a:pt x="124" y="72"/>
                  <a:pt x="144" y="72"/>
                </a:cubicBezTo>
                <a:cubicBezTo>
                  <a:pt x="163" y="72"/>
                  <a:pt x="179" y="56"/>
                  <a:pt x="179" y="36"/>
                </a:cubicBezTo>
                <a:cubicBezTo>
                  <a:pt x="179" y="16"/>
                  <a:pt x="163" y="0"/>
                  <a:pt x="144" y="0"/>
                </a:cubicBezTo>
                <a:close/>
                <a:moveTo>
                  <a:pt x="251" y="214"/>
                </a:moveTo>
                <a:cubicBezTo>
                  <a:pt x="208" y="214"/>
                  <a:pt x="208" y="214"/>
                  <a:pt x="208" y="214"/>
                </a:cubicBezTo>
                <a:cubicBezTo>
                  <a:pt x="208" y="137"/>
                  <a:pt x="208" y="137"/>
                  <a:pt x="208" y="137"/>
                </a:cubicBezTo>
                <a:cubicBezTo>
                  <a:pt x="208" y="127"/>
                  <a:pt x="206" y="117"/>
                  <a:pt x="201" y="108"/>
                </a:cubicBezTo>
                <a:cubicBezTo>
                  <a:pt x="205" y="107"/>
                  <a:pt x="208" y="106"/>
                  <a:pt x="212" y="106"/>
                </a:cubicBezTo>
                <a:cubicBezTo>
                  <a:pt x="233" y="106"/>
                  <a:pt x="251" y="124"/>
                  <a:pt x="251" y="145"/>
                </a:cubicBezTo>
                <a:lnTo>
                  <a:pt x="251" y="214"/>
                </a:lnTo>
                <a:close/>
                <a:moveTo>
                  <a:pt x="79" y="137"/>
                </a:moveTo>
                <a:cubicBezTo>
                  <a:pt x="79" y="214"/>
                  <a:pt x="79" y="214"/>
                  <a:pt x="79" y="214"/>
                </a:cubicBezTo>
                <a:cubicBezTo>
                  <a:pt x="37" y="214"/>
                  <a:pt x="37" y="214"/>
                  <a:pt x="37" y="214"/>
                </a:cubicBezTo>
                <a:cubicBezTo>
                  <a:pt x="37" y="145"/>
                  <a:pt x="37" y="145"/>
                  <a:pt x="37" y="145"/>
                </a:cubicBezTo>
                <a:cubicBezTo>
                  <a:pt x="37" y="124"/>
                  <a:pt x="54" y="106"/>
                  <a:pt x="75" y="106"/>
                </a:cubicBezTo>
                <a:cubicBezTo>
                  <a:pt x="79" y="106"/>
                  <a:pt x="83" y="107"/>
                  <a:pt x="86" y="108"/>
                </a:cubicBezTo>
                <a:cubicBezTo>
                  <a:pt x="81" y="117"/>
                  <a:pt x="79" y="127"/>
                  <a:pt x="79" y="137"/>
                </a:cubicBezTo>
                <a:close/>
                <a:moveTo>
                  <a:pt x="88" y="237"/>
                </a:moveTo>
                <a:cubicBezTo>
                  <a:pt x="200" y="237"/>
                  <a:pt x="200" y="237"/>
                  <a:pt x="200" y="237"/>
                </a:cubicBezTo>
                <a:cubicBezTo>
                  <a:pt x="200" y="137"/>
                  <a:pt x="200" y="137"/>
                  <a:pt x="200" y="137"/>
                </a:cubicBezTo>
                <a:cubicBezTo>
                  <a:pt x="200" y="106"/>
                  <a:pt x="174" y="81"/>
                  <a:pt x="144" y="81"/>
                </a:cubicBezTo>
                <a:cubicBezTo>
                  <a:pt x="113" y="81"/>
                  <a:pt x="88" y="106"/>
                  <a:pt x="88" y="137"/>
                </a:cubicBezTo>
                <a:lnTo>
                  <a:pt x="88" y="237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行业竞争激烈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品牌化和专业化趋势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线上线下融合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智能化和数字化应用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行业竞争格局与发展趋势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品牌和专业化的零售企业更具竞争力，成为市场主导。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零售业市场竞争激烈，企业间价格战、营销战不断。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人工智能、大数据等技术在零售业的应用日益广泛，提升企业运营效率和精准营销能力。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随着互联网技术的发展，线上线下融合成为零售业发展的重要趋势，提升消费者购物体验。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市场份额扩大策略制定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深入了解目标市场的消费者需求、消费习惯和购买能力，为市场定位提供数据支持。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市场调研与分析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确定目标客群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制定市场定位策略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根据市场调研结果，明确目标市场的客户群体，包括年龄、性别、职业、收入等方面的特征。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根据目标市场的特点和需求，制定相应的市场定位策略，如高端市场、大众市场、专业市场等。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明确目标市场定位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通过研发和设计，推出具有独特功能、性能或外观的产品，以满足消费者的个性化需求。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748" r="1674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产品差异化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提供优质的售前、售中和售后服务，提升客户体验，增强客户黏性。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服务差异化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塑造独特的品牌形象和品牌价值，提升消费者对品牌的认知度和忠诚度。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品牌差异化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制定差异化竞争策略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定价策略制定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综合考虑成本、市场需求、竞争对手等因素，制定合理的定价策略，以实现市场份额的扩大和盈利能力的提升。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价格调整与促销策略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根据市场变化和竞争状况，灵活调整产品价格，并运用促销手段吸引消费者，提高销售额。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产品组合优化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根据市场需求和消费者偏好，调整产品线的宽度和深度，实现产品组合的最佳配置。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优化产品组合与定价策略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营销手段创新与提升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通过打折、满减、赠品等促销手段吸引消费者，提高销售额。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476" r="12476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促销策略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建立会员体系，提供会员专享优惠和积分兑换等福利，增强客户忠诚度。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会员制度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125" r="121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在媒体上投放广告，提高品牌知名度和曝光率。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广告投放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传统营销手段优化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搜索引擎优化（SEO）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通过优化网站结构和内容，提高在搜索引擎中的排名，增加曝光率和流量。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运用大数据技术，分析消费者行为、偏好和需求，实现精准营销。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利用社交媒体平台，发布内容、互动沟通，提升品牌影响力和用户黏性。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数字化营销技术应用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https://d.book118.com/166214054004010044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2024-09-12T04:41:20.216</cp:lastPrinted>
  <dcterms:created xsi:type="dcterms:W3CDTF">2024-09-11T20:41:20Z</dcterms:created>
  <dcterms:modified xsi:type="dcterms:W3CDTF">2024-09-11T20:41:22Z</dcterms:modified>
</cp:coreProperties>
</file>