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6485FB-4F64-481C-A7DC-7A1A064374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3AC2CA-703C-42EF-A211-8DB1E9F6A6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76E1A1-D429-4CC6-9282-D0B63CA68D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D5FEEC-2E11-40B6-870E-2DE107C72B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72D1570-C583-425B-B049-5C680FD419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23973DC-4FC2-4DA0-9B15-7BE9159C99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FD1E8C7-E12B-4CDD-B905-2CCFB3449B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8EE3EA-8DDA-44A6-A6ED-57258D7313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AEFE34-089D-40E5-BFEA-17C6DE625C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18CC28-2CD7-4526-9A91-C29D357D3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868042-E19E-42D2-85E6-BBEF6B23D0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6220140101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51821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3898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37706" y="4043701"/>
            <a:ext cx="4392529" cy="320369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75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 FIRST LESSON OF THE SCHOOL YEAR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560336" y="1254830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9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面向对象软件工程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1136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925520" y="0"/>
            <a:ext cx="189738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344112" y="332203"/>
            <a:ext cx="1288278" cy="35645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ct val="0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59464" y="1748889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面向对象软件工程概述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面向对象方法论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面向对象的软件开发过程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面向对象软件工程实践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面向对象软件工程的挑战与解决方案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5685" y="379813"/>
            <a:ext cx="115443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面向对象软件工程概述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对象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对象的抽象，定义了一组具有相同属性和行为的对象。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类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继承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多态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不同对象对同一消息的响应不同，提高软件灵活性和可维护性。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现实世界中的事物或概念在软件中的表示，具有状态和行为。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子类继承父类的属性和行为，实现代码复用。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面向对象的基本概念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抽象性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通过类和对象抽象现实世界中的事物，简化问题复杂度。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封装性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将对象的属性和行为封装在类中，实现信息隐藏和安全。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继承性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通过继承实现代码复用，减少重复劳动。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多态性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提高软件灵活性和可维护性，方便添加新功能。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面向对象软件工程的主要特点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单一职责原则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一个类应该只有一个职责，避免职责过多导致类过于复杂。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里氏替换原则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子类必须能够替换父类而不会导致任何不期望的行为。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依赖倒置原则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高层模块不应该依赖于低层模块，它们都应该依赖于抽象。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接口隔离原则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客户端不应该依赖于它不使用的接口，一个类对另一个类的依赖性应当是最小的。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面向对象软件工程的基本原则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面向对象方法论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识别对象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通过识别现实世界中的事物和概念，将其抽象为软件中的对象。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定义属性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为每个对象定义所需的属性和状态，以及它们之间的关系。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封装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将对象的属性和操作封装在一起，以隐藏对象的内部细节。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面向对象的分析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设计类和对象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根据需求分析的结果，设计出合适的类和对象，以及它们之间的关系。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继承和多态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利用继承和多态实现代码的重用和扩展性。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设计模式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使用设计模式优化设计，提高代码的可维护性和可扩展性。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面向对象的设计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编程语言应支持类和对象的定义、继承和多态等面向对象特性。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支持类和对象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编程语言应提供机制实现封装和抽象，以隐藏实现细节。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封装和抽象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编程语言应支持代码重用，如继承、接口和组件等。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代码重用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面向对象的编程语言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8522661" y="2674162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6751011" y="3921937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4988886" y="5150662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AutoShape 12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面向对象的测试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222881" y="5436037"/>
            <a:ext cx="2541428" cy="490334"/>
            <a:chOff x="5222881" y="5436037"/>
            <a:chExt cx="2541428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5222881" y="5436037"/>
              <a:ext cx="254142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类级别的测试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6971715" y="4184077"/>
            <a:ext cx="2541428" cy="490334"/>
            <a:chOff x="6971715" y="4184077"/>
            <a:chExt cx="2541428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6971715" y="4184077"/>
              <a:ext cx="254142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对象级别的测试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736929" y="2936302"/>
            <a:ext cx="2541428" cy="490334"/>
            <a:chOff x="8736929" y="2936302"/>
            <a:chExt cx="2541428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8736929" y="2936302"/>
              <a:ext cx="254142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系统级别的测试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228086" y="3512222"/>
            <a:ext cx="2381737" cy="806572"/>
            <a:chOff x="2228086" y="3512222"/>
            <a:chExt cx="2381737" cy="806572"/>
          </a:xfrm>
        </p:grpSpPr>
        <p:sp>
          <p:nvSpPr>
            <p:cNvPr id="44" name="TextBox 44"/>
            <p:cNvSpPr txBox="1"/>
            <p:nvPr/>
          </p:nvSpPr>
          <p:spPr>
            <a:xfrm>
              <a:off x="2228086" y="3512222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测试对象之间的交互和协作是否符合预期。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4027453" y="2264447"/>
            <a:ext cx="2381737" cy="806572"/>
            <a:chOff x="4027453" y="2264447"/>
            <a:chExt cx="2381737" cy="806572"/>
          </a:xfrm>
        </p:grpSpPr>
        <p:sp>
          <p:nvSpPr>
            <p:cNvPr id="46" name="TextBox 46"/>
            <p:cNvSpPr txBox="1"/>
            <p:nvPr/>
          </p:nvSpPr>
          <p:spPr>
            <a:xfrm>
              <a:off x="4027453" y="22644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测试整个系统是否符合需求规格说明。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54963" y="4740947"/>
            <a:ext cx="2381737" cy="806572"/>
            <a:chOff x="454963" y="4740947"/>
            <a:chExt cx="2381737" cy="806572"/>
          </a:xfrm>
        </p:grpSpPr>
        <p:sp>
          <p:nvSpPr>
            <p:cNvPr id="48" name="TextBox 48"/>
            <p:cNvSpPr txBox="1"/>
            <p:nvPr/>
          </p:nvSpPr>
          <p:spPr>
            <a:xfrm>
              <a:off x="454963" y="47409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测试单个类的功能是否符合预期。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面向对象的软件开发过程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确定系统需求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通过与用户交流，了解系统需要完成的任务和功能，明确系统的需求。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建立对象模型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根据需求分析结果，建立系统的对象模型，包括类、属性、方法和对象之间的关系。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确定系统边界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明确系统的边界和范围，确定哪些功能属于系统，哪些功能不属于系统。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面向对象的需求分析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https://d.book118.com/166220140101010050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1DF"/>
      </a:lt1>
      <a:dk2>
        <a:srgbClr val="000000"/>
      </a:dk2>
      <a:lt2>
        <a:srgbClr val="FFFFFF"/>
      </a:lt2>
      <a:accent1>
        <a:srgbClr val="4E1B04"/>
      </a:accent1>
      <a:accent2>
        <a:srgbClr val="DB6414"/>
      </a:accent2>
      <a:accent3>
        <a:srgbClr val="FF9719"/>
      </a:accent3>
      <a:accent4>
        <a:srgbClr val="EB9D43"/>
      </a:accent4>
      <a:accent5>
        <a:srgbClr val="FFB828"/>
      </a:accent5>
      <a:accent6>
        <a:srgbClr val="E69041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SimSun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2024-09-15T14:19:49.098</cp:lastPrinted>
  <dcterms:created xsi:type="dcterms:W3CDTF">2024-09-15T06:19:49Z</dcterms:created>
  <dcterms:modified xsi:type="dcterms:W3CDTF">2024-09-15T06:19:51Z</dcterms:modified>
</cp:coreProperties>
</file>