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183BB-8817-46B5-9B57-D1B36752C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C092F-49F0-4AFE-B93E-0BBD9CFC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E26E9-01EF-4DBF-AEC3-77D42F421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EF9D0-7FE2-4AB1-BE1C-70654A3A5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6D3ADC-6F18-418A-BBBC-01FC25D4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520346-7F55-4162-BF49-E7FBAECE2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1D6A84-1A5B-4A26-8F77-9BBE914E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E035E-29E4-4BBA-8850-06CFC245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BDD5E3-053B-4740-92E0-E05CAE74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B5D1C-76A1-4CDB-B609-1370BE7FE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C9FDE-5BE7-46DD-AE0C-59B19A29B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2304414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一阶常微分方程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高阶常微分方程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线性微分方程组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边值问题与特征值问题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数值解法与软件应用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课程目的与要求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掌握常微分方程的基本概念、基本理论和基本方法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培养学生运用常微分方程知识分析问题和解决问题的能力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提高学生的数学素养和逻辑思维能力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常微分方程概述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常微分方程的历史与发展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常微分方程的应用领域与重要性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常微分方程的定义与分类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学习方法与建议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认真听讲，做好笔记，及时复习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注重理解，掌握思想，避免死记硬背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多做习题，加强实践，提高解题能力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拓展阅读，开阔视野，增强综合素质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一阶常微分方程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$y' = f(x)g(y)$ 的方程，其中 $f(x)$ 和 $g(y)$ 分别是 $x$ 和 $y$ 的函数。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通过变量分离，将方程转化为 $int frac{dy}{g(y)} = int f(x) dx + C$ 的形式，然后两边同时积分求解。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可分离变量方程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齐次方程与非齐次方程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齐次方程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$y' = fleft(frac{y}{x}right)$ 的方程，可以通过变量替换 $u = frac{y}{x}$ 转化为可分离变量的方程。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非齐次方程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不能通过简单的变量替换转化为齐次方程的方程，需要采用其他方法求解，如常数变易法、待定系数法等。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一阶线性方程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$y' + p(x)y = q(x)$ 的方程，其中 $p(x)$ 和 $q(x)$ 是已知函数。解法包括常数变易法和积分因子法。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伯努利方程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$y' + p(x)y = q(x)y^n$ 的方程，其中 $n$ 是常数且 $n neq 0, 1$。可以通过变量替换 $z = y^{1-n}$ 转化为一阶线性方程求解。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一阶线性方程与伯努利方程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恰当方程与积分因子法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$M(x, y)dx + N(x, y)dy = 0$ 的方程，其中 $frac{partial M}{partial y} = frac{partial N}{partial x}$。解法是通过寻找一个函数 $u(x, y)$ 使得 $du = Mdx + Ndy$，然后求解 $u = C$。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恰当方程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对于不满足恰当方程条件的方程，可以通过寻找一个积分因子 $mu(x, y)$ 使得 $mu Mdx + mu Ndy = 0$ 成为恰当方程。常见的积分因子有 $mu = e^{int p(x) dx}$ 或 $mu = e^{-int q(y) dy}$ 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积分因子法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高阶常微分方程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852041" y="2608040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4" name="Freeform 4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Freeform 5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7" name="Freeform 7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0" name="Freeform 10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3" name="Freeform 13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1852041" y="2607469"/>
            <a:ext cx="1741075" cy="174336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7" name="Freeform 17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0" name="Freeform 20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3" name="Freeform 23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6" name="Freeform 26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Freeform 27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8" name="Freeform 28"/>
          <p:cNvSpPr/>
          <p:nvPr/>
        </p:nvSpPr>
        <p:spPr>
          <a:xfrm>
            <a:off x="3653980" y="3200971"/>
            <a:ext cx="2390966" cy="2394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9" name="Group 29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0" name="Freeform 30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Freeform 31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1" name="Freeform 41"/>
          <p:cNvSpPr/>
          <p:nvPr/>
        </p:nvSpPr>
        <p:spPr>
          <a:xfrm>
            <a:off x="3648742" y="3197923"/>
            <a:ext cx="2396966" cy="2400109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2" name="Group 4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3" name="Freeform 4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Freeform 4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6" name="Freeform 46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Freeform 47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9" name="Freeform 49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2" name="Freeform 52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Freeform 53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54" name="Freeform 54"/>
          <p:cNvSpPr/>
          <p:nvPr/>
        </p:nvSpPr>
        <p:spPr>
          <a:xfrm>
            <a:off x="6124670" y="2332768"/>
            <a:ext cx="2128075" cy="2130933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5" name="Group 55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56" name="Freeform 56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Freeform 57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59" name="Freeform 59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Freeform 60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2" name="Freeform 62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Freeform 63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4" name="Group 64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65" name="Freeform 65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Freeform 66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67" name="Freeform 67"/>
          <p:cNvSpPr/>
          <p:nvPr/>
        </p:nvSpPr>
        <p:spPr>
          <a:xfrm>
            <a:off x="6128195" y="2331911"/>
            <a:ext cx="2132933" cy="2135696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8" name="Group 68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69" name="Freeform 69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Freeform 70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1" name="Group 71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2" name="Freeform 72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Freeform 73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7" name="Group 77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9" name="Freeform 79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0" name="Freeform 80"/>
          <p:cNvSpPr/>
          <p:nvPr/>
        </p:nvSpPr>
        <p:spPr>
          <a:xfrm>
            <a:off x="8370475" y="3384518"/>
            <a:ext cx="1691640" cy="1693831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81" name="Group 8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2" name="Freeform 8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Freeform 8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5" name="Freeform 8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6" name="Freeform 8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7" name="Group 87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8" name="Freeform 88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Freeform 89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1" name="Freeform 91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2" name="Freeform 92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3" name="Freeform 93"/>
          <p:cNvSpPr/>
          <p:nvPr/>
        </p:nvSpPr>
        <p:spPr>
          <a:xfrm>
            <a:off x="8365141" y="3394805"/>
            <a:ext cx="1696498" cy="1698688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003" y="10800"/>
                </a:moveTo>
                <a:cubicBezTo>
                  <a:pt x="3003" y="15106"/>
                  <a:pt x="6494" y="18597"/>
                  <a:pt x="10800" y="18597"/>
                </a:cubicBezTo>
                <a:cubicBezTo>
                  <a:pt x="15106" y="18597"/>
                  <a:pt x="18597" y="15106"/>
                  <a:pt x="18597" y="10800"/>
                </a:cubicBezTo>
                <a:cubicBezTo>
                  <a:pt x="18597" y="6494"/>
                  <a:pt x="15106" y="3003"/>
                  <a:pt x="10800" y="3003"/>
                </a:cubicBezTo>
                <a:cubicBezTo>
                  <a:pt x="6494" y="3003"/>
                  <a:pt x="3003" y="6494"/>
                  <a:pt x="3003" y="1080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4" name="Group 94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95" name="Freeform 95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Freeform 96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98" name="Freeform 98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9" name="Freeform 99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0" name="Group 100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1" name="Freeform 101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2" name="Freeform 102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3" name="Group 103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04" name="Freeform 104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5" name="Freeform 105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6" name="AutoShape 106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7" name="AutoShape 107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08" name="AutoShape 108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9" name="AutoShape 109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0" name="AutoShape 110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高阶线性方程的定义与性质</a:t>
            </a:r>
            <a:endParaRPr lang="en-US" sz="1100"/>
          </a:p>
        </p:txBody>
      </p:sp>
      <p:sp>
        <p:nvSpPr>
          <p:cNvPr id="111" name="AutoShape 111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线性方程的叠加原理</a:t>
            </a:r>
            <a:endParaRPr lang="en-US" sz="1100"/>
          </a:p>
        </p:txBody>
      </p:sp>
      <p:sp>
        <p:nvSpPr>
          <p:cNvPr id="112" name="AutoShape 112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通解的结构与形式</a:t>
            </a:r>
            <a:endParaRPr lang="en-US" sz="1100"/>
          </a:p>
        </p:txBody>
      </p:sp>
      <p:sp>
        <p:nvSpPr>
          <p:cNvPr id="113" name="AutoShape 113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特解与通解的关系</a:t>
            </a:r>
            <a:endParaRPr lang="en-US" sz="1100"/>
          </a:p>
        </p:txBody>
      </p:sp>
      <p:grpSp>
        <p:nvGrpSpPr>
          <p:cNvPr id="114" name="Group 114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15" name="TextBox 115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高阶线性方程通解结构</a:t>
              </a:r>
            </a:p>
          </p:txBody>
        </p:sp>
        <p:sp>
          <p:nvSpPr>
            <p:cNvPr id="116" name="AutoShape 116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7" name="AutoShape 117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8" name="AutoShape 118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9" name="AutoShape 119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0" name="AutoShape 120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1" name="AutoShape 121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2" name="AutoShape 122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3" name="AutoShape 123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5" name="AutoShape 125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6" name="AutoShape 126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7" name="AutoShape 127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8" name="AutoShape 128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9" name="AutoShape 129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0" name="AutoShape 130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1" name="AutoShape 131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2" name="AutoShape 132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3" name="AutoShape 133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4" name="AutoShape 134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5" name="AutoShape 135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常系数线性方程求解方法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154710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特征方程的根与通解的关系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799789" y="4728342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举例与练习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02747" y="1746786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常系数线性方程的特征方程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15038" y="1615818"/>
            <a:ext cx="2553340" cy="126949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求解常系数线性方程的步骤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欧拉公式与复数域上解的性质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欧拉公式的定义与性质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复数域上线性方程的通解形式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复数域上解的周期性、稳定性等性质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举例与练习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4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可化为线性方程的高阶非线性方程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高阶非线性方程的定义与性质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不可化为线性方程的高阶非线性方程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  <a:noFill/>
        </p:spPr>
        <p:txBody>
          <a:bodyPr vert="horz"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举例与练习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高阶非线性方程举例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https://d.book118.com/166223044140010043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2024-09-11T14:30:17.843</cp:lastPrinted>
  <dcterms:created xsi:type="dcterms:W3CDTF">2024-09-11T06:30:17Z</dcterms:created>
  <dcterms:modified xsi:type="dcterms:W3CDTF">2024-09-11T06:30:20Z</dcterms:modified>
</cp:coreProperties>
</file>