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1943B81-71E7-4BA5-9971-344BB04955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FA0AD7-565E-4FBC-BA2A-875A36BA57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79C874E-4E43-4F74-B1ED-63B7BD22B6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64EBCA8-624E-443C-8D8C-B339D056FE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68D430B-EA4F-4EC8-B737-CF5E1969415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5F7FC02-92AE-4DC9-B490-C351D81A21E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7DF1094-EC9B-49A3-87A9-78287C651D0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FB5110C-68A7-4511-92E2-1E6FF61773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D83175F-A85F-4E3F-A7EA-3E8D30A551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D63035-D5E8-4553-8522-3B2326A62C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9C4D3B-8B30-4EE1-8DD1-92DFC3B735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66234051144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a:ln w="9525">
            <a:solidFill>
              <a:schemeClr val="accent1">
                <a:alpha val="100000"/>
              </a:schemeClr>
            </a:solidFill>
          </a:ln>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a:noFill/>
          <a:ln w="9525">
            <a:solidFill>
              <a:schemeClr val="accent1">
                <a:alpha val="100000"/>
              </a:schemeClr>
            </a:solidFill>
          </a:ln>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2024-02-03</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离婚协议书的权利义务平衡</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离婚协议书概述</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权利义务平衡原则</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财产分割与债务承担</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子女抚养与教育问题安排</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房产处理与住房保障</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其他事项约定和争议解决机制</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01</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离婚协议书概述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62" b="262"/>
          <a:stretch>
            <a:fillRect/>
          </a:stretch>
        </p:blipFill>
        <p:spPr>
          <a:xfrm>
            <a:off x="4821847" y="1611542"/>
            <a:ext cx="6129450" cy="4573004"/>
          </a:xfrm>
          <a:prstGeom prst="rect">
            <a:avLst/>
          </a:prstGeom>
        </p:spPr>
      </p:pic>
      <p:sp>
        <p:nvSpPr>
          <p:cNvPr id="3" name="TextBox 3"/>
          <p:cNvSpPr txBox="1"/>
          <p:nvPr/>
        </p:nvSpPr>
        <p:spPr>
          <a:xfrm>
            <a:off x="539110" y="1455569"/>
            <a:ext cx="4076700" cy="1428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离婚协议书是夫妻双方自愿离婚并就离婚事项达成一致意见的书面协议。</a:t>
            </a:r>
          </a:p>
        </p:txBody>
      </p:sp>
      <p:sp>
        <p:nvSpPr>
          <p:cNvPr id="4" name="TextBox 4"/>
          <p:cNvSpPr txBox="1"/>
          <p:nvPr/>
        </p:nvSpPr>
        <p:spPr>
          <a:xfrm>
            <a:off x="539110" y="3178907"/>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离婚协议书的作用是明确双方的权利义务，避免离婚后产生不必要的纠纷，保障双方的合法权益。</a:t>
            </a:r>
          </a:p>
        </p:txBody>
      </p:sp>
      <p:sp>
        <p:nvSpPr>
          <p:cNvPr id="5" name="TextBox 5"/>
          <p:cNvSpPr txBox="1"/>
          <p:nvPr/>
        </p:nvSpPr>
        <p:spPr>
          <a:xfrm>
            <a:off x="539110" y="4746271"/>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离婚协议书是办理离婚手续的重要文件之一，具有法律效力。</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定义与作用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5631466" y="4068128"/>
            <a:ext cx="957358" cy="688848"/>
            <a:chOff x="5631466" y="4068128"/>
            <a:chExt cx="957358" cy="688848"/>
          </a:xfrm>
        </p:grpSpPr>
        <p:sp>
          <p:nvSpPr>
            <p:cNvPr id="12" name="AutoShape 12"/>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5631466" y="4819555"/>
            <a:ext cx="957358" cy="688848"/>
            <a:chOff x="5631466" y="4819555"/>
            <a:chExt cx="957358" cy="688848"/>
          </a:xfrm>
        </p:grpSpPr>
        <p:sp>
          <p:nvSpPr>
            <p:cNvPr id="15" name="AutoShape 15"/>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5567458"/>
            <a:ext cx="957358" cy="480727"/>
            <a:chOff x="5631466" y="5567458"/>
            <a:chExt cx="957358" cy="480727"/>
          </a:xfrm>
        </p:grpSpPr>
        <p:sp>
          <p:nvSpPr>
            <p:cNvPr id="18" name="Freeform 18"/>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5631466" y="3308604"/>
            <a:ext cx="957358" cy="689419"/>
            <a:chOff x="5631466" y="3308604"/>
            <a:chExt cx="957358" cy="689419"/>
          </a:xfrm>
        </p:grpSpPr>
        <p:sp>
          <p:nvSpPr>
            <p:cNvPr id="22" name="AutoShape 22"/>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4186047" y="1678781"/>
            <a:ext cx="1617059" cy="1618488"/>
            <a:chOff x="4186047" y="1678781"/>
            <a:chExt cx="1617059" cy="1618488"/>
          </a:xfrm>
        </p:grpSpPr>
        <p:sp>
          <p:nvSpPr>
            <p:cNvPr id="25" name="Freeform 25"/>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5278469" y="1678781"/>
            <a:ext cx="1617059" cy="1618488"/>
            <a:chOff x="5278469" y="1678781"/>
            <a:chExt cx="1617059" cy="1618488"/>
          </a:xfrm>
        </p:grpSpPr>
        <p:sp>
          <p:nvSpPr>
            <p:cNvPr id="28" name="Freeform 28"/>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6501829" y="3141178"/>
            <a:ext cx="1550007" cy="856845"/>
            <a:chOff x="6501829" y="3141178"/>
            <a:chExt cx="1550007" cy="856845"/>
          </a:xfrm>
        </p:grpSpPr>
        <p:cxnSp>
          <p:nvCxnSpPr>
            <p:cNvPr id="31" name="Connector 31"/>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2" name="Connector 32"/>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3" name="Group 33"/>
          <p:cNvGrpSpPr/>
          <p:nvPr/>
        </p:nvGrpSpPr>
        <p:grpSpPr>
          <a:xfrm>
            <a:off x="7860526" y="2433468"/>
            <a:ext cx="1038363" cy="440204"/>
            <a:chOff x="7860526" y="2433468"/>
            <a:chExt cx="1038363" cy="440204"/>
          </a:xfrm>
        </p:grpSpPr>
        <p:cxnSp>
          <p:nvCxnSpPr>
            <p:cNvPr id="34" name="Connector 34"/>
            <p:cNvCxnSpPr/>
            <p:nvPr/>
          </p:nvCxnSpPr>
          <p:spPr>
            <a:xfrm>
              <a:off x="7860526" y="2433468"/>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8305083" y="2866340"/>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6" name="TextBox 36"/>
          <p:cNvSpPr txBox="1"/>
          <p:nvPr/>
        </p:nvSpPr>
        <p:spPr>
          <a:xfrm>
            <a:off x="1062867" y="3065722"/>
            <a:ext cx="2447925" cy="193415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离婚协议书的法律依据主要包括《中华人民共和国婚姻法》等相关法律法规。</a:t>
            </a:r>
          </a:p>
        </p:txBody>
      </p:sp>
      <p:sp>
        <p:nvSpPr>
          <p:cNvPr id="37" name="TextBox 37"/>
          <p:cNvSpPr txBox="1"/>
          <p:nvPr/>
        </p:nvSpPr>
        <p:spPr>
          <a:xfrm>
            <a:off x="9053162" y="1245013"/>
            <a:ext cx="2447925" cy="22876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离婚协议书是离婚双方必须遵守的法律文件，违反协议内容可能承担法律责任。</a:t>
            </a:r>
          </a:p>
        </p:txBody>
      </p:sp>
      <p:sp>
        <p:nvSpPr>
          <p:cNvPr id="38" name="TextBox 38"/>
          <p:cNvSpPr txBox="1"/>
          <p:nvPr/>
        </p:nvSpPr>
        <p:spPr>
          <a:xfrm>
            <a:off x="8066398" y="3843528"/>
            <a:ext cx="24479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离婚协议书的重要性在于，它能够为离婚双方提供明确的法律保障，确保双方在离婚后的权益得到合理维护。</a:t>
            </a:r>
          </a:p>
        </p:txBody>
      </p:sp>
      <p:grpSp>
        <p:nvGrpSpPr>
          <p:cNvPr id="39" name="Group 39"/>
          <p:cNvGrpSpPr/>
          <p:nvPr/>
        </p:nvGrpSpPr>
        <p:grpSpPr>
          <a:xfrm>
            <a:off x="454963" y="93878"/>
            <a:ext cx="10641129" cy="914400"/>
            <a:chOff x="454963" y="93878"/>
            <a:chExt cx="10641129" cy="914400"/>
          </a:xfrm>
        </p:grpSpPr>
        <p:sp>
          <p:nvSpPr>
            <p:cNvPr id="40" name="AutoShape 4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TextBox 6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法律依据及重要性</a:t>
              </a:r>
            </a:p>
          </p:txBody>
        </p:sp>
      </p:grpSp>
      <p:grpSp>
        <p:nvGrpSpPr>
          <p:cNvPr id="61" name="Group 61"/>
          <p:cNvGrpSpPr/>
          <p:nvPr/>
        </p:nvGrpSpPr>
        <p:grpSpPr>
          <a:xfrm>
            <a:off x="3672114" y="2961703"/>
            <a:ext cx="1188615" cy="782652"/>
            <a:chOff x="3672114" y="2961703"/>
            <a:chExt cx="1188615" cy="782652"/>
          </a:xfrm>
        </p:grpSpPr>
        <p:cxnSp>
          <p:nvCxnSpPr>
            <p:cNvPr id="62" name="Connector 6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3" name="Connector 6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48133" y="4110503"/>
            <a:ext cx="2590565" cy="15624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3128212" y="4950826"/>
            <a:ext cx="710486" cy="718012"/>
          </a:xfrm>
          <a:custGeom>
            <a:rect l="l" t="t" r="r" b="b"/>
            <a:pathLst>
              <a:path w="21600" h="21600">
                <a:moveTo>
                  <a:pt x="0" y="0"/>
                </a:moveTo>
                <a:lnTo>
                  <a:pt x="21600" y="0"/>
                </a:lnTo>
                <a:lnTo>
                  <a:pt x="21600" y="21600"/>
                </a:lnTo>
                <a:lnTo>
                  <a:pt x="0" y="0"/>
                </a:lnTo>
                <a:close/>
                <a:moveTo>
                  <a:pt x="0" y="0"/>
                </a:moveTo>
              </a:path>
            </a:pathLst>
          </a:custGeom>
          <a:solidFill>
            <a:schemeClr val="lt1">
              <a:lumMod val="8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134233" y="3388358"/>
            <a:ext cx="2590566" cy="15624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014313" y="4232813"/>
            <a:ext cx="710486" cy="718013"/>
          </a:xfrm>
          <a:custGeom>
            <a:rect l="l" t="t" r="r" b="b"/>
            <a:pathLst>
              <a:path w="21600" h="21600">
                <a:moveTo>
                  <a:pt x="0" y="0"/>
                </a:moveTo>
                <a:lnTo>
                  <a:pt x="21600" y="0"/>
                </a:lnTo>
                <a:lnTo>
                  <a:pt x="21600" y="21600"/>
                </a:lnTo>
                <a:lnTo>
                  <a:pt x="0" y="0"/>
                </a:lnTo>
                <a:close/>
                <a:moveTo>
                  <a:pt x="0" y="0"/>
                </a:moveTo>
              </a:path>
            </a:pathLst>
          </a:custGeom>
          <a:solidFill>
            <a:schemeClr val="lt1">
              <a:lumMod val="8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006786" y="2677872"/>
            <a:ext cx="2592071" cy="1562468"/>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886866" y="3510284"/>
            <a:ext cx="711991" cy="716507"/>
          </a:xfrm>
          <a:custGeom>
            <a:rect l="l" t="t" r="r" b="b"/>
            <a:pathLst>
              <a:path w="21600" h="21600">
                <a:moveTo>
                  <a:pt x="0" y="0"/>
                </a:moveTo>
                <a:lnTo>
                  <a:pt x="21600" y="0"/>
                </a:lnTo>
                <a:lnTo>
                  <a:pt x="21600" y="21600"/>
                </a:lnTo>
                <a:lnTo>
                  <a:pt x="0" y="0"/>
                </a:lnTo>
                <a:close/>
                <a:moveTo>
                  <a:pt x="0" y="0"/>
                </a:moveTo>
              </a:path>
            </a:pathLst>
          </a:custGeom>
          <a:solidFill>
            <a:schemeClr val="lt1">
              <a:lumMod val="8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901919" y="1624184"/>
            <a:ext cx="3200199" cy="2539899"/>
          </a:xfrm>
          <a:prstGeom prst="rightArrow">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48133" y="4153549"/>
            <a:ext cx="1880079" cy="14763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离婚协议书必须基于双方自愿原则，任何一方不得强迫或欺骗对方签署协议。</a:t>
            </a:r>
          </a:p>
        </p:txBody>
      </p:sp>
      <p:sp>
        <p:nvSpPr>
          <p:cNvPr id="10" name="TextBox 10"/>
          <p:cNvSpPr txBox="1"/>
          <p:nvPr/>
        </p:nvSpPr>
        <p:spPr>
          <a:xfrm>
            <a:off x="3128212" y="3415808"/>
            <a:ext cx="1886101"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双方在签署离婚协议书时应遵循诚信原则，如实陈述自己的财产状况、子女抚养等情况。</a:t>
            </a:r>
          </a:p>
        </p:txBody>
      </p:sp>
      <p:sp>
        <p:nvSpPr>
          <p:cNvPr id="11" name="TextBox 11"/>
          <p:cNvSpPr txBox="1"/>
          <p:nvPr/>
        </p:nvSpPr>
        <p:spPr>
          <a:xfrm>
            <a:off x="5014313" y="2876331"/>
            <a:ext cx="1872553" cy="1165551"/>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离婚协议书的签署过程应当公开、透明，确保双方的知情权和参与权得到充分保障。</a:t>
            </a:r>
          </a:p>
        </p:txBody>
      </p:sp>
      <p:sp>
        <p:nvSpPr>
          <p:cNvPr id="12" name="TextBox 12"/>
          <p:cNvSpPr txBox="1"/>
          <p:nvPr/>
        </p:nvSpPr>
        <p:spPr>
          <a:xfrm>
            <a:off x="6957710" y="2291084"/>
            <a:ext cx="1931664" cy="1219200"/>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lt1">
                    <a:alpha val="100000"/>
                  </a:schemeClr>
                </a:solidFill>
                <a:latin typeface="Microsoft Yahei"/>
                <a:ea typeface="Microsoft Yahei"/>
                <a:cs typeface="Microsoft Yahei"/>
              </a:rPr>
              <a:t>双方在签署离婚协议书后，应当认真履行协议内容，不得随意变更或撤销协议。</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双方自愿原则与诚信原则</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02</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权利义务平衡原则</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377" r="5377"/>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财产分割公平</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抚养责任明确</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债务分担合理</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离婚协议应确保双方财产分割的公平性和合理性，避免一方在财产上受到不公平的待遇。</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协议应明确双方对子女的抚养责任，包括抚养费、教育费、医疗费等，确保子女得到充分的照顾和支持。</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对于夫妻共同债务，协议应明确双方的分担比例和方式，避免一方承担过多或不应承担的债务。</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公平合理原则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保障妇女权益</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关注儿童成长</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照顾老年人权益</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保护弱势群体利益</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协议应充分考虑子女的成长需要，为他们提供稳定的生活环境和教育资源，保障他们的身心健康和未来发展。</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对于有老年人的家庭，离婚协议应关注老年人的赡养问题，确保他们得到应有的照顾和支持。</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在离婚协议中，应特别关注妇女的权益保护，如财产分割、住房安排、经济帮助等，确保她们在离婚后能够维持基本的生活水平。</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TextBox 5"/>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1">
                    <a:alpha val="100000"/>
                  </a:schemeClr>
                </a:solidFill>
                <a:latin typeface="Microsoft Yahei"/>
                <a:ea typeface="Microsoft Yahei"/>
                <a:cs typeface="Microsoft Yahei"/>
              </a:rPr>
              <a:t>80%</a:t>
            </a:r>
          </a:p>
        </p:txBody>
      </p:sp>
      <p:grpSp>
        <p:nvGrpSpPr>
          <p:cNvPr id="6" name="Group 6"/>
          <p:cNvGrpSpPr/>
          <p:nvPr/>
        </p:nvGrpSpPr>
        <p:grpSpPr>
          <a:xfrm>
            <a:off x="8595360" y="2063687"/>
            <a:ext cx="1240346" cy="962406"/>
            <a:chOff x="8595360" y="2063687"/>
            <a:chExt cx="1240346" cy="962406"/>
          </a:xfrm>
        </p:grpSpPr>
        <p:sp>
          <p:nvSpPr>
            <p:cNvPr id="7" name="Freeform 7"/>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TextBox 9"/>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3">
                    <a:alpha val="100000"/>
                  </a:schemeClr>
                </a:solidFill>
                <a:latin typeface="Microsoft Yahei"/>
                <a:ea typeface="Microsoft Yahei"/>
                <a:cs typeface="Microsoft Yahei"/>
              </a:rPr>
              <a:t>80%</a:t>
            </a:r>
          </a:p>
        </p:txBody>
      </p:sp>
      <p:grpSp>
        <p:nvGrpSpPr>
          <p:cNvPr id="10" name="Group 10"/>
          <p:cNvGrpSpPr/>
          <p:nvPr/>
        </p:nvGrpSpPr>
        <p:grpSpPr>
          <a:xfrm>
            <a:off x="5258181" y="1559433"/>
            <a:ext cx="1600105" cy="1242060"/>
            <a:chOff x="5258181" y="1559433"/>
            <a:chExt cx="1600105" cy="1242060"/>
          </a:xfrm>
        </p:grpSpPr>
        <p:sp>
          <p:nvSpPr>
            <p:cNvPr id="11" name="Freeform 11"/>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2">
                    <a:alpha val="100000"/>
                  </a:schemeClr>
                </a:solidFill>
                <a:latin typeface="Microsoft Yahei"/>
                <a:ea typeface="Microsoft Yahei"/>
                <a:cs typeface="Microsoft Yahei"/>
              </a:rPr>
              <a:t>100%</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尊重当事人意愿与自主协商</a:t>
              </a:r>
            </a:p>
          </p:txBody>
        </p:sp>
      </p:grpSp>
      <p:sp>
        <p:nvSpPr>
          <p:cNvPr id="36" name="AutoShape 36"/>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离婚协议应基于双方当事人的自愿和真实意思表示，任何一方不得被强迫或威胁签订协议。</a:t>
            </a:r>
          </a:p>
        </p:txBody>
      </p:sp>
      <p:sp>
        <p:nvSpPr>
          <p:cNvPr id="40" name="TextBox 40"/>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双方当事人有权自主协商离婚协议的具体条款和内容，包括财产分割、子女抚养、债务分担等，以达成双方都能接受的协议。</a:t>
            </a:r>
          </a:p>
        </p:txBody>
      </p:sp>
      <p:sp>
        <p:nvSpPr>
          <p:cNvPr id="41" name="TextBox 41"/>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在协商过程中，双方当事人可以聘请律师参与协助，提供专业的法律建议和指导，确保协议的合法性和有效性。</a:t>
            </a:r>
          </a:p>
        </p:txBody>
      </p:sp>
      <p:sp>
        <p:nvSpPr>
          <p:cNvPr id="42" name="TextBox 42"/>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自愿达成协议</a:t>
            </a:r>
          </a:p>
        </p:txBody>
      </p:sp>
      <p:sp>
        <p:nvSpPr>
          <p:cNvPr id="43" name="TextBox 43"/>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自主协商条款</a:t>
            </a:r>
          </a:p>
        </p:txBody>
      </p:sp>
      <p:sp>
        <p:nvSpPr>
          <p:cNvPr id="44" name="TextBox 44"/>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律师参与协助</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03</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财产分割与债务承担</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708" r="10708"/>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在婚姻关系存续期间所得的财产，除非另有约定或法律规定为个人财产，一般均视为夫妻共同财产。</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夫妻共同财产认定标准</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离婚时，夫妻共同财产应由双方协议处理；协议不成的，由人民法院根据财产的具体情况，按照照顾子女、女方和无过错方权益的原则判决。</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分割原则</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常见的分割方式包括实物分割、变价分割、作价补偿等，具体应根据财产的性质、价值和使用情况等因素确定。</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分割方式</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夫妻共同财产认定及分割方式</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保护措施</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为保护个人财产，建议在婚姻关系存续期间建立个人财产清单，并保留相关证据。在离婚协议书中，应明确个人财产的保护措施和违约责任。</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个人财产认定</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个人财产包括婚前个人财产、因身体受到伤害获得的医疗费等个人专用财产等。在离婚协议书中，应明确个人财产的归属。</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归属问题</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对于个人财产的归属问题，应根据实际情况进行协商和处理。如双方对个人财产的归属无法达成协议，可通过诉讼或调解等方式解决。</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5292" r="15292"/>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3250" r="1325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5083" r="15083"/>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个人财产保护及归属问题探讨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https://d.book118.com/166234051144010051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2024-09-17T13:24:30.059</cp:lastPrinted>
  <dcterms:created xsi:type="dcterms:W3CDTF">2024-09-17T05:24:30Z</dcterms:created>
  <dcterms:modified xsi:type="dcterms:W3CDTF">2024-09-17T05:24:31Z</dcterms:modified>
</cp:coreProperties>
</file>