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83567-E995-47F1-9CF4-4A6EA353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5E5B9-C93E-4FF2-AF23-E588F205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6F3E2-C2F6-4299-8813-972D421E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A5FD8-3D1D-44B9-A816-EEC30310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4C8E4-FA98-430B-87B3-C094681E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DB02A-DE83-45CF-8B5E-B134E411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30096-F146-4E56-A8E1-9166714CC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A3538-B6D6-4EEA-8BF2-76CAD1FA5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2977E-2221-4B27-A881-94D0E19D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8CA9A-6C33-43CE-92CC-D6827D46B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A909-BA20-465C-B88F-1B35ACE54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40052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736232" y="1609674"/>
            <a:ext cx="6217920" cy="1500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242"/>
              </a:lnSpc>
            </a:pPr>
            <a:endParaRPr lang="Arial" altLang="Arial" sz="100"/>
          </a:p>
          <a:p>
            <a:pPr marL="4368800" indent="-4356100" algn="l" rtl="0" eaLnBrk="0">
              <a:lnSpc>
                <a:spcPct val="101000"/>
              </a:lnSpc>
            </a:pPr>
            <a:r>
              <a:rPr sz="4800" b="1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骨裂：轻度骨</a:t>
            </a:r>
            <a:r>
              <a:rPr sz="4800" b="1" kern="0" spc="50">
                <a:solidFill>
                  <a:srgbClr val="00BC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折的识</a:t>
            </a:r>
            <a:r>
              <a:rPr sz="4800" b="1" kern="0" spc="40">
                <a:solidFill>
                  <a:srgbClr val="00BC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别</a:t>
            </a:r>
            <a:r>
              <a:rPr sz="4800" kern="0" spc="0">
                <a:solidFill>
                  <a:srgbClr val="00BC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800" b="1" kern="0" spc="-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和处</a:t>
            </a:r>
            <a:r>
              <a:rPr sz="4800" b="1" kern="0" spc="-50">
                <a:solidFill>
                  <a:srgbClr val="00BC5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</a:t>
            </a:r>
            <a:endParaRPr lang="SimSun" altLang="SimSun" sz="4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3587767" y="4192608"/>
            <a:ext cx="5252084" cy="694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647"/>
              </a:lnSpc>
            </a:pPr>
            <a:r>
              <a:rPr sz="2000" kern="0" spc="70">
                <a:solidFill>
                  <a:srgbClr val="0E9C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 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2000" kern="0" spc="-3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70">
                <a:solidFill>
                  <a:srgbClr val="0E9C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骨裂的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预防措施</a:t>
            </a:r>
            <a:r>
              <a:rPr sz="2000" kern="0" spc="4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100" kern="0" spc="70" baseline="21023">
                <a:solidFill>
                  <a:srgbClr val="00A1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05.</a:t>
            </a:r>
            <a:r>
              <a:rPr sz="2000" kern="0" spc="70">
                <a:solidFill>
                  <a:srgbClr val="00A1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70">
                <a:solidFill>
                  <a:srgbClr val="2ABA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骨裂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的护理和注</a:t>
            </a:r>
            <a:endParaRPr lang="SimSun" altLang="SimSun" sz="2000"/>
          </a:p>
          <a:p>
            <a:pPr marL="3378200" algn="l" rtl="0" eaLnBrk="0">
              <a:lnSpc>
                <a:spcPct val="97000"/>
              </a:lnSpc>
              <a:spcBef>
                <a:spcPts val="285"/>
              </a:spcBef>
            </a:pPr>
            <a:r>
              <a:rPr sz="2000" kern="0" spc="100">
                <a:solidFill>
                  <a:srgbClr val="2ABA6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</a:t>
            </a:r>
            <a:r>
              <a:rPr sz="20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事项</a:t>
            </a:r>
            <a:endParaRPr lang="SimSun" altLang="SimSun" sz="2000"/>
          </a:p>
        </p:txBody>
      </p:sp>
      <p:sp>
        <p:nvSpPr>
          <p:cNvPr id="10" name="textbox 10"/>
          <p:cNvSpPr/>
          <p:nvPr/>
        </p:nvSpPr>
        <p:spPr>
          <a:xfrm>
            <a:off x="2222541" y="2490149"/>
            <a:ext cx="2437129" cy="689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21"/>
              </a:lnSpc>
            </a:pPr>
            <a:endParaRPr lang="Arial" altLang="Arial" sz="100"/>
          </a:p>
          <a:p>
            <a:pPr marL="539115" indent="-526415" algn="l" rtl="0" eaLnBrk="0">
              <a:lnSpc>
                <a:spcPct val="99000"/>
              </a:lnSpc>
            </a:pPr>
            <a:r>
              <a:rPr sz="2300" kern="0" spc="90" baseline="27176">
                <a:solidFill>
                  <a:srgbClr val="00AD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01.</a:t>
            </a:r>
            <a:r>
              <a:rPr sz="1400" kern="0" spc="210">
                <a:solidFill>
                  <a:srgbClr val="00AD5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90">
                <a:solidFill>
                  <a:srgbClr val="29A35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骨裂的</a:t>
            </a:r>
            <a:r>
              <a:rPr sz="20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定义和类</a:t>
            </a: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</a:t>
            </a:r>
            <a:endParaRPr lang="SimSun" altLang="SimSun" sz="2400"/>
          </a:p>
        </p:txBody>
      </p:sp>
      <p:sp>
        <p:nvSpPr>
          <p:cNvPr id="12" name="textbox 12"/>
          <p:cNvSpPr/>
          <p:nvPr/>
        </p:nvSpPr>
        <p:spPr>
          <a:xfrm>
            <a:off x="4997478" y="2490936"/>
            <a:ext cx="2458085" cy="662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10"/>
              </a:lnSpc>
            </a:pPr>
            <a:endParaRPr lang="Arial" altLang="Arial" sz="100"/>
          </a:p>
          <a:p>
            <a:pPr marL="564515" indent="-551815" algn="l" rtl="0" eaLnBrk="0">
              <a:lnSpc>
                <a:spcPct val="95000"/>
              </a:lnSpc>
            </a:pPr>
            <a:r>
              <a:rPr sz="2300" kern="0" spc="70" baseline="27176">
                <a:solidFill>
                  <a:srgbClr val="00A65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02.</a:t>
            </a:r>
            <a:r>
              <a:rPr sz="1400" kern="0" spc="20">
                <a:solidFill>
                  <a:srgbClr val="00A65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000" kern="0" spc="70">
                <a:solidFill>
                  <a:srgbClr val="03994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骨裂</a:t>
            </a:r>
            <a:r>
              <a:rPr sz="20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的症状和诊</a:t>
            </a:r>
            <a:r>
              <a:rPr sz="20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断</a:t>
            </a:r>
            <a:endParaRPr lang="SimSun" altLang="SimSun" sz="2400"/>
          </a:p>
        </p:txBody>
      </p:sp>
      <p:sp>
        <p:nvSpPr>
          <p:cNvPr id="14" name="textbox 14"/>
          <p:cNvSpPr/>
          <p:nvPr/>
        </p:nvSpPr>
        <p:spPr>
          <a:xfrm>
            <a:off x="457167" y="1639923"/>
            <a:ext cx="1363344" cy="1141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6103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5600" b="1" kern="0" spc="-6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5600" b="1" kern="0" spc="-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5600"/>
          </a:p>
          <a:p>
            <a:pPr marL="12700" algn="l" rtl="0" eaLnBrk="0">
              <a:lnSpc>
                <a:spcPct val="79000"/>
              </a:lnSpc>
              <a:spcBef>
                <a:spcPts val="406"/>
              </a:spcBef>
            </a:pPr>
            <a:r>
              <a:rPr sz="2000" kern="0" spc="-6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endParaRPr lang="Times New Roman" altLang="Times New Roman" sz="2000"/>
          </a:p>
        </p:txBody>
      </p:sp>
      <p:sp>
        <p:nvSpPr>
          <p:cNvPr id="16" name="textbox 16"/>
          <p:cNvSpPr/>
          <p:nvPr/>
        </p:nvSpPr>
        <p:spPr>
          <a:xfrm>
            <a:off x="7791450" y="2432368"/>
            <a:ext cx="2431414" cy="320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41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000" kern="0" spc="0">
                <a:solidFill>
                  <a:srgbClr val="00A1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03.</a:t>
            </a:r>
            <a:r>
              <a:rPr sz="2000" kern="0" spc="840">
                <a:solidFill>
                  <a:srgbClr val="00A1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0">
                <a:solidFill>
                  <a:srgbClr val="00A15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骨裂的</a:t>
            </a:r>
            <a:r>
              <a:rPr sz="20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治疗方</a:t>
            </a:r>
            <a:r>
              <a:rPr sz="2000" b="1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</a:t>
            </a:r>
            <a:endParaRPr lang="SimSun" altLang="SimSun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3671216" y="2230480"/>
            <a:ext cx="6212204" cy="183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140"/>
              </a:lnSpc>
            </a:pPr>
            <a:endParaRPr lang="Arial" altLang="Arial" sz="100"/>
          </a:p>
          <a:p>
            <a:pPr marL="12700" indent="1764029" algn="l" rtl="0" eaLnBrk="0">
              <a:lnSpc>
                <a:spcPct val="90000"/>
              </a:lnSpc>
            </a:pPr>
            <a:r>
              <a:rPr sz="57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</a:t>
            </a:r>
            <a:r>
              <a:rPr sz="5700" kern="0" spc="100">
                <a:solidFill>
                  <a:srgbClr val="00DB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定义和</a:t>
            </a:r>
            <a:r>
              <a:rPr sz="5700" kern="0" spc="0">
                <a:solidFill>
                  <a:srgbClr val="00DB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500" b="1" kern="0" spc="-210" baseline="5435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7400" kern="0" spc="295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400" kern="0" spc="-210" baseline="-4433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</a:t>
            </a:r>
            <a:r>
              <a:rPr sz="9400" kern="0" spc="-210" baseline="-4433">
                <a:solidFill>
                  <a:srgbClr val="00DB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</a:t>
            </a:r>
            <a:endParaRPr lang="SimHei" altLang="SimHei" sz="9400" baseline="-4433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654008" y="4267186"/>
            <a:ext cx="9315450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9365"/>
              </a:lnSpc>
            </a:pPr>
            <a:endParaRPr lang="Arial" altLang="Arial" sz="100"/>
          </a:p>
          <a:p>
            <a:pPr marL="374650" algn="l" rtl="0" eaLnBrk="0">
              <a:lnSpc>
                <a:spcPct val="97000"/>
              </a:lnSpc>
            </a:pP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骨裂的类型包括裂缝、骨膜下、压缩性等</a:t>
            </a:r>
            <a:endParaRPr lang="SimHei" altLang="SimHei" sz="2200"/>
          </a:p>
        </p:txBody>
      </p:sp>
      <p:sp>
        <p:nvSpPr>
          <p:cNvPr id="26" name="textbox 26"/>
          <p:cNvSpPr/>
          <p:nvPr/>
        </p:nvSpPr>
        <p:spPr>
          <a:xfrm>
            <a:off x="692183" y="3168683"/>
            <a:ext cx="9232900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marL="335915" algn="l" rtl="0" eaLnBrk="0">
              <a:lnSpc>
                <a:spcPct val="94000"/>
              </a:lnSpc>
              <a:spcBef>
                <a:spcPts val="5"/>
              </a:spcBef>
            </a:pPr>
            <a:r>
              <a:rPr sz="22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骨裂通常是由外伤导致的，例如跌倒、撞</a:t>
            </a: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击等</a:t>
            </a:r>
            <a:endParaRPr lang="SimHei" altLang="SimHei" sz="2200"/>
          </a:p>
        </p:txBody>
      </p:sp>
      <p:sp>
        <p:nvSpPr>
          <p:cNvPr id="28" name="textbox 28"/>
          <p:cNvSpPr/>
          <p:nvPr/>
        </p:nvSpPr>
        <p:spPr>
          <a:xfrm>
            <a:off x="704801" y="2051044"/>
            <a:ext cx="9220834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algn="l" rtl="0" eaLnBrk="0">
              <a:lnSpc>
                <a:spcPct val="7638"/>
              </a:lnSpc>
            </a:pPr>
            <a:endParaRPr lang="Arial" altLang="Arial" sz="100"/>
          </a:p>
          <a:p>
            <a:pPr marL="323850" algn="l" rtl="0" eaLnBrk="0">
              <a:lnSpc>
                <a:spcPct val="94000"/>
              </a:lnSpc>
            </a:pP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骨裂是指骨头出现裂纹，但没有完全断裂</a:t>
            </a:r>
            <a:endParaRPr lang="SimHei" altLang="SimHei" sz="2200"/>
          </a:p>
        </p:txBody>
      </p:sp>
      <p:sp>
        <p:nvSpPr>
          <p:cNvPr id="30" name="textbox 30"/>
          <p:cNvSpPr/>
          <p:nvPr/>
        </p:nvSpPr>
        <p:spPr>
          <a:xfrm>
            <a:off x="749286" y="5384824"/>
            <a:ext cx="9144634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8000"/>
              </a:lnSpc>
            </a:pPr>
            <a:endParaRPr lang="Arial" altLang="Arial" sz="1000"/>
          </a:p>
          <a:p>
            <a:pPr algn="l" rtl="0" eaLnBrk="0">
              <a:lnSpc>
                <a:spcPct val="7179"/>
              </a:lnSpc>
            </a:pPr>
            <a:endParaRPr lang="Arial" altLang="Arial" sz="100"/>
          </a:p>
          <a:p>
            <a:pPr marL="279400" algn="l" rtl="0" eaLnBrk="0">
              <a:lnSpc>
                <a:spcPct val="97000"/>
              </a:lnSpc>
            </a:pPr>
            <a:r>
              <a:rPr sz="2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骨裂的症状包括疼痛、肿胀、活动受限等</a:t>
            </a:r>
            <a:endParaRPr lang="SimHei" altLang="SimHei" sz="2200"/>
          </a:p>
        </p:txBody>
      </p:sp>
      <p:sp>
        <p:nvSpPr>
          <p:cNvPr id="32" name="textbox 32"/>
          <p:cNvSpPr/>
          <p:nvPr/>
        </p:nvSpPr>
        <p:spPr>
          <a:xfrm>
            <a:off x="4273219" y="1406486"/>
            <a:ext cx="214693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2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骨裂的定义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4105249" y="1404810"/>
            <a:ext cx="2309495" cy="1320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6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300" b="1" kern="0" spc="10">
                <a:solidFill>
                  <a:srgbClr val="00C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骨裂的类型</a:t>
            </a:r>
            <a:endParaRPr lang="SimHei" altLang="SimHei" sz="3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7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青枝骨折</a:t>
            </a:r>
            <a:endParaRPr lang="SimHei" altLang="SimHei" sz="1700"/>
          </a:p>
        </p:txBody>
      </p:sp>
      <p:sp>
        <p:nvSpPr>
          <p:cNvPr id="38" name="textbox 38"/>
          <p:cNvSpPr/>
          <p:nvPr/>
        </p:nvSpPr>
        <p:spPr>
          <a:xfrm>
            <a:off x="4114845" y="4663473"/>
            <a:ext cx="1134110" cy="281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7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凹陷性骨折</a:t>
            </a:r>
            <a:endParaRPr lang="SimHei" altLang="SimHei" sz="1700"/>
          </a:p>
        </p:txBody>
      </p:sp>
      <p:sp>
        <p:nvSpPr>
          <p:cNvPr id="40" name="textbox 40"/>
          <p:cNvSpPr/>
          <p:nvPr/>
        </p:nvSpPr>
        <p:spPr>
          <a:xfrm>
            <a:off x="857208" y="4661917"/>
            <a:ext cx="1130300" cy="279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压缩性骨折</a:t>
            </a:r>
            <a:endParaRPr lang="SimHei" altLang="SimHei" sz="1700"/>
          </a:p>
        </p:txBody>
      </p:sp>
      <p:sp>
        <p:nvSpPr>
          <p:cNvPr id="42" name="textbox 42"/>
          <p:cNvSpPr/>
          <p:nvPr/>
        </p:nvSpPr>
        <p:spPr>
          <a:xfrm>
            <a:off x="7365960" y="4661917"/>
            <a:ext cx="1122680" cy="279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骨膜下骨折</a:t>
            </a:r>
            <a:endParaRPr lang="SimHei" altLang="SimHei" sz="1700"/>
          </a:p>
        </p:txBody>
      </p:sp>
      <p:sp>
        <p:nvSpPr>
          <p:cNvPr id="44" name="textbox 44"/>
          <p:cNvSpPr/>
          <p:nvPr/>
        </p:nvSpPr>
        <p:spPr>
          <a:xfrm>
            <a:off x="841352" y="2468822"/>
            <a:ext cx="924560" cy="280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裂缝骨折</a:t>
            </a:r>
            <a:endParaRPr lang="SimHei" altLang="SimHei" sz="1700"/>
          </a:p>
        </p:txBody>
      </p:sp>
      <p:sp>
        <p:nvSpPr>
          <p:cNvPr id="46" name="textbox 46"/>
          <p:cNvSpPr/>
          <p:nvPr/>
        </p:nvSpPr>
        <p:spPr>
          <a:xfrm>
            <a:off x="7343794" y="2482194"/>
            <a:ext cx="924560" cy="281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7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横形骨折</a:t>
            </a:r>
            <a:endParaRPr lang="SimHei" altLang="SimHei" sz="17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33466" y="4229070"/>
            <a:ext cx="8299468" cy="200665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1231879" y="3136918"/>
            <a:ext cx="8477884" cy="927100"/>
          </a:xfrm>
          <a:prstGeom prst="rect">
            <a:avLst/>
          </a:prstGeom>
          <a:solidFill>
            <a:srgbClr val="332F2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8107"/>
              </a:lnSpc>
            </a:pPr>
            <a:endParaRPr lang="Arial" altLang="Arial" sz="100"/>
          </a:p>
          <a:p>
            <a:pPr marL="501015" algn="l" rtl="0" eaLnBrk="0">
              <a:lnSpc>
                <a:spcPct val="98000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外力：外伤导致骨骼断</a:t>
            </a: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裂</a:t>
            </a:r>
            <a:endParaRPr lang="SimHei" altLang="SimHei" sz="1800"/>
          </a:p>
        </p:txBody>
      </p:sp>
      <p:sp>
        <p:nvSpPr>
          <p:cNvPr id="54" name="textbox 54"/>
          <p:cNvSpPr/>
          <p:nvPr/>
        </p:nvSpPr>
        <p:spPr>
          <a:xfrm>
            <a:off x="1295398" y="2051045"/>
            <a:ext cx="8293100" cy="915035"/>
          </a:xfrm>
          <a:prstGeom prst="rect">
            <a:avLst/>
          </a:prstGeom>
          <a:solidFill>
            <a:srgbClr val="27322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441325" algn="l" rtl="0" eaLnBrk="0">
              <a:lnSpc>
                <a:spcPct val="94000"/>
              </a:lnSpc>
              <a:spcBef>
                <a:spcPts val="5"/>
              </a:spcBef>
            </a:pPr>
            <a:r>
              <a:rPr sz="18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骨质疏松：骨骼密度下降，容易发生骨折</a:t>
            </a:r>
            <a:endParaRPr lang="SimHei" altLang="SimHei" sz="1800"/>
          </a:p>
        </p:txBody>
      </p:sp>
      <p:sp>
        <p:nvSpPr>
          <p:cNvPr id="56" name="textbox 56"/>
          <p:cNvSpPr/>
          <p:nvPr/>
        </p:nvSpPr>
        <p:spPr>
          <a:xfrm>
            <a:off x="1720806" y="5661880"/>
            <a:ext cx="6005829" cy="284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遗传因素：某些遗传性疾病可导致骨骼脆弱，易发生骨折</a:t>
            </a:r>
            <a:endParaRPr lang="SimHei" altLang="SimHei" sz="1800"/>
          </a:p>
        </p:txBody>
      </p:sp>
      <p:sp>
        <p:nvSpPr>
          <p:cNvPr id="58" name="textbox 58"/>
          <p:cNvSpPr/>
          <p:nvPr/>
        </p:nvSpPr>
        <p:spPr>
          <a:xfrm>
            <a:off x="3841420" y="1392104"/>
            <a:ext cx="3020060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300" b="1" kern="0" spc="5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骨裂的常见原因</a:t>
            </a:r>
            <a:endParaRPr lang="SimHei" altLang="SimHei" sz="3300"/>
          </a:p>
        </p:txBody>
      </p:sp>
      <p:sp>
        <p:nvSpPr>
          <p:cNvPr id="60" name="textbox 60"/>
          <p:cNvSpPr/>
          <p:nvPr/>
        </p:nvSpPr>
        <p:spPr>
          <a:xfrm>
            <a:off x="1720806" y="4588712"/>
            <a:ext cx="4564379" cy="284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长期劳损：骨骼负担过重，导致疲劳性骨折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3658944" y="2214853"/>
            <a:ext cx="6212204" cy="1854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100"/>
          </a:p>
          <a:p>
            <a:pPr marL="12700" indent="1776095" algn="l" rtl="0" eaLnBrk="0">
              <a:lnSpc>
                <a:spcPct val="89000"/>
              </a:lnSpc>
              <a:spcBef>
                <a:spcPts val="1"/>
              </a:spcBef>
            </a:pPr>
            <a:r>
              <a:rPr sz="57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</a:t>
            </a:r>
            <a:r>
              <a:rPr sz="5700" kern="0" spc="80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症状和</a:t>
            </a:r>
            <a:r>
              <a:rPr sz="5700" kern="0" spc="20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900" b="1" kern="0" spc="-160" baseline="4377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7700" kern="0" spc="252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300" kern="0" spc="-160" baseline="-39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</a:t>
            </a:r>
            <a:r>
              <a:rPr sz="9300" kern="0" spc="-160" baseline="-3920">
                <a:solidFill>
                  <a:srgbClr val="00DA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断</a:t>
            </a:r>
            <a:endParaRPr lang="SimHei" altLang="SimHei" sz="9300" baseline="-392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1711457" y="1404932"/>
            <a:ext cx="4714240" cy="4573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3300" b="1" kern="0" spc="4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骨裂的症状</a:t>
            </a:r>
            <a:endParaRPr lang="SimHei" altLang="SimHei" sz="3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542"/>
              </a:spcBef>
            </a:pPr>
            <a:r>
              <a:rPr sz="1800" b="1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疼痛和肿胀</a:t>
            </a:r>
            <a:endParaRPr lang="SimHei" altLang="SimHei" sz="18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552"/>
              </a:spcBef>
            </a:pPr>
            <a:r>
              <a:rPr sz="18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淤血和变色</a:t>
            </a:r>
            <a:endParaRPr lang="SimHei" altLang="SimHei" sz="18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552"/>
              </a:spcBef>
            </a:pPr>
            <a:r>
              <a:rPr sz="1800" b="1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功能障碍</a:t>
            </a:r>
            <a:endParaRPr lang="SimHei" altLang="SimHei" sz="18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骨骼异常声响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1454113" y="2385154"/>
            <a:ext cx="3158489" cy="657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1"/>
              </a:lnSpc>
            </a:pPr>
            <a:endParaRPr lang="Arial" altLang="Arial" sz="100"/>
          </a:p>
          <a:p>
            <a:pPr marL="38100" algn="l" rtl="0" eaLnBrk="0">
              <a:lnSpc>
                <a:spcPct val="87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疼痛：骨裂部位疼痛，活动时</a:t>
            </a:r>
            <a:endParaRPr lang="SimHei" altLang="SimHei" sz="1900"/>
          </a:p>
          <a:p>
            <a:pPr marL="12700" algn="l" rtl="0" eaLnBrk="0">
              <a:lnSpc>
                <a:spcPts val="2991"/>
              </a:lnSpc>
            </a:pPr>
            <a:r>
              <a:rPr sz="19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加剧</a:t>
            </a:r>
            <a:endParaRPr lang="SimHei" altLang="SimHei" sz="1900"/>
          </a:p>
        </p:txBody>
      </p:sp>
      <p:sp>
        <p:nvSpPr>
          <p:cNvPr id="74" name="textbox 74"/>
          <p:cNvSpPr/>
          <p:nvPr/>
        </p:nvSpPr>
        <p:spPr>
          <a:xfrm>
            <a:off x="6026183" y="4603611"/>
            <a:ext cx="3070225" cy="648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4"/>
              </a:lnSpc>
            </a:pPr>
            <a:endParaRPr lang="Arial" altLang="Arial" sz="100"/>
          </a:p>
          <a:p>
            <a:pPr marL="37465" algn="l" rtl="0" eaLnBrk="0">
              <a:lnSpc>
                <a:spcPct val="87000"/>
              </a:lnSpc>
            </a:pP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线检查：可发现骨裂部位及</a:t>
            </a:r>
            <a:endParaRPr lang="SimHei" altLang="SimHei" sz="1900"/>
          </a:p>
          <a:p>
            <a:pPr marL="12700" algn="l" rtl="0" eaLnBrk="0">
              <a:lnSpc>
                <a:spcPts val="2923"/>
              </a:lnSpc>
            </a:pPr>
            <a:r>
              <a:rPr sz="19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程度</a:t>
            </a:r>
            <a:endParaRPr lang="SimHei" altLang="SimHei" sz="1900"/>
          </a:p>
        </p:txBody>
      </p:sp>
      <p:sp>
        <p:nvSpPr>
          <p:cNvPr id="76" name="textbox 76"/>
          <p:cNvSpPr/>
          <p:nvPr/>
        </p:nvSpPr>
        <p:spPr>
          <a:xfrm>
            <a:off x="3835003" y="1392104"/>
            <a:ext cx="3013075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300" b="1" kern="0" spc="40">
                <a:solidFill>
                  <a:srgbClr val="00CB6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骨裂的诊断方法</a:t>
            </a:r>
            <a:endParaRPr lang="SimHei" altLang="SimHei" sz="3300"/>
          </a:p>
        </p:txBody>
      </p:sp>
      <p:sp>
        <p:nvSpPr>
          <p:cNvPr id="78" name="textbox 78"/>
          <p:cNvSpPr/>
          <p:nvPr/>
        </p:nvSpPr>
        <p:spPr>
          <a:xfrm>
            <a:off x="1489300" y="4627461"/>
            <a:ext cx="2654300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8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压痛：骨裂部位压痛明显</a:t>
            </a:r>
            <a:endParaRPr lang="SimHei" altLang="SimHei" sz="1900"/>
          </a:p>
        </p:txBody>
      </p:sp>
      <p:sp>
        <p:nvSpPr>
          <p:cNvPr id="80" name="textbox 80"/>
          <p:cNvSpPr/>
          <p:nvPr/>
        </p:nvSpPr>
        <p:spPr>
          <a:xfrm>
            <a:off x="6004154" y="2393252"/>
            <a:ext cx="2648585" cy="309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b="1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肿胀：骨裂部位周围肿胀</a:t>
            </a:r>
            <a:endParaRPr lang="SimHei" altLang="SimHei" sz="1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590596" y="3168683"/>
            <a:ext cx="9391650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marL="431165" algn="l" rtl="0" eaLnBrk="0">
              <a:lnSpc>
                <a:spcPct val="94000"/>
              </a:lnSpc>
              <a:spcBef>
                <a:spcPts val="5"/>
              </a:spcBef>
            </a:pPr>
            <a:r>
              <a:rPr sz="22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骨裂症状较轻，骨折症状较重</a:t>
            </a:r>
            <a:r>
              <a:rPr sz="22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200"/>
          </a:p>
        </p:txBody>
      </p:sp>
      <p:sp>
        <p:nvSpPr>
          <p:cNvPr id="86" name="textbox 86"/>
          <p:cNvSpPr/>
          <p:nvPr/>
        </p:nvSpPr>
        <p:spPr>
          <a:xfrm>
            <a:off x="654008" y="5384824"/>
            <a:ext cx="9354184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368300" algn="l" rtl="0" eaLnBrk="0">
              <a:lnSpc>
                <a:spcPct val="94000"/>
              </a:lnSpc>
              <a:spcBef>
                <a:spcPts val="7"/>
              </a:spcBef>
            </a:pPr>
            <a:r>
              <a:rPr sz="22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骨裂无移位，骨折移位明显</a:t>
            </a:r>
            <a:r>
              <a:rPr sz="22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200"/>
          </a:p>
        </p:txBody>
      </p:sp>
      <p:sp>
        <p:nvSpPr>
          <p:cNvPr id="88" name="textbox 88"/>
          <p:cNvSpPr/>
          <p:nvPr/>
        </p:nvSpPr>
        <p:spPr>
          <a:xfrm>
            <a:off x="641390" y="2051044"/>
            <a:ext cx="9226550" cy="85090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381000" algn="l" rtl="0" eaLnBrk="0">
              <a:lnSpc>
                <a:spcPct val="94000"/>
              </a:lnSpc>
              <a:spcBef>
                <a:spcPts val="7"/>
              </a:spcBef>
            </a:pPr>
            <a:r>
              <a:rPr sz="2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骨裂指骨裂纹，骨折指骨头完全断裂。</a:t>
            </a:r>
            <a:endParaRPr lang="SimHei" altLang="SimHei" sz="2200"/>
          </a:p>
        </p:txBody>
      </p:sp>
      <p:sp>
        <p:nvSpPr>
          <p:cNvPr id="90" name="textbox 90"/>
          <p:cNvSpPr/>
          <p:nvPr/>
        </p:nvSpPr>
        <p:spPr>
          <a:xfrm>
            <a:off x="679458" y="4267186"/>
            <a:ext cx="9207500" cy="844550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marL="342900" algn="l" rtl="0" eaLnBrk="0">
              <a:lnSpc>
                <a:spcPct val="94000"/>
              </a:lnSpc>
              <a:spcBef>
                <a:spcPts val="5"/>
              </a:spcBef>
            </a:pPr>
            <a:r>
              <a:rPr sz="2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骨裂可自然恢复，骨折需进行复位</a:t>
            </a:r>
            <a:r>
              <a:rPr sz="22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治疗。</a:t>
            </a:r>
            <a:endParaRPr lang="SimHei" altLang="SimHei" sz="2200"/>
          </a:p>
        </p:txBody>
      </p:sp>
      <p:sp>
        <p:nvSpPr>
          <p:cNvPr id="92" name="textbox 92"/>
          <p:cNvSpPr/>
          <p:nvPr/>
        </p:nvSpPr>
        <p:spPr>
          <a:xfrm>
            <a:off x="3180813" y="1406192"/>
            <a:ext cx="4312920" cy="492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8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b="1" kern="0" spc="16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骨裂与普通骨折的区</a:t>
            </a:r>
            <a:r>
              <a:rPr sz="3200" b="1" kern="0" spc="150">
                <a:solidFill>
                  <a:srgbClr val="00CC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别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3659763" y="2240264"/>
            <a:ext cx="6228079" cy="1826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87"/>
              </a:lnSpc>
            </a:pPr>
            <a:endParaRPr lang="Arial" altLang="Arial" sz="100"/>
          </a:p>
          <a:p>
            <a:pPr marL="12700" indent="1775460" algn="l" rtl="0" eaLnBrk="0">
              <a:lnSpc>
                <a:spcPct val="85000"/>
              </a:lnSpc>
            </a:pPr>
            <a:r>
              <a:rPr sz="5700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骨裂的</a:t>
            </a:r>
            <a:r>
              <a:rPr sz="5700" kern="0" spc="100">
                <a:solidFill>
                  <a:srgbClr val="00AE5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治疗方</a:t>
            </a:r>
            <a:r>
              <a:rPr sz="5700" kern="0" spc="40">
                <a:solidFill>
                  <a:srgbClr val="00AE5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200" b="1" kern="0" spc="-16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8200" kern="0" spc="1770">
                <a:solidFill>
                  <a:srgbClr val="00C92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400" kern="0" spc="-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endParaRPr lang="SimHei" altLang="SimHei" sz="6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https://d.book118.com/166240052101010031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2024-08-29T20:37:37.029</cp:lastPrinted>
  <dcterms:created xsi:type="dcterms:W3CDTF">2024-08-29T12:37:37Z</dcterms:created>
  <dcterms:modified xsi:type="dcterms:W3CDTF">2024-08-29T12:37:38Z</dcterms:modified>
</cp:coreProperties>
</file>