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8EC6088-1F91-4D0E-B806-946DEBEA34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045AF0-20F5-4430-B0E3-D02CF5BC46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15BAD5F-233D-473C-ABD9-742AC74E2C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BD27794-C2BE-4189-B8F6-051C0CFD3B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D9A610F-7ED4-4479-BAD7-DCC825B65C9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8E67F8-4663-469F-8445-F7F9ACBE083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AF44D07-EE2C-4789-B258-4EB7BB3C38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78C249-5BE0-4B4A-9278-DD93ABB31B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8065A7-0EEE-422C-8B83-22C011CE87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4443C6-81D4-4954-982B-E26284E5E6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586284-50AE-410D-871A-136A8EC586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6243032205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《医学医学统计学》ppt课件</a:t>
            </a:r>
            <a:endParaRPr lang="en-US" sz="1100"/>
          </a:p>
        </p:txBody>
      </p:sp>
      <p:grpSp>
        <p:nvGrpSpPr>
          <p:cNvPr id="3" name="Group 3"/>
          <p:cNvGrpSpPr/>
          <p:nvPr/>
        </p:nvGrpSpPr>
        <p:grpSpPr>
          <a:xfrm>
            <a:off x="2739291" y="3540703"/>
            <a:ext cx="6713418" cy="489827"/>
            <a:chOff x="2739291" y="3540703"/>
            <a:chExt cx="6713418" cy="489827"/>
          </a:xfrm>
        </p:grpSpPr>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医学统计学概述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医学统计基本概念</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医学统计方法</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医学统计案例分析</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医学统计软件介绍</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医学统计学未来发展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医学统计学概述</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医学统计学是应用统计学的原理和方法，研究医学领域中数据的收集、整理、分析和推断的一门学科。</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目的</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通过对数据的科学分析，为医学研究和实践提供可靠的支持和指导，促进医学科学的进步和发展。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0000" r="100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医学统计学为医学研究和实践提供了科学的数据分析方法，能够准确地揭示数据的内在规律和趋势。</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提供科学的数据分析方法</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通过对数据的严谨分析和推断，能够提高医学研究和实践的可靠性，避免误导和错误的结论。</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提高研究和实践的可靠性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通过对大量数据的分析和挖掘，能够发现新的规律和知识，推动医学科学的进步和发展。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促进医学科学的进步和发展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医学统计学的重要性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在临床研究中，医学统计学用于数据的收集、整理、分析和推断，为疾病的诊断、治疗和预防提供科学依据。</a:t>
            </a:r>
            <a:endParaRPr lang="en-US" sz="1100"/>
          </a:p>
        </p:txBody>
      </p:sp>
      <p:sp>
        <p:nvSpPr>
          <p:cNvPr id="3" name="AutoShape 3"/>
          <p:cNvSpPr/>
          <p:nvPr/>
        </p:nvSpPr>
        <p:spPr>
          <a:xfrm>
            <a:off x="8684852" y="1462164"/>
            <a:ext cx="2382848" cy="1991137"/>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流行病学研究中，医学统计学用于研究疾病的分布、影响因素和预防措施，为公共卫生政策的制定提供支持。</a:t>
            </a:r>
            <a:endParaRPr lang="en-US" sz="1100"/>
          </a:p>
        </p:txBody>
      </p:sp>
      <p:sp>
        <p:nvSpPr>
          <p:cNvPr id="4" name="AutoShape 4"/>
          <p:cNvSpPr/>
          <p:nvPr/>
        </p:nvSpPr>
        <p:spPr>
          <a:xfrm>
            <a:off x="8684852" y="4394429"/>
            <a:ext cx="2382848" cy="196256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在生物医学研究中，医学统计学用于研究生物标记物、药物疗效和不良反应等方面，为新药研发和临床试验提供数据支持。</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24145" r="24145"/>
          <a:stretch>
            <a:fillRect/>
          </a:stretch>
        </p:blipFill>
        <p:spPr>
          <a:xfrm>
            <a:off x="4495323"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AutoShape 25"/>
          <p:cNvSpPr/>
          <p:nvPr/>
        </p:nvSpPr>
        <p:spPr>
          <a:xfrm>
            <a:off x="455981" y="2535936"/>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临床研究</a:t>
            </a:r>
            <a:endParaRPr lang="en-US" sz="1100"/>
          </a:p>
        </p:txBody>
      </p:sp>
      <p:sp>
        <p:nvSpPr>
          <p:cNvPr id="26" name="AutoShape 26"/>
          <p:cNvSpPr/>
          <p:nvPr/>
        </p:nvSpPr>
        <p:spPr>
          <a:xfrm>
            <a:off x="8503125" y="1054893"/>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流行病学研究</a:t>
            </a:r>
            <a:endParaRPr lang="en-US" sz="1100"/>
          </a:p>
        </p:txBody>
      </p:sp>
      <p:sp>
        <p:nvSpPr>
          <p:cNvPr id="27" name="AutoShape 27"/>
          <p:cNvSpPr/>
          <p:nvPr/>
        </p:nvSpPr>
        <p:spPr>
          <a:xfrm>
            <a:off x="8503125" y="4009655"/>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生物医学研究</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医学统计学的应用领域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医学统计基本概念</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43289" y="2790972"/>
            <a:ext cx="758909" cy="1068548"/>
          </a:xfrm>
          <a:custGeom>
            <a:rect l="l" t="t" r="r" b="b"/>
            <a:pathLst>
              <a:path w="647700" h="965200">
                <a:moveTo>
                  <a:pt x="0" y="965200"/>
                </a:moveTo>
                <a:lnTo>
                  <a:pt x="101600" y="520700"/>
                </a:lnTo>
                <a:lnTo>
                  <a:pt x="647700"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408237" y="3070311"/>
            <a:ext cx="2066666" cy="2034479"/>
          </a:xfrm>
          <a:custGeom>
            <a:rect l="l" t="t" r="r" b="b"/>
            <a:pathLst>
              <a:path w="145" h="143">
                <a:moveTo>
                  <a:pt x="145" y="74"/>
                </a:moveTo>
                <a:cubicBezTo>
                  <a:pt x="145" y="82"/>
                  <a:pt x="133" y="88"/>
                  <a:pt x="133" y="88"/>
                </a:cubicBezTo>
                <a:cubicBezTo>
                  <a:pt x="8" y="143"/>
                  <a:pt x="8" y="143"/>
                  <a:pt x="8" y="143"/>
                </a:cubicBezTo>
                <a:cubicBezTo>
                  <a:pt x="8" y="143"/>
                  <a:pt x="4" y="143"/>
                  <a:pt x="2" y="141"/>
                </a:cubicBezTo>
                <a:cubicBezTo>
                  <a:pt x="0" y="139"/>
                  <a:pt x="0" y="135"/>
                  <a:pt x="0" y="135"/>
                </a:cubicBezTo>
                <a:cubicBezTo>
                  <a:pt x="6" y="108"/>
                  <a:pt x="6" y="108"/>
                  <a:pt x="6" y="108"/>
                </a:cubicBezTo>
                <a:cubicBezTo>
                  <a:pt x="6" y="108"/>
                  <a:pt x="50" y="92"/>
                  <a:pt x="50" y="73"/>
                </a:cubicBezTo>
                <a:cubicBezTo>
                  <a:pt x="49" y="57"/>
                  <a:pt x="21" y="44"/>
                  <a:pt x="21" y="44"/>
                </a:cubicBezTo>
                <a:cubicBezTo>
                  <a:pt x="29" y="8"/>
                  <a:pt x="29" y="8"/>
                  <a:pt x="29" y="8"/>
                </a:cubicBezTo>
                <a:cubicBezTo>
                  <a:pt x="29" y="8"/>
                  <a:pt x="31" y="3"/>
                  <a:pt x="36" y="1"/>
                </a:cubicBezTo>
                <a:cubicBezTo>
                  <a:pt x="40" y="0"/>
                  <a:pt x="44" y="3"/>
                  <a:pt x="44" y="3"/>
                </a:cubicBezTo>
                <a:cubicBezTo>
                  <a:pt x="138" y="61"/>
                  <a:pt x="138" y="61"/>
                  <a:pt x="138" y="61"/>
                </a:cubicBezTo>
                <a:cubicBezTo>
                  <a:pt x="138" y="61"/>
                  <a:pt x="145" y="65"/>
                  <a:pt x="145" y="7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342656" y="3325246"/>
            <a:ext cx="1579961" cy="1555333"/>
          </a:xfrm>
          <a:custGeom>
            <a:rect l="l" t="t" r="r" b="b"/>
            <a:pathLst>
              <a:path w="145" h="143">
                <a:moveTo>
                  <a:pt x="145" y="74"/>
                </a:moveTo>
                <a:cubicBezTo>
                  <a:pt x="145" y="82"/>
                  <a:pt x="133" y="88"/>
                  <a:pt x="133" y="88"/>
                </a:cubicBezTo>
                <a:cubicBezTo>
                  <a:pt x="8" y="143"/>
                  <a:pt x="8" y="143"/>
                  <a:pt x="8" y="143"/>
                </a:cubicBezTo>
                <a:cubicBezTo>
                  <a:pt x="8" y="143"/>
                  <a:pt x="4" y="143"/>
                  <a:pt x="2" y="141"/>
                </a:cubicBezTo>
                <a:cubicBezTo>
                  <a:pt x="0" y="139"/>
                  <a:pt x="0" y="135"/>
                  <a:pt x="0" y="135"/>
                </a:cubicBezTo>
                <a:cubicBezTo>
                  <a:pt x="6" y="108"/>
                  <a:pt x="6" y="108"/>
                  <a:pt x="6" y="108"/>
                </a:cubicBezTo>
                <a:cubicBezTo>
                  <a:pt x="6" y="108"/>
                  <a:pt x="50" y="92"/>
                  <a:pt x="50" y="73"/>
                </a:cubicBezTo>
                <a:cubicBezTo>
                  <a:pt x="49" y="57"/>
                  <a:pt x="21" y="44"/>
                  <a:pt x="21" y="44"/>
                </a:cubicBezTo>
                <a:cubicBezTo>
                  <a:pt x="29" y="8"/>
                  <a:pt x="29" y="8"/>
                  <a:pt x="29" y="8"/>
                </a:cubicBezTo>
                <a:cubicBezTo>
                  <a:pt x="29" y="8"/>
                  <a:pt x="31" y="3"/>
                  <a:pt x="36" y="1"/>
                </a:cubicBezTo>
                <a:cubicBezTo>
                  <a:pt x="40" y="0"/>
                  <a:pt x="44" y="3"/>
                  <a:pt x="44" y="3"/>
                </a:cubicBezTo>
                <a:cubicBezTo>
                  <a:pt x="138" y="61"/>
                  <a:pt x="138" y="61"/>
                  <a:pt x="138" y="61"/>
                </a:cubicBezTo>
                <a:cubicBezTo>
                  <a:pt x="138" y="61"/>
                  <a:pt x="145" y="65"/>
                  <a:pt x="145" y="7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4361932" y="3452165"/>
            <a:ext cx="1381354" cy="1349776"/>
          </a:xfrm>
          <a:custGeom>
            <a:rect l="l" t="t" r="r" b="b"/>
            <a:pathLst>
              <a:path w="127" h="124">
                <a:moveTo>
                  <a:pt x="127" y="64"/>
                </a:moveTo>
                <a:cubicBezTo>
                  <a:pt x="127" y="71"/>
                  <a:pt x="117" y="76"/>
                  <a:pt x="117" y="76"/>
                </a:cubicBezTo>
                <a:cubicBezTo>
                  <a:pt x="8" y="124"/>
                  <a:pt x="8" y="124"/>
                  <a:pt x="8" y="124"/>
                </a:cubicBezTo>
                <a:cubicBezTo>
                  <a:pt x="8" y="124"/>
                  <a:pt x="4" y="124"/>
                  <a:pt x="2" y="123"/>
                </a:cubicBezTo>
                <a:cubicBezTo>
                  <a:pt x="0" y="121"/>
                  <a:pt x="1" y="118"/>
                  <a:pt x="1" y="118"/>
                </a:cubicBezTo>
                <a:cubicBezTo>
                  <a:pt x="6" y="94"/>
                  <a:pt x="6" y="94"/>
                  <a:pt x="6" y="94"/>
                </a:cubicBezTo>
                <a:cubicBezTo>
                  <a:pt x="6" y="94"/>
                  <a:pt x="39" y="81"/>
                  <a:pt x="39" y="62"/>
                </a:cubicBezTo>
                <a:cubicBezTo>
                  <a:pt x="40" y="48"/>
                  <a:pt x="19" y="38"/>
                  <a:pt x="19" y="38"/>
                </a:cubicBezTo>
                <a:cubicBezTo>
                  <a:pt x="26" y="6"/>
                  <a:pt x="26" y="6"/>
                  <a:pt x="26" y="6"/>
                </a:cubicBezTo>
                <a:cubicBezTo>
                  <a:pt x="26" y="6"/>
                  <a:pt x="28" y="2"/>
                  <a:pt x="32" y="1"/>
                </a:cubicBezTo>
                <a:cubicBezTo>
                  <a:pt x="36" y="0"/>
                  <a:pt x="39" y="2"/>
                  <a:pt x="39" y="2"/>
                </a:cubicBezTo>
                <a:cubicBezTo>
                  <a:pt x="121" y="52"/>
                  <a:pt x="121" y="52"/>
                  <a:pt x="121" y="52"/>
                </a:cubicBezTo>
                <a:cubicBezTo>
                  <a:pt x="121" y="52"/>
                  <a:pt x="127" y="57"/>
                  <a:pt x="127" y="6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92129" y="3587130"/>
            <a:ext cx="1096670" cy="1110691"/>
          </a:xfrm>
          <a:custGeom>
            <a:rect l="l" t="t" r="r" b="b"/>
            <a:pathLst>
              <a:path w="100" h="102">
                <a:moveTo>
                  <a:pt x="15" y="31"/>
                </a:moveTo>
                <a:cubicBezTo>
                  <a:pt x="21" y="5"/>
                  <a:pt x="21" y="5"/>
                  <a:pt x="21" y="5"/>
                </a:cubicBezTo>
                <a:cubicBezTo>
                  <a:pt x="21" y="5"/>
                  <a:pt x="22" y="2"/>
                  <a:pt x="26" y="1"/>
                </a:cubicBezTo>
                <a:cubicBezTo>
                  <a:pt x="29" y="0"/>
                  <a:pt x="32" y="2"/>
                  <a:pt x="32" y="2"/>
                </a:cubicBezTo>
                <a:cubicBezTo>
                  <a:pt x="95" y="41"/>
                  <a:pt x="95" y="41"/>
                  <a:pt x="95" y="41"/>
                </a:cubicBezTo>
                <a:cubicBezTo>
                  <a:pt x="95" y="41"/>
                  <a:pt x="101" y="46"/>
                  <a:pt x="101" y="51"/>
                </a:cubicBezTo>
                <a:cubicBezTo>
                  <a:pt x="101" y="60"/>
                  <a:pt x="94" y="63"/>
                  <a:pt x="94" y="63"/>
                </a:cubicBezTo>
                <a:cubicBezTo>
                  <a:pt x="6" y="102"/>
                  <a:pt x="6" y="102"/>
                  <a:pt x="6" y="102"/>
                </a:cubicBezTo>
                <a:cubicBezTo>
                  <a:pt x="6" y="102"/>
                  <a:pt x="3" y="102"/>
                  <a:pt x="2" y="101"/>
                </a:cubicBezTo>
                <a:cubicBezTo>
                  <a:pt x="0" y="99"/>
                  <a:pt x="0" y="97"/>
                  <a:pt x="0" y="97"/>
                </a:cubicBezTo>
                <a:cubicBezTo>
                  <a:pt x="5" y="77"/>
                  <a:pt x="5" y="77"/>
                  <a:pt x="5" y="77"/>
                </a:cubicBezTo>
                <a:lnTo>
                  <a:pt x="15" y="3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065480" y="3997982"/>
            <a:ext cx="241961" cy="257747"/>
          </a:xfrm>
          <a:custGeom>
            <a:rect l="l" t="t" r="r" b="b"/>
            <a:pathLst>
              <a:path w="376" h="401">
                <a:moveTo>
                  <a:pt x="67" y="3"/>
                </a:moveTo>
                <a:cubicBezTo>
                  <a:pt x="67" y="0"/>
                  <a:pt x="62" y="0"/>
                  <a:pt x="62" y="3"/>
                </a:cubicBezTo>
                <a:cubicBezTo>
                  <a:pt x="52" y="85"/>
                  <a:pt x="0" y="102"/>
                  <a:pt x="0" y="159"/>
                </a:cubicBezTo>
                <a:cubicBezTo>
                  <a:pt x="0" y="195"/>
                  <a:pt x="29" y="223"/>
                  <a:pt x="65" y="223"/>
                </a:cubicBezTo>
                <a:cubicBezTo>
                  <a:pt x="100" y="223"/>
                  <a:pt x="129" y="195"/>
                  <a:pt x="129" y="159"/>
                </a:cubicBezTo>
                <a:cubicBezTo>
                  <a:pt x="129" y="102"/>
                  <a:pt x="77" y="85"/>
                  <a:pt x="67" y="3"/>
                </a:cubicBezTo>
                <a:close/>
                <a:moveTo>
                  <a:pt x="313" y="3"/>
                </a:moveTo>
                <a:cubicBezTo>
                  <a:pt x="313" y="0"/>
                  <a:pt x="309" y="0"/>
                  <a:pt x="309" y="3"/>
                </a:cubicBezTo>
                <a:cubicBezTo>
                  <a:pt x="298" y="85"/>
                  <a:pt x="246" y="102"/>
                  <a:pt x="246" y="159"/>
                </a:cubicBezTo>
                <a:cubicBezTo>
                  <a:pt x="246" y="195"/>
                  <a:pt x="276" y="223"/>
                  <a:pt x="311" y="223"/>
                </a:cubicBezTo>
                <a:cubicBezTo>
                  <a:pt x="346" y="223"/>
                  <a:pt x="376" y="195"/>
                  <a:pt x="376" y="159"/>
                </a:cubicBezTo>
                <a:cubicBezTo>
                  <a:pt x="376" y="102"/>
                  <a:pt x="324" y="85"/>
                  <a:pt x="313" y="3"/>
                </a:cubicBezTo>
                <a:close/>
                <a:moveTo>
                  <a:pt x="185" y="180"/>
                </a:moveTo>
                <a:cubicBezTo>
                  <a:pt x="175" y="263"/>
                  <a:pt x="123" y="280"/>
                  <a:pt x="123" y="337"/>
                </a:cubicBezTo>
                <a:cubicBezTo>
                  <a:pt x="123" y="372"/>
                  <a:pt x="153" y="401"/>
                  <a:pt x="188" y="401"/>
                </a:cubicBezTo>
                <a:cubicBezTo>
                  <a:pt x="223" y="401"/>
                  <a:pt x="253" y="372"/>
                  <a:pt x="253" y="337"/>
                </a:cubicBezTo>
                <a:cubicBezTo>
                  <a:pt x="253" y="280"/>
                  <a:pt x="200" y="263"/>
                  <a:pt x="190" y="180"/>
                </a:cubicBezTo>
                <a:cubicBezTo>
                  <a:pt x="190" y="178"/>
                  <a:pt x="186" y="178"/>
                  <a:pt x="185" y="18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946799" y="3974298"/>
            <a:ext cx="311848" cy="312177"/>
          </a:xfrm>
          <a:custGeom>
            <a:rect l="l" t="t" r="r" b="b"/>
            <a:pathLst>
              <a:path w="400" h="400">
                <a:moveTo>
                  <a:pt x="380" y="184"/>
                </a:moveTo>
                <a:cubicBezTo>
                  <a:pt x="376" y="184"/>
                  <a:pt x="364" y="184"/>
                  <a:pt x="360" y="184"/>
                </a:cubicBezTo>
                <a:cubicBezTo>
                  <a:pt x="349" y="184"/>
                  <a:pt x="340" y="191"/>
                  <a:pt x="340" y="200"/>
                </a:cubicBezTo>
                <a:cubicBezTo>
                  <a:pt x="340" y="209"/>
                  <a:pt x="349" y="216"/>
                  <a:pt x="360" y="216"/>
                </a:cubicBezTo>
                <a:cubicBezTo>
                  <a:pt x="364" y="216"/>
                  <a:pt x="376" y="216"/>
                  <a:pt x="380" y="216"/>
                </a:cubicBezTo>
                <a:cubicBezTo>
                  <a:pt x="391" y="216"/>
                  <a:pt x="400" y="209"/>
                  <a:pt x="400" y="200"/>
                </a:cubicBezTo>
                <a:cubicBezTo>
                  <a:pt x="400" y="191"/>
                  <a:pt x="391" y="184"/>
                  <a:pt x="380" y="184"/>
                </a:cubicBezTo>
                <a:close/>
                <a:moveTo>
                  <a:pt x="200" y="90"/>
                </a:moveTo>
                <a:cubicBezTo>
                  <a:pt x="139" y="90"/>
                  <a:pt x="90" y="139"/>
                  <a:pt x="90" y="200"/>
                </a:cubicBezTo>
                <a:cubicBezTo>
                  <a:pt x="90" y="261"/>
                  <a:pt x="139" y="310"/>
                  <a:pt x="200" y="310"/>
                </a:cubicBezTo>
                <a:cubicBezTo>
                  <a:pt x="261" y="310"/>
                  <a:pt x="310" y="261"/>
                  <a:pt x="310" y="200"/>
                </a:cubicBezTo>
                <a:cubicBezTo>
                  <a:pt x="310" y="139"/>
                  <a:pt x="261" y="90"/>
                  <a:pt x="200" y="90"/>
                </a:cubicBezTo>
                <a:close/>
                <a:moveTo>
                  <a:pt x="200" y="280"/>
                </a:moveTo>
                <a:cubicBezTo>
                  <a:pt x="156" y="280"/>
                  <a:pt x="120" y="244"/>
                  <a:pt x="120" y="200"/>
                </a:cubicBezTo>
                <a:cubicBezTo>
                  <a:pt x="120" y="156"/>
                  <a:pt x="156" y="120"/>
                  <a:pt x="200" y="120"/>
                </a:cubicBezTo>
                <a:cubicBezTo>
                  <a:pt x="244" y="120"/>
                  <a:pt x="280" y="156"/>
                  <a:pt x="280" y="200"/>
                </a:cubicBezTo>
                <a:cubicBezTo>
                  <a:pt x="280" y="244"/>
                  <a:pt x="244" y="280"/>
                  <a:pt x="200" y="280"/>
                </a:cubicBezTo>
                <a:close/>
                <a:moveTo>
                  <a:pt x="59" y="200"/>
                </a:moveTo>
                <a:cubicBezTo>
                  <a:pt x="59" y="191"/>
                  <a:pt x="51" y="184"/>
                  <a:pt x="40" y="184"/>
                </a:cubicBezTo>
                <a:cubicBezTo>
                  <a:pt x="36" y="184"/>
                  <a:pt x="23" y="184"/>
                  <a:pt x="20" y="184"/>
                </a:cubicBezTo>
                <a:cubicBezTo>
                  <a:pt x="9" y="184"/>
                  <a:pt x="0" y="191"/>
                  <a:pt x="0" y="200"/>
                </a:cubicBezTo>
                <a:cubicBezTo>
                  <a:pt x="0" y="209"/>
                  <a:pt x="9" y="216"/>
                  <a:pt x="20" y="216"/>
                </a:cubicBezTo>
                <a:cubicBezTo>
                  <a:pt x="23" y="216"/>
                  <a:pt x="36" y="216"/>
                  <a:pt x="40" y="216"/>
                </a:cubicBezTo>
                <a:cubicBezTo>
                  <a:pt x="51" y="216"/>
                  <a:pt x="59" y="209"/>
                  <a:pt x="59" y="200"/>
                </a:cubicBezTo>
                <a:close/>
                <a:moveTo>
                  <a:pt x="200" y="60"/>
                </a:moveTo>
                <a:cubicBezTo>
                  <a:pt x="209" y="60"/>
                  <a:pt x="216" y="51"/>
                  <a:pt x="216" y="40"/>
                </a:cubicBezTo>
                <a:cubicBezTo>
                  <a:pt x="216" y="36"/>
                  <a:pt x="216" y="24"/>
                  <a:pt x="216" y="20"/>
                </a:cubicBezTo>
                <a:cubicBezTo>
                  <a:pt x="216" y="9"/>
                  <a:pt x="209" y="0"/>
                  <a:pt x="200" y="0"/>
                </a:cubicBezTo>
                <a:cubicBezTo>
                  <a:pt x="191" y="0"/>
                  <a:pt x="184" y="9"/>
                  <a:pt x="184" y="20"/>
                </a:cubicBezTo>
                <a:cubicBezTo>
                  <a:pt x="184" y="24"/>
                  <a:pt x="184" y="36"/>
                  <a:pt x="184" y="40"/>
                </a:cubicBezTo>
                <a:cubicBezTo>
                  <a:pt x="184" y="51"/>
                  <a:pt x="191" y="60"/>
                  <a:pt x="200" y="60"/>
                </a:cubicBezTo>
                <a:close/>
                <a:moveTo>
                  <a:pt x="200" y="340"/>
                </a:moveTo>
                <a:cubicBezTo>
                  <a:pt x="191" y="340"/>
                  <a:pt x="184" y="349"/>
                  <a:pt x="184" y="360"/>
                </a:cubicBezTo>
                <a:cubicBezTo>
                  <a:pt x="184" y="364"/>
                  <a:pt x="184" y="376"/>
                  <a:pt x="184" y="380"/>
                </a:cubicBezTo>
                <a:cubicBezTo>
                  <a:pt x="184" y="391"/>
                  <a:pt x="191" y="400"/>
                  <a:pt x="200" y="400"/>
                </a:cubicBezTo>
                <a:cubicBezTo>
                  <a:pt x="209" y="400"/>
                  <a:pt x="216" y="391"/>
                  <a:pt x="216" y="380"/>
                </a:cubicBezTo>
                <a:cubicBezTo>
                  <a:pt x="216" y="376"/>
                  <a:pt x="216" y="364"/>
                  <a:pt x="216" y="360"/>
                </a:cubicBezTo>
                <a:cubicBezTo>
                  <a:pt x="216" y="349"/>
                  <a:pt x="209" y="340"/>
                  <a:pt x="200" y="340"/>
                </a:cubicBezTo>
                <a:close/>
                <a:moveTo>
                  <a:pt x="347" y="75"/>
                </a:moveTo>
                <a:cubicBezTo>
                  <a:pt x="355" y="67"/>
                  <a:pt x="356" y="56"/>
                  <a:pt x="350" y="50"/>
                </a:cubicBezTo>
                <a:cubicBezTo>
                  <a:pt x="344" y="44"/>
                  <a:pt x="332" y="45"/>
                  <a:pt x="324" y="53"/>
                </a:cubicBezTo>
                <a:cubicBezTo>
                  <a:pt x="322" y="55"/>
                  <a:pt x="313" y="64"/>
                  <a:pt x="310" y="67"/>
                </a:cubicBezTo>
                <a:cubicBezTo>
                  <a:pt x="303" y="74"/>
                  <a:pt x="301" y="86"/>
                  <a:pt x="308" y="92"/>
                </a:cubicBezTo>
                <a:cubicBezTo>
                  <a:pt x="314" y="98"/>
                  <a:pt x="325" y="97"/>
                  <a:pt x="333" y="89"/>
                </a:cubicBezTo>
                <a:cubicBezTo>
                  <a:pt x="335" y="87"/>
                  <a:pt x="345" y="77"/>
                  <a:pt x="347" y="75"/>
                </a:cubicBezTo>
                <a:close/>
                <a:moveTo>
                  <a:pt x="66" y="311"/>
                </a:moveTo>
                <a:cubicBezTo>
                  <a:pt x="64" y="313"/>
                  <a:pt x="55" y="322"/>
                  <a:pt x="52" y="325"/>
                </a:cubicBezTo>
                <a:cubicBezTo>
                  <a:pt x="45" y="332"/>
                  <a:pt x="43" y="344"/>
                  <a:pt x="50" y="350"/>
                </a:cubicBezTo>
                <a:cubicBezTo>
                  <a:pt x="56" y="356"/>
                  <a:pt x="67" y="355"/>
                  <a:pt x="75" y="347"/>
                </a:cubicBezTo>
                <a:cubicBezTo>
                  <a:pt x="77" y="345"/>
                  <a:pt x="87" y="335"/>
                  <a:pt x="89" y="333"/>
                </a:cubicBezTo>
                <a:cubicBezTo>
                  <a:pt x="97" y="325"/>
                  <a:pt x="98" y="314"/>
                  <a:pt x="92" y="308"/>
                </a:cubicBezTo>
                <a:cubicBezTo>
                  <a:pt x="86" y="302"/>
                  <a:pt x="74" y="303"/>
                  <a:pt x="66" y="311"/>
                </a:cubicBezTo>
                <a:close/>
                <a:moveTo>
                  <a:pt x="75" y="53"/>
                </a:moveTo>
                <a:cubicBezTo>
                  <a:pt x="67" y="45"/>
                  <a:pt x="56" y="44"/>
                  <a:pt x="50" y="50"/>
                </a:cubicBezTo>
                <a:cubicBezTo>
                  <a:pt x="43" y="56"/>
                  <a:pt x="45" y="67"/>
                  <a:pt x="52" y="75"/>
                </a:cubicBezTo>
                <a:cubicBezTo>
                  <a:pt x="55" y="77"/>
                  <a:pt x="64" y="87"/>
                  <a:pt x="66" y="89"/>
                </a:cubicBezTo>
                <a:cubicBezTo>
                  <a:pt x="74" y="97"/>
                  <a:pt x="86" y="98"/>
                  <a:pt x="92" y="92"/>
                </a:cubicBezTo>
                <a:cubicBezTo>
                  <a:pt x="98" y="86"/>
                  <a:pt x="97" y="74"/>
                  <a:pt x="89" y="67"/>
                </a:cubicBezTo>
                <a:cubicBezTo>
                  <a:pt x="87" y="64"/>
                  <a:pt x="77" y="55"/>
                  <a:pt x="75" y="53"/>
                </a:cubicBezTo>
                <a:close/>
                <a:moveTo>
                  <a:pt x="310" y="333"/>
                </a:moveTo>
                <a:cubicBezTo>
                  <a:pt x="313" y="335"/>
                  <a:pt x="322" y="345"/>
                  <a:pt x="324" y="347"/>
                </a:cubicBezTo>
                <a:cubicBezTo>
                  <a:pt x="332" y="355"/>
                  <a:pt x="344" y="356"/>
                  <a:pt x="350" y="350"/>
                </a:cubicBezTo>
                <a:cubicBezTo>
                  <a:pt x="356" y="344"/>
                  <a:pt x="355" y="332"/>
                  <a:pt x="347" y="325"/>
                </a:cubicBezTo>
                <a:cubicBezTo>
                  <a:pt x="345" y="322"/>
                  <a:pt x="335" y="313"/>
                  <a:pt x="333" y="311"/>
                </a:cubicBezTo>
                <a:cubicBezTo>
                  <a:pt x="325" y="303"/>
                  <a:pt x="314" y="302"/>
                  <a:pt x="308" y="308"/>
                </a:cubicBezTo>
                <a:cubicBezTo>
                  <a:pt x="301" y="314"/>
                  <a:pt x="303" y="325"/>
                  <a:pt x="310" y="33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123840" y="3987739"/>
            <a:ext cx="271690" cy="272548"/>
          </a:xfrm>
          <a:custGeom>
            <a:rect l="l" t="t" r="r" b="b"/>
            <a:pathLst>
              <a:path w="402" h="402">
                <a:moveTo>
                  <a:pt x="390" y="150"/>
                </a:moveTo>
                <a:cubicBezTo>
                  <a:pt x="241" y="110"/>
                  <a:pt x="241" y="110"/>
                  <a:pt x="241" y="110"/>
                </a:cubicBezTo>
                <a:cubicBezTo>
                  <a:pt x="215" y="13"/>
                  <a:pt x="215" y="13"/>
                  <a:pt x="215" y="13"/>
                </a:cubicBezTo>
                <a:cubicBezTo>
                  <a:pt x="213" y="5"/>
                  <a:pt x="204" y="0"/>
                  <a:pt x="195" y="2"/>
                </a:cubicBezTo>
                <a:cubicBezTo>
                  <a:pt x="14" y="51"/>
                  <a:pt x="14" y="51"/>
                  <a:pt x="14" y="51"/>
                </a:cubicBezTo>
                <a:cubicBezTo>
                  <a:pt x="5" y="53"/>
                  <a:pt x="0" y="62"/>
                  <a:pt x="2" y="70"/>
                </a:cubicBezTo>
                <a:cubicBezTo>
                  <a:pt x="67" y="311"/>
                  <a:pt x="67" y="311"/>
                  <a:pt x="67" y="311"/>
                </a:cubicBezTo>
                <a:cubicBezTo>
                  <a:pt x="69" y="319"/>
                  <a:pt x="78" y="324"/>
                  <a:pt x="86" y="322"/>
                </a:cubicBezTo>
                <a:cubicBezTo>
                  <a:pt x="159" y="302"/>
                  <a:pt x="159" y="302"/>
                  <a:pt x="159" y="302"/>
                </a:cubicBezTo>
                <a:cubicBezTo>
                  <a:pt x="149" y="339"/>
                  <a:pt x="149" y="339"/>
                  <a:pt x="149" y="339"/>
                </a:cubicBezTo>
                <a:cubicBezTo>
                  <a:pt x="147" y="347"/>
                  <a:pt x="152" y="356"/>
                  <a:pt x="160" y="358"/>
                </a:cubicBezTo>
                <a:cubicBezTo>
                  <a:pt x="322" y="401"/>
                  <a:pt x="322" y="401"/>
                  <a:pt x="322" y="401"/>
                </a:cubicBezTo>
                <a:cubicBezTo>
                  <a:pt x="331" y="404"/>
                  <a:pt x="340" y="399"/>
                  <a:pt x="342" y="391"/>
                </a:cubicBezTo>
                <a:cubicBezTo>
                  <a:pt x="401" y="169"/>
                  <a:pt x="401" y="169"/>
                  <a:pt x="401" y="169"/>
                </a:cubicBezTo>
                <a:cubicBezTo>
                  <a:pt x="403" y="161"/>
                  <a:pt x="398" y="152"/>
                  <a:pt x="390" y="150"/>
                </a:cubicBezTo>
                <a:close/>
                <a:moveTo>
                  <a:pt x="34" y="75"/>
                </a:moveTo>
                <a:cubicBezTo>
                  <a:pt x="191" y="33"/>
                  <a:pt x="191" y="33"/>
                  <a:pt x="191" y="33"/>
                </a:cubicBezTo>
                <a:cubicBezTo>
                  <a:pt x="249" y="249"/>
                  <a:pt x="249" y="249"/>
                  <a:pt x="249" y="249"/>
                </a:cubicBezTo>
                <a:cubicBezTo>
                  <a:pt x="92" y="291"/>
                  <a:pt x="92" y="291"/>
                  <a:pt x="92" y="291"/>
                </a:cubicBezTo>
                <a:lnTo>
                  <a:pt x="34" y="75"/>
                </a:lnTo>
                <a:close/>
                <a:moveTo>
                  <a:pt x="315" y="371"/>
                </a:moveTo>
                <a:cubicBezTo>
                  <a:pt x="179" y="334"/>
                  <a:pt x="179" y="334"/>
                  <a:pt x="179" y="334"/>
                </a:cubicBezTo>
                <a:cubicBezTo>
                  <a:pt x="190" y="294"/>
                  <a:pt x="190" y="294"/>
                  <a:pt x="190" y="294"/>
                </a:cubicBezTo>
                <a:cubicBezTo>
                  <a:pt x="268" y="273"/>
                  <a:pt x="268" y="273"/>
                  <a:pt x="268" y="273"/>
                </a:cubicBezTo>
                <a:cubicBezTo>
                  <a:pt x="276" y="271"/>
                  <a:pt x="282" y="262"/>
                  <a:pt x="279" y="254"/>
                </a:cubicBezTo>
                <a:cubicBezTo>
                  <a:pt x="249" y="142"/>
                  <a:pt x="249" y="142"/>
                  <a:pt x="249" y="142"/>
                </a:cubicBezTo>
                <a:cubicBezTo>
                  <a:pt x="368" y="174"/>
                  <a:pt x="368" y="174"/>
                  <a:pt x="368" y="174"/>
                </a:cubicBezTo>
                <a:lnTo>
                  <a:pt x="315" y="37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7471011" y="3999233"/>
            <a:ext cx="259096" cy="268709"/>
          </a:xfrm>
          <a:custGeom>
            <a:rect l="l" t="t" r="r" b="b"/>
            <a:pathLst>
              <a:path w="274" h="284">
                <a:moveTo>
                  <a:pt x="103" y="284"/>
                </a:moveTo>
                <a:cubicBezTo>
                  <a:pt x="94" y="284"/>
                  <a:pt x="86" y="280"/>
                  <a:pt x="80" y="273"/>
                </a:cubicBezTo>
                <a:cubicBezTo>
                  <a:pt x="9" y="178"/>
                  <a:pt x="9" y="178"/>
                  <a:pt x="9" y="178"/>
                </a:cubicBezTo>
                <a:cubicBezTo>
                  <a:pt x="0" y="166"/>
                  <a:pt x="2" y="149"/>
                  <a:pt x="14" y="139"/>
                </a:cubicBezTo>
                <a:cubicBezTo>
                  <a:pt x="27" y="130"/>
                  <a:pt x="44" y="133"/>
                  <a:pt x="53" y="145"/>
                </a:cubicBezTo>
                <a:cubicBezTo>
                  <a:pt x="100" y="207"/>
                  <a:pt x="100" y="207"/>
                  <a:pt x="100" y="207"/>
                </a:cubicBezTo>
                <a:cubicBezTo>
                  <a:pt x="219" y="17"/>
                  <a:pt x="219" y="17"/>
                  <a:pt x="219" y="17"/>
                </a:cubicBezTo>
                <a:cubicBezTo>
                  <a:pt x="227" y="4"/>
                  <a:pt x="244" y="0"/>
                  <a:pt x="257" y="8"/>
                </a:cubicBezTo>
                <a:cubicBezTo>
                  <a:pt x="270" y="16"/>
                  <a:pt x="274" y="33"/>
                  <a:pt x="266" y="47"/>
                </a:cubicBezTo>
                <a:cubicBezTo>
                  <a:pt x="126" y="271"/>
                  <a:pt x="126" y="271"/>
                  <a:pt x="126" y="271"/>
                </a:cubicBezTo>
                <a:cubicBezTo>
                  <a:pt x="121" y="279"/>
                  <a:pt x="113" y="283"/>
                  <a:pt x="104" y="284"/>
                </a:cubicBezTo>
                <a:cubicBezTo>
                  <a:pt x="104" y="284"/>
                  <a:pt x="103" y="284"/>
                  <a:pt x="103" y="2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991178" y="1681409"/>
            <a:ext cx="2351478" cy="1108486"/>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分为定量变量和定性变量，定量变量又分为连续型和离散型。</a:t>
            </a:r>
            <a:endParaRPr lang="en-US" sz="1100"/>
          </a:p>
        </p:txBody>
      </p:sp>
      <p:sp>
        <p:nvSpPr>
          <p:cNvPr id="12" name="AutoShape 12"/>
          <p:cNvSpPr/>
          <p:nvPr/>
        </p:nvSpPr>
        <p:spPr>
          <a:xfrm>
            <a:off x="5997234" y="1695830"/>
            <a:ext cx="2351478" cy="1094066"/>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如身高、体重等，取值范围无限。</a:t>
            </a:r>
            <a:endParaRPr lang="en-US" sz="1100"/>
          </a:p>
        </p:txBody>
      </p:sp>
      <p:sp>
        <p:nvSpPr>
          <p:cNvPr id="13" name="AutoShape 13"/>
          <p:cNvSpPr/>
          <p:nvPr/>
        </p:nvSpPr>
        <p:spPr>
          <a:xfrm>
            <a:off x="1170344" y="3953708"/>
            <a:ext cx="2351478" cy="115104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表示个体或事物某一特征的数或符号。</a:t>
            </a:r>
            <a:endParaRPr lang="en-US" sz="1100"/>
          </a:p>
        </p:txBody>
      </p:sp>
      <p:sp>
        <p:nvSpPr>
          <p:cNvPr id="14" name="AutoShape 14"/>
          <p:cNvSpPr/>
          <p:nvPr/>
        </p:nvSpPr>
        <p:spPr>
          <a:xfrm>
            <a:off x="8474903" y="3622757"/>
            <a:ext cx="2351478" cy="117914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如性别、血型等，取值有限。</a:t>
            </a:r>
            <a:endParaRPr lang="en-US" sz="1100"/>
          </a:p>
        </p:txBody>
      </p:sp>
      <p:sp>
        <p:nvSpPr>
          <p:cNvPr id="15" name="AutoShape 15"/>
          <p:cNvSpPr/>
          <p:nvPr/>
        </p:nvSpPr>
        <p:spPr>
          <a:xfrm>
            <a:off x="1170344" y="3453219"/>
            <a:ext cx="2720575" cy="479834"/>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变量</a:t>
            </a:r>
            <a:endParaRPr lang="en-US" sz="1100"/>
          </a:p>
        </p:txBody>
      </p:sp>
      <p:sp>
        <p:nvSpPr>
          <p:cNvPr id="16" name="AutoShape 16"/>
          <p:cNvSpPr/>
          <p:nvPr/>
        </p:nvSpPr>
        <p:spPr>
          <a:xfrm>
            <a:off x="2991178" y="1201575"/>
            <a:ext cx="2720575" cy="479834"/>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数据类型</a:t>
            </a:r>
            <a:endParaRPr lang="en-US" sz="1100"/>
          </a:p>
        </p:txBody>
      </p:sp>
      <p:sp>
        <p:nvSpPr>
          <p:cNvPr id="17" name="AutoShape 17"/>
          <p:cNvSpPr/>
          <p:nvPr/>
        </p:nvSpPr>
        <p:spPr>
          <a:xfrm>
            <a:off x="5997234" y="1225959"/>
            <a:ext cx="2720575" cy="479834"/>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连续型变量</a:t>
            </a:r>
            <a:endParaRPr lang="en-US" sz="1100"/>
          </a:p>
        </p:txBody>
      </p:sp>
      <p:sp>
        <p:nvSpPr>
          <p:cNvPr id="18" name="AutoShape 18"/>
          <p:cNvSpPr/>
          <p:nvPr/>
        </p:nvSpPr>
        <p:spPr>
          <a:xfrm>
            <a:off x="8474903" y="3127958"/>
            <a:ext cx="2720575" cy="479834"/>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定性变量</a:t>
            </a:r>
            <a:endParaRPr lang="en-US" sz="1100"/>
          </a:p>
        </p:txBody>
      </p:sp>
      <p:sp>
        <p:nvSpPr>
          <p:cNvPr id="19" name="Freeform 19"/>
          <p:cNvSpPr/>
          <p:nvPr/>
        </p:nvSpPr>
        <p:spPr>
          <a:xfrm flipH="1">
            <a:off x="1292758" y="3934651"/>
            <a:ext cx="2413612" cy="305800"/>
          </a:xfrm>
          <a:custGeom>
            <a:rect l="l" t="t" r="r" b="b"/>
            <a:pathLst>
              <a:path w="1600200" h="552450">
                <a:moveTo>
                  <a:pt x="0" y="552450"/>
                </a:moveTo>
                <a:lnTo>
                  <a:pt x="171450" y="0"/>
                </a:lnTo>
                <a:lnTo>
                  <a:pt x="1600200" y="0"/>
                </a:lnTo>
              </a:path>
            </a:pathLst>
          </a:cu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Freeform 20"/>
          <p:cNvSpPr/>
          <p:nvPr/>
        </p:nvSpPr>
        <p:spPr>
          <a:xfrm flipH="1">
            <a:off x="4423658" y="2536037"/>
            <a:ext cx="479852" cy="1068548"/>
          </a:xfrm>
          <a:custGeom>
            <a:rect l="l" t="t" r="r" b="b"/>
            <a:pathLst>
              <a:path w="647700" h="965200">
                <a:moveTo>
                  <a:pt x="0" y="965200"/>
                </a:moveTo>
                <a:lnTo>
                  <a:pt x="101600" y="520700"/>
                </a:lnTo>
                <a:lnTo>
                  <a:pt x="647700"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7957295" y="3599322"/>
            <a:ext cx="2718819" cy="305800"/>
          </a:xfrm>
          <a:custGeom>
            <a:rect l="l" t="t" r="r" b="b"/>
            <a:pathLst>
              <a:path w="1600200" h="552450">
                <a:moveTo>
                  <a:pt x="0" y="552450"/>
                </a:moveTo>
                <a:lnTo>
                  <a:pt x="171450" y="0"/>
                </a:lnTo>
                <a:lnTo>
                  <a:pt x="1600200"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变量与数据类型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598583" y="3042229"/>
            <a:ext cx="997196" cy="997196"/>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13390" y="3042229"/>
            <a:ext cx="3121017" cy="997196"/>
          </a:xfrm>
          <a:prstGeom prst="rect">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8583" y="4176423"/>
            <a:ext cx="997196" cy="99719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13390" y="4176423"/>
            <a:ext cx="3121017" cy="997196"/>
          </a:xfrm>
          <a:prstGeom prst="rect">
            <a:avLst/>
          </a:prstGeom>
          <a:solidFill>
            <a:schemeClr val="accent1">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994943" y="3417320"/>
            <a:ext cx="204472" cy="247009"/>
          </a:xfrm>
          <a:custGeom>
            <a:rect l="l" t="t" r="r" b="b"/>
            <a:pathLst>
              <a:path w="115" h="140">
                <a:moveTo>
                  <a:pt x="75" y="56"/>
                </a:moveTo>
                <a:cubicBezTo>
                  <a:pt x="97" y="56"/>
                  <a:pt x="97" y="56"/>
                  <a:pt x="97" y="56"/>
                </a:cubicBezTo>
                <a:cubicBezTo>
                  <a:pt x="100" y="56"/>
                  <a:pt x="103" y="58"/>
                  <a:pt x="103" y="61"/>
                </a:cubicBezTo>
                <a:cubicBezTo>
                  <a:pt x="103" y="63"/>
                  <a:pt x="102" y="65"/>
                  <a:pt x="100" y="66"/>
                </a:cubicBezTo>
                <a:cubicBezTo>
                  <a:pt x="9" y="138"/>
                  <a:pt x="9" y="138"/>
                  <a:pt x="9" y="138"/>
                </a:cubicBezTo>
                <a:cubicBezTo>
                  <a:pt x="6" y="140"/>
                  <a:pt x="3" y="140"/>
                  <a:pt x="1" y="137"/>
                </a:cubicBezTo>
                <a:cubicBezTo>
                  <a:pt x="0" y="136"/>
                  <a:pt x="0" y="133"/>
                  <a:pt x="1" y="131"/>
                </a:cubicBezTo>
                <a:cubicBezTo>
                  <a:pt x="36" y="67"/>
                  <a:pt x="36" y="67"/>
                  <a:pt x="36" y="67"/>
                </a:cubicBezTo>
                <a:cubicBezTo>
                  <a:pt x="15" y="67"/>
                  <a:pt x="15" y="67"/>
                  <a:pt x="15" y="67"/>
                </a:cubicBezTo>
                <a:cubicBezTo>
                  <a:pt x="12" y="67"/>
                  <a:pt x="10" y="64"/>
                  <a:pt x="10" y="61"/>
                </a:cubicBezTo>
                <a:cubicBezTo>
                  <a:pt x="10" y="60"/>
                  <a:pt x="10" y="59"/>
                  <a:pt x="11" y="58"/>
                </a:cubicBezTo>
                <a:cubicBezTo>
                  <a:pt x="49" y="3"/>
                  <a:pt x="49" y="3"/>
                  <a:pt x="49" y="3"/>
                </a:cubicBezTo>
                <a:cubicBezTo>
                  <a:pt x="50" y="1"/>
                  <a:pt x="52" y="1"/>
                  <a:pt x="54" y="1"/>
                </a:cubicBezTo>
                <a:cubicBezTo>
                  <a:pt x="54" y="0"/>
                  <a:pt x="54" y="0"/>
                  <a:pt x="54" y="0"/>
                </a:cubicBezTo>
                <a:cubicBezTo>
                  <a:pt x="111" y="0"/>
                  <a:pt x="111" y="0"/>
                  <a:pt x="111" y="0"/>
                </a:cubicBezTo>
                <a:cubicBezTo>
                  <a:pt x="114" y="0"/>
                  <a:pt x="116" y="3"/>
                  <a:pt x="116" y="6"/>
                </a:cubicBezTo>
                <a:cubicBezTo>
                  <a:pt x="116" y="7"/>
                  <a:pt x="115" y="9"/>
                  <a:pt x="114" y="10"/>
                </a:cubicBezTo>
                <a:cubicBezTo>
                  <a:pt x="75" y="56"/>
                  <a:pt x="75" y="56"/>
                  <a:pt x="75" y="56"/>
                </a:cubicBezTo>
                <a:close/>
                <a:moveTo>
                  <a:pt x="81" y="67"/>
                </a:moveTo>
                <a:cubicBezTo>
                  <a:pt x="81" y="67"/>
                  <a:pt x="81" y="67"/>
                  <a:pt x="81" y="67"/>
                </a:cubicBezTo>
                <a:cubicBezTo>
                  <a:pt x="63" y="67"/>
                  <a:pt x="63" y="67"/>
                  <a:pt x="63" y="67"/>
                </a:cubicBezTo>
                <a:cubicBezTo>
                  <a:pt x="63" y="67"/>
                  <a:pt x="63" y="67"/>
                  <a:pt x="63" y="67"/>
                </a:cubicBezTo>
                <a:cubicBezTo>
                  <a:pt x="62" y="67"/>
                  <a:pt x="61" y="66"/>
                  <a:pt x="60" y="65"/>
                </a:cubicBezTo>
                <a:cubicBezTo>
                  <a:pt x="57" y="63"/>
                  <a:pt x="57" y="60"/>
                  <a:pt x="59" y="58"/>
                </a:cubicBezTo>
                <a:cubicBezTo>
                  <a:pt x="99" y="11"/>
                  <a:pt x="99" y="11"/>
                  <a:pt x="99" y="11"/>
                </a:cubicBezTo>
                <a:cubicBezTo>
                  <a:pt x="57" y="11"/>
                  <a:pt x="57" y="11"/>
                  <a:pt x="57" y="11"/>
                </a:cubicBezTo>
                <a:cubicBezTo>
                  <a:pt x="26" y="56"/>
                  <a:pt x="26" y="56"/>
                  <a:pt x="26" y="56"/>
                </a:cubicBezTo>
                <a:cubicBezTo>
                  <a:pt x="45" y="56"/>
                  <a:pt x="45" y="56"/>
                  <a:pt x="45" y="56"/>
                </a:cubicBezTo>
                <a:cubicBezTo>
                  <a:pt x="45" y="56"/>
                  <a:pt x="45" y="56"/>
                  <a:pt x="45" y="56"/>
                </a:cubicBezTo>
                <a:cubicBezTo>
                  <a:pt x="46" y="56"/>
                  <a:pt x="47" y="56"/>
                  <a:pt x="48" y="56"/>
                </a:cubicBezTo>
                <a:cubicBezTo>
                  <a:pt x="51" y="58"/>
                  <a:pt x="52" y="61"/>
                  <a:pt x="50" y="64"/>
                </a:cubicBezTo>
                <a:cubicBezTo>
                  <a:pt x="23" y="113"/>
                  <a:pt x="23" y="113"/>
                  <a:pt x="23" y="113"/>
                </a:cubicBezTo>
                <a:cubicBezTo>
                  <a:pt x="81" y="67"/>
                  <a:pt x="81" y="67"/>
                  <a:pt x="81" y="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974048" y="4550398"/>
            <a:ext cx="247009" cy="249248"/>
          </a:xfrm>
          <a:custGeom>
            <a:rect l="l" t="t" r="r" b="b"/>
            <a:pathLst>
              <a:path w="140" h="141">
                <a:moveTo>
                  <a:pt x="98" y="20"/>
                </a:moveTo>
                <a:cubicBezTo>
                  <a:pt x="116" y="2"/>
                  <a:pt x="116" y="2"/>
                  <a:pt x="116" y="2"/>
                </a:cubicBezTo>
                <a:cubicBezTo>
                  <a:pt x="118" y="0"/>
                  <a:pt x="120" y="0"/>
                  <a:pt x="121" y="2"/>
                </a:cubicBezTo>
                <a:cubicBezTo>
                  <a:pt x="121" y="2"/>
                  <a:pt x="122" y="3"/>
                  <a:pt x="122" y="3"/>
                </a:cubicBezTo>
                <a:cubicBezTo>
                  <a:pt x="122" y="3"/>
                  <a:pt x="122" y="3"/>
                  <a:pt x="122" y="3"/>
                </a:cubicBezTo>
                <a:cubicBezTo>
                  <a:pt x="122" y="3"/>
                  <a:pt x="122" y="3"/>
                  <a:pt x="122" y="3"/>
                </a:cubicBezTo>
                <a:cubicBezTo>
                  <a:pt x="125" y="16"/>
                  <a:pt x="125" y="16"/>
                  <a:pt x="125" y="16"/>
                </a:cubicBezTo>
                <a:cubicBezTo>
                  <a:pt x="138" y="19"/>
                  <a:pt x="138" y="19"/>
                  <a:pt x="138" y="19"/>
                </a:cubicBezTo>
                <a:cubicBezTo>
                  <a:pt x="138" y="19"/>
                  <a:pt x="138" y="19"/>
                  <a:pt x="138" y="19"/>
                </a:cubicBezTo>
                <a:cubicBezTo>
                  <a:pt x="138" y="19"/>
                  <a:pt x="138" y="19"/>
                  <a:pt x="138" y="19"/>
                </a:cubicBezTo>
                <a:cubicBezTo>
                  <a:pt x="138" y="19"/>
                  <a:pt x="139" y="19"/>
                  <a:pt x="139" y="20"/>
                </a:cubicBezTo>
                <a:cubicBezTo>
                  <a:pt x="140" y="21"/>
                  <a:pt x="140" y="23"/>
                  <a:pt x="139" y="25"/>
                </a:cubicBezTo>
                <a:cubicBezTo>
                  <a:pt x="121" y="43"/>
                  <a:pt x="121" y="43"/>
                  <a:pt x="121" y="43"/>
                </a:cubicBezTo>
                <a:cubicBezTo>
                  <a:pt x="120" y="43"/>
                  <a:pt x="119" y="44"/>
                  <a:pt x="118" y="43"/>
                </a:cubicBezTo>
                <a:cubicBezTo>
                  <a:pt x="108" y="41"/>
                  <a:pt x="108" y="41"/>
                  <a:pt x="108" y="41"/>
                </a:cubicBezTo>
                <a:cubicBezTo>
                  <a:pt x="103" y="46"/>
                  <a:pt x="103" y="46"/>
                  <a:pt x="103" y="46"/>
                </a:cubicBezTo>
                <a:cubicBezTo>
                  <a:pt x="108" y="53"/>
                  <a:pt x="112" y="62"/>
                  <a:pt x="112" y="72"/>
                </a:cubicBezTo>
                <a:cubicBezTo>
                  <a:pt x="112" y="84"/>
                  <a:pt x="107" y="95"/>
                  <a:pt x="99" y="102"/>
                </a:cubicBezTo>
                <a:cubicBezTo>
                  <a:pt x="99" y="102"/>
                  <a:pt x="99" y="102"/>
                  <a:pt x="99" y="102"/>
                </a:cubicBezTo>
                <a:cubicBezTo>
                  <a:pt x="91" y="110"/>
                  <a:pt x="81" y="115"/>
                  <a:pt x="69" y="115"/>
                </a:cubicBezTo>
                <a:cubicBezTo>
                  <a:pt x="57" y="115"/>
                  <a:pt x="46" y="110"/>
                  <a:pt x="39" y="102"/>
                </a:cubicBezTo>
                <a:cubicBezTo>
                  <a:pt x="31" y="95"/>
                  <a:pt x="26" y="84"/>
                  <a:pt x="26" y="72"/>
                </a:cubicBezTo>
                <a:cubicBezTo>
                  <a:pt x="26" y="60"/>
                  <a:pt x="31" y="50"/>
                  <a:pt x="39" y="42"/>
                </a:cubicBezTo>
                <a:cubicBezTo>
                  <a:pt x="46" y="34"/>
                  <a:pt x="57" y="29"/>
                  <a:pt x="69" y="29"/>
                </a:cubicBezTo>
                <a:cubicBezTo>
                  <a:pt x="79" y="29"/>
                  <a:pt x="88" y="33"/>
                  <a:pt x="95" y="38"/>
                </a:cubicBezTo>
                <a:cubicBezTo>
                  <a:pt x="100" y="33"/>
                  <a:pt x="100" y="33"/>
                  <a:pt x="100" y="33"/>
                </a:cubicBezTo>
                <a:cubicBezTo>
                  <a:pt x="98" y="23"/>
                  <a:pt x="98" y="23"/>
                  <a:pt x="98" y="23"/>
                </a:cubicBezTo>
                <a:cubicBezTo>
                  <a:pt x="97" y="22"/>
                  <a:pt x="98" y="21"/>
                  <a:pt x="98" y="20"/>
                </a:cubicBezTo>
                <a:close/>
                <a:moveTo>
                  <a:pt x="124" y="55"/>
                </a:moveTo>
                <a:cubicBezTo>
                  <a:pt x="124" y="55"/>
                  <a:pt x="124" y="55"/>
                  <a:pt x="124" y="55"/>
                </a:cubicBezTo>
                <a:cubicBezTo>
                  <a:pt x="124" y="52"/>
                  <a:pt x="125" y="49"/>
                  <a:pt x="128" y="48"/>
                </a:cubicBezTo>
                <a:cubicBezTo>
                  <a:pt x="131" y="47"/>
                  <a:pt x="134" y="49"/>
                  <a:pt x="135" y="52"/>
                </a:cubicBezTo>
                <a:cubicBezTo>
                  <a:pt x="136" y="55"/>
                  <a:pt x="137" y="58"/>
                  <a:pt x="137" y="62"/>
                </a:cubicBezTo>
                <a:cubicBezTo>
                  <a:pt x="138" y="65"/>
                  <a:pt x="138" y="69"/>
                  <a:pt x="138" y="72"/>
                </a:cubicBezTo>
                <a:cubicBezTo>
                  <a:pt x="138" y="91"/>
                  <a:pt x="130" y="108"/>
                  <a:pt x="118" y="121"/>
                </a:cubicBezTo>
                <a:cubicBezTo>
                  <a:pt x="105" y="133"/>
                  <a:pt x="88" y="141"/>
                  <a:pt x="69" y="141"/>
                </a:cubicBezTo>
                <a:cubicBezTo>
                  <a:pt x="50" y="141"/>
                  <a:pt x="33" y="133"/>
                  <a:pt x="20" y="121"/>
                </a:cubicBezTo>
                <a:cubicBezTo>
                  <a:pt x="8" y="108"/>
                  <a:pt x="0" y="91"/>
                  <a:pt x="0" y="72"/>
                </a:cubicBezTo>
                <a:cubicBezTo>
                  <a:pt x="0" y="53"/>
                  <a:pt x="8" y="36"/>
                  <a:pt x="20" y="23"/>
                </a:cubicBezTo>
                <a:cubicBezTo>
                  <a:pt x="33" y="11"/>
                  <a:pt x="50" y="3"/>
                  <a:pt x="69" y="3"/>
                </a:cubicBezTo>
                <a:cubicBezTo>
                  <a:pt x="72" y="3"/>
                  <a:pt x="76" y="3"/>
                  <a:pt x="79" y="4"/>
                </a:cubicBezTo>
                <a:cubicBezTo>
                  <a:pt x="82" y="4"/>
                  <a:pt x="86" y="5"/>
                  <a:pt x="89" y="6"/>
                </a:cubicBezTo>
                <a:cubicBezTo>
                  <a:pt x="92" y="7"/>
                  <a:pt x="93" y="10"/>
                  <a:pt x="93" y="13"/>
                </a:cubicBezTo>
                <a:cubicBezTo>
                  <a:pt x="92" y="16"/>
                  <a:pt x="89" y="17"/>
                  <a:pt x="86" y="16"/>
                </a:cubicBezTo>
                <a:cubicBezTo>
                  <a:pt x="83" y="16"/>
                  <a:pt x="80" y="15"/>
                  <a:pt x="77" y="15"/>
                </a:cubicBezTo>
                <a:cubicBezTo>
                  <a:pt x="75" y="14"/>
                  <a:pt x="72" y="14"/>
                  <a:pt x="69" y="14"/>
                </a:cubicBezTo>
                <a:cubicBezTo>
                  <a:pt x="53" y="14"/>
                  <a:pt x="38" y="21"/>
                  <a:pt x="28" y="31"/>
                </a:cubicBezTo>
                <a:cubicBezTo>
                  <a:pt x="17" y="42"/>
                  <a:pt x="11" y="56"/>
                  <a:pt x="11" y="72"/>
                </a:cubicBezTo>
                <a:cubicBezTo>
                  <a:pt x="11" y="88"/>
                  <a:pt x="17" y="103"/>
                  <a:pt x="28" y="113"/>
                </a:cubicBezTo>
                <a:cubicBezTo>
                  <a:pt x="38" y="124"/>
                  <a:pt x="53" y="130"/>
                  <a:pt x="69" y="130"/>
                </a:cubicBezTo>
                <a:cubicBezTo>
                  <a:pt x="85" y="130"/>
                  <a:pt x="99" y="124"/>
                  <a:pt x="110" y="113"/>
                </a:cubicBezTo>
                <a:cubicBezTo>
                  <a:pt x="120" y="103"/>
                  <a:pt x="127" y="88"/>
                  <a:pt x="127" y="72"/>
                </a:cubicBezTo>
                <a:cubicBezTo>
                  <a:pt x="127" y="69"/>
                  <a:pt x="127" y="66"/>
                  <a:pt x="126" y="64"/>
                </a:cubicBezTo>
                <a:cubicBezTo>
                  <a:pt x="126" y="61"/>
                  <a:pt x="125" y="58"/>
                  <a:pt x="124" y="55"/>
                </a:cubicBezTo>
                <a:close/>
                <a:moveTo>
                  <a:pt x="69" y="52"/>
                </a:moveTo>
                <a:cubicBezTo>
                  <a:pt x="69" y="52"/>
                  <a:pt x="69" y="52"/>
                  <a:pt x="69" y="52"/>
                </a:cubicBezTo>
                <a:cubicBezTo>
                  <a:pt x="72" y="52"/>
                  <a:pt x="76" y="53"/>
                  <a:pt x="78" y="55"/>
                </a:cubicBezTo>
                <a:cubicBezTo>
                  <a:pt x="90" y="43"/>
                  <a:pt x="90" y="43"/>
                  <a:pt x="90" y="43"/>
                </a:cubicBezTo>
                <a:cubicBezTo>
                  <a:pt x="84" y="38"/>
                  <a:pt x="77" y="36"/>
                  <a:pt x="69" y="36"/>
                </a:cubicBezTo>
                <a:cubicBezTo>
                  <a:pt x="59" y="36"/>
                  <a:pt x="50" y="40"/>
                  <a:pt x="43" y="46"/>
                </a:cubicBezTo>
                <a:cubicBezTo>
                  <a:pt x="43" y="46"/>
                  <a:pt x="43" y="46"/>
                  <a:pt x="43" y="46"/>
                </a:cubicBezTo>
                <a:cubicBezTo>
                  <a:pt x="43" y="46"/>
                  <a:pt x="43" y="46"/>
                  <a:pt x="43" y="46"/>
                </a:cubicBezTo>
                <a:cubicBezTo>
                  <a:pt x="37" y="53"/>
                  <a:pt x="33" y="62"/>
                  <a:pt x="33" y="72"/>
                </a:cubicBezTo>
                <a:cubicBezTo>
                  <a:pt x="33" y="82"/>
                  <a:pt x="37" y="91"/>
                  <a:pt x="43" y="98"/>
                </a:cubicBezTo>
                <a:cubicBezTo>
                  <a:pt x="50" y="104"/>
                  <a:pt x="59" y="108"/>
                  <a:pt x="69" y="108"/>
                </a:cubicBezTo>
                <a:cubicBezTo>
                  <a:pt x="79" y="108"/>
                  <a:pt x="88" y="104"/>
                  <a:pt x="94" y="98"/>
                </a:cubicBezTo>
                <a:cubicBezTo>
                  <a:pt x="95" y="98"/>
                  <a:pt x="95" y="98"/>
                  <a:pt x="95" y="98"/>
                </a:cubicBezTo>
                <a:cubicBezTo>
                  <a:pt x="101" y="91"/>
                  <a:pt x="105" y="82"/>
                  <a:pt x="105" y="72"/>
                </a:cubicBezTo>
                <a:cubicBezTo>
                  <a:pt x="105" y="64"/>
                  <a:pt x="103" y="57"/>
                  <a:pt x="98" y="51"/>
                </a:cubicBezTo>
                <a:cubicBezTo>
                  <a:pt x="86" y="62"/>
                  <a:pt x="86" y="62"/>
                  <a:pt x="86" y="62"/>
                </a:cubicBezTo>
                <a:cubicBezTo>
                  <a:pt x="88" y="65"/>
                  <a:pt x="89" y="69"/>
                  <a:pt x="89" y="72"/>
                </a:cubicBezTo>
                <a:cubicBezTo>
                  <a:pt x="89" y="77"/>
                  <a:pt x="86" y="82"/>
                  <a:pt x="83" y="86"/>
                </a:cubicBezTo>
                <a:cubicBezTo>
                  <a:pt x="83" y="86"/>
                  <a:pt x="83" y="86"/>
                  <a:pt x="83" y="86"/>
                </a:cubicBezTo>
                <a:cubicBezTo>
                  <a:pt x="79" y="90"/>
                  <a:pt x="74" y="92"/>
                  <a:pt x="69" y="92"/>
                </a:cubicBezTo>
                <a:cubicBezTo>
                  <a:pt x="63" y="92"/>
                  <a:pt x="59" y="90"/>
                  <a:pt x="55" y="86"/>
                </a:cubicBezTo>
                <a:cubicBezTo>
                  <a:pt x="55" y="86"/>
                  <a:pt x="55" y="86"/>
                  <a:pt x="55" y="86"/>
                </a:cubicBezTo>
                <a:cubicBezTo>
                  <a:pt x="51" y="82"/>
                  <a:pt x="49" y="78"/>
                  <a:pt x="49" y="72"/>
                </a:cubicBezTo>
                <a:cubicBezTo>
                  <a:pt x="49" y="67"/>
                  <a:pt x="51" y="62"/>
                  <a:pt x="55" y="58"/>
                </a:cubicBezTo>
                <a:cubicBezTo>
                  <a:pt x="55" y="58"/>
                  <a:pt x="55" y="58"/>
                  <a:pt x="55" y="58"/>
                </a:cubicBezTo>
                <a:cubicBezTo>
                  <a:pt x="59" y="55"/>
                  <a:pt x="63" y="52"/>
                  <a:pt x="69" y="52"/>
                </a:cubicBezTo>
                <a:close/>
                <a:moveTo>
                  <a:pt x="73" y="60"/>
                </a:moveTo>
                <a:cubicBezTo>
                  <a:pt x="73" y="60"/>
                  <a:pt x="73" y="60"/>
                  <a:pt x="73" y="60"/>
                </a:cubicBezTo>
                <a:cubicBezTo>
                  <a:pt x="72" y="59"/>
                  <a:pt x="71" y="59"/>
                  <a:pt x="69" y="59"/>
                </a:cubicBezTo>
                <a:cubicBezTo>
                  <a:pt x="65" y="59"/>
                  <a:pt x="62" y="60"/>
                  <a:pt x="60" y="63"/>
                </a:cubicBezTo>
                <a:cubicBezTo>
                  <a:pt x="60" y="63"/>
                  <a:pt x="60" y="63"/>
                  <a:pt x="60" y="63"/>
                </a:cubicBezTo>
                <a:cubicBezTo>
                  <a:pt x="57" y="65"/>
                  <a:pt x="56" y="68"/>
                  <a:pt x="56" y="72"/>
                </a:cubicBezTo>
                <a:cubicBezTo>
                  <a:pt x="56" y="76"/>
                  <a:pt x="57" y="79"/>
                  <a:pt x="60" y="81"/>
                </a:cubicBezTo>
                <a:cubicBezTo>
                  <a:pt x="62" y="84"/>
                  <a:pt x="65" y="85"/>
                  <a:pt x="69" y="85"/>
                </a:cubicBezTo>
                <a:cubicBezTo>
                  <a:pt x="73" y="85"/>
                  <a:pt x="76" y="84"/>
                  <a:pt x="78" y="81"/>
                </a:cubicBezTo>
                <a:cubicBezTo>
                  <a:pt x="78" y="81"/>
                  <a:pt x="78" y="81"/>
                  <a:pt x="78" y="81"/>
                </a:cubicBezTo>
                <a:cubicBezTo>
                  <a:pt x="81" y="79"/>
                  <a:pt x="82" y="76"/>
                  <a:pt x="82" y="72"/>
                </a:cubicBezTo>
                <a:cubicBezTo>
                  <a:pt x="82" y="70"/>
                  <a:pt x="82" y="69"/>
                  <a:pt x="81" y="68"/>
                </a:cubicBezTo>
                <a:cubicBezTo>
                  <a:pt x="73" y="76"/>
                  <a:pt x="73" y="76"/>
                  <a:pt x="73" y="76"/>
                </a:cubicBezTo>
                <a:cubicBezTo>
                  <a:pt x="71" y="78"/>
                  <a:pt x="67" y="78"/>
                  <a:pt x="65" y="76"/>
                </a:cubicBezTo>
                <a:cubicBezTo>
                  <a:pt x="63" y="74"/>
                  <a:pt x="63" y="70"/>
                  <a:pt x="65" y="68"/>
                </a:cubicBezTo>
                <a:cubicBezTo>
                  <a:pt x="73" y="60"/>
                  <a:pt x="73" y="60"/>
                  <a:pt x="73" y="60"/>
                </a:cubicBezTo>
                <a:close/>
                <a:moveTo>
                  <a:pt x="117" y="10"/>
                </a:moveTo>
                <a:cubicBezTo>
                  <a:pt x="117" y="10"/>
                  <a:pt x="117" y="10"/>
                  <a:pt x="117" y="10"/>
                </a:cubicBezTo>
                <a:cubicBezTo>
                  <a:pt x="104" y="23"/>
                  <a:pt x="104" y="23"/>
                  <a:pt x="104" y="23"/>
                </a:cubicBezTo>
                <a:cubicBezTo>
                  <a:pt x="106" y="30"/>
                  <a:pt x="106" y="30"/>
                  <a:pt x="106" y="30"/>
                </a:cubicBezTo>
                <a:cubicBezTo>
                  <a:pt x="119" y="17"/>
                  <a:pt x="119" y="17"/>
                  <a:pt x="119" y="17"/>
                </a:cubicBezTo>
                <a:cubicBezTo>
                  <a:pt x="117" y="10"/>
                  <a:pt x="117" y="10"/>
                  <a:pt x="117" y="10"/>
                </a:cubicBezTo>
                <a:close/>
                <a:moveTo>
                  <a:pt x="123" y="22"/>
                </a:moveTo>
                <a:cubicBezTo>
                  <a:pt x="123" y="22"/>
                  <a:pt x="123" y="22"/>
                  <a:pt x="123" y="22"/>
                </a:cubicBezTo>
                <a:cubicBezTo>
                  <a:pt x="111" y="35"/>
                  <a:pt x="111" y="35"/>
                  <a:pt x="111" y="35"/>
                </a:cubicBezTo>
                <a:cubicBezTo>
                  <a:pt x="118" y="37"/>
                  <a:pt x="118" y="37"/>
                  <a:pt x="118" y="37"/>
                </a:cubicBezTo>
                <a:cubicBezTo>
                  <a:pt x="131" y="24"/>
                  <a:pt x="131" y="24"/>
                  <a:pt x="131" y="24"/>
                </a:cubicBezTo>
                <a:cubicBezTo>
                  <a:pt x="123" y="22"/>
                  <a:pt x="123" y="22"/>
                  <a:pt x="123" y="2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98583" y="1924029"/>
            <a:ext cx="997196" cy="99719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613390" y="1924029"/>
            <a:ext cx="3121017" cy="997196"/>
          </a:xfrm>
          <a:prstGeom prst="rect">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974048" y="2298002"/>
            <a:ext cx="247009" cy="249248"/>
          </a:xfrm>
          <a:custGeom>
            <a:rect l="l" t="t" r="r" b="b"/>
            <a:pathLst>
              <a:path w="140" h="141">
                <a:moveTo>
                  <a:pt x="98" y="20"/>
                </a:moveTo>
                <a:cubicBezTo>
                  <a:pt x="116" y="2"/>
                  <a:pt x="116" y="2"/>
                  <a:pt x="116" y="2"/>
                </a:cubicBezTo>
                <a:cubicBezTo>
                  <a:pt x="118" y="0"/>
                  <a:pt x="120" y="0"/>
                  <a:pt x="121" y="2"/>
                </a:cubicBezTo>
                <a:cubicBezTo>
                  <a:pt x="121" y="2"/>
                  <a:pt x="122" y="3"/>
                  <a:pt x="122" y="3"/>
                </a:cubicBezTo>
                <a:cubicBezTo>
                  <a:pt x="122" y="3"/>
                  <a:pt x="122" y="3"/>
                  <a:pt x="122" y="3"/>
                </a:cubicBezTo>
                <a:cubicBezTo>
                  <a:pt x="122" y="3"/>
                  <a:pt x="122" y="3"/>
                  <a:pt x="122" y="3"/>
                </a:cubicBezTo>
                <a:cubicBezTo>
                  <a:pt x="125" y="16"/>
                  <a:pt x="125" y="16"/>
                  <a:pt x="125" y="16"/>
                </a:cubicBezTo>
                <a:cubicBezTo>
                  <a:pt x="138" y="19"/>
                  <a:pt x="138" y="19"/>
                  <a:pt x="138" y="19"/>
                </a:cubicBezTo>
                <a:cubicBezTo>
                  <a:pt x="138" y="19"/>
                  <a:pt x="138" y="19"/>
                  <a:pt x="138" y="19"/>
                </a:cubicBezTo>
                <a:cubicBezTo>
                  <a:pt x="138" y="19"/>
                  <a:pt x="138" y="19"/>
                  <a:pt x="138" y="19"/>
                </a:cubicBezTo>
                <a:cubicBezTo>
                  <a:pt x="138" y="19"/>
                  <a:pt x="139" y="19"/>
                  <a:pt x="139" y="20"/>
                </a:cubicBezTo>
                <a:cubicBezTo>
                  <a:pt x="140" y="21"/>
                  <a:pt x="140" y="23"/>
                  <a:pt x="139" y="25"/>
                </a:cubicBezTo>
                <a:cubicBezTo>
                  <a:pt x="121" y="43"/>
                  <a:pt x="121" y="43"/>
                  <a:pt x="121" y="43"/>
                </a:cubicBezTo>
                <a:cubicBezTo>
                  <a:pt x="120" y="43"/>
                  <a:pt x="119" y="44"/>
                  <a:pt x="118" y="43"/>
                </a:cubicBezTo>
                <a:cubicBezTo>
                  <a:pt x="108" y="41"/>
                  <a:pt x="108" y="41"/>
                  <a:pt x="108" y="41"/>
                </a:cubicBezTo>
                <a:cubicBezTo>
                  <a:pt x="103" y="46"/>
                  <a:pt x="103" y="46"/>
                  <a:pt x="103" y="46"/>
                </a:cubicBezTo>
                <a:cubicBezTo>
                  <a:pt x="108" y="53"/>
                  <a:pt x="112" y="62"/>
                  <a:pt x="112" y="72"/>
                </a:cubicBezTo>
                <a:cubicBezTo>
                  <a:pt x="112" y="84"/>
                  <a:pt x="107" y="95"/>
                  <a:pt x="99" y="102"/>
                </a:cubicBezTo>
                <a:cubicBezTo>
                  <a:pt x="99" y="102"/>
                  <a:pt x="99" y="102"/>
                  <a:pt x="99" y="102"/>
                </a:cubicBezTo>
                <a:cubicBezTo>
                  <a:pt x="91" y="110"/>
                  <a:pt x="81" y="115"/>
                  <a:pt x="69" y="115"/>
                </a:cubicBezTo>
                <a:cubicBezTo>
                  <a:pt x="57" y="115"/>
                  <a:pt x="46" y="110"/>
                  <a:pt x="39" y="102"/>
                </a:cubicBezTo>
                <a:cubicBezTo>
                  <a:pt x="31" y="95"/>
                  <a:pt x="26" y="84"/>
                  <a:pt x="26" y="72"/>
                </a:cubicBezTo>
                <a:cubicBezTo>
                  <a:pt x="26" y="60"/>
                  <a:pt x="31" y="50"/>
                  <a:pt x="39" y="42"/>
                </a:cubicBezTo>
                <a:cubicBezTo>
                  <a:pt x="46" y="34"/>
                  <a:pt x="57" y="29"/>
                  <a:pt x="69" y="29"/>
                </a:cubicBezTo>
                <a:cubicBezTo>
                  <a:pt x="79" y="29"/>
                  <a:pt x="88" y="33"/>
                  <a:pt x="95" y="38"/>
                </a:cubicBezTo>
                <a:cubicBezTo>
                  <a:pt x="100" y="33"/>
                  <a:pt x="100" y="33"/>
                  <a:pt x="100" y="33"/>
                </a:cubicBezTo>
                <a:cubicBezTo>
                  <a:pt x="98" y="23"/>
                  <a:pt x="98" y="23"/>
                  <a:pt x="98" y="23"/>
                </a:cubicBezTo>
                <a:cubicBezTo>
                  <a:pt x="97" y="22"/>
                  <a:pt x="98" y="21"/>
                  <a:pt x="98" y="20"/>
                </a:cubicBezTo>
                <a:close/>
                <a:moveTo>
                  <a:pt x="124" y="55"/>
                </a:moveTo>
                <a:cubicBezTo>
                  <a:pt x="124" y="55"/>
                  <a:pt x="124" y="55"/>
                  <a:pt x="124" y="55"/>
                </a:cubicBezTo>
                <a:cubicBezTo>
                  <a:pt x="124" y="52"/>
                  <a:pt x="125" y="49"/>
                  <a:pt x="128" y="48"/>
                </a:cubicBezTo>
                <a:cubicBezTo>
                  <a:pt x="131" y="47"/>
                  <a:pt x="134" y="49"/>
                  <a:pt x="135" y="52"/>
                </a:cubicBezTo>
                <a:cubicBezTo>
                  <a:pt x="136" y="55"/>
                  <a:pt x="137" y="58"/>
                  <a:pt x="137" y="62"/>
                </a:cubicBezTo>
                <a:cubicBezTo>
                  <a:pt x="138" y="65"/>
                  <a:pt x="138" y="69"/>
                  <a:pt x="138" y="72"/>
                </a:cubicBezTo>
                <a:cubicBezTo>
                  <a:pt x="138" y="91"/>
                  <a:pt x="130" y="108"/>
                  <a:pt x="118" y="121"/>
                </a:cubicBezTo>
                <a:cubicBezTo>
                  <a:pt x="105" y="133"/>
                  <a:pt x="88" y="141"/>
                  <a:pt x="69" y="141"/>
                </a:cubicBezTo>
                <a:cubicBezTo>
                  <a:pt x="50" y="141"/>
                  <a:pt x="33" y="133"/>
                  <a:pt x="20" y="121"/>
                </a:cubicBezTo>
                <a:cubicBezTo>
                  <a:pt x="8" y="108"/>
                  <a:pt x="0" y="91"/>
                  <a:pt x="0" y="72"/>
                </a:cubicBezTo>
                <a:cubicBezTo>
                  <a:pt x="0" y="53"/>
                  <a:pt x="8" y="36"/>
                  <a:pt x="20" y="23"/>
                </a:cubicBezTo>
                <a:cubicBezTo>
                  <a:pt x="33" y="11"/>
                  <a:pt x="50" y="3"/>
                  <a:pt x="69" y="3"/>
                </a:cubicBezTo>
                <a:cubicBezTo>
                  <a:pt x="72" y="3"/>
                  <a:pt x="76" y="3"/>
                  <a:pt x="79" y="4"/>
                </a:cubicBezTo>
                <a:cubicBezTo>
                  <a:pt x="82" y="4"/>
                  <a:pt x="86" y="5"/>
                  <a:pt x="89" y="6"/>
                </a:cubicBezTo>
                <a:cubicBezTo>
                  <a:pt x="92" y="7"/>
                  <a:pt x="93" y="10"/>
                  <a:pt x="93" y="13"/>
                </a:cubicBezTo>
                <a:cubicBezTo>
                  <a:pt x="92" y="16"/>
                  <a:pt x="89" y="17"/>
                  <a:pt x="86" y="16"/>
                </a:cubicBezTo>
                <a:cubicBezTo>
                  <a:pt x="83" y="16"/>
                  <a:pt x="80" y="15"/>
                  <a:pt x="77" y="15"/>
                </a:cubicBezTo>
                <a:cubicBezTo>
                  <a:pt x="75" y="14"/>
                  <a:pt x="72" y="14"/>
                  <a:pt x="69" y="14"/>
                </a:cubicBezTo>
                <a:cubicBezTo>
                  <a:pt x="53" y="14"/>
                  <a:pt x="38" y="21"/>
                  <a:pt x="28" y="31"/>
                </a:cubicBezTo>
                <a:cubicBezTo>
                  <a:pt x="17" y="42"/>
                  <a:pt x="11" y="56"/>
                  <a:pt x="11" y="72"/>
                </a:cubicBezTo>
                <a:cubicBezTo>
                  <a:pt x="11" y="88"/>
                  <a:pt x="17" y="103"/>
                  <a:pt x="28" y="113"/>
                </a:cubicBezTo>
                <a:cubicBezTo>
                  <a:pt x="38" y="124"/>
                  <a:pt x="53" y="130"/>
                  <a:pt x="69" y="130"/>
                </a:cubicBezTo>
                <a:cubicBezTo>
                  <a:pt x="85" y="130"/>
                  <a:pt x="99" y="124"/>
                  <a:pt x="110" y="113"/>
                </a:cubicBezTo>
                <a:cubicBezTo>
                  <a:pt x="120" y="103"/>
                  <a:pt x="127" y="88"/>
                  <a:pt x="127" y="72"/>
                </a:cubicBezTo>
                <a:cubicBezTo>
                  <a:pt x="127" y="69"/>
                  <a:pt x="127" y="66"/>
                  <a:pt x="126" y="64"/>
                </a:cubicBezTo>
                <a:cubicBezTo>
                  <a:pt x="126" y="61"/>
                  <a:pt x="125" y="58"/>
                  <a:pt x="124" y="55"/>
                </a:cubicBezTo>
                <a:close/>
                <a:moveTo>
                  <a:pt x="69" y="52"/>
                </a:moveTo>
                <a:cubicBezTo>
                  <a:pt x="69" y="52"/>
                  <a:pt x="69" y="52"/>
                  <a:pt x="69" y="52"/>
                </a:cubicBezTo>
                <a:cubicBezTo>
                  <a:pt x="72" y="52"/>
                  <a:pt x="76" y="53"/>
                  <a:pt x="78" y="55"/>
                </a:cubicBezTo>
                <a:cubicBezTo>
                  <a:pt x="90" y="43"/>
                  <a:pt x="90" y="43"/>
                  <a:pt x="90" y="43"/>
                </a:cubicBezTo>
                <a:cubicBezTo>
                  <a:pt x="84" y="38"/>
                  <a:pt x="77" y="36"/>
                  <a:pt x="69" y="36"/>
                </a:cubicBezTo>
                <a:cubicBezTo>
                  <a:pt x="59" y="36"/>
                  <a:pt x="50" y="40"/>
                  <a:pt x="43" y="46"/>
                </a:cubicBezTo>
                <a:cubicBezTo>
                  <a:pt x="43" y="46"/>
                  <a:pt x="43" y="46"/>
                  <a:pt x="43" y="46"/>
                </a:cubicBezTo>
                <a:cubicBezTo>
                  <a:pt x="43" y="46"/>
                  <a:pt x="43" y="46"/>
                  <a:pt x="43" y="46"/>
                </a:cubicBezTo>
                <a:cubicBezTo>
                  <a:pt x="37" y="53"/>
                  <a:pt x="33" y="62"/>
                  <a:pt x="33" y="72"/>
                </a:cubicBezTo>
                <a:cubicBezTo>
                  <a:pt x="33" y="82"/>
                  <a:pt x="37" y="91"/>
                  <a:pt x="43" y="98"/>
                </a:cubicBezTo>
                <a:cubicBezTo>
                  <a:pt x="50" y="104"/>
                  <a:pt x="59" y="108"/>
                  <a:pt x="69" y="108"/>
                </a:cubicBezTo>
                <a:cubicBezTo>
                  <a:pt x="79" y="108"/>
                  <a:pt x="88" y="104"/>
                  <a:pt x="94" y="98"/>
                </a:cubicBezTo>
                <a:cubicBezTo>
                  <a:pt x="95" y="98"/>
                  <a:pt x="95" y="98"/>
                  <a:pt x="95" y="98"/>
                </a:cubicBezTo>
                <a:cubicBezTo>
                  <a:pt x="101" y="91"/>
                  <a:pt x="105" y="82"/>
                  <a:pt x="105" y="72"/>
                </a:cubicBezTo>
                <a:cubicBezTo>
                  <a:pt x="105" y="64"/>
                  <a:pt x="103" y="57"/>
                  <a:pt x="98" y="51"/>
                </a:cubicBezTo>
                <a:cubicBezTo>
                  <a:pt x="86" y="62"/>
                  <a:pt x="86" y="62"/>
                  <a:pt x="86" y="62"/>
                </a:cubicBezTo>
                <a:cubicBezTo>
                  <a:pt x="88" y="65"/>
                  <a:pt x="89" y="69"/>
                  <a:pt x="89" y="72"/>
                </a:cubicBezTo>
                <a:cubicBezTo>
                  <a:pt x="89" y="77"/>
                  <a:pt x="86" y="82"/>
                  <a:pt x="83" y="86"/>
                </a:cubicBezTo>
                <a:cubicBezTo>
                  <a:pt x="83" y="86"/>
                  <a:pt x="83" y="86"/>
                  <a:pt x="83" y="86"/>
                </a:cubicBezTo>
                <a:cubicBezTo>
                  <a:pt x="79" y="90"/>
                  <a:pt x="74" y="92"/>
                  <a:pt x="69" y="92"/>
                </a:cubicBezTo>
                <a:cubicBezTo>
                  <a:pt x="63" y="92"/>
                  <a:pt x="59" y="90"/>
                  <a:pt x="55" y="86"/>
                </a:cubicBezTo>
                <a:cubicBezTo>
                  <a:pt x="55" y="86"/>
                  <a:pt x="55" y="86"/>
                  <a:pt x="55" y="86"/>
                </a:cubicBezTo>
                <a:cubicBezTo>
                  <a:pt x="51" y="82"/>
                  <a:pt x="49" y="78"/>
                  <a:pt x="49" y="72"/>
                </a:cubicBezTo>
                <a:cubicBezTo>
                  <a:pt x="49" y="67"/>
                  <a:pt x="51" y="62"/>
                  <a:pt x="55" y="58"/>
                </a:cubicBezTo>
                <a:cubicBezTo>
                  <a:pt x="55" y="58"/>
                  <a:pt x="55" y="58"/>
                  <a:pt x="55" y="58"/>
                </a:cubicBezTo>
                <a:cubicBezTo>
                  <a:pt x="59" y="55"/>
                  <a:pt x="63" y="52"/>
                  <a:pt x="69" y="52"/>
                </a:cubicBezTo>
                <a:close/>
                <a:moveTo>
                  <a:pt x="73" y="60"/>
                </a:moveTo>
                <a:cubicBezTo>
                  <a:pt x="73" y="60"/>
                  <a:pt x="73" y="60"/>
                  <a:pt x="73" y="60"/>
                </a:cubicBezTo>
                <a:cubicBezTo>
                  <a:pt x="72" y="59"/>
                  <a:pt x="71" y="59"/>
                  <a:pt x="69" y="59"/>
                </a:cubicBezTo>
                <a:cubicBezTo>
                  <a:pt x="65" y="59"/>
                  <a:pt x="62" y="60"/>
                  <a:pt x="60" y="63"/>
                </a:cubicBezTo>
                <a:cubicBezTo>
                  <a:pt x="60" y="63"/>
                  <a:pt x="60" y="63"/>
                  <a:pt x="60" y="63"/>
                </a:cubicBezTo>
                <a:cubicBezTo>
                  <a:pt x="57" y="65"/>
                  <a:pt x="56" y="68"/>
                  <a:pt x="56" y="72"/>
                </a:cubicBezTo>
                <a:cubicBezTo>
                  <a:pt x="56" y="76"/>
                  <a:pt x="57" y="79"/>
                  <a:pt x="60" y="81"/>
                </a:cubicBezTo>
                <a:cubicBezTo>
                  <a:pt x="62" y="84"/>
                  <a:pt x="65" y="85"/>
                  <a:pt x="69" y="85"/>
                </a:cubicBezTo>
                <a:cubicBezTo>
                  <a:pt x="73" y="85"/>
                  <a:pt x="76" y="84"/>
                  <a:pt x="78" y="81"/>
                </a:cubicBezTo>
                <a:cubicBezTo>
                  <a:pt x="78" y="81"/>
                  <a:pt x="78" y="81"/>
                  <a:pt x="78" y="81"/>
                </a:cubicBezTo>
                <a:cubicBezTo>
                  <a:pt x="81" y="79"/>
                  <a:pt x="82" y="76"/>
                  <a:pt x="82" y="72"/>
                </a:cubicBezTo>
                <a:cubicBezTo>
                  <a:pt x="82" y="70"/>
                  <a:pt x="82" y="69"/>
                  <a:pt x="81" y="68"/>
                </a:cubicBezTo>
                <a:cubicBezTo>
                  <a:pt x="73" y="76"/>
                  <a:pt x="73" y="76"/>
                  <a:pt x="73" y="76"/>
                </a:cubicBezTo>
                <a:cubicBezTo>
                  <a:pt x="71" y="78"/>
                  <a:pt x="67" y="78"/>
                  <a:pt x="65" y="76"/>
                </a:cubicBezTo>
                <a:cubicBezTo>
                  <a:pt x="63" y="74"/>
                  <a:pt x="63" y="70"/>
                  <a:pt x="65" y="68"/>
                </a:cubicBezTo>
                <a:cubicBezTo>
                  <a:pt x="73" y="60"/>
                  <a:pt x="73" y="60"/>
                  <a:pt x="73" y="60"/>
                </a:cubicBezTo>
                <a:close/>
                <a:moveTo>
                  <a:pt x="117" y="10"/>
                </a:moveTo>
                <a:cubicBezTo>
                  <a:pt x="117" y="10"/>
                  <a:pt x="117" y="10"/>
                  <a:pt x="117" y="10"/>
                </a:cubicBezTo>
                <a:cubicBezTo>
                  <a:pt x="104" y="23"/>
                  <a:pt x="104" y="23"/>
                  <a:pt x="104" y="23"/>
                </a:cubicBezTo>
                <a:cubicBezTo>
                  <a:pt x="106" y="30"/>
                  <a:pt x="106" y="30"/>
                  <a:pt x="106" y="30"/>
                </a:cubicBezTo>
                <a:cubicBezTo>
                  <a:pt x="119" y="17"/>
                  <a:pt x="119" y="17"/>
                  <a:pt x="119" y="17"/>
                </a:cubicBezTo>
                <a:cubicBezTo>
                  <a:pt x="117" y="10"/>
                  <a:pt x="117" y="10"/>
                  <a:pt x="117" y="10"/>
                </a:cubicBezTo>
                <a:close/>
                <a:moveTo>
                  <a:pt x="123" y="22"/>
                </a:moveTo>
                <a:cubicBezTo>
                  <a:pt x="123" y="22"/>
                  <a:pt x="123" y="22"/>
                  <a:pt x="123" y="22"/>
                </a:cubicBezTo>
                <a:cubicBezTo>
                  <a:pt x="111" y="35"/>
                  <a:pt x="111" y="35"/>
                  <a:pt x="111" y="35"/>
                </a:cubicBezTo>
                <a:cubicBezTo>
                  <a:pt x="118" y="37"/>
                  <a:pt x="118" y="37"/>
                  <a:pt x="118" y="37"/>
                </a:cubicBezTo>
                <a:cubicBezTo>
                  <a:pt x="131" y="24"/>
                  <a:pt x="131" y="24"/>
                  <a:pt x="131" y="24"/>
                </a:cubicBezTo>
                <a:cubicBezTo>
                  <a:pt x="123" y="22"/>
                  <a:pt x="123" y="22"/>
                  <a:pt x="123" y="2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719601" y="1984122"/>
            <a:ext cx="2870545" cy="87700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描述数据的集中趋势：平均数、中位数、众数。</a:t>
            </a:r>
            <a:endParaRPr lang="en-US" sz="1100"/>
          </a:p>
        </p:txBody>
      </p:sp>
      <p:sp>
        <p:nvSpPr>
          <p:cNvPr id="12" name="AutoShape 12"/>
          <p:cNvSpPr/>
          <p:nvPr/>
        </p:nvSpPr>
        <p:spPr>
          <a:xfrm>
            <a:off x="2719601" y="3102322"/>
            <a:ext cx="2870545" cy="87700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描述数据的离散趋势：方差、标准差、变异系数。</a:t>
            </a:r>
            <a:endParaRPr lang="en-US" sz="1100"/>
          </a:p>
        </p:txBody>
      </p:sp>
      <p:sp>
        <p:nvSpPr>
          <p:cNvPr id="13" name="AutoShape 13"/>
          <p:cNvSpPr/>
          <p:nvPr/>
        </p:nvSpPr>
        <p:spPr>
          <a:xfrm>
            <a:off x="2719601" y="4236516"/>
            <a:ext cx="2870545" cy="87700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描述数据的分布形态：偏度、峰度。</a:t>
            </a:r>
            <a:endParaRPr lang="en-US" sz="1100"/>
          </a:p>
        </p:txBody>
      </p:sp>
      <p:pic>
        <p:nvPicPr>
          <p:cNvPr id="14" name="Picture 14"/>
          <p:cNvPicPr>
            <a:picLocks noChangeAspect="1"/>
          </p:cNvPicPr>
          <p:nvPr/>
        </p:nvPicPr>
        <p:blipFill>
          <a:blip r:embed="rId2"/>
          <a:srcRect t="620" b="620"/>
          <a:stretch>
            <a:fillRect/>
          </a:stretch>
        </p:blipFill>
        <p:spPr>
          <a:xfrm>
            <a:off x="6123197" y="1950902"/>
            <a:ext cx="4470220" cy="3222717"/>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描述性统计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08237" y="2765511"/>
            <a:ext cx="2066666" cy="2034479"/>
          </a:xfrm>
          <a:custGeom>
            <a:rect l="l" t="t" r="r" b="b"/>
            <a:pathLst>
              <a:path w="145" h="143">
                <a:moveTo>
                  <a:pt x="145" y="74"/>
                </a:moveTo>
                <a:cubicBezTo>
                  <a:pt x="145" y="82"/>
                  <a:pt x="133" y="88"/>
                  <a:pt x="133" y="88"/>
                </a:cubicBezTo>
                <a:cubicBezTo>
                  <a:pt x="8" y="143"/>
                  <a:pt x="8" y="143"/>
                  <a:pt x="8" y="143"/>
                </a:cubicBezTo>
                <a:cubicBezTo>
                  <a:pt x="8" y="143"/>
                  <a:pt x="4" y="143"/>
                  <a:pt x="2" y="141"/>
                </a:cubicBezTo>
                <a:cubicBezTo>
                  <a:pt x="0" y="139"/>
                  <a:pt x="0" y="135"/>
                  <a:pt x="0" y="135"/>
                </a:cubicBezTo>
                <a:cubicBezTo>
                  <a:pt x="6" y="108"/>
                  <a:pt x="6" y="108"/>
                  <a:pt x="6" y="108"/>
                </a:cubicBezTo>
                <a:cubicBezTo>
                  <a:pt x="6" y="108"/>
                  <a:pt x="50" y="92"/>
                  <a:pt x="50" y="73"/>
                </a:cubicBezTo>
                <a:cubicBezTo>
                  <a:pt x="49" y="57"/>
                  <a:pt x="21" y="44"/>
                  <a:pt x="21" y="44"/>
                </a:cubicBezTo>
                <a:cubicBezTo>
                  <a:pt x="29" y="8"/>
                  <a:pt x="29" y="8"/>
                  <a:pt x="29" y="8"/>
                </a:cubicBezTo>
                <a:cubicBezTo>
                  <a:pt x="29" y="8"/>
                  <a:pt x="31" y="3"/>
                  <a:pt x="36" y="1"/>
                </a:cubicBezTo>
                <a:cubicBezTo>
                  <a:pt x="40" y="0"/>
                  <a:pt x="44" y="3"/>
                  <a:pt x="44" y="3"/>
                </a:cubicBezTo>
                <a:cubicBezTo>
                  <a:pt x="138" y="61"/>
                  <a:pt x="138" y="61"/>
                  <a:pt x="138" y="61"/>
                </a:cubicBezTo>
                <a:cubicBezTo>
                  <a:pt x="138" y="61"/>
                  <a:pt x="145" y="65"/>
                  <a:pt x="145" y="7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5342656" y="3020446"/>
            <a:ext cx="1579961" cy="1555333"/>
          </a:xfrm>
          <a:custGeom>
            <a:rect l="l" t="t" r="r" b="b"/>
            <a:pathLst>
              <a:path w="145" h="143">
                <a:moveTo>
                  <a:pt x="145" y="74"/>
                </a:moveTo>
                <a:cubicBezTo>
                  <a:pt x="145" y="82"/>
                  <a:pt x="133" y="88"/>
                  <a:pt x="133" y="88"/>
                </a:cubicBezTo>
                <a:cubicBezTo>
                  <a:pt x="8" y="143"/>
                  <a:pt x="8" y="143"/>
                  <a:pt x="8" y="143"/>
                </a:cubicBezTo>
                <a:cubicBezTo>
                  <a:pt x="8" y="143"/>
                  <a:pt x="4" y="143"/>
                  <a:pt x="2" y="141"/>
                </a:cubicBezTo>
                <a:cubicBezTo>
                  <a:pt x="0" y="139"/>
                  <a:pt x="0" y="135"/>
                  <a:pt x="0" y="135"/>
                </a:cubicBezTo>
                <a:cubicBezTo>
                  <a:pt x="6" y="108"/>
                  <a:pt x="6" y="108"/>
                  <a:pt x="6" y="108"/>
                </a:cubicBezTo>
                <a:cubicBezTo>
                  <a:pt x="6" y="108"/>
                  <a:pt x="50" y="92"/>
                  <a:pt x="50" y="73"/>
                </a:cubicBezTo>
                <a:cubicBezTo>
                  <a:pt x="49" y="57"/>
                  <a:pt x="21" y="44"/>
                  <a:pt x="21" y="44"/>
                </a:cubicBezTo>
                <a:cubicBezTo>
                  <a:pt x="29" y="8"/>
                  <a:pt x="29" y="8"/>
                  <a:pt x="29" y="8"/>
                </a:cubicBezTo>
                <a:cubicBezTo>
                  <a:pt x="29" y="8"/>
                  <a:pt x="31" y="3"/>
                  <a:pt x="36" y="1"/>
                </a:cubicBezTo>
                <a:cubicBezTo>
                  <a:pt x="40" y="0"/>
                  <a:pt x="44" y="3"/>
                  <a:pt x="44" y="3"/>
                </a:cubicBezTo>
                <a:cubicBezTo>
                  <a:pt x="138" y="61"/>
                  <a:pt x="138" y="61"/>
                  <a:pt x="138" y="61"/>
                </a:cubicBezTo>
                <a:cubicBezTo>
                  <a:pt x="138" y="61"/>
                  <a:pt x="145" y="65"/>
                  <a:pt x="145" y="7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361932" y="3147365"/>
            <a:ext cx="1381354" cy="1349776"/>
          </a:xfrm>
          <a:custGeom>
            <a:rect l="l" t="t" r="r" b="b"/>
            <a:pathLst>
              <a:path w="127" h="124">
                <a:moveTo>
                  <a:pt x="127" y="64"/>
                </a:moveTo>
                <a:cubicBezTo>
                  <a:pt x="127" y="71"/>
                  <a:pt x="117" y="76"/>
                  <a:pt x="117" y="76"/>
                </a:cubicBezTo>
                <a:cubicBezTo>
                  <a:pt x="8" y="124"/>
                  <a:pt x="8" y="124"/>
                  <a:pt x="8" y="124"/>
                </a:cubicBezTo>
                <a:cubicBezTo>
                  <a:pt x="8" y="124"/>
                  <a:pt x="4" y="124"/>
                  <a:pt x="2" y="123"/>
                </a:cubicBezTo>
                <a:cubicBezTo>
                  <a:pt x="0" y="121"/>
                  <a:pt x="1" y="118"/>
                  <a:pt x="1" y="118"/>
                </a:cubicBezTo>
                <a:cubicBezTo>
                  <a:pt x="6" y="94"/>
                  <a:pt x="6" y="94"/>
                  <a:pt x="6" y="94"/>
                </a:cubicBezTo>
                <a:cubicBezTo>
                  <a:pt x="6" y="94"/>
                  <a:pt x="39" y="81"/>
                  <a:pt x="39" y="62"/>
                </a:cubicBezTo>
                <a:cubicBezTo>
                  <a:pt x="40" y="48"/>
                  <a:pt x="19" y="38"/>
                  <a:pt x="19" y="38"/>
                </a:cubicBezTo>
                <a:cubicBezTo>
                  <a:pt x="26" y="6"/>
                  <a:pt x="26" y="6"/>
                  <a:pt x="26" y="6"/>
                </a:cubicBezTo>
                <a:cubicBezTo>
                  <a:pt x="26" y="6"/>
                  <a:pt x="28" y="2"/>
                  <a:pt x="32" y="1"/>
                </a:cubicBezTo>
                <a:cubicBezTo>
                  <a:pt x="36" y="0"/>
                  <a:pt x="39" y="2"/>
                  <a:pt x="39" y="2"/>
                </a:cubicBezTo>
                <a:cubicBezTo>
                  <a:pt x="121" y="52"/>
                  <a:pt x="121" y="52"/>
                  <a:pt x="121" y="52"/>
                </a:cubicBezTo>
                <a:cubicBezTo>
                  <a:pt x="121" y="52"/>
                  <a:pt x="127" y="57"/>
                  <a:pt x="127" y="6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592129" y="3282330"/>
            <a:ext cx="1096670" cy="1110691"/>
          </a:xfrm>
          <a:custGeom>
            <a:rect l="l" t="t" r="r" b="b"/>
            <a:pathLst>
              <a:path w="100" h="102">
                <a:moveTo>
                  <a:pt x="15" y="31"/>
                </a:moveTo>
                <a:cubicBezTo>
                  <a:pt x="21" y="5"/>
                  <a:pt x="21" y="5"/>
                  <a:pt x="21" y="5"/>
                </a:cubicBezTo>
                <a:cubicBezTo>
                  <a:pt x="21" y="5"/>
                  <a:pt x="22" y="2"/>
                  <a:pt x="26" y="1"/>
                </a:cubicBezTo>
                <a:cubicBezTo>
                  <a:pt x="29" y="0"/>
                  <a:pt x="32" y="2"/>
                  <a:pt x="32" y="2"/>
                </a:cubicBezTo>
                <a:cubicBezTo>
                  <a:pt x="95" y="41"/>
                  <a:pt x="95" y="41"/>
                  <a:pt x="95" y="41"/>
                </a:cubicBezTo>
                <a:cubicBezTo>
                  <a:pt x="95" y="41"/>
                  <a:pt x="101" y="46"/>
                  <a:pt x="101" y="51"/>
                </a:cubicBezTo>
                <a:cubicBezTo>
                  <a:pt x="101" y="60"/>
                  <a:pt x="94" y="63"/>
                  <a:pt x="94" y="63"/>
                </a:cubicBezTo>
                <a:cubicBezTo>
                  <a:pt x="6" y="102"/>
                  <a:pt x="6" y="102"/>
                  <a:pt x="6" y="102"/>
                </a:cubicBezTo>
                <a:cubicBezTo>
                  <a:pt x="6" y="102"/>
                  <a:pt x="3" y="102"/>
                  <a:pt x="2" y="101"/>
                </a:cubicBezTo>
                <a:cubicBezTo>
                  <a:pt x="0" y="99"/>
                  <a:pt x="0" y="97"/>
                  <a:pt x="0" y="97"/>
                </a:cubicBezTo>
                <a:cubicBezTo>
                  <a:pt x="5" y="77"/>
                  <a:pt x="5" y="77"/>
                  <a:pt x="5" y="77"/>
                </a:cubicBezTo>
                <a:lnTo>
                  <a:pt x="15" y="3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065480" y="3693182"/>
            <a:ext cx="241961" cy="257747"/>
          </a:xfrm>
          <a:custGeom>
            <a:rect l="l" t="t" r="r" b="b"/>
            <a:pathLst>
              <a:path w="376" h="401">
                <a:moveTo>
                  <a:pt x="67" y="3"/>
                </a:moveTo>
                <a:cubicBezTo>
                  <a:pt x="67" y="0"/>
                  <a:pt x="62" y="0"/>
                  <a:pt x="62" y="3"/>
                </a:cubicBezTo>
                <a:cubicBezTo>
                  <a:pt x="52" y="85"/>
                  <a:pt x="0" y="102"/>
                  <a:pt x="0" y="159"/>
                </a:cubicBezTo>
                <a:cubicBezTo>
                  <a:pt x="0" y="195"/>
                  <a:pt x="29" y="223"/>
                  <a:pt x="65" y="223"/>
                </a:cubicBezTo>
                <a:cubicBezTo>
                  <a:pt x="100" y="223"/>
                  <a:pt x="129" y="195"/>
                  <a:pt x="129" y="159"/>
                </a:cubicBezTo>
                <a:cubicBezTo>
                  <a:pt x="129" y="102"/>
                  <a:pt x="77" y="85"/>
                  <a:pt x="67" y="3"/>
                </a:cubicBezTo>
                <a:close/>
                <a:moveTo>
                  <a:pt x="313" y="3"/>
                </a:moveTo>
                <a:cubicBezTo>
                  <a:pt x="313" y="0"/>
                  <a:pt x="309" y="0"/>
                  <a:pt x="309" y="3"/>
                </a:cubicBezTo>
                <a:cubicBezTo>
                  <a:pt x="298" y="85"/>
                  <a:pt x="246" y="102"/>
                  <a:pt x="246" y="159"/>
                </a:cubicBezTo>
                <a:cubicBezTo>
                  <a:pt x="246" y="195"/>
                  <a:pt x="276" y="223"/>
                  <a:pt x="311" y="223"/>
                </a:cubicBezTo>
                <a:cubicBezTo>
                  <a:pt x="346" y="223"/>
                  <a:pt x="376" y="195"/>
                  <a:pt x="376" y="159"/>
                </a:cubicBezTo>
                <a:cubicBezTo>
                  <a:pt x="376" y="102"/>
                  <a:pt x="324" y="85"/>
                  <a:pt x="313" y="3"/>
                </a:cubicBezTo>
                <a:close/>
                <a:moveTo>
                  <a:pt x="185" y="180"/>
                </a:moveTo>
                <a:cubicBezTo>
                  <a:pt x="175" y="263"/>
                  <a:pt x="123" y="280"/>
                  <a:pt x="123" y="337"/>
                </a:cubicBezTo>
                <a:cubicBezTo>
                  <a:pt x="123" y="372"/>
                  <a:pt x="153" y="401"/>
                  <a:pt x="188" y="401"/>
                </a:cubicBezTo>
                <a:cubicBezTo>
                  <a:pt x="223" y="401"/>
                  <a:pt x="253" y="372"/>
                  <a:pt x="253" y="337"/>
                </a:cubicBezTo>
                <a:cubicBezTo>
                  <a:pt x="253" y="280"/>
                  <a:pt x="200" y="263"/>
                  <a:pt x="190" y="180"/>
                </a:cubicBezTo>
                <a:cubicBezTo>
                  <a:pt x="190" y="178"/>
                  <a:pt x="186" y="178"/>
                  <a:pt x="185" y="18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946799" y="3669498"/>
            <a:ext cx="311848" cy="312177"/>
          </a:xfrm>
          <a:custGeom>
            <a:rect l="l" t="t" r="r" b="b"/>
            <a:pathLst>
              <a:path w="400" h="400">
                <a:moveTo>
                  <a:pt x="380" y="184"/>
                </a:moveTo>
                <a:cubicBezTo>
                  <a:pt x="376" y="184"/>
                  <a:pt x="364" y="184"/>
                  <a:pt x="360" y="184"/>
                </a:cubicBezTo>
                <a:cubicBezTo>
                  <a:pt x="349" y="184"/>
                  <a:pt x="340" y="191"/>
                  <a:pt x="340" y="200"/>
                </a:cubicBezTo>
                <a:cubicBezTo>
                  <a:pt x="340" y="209"/>
                  <a:pt x="349" y="216"/>
                  <a:pt x="360" y="216"/>
                </a:cubicBezTo>
                <a:cubicBezTo>
                  <a:pt x="364" y="216"/>
                  <a:pt x="376" y="216"/>
                  <a:pt x="380" y="216"/>
                </a:cubicBezTo>
                <a:cubicBezTo>
                  <a:pt x="391" y="216"/>
                  <a:pt x="400" y="209"/>
                  <a:pt x="400" y="200"/>
                </a:cubicBezTo>
                <a:cubicBezTo>
                  <a:pt x="400" y="191"/>
                  <a:pt x="391" y="184"/>
                  <a:pt x="380" y="184"/>
                </a:cubicBezTo>
                <a:close/>
                <a:moveTo>
                  <a:pt x="200" y="90"/>
                </a:moveTo>
                <a:cubicBezTo>
                  <a:pt x="139" y="90"/>
                  <a:pt x="90" y="139"/>
                  <a:pt x="90" y="200"/>
                </a:cubicBezTo>
                <a:cubicBezTo>
                  <a:pt x="90" y="261"/>
                  <a:pt x="139" y="310"/>
                  <a:pt x="200" y="310"/>
                </a:cubicBezTo>
                <a:cubicBezTo>
                  <a:pt x="261" y="310"/>
                  <a:pt x="310" y="261"/>
                  <a:pt x="310" y="200"/>
                </a:cubicBezTo>
                <a:cubicBezTo>
                  <a:pt x="310" y="139"/>
                  <a:pt x="261" y="90"/>
                  <a:pt x="200" y="90"/>
                </a:cubicBezTo>
                <a:close/>
                <a:moveTo>
                  <a:pt x="200" y="280"/>
                </a:moveTo>
                <a:cubicBezTo>
                  <a:pt x="156" y="280"/>
                  <a:pt x="120" y="244"/>
                  <a:pt x="120" y="200"/>
                </a:cubicBezTo>
                <a:cubicBezTo>
                  <a:pt x="120" y="156"/>
                  <a:pt x="156" y="120"/>
                  <a:pt x="200" y="120"/>
                </a:cubicBezTo>
                <a:cubicBezTo>
                  <a:pt x="244" y="120"/>
                  <a:pt x="280" y="156"/>
                  <a:pt x="280" y="200"/>
                </a:cubicBezTo>
                <a:cubicBezTo>
                  <a:pt x="280" y="244"/>
                  <a:pt x="244" y="280"/>
                  <a:pt x="200" y="280"/>
                </a:cubicBezTo>
                <a:close/>
                <a:moveTo>
                  <a:pt x="59" y="200"/>
                </a:moveTo>
                <a:cubicBezTo>
                  <a:pt x="59" y="191"/>
                  <a:pt x="51" y="184"/>
                  <a:pt x="40" y="184"/>
                </a:cubicBezTo>
                <a:cubicBezTo>
                  <a:pt x="36" y="184"/>
                  <a:pt x="23" y="184"/>
                  <a:pt x="20" y="184"/>
                </a:cubicBezTo>
                <a:cubicBezTo>
                  <a:pt x="9" y="184"/>
                  <a:pt x="0" y="191"/>
                  <a:pt x="0" y="200"/>
                </a:cubicBezTo>
                <a:cubicBezTo>
                  <a:pt x="0" y="209"/>
                  <a:pt x="9" y="216"/>
                  <a:pt x="20" y="216"/>
                </a:cubicBezTo>
                <a:cubicBezTo>
                  <a:pt x="23" y="216"/>
                  <a:pt x="36" y="216"/>
                  <a:pt x="40" y="216"/>
                </a:cubicBezTo>
                <a:cubicBezTo>
                  <a:pt x="51" y="216"/>
                  <a:pt x="59" y="209"/>
                  <a:pt x="59" y="200"/>
                </a:cubicBezTo>
                <a:close/>
                <a:moveTo>
                  <a:pt x="200" y="60"/>
                </a:moveTo>
                <a:cubicBezTo>
                  <a:pt x="209" y="60"/>
                  <a:pt x="216" y="51"/>
                  <a:pt x="216" y="40"/>
                </a:cubicBezTo>
                <a:cubicBezTo>
                  <a:pt x="216" y="36"/>
                  <a:pt x="216" y="24"/>
                  <a:pt x="216" y="20"/>
                </a:cubicBezTo>
                <a:cubicBezTo>
                  <a:pt x="216" y="9"/>
                  <a:pt x="209" y="0"/>
                  <a:pt x="200" y="0"/>
                </a:cubicBezTo>
                <a:cubicBezTo>
                  <a:pt x="191" y="0"/>
                  <a:pt x="184" y="9"/>
                  <a:pt x="184" y="20"/>
                </a:cubicBezTo>
                <a:cubicBezTo>
                  <a:pt x="184" y="24"/>
                  <a:pt x="184" y="36"/>
                  <a:pt x="184" y="40"/>
                </a:cubicBezTo>
                <a:cubicBezTo>
                  <a:pt x="184" y="51"/>
                  <a:pt x="191" y="60"/>
                  <a:pt x="200" y="60"/>
                </a:cubicBezTo>
                <a:close/>
                <a:moveTo>
                  <a:pt x="200" y="340"/>
                </a:moveTo>
                <a:cubicBezTo>
                  <a:pt x="191" y="340"/>
                  <a:pt x="184" y="349"/>
                  <a:pt x="184" y="360"/>
                </a:cubicBezTo>
                <a:cubicBezTo>
                  <a:pt x="184" y="364"/>
                  <a:pt x="184" y="376"/>
                  <a:pt x="184" y="380"/>
                </a:cubicBezTo>
                <a:cubicBezTo>
                  <a:pt x="184" y="391"/>
                  <a:pt x="191" y="400"/>
                  <a:pt x="200" y="400"/>
                </a:cubicBezTo>
                <a:cubicBezTo>
                  <a:pt x="209" y="400"/>
                  <a:pt x="216" y="391"/>
                  <a:pt x="216" y="380"/>
                </a:cubicBezTo>
                <a:cubicBezTo>
                  <a:pt x="216" y="376"/>
                  <a:pt x="216" y="364"/>
                  <a:pt x="216" y="360"/>
                </a:cubicBezTo>
                <a:cubicBezTo>
                  <a:pt x="216" y="349"/>
                  <a:pt x="209" y="340"/>
                  <a:pt x="200" y="340"/>
                </a:cubicBezTo>
                <a:close/>
                <a:moveTo>
                  <a:pt x="347" y="75"/>
                </a:moveTo>
                <a:cubicBezTo>
                  <a:pt x="355" y="67"/>
                  <a:pt x="356" y="56"/>
                  <a:pt x="350" y="50"/>
                </a:cubicBezTo>
                <a:cubicBezTo>
                  <a:pt x="344" y="44"/>
                  <a:pt x="332" y="45"/>
                  <a:pt x="324" y="53"/>
                </a:cubicBezTo>
                <a:cubicBezTo>
                  <a:pt x="322" y="55"/>
                  <a:pt x="313" y="64"/>
                  <a:pt x="310" y="67"/>
                </a:cubicBezTo>
                <a:cubicBezTo>
                  <a:pt x="303" y="74"/>
                  <a:pt x="301" y="86"/>
                  <a:pt x="308" y="92"/>
                </a:cubicBezTo>
                <a:cubicBezTo>
                  <a:pt x="314" y="98"/>
                  <a:pt x="325" y="97"/>
                  <a:pt x="333" y="89"/>
                </a:cubicBezTo>
                <a:cubicBezTo>
                  <a:pt x="335" y="87"/>
                  <a:pt x="345" y="77"/>
                  <a:pt x="347" y="75"/>
                </a:cubicBezTo>
                <a:close/>
                <a:moveTo>
                  <a:pt x="66" y="311"/>
                </a:moveTo>
                <a:cubicBezTo>
                  <a:pt x="64" y="313"/>
                  <a:pt x="55" y="322"/>
                  <a:pt x="52" y="325"/>
                </a:cubicBezTo>
                <a:cubicBezTo>
                  <a:pt x="45" y="332"/>
                  <a:pt x="43" y="344"/>
                  <a:pt x="50" y="350"/>
                </a:cubicBezTo>
                <a:cubicBezTo>
                  <a:pt x="56" y="356"/>
                  <a:pt x="67" y="355"/>
                  <a:pt x="75" y="347"/>
                </a:cubicBezTo>
                <a:cubicBezTo>
                  <a:pt x="77" y="345"/>
                  <a:pt x="87" y="335"/>
                  <a:pt x="89" y="333"/>
                </a:cubicBezTo>
                <a:cubicBezTo>
                  <a:pt x="97" y="325"/>
                  <a:pt x="98" y="314"/>
                  <a:pt x="92" y="308"/>
                </a:cubicBezTo>
                <a:cubicBezTo>
                  <a:pt x="86" y="302"/>
                  <a:pt x="74" y="303"/>
                  <a:pt x="66" y="311"/>
                </a:cubicBezTo>
                <a:close/>
                <a:moveTo>
                  <a:pt x="75" y="53"/>
                </a:moveTo>
                <a:cubicBezTo>
                  <a:pt x="67" y="45"/>
                  <a:pt x="56" y="44"/>
                  <a:pt x="50" y="50"/>
                </a:cubicBezTo>
                <a:cubicBezTo>
                  <a:pt x="43" y="56"/>
                  <a:pt x="45" y="67"/>
                  <a:pt x="52" y="75"/>
                </a:cubicBezTo>
                <a:cubicBezTo>
                  <a:pt x="55" y="77"/>
                  <a:pt x="64" y="87"/>
                  <a:pt x="66" y="89"/>
                </a:cubicBezTo>
                <a:cubicBezTo>
                  <a:pt x="74" y="97"/>
                  <a:pt x="86" y="98"/>
                  <a:pt x="92" y="92"/>
                </a:cubicBezTo>
                <a:cubicBezTo>
                  <a:pt x="98" y="86"/>
                  <a:pt x="97" y="74"/>
                  <a:pt x="89" y="67"/>
                </a:cubicBezTo>
                <a:cubicBezTo>
                  <a:pt x="87" y="64"/>
                  <a:pt x="77" y="55"/>
                  <a:pt x="75" y="53"/>
                </a:cubicBezTo>
                <a:close/>
                <a:moveTo>
                  <a:pt x="310" y="333"/>
                </a:moveTo>
                <a:cubicBezTo>
                  <a:pt x="313" y="335"/>
                  <a:pt x="322" y="345"/>
                  <a:pt x="324" y="347"/>
                </a:cubicBezTo>
                <a:cubicBezTo>
                  <a:pt x="332" y="355"/>
                  <a:pt x="344" y="356"/>
                  <a:pt x="350" y="350"/>
                </a:cubicBezTo>
                <a:cubicBezTo>
                  <a:pt x="356" y="344"/>
                  <a:pt x="355" y="332"/>
                  <a:pt x="347" y="325"/>
                </a:cubicBezTo>
                <a:cubicBezTo>
                  <a:pt x="345" y="322"/>
                  <a:pt x="335" y="313"/>
                  <a:pt x="333" y="311"/>
                </a:cubicBezTo>
                <a:cubicBezTo>
                  <a:pt x="325" y="303"/>
                  <a:pt x="314" y="302"/>
                  <a:pt x="308" y="308"/>
                </a:cubicBezTo>
                <a:cubicBezTo>
                  <a:pt x="301" y="314"/>
                  <a:pt x="303" y="325"/>
                  <a:pt x="310" y="33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23840" y="3682939"/>
            <a:ext cx="271690" cy="272548"/>
          </a:xfrm>
          <a:custGeom>
            <a:rect l="l" t="t" r="r" b="b"/>
            <a:pathLst>
              <a:path w="402" h="402">
                <a:moveTo>
                  <a:pt x="390" y="150"/>
                </a:moveTo>
                <a:cubicBezTo>
                  <a:pt x="241" y="110"/>
                  <a:pt x="241" y="110"/>
                  <a:pt x="241" y="110"/>
                </a:cubicBezTo>
                <a:cubicBezTo>
                  <a:pt x="215" y="13"/>
                  <a:pt x="215" y="13"/>
                  <a:pt x="215" y="13"/>
                </a:cubicBezTo>
                <a:cubicBezTo>
                  <a:pt x="213" y="5"/>
                  <a:pt x="204" y="0"/>
                  <a:pt x="195" y="2"/>
                </a:cubicBezTo>
                <a:cubicBezTo>
                  <a:pt x="14" y="51"/>
                  <a:pt x="14" y="51"/>
                  <a:pt x="14" y="51"/>
                </a:cubicBezTo>
                <a:cubicBezTo>
                  <a:pt x="5" y="53"/>
                  <a:pt x="0" y="62"/>
                  <a:pt x="2" y="70"/>
                </a:cubicBezTo>
                <a:cubicBezTo>
                  <a:pt x="67" y="311"/>
                  <a:pt x="67" y="311"/>
                  <a:pt x="67" y="311"/>
                </a:cubicBezTo>
                <a:cubicBezTo>
                  <a:pt x="69" y="319"/>
                  <a:pt x="78" y="324"/>
                  <a:pt x="86" y="322"/>
                </a:cubicBezTo>
                <a:cubicBezTo>
                  <a:pt x="159" y="302"/>
                  <a:pt x="159" y="302"/>
                  <a:pt x="159" y="302"/>
                </a:cubicBezTo>
                <a:cubicBezTo>
                  <a:pt x="149" y="339"/>
                  <a:pt x="149" y="339"/>
                  <a:pt x="149" y="339"/>
                </a:cubicBezTo>
                <a:cubicBezTo>
                  <a:pt x="147" y="347"/>
                  <a:pt x="152" y="356"/>
                  <a:pt x="160" y="358"/>
                </a:cubicBezTo>
                <a:cubicBezTo>
                  <a:pt x="322" y="401"/>
                  <a:pt x="322" y="401"/>
                  <a:pt x="322" y="401"/>
                </a:cubicBezTo>
                <a:cubicBezTo>
                  <a:pt x="331" y="404"/>
                  <a:pt x="340" y="399"/>
                  <a:pt x="342" y="391"/>
                </a:cubicBezTo>
                <a:cubicBezTo>
                  <a:pt x="401" y="169"/>
                  <a:pt x="401" y="169"/>
                  <a:pt x="401" y="169"/>
                </a:cubicBezTo>
                <a:cubicBezTo>
                  <a:pt x="403" y="161"/>
                  <a:pt x="398" y="152"/>
                  <a:pt x="390" y="150"/>
                </a:cubicBezTo>
                <a:close/>
                <a:moveTo>
                  <a:pt x="34" y="75"/>
                </a:moveTo>
                <a:cubicBezTo>
                  <a:pt x="191" y="33"/>
                  <a:pt x="191" y="33"/>
                  <a:pt x="191" y="33"/>
                </a:cubicBezTo>
                <a:cubicBezTo>
                  <a:pt x="249" y="249"/>
                  <a:pt x="249" y="249"/>
                  <a:pt x="249" y="249"/>
                </a:cubicBezTo>
                <a:cubicBezTo>
                  <a:pt x="92" y="291"/>
                  <a:pt x="92" y="291"/>
                  <a:pt x="92" y="291"/>
                </a:cubicBezTo>
                <a:lnTo>
                  <a:pt x="34" y="75"/>
                </a:lnTo>
                <a:close/>
                <a:moveTo>
                  <a:pt x="315" y="371"/>
                </a:moveTo>
                <a:cubicBezTo>
                  <a:pt x="179" y="334"/>
                  <a:pt x="179" y="334"/>
                  <a:pt x="179" y="334"/>
                </a:cubicBezTo>
                <a:cubicBezTo>
                  <a:pt x="190" y="294"/>
                  <a:pt x="190" y="294"/>
                  <a:pt x="190" y="294"/>
                </a:cubicBezTo>
                <a:cubicBezTo>
                  <a:pt x="268" y="273"/>
                  <a:pt x="268" y="273"/>
                  <a:pt x="268" y="273"/>
                </a:cubicBezTo>
                <a:cubicBezTo>
                  <a:pt x="276" y="271"/>
                  <a:pt x="282" y="262"/>
                  <a:pt x="279" y="254"/>
                </a:cubicBezTo>
                <a:cubicBezTo>
                  <a:pt x="249" y="142"/>
                  <a:pt x="249" y="142"/>
                  <a:pt x="249" y="142"/>
                </a:cubicBezTo>
                <a:cubicBezTo>
                  <a:pt x="368" y="174"/>
                  <a:pt x="368" y="174"/>
                  <a:pt x="368" y="174"/>
                </a:cubicBezTo>
                <a:lnTo>
                  <a:pt x="315" y="37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7471011" y="3694433"/>
            <a:ext cx="259096" cy="268709"/>
          </a:xfrm>
          <a:custGeom>
            <a:rect l="l" t="t" r="r" b="b"/>
            <a:pathLst>
              <a:path w="274" h="284">
                <a:moveTo>
                  <a:pt x="103" y="284"/>
                </a:moveTo>
                <a:cubicBezTo>
                  <a:pt x="94" y="284"/>
                  <a:pt x="86" y="280"/>
                  <a:pt x="80" y="273"/>
                </a:cubicBezTo>
                <a:cubicBezTo>
                  <a:pt x="9" y="178"/>
                  <a:pt x="9" y="178"/>
                  <a:pt x="9" y="178"/>
                </a:cubicBezTo>
                <a:cubicBezTo>
                  <a:pt x="0" y="166"/>
                  <a:pt x="2" y="149"/>
                  <a:pt x="14" y="139"/>
                </a:cubicBezTo>
                <a:cubicBezTo>
                  <a:pt x="27" y="130"/>
                  <a:pt x="44" y="133"/>
                  <a:pt x="53" y="145"/>
                </a:cubicBezTo>
                <a:cubicBezTo>
                  <a:pt x="100" y="207"/>
                  <a:pt x="100" y="207"/>
                  <a:pt x="100" y="207"/>
                </a:cubicBezTo>
                <a:cubicBezTo>
                  <a:pt x="219" y="17"/>
                  <a:pt x="219" y="17"/>
                  <a:pt x="219" y="17"/>
                </a:cubicBezTo>
                <a:cubicBezTo>
                  <a:pt x="227" y="4"/>
                  <a:pt x="244" y="0"/>
                  <a:pt x="257" y="8"/>
                </a:cubicBezTo>
                <a:cubicBezTo>
                  <a:pt x="270" y="16"/>
                  <a:pt x="274" y="33"/>
                  <a:pt x="266" y="47"/>
                </a:cubicBezTo>
                <a:cubicBezTo>
                  <a:pt x="126" y="271"/>
                  <a:pt x="126" y="271"/>
                  <a:pt x="126" y="271"/>
                </a:cubicBezTo>
                <a:cubicBezTo>
                  <a:pt x="121" y="279"/>
                  <a:pt x="113" y="283"/>
                  <a:pt x="104" y="284"/>
                </a:cubicBezTo>
                <a:cubicBezTo>
                  <a:pt x="104" y="284"/>
                  <a:pt x="103" y="284"/>
                  <a:pt x="103" y="2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991178" y="1657025"/>
            <a:ext cx="2351478" cy="1108486"/>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概率分布：描述随机变量取值概率的函数。</a:t>
            </a:r>
            <a:endParaRPr lang="en-US" sz="1100"/>
          </a:p>
        </p:txBody>
      </p:sp>
      <p:sp>
        <p:nvSpPr>
          <p:cNvPr id="11" name="AutoShape 11"/>
          <p:cNvSpPr/>
          <p:nvPr/>
        </p:nvSpPr>
        <p:spPr>
          <a:xfrm>
            <a:off x="5997234" y="1671446"/>
            <a:ext cx="2351478" cy="1094066"/>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离散型随机变量的概率分布：二项分布、泊松分布。</a:t>
            </a:r>
            <a:endParaRPr lang="en-US" sz="1100"/>
          </a:p>
        </p:txBody>
      </p:sp>
      <p:sp>
        <p:nvSpPr>
          <p:cNvPr id="12" name="AutoShape 12"/>
          <p:cNvSpPr/>
          <p:nvPr/>
        </p:nvSpPr>
        <p:spPr>
          <a:xfrm>
            <a:off x="1170344" y="3648908"/>
            <a:ext cx="2351478" cy="115104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概率：表示随机事件发生的可能性大小。</a:t>
            </a:r>
            <a:endParaRPr lang="en-US" sz="1100"/>
          </a:p>
        </p:txBody>
      </p:sp>
      <p:sp>
        <p:nvSpPr>
          <p:cNvPr id="13" name="AutoShape 13"/>
          <p:cNvSpPr/>
          <p:nvPr/>
        </p:nvSpPr>
        <p:spPr>
          <a:xfrm>
            <a:off x="8474903" y="3317957"/>
            <a:ext cx="2351478" cy="117914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连续型随机变量的概率分布：正态分布、t分布、F分布等。</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概率与概率分布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参数与统计量</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参数</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描述总体特征的指标，如总体均数、总体率等。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统计量</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描述样本特征的指标，如样本均数、样本率等。</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医学统计方法</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950757" y="2706136"/>
            <a:ext cx="1730898" cy="1730898"/>
          </a:xfrm>
          <a:prstGeom prst="ellipse">
            <a:avLst/>
          </a:prstGeom>
          <a:ln w="2857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nvGrpSpPr>
          <p:cNvPr id="3" name="Group 3"/>
          <p:cNvGrpSpPr/>
          <p:nvPr/>
        </p:nvGrpSpPr>
        <p:grpSpPr>
          <a:xfrm>
            <a:off x="0" y="0"/>
            <a:ext cx="19050" cy="19050"/>
            <a:chExt cx="19050" cy="19050"/>
          </a:xfrm>
        </p:grpSpPr>
        <p:sp>
          <p:nvSpPr>
            <p:cNvPr id="4" name="AutoShape 4"/>
            <p:cNvSpPr/>
            <p:nvPr/>
          </p:nvSpPr>
          <p:spPr>
            <a:xfrm rot="-2700000">
              <a:off x="0" y="0"/>
              <a:ext cx="19050" cy="19050"/>
            </a:xfrm>
            <a:prstGeom prst="chord">
              <a:avLst/>
            </a:prstGeom>
            <a:solidFill>
              <a:srgbClr val="828181">
                <a:alpha val="100000"/>
              </a:srgbClr>
            </a:solidFill>
            <a:ln w="9525">
              <a:solidFill>
                <a:schemeClr val="dk1">
                  <a:lumMod val="50000"/>
                  <a:alpha val="100000"/>
                </a:schemeClr>
              </a:solidFill>
              <a:prstDash val="solid"/>
            </a:ln>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sp>
        <p:nvSpPr>
          <p:cNvPr id="5" name="AutoShape 5"/>
          <p:cNvSpPr/>
          <p:nvPr/>
        </p:nvSpPr>
        <p:spPr>
          <a:xfrm>
            <a:off x="3392143" y="1634008"/>
            <a:ext cx="2882266" cy="89765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150"/>
              </a:spcBef>
              <a:defRPr/>
            </a:pPr>
            <a:r>
              <a:rPr lang="en-US" sz="1500">
                <a:solidFill>
                  <a:schemeClr val="dk1">
                    <a:alpha val="100000"/>
                  </a:schemeClr>
                </a:solidFill>
                <a:latin typeface="Microsoft Yahei"/>
                <a:ea typeface="Microsoft Yahei"/>
                <a:cs typeface="Microsoft Yahei"/>
              </a:rPr>
              <a:t>描述随机事件发生的可能性大小的数量指标。</a:t>
            </a:r>
            <a:endParaRPr lang="en-US" sz="1100"/>
          </a:p>
        </p:txBody>
      </p:sp>
      <p:sp>
        <p:nvSpPr>
          <p:cNvPr id="6" name="AutoShape 6"/>
          <p:cNvSpPr/>
          <p:nvPr/>
        </p:nvSpPr>
        <p:spPr>
          <a:xfrm>
            <a:off x="937284" y="5070172"/>
            <a:ext cx="2882266" cy="95761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150"/>
              </a:spcBef>
              <a:defRPr/>
            </a:pPr>
            <a:r>
              <a:rPr lang="en-US" sz="1500">
                <a:solidFill>
                  <a:schemeClr val="dk1">
                    <a:alpha val="100000"/>
                  </a:schemeClr>
                </a:solidFill>
                <a:latin typeface="Microsoft Yahei"/>
                <a:ea typeface="Microsoft Yahei"/>
                <a:cs typeface="Microsoft Yahei"/>
              </a:rPr>
              <a:t>随机事件发生的次数与总次数的比值。</a:t>
            </a:r>
            <a:endParaRPr lang="en-US" sz="1100"/>
          </a:p>
        </p:txBody>
      </p:sp>
      <p:sp>
        <p:nvSpPr>
          <p:cNvPr id="7" name="AutoShape 7"/>
          <p:cNvSpPr/>
          <p:nvPr/>
        </p:nvSpPr>
        <p:spPr>
          <a:xfrm>
            <a:off x="5935698" y="5070172"/>
            <a:ext cx="2882266" cy="95761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150"/>
              </a:spcBef>
              <a:defRPr/>
            </a:pPr>
            <a:r>
              <a:rPr lang="en-US" sz="1500">
                <a:solidFill>
                  <a:schemeClr val="dk1">
                    <a:alpha val="100000"/>
                  </a:schemeClr>
                </a:solidFill>
                <a:latin typeface="Microsoft Yahei"/>
                <a:ea typeface="Microsoft Yahei"/>
                <a:cs typeface="Microsoft Yahei"/>
              </a:rPr>
              <a:t>0-1之间，包括0和1。</a:t>
            </a:r>
            <a:endParaRPr lang="en-US" sz="1100"/>
          </a:p>
        </p:txBody>
      </p:sp>
      <p:sp>
        <p:nvSpPr>
          <p:cNvPr id="8" name="AutoShape 8"/>
          <p:cNvSpPr/>
          <p:nvPr/>
        </p:nvSpPr>
        <p:spPr>
          <a:xfrm>
            <a:off x="8375135" y="1634006"/>
            <a:ext cx="2882266" cy="8847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150"/>
              </a:spcBef>
              <a:defRPr/>
            </a:pPr>
            <a:r>
              <a:rPr lang="en-US" sz="1500">
                <a:solidFill>
                  <a:schemeClr val="dk1">
                    <a:alpha val="100000"/>
                  </a:schemeClr>
                </a:solidFill>
                <a:latin typeface="Microsoft Yahei"/>
                <a:ea typeface="Microsoft Yahei"/>
                <a:cs typeface="Microsoft Yahei"/>
              </a:rPr>
              <a:t>在一定条件下，可能发生也可能不发生的事件。</a:t>
            </a:r>
            <a:endParaRPr lang="en-US" sz="1100"/>
          </a:p>
        </p:txBody>
      </p:sp>
      <p:sp>
        <p:nvSpPr>
          <p:cNvPr id="9" name="AutoShape 9"/>
          <p:cNvSpPr/>
          <p:nvPr/>
        </p:nvSpPr>
        <p:spPr>
          <a:xfrm rot="-2700000">
            <a:off x="9015253" y="2773924"/>
            <a:ext cx="1602029" cy="1602029"/>
          </a:xfrm>
          <a:prstGeom prst="chord">
            <a:avLst/>
          </a:prstGeom>
          <a:solidFill>
            <a:schemeClr val="accent1">
              <a:alpha val="100000"/>
            </a:schemeClr>
          </a:solid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6438230" y="2709428"/>
            <a:ext cx="1730898" cy="1730898"/>
          </a:xfrm>
          <a:prstGeom prst="ellipse">
            <a:avLst/>
          </a:prstGeom>
          <a:ln w="28575">
            <a:solidFill>
              <a:schemeClr val="accent2">
                <a:lumMod val="60000"/>
                <a:lumMod val="40000"/>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3962278" y="2706136"/>
            <a:ext cx="1730898" cy="1730898"/>
          </a:xfrm>
          <a:prstGeom prst="ellipse">
            <a:avLst/>
          </a:prstGeom>
          <a:ln w="2857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1512905" y="2706136"/>
            <a:ext cx="1730898" cy="173089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a:off x="6516014" y="2777094"/>
            <a:ext cx="1602029" cy="1602029"/>
          </a:xfrm>
          <a:prstGeom prst="chor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2700000">
            <a:off x="4026713" y="2770571"/>
            <a:ext cx="1602029" cy="1602029"/>
          </a:xfrm>
          <a:prstGeom prst="chord">
            <a:avLst/>
          </a:prstGeom>
          <a:solidFill>
            <a:schemeClr val="accent1">
              <a:alpha val="100000"/>
            </a:schemeClr>
          </a:solid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rot="-2700000">
            <a:off x="1577401" y="2770632"/>
            <a:ext cx="1602029" cy="1602029"/>
          </a:xfrm>
          <a:prstGeom prst="chor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224735" y="3532144"/>
            <a:ext cx="307970" cy="128504"/>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2104644" y="3419856"/>
            <a:ext cx="547543" cy="46293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619793" y="3385353"/>
            <a:ext cx="398191" cy="464271"/>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723181" y="3542508"/>
            <a:ext cx="94122" cy="26579"/>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723181" y="3479963"/>
            <a:ext cx="125456" cy="26579"/>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63389" y="3494837"/>
            <a:ext cx="95707" cy="310164"/>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7077347" y="3467608"/>
            <a:ext cx="452663" cy="386080"/>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9617111" y="3388336"/>
            <a:ext cx="398191" cy="464271"/>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720499" y="3545491"/>
            <a:ext cx="94122" cy="26579"/>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720499" y="3482946"/>
            <a:ext cx="125456" cy="26579"/>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9860706" y="3497821"/>
            <a:ext cx="95707" cy="310164"/>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3392143" y="1219497"/>
            <a:ext cx="3170677" cy="47296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概率</a:t>
            </a:r>
            <a:endParaRPr lang="en-US" sz="1100"/>
          </a:p>
        </p:txBody>
      </p:sp>
      <p:sp>
        <p:nvSpPr>
          <p:cNvPr id="28" name="AutoShape 28"/>
          <p:cNvSpPr/>
          <p:nvPr/>
        </p:nvSpPr>
        <p:spPr>
          <a:xfrm>
            <a:off x="8375135" y="1219497"/>
            <a:ext cx="2882266" cy="47296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随机事件</a:t>
            </a:r>
            <a:endParaRPr lang="en-US" sz="1100"/>
          </a:p>
        </p:txBody>
      </p:sp>
      <p:sp>
        <p:nvSpPr>
          <p:cNvPr id="29" name="AutoShape 29"/>
          <p:cNvSpPr/>
          <p:nvPr/>
        </p:nvSpPr>
        <p:spPr>
          <a:xfrm>
            <a:off x="937284" y="4693066"/>
            <a:ext cx="3170677" cy="47296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频率</a:t>
            </a:r>
            <a:endParaRPr lang="en-US" sz="1100"/>
          </a:p>
        </p:txBody>
      </p:sp>
      <p:sp>
        <p:nvSpPr>
          <p:cNvPr id="30" name="AutoShape 30"/>
          <p:cNvSpPr/>
          <p:nvPr/>
        </p:nvSpPr>
        <p:spPr>
          <a:xfrm>
            <a:off x="5920275" y="4693066"/>
            <a:ext cx="2882266" cy="47296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概率的取值范围</a:t>
            </a:r>
            <a:endParaRPr lang="en-US" sz="1100"/>
          </a:p>
        </p:txBody>
      </p:sp>
      <p:grpSp>
        <p:nvGrpSpPr>
          <p:cNvPr id="31" name="Group 31"/>
          <p:cNvGrpSpPr/>
          <p:nvPr/>
        </p:nvGrpSpPr>
        <p:grpSpPr>
          <a:xfrm>
            <a:off x="454963" y="93878"/>
            <a:ext cx="10641129" cy="914400"/>
            <a:chOff x="454963" y="93878"/>
            <a:chExt cx="10641129" cy="914400"/>
          </a:xfrm>
        </p:grpSpPr>
        <p:sp>
          <p:nvSpPr>
            <p:cNvPr id="32" name="AutoShape 3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概率论基础</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040649" y="4459492"/>
            <a:ext cx="2991272" cy="113356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因变量与自变量之间呈现线性关系。</a:t>
            </a:r>
            <a:endParaRPr lang="en-US" sz="1100"/>
          </a:p>
        </p:txBody>
      </p:sp>
      <p:sp>
        <p:nvSpPr>
          <p:cNvPr id="3" name="AutoShape 3"/>
          <p:cNvSpPr/>
          <p:nvPr/>
        </p:nvSpPr>
        <p:spPr>
          <a:xfrm>
            <a:off x="5302294" y="2786180"/>
            <a:ext cx="1586556" cy="1586556"/>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974741" y="3458798"/>
            <a:ext cx="242348" cy="24234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295619" y="2778478"/>
            <a:ext cx="1600762" cy="1602131"/>
          </a:xfrm>
          <a:custGeom>
            <a:rect l="l" t="t" r="r" b="b"/>
            <a:pathLst>
              <a:path w="1320" h="1320">
                <a:moveTo>
                  <a:pt x="660" y="0"/>
                </a:moveTo>
                <a:cubicBezTo>
                  <a:pt x="295" y="0"/>
                  <a:pt x="0" y="296"/>
                  <a:pt x="0" y="660"/>
                </a:cubicBezTo>
                <a:cubicBezTo>
                  <a:pt x="0" y="1025"/>
                  <a:pt x="295" y="1320"/>
                  <a:pt x="660" y="1320"/>
                </a:cubicBezTo>
                <a:cubicBezTo>
                  <a:pt x="1025" y="1320"/>
                  <a:pt x="1320" y="1025"/>
                  <a:pt x="1320" y="660"/>
                </a:cubicBezTo>
                <a:cubicBezTo>
                  <a:pt x="1320" y="296"/>
                  <a:pt x="1025" y="0"/>
                  <a:pt x="660" y="0"/>
                </a:cubicBezTo>
                <a:close/>
                <a:moveTo>
                  <a:pt x="660" y="1224"/>
                </a:moveTo>
                <a:cubicBezTo>
                  <a:pt x="349" y="1224"/>
                  <a:pt x="96" y="972"/>
                  <a:pt x="96" y="660"/>
                </a:cubicBezTo>
                <a:cubicBezTo>
                  <a:pt x="96" y="349"/>
                  <a:pt x="349" y="96"/>
                  <a:pt x="660" y="96"/>
                </a:cubicBezTo>
                <a:cubicBezTo>
                  <a:pt x="971" y="96"/>
                  <a:pt x="1224" y="349"/>
                  <a:pt x="1224" y="660"/>
                </a:cubicBezTo>
                <a:cubicBezTo>
                  <a:pt x="1224" y="972"/>
                  <a:pt x="971" y="1224"/>
                  <a:pt x="660" y="122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523933" y="3009188"/>
            <a:ext cx="1143279" cy="1141910"/>
          </a:xfrm>
          <a:custGeom>
            <a:rect l="l" t="t" r="r" b="b"/>
            <a:pathLst>
              <a:path w="942" h="941">
                <a:moveTo>
                  <a:pt x="471" y="0"/>
                </a:moveTo>
                <a:cubicBezTo>
                  <a:pt x="211" y="0"/>
                  <a:pt x="0" y="210"/>
                  <a:pt x="0" y="470"/>
                </a:cubicBezTo>
                <a:cubicBezTo>
                  <a:pt x="0" y="730"/>
                  <a:pt x="211" y="941"/>
                  <a:pt x="471" y="941"/>
                </a:cubicBezTo>
                <a:cubicBezTo>
                  <a:pt x="731" y="941"/>
                  <a:pt x="942" y="730"/>
                  <a:pt x="942" y="470"/>
                </a:cubicBezTo>
                <a:cubicBezTo>
                  <a:pt x="942" y="210"/>
                  <a:pt x="731" y="0"/>
                  <a:pt x="471" y="0"/>
                </a:cubicBezTo>
                <a:close/>
                <a:moveTo>
                  <a:pt x="471" y="854"/>
                </a:moveTo>
                <a:cubicBezTo>
                  <a:pt x="259" y="854"/>
                  <a:pt x="87" y="682"/>
                  <a:pt x="87" y="470"/>
                </a:cubicBezTo>
                <a:cubicBezTo>
                  <a:pt x="87" y="258"/>
                  <a:pt x="259" y="86"/>
                  <a:pt x="471" y="86"/>
                </a:cubicBezTo>
                <a:cubicBezTo>
                  <a:pt x="683" y="86"/>
                  <a:pt x="855" y="258"/>
                  <a:pt x="855" y="470"/>
                </a:cubicBezTo>
                <a:cubicBezTo>
                  <a:pt x="855" y="682"/>
                  <a:pt x="683" y="854"/>
                  <a:pt x="471" y="85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759777" y="3243834"/>
            <a:ext cx="672618" cy="672618"/>
          </a:xfrm>
          <a:custGeom>
            <a:rect l="l" t="t" r="r" b="b"/>
            <a:pathLst>
              <a:path w="554" h="555">
                <a:moveTo>
                  <a:pt x="277" y="0"/>
                </a:moveTo>
                <a:cubicBezTo>
                  <a:pt x="124" y="0"/>
                  <a:pt x="0" y="124"/>
                  <a:pt x="0" y="277"/>
                </a:cubicBezTo>
                <a:cubicBezTo>
                  <a:pt x="0" y="430"/>
                  <a:pt x="124" y="555"/>
                  <a:pt x="277" y="555"/>
                </a:cubicBezTo>
                <a:cubicBezTo>
                  <a:pt x="430" y="555"/>
                  <a:pt x="554" y="430"/>
                  <a:pt x="554" y="277"/>
                </a:cubicBezTo>
                <a:cubicBezTo>
                  <a:pt x="554" y="124"/>
                  <a:pt x="430" y="0"/>
                  <a:pt x="277" y="0"/>
                </a:cubicBezTo>
                <a:close/>
                <a:moveTo>
                  <a:pt x="277" y="464"/>
                </a:moveTo>
                <a:cubicBezTo>
                  <a:pt x="174" y="464"/>
                  <a:pt x="90" y="380"/>
                  <a:pt x="90" y="277"/>
                </a:cubicBezTo>
                <a:cubicBezTo>
                  <a:pt x="90" y="174"/>
                  <a:pt x="174" y="91"/>
                  <a:pt x="277" y="91"/>
                </a:cubicBezTo>
                <a:cubicBezTo>
                  <a:pt x="380" y="91"/>
                  <a:pt x="464" y="174"/>
                  <a:pt x="464" y="277"/>
                </a:cubicBezTo>
                <a:cubicBezTo>
                  <a:pt x="464" y="380"/>
                  <a:pt x="380" y="464"/>
                  <a:pt x="277" y="46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97679" y="2570153"/>
            <a:ext cx="584182" cy="58418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198489" y="2570153"/>
            <a:ext cx="584182" cy="589085"/>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97679" y="4078166"/>
            <a:ext cx="584182" cy="58418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8489" y="4078166"/>
            <a:ext cx="584182" cy="58418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397679" y="2711972"/>
            <a:ext cx="584182" cy="3156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2">
                    <a:lumMod val="20000"/>
                    <a:lumOff val="80000"/>
                    <a:alpha val="100000"/>
                  </a:schemeClr>
                </a:solidFill>
                <a:latin typeface="Microsoft Yahei"/>
                <a:ea typeface="Microsoft Yahei"/>
                <a:cs typeface="Microsoft Yahei"/>
              </a:rPr>
              <a:t>01</a:t>
            </a:r>
            <a:endParaRPr lang="en-US" sz="1100"/>
          </a:p>
        </p:txBody>
      </p:sp>
      <p:sp>
        <p:nvSpPr>
          <p:cNvPr id="13" name="AutoShape 13"/>
          <p:cNvSpPr/>
          <p:nvPr/>
        </p:nvSpPr>
        <p:spPr>
          <a:xfrm>
            <a:off x="4397679" y="4212438"/>
            <a:ext cx="584182" cy="3156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3">
                    <a:lumMod val="20000"/>
                    <a:lumOff val="80000"/>
                    <a:alpha val="100000"/>
                  </a:schemeClr>
                </a:solidFill>
                <a:latin typeface="Microsoft Yahei"/>
                <a:ea typeface="Microsoft Yahei"/>
                <a:cs typeface="Microsoft Yahei"/>
              </a:rPr>
              <a:t>02</a:t>
            </a:r>
            <a:endParaRPr lang="en-US" sz="1100"/>
          </a:p>
        </p:txBody>
      </p:sp>
      <p:sp>
        <p:nvSpPr>
          <p:cNvPr id="14" name="AutoShape 14"/>
          <p:cNvSpPr/>
          <p:nvPr/>
        </p:nvSpPr>
        <p:spPr>
          <a:xfrm>
            <a:off x="7198489" y="2702445"/>
            <a:ext cx="584182" cy="3156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3">
                    <a:lumMod val="20000"/>
                    <a:lumOff val="80000"/>
                    <a:alpha val="100000"/>
                  </a:schemeClr>
                </a:solidFill>
                <a:latin typeface="Microsoft Yahei"/>
                <a:ea typeface="Microsoft Yahei"/>
                <a:cs typeface="Microsoft Yahei"/>
              </a:rPr>
              <a:t>03</a:t>
            </a:r>
            <a:endParaRPr lang="en-US" sz="1100"/>
          </a:p>
        </p:txBody>
      </p:sp>
      <p:sp>
        <p:nvSpPr>
          <p:cNvPr id="15" name="AutoShape 15"/>
          <p:cNvSpPr/>
          <p:nvPr/>
        </p:nvSpPr>
        <p:spPr>
          <a:xfrm>
            <a:off x="7198489" y="4212438"/>
            <a:ext cx="584182" cy="3156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2">
                    <a:lumMod val="20000"/>
                    <a:lumOff val="80000"/>
                    <a:alpha val="100000"/>
                  </a:schemeClr>
                </a:solidFill>
                <a:latin typeface="Microsoft Yahei"/>
                <a:ea typeface="Microsoft Yahei"/>
                <a:cs typeface="Microsoft Yahei"/>
              </a:rPr>
              <a:t>04</a:t>
            </a:r>
            <a:endParaRPr lang="en-US" sz="1100"/>
          </a:p>
        </p:txBody>
      </p:sp>
      <p:sp>
        <p:nvSpPr>
          <p:cNvPr id="16" name="AutoShape 16"/>
          <p:cNvSpPr/>
          <p:nvPr/>
        </p:nvSpPr>
        <p:spPr>
          <a:xfrm>
            <a:off x="1004073" y="1994376"/>
            <a:ext cx="2991272" cy="113356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研究一个因变量与一个或多个自变量之间的相关关系的统计方法。</a:t>
            </a:r>
            <a:endParaRPr lang="en-US" sz="1100"/>
          </a:p>
        </p:txBody>
      </p:sp>
      <p:sp>
        <p:nvSpPr>
          <p:cNvPr id="17" name="AutoShape 17"/>
          <p:cNvSpPr/>
          <p:nvPr/>
        </p:nvSpPr>
        <p:spPr>
          <a:xfrm>
            <a:off x="8310042" y="1907692"/>
            <a:ext cx="2991272" cy="113356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一个因变量与多个自变量之间呈现复杂关系。</a:t>
            </a:r>
            <a:endParaRPr lang="en-US" sz="1100"/>
          </a:p>
        </p:txBody>
      </p:sp>
      <p:sp>
        <p:nvSpPr>
          <p:cNvPr id="18" name="AutoShape 18"/>
          <p:cNvSpPr/>
          <p:nvPr/>
        </p:nvSpPr>
        <p:spPr>
          <a:xfrm>
            <a:off x="8310042" y="4459492"/>
            <a:ext cx="2991272" cy="113356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确定研究目的、选择自变量和因变量、收集数据、建立回归模型、模型评估和预测。</a:t>
            </a:r>
            <a:endParaRPr lang="en-US" sz="1100"/>
          </a:p>
        </p:txBody>
      </p:sp>
      <p:sp>
        <p:nvSpPr>
          <p:cNvPr id="19" name="AutoShape 19"/>
          <p:cNvSpPr/>
          <p:nvPr/>
        </p:nvSpPr>
        <p:spPr>
          <a:xfrm>
            <a:off x="1040649" y="1467965"/>
            <a:ext cx="2468084" cy="52641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回归分析</a:t>
            </a:r>
            <a:endParaRPr lang="en-US" sz="1100"/>
          </a:p>
        </p:txBody>
      </p:sp>
      <p:sp>
        <p:nvSpPr>
          <p:cNvPr id="20" name="AutoShape 20"/>
          <p:cNvSpPr/>
          <p:nvPr/>
        </p:nvSpPr>
        <p:spPr>
          <a:xfrm>
            <a:off x="8310042" y="1467965"/>
            <a:ext cx="2480432" cy="52641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多重回归分析</a:t>
            </a:r>
            <a:endParaRPr lang="en-US" sz="1100"/>
          </a:p>
        </p:txBody>
      </p:sp>
      <p:sp>
        <p:nvSpPr>
          <p:cNvPr id="21" name="AutoShape 21"/>
          <p:cNvSpPr/>
          <p:nvPr/>
        </p:nvSpPr>
        <p:spPr>
          <a:xfrm>
            <a:off x="1040649" y="3846326"/>
            <a:ext cx="2468084" cy="52641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线性回归分析</a:t>
            </a:r>
            <a:endParaRPr lang="en-US" sz="1100"/>
          </a:p>
        </p:txBody>
      </p:sp>
      <p:sp>
        <p:nvSpPr>
          <p:cNvPr id="22" name="AutoShape 22"/>
          <p:cNvSpPr/>
          <p:nvPr/>
        </p:nvSpPr>
        <p:spPr>
          <a:xfrm>
            <a:off x="8310042" y="3846326"/>
            <a:ext cx="2550364" cy="52641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回归分析的步骤</a:t>
            </a:r>
            <a:endParaRPr lang="en-US" sz="1100"/>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回归分析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329975" y="1234972"/>
            <a:ext cx="4812942" cy="4812942"/>
          </a:xfrm>
          <a:prstGeom prst="rect">
            <a:avLst/>
          </a:prstGeom>
        </p:spPr>
      </p:pic>
      <p:sp>
        <p:nvSpPr>
          <p:cNvPr id="3" name="AutoShape 3"/>
          <p:cNvSpPr/>
          <p:nvPr/>
        </p:nvSpPr>
        <p:spPr>
          <a:xfrm>
            <a:off x="6563746" y="1358224"/>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63746" y="2706482"/>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63746" y="3981427"/>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63746" y="5334806"/>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114336" y="1667166"/>
            <a:ext cx="3618828" cy="79547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通过比较不同组数据的均值差异来检验多个总体是否具有相同的均值。</a:t>
            </a:r>
            <a:endParaRPr lang="en-US" sz="1100"/>
          </a:p>
        </p:txBody>
      </p:sp>
      <p:sp>
        <p:nvSpPr>
          <p:cNvPr id="8" name="AutoShape 8"/>
          <p:cNvSpPr/>
          <p:nvPr/>
        </p:nvSpPr>
        <p:spPr>
          <a:xfrm>
            <a:off x="7114336" y="2929889"/>
            <a:ext cx="3618828" cy="771122"/>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比较一个自变量对因变量的影响。</a:t>
            </a:r>
            <a:endParaRPr lang="en-US" sz="1100"/>
          </a:p>
        </p:txBody>
      </p:sp>
      <p:sp>
        <p:nvSpPr>
          <p:cNvPr id="9" name="AutoShape 9"/>
          <p:cNvSpPr/>
          <p:nvPr/>
        </p:nvSpPr>
        <p:spPr>
          <a:xfrm>
            <a:off x="7114336" y="4263654"/>
            <a:ext cx="3618828" cy="78329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比较两个自变量对因变量的影响。</a:t>
            </a:r>
            <a:endParaRPr lang="en-US" sz="1100"/>
          </a:p>
        </p:txBody>
      </p:sp>
      <p:sp>
        <p:nvSpPr>
          <p:cNvPr id="10" name="AutoShape 10"/>
          <p:cNvSpPr/>
          <p:nvPr/>
        </p:nvSpPr>
        <p:spPr>
          <a:xfrm>
            <a:off x="7114336" y="5567038"/>
            <a:ext cx="3618828" cy="807651"/>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数据服从正态分布、各组具有相同的方差和独立性。</a:t>
            </a:r>
            <a:endParaRPr lang="en-US" sz="1100"/>
          </a:p>
        </p:txBody>
      </p:sp>
      <p:sp>
        <p:nvSpPr>
          <p:cNvPr id="11" name="AutoShape 11"/>
          <p:cNvSpPr/>
          <p:nvPr/>
        </p:nvSpPr>
        <p:spPr>
          <a:xfrm>
            <a:off x="7114336" y="1259356"/>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方差分析</a:t>
            </a:r>
            <a:endParaRPr lang="en-US" sz="1100"/>
          </a:p>
        </p:txBody>
      </p:sp>
      <p:sp>
        <p:nvSpPr>
          <p:cNvPr id="12" name="AutoShape 12"/>
          <p:cNvSpPr/>
          <p:nvPr/>
        </p:nvSpPr>
        <p:spPr>
          <a:xfrm>
            <a:off x="7114336" y="2608945"/>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单因素方差分析</a:t>
            </a:r>
            <a:endParaRPr lang="en-US" sz="1100"/>
          </a:p>
        </p:txBody>
      </p:sp>
      <p:sp>
        <p:nvSpPr>
          <p:cNvPr id="13" name="AutoShape 13"/>
          <p:cNvSpPr/>
          <p:nvPr/>
        </p:nvSpPr>
        <p:spPr>
          <a:xfrm>
            <a:off x="7114336" y="3908275"/>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双因素方差分析</a:t>
            </a:r>
            <a:endParaRPr lang="en-US" sz="1100"/>
          </a:p>
        </p:txBody>
      </p:sp>
      <p:sp>
        <p:nvSpPr>
          <p:cNvPr id="14" name="AutoShape 14"/>
          <p:cNvSpPr/>
          <p:nvPr/>
        </p:nvSpPr>
        <p:spPr>
          <a:xfrm>
            <a:off x="7114336" y="5229577"/>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方差分析的假设条件</a:t>
            </a:r>
            <a:endParaRPr lang="en-US" sz="1100"/>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方差分析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https://d.book118.com/166243032205010034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2024-09-04T04:52:35.798</cp:lastPrinted>
  <dcterms:created xsi:type="dcterms:W3CDTF">2024-09-03T20:52:35Z</dcterms:created>
  <dcterms:modified xsi:type="dcterms:W3CDTF">2024-09-03T20:52:37Z</dcterms:modified>
</cp:coreProperties>
</file>