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A4514B-1FAC-4A4B-BD38-E81330BCC3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60E9A3-94B1-4CF9-9D74-EA7634ED6F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61086D-2E15-4304-99F1-EF2ACF2F7C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8B99A6-47D2-4073-A387-D0B192A993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59C9ED-4246-46D6-B2CC-6594F3BA6E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37860DF-5AA5-47BC-B4D2-B81F15F3CF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603A6E-4B57-4EEF-8FFF-B874BA10DB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3C1CA3-9BEF-4DBC-B7DA-121105307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DCAA91-8B5E-4F75-AE62-00194CD875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CD694E-6D8A-402C-B2BA-B96E24B325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CD29F2-641B-4EBD-9F4D-977F523289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7000065154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04838" y="5504363"/>
            <a:ext cx="2047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accent3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514381" y="5504363"/>
            <a:ext cx="29241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04838" y="3711175"/>
            <a:ext cx="8039100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微积分高等数学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2958" y="1368038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微积分基本概念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微分学基础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积分学基础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微分中值定理及其应用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积分中值定理及其应用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无穷级数及其应用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4598913"/>
            <a:ext cx="7405389" cy="692975"/>
            <a:chOff x="2393306" y="4598913"/>
            <a:chExt cx="7405389" cy="692975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4598913"/>
              <a:ext cx="7405389" cy="6929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微积分基本概念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微分定义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微分是函数在某一点处的局部变化率，即函数值的瞬时变化量。微分反映了函数图像在该点处的切线斜率。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导数定义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导数是函数值随自变量变化的变化率，即函数在某一点处的切线斜率。导数描述了函数在该点附近的局部性质。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微分与导数关系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微分和导数在本质上是相同的，都描述了函数在某一点处的局部变化率。微分是导数的另一种表达方式，两者之间存在一一对应的关系。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微分与导数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积分与定积分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定积分是不定积分的特例，当不定积分的上下限确定时，就变成了定积分。不定积分是求原函数的过程，而定积分则是求面积的过程。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积分与定积分关系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积分是求一个函数在某个区间上与x轴围成的面积的过程。积分分为不定积分和定积分两种类型。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积分定义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定积分是求一个函数在闭区间[a, b]上与x轴围成的面积的过程。定积分具有明确的上下限，其结果是一个确定的数值。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定积分定义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52335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652335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29936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29936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407538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407538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15607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微分与积分的互逆性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4842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微分和积分是互逆的运算。一个函数先微分后积分（或先积分后微分），其结果等于原函数加上一个常数。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38006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微分与积分的联系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23754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微分和积分在解决实际问题时常常相互补充。例如，在求解某些物理问题时，可能需要先通过微分找到函数的导数，再通过积分求出原函数。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60404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微分与积分的区别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61301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微分主要研究函数的局部性质，如切线斜率、极值点等；而积分则关注函数的全局性质，如面积、体积等。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80607" y="1020470"/>
            <a:ext cx="199072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037367" y="1020470"/>
            <a:ext cx="21145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724677" y="1059557"/>
            <a:ext cx="199072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微分与积分关系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4598913"/>
            <a:ext cx="7405389" cy="692975"/>
            <a:chOff x="2393306" y="4598913"/>
            <a:chExt cx="7405389" cy="692975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4598913"/>
              <a:ext cx="7405389" cy="6929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微分学基础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210" r="1521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复合函数的导数法则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理解复合函数的概念，掌握复合函数的求导法则，即链式法则。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基本初等函数的导数公式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需要熟练掌握常数、幂函数、指数函数、对数函数、三角函数及反三角函数的导数公式。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四则运算的导数法则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掌握加法、减法、乘法及除法的导数计算法则，并能够熟练运用。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导数计算法则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高阶导数的定义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理解高阶导数的概念，知道高阶导数表示的是函数导数的导数，即多次求导的结果。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高阶导数的计算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掌握常见函数的高阶导数计算方法，如多项式函数、三角函数、指数函数等。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高阶导数的应用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了解高阶导数在实际问题中的应用，如泰勒公式、曲线的凹凸性等。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高阶导数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理解隐函数的概念，掌握隐函数求导的方法，如直接求导法、对数求导法等。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隐函数的求导法则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理解参数方程的概念，知道参数方程表示的是曲线上的点与参数之间的关系，掌握参数方程求导的方法。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参数方程的求导法则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了解相关变化率的概念，掌握利用导数研究相关变化率的方法，并能够解决一些实际问题。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相关变化率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隐函数与参数方程求导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4598913"/>
            <a:ext cx="7405389" cy="692975"/>
            <a:chOff x="2393306" y="4598913"/>
            <a:chExt cx="7405389" cy="692975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4598913"/>
              <a:ext cx="7405389" cy="6929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积分学基础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26880" y="4327928"/>
            <a:ext cx="816835" cy="816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15503" y="3252517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418023" y="2978511"/>
            <a:ext cx="741863" cy="7418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25419" y="2137218"/>
            <a:ext cx="951888" cy="9518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663043" y="2098623"/>
            <a:ext cx="684020" cy="684020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93287" y="4394336"/>
            <a:ext cx="684020" cy="68402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85811" y="3035533"/>
            <a:ext cx="617053" cy="61705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15209" y="4346502"/>
            <a:ext cx="923188" cy="9231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327263" y="3523107"/>
            <a:ext cx="536304" cy="536304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782217" y="3324986"/>
            <a:ext cx="536304" cy="53630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92083" y="2027663"/>
            <a:ext cx="825939" cy="82593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34516" y="4265809"/>
            <a:ext cx="1084575" cy="10845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60548" y="3456392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723341" y="2059085"/>
            <a:ext cx="1139031" cy="11390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5413642" y="2493745"/>
            <a:ext cx="1309700" cy="134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Connector 17"/>
          <p:cNvCxnSpPr/>
          <p:nvPr/>
        </p:nvCxnSpPr>
        <p:spPr>
          <a:xfrm flipV="1">
            <a:off x="6102864" y="2883378"/>
            <a:ext cx="679174" cy="1521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V="1">
            <a:off x="6825419" y="3126459"/>
            <a:ext cx="191610" cy="44232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 flipV="1">
            <a:off x="7301364" y="3163040"/>
            <a:ext cx="133934" cy="116488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 flipH="1">
            <a:off x="5567348" y="4736345"/>
            <a:ext cx="1459532" cy="9172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Connector 21"/>
          <p:cNvCxnSpPr/>
          <p:nvPr/>
        </p:nvCxnSpPr>
        <p:spPr>
          <a:xfrm flipV="1">
            <a:off x="5576003" y="4059411"/>
            <a:ext cx="751260" cy="50081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Connector 22"/>
          <p:cNvCxnSpPr/>
          <p:nvPr/>
        </p:nvCxnSpPr>
        <p:spPr>
          <a:xfrm>
            <a:off x="4269332" y="3861290"/>
            <a:ext cx="443212" cy="585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Connector 23"/>
          <p:cNvCxnSpPr/>
          <p:nvPr/>
        </p:nvCxnSpPr>
        <p:spPr>
          <a:xfrm flipV="1">
            <a:off x="4318522" y="2782643"/>
            <a:ext cx="344521" cy="542343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Connector 24"/>
          <p:cNvCxnSpPr/>
          <p:nvPr/>
        </p:nvCxnSpPr>
        <p:spPr>
          <a:xfrm flipV="1">
            <a:off x="4385236" y="3349442"/>
            <a:ext cx="1032786" cy="23794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 flipV="1">
            <a:off x="5428529" y="3720374"/>
            <a:ext cx="360425" cy="68618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5322679" y="2733875"/>
            <a:ext cx="236458" cy="29651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 flipH="1" flipV="1">
            <a:off x="6863567" y="4059411"/>
            <a:ext cx="334699" cy="3612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 flipH="1" flipV="1">
            <a:off x="6126369" y="3484076"/>
            <a:ext cx="200894" cy="3903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TextBox 29"/>
          <p:cNvSpPr txBox="1"/>
          <p:nvPr/>
        </p:nvSpPr>
        <p:spPr>
          <a:xfrm>
            <a:off x="183453" y="134826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基本积分公式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51179" y="189924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熟练掌握如$int x^n dx = frac{x^{n+1}}{n+1} + C$（$n neq -1$）等基本的不定积分公式。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83453" y="432792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换元积分法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51179" y="487890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通过变量代换简化积分，如$int f(g(x))g'(x)dx = int f(u)du$，其中$u = g(x)$。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66477" y="1432892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积分法则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966477" y="2006039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掌握积分的基本法则，如常数倍数、和差、乘积和幂函数的积分法则。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966477" y="4251066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分部积分法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966477" y="4824213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用于处理乘积的积分，如$int u dv = uv - int v du$。</a:t>
            </a:r>
          </a:p>
        </p:txBody>
      </p:sp>
      <p:sp>
        <p:nvSpPr>
          <p:cNvPr id="37" name="Freeform 37"/>
          <p:cNvSpPr/>
          <p:nvPr/>
        </p:nvSpPr>
        <p:spPr>
          <a:xfrm>
            <a:off x="6996367" y="2295973"/>
            <a:ext cx="585610" cy="585610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809097" y="2221251"/>
            <a:ext cx="391912" cy="391912"/>
          </a:xfrm>
          <a:custGeom>
            <a:rect l="l" t="t" r="r" b="b"/>
            <a:pathLst>
              <a:path w="304800" h="304800">
                <a:moveTo>
                  <a:pt x="95545" y="304800"/>
                </a:moveTo>
                <a:cubicBezTo>
                  <a:pt x="75228" y="262528"/>
                  <a:pt x="86049" y="238306"/>
                  <a:pt x="101660" y="215494"/>
                </a:cubicBezTo>
                <a:cubicBezTo>
                  <a:pt x="118758" y="190500"/>
                  <a:pt x="123168" y="165764"/>
                  <a:pt x="123168" y="165764"/>
                </a:cubicBezTo>
                <a:cubicBezTo>
                  <a:pt x="123168" y="165764"/>
                  <a:pt x="136608" y="183232"/>
                  <a:pt x="131235" y="210560"/>
                </a:cubicBezTo>
                <a:cubicBezTo>
                  <a:pt x="154981" y="184128"/>
                  <a:pt x="159458" y="142018"/>
                  <a:pt x="155877" y="125892"/>
                </a:cubicBezTo>
                <a:cubicBezTo>
                  <a:pt x="209550" y="163401"/>
                  <a:pt x="232486" y="244612"/>
                  <a:pt x="201578" y="304800"/>
                </a:cubicBezTo>
                <a:cubicBezTo>
                  <a:pt x="365998" y="211769"/>
                  <a:pt x="242478" y="72581"/>
                  <a:pt x="220970" y="56893"/>
                </a:cubicBezTo>
                <a:cubicBezTo>
                  <a:pt x="228143" y="72571"/>
                  <a:pt x="229495" y="99117"/>
                  <a:pt x="215017" y="111995"/>
                </a:cubicBezTo>
                <a:cubicBezTo>
                  <a:pt x="190510" y="19040"/>
                  <a:pt x="129892" y="-10"/>
                  <a:pt x="129892" y="-10"/>
                </a:cubicBezTo>
                <a:cubicBezTo>
                  <a:pt x="137065" y="47930"/>
                  <a:pt x="103908" y="100346"/>
                  <a:pt x="71942" y="139513"/>
                </a:cubicBezTo>
                <a:cubicBezTo>
                  <a:pt x="70818" y="120396"/>
                  <a:pt x="69628" y="107204"/>
                  <a:pt x="59579" y="88916"/>
                </a:cubicBezTo>
                <a:cubicBezTo>
                  <a:pt x="57321" y="123644"/>
                  <a:pt x="30785" y="151943"/>
                  <a:pt x="23603" y="186738"/>
                </a:cubicBezTo>
                <a:cubicBezTo>
                  <a:pt x="13868" y="233848"/>
                  <a:pt x="30890" y="268348"/>
                  <a:pt x="95564" y="30479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874749" y="4606042"/>
            <a:ext cx="404108" cy="404108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610694" y="3160417"/>
            <a:ext cx="367285" cy="36728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7251892" y="4540748"/>
            <a:ext cx="366812" cy="36681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6447722" y="3652586"/>
            <a:ext cx="295387" cy="295387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3896106" y="3429803"/>
            <a:ext cx="308527" cy="308527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5" name="AutoShape 4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TextBox 6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不定积分计算法则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定积分计算及应用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定积分的定义与性质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理解定积分的几何和物理意义，掌握其基本性质。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定积分的换元与分部积分法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与不定积分类似，但需注意积分上下限的变换。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牛顿-莱布尼兹公式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用于计算定积分，即$int_{a}^{b} f(x) dx = F(b) - F(a)$，其中$F(x)$是$f(x)$的一个原函数。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定积分的应用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包括面积、体积、弧长、质心等几何应用，以及功、压力、流量等物理应用。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https://d.book118.com/167000065154006045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2024-09-20T17:04:22.896</cp:lastPrinted>
  <dcterms:created xsi:type="dcterms:W3CDTF">2024-09-20T09:04:22Z</dcterms:created>
  <dcterms:modified xsi:type="dcterms:W3CDTF">2024-09-20T09:04:25Z</dcterms:modified>
</cp:coreProperties>
</file>