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3CC9E10-7977-4700-A29F-A5570BA1CB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EA9A4AB-0B71-4ED2-95DF-8CA24116D6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5F6B538-514F-4D7F-A3B4-7FA0A5A6B9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7257CEF-0912-457B-A26C-2AD71C11B68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14EB409-4AB0-4F51-95DA-E307C53D2A9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1465F7A-4B57-4B86-896B-E53B09BF3BC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EB5C08C-70B9-4ACB-A523-93310BBAE91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76E2672-FF8A-4DDB-88BB-8FE61778C19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33B3D8F-784F-4292-896A-73E56B0393B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A65171D-54DF-4FAF-83DB-F616A87F95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23B9E6-CC3B-40BB-8A54-DC98DDDA50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15.jpeg" /><Relationship Id="rId6"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png" /><Relationship Id="rId3"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67002153004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《金融经济学之二》ppt课件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金融市场概述</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金融市场的产品</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金融市场的运行机制</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金融市场的风险与监管</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金融市场的发展趋势与挑战</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01</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金融市场概述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3223" r="33223"/>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24" r="32524"/>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金融市场是资金供求双方通过各种金融工具进行交易的场所。</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实现资金的有效配置，提供多样化的金融产品和服务，反映经济运行状况，促进经济增长。</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功能</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金融市场的定义与功能</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包括个人、企业、政府和外国投资者等。</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资金供给方</a:t>
            </a:r>
          </a:p>
        </p:txBody>
      </p:sp>
      <p:pic>
        <p:nvPicPr>
          <p:cNvPr id="5" name="Picture 5"/>
          <p:cNvPicPr>
            <a:picLocks noChangeAspect="1"/>
          </p:cNvPicPr>
          <p:nvPr/>
        </p:nvPicPr>
        <p:blipFill>
          <a:blip r:embed="rId2"/>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主要为企业和政府，用于投资、生产和消费等。</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资金需求方</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包括银行、证券公司、保险公司等，提供金融服务并充当资金供求双方的媒介。</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中介机构</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金融市场的参与者</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货币市场、资本市场、外汇市场和衍生品市场等。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按交易对象</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772" r="1677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按交易方式</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1377" r="1137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按地域范围</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3125" r="312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场内交易市场和场外交易市场。</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国内金融市场和国际金融市场。</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金融市场的分类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02</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金融市场的产品</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856" r="18856"/>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566" r="566"/>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8724" r="18724"/>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486" r="3486"/>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TextBox 21"/>
          <p:cNvSpPr txBox="1"/>
          <p:nvPr/>
        </p:nvSpPr>
        <p:spPr>
          <a:xfrm>
            <a:off x="705451" y="3461492"/>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01</a:t>
            </a:r>
          </a:p>
        </p:txBody>
      </p:sp>
      <p:sp>
        <p:nvSpPr>
          <p:cNvPr id="22" name="TextBox 22"/>
          <p:cNvSpPr txBox="1"/>
          <p:nvPr/>
        </p:nvSpPr>
        <p:spPr>
          <a:xfrm>
            <a:off x="3571418" y="3467100"/>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02</a:t>
            </a:r>
          </a:p>
        </p:txBody>
      </p:sp>
      <p:sp>
        <p:nvSpPr>
          <p:cNvPr id="23" name="TextBox 23"/>
          <p:cNvSpPr txBox="1"/>
          <p:nvPr/>
        </p:nvSpPr>
        <p:spPr>
          <a:xfrm>
            <a:off x="9265251" y="3471017"/>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04</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股票</a:t>
              </a:r>
            </a:p>
          </p:txBody>
        </p:sp>
      </p:grpSp>
      <p:grpSp>
        <p:nvGrpSpPr>
          <p:cNvPr id="46" name="Group 46"/>
          <p:cNvGrpSpPr/>
          <p:nvPr/>
        </p:nvGrpSpPr>
        <p:grpSpPr>
          <a:xfrm>
            <a:off x="756455" y="4477571"/>
            <a:ext cx="2164942" cy="1552257"/>
            <a:chOff x="756455" y="4477571"/>
            <a:chExt cx="2164942" cy="1552257"/>
          </a:xfrm>
        </p:grpSpPr>
        <p:sp>
          <p:nvSpPr>
            <p:cNvPr id="47" name="TextBox 47"/>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股票是公司发行的一种所有权凭证，代表股东对公司的所有权。</a:t>
              </a:r>
            </a:p>
          </p:txBody>
        </p:sp>
      </p:grpSp>
      <p:grpSp>
        <p:nvGrpSpPr>
          <p:cNvPr id="48" name="Group 48"/>
          <p:cNvGrpSpPr/>
          <p:nvPr/>
        </p:nvGrpSpPr>
        <p:grpSpPr>
          <a:xfrm>
            <a:off x="3628568" y="4477571"/>
            <a:ext cx="2164942" cy="1552257"/>
            <a:chOff x="3628568" y="4477571"/>
            <a:chExt cx="2164942" cy="1552257"/>
          </a:xfrm>
        </p:grpSpPr>
        <p:sp>
          <p:nvSpPr>
            <p:cNvPr id="49" name="TextBox 49"/>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股票投资者通过购买股票成为公司的股东，享有公司发展的收益和分红。</a:t>
              </a:r>
            </a:p>
          </p:txBody>
        </p:sp>
      </p:grpSp>
      <p:grpSp>
        <p:nvGrpSpPr>
          <p:cNvPr id="50" name="Group 50"/>
          <p:cNvGrpSpPr/>
          <p:nvPr/>
        </p:nvGrpSpPr>
        <p:grpSpPr>
          <a:xfrm>
            <a:off x="6466794" y="4477571"/>
            <a:ext cx="2164942" cy="1552257"/>
            <a:chOff x="6466794" y="4477571"/>
            <a:chExt cx="2164942" cy="1552257"/>
          </a:xfrm>
        </p:grpSpPr>
        <p:sp>
          <p:nvSpPr>
            <p:cNvPr id="51" name="TextBox 51"/>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股票市场是投资者买卖股票的场所，是金融市场的重要组成部分。</a:t>
              </a:r>
            </a:p>
          </p:txBody>
        </p:sp>
      </p:grpSp>
      <p:grpSp>
        <p:nvGrpSpPr>
          <p:cNvPr id="52" name="Group 52"/>
          <p:cNvGrpSpPr/>
          <p:nvPr/>
        </p:nvGrpSpPr>
        <p:grpSpPr>
          <a:xfrm>
            <a:off x="9318371" y="4477571"/>
            <a:ext cx="2164942" cy="1552257"/>
            <a:chOff x="9318371" y="4477571"/>
            <a:chExt cx="2164942" cy="1552257"/>
          </a:xfrm>
        </p:grpSpPr>
        <p:sp>
          <p:nvSpPr>
            <p:cNvPr id="53" name="TextBox 53"/>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股票的价格受到市场供求关系、公司业绩、行业前景等多种因素的影响。</a:t>
              </a:r>
            </a:p>
          </p:txBody>
        </p:sp>
      </p:grpSp>
      <p:sp>
        <p:nvSpPr>
          <p:cNvPr id="54" name="TextBox 54"/>
          <p:cNvSpPr txBox="1"/>
          <p:nvPr/>
        </p:nvSpPr>
        <p:spPr>
          <a:xfrm>
            <a:off x="6416218" y="3461492"/>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03</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10800000">
            <a:off x="5310197" y="3360"/>
            <a:ext cx="6881803" cy="1578837"/>
          </a:xfrm>
          <a:prstGeom prst="rtTriangl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865044" y="1413187"/>
            <a:ext cx="48474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债券是政府或企业发行的一种债务凭证，代表债权人对债务人的债权。</a:t>
            </a:r>
          </a:p>
        </p:txBody>
      </p:sp>
      <p:sp>
        <p:nvSpPr>
          <p:cNvPr id="4" name="TextBox 4"/>
          <p:cNvSpPr txBox="1"/>
          <p:nvPr/>
        </p:nvSpPr>
        <p:spPr>
          <a:xfrm>
            <a:off x="829105" y="2538726"/>
            <a:ext cx="48474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债券市场是投资者买卖债券的场所，为政府和企业提供了融资渠道。</a:t>
            </a:r>
          </a:p>
        </p:txBody>
      </p:sp>
      <p:sp>
        <p:nvSpPr>
          <p:cNvPr id="5" name="AutoShape 5"/>
          <p:cNvSpPr/>
          <p:nvPr/>
        </p:nvSpPr>
        <p:spPr>
          <a:xfrm>
            <a:off x="726223" y="1564498"/>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90284" y="2690037"/>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6654250" y="1413187"/>
            <a:ext cx="48474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债券投资者通过购买债券获得固定的利息回报，并在债券到期时收回本金。</a:t>
            </a:r>
          </a:p>
        </p:txBody>
      </p:sp>
      <p:sp>
        <p:nvSpPr>
          <p:cNvPr id="8" name="AutoShape 8"/>
          <p:cNvSpPr/>
          <p:nvPr/>
        </p:nvSpPr>
        <p:spPr>
          <a:xfrm>
            <a:off x="6515429" y="1564498"/>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6633797" y="2538726"/>
            <a:ext cx="48474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债券的价格受到利率、信用评级、市场供求关系等多种因素的影响。</a:t>
            </a:r>
          </a:p>
        </p:txBody>
      </p:sp>
      <p:sp>
        <p:nvSpPr>
          <p:cNvPr id="10" name="AutoShape 10"/>
          <p:cNvSpPr/>
          <p:nvPr/>
        </p:nvSpPr>
        <p:spPr>
          <a:xfrm>
            <a:off x="6494977" y="2690037"/>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2"/>
          <a:srcRect t="1881" b="1881"/>
          <a:stretch>
            <a:fillRect/>
          </a:stretch>
        </p:blipFill>
        <p:spPr>
          <a:xfrm>
            <a:off x="454963" y="3801273"/>
            <a:ext cx="3547872" cy="2267712"/>
          </a:xfrm>
          <a:prstGeom prst="rect">
            <a:avLst/>
          </a:prstGeom>
        </p:spPr>
      </p:pic>
      <p:pic>
        <p:nvPicPr>
          <p:cNvPr id="12" name="Picture 12"/>
          <p:cNvPicPr>
            <a:picLocks noChangeAspect="1"/>
          </p:cNvPicPr>
          <p:nvPr/>
        </p:nvPicPr>
        <p:blipFill>
          <a:blip r:embed="rId3"/>
          <a:srcRect t="2062" b="2062"/>
          <a:stretch>
            <a:fillRect/>
          </a:stretch>
        </p:blipFill>
        <p:spPr>
          <a:xfrm>
            <a:off x="4281896" y="3801273"/>
            <a:ext cx="3547872" cy="2267712"/>
          </a:xfrm>
          <a:prstGeom prst="rect">
            <a:avLst/>
          </a:prstGeom>
        </p:spPr>
      </p:pic>
      <p:pic>
        <p:nvPicPr>
          <p:cNvPr id="13" name="Picture 13"/>
          <p:cNvPicPr>
            <a:picLocks noChangeAspect="1"/>
          </p:cNvPicPr>
          <p:nvPr/>
        </p:nvPicPr>
        <p:blipFill>
          <a:blip r:embed="rId4"/>
          <a:srcRect t="7388" b="7388"/>
          <a:stretch>
            <a:fillRect/>
          </a:stretch>
        </p:blipFill>
        <p:spPr>
          <a:xfrm>
            <a:off x="8108829" y="3801273"/>
            <a:ext cx="3547872" cy="2267712"/>
          </a:xfrm>
          <a:prstGeom prst="rect">
            <a:avLst/>
          </a:prstGeom>
        </p:spPr>
      </p:pic>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债券</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期货与期权</a:t>
              </a:r>
            </a:p>
          </p:txBody>
        </p:sp>
      </p:grpSp>
      <p:sp>
        <p:nvSpPr>
          <p:cNvPr id="24" name="Freeform 24"/>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6" name="Group 26"/>
          <p:cNvGrpSpPr/>
          <p:nvPr/>
        </p:nvGrpSpPr>
        <p:grpSpPr>
          <a:xfrm>
            <a:off x="2215756" y="1566343"/>
            <a:ext cx="2043574" cy="4455417"/>
            <a:chOff x="2215756" y="1566343"/>
            <a:chExt cx="2043574" cy="4455417"/>
          </a:xfrm>
        </p:grpSpPr>
        <p:sp>
          <p:nvSpPr>
            <p:cNvPr id="27" name="Freeform 27"/>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 name="Group 31"/>
          <p:cNvGrpSpPr/>
          <p:nvPr/>
        </p:nvGrpSpPr>
        <p:grpSpPr>
          <a:xfrm>
            <a:off x="1171292" y="2749588"/>
            <a:ext cx="2088928" cy="2088928"/>
            <a:chOff x="1171292" y="2749588"/>
            <a:chExt cx="2088928" cy="2088928"/>
          </a:xfrm>
        </p:grpSpPr>
        <p:sp>
          <p:nvSpPr>
            <p:cNvPr id="32" name="AutoShape 32"/>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1797656" y="3303419"/>
            <a:ext cx="931450" cy="924116"/>
            <a:chOff x="1797656" y="3303419"/>
            <a:chExt cx="931450" cy="924116"/>
          </a:xfrm>
        </p:grpSpPr>
        <p:sp>
          <p:nvSpPr>
            <p:cNvPr id="34" name="Freeform 34"/>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01</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期货是交易双方在未来某一时间按照约定价格交割特定数量和质量的商品或金融资产的合约。</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02</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期权是持有者在未来某一时间以约定价格买入或卖出特定标的物的权利。</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03</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期货与期权市场的参与者可以通过买卖合约获得赚取盈利或对冲风险的机会。</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04</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期货与期权的价格受到标的物价格、行权价格、剩余到期时间、波动率等多种因素的影响。</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3414522" y="2428875"/>
            <a:ext cx="5465731" cy="4429506"/>
            <a:chOff x="3414522" y="2428875"/>
            <a:chExt cx="5465731" cy="4429506"/>
          </a:xfrm>
        </p:grpSpPr>
        <p:pic>
          <p:nvPicPr>
            <p:cNvPr id="3" name="Picture 3"/>
            <p:cNvPicPr>
              <a:picLocks noChangeAspect="1"/>
            </p:cNvPicPr>
            <p:nvPr/>
          </p:nvPicPr>
          <p:blipFill>
            <a:blip r:embed="rId2"/>
            <a:stretch>
              <a:fillRect/>
            </a:stretch>
          </p:blipFill>
          <p:spPr>
            <a:xfrm>
              <a:off x="3414522" y="2531459"/>
              <a:ext cx="5465731" cy="4326922"/>
            </a:xfrm>
            <a:prstGeom prst="rect">
              <a:avLst/>
            </a:prstGeom>
          </p:spPr>
        </p:pic>
        <p:sp>
          <p:nvSpPr>
            <p:cNvPr id="4" name="AutoShape 4"/>
            <p:cNvSpPr/>
            <p:nvPr/>
          </p:nvSpPr>
          <p:spPr>
            <a:xfrm rot="5400000">
              <a:off x="5083588" y="2428875"/>
              <a:ext cx="2157222" cy="3839813"/>
            </a:xfrm>
            <a:prstGeom prst="rtTriangl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16200000">
              <a:off x="5083588" y="2428875"/>
              <a:ext cx="2157222" cy="3839813"/>
            </a:xfrm>
            <a:prstGeom prst="rtTriangl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6" name="AutoShape 6"/>
          <p:cNvSpPr/>
          <p:nvPr/>
        </p:nvSpPr>
        <p:spPr>
          <a:xfrm>
            <a:off x="2849314" y="1714331"/>
            <a:ext cx="1062671" cy="106267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113983" y="1470891"/>
            <a:ext cx="1062671" cy="106267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2116875" y="3799454"/>
            <a:ext cx="1062671" cy="1062671"/>
          </a:xfrm>
          <a:prstGeom prst="ellipse">
            <a:avLst/>
          </a:prstGeom>
          <a:solidFill>
            <a:schemeClr val="accent4">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00">
                <a:solidFill>
                  <a:srgbClr val="FFFFFF">
                    <a:alpha val="100000"/>
                  </a:srgbClr>
                </a:solidFill>
                <a:latin typeface="Calibri"/>
                <a:ea typeface="Calibri"/>
                <a:cs typeface="Calibri"/>
              </a:rPr>
              <a:t>1</a:t>
            </a:r>
            <a:endParaRPr lang="en-US" sz="1100"/>
          </a:p>
        </p:txBody>
      </p:sp>
      <p:sp>
        <p:nvSpPr>
          <p:cNvPr id="9" name="AutoShape 9"/>
          <p:cNvSpPr/>
          <p:nvPr/>
        </p:nvSpPr>
        <p:spPr>
          <a:xfrm>
            <a:off x="8655784" y="4366838"/>
            <a:ext cx="1062671" cy="1060555"/>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9996313">
            <a:off x="8264280" y="2461589"/>
            <a:ext cx="330233" cy="330233"/>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2700000">
            <a:off x="8391174" y="4714005"/>
            <a:ext cx="330233" cy="330233"/>
          </a:xfrm>
          <a:prstGeom prst="rtTriangl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6200000">
            <a:off x="3670661" y="2533563"/>
            <a:ext cx="330233" cy="330233"/>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13500000">
            <a:off x="3179546" y="4165673"/>
            <a:ext cx="330233" cy="330233"/>
          </a:xfrm>
          <a:prstGeom prst="rtTriangl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2436781" y="4104989"/>
            <a:ext cx="450342" cy="450342"/>
            <a:chOff x="2436781" y="4104989"/>
            <a:chExt cx="450342" cy="450342"/>
          </a:xfrm>
        </p:grpSpPr>
        <p:sp>
          <p:nvSpPr>
            <p:cNvPr id="15" name="Freeform 15"/>
            <p:cNvSpPr/>
            <p:nvPr/>
          </p:nvSpPr>
          <p:spPr>
            <a:xfrm>
              <a:off x="2436781" y="4104989"/>
              <a:ext cx="450342" cy="450342"/>
            </a:xfrm>
            <a:custGeom>
              <a:rect l="l" t="t" r="r" b="b"/>
              <a:pathLst>
                <a:path w="289" h="288">
                  <a:moveTo>
                    <a:pt x="144" y="0"/>
                  </a:moveTo>
                  <a:cubicBezTo>
                    <a:pt x="65" y="0"/>
                    <a:pt x="0" y="64"/>
                    <a:pt x="0" y="144"/>
                  </a:cubicBezTo>
                  <a:cubicBezTo>
                    <a:pt x="0" y="223"/>
                    <a:pt x="65" y="288"/>
                    <a:pt x="144" y="288"/>
                  </a:cubicBezTo>
                  <a:cubicBezTo>
                    <a:pt x="224" y="288"/>
                    <a:pt x="289" y="223"/>
                    <a:pt x="289" y="144"/>
                  </a:cubicBezTo>
                  <a:cubicBezTo>
                    <a:pt x="289" y="64"/>
                    <a:pt x="224" y="0"/>
                    <a:pt x="144" y="0"/>
                  </a:cubicBezTo>
                  <a:close/>
                  <a:moveTo>
                    <a:pt x="144" y="252"/>
                  </a:moveTo>
                  <a:cubicBezTo>
                    <a:pt x="85" y="252"/>
                    <a:pt x="36" y="203"/>
                    <a:pt x="36" y="144"/>
                  </a:cubicBezTo>
                  <a:cubicBezTo>
                    <a:pt x="36" y="84"/>
                    <a:pt x="85" y="36"/>
                    <a:pt x="144" y="36"/>
                  </a:cubicBezTo>
                  <a:cubicBezTo>
                    <a:pt x="204" y="36"/>
                    <a:pt x="253" y="84"/>
                    <a:pt x="253" y="144"/>
                  </a:cubicBezTo>
                  <a:cubicBezTo>
                    <a:pt x="253" y="203"/>
                    <a:pt x="204" y="252"/>
                    <a:pt x="144" y="252"/>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530221" y="4198429"/>
              <a:ext cx="266414" cy="266414"/>
            </a:xfrm>
            <a:custGeom>
              <a:rect l="l" t="t" r="r" b="b"/>
              <a:pathLst>
                <a:path w="172" h="172">
                  <a:moveTo>
                    <a:pt x="86" y="0"/>
                  </a:moveTo>
                  <a:cubicBezTo>
                    <a:pt x="38" y="0"/>
                    <a:pt x="0" y="38"/>
                    <a:pt x="0" y="86"/>
                  </a:cubicBezTo>
                  <a:cubicBezTo>
                    <a:pt x="0" y="133"/>
                    <a:pt x="38" y="172"/>
                    <a:pt x="86" y="172"/>
                  </a:cubicBezTo>
                  <a:cubicBezTo>
                    <a:pt x="133" y="172"/>
                    <a:pt x="172" y="133"/>
                    <a:pt x="172" y="86"/>
                  </a:cubicBezTo>
                  <a:cubicBezTo>
                    <a:pt x="172" y="38"/>
                    <a:pt x="133" y="0"/>
                    <a:pt x="86" y="0"/>
                  </a:cubicBezTo>
                  <a:close/>
                  <a:moveTo>
                    <a:pt x="63" y="58"/>
                  </a:moveTo>
                  <a:cubicBezTo>
                    <a:pt x="53" y="67"/>
                    <a:pt x="43" y="85"/>
                    <a:pt x="39" y="93"/>
                  </a:cubicBezTo>
                  <a:cubicBezTo>
                    <a:pt x="24" y="82"/>
                    <a:pt x="24" y="82"/>
                    <a:pt x="24" y="82"/>
                  </a:cubicBezTo>
                  <a:cubicBezTo>
                    <a:pt x="24" y="81"/>
                    <a:pt x="24" y="80"/>
                    <a:pt x="24" y="79"/>
                  </a:cubicBezTo>
                  <a:cubicBezTo>
                    <a:pt x="24" y="51"/>
                    <a:pt x="55" y="20"/>
                    <a:pt x="83" y="20"/>
                  </a:cubicBezTo>
                  <a:cubicBezTo>
                    <a:pt x="84" y="20"/>
                    <a:pt x="86" y="20"/>
                    <a:pt x="87" y="20"/>
                  </a:cubicBezTo>
                  <a:cubicBezTo>
                    <a:pt x="97" y="34"/>
                    <a:pt x="97" y="34"/>
                    <a:pt x="97" y="34"/>
                  </a:cubicBezTo>
                  <a:cubicBezTo>
                    <a:pt x="88" y="39"/>
                    <a:pt x="74" y="46"/>
                    <a:pt x="63" y="58"/>
                  </a:cubicBezTo>
                  <a:close/>
                  <a:moveTo>
                    <a:pt x="112" y="128"/>
                  </a:moveTo>
                  <a:cubicBezTo>
                    <a:pt x="104" y="128"/>
                    <a:pt x="98" y="122"/>
                    <a:pt x="98" y="114"/>
                  </a:cubicBezTo>
                  <a:cubicBezTo>
                    <a:pt x="98" y="106"/>
                    <a:pt x="104" y="100"/>
                    <a:pt x="112" y="100"/>
                  </a:cubicBezTo>
                  <a:cubicBezTo>
                    <a:pt x="119" y="100"/>
                    <a:pt x="126" y="106"/>
                    <a:pt x="126" y="114"/>
                  </a:cubicBezTo>
                  <a:cubicBezTo>
                    <a:pt x="126" y="122"/>
                    <a:pt x="119" y="128"/>
                    <a:pt x="112" y="128"/>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9076579" y="4673485"/>
            <a:ext cx="381762" cy="447580"/>
            <a:chOff x="9076579" y="4673485"/>
            <a:chExt cx="381762" cy="447580"/>
          </a:xfrm>
        </p:grpSpPr>
        <p:sp>
          <p:nvSpPr>
            <p:cNvPr id="18" name="Freeform 18"/>
            <p:cNvSpPr/>
            <p:nvPr/>
          </p:nvSpPr>
          <p:spPr>
            <a:xfrm>
              <a:off x="9150779" y="4673485"/>
              <a:ext cx="307562" cy="258128"/>
            </a:xfrm>
            <a:custGeom>
              <a:rect l="l" t="t" r="r" b="b"/>
              <a:pathLst>
                <a:path w="196" h="167">
                  <a:moveTo>
                    <a:pt x="134" y="102"/>
                  </a:moveTo>
                  <a:cubicBezTo>
                    <a:pt x="134" y="87"/>
                    <a:pt x="196" y="34"/>
                    <a:pt x="196" y="34"/>
                  </a:cubicBezTo>
                  <a:cubicBezTo>
                    <a:pt x="164" y="48"/>
                    <a:pt x="117" y="44"/>
                    <a:pt x="76" y="22"/>
                  </a:cubicBezTo>
                  <a:cubicBezTo>
                    <a:pt x="35" y="0"/>
                    <a:pt x="0" y="2"/>
                    <a:pt x="0" y="2"/>
                  </a:cubicBezTo>
                  <a:cubicBezTo>
                    <a:pt x="0" y="137"/>
                    <a:pt x="0" y="137"/>
                    <a:pt x="0" y="137"/>
                  </a:cubicBezTo>
                  <a:cubicBezTo>
                    <a:pt x="2" y="136"/>
                    <a:pt x="11" y="133"/>
                    <a:pt x="39" y="135"/>
                  </a:cubicBezTo>
                  <a:cubicBezTo>
                    <a:pt x="73" y="139"/>
                    <a:pt x="160" y="167"/>
                    <a:pt x="191" y="160"/>
                  </a:cubicBezTo>
                  <a:cubicBezTo>
                    <a:pt x="191" y="160"/>
                    <a:pt x="134" y="112"/>
                    <a:pt x="134" y="102"/>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76579" y="4676152"/>
              <a:ext cx="38481" cy="444913"/>
            </a:xfrm>
            <a:prstGeom prst="rect">
              <a:avLst/>
            </a:pr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Freeform 20"/>
          <p:cNvSpPr/>
          <p:nvPr/>
        </p:nvSpPr>
        <p:spPr>
          <a:xfrm>
            <a:off x="8446332" y="1777837"/>
            <a:ext cx="391623" cy="448778"/>
          </a:xfrm>
          <a:custGeom>
            <a:rect l="l" t="t" r="r" b="b"/>
            <a:pathLst>
              <a:path w="143" h="163">
                <a:moveTo>
                  <a:pt x="0" y="0"/>
                </a:moveTo>
                <a:lnTo>
                  <a:pt x="0" y="163"/>
                </a:lnTo>
                <a:lnTo>
                  <a:pt x="143" y="163"/>
                </a:lnTo>
                <a:lnTo>
                  <a:pt x="143" y="0"/>
                </a:lnTo>
                <a:lnTo>
                  <a:pt x="0" y="0"/>
                </a:lnTo>
                <a:close/>
                <a:moveTo>
                  <a:pt x="22" y="151"/>
                </a:moveTo>
                <a:lnTo>
                  <a:pt x="8" y="151"/>
                </a:lnTo>
                <a:lnTo>
                  <a:pt x="8" y="137"/>
                </a:lnTo>
                <a:lnTo>
                  <a:pt x="22" y="137"/>
                </a:lnTo>
                <a:lnTo>
                  <a:pt x="22" y="151"/>
                </a:lnTo>
                <a:close/>
                <a:moveTo>
                  <a:pt x="22" y="126"/>
                </a:moveTo>
                <a:lnTo>
                  <a:pt x="8" y="126"/>
                </a:lnTo>
                <a:lnTo>
                  <a:pt x="8" y="112"/>
                </a:lnTo>
                <a:lnTo>
                  <a:pt x="22" y="112"/>
                </a:lnTo>
                <a:lnTo>
                  <a:pt x="22" y="126"/>
                </a:lnTo>
                <a:close/>
                <a:moveTo>
                  <a:pt x="22" y="101"/>
                </a:moveTo>
                <a:lnTo>
                  <a:pt x="8" y="101"/>
                </a:lnTo>
                <a:lnTo>
                  <a:pt x="8" y="87"/>
                </a:lnTo>
                <a:lnTo>
                  <a:pt x="22" y="87"/>
                </a:lnTo>
                <a:lnTo>
                  <a:pt x="22" y="101"/>
                </a:lnTo>
                <a:close/>
                <a:moveTo>
                  <a:pt x="22" y="77"/>
                </a:moveTo>
                <a:lnTo>
                  <a:pt x="8" y="77"/>
                </a:lnTo>
                <a:lnTo>
                  <a:pt x="8" y="62"/>
                </a:lnTo>
                <a:lnTo>
                  <a:pt x="22" y="62"/>
                </a:lnTo>
                <a:lnTo>
                  <a:pt x="22" y="77"/>
                </a:lnTo>
                <a:close/>
                <a:moveTo>
                  <a:pt x="22" y="52"/>
                </a:moveTo>
                <a:lnTo>
                  <a:pt x="8" y="52"/>
                </a:lnTo>
                <a:lnTo>
                  <a:pt x="8" y="37"/>
                </a:lnTo>
                <a:lnTo>
                  <a:pt x="22" y="37"/>
                </a:lnTo>
                <a:lnTo>
                  <a:pt x="22" y="52"/>
                </a:lnTo>
                <a:close/>
                <a:moveTo>
                  <a:pt x="22" y="27"/>
                </a:moveTo>
                <a:lnTo>
                  <a:pt x="8" y="27"/>
                </a:lnTo>
                <a:lnTo>
                  <a:pt x="8" y="12"/>
                </a:lnTo>
                <a:lnTo>
                  <a:pt x="22" y="12"/>
                </a:lnTo>
                <a:lnTo>
                  <a:pt x="22" y="27"/>
                </a:lnTo>
                <a:close/>
                <a:moveTo>
                  <a:pt x="112" y="143"/>
                </a:moveTo>
                <a:lnTo>
                  <a:pt x="30" y="143"/>
                </a:lnTo>
                <a:lnTo>
                  <a:pt x="30" y="91"/>
                </a:lnTo>
                <a:lnTo>
                  <a:pt x="112" y="91"/>
                </a:lnTo>
                <a:lnTo>
                  <a:pt x="112" y="143"/>
                </a:lnTo>
                <a:close/>
                <a:moveTo>
                  <a:pt x="112" y="71"/>
                </a:moveTo>
                <a:lnTo>
                  <a:pt x="30" y="71"/>
                </a:lnTo>
                <a:lnTo>
                  <a:pt x="30" y="20"/>
                </a:lnTo>
                <a:lnTo>
                  <a:pt x="112" y="20"/>
                </a:lnTo>
                <a:lnTo>
                  <a:pt x="112" y="71"/>
                </a:lnTo>
                <a:close/>
                <a:moveTo>
                  <a:pt x="135" y="151"/>
                </a:moveTo>
                <a:lnTo>
                  <a:pt x="121" y="151"/>
                </a:lnTo>
                <a:lnTo>
                  <a:pt x="121" y="137"/>
                </a:lnTo>
                <a:lnTo>
                  <a:pt x="135" y="137"/>
                </a:lnTo>
                <a:lnTo>
                  <a:pt x="135" y="151"/>
                </a:lnTo>
                <a:close/>
                <a:moveTo>
                  <a:pt x="135" y="126"/>
                </a:moveTo>
                <a:lnTo>
                  <a:pt x="121" y="126"/>
                </a:lnTo>
                <a:lnTo>
                  <a:pt x="121" y="112"/>
                </a:lnTo>
                <a:lnTo>
                  <a:pt x="135" y="112"/>
                </a:lnTo>
                <a:lnTo>
                  <a:pt x="135" y="126"/>
                </a:lnTo>
                <a:close/>
                <a:moveTo>
                  <a:pt x="135" y="101"/>
                </a:moveTo>
                <a:lnTo>
                  <a:pt x="121" y="101"/>
                </a:lnTo>
                <a:lnTo>
                  <a:pt x="121" y="87"/>
                </a:lnTo>
                <a:lnTo>
                  <a:pt x="135" y="87"/>
                </a:lnTo>
                <a:lnTo>
                  <a:pt x="135" y="101"/>
                </a:lnTo>
                <a:close/>
                <a:moveTo>
                  <a:pt x="135" y="77"/>
                </a:moveTo>
                <a:lnTo>
                  <a:pt x="121" y="77"/>
                </a:lnTo>
                <a:lnTo>
                  <a:pt x="121" y="62"/>
                </a:lnTo>
                <a:lnTo>
                  <a:pt x="135" y="62"/>
                </a:lnTo>
                <a:lnTo>
                  <a:pt x="135" y="77"/>
                </a:lnTo>
                <a:close/>
                <a:moveTo>
                  <a:pt x="135" y="52"/>
                </a:moveTo>
                <a:lnTo>
                  <a:pt x="121" y="52"/>
                </a:lnTo>
                <a:lnTo>
                  <a:pt x="121" y="37"/>
                </a:lnTo>
                <a:lnTo>
                  <a:pt x="135" y="37"/>
                </a:lnTo>
                <a:lnTo>
                  <a:pt x="135" y="52"/>
                </a:lnTo>
                <a:close/>
                <a:moveTo>
                  <a:pt x="135" y="27"/>
                </a:moveTo>
                <a:lnTo>
                  <a:pt x="121" y="27"/>
                </a:lnTo>
                <a:lnTo>
                  <a:pt x="121" y="12"/>
                </a:lnTo>
                <a:lnTo>
                  <a:pt x="135" y="12"/>
                </a:lnTo>
                <a:lnTo>
                  <a:pt x="135" y="2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3140012" y="1942909"/>
            <a:ext cx="480631" cy="461391"/>
            <a:chOff x="3140012" y="1942909"/>
            <a:chExt cx="480631" cy="461391"/>
          </a:xfrm>
        </p:grpSpPr>
        <p:sp>
          <p:nvSpPr>
            <p:cNvPr id="22" name="Freeform 22"/>
            <p:cNvSpPr/>
            <p:nvPr/>
          </p:nvSpPr>
          <p:spPr>
            <a:xfrm>
              <a:off x="3461290" y="2135219"/>
              <a:ext cx="16478" cy="19050"/>
            </a:xfrm>
            <a:custGeom>
              <a:rect l="l" t="t" r="r" b="b"/>
              <a:pathLst>
                <a:path w="11" h="19050">
                  <a:moveTo>
                    <a:pt x="11" y="0"/>
                  </a:moveTo>
                  <a:cubicBezTo>
                    <a:pt x="8" y="0"/>
                    <a:pt x="4" y="0"/>
                    <a:pt x="0" y="0"/>
                  </a:cubicBezTo>
                  <a:cubicBezTo>
                    <a:pt x="3" y="0"/>
                    <a:pt x="7" y="0"/>
                    <a:pt x="11" y="0"/>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3140012" y="1942909"/>
              <a:ext cx="480631" cy="461391"/>
            </a:xfrm>
            <a:custGeom>
              <a:rect l="l" t="t" r="r" b="b"/>
              <a:pathLst>
                <a:path w="308" h="296">
                  <a:moveTo>
                    <a:pt x="228" y="218"/>
                  </a:moveTo>
                  <a:cubicBezTo>
                    <a:pt x="224" y="215"/>
                    <a:pt x="224" y="215"/>
                    <a:pt x="224" y="215"/>
                  </a:cubicBezTo>
                  <a:cubicBezTo>
                    <a:pt x="228" y="212"/>
                    <a:pt x="228" y="212"/>
                    <a:pt x="228" y="212"/>
                  </a:cubicBezTo>
                  <a:cubicBezTo>
                    <a:pt x="230" y="212"/>
                    <a:pt x="230" y="212"/>
                    <a:pt x="230" y="212"/>
                  </a:cubicBezTo>
                  <a:cubicBezTo>
                    <a:pt x="232" y="212"/>
                    <a:pt x="263" y="210"/>
                    <a:pt x="278" y="209"/>
                  </a:cubicBezTo>
                  <a:cubicBezTo>
                    <a:pt x="295" y="197"/>
                    <a:pt x="292" y="183"/>
                    <a:pt x="288" y="176"/>
                  </a:cubicBezTo>
                  <a:cubicBezTo>
                    <a:pt x="287" y="176"/>
                    <a:pt x="285" y="176"/>
                    <a:pt x="284" y="176"/>
                  </a:cubicBezTo>
                  <a:cubicBezTo>
                    <a:pt x="283" y="176"/>
                    <a:pt x="283" y="176"/>
                    <a:pt x="283" y="176"/>
                  </a:cubicBezTo>
                  <a:cubicBezTo>
                    <a:pt x="283" y="176"/>
                    <a:pt x="283" y="176"/>
                    <a:pt x="283" y="176"/>
                  </a:cubicBezTo>
                  <a:cubicBezTo>
                    <a:pt x="278" y="176"/>
                    <a:pt x="231" y="174"/>
                    <a:pt x="229" y="174"/>
                  </a:cubicBezTo>
                  <a:cubicBezTo>
                    <a:pt x="226" y="174"/>
                    <a:pt x="226" y="174"/>
                    <a:pt x="226" y="174"/>
                  </a:cubicBezTo>
                  <a:cubicBezTo>
                    <a:pt x="222" y="171"/>
                    <a:pt x="222" y="171"/>
                    <a:pt x="222" y="171"/>
                  </a:cubicBezTo>
                  <a:cubicBezTo>
                    <a:pt x="226" y="168"/>
                    <a:pt x="226" y="168"/>
                    <a:pt x="226" y="168"/>
                  </a:cubicBezTo>
                  <a:cubicBezTo>
                    <a:pt x="228" y="168"/>
                    <a:pt x="228" y="168"/>
                    <a:pt x="228" y="168"/>
                  </a:cubicBezTo>
                  <a:cubicBezTo>
                    <a:pt x="231" y="168"/>
                    <a:pt x="280" y="164"/>
                    <a:pt x="284" y="164"/>
                  </a:cubicBezTo>
                  <a:cubicBezTo>
                    <a:pt x="290" y="164"/>
                    <a:pt x="292" y="164"/>
                    <a:pt x="292" y="164"/>
                  </a:cubicBezTo>
                  <a:cubicBezTo>
                    <a:pt x="292" y="164"/>
                    <a:pt x="292" y="164"/>
                    <a:pt x="292" y="164"/>
                  </a:cubicBezTo>
                  <a:cubicBezTo>
                    <a:pt x="302" y="155"/>
                    <a:pt x="308" y="144"/>
                    <a:pt x="296" y="133"/>
                  </a:cubicBezTo>
                  <a:cubicBezTo>
                    <a:pt x="285" y="123"/>
                    <a:pt x="243" y="125"/>
                    <a:pt x="214" y="124"/>
                  </a:cubicBezTo>
                  <a:cubicBezTo>
                    <a:pt x="213" y="124"/>
                    <a:pt x="213" y="124"/>
                    <a:pt x="213" y="124"/>
                  </a:cubicBezTo>
                  <a:cubicBezTo>
                    <a:pt x="212" y="124"/>
                    <a:pt x="212" y="124"/>
                    <a:pt x="212" y="124"/>
                  </a:cubicBezTo>
                  <a:cubicBezTo>
                    <a:pt x="212" y="124"/>
                    <a:pt x="219" y="124"/>
                    <a:pt x="217" y="124"/>
                  </a:cubicBezTo>
                  <a:cubicBezTo>
                    <a:pt x="213" y="124"/>
                    <a:pt x="209" y="124"/>
                    <a:pt x="206" y="124"/>
                  </a:cubicBezTo>
                  <a:cubicBezTo>
                    <a:pt x="192" y="123"/>
                    <a:pt x="167" y="123"/>
                    <a:pt x="165" y="123"/>
                  </a:cubicBezTo>
                  <a:cubicBezTo>
                    <a:pt x="165" y="123"/>
                    <a:pt x="165" y="123"/>
                    <a:pt x="165" y="123"/>
                  </a:cubicBezTo>
                  <a:cubicBezTo>
                    <a:pt x="160" y="121"/>
                    <a:pt x="160" y="121"/>
                    <a:pt x="160" y="121"/>
                  </a:cubicBezTo>
                  <a:cubicBezTo>
                    <a:pt x="165" y="120"/>
                    <a:pt x="165" y="120"/>
                    <a:pt x="165" y="120"/>
                  </a:cubicBezTo>
                  <a:cubicBezTo>
                    <a:pt x="165" y="120"/>
                    <a:pt x="165" y="120"/>
                    <a:pt x="165" y="120"/>
                  </a:cubicBezTo>
                  <a:cubicBezTo>
                    <a:pt x="166" y="120"/>
                    <a:pt x="169" y="120"/>
                    <a:pt x="179" y="119"/>
                  </a:cubicBezTo>
                  <a:cubicBezTo>
                    <a:pt x="165" y="90"/>
                    <a:pt x="188" y="73"/>
                    <a:pt x="192" y="58"/>
                  </a:cubicBezTo>
                  <a:cubicBezTo>
                    <a:pt x="206" y="5"/>
                    <a:pt x="178" y="0"/>
                    <a:pt x="178" y="0"/>
                  </a:cubicBezTo>
                  <a:cubicBezTo>
                    <a:pt x="178" y="0"/>
                    <a:pt x="108" y="96"/>
                    <a:pt x="101" y="126"/>
                  </a:cubicBezTo>
                  <a:cubicBezTo>
                    <a:pt x="96" y="148"/>
                    <a:pt x="67" y="146"/>
                    <a:pt x="58" y="146"/>
                  </a:cubicBezTo>
                  <a:cubicBezTo>
                    <a:pt x="10" y="144"/>
                    <a:pt x="0" y="264"/>
                    <a:pt x="53" y="275"/>
                  </a:cubicBezTo>
                  <a:cubicBezTo>
                    <a:pt x="64" y="277"/>
                    <a:pt x="76" y="265"/>
                    <a:pt x="99" y="275"/>
                  </a:cubicBezTo>
                  <a:cubicBezTo>
                    <a:pt x="149" y="296"/>
                    <a:pt x="192" y="287"/>
                    <a:pt x="232" y="286"/>
                  </a:cubicBezTo>
                  <a:cubicBezTo>
                    <a:pt x="259" y="285"/>
                    <a:pt x="257" y="266"/>
                    <a:pt x="255" y="256"/>
                  </a:cubicBezTo>
                  <a:cubicBezTo>
                    <a:pt x="242" y="256"/>
                    <a:pt x="229" y="255"/>
                    <a:pt x="227" y="255"/>
                  </a:cubicBezTo>
                  <a:cubicBezTo>
                    <a:pt x="225" y="255"/>
                    <a:pt x="225" y="255"/>
                    <a:pt x="225" y="255"/>
                  </a:cubicBezTo>
                  <a:cubicBezTo>
                    <a:pt x="221" y="252"/>
                    <a:pt x="221" y="252"/>
                    <a:pt x="221" y="252"/>
                  </a:cubicBezTo>
                  <a:cubicBezTo>
                    <a:pt x="225" y="249"/>
                    <a:pt x="225" y="249"/>
                    <a:pt x="225" y="249"/>
                  </a:cubicBezTo>
                  <a:cubicBezTo>
                    <a:pt x="227" y="249"/>
                    <a:pt x="227" y="249"/>
                    <a:pt x="227" y="249"/>
                  </a:cubicBezTo>
                  <a:cubicBezTo>
                    <a:pt x="229" y="249"/>
                    <a:pt x="247" y="248"/>
                    <a:pt x="262" y="247"/>
                  </a:cubicBezTo>
                  <a:cubicBezTo>
                    <a:pt x="275" y="237"/>
                    <a:pt x="272" y="227"/>
                    <a:pt x="269" y="220"/>
                  </a:cubicBezTo>
                  <a:cubicBezTo>
                    <a:pt x="253" y="219"/>
                    <a:pt x="232" y="218"/>
                    <a:pt x="230" y="218"/>
                  </a:cubicBezTo>
                  <a:lnTo>
                    <a:pt x="228" y="218"/>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基金</a:t>
              </a:r>
            </a:p>
          </p:txBody>
        </p:sp>
      </p:grpSp>
      <p:sp>
        <p:nvSpPr>
          <p:cNvPr id="46" name="TextBox 46"/>
          <p:cNvSpPr txBox="1"/>
          <p:nvPr/>
        </p:nvSpPr>
        <p:spPr>
          <a:xfrm>
            <a:off x="352685" y="1430667"/>
            <a:ext cx="2295525" cy="1629998"/>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基金是指投资者将资金交给专业的基金管理人进行投资运作，按照投资比例分享投资收益的一种投资方式。</a:t>
            </a:r>
          </a:p>
        </p:txBody>
      </p:sp>
      <p:sp>
        <p:nvSpPr>
          <p:cNvPr id="47" name="TextBox 47"/>
          <p:cNvSpPr txBox="1"/>
          <p:nvPr/>
        </p:nvSpPr>
        <p:spPr>
          <a:xfrm>
            <a:off x="884021" y="4931613"/>
            <a:ext cx="2295525" cy="1472262"/>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ct val="0"/>
              </a:spcBef>
            </a:pPr>
            <a:r>
              <a:rPr lang="en-US" sz="1350">
                <a:solidFill>
                  <a:schemeClr val="dk1">
                    <a:alpha val="100000"/>
                  </a:schemeClr>
                </a:solidFill>
                <a:latin typeface="Microsoft Yahei"/>
                <a:ea typeface="Microsoft Yahei"/>
                <a:cs typeface="Microsoft Yahei"/>
              </a:rPr>
              <a:t>基金的种类繁多，包括股票基金、债券基金、混合基金等，适合不同风险偏好的投资者。</a:t>
            </a:r>
          </a:p>
        </p:txBody>
      </p:sp>
      <p:sp>
        <p:nvSpPr>
          <p:cNvPr id="48" name="TextBox 48"/>
          <p:cNvSpPr txBox="1"/>
          <p:nvPr/>
        </p:nvSpPr>
        <p:spPr>
          <a:xfrm>
            <a:off x="9304560" y="1377254"/>
            <a:ext cx="2301549" cy="12499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基金的优势在于分散投资风险、专业的管理和较低的门槛。</a:t>
            </a:r>
          </a:p>
        </p:txBody>
      </p:sp>
      <p:sp>
        <p:nvSpPr>
          <p:cNvPr id="49" name="TextBox 49"/>
          <p:cNvSpPr txBox="1"/>
          <p:nvPr/>
        </p:nvSpPr>
        <p:spPr>
          <a:xfrm>
            <a:off x="9770193" y="4187846"/>
            <a:ext cx="2295525" cy="141853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基金的价格受到市场走势、基金经理的管理能力、基金的业绩等多种因素的影响。</a:t>
            </a:r>
          </a:p>
        </p:txBody>
      </p:sp>
      <p:sp>
        <p:nvSpPr>
          <p:cNvPr id="50" name="Freeform 50"/>
          <p:cNvSpPr/>
          <p:nvPr/>
        </p:nvSpPr>
        <p:spPr>
          <a:xfrm>
            <a:off x="5461862" y="3542506"/>
            <a:ext cx="1371050" cy="1371050"/>
          </a:xfrm>
          <a:custGeom>
            <a:rect l="l" t="t" r="r" b="b"/>
            <a:pathLst>
              <a:path w="304800" h="304800">
                <a:moveTo>
                  <a:pt x="130883" y="184766"/>
                </a:moveTo>
                <a:lnTo>
                  <a:pt x="35557" y="89516"/>
                </a:lnTo>
                <a:cubicBezTo>
                  <a:pt x="-11849" y="144323"/>
                  <a:pt x="-11849" y="225219"/>
                  <a:pt x="35557" y="280016"/>
                </a:cubicBezTo>
                <a:lnTo>
                  <a:pt x="130883" y="184766"/>
                </a:lnTo>
                <a:close/>
                <a:moveTo>
                  <a:pt x="190510" y="39605"/>
                </a:moveTo>
                <a:lnTo>
                  <a:pt x="190510" y="179108"/>
                </a:lnTo>
                <a:lnTo>
                  <a:pt x="91907" y="277749"/>
                </a:lnTo>
                <a:cubicBezTo>
                  <a:pt x="114081" y="294303"/>
                  <a:pt x="141018" y="304800"/>
                  <a:pt x="170783" y="304800"/>
                </a:cubicBezTo>
                <a:cubicBezTo>
                  <a:pt x="244821" y="304800"/>
                  <a:pt x="304800" y="244897"/>
                  <a:pt x="304800" y="170888"/>
                </a:cubicBezTo>
                <a:cubicBezTo>
                  <a:pt x="304810" y="103661"/>
                  <a:pt x="254965" y="49187"/>
                  <a:pt x="190510" y="39605"/>
                </a:cubicBezTo>
                <a:close/>
                <a:moveTo>
                  <a:pt x="152400" y="152552"/>
                </a:moveTo>
                <a:lnTo>
                  <a:pt x="152400" y="0"/>
                </a:lnTo>
                <a:cubicBezTo>
                  <a:pt x="110881" y="2572"/>
                  <a:pt x="73371" y="18459"/>
                  <a:pt x="43082" y="43215"/>
                </a:cubicBezTo>
                <a:lnTo>
                  <a:pt x="152400" y="15255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4583" r="14583"/>
          <a:stretch>
            <a:fillRect/>
          </a:stretch>
        </p:blipFill>
        <p:spPr>
          <a:xfrm>
            <a:off x="3369379" y="1610750"/>
            <a:ext cx="2457450" cy="2457450"/>
          </a:xfrm>
          <a:prstGeom prst="rect">
            <a:avLst/>
          </a:prstGeom>
        </p:spPr>
      </p:pic>
      <p:pic>
        <p:nvPicPr>
          <p:cNvPr id="3" name="Picture 3"/>
          <p:cNvPicPr>
            <a:picLocks noChangeAspect="1"/>
          </p:cNvPicPr>
          <p:nvPr/>
        </p:nvPicPr>
        <p:blipFill>
          <a:blip r:embed="rId3"/>
          <a:srcRect l="16750" r="16750"/>
          <a:stretch>
            <a:fillRect/>
          </a:stretch>
        </p:blipFill>
        <p:spPr>
          <a:xfrm>
            <a:off x="6391291" y="1610750"/>
            <a:ext cx="2457450" cy="2457450"/>
          </a:xfrm>
          <a:prstGeom prst="rect">
            <a:avLst/>
          </a:prstGeom>
        </p:spPr>
      </p:pic>
      <p:sp>
        <p:nvSpPr>
          <p:cNvPr id="4" name="AutoShape 4"/>
          <p:cNvSpPr/>
          <p:nvPr/>
        </p:nvSpPr>
        <p:spPr>
          <a:xfrm>
            <a:off x="3558348" y="1839199"/>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Freeform 5"/>
          <p:cNvSpPr/>
          <p:nvPr/>
        </p:nvSpPr>
        <p:spPr>
          <a:xfrm>
            <a:off x="3738188" y="2024673"/>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002045" y="1839199"/>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7" name="Freeform 7"/>
          <p:cNvSpPr/>
          <p:nvPr/>
        </p:nvSpPr>
        <p:spPr>
          <a:xfrm>
            <a:off x="8181885" y="2024673"/>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269241" y="3681618"/>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9" name="Freeform 9"/>
          <p:cNvSpPr/>
          <p:nvPr/>
        </p:nvSpPr>
        <p:spPr>
          <a:xfrm>
            <a:off x="4449081" y="3867091"/>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291153" y="3681618"/>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1" name="Freeform 11"/>
          <p:cNvSpPr/>
          <p:nvPr/>
        </p:nvSpPr>
        <p:spPr>
          <a:xfrm>
            <a:off x="7470993" y="3867091"/>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63829" y="1610750"/>
            <a:ext cx="2553871" cy="1315135"/>
            <a:chOff x="763829" y="1610750"/>
            <a:chExt cx="2553871" cy="1315135"/>
          </a:xfrm>
        </p:grpSpPr>
        <p:sp>
          <p:nvSpPr>
            <p:cNvPr id="13" name="AutoShape 13"/>
            <p:cNvSpPr/>
            <p:nvPr/>
          </p:nvSpPr>
          <p:spPr>
            <a:xfrm>
              <a:off x="763829" y="1610750"/>
              <a:ext cx="2553871" cy="131513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外汇是指不同国家货币之间的兑换关系，涉及到汇率的变动。</a:t>
              </a:r>
              <a:endParaRPr lang="en-US" sz="1100"/>
            </a:p>
          </p:txBody>
        </p:sp>
      </p:grpSp>
      <p:grpSp>
        <p:nvGrpSpPr>
          <p:cNvPr id="14" name="Group 14"/>
          <p:cNvGrpSpPr/>
          <p:nvPr/>
        </p:nvGrpSpPr>
        <p:grpSpPr>
          <a:xfrm>
            <a:off x="8888726" y="1610750"/>
            <a:ext cx="2569478" cy="1377562"/>
            <a:chOff x="8888726" y="1610750"/>
            <a:chExt cx="2569478" cy="1377562"/>
          </a:xfrm>
        </p:grpSpPr>
        <p:sp>
          <p:nvSpPr>
            <p:cNvPr id="15" name="AutoShape 15"/>
            <p:cNvSpPr/>
            <p:nvPr/>
          </p:nvSpPr>
          <p:spPr>
            <a:xfrm>
              <a:off x="8888726" y="1610750"/>
              <a:ext cx="2569478" cy="13775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外汇市场的波动受到经济数据、政策消息、国际事件等多种因素的影响。</a:t>
              </a:r>
              <a:endParaRPr lang="en-US" sz="1100"/>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外汇</a:t>
              </a:r>
            </a:p>
          </p:txBody>
        </p:sp>
      </p:grpSp>
      <p:sp>
        <p:nvSpPr>
          <p:cNvPr id="38" name="AutoShape 38"/>
          <p:cNvSpPr/>
          <p:nvPr/>
        </p:nvSpPr>
        <p:spPr>
          <a:xfrm>
            <a:off x="1957021" y="4386298"/>
            <a:ext cx="2552700" cy="117126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defRPr/>
            </a:pPr>
            <a:r>
              <a:rPr lang="en-US" sz="1350">
                <a:solidFill>
                  <a:schemeClr val="dk1">
                    <a:alpha val="100000"/>
                  </a:schemeClr>
                </a:solidFill>
                <a:latin typeface="Microsoft Yahei"/>
                <a:ea typeface="Microsoft Yahei"/>
                <a:cs typeface="Microsoft Yahei"/>
              </a:rPr>
              <a:t>外汇市场的参与者包括进出口商、跨国企业、中央银行等，交易规模巨大。</a:t>
            </a:r>
            <a:endParaRPr lang="en-US" sz="1100"/>
          </a:p>
        </p:txBody>
      </p:sp>
      <p:sp>
        <p:nvSpPr>
          <p:cNvPr id="39" name="AutoShape 39"/>
          <p:cNvSpPr/>
          <p:nvPr/>
        </p:nvSpPr>
        <p:spPr>
          <a:xfrm>
            <a:off x="7830517" y="4406623"/>
            <a:ext cx="2552700" cy="141997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外汇交易是一种高风险高收益的投资方式，需要具备一定的专业知识和风险承受能力。</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https://d.book118.com/167002153004006030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68</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2024-09-01T10:03:38.686</cp:lastPrinted>
  <dcterms:created xsi:type="dcterms:W3CDTF">2024-09-01T02:03:38Z</dcterms:created>
  <dcterms:modified xsi:type="dcterms:W3CDTF">2024-09-01T02:03:40Z</dcterms:modified>
</cp:coreProperties>
</file>